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9144000"/>
  <p:notesSz cx="9144000" cy="6858000"/>
  <p:embeddedFontLst>
    <p:embeddedFont>
      <p:font typeface="Roboto"/>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10D8583-9EE7-48BC-BA7B-09AE4B213DEC}">
  <a:tblStyle styleId="{210D8583-9EE7-48BC-BA7B-09AE4B213DE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italic.fntdata"/><Relationship Id="rId20" Type="http://schemas.openxmlformats.org/officeDocument/2006/relationships/slide" Target="slides/slide14.xml"/><Relationship Id="rId41" Type="http://schemas.openxmlformats.org/officeDocument/2006/relationships/font" Target="fonts/Roboto-bold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Roboto-bold.fntdata"/><Relationship Id="rId16" Type="http://schemas.openxmlformats.org/officeDocument/2006/relationships/slide" Target="slides/slide10.xml"/><Relationship Id="rId38" Type="http://schemas.openxmlformats.org/officeDocument/2006/relationships/font" Target="fonts/Roboto-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29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 name="Google Shape;50;p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62" name="Google Shape;62;p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63" name="Google Shape;63;p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4" name="Google Shape;64;p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5" name="Google Shape;65;p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72" name="Google Shape;72;p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73" name="Google Shape;73;p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4" name="Google Shape;74;p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5" name="Google Shape;75;p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82" name="Google Shape;82;p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83" name="Google Shape;83;p4: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4" name="Google Shape;84;p4: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5" name="Google Shape;85;p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5: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95" name="Google Shape;95;p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96" name="Google Shape;96;p5: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7" name="Google Shape;97;p5: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8" name="Google Shape;98;p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6: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08" name="Google Shape;108;p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09" name="Google Shape;109;p6: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0" name="Google Shape;110;p6: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1" name="Google Shape;111;p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7: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21" name="Google Shape;121;p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22" name="Google Shape;122;p7: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3" name="Google Shape;123;p7: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4" name="Google Shape;124;p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36" name="Google Shape;136;p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37" name="Google Shape;137;p8: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38" name="Google Shape;138;p8: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39" name="Google Shape;139;p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46" name="Google Shape;146;p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47" name="Google Shape;147;p9: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8" name="Google Shape;148;p9: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9" name="Google Shape;149;p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65" name="Google Shape;165;p1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66" name="Google Shape;166;p11: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7" name="Google Shape;167;p11: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8" name="Google Shape;168;p1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81" name="Google Shape;181;p1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82" name="Google Shape;182;p1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3" name="Google Shape;183;p1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4" name="Google Shape;184;p1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90" name="Google Shape;190;p1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91" name="Google Shape;191;p1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2" name="Google Shape;192;p1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3" name="Google Shape;193;p1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99" name="Google Shape;199;p1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00" name="Google Shape;200;p14: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1" name="Google Shape;201;p14: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2" name="Google Shape;202;p1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18: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6" name="Google Shape;236;p19: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3" name="Google Shape;243;p20: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p21: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22: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2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23: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1" name="Google Shape;271;p24: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25: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5: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26: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6: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p27: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7: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9" name="Google Shape;299;p28: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p29: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4" name="Google Shape;314;p30: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1" name="Google Shape;321;p31: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3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7" name="Shape 17"/>
        <p:cNvGrpSpPr/>
        <p:nvPr/>
      </p:nvGrpSpPr>
      <p:grpSpPr>
        <a:xfrm>
          <a:off x="0" y="0"/>
          <a:ext cx="0" cy="0"/>
          <a:chOff x="0" y="0"/>
          <a:chExt cx="0" cy="0"/>
        </a:xfrm>
      </p:grpSpPr>
      <p:sp>
        <p:nvSpPr>
          <p:cNvPr id="18" name="Google Shape;18;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1" name="Google Shape;21;p2"/>
          <p:cNvPicPr preferRelativeResize="0"/>
          <p:nvPr/>
        </p:nvPicPr>
        <p:blipFill rotWithShape="1">
          <a:blip r:embed="rId2">
            <a:alphaModFix/>
          </a:blip>
          <a:srcRect b="0" l="0" r="0" t="0"/>
          <a:stretch/>
        </p:blipFill>
        <p:spPr>
          <a:xfrm>
            <a:off x="76199" y="137161"/>
            <a:ext cx="1235133" cy="85344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2" name="Shape 22"/>
        <p:cNvGrpSpPr/>
        <p:nvPr/>
      </p:nvGrpSpPr>
      <p:grpSpPr>
        <a:xfrm>
          <a:off x="0" y="0"/>
          <a:ext cx="0" cy="0"/>
          <a:chOff x="0" y="0"/>
          <a:chExt cx="0" cy="0"/>
        </a:xfrm>
      </p:grpSpPr>
      <p:sp>
        <p:nvSpPr>
          <p:cNvPr id="23" name="Google Shape;23;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7" name="Google Shape;27;p3"/>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8" name="Shape 28"/>
        <p:cNvGrpSpPr/>
        <p:nvPr/>
      </p:nvGrpSpPr>
      <p:grpSpPr>
        <a:xfrm>
          <a:off x="0" y="0"/>
          <a:ext cx="0" cy="0"/>
          <a:chOff x="0" y="0"/>
          <a:chExt cx="0" cy="0"/>
        </a:xfrm>
      </p:grpSpPr>
      <p:sp>
        <p:nvSpPr>
          <p:cNvPr id="29" name="Google Shape;29;p4"/>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4" name="Google Shape;34;p4"/>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35" name="Shape 35"/>
        <p:cNvGrpSpPr/>
        <p:nvPr/>
      </p:nvGrpSpPr>
      <p:grpSpPr>
        <a:xfrm>
          <a:off x="0" y="0"/>
          <a:ext cx="0" cy="0"/>
          <a:chOff x="0" y="0"/>
          <a:chExt cx="0" cy="0"/>
        </a:xfrm>
      </p:grpSpPr>
      <p:sp>
        <p:nvSpPr>
          <p:cNvPr id="36" name="Google Shape;36;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8" name="Google Shape;38;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1" name="Shape 41"/>
        <p:cNvGrpSpPr/>
        <p:nvPr/>
      </p:nvGrpSpPr>
      <p:grpSpPr>
        <a:xfrm>
          <a:off x="0" y="0"/>
          <a:ext cx="0" cy="0"/>
          <a:chOff x="0" y="0"/>
          <a:chExt cx="0" cy="0"/>
        </a:xfrm>
      </p:grpSpPr>
      <p:sp>
        <p:nvSpPr>
          <p:cNvPr id="42" name="Google Shape;42;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4" name="Google Shape;44;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5" name="Google Shape;45;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0.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9.jpg"/><Relationship Id="rId4" Type="http://schemas.openxmlformats.org/officeDocument/2006/relationships/image" Target="../media/image15.jpg"/><Relationship Id="rId5"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jp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jpg"/><Relationship Id="rId4" Type="http://schemas.openxmlformats.org/officeDocument/2006/relationships/image" Target="../media/image18.jpg"/><Relationship Id="rId5" Type="http://schemas.openxmlformats.org/officeDocument/2006/relationships/image" Target="../media/image22.jpg"/><Relationship Id="rId6"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7.jp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www.vinabac.com/node/167"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1" name="Shape 51"/>
        <p:cNvGrpSpPr/>
        <p:nvPr/>
      </p:nvGrpSpPr>
      <p:grpSpPr>
        <a:xfrm>
          <a:off x="0" y="0"/>
          <a:ext cx="0" cy="0"/>
          <a:chOff x="0" y="0"/>
          <a:chExt cx="0" cy="0"/>
        </a:xfrm>
      </p:grpSpPr>
      <p:sp>
        <p:nvSpPr>
          <p:cNvPr id="52" name="Google Shape;52;p7"/>
          <p:cNvSpPr/>
          <p:nvPr/>
        </p:nvSpPr>
        <p:spPr>
          <a:xfrm>
            <a:off x="1149350" y="5257800"/>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 name="Google Shape;53;p7"/>
          <p:cNvSpPr/>
          <p:nvPr/>
        </p:nvSpPr>
        <p:spPr>
          <a:xfrm>
            <a:off x="1169184" y="53340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4" name="Google Shape;54;p7"/>
          <p:cNvSpPr/>
          <p:nvPr/>
        </p:nvSpPr>
        <p:spPr>
          <a:xfrm>
            <a:off x="5638800" y="627333"/>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 name="Google Shape;55;p7"/>
          <p:cNvSpPr/>
          <p:nvPr/>
        </p:nvSpPr>
        <p:spPr>
          <a:xfrm>
            <a:off x="7537739" y="3340608"/>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 name="Google Shape;56;p7"/>
          <p:cNvSpPr/>
          <p:nvPr/>
        </p:nvSpPr>
        <p:spPr>
          <a:xfrm>
            <a:off x="609600" y="2579648"/>
            <a:ext cx="7543800" cy="1015663"/>
          </a:xfrm>
          <a:prstGeom prst="rect">
            <a:avLst/>
          </a:prstGeom>
          <a:noFill/>
          <a:ln>
            <a:noFill/>
          </a:ln>
        </p:spPr>
        <p:txBody>
          <a:bodyPr anchorCtr="0" anchor="t" bIns="45700" lIns="91425" spcFirstLastPara="1" rIns="91425" wrap="square" tIns="45700">
            <a:noAutofit/>
          </a:bodyPr>
          <a:lstStyle/>
          <a:p>
            <a:pPr indent="0" lvl="1" marL="457200" marR="0" rtl="0" algn="ctr">
              <a:lnSpc>
                <a:spcPct val="150000"/>
              </a:lnSpc>
              <a:spcBef>
                <a:spcPts val="0"/>
              </a:spcBef>
              <a:spcAft>
                <a:spcPts val="0"/>
              </a:spcAft>
              <a:buNone/>
            </a:pPr>
            <a:r>
              <a:rPr b="1" i="0" lang="en-US" sz="2400" u="none" cap="none" strike="noStrike">
                <a:solidFill>
                  <a:schemeClr val="dk1"/>
                </a:solidFill>
                <a:latin typeface="Calibri"/>
                <a:ea typeface="Calibri"/>
                <a:cs typeface="Calibri"/>
                <a:sym typeface="Calibri"/>
              </a:rPr>
              <a:t>Bài 2</a:t>
            </a:r>
            <a:endParaRPr b="1" i="0" sz="2400" u="none" cap="none" strike="noStrike">
              <a:solidFill>
                <a:schemeClr val="dk1"/>
              </a:solidFill>
              <a:latin typeface="Calibri"/>
              <a:ea typeface="Calibri"/>
              <a:cs typeface="Calibri"/>
              <a:sym typeface="Calibri"/>
            </a:endParaRPr>
          </a:p>
          <a:p>
            <a:pPr indent="0" lvl="1" marL="457200" marR="0" rtl="0" algn="ctr">
              <a:spcBef>
                <a:spcPts val="0"/>
              </a:spcBef>
              <a:spcAft>
                <a:spcPts val="0"/>
              </a:spcAft>
              <a:buNone/>
            </a:pPr>
            <a:r>
              <a:rPr b="1" i="0" lang="en-US" sz="2400" u="none" cap="none" strike="noStrike">
                <a:solidFill>
                  <a:schemeClr val="dk1"/>
                </a:solidFill>
                <a:latin typeface="Calibri"/>
                <a:ea typeface="Calibri"/>
                <a:cs typeface="Calibri"/>
                <a:sym typeface="Calibri"/>
              </a:rPr>
              <a:t>ERP VÀ TÁI THIẾT KẾ QUI TRÌNH KINH DOANH</a:t>
            </a:r>
            <a:endParaRPr b="1" i="0" sz="5400" u="none" cap="none" strike="noStrike">
              <a:solidFill>
                <a:schemeClr val="dk1"/>
              </a:solidFill>
              <a:latin typeface="Calibri"/>
              <a:ea typeface="Calibri"/>
              <a:cs typeface="Calibri"/>
              <a:sym typeface="Calibri"/>
            </a:endParaRPr>
          </a:p>
        </p:txBody>
      </p:sp>
      <p:sp>
        <p:nvSpPr>
          <p:cNvPr id="57" name="Google Shape;57;p7"/>
          <p:cNvSpPr txBox="1"/>
          <p:nvPr/>
        </p:nvSpPr>
        <p:spPr>
          <a:xfrm>
            <a:off x="723900" y="819190"/>
            <a:ext cx="7924800" cy="1292662"/>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8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spcBef>
                <a:spcPts val="0"/>
              </a:spcBef>
              <a:spcAft>
                <a:spcPts val="0"/>
              </a:spcAft>
              <a:buNone/>
            </a:pPr>
            <a:r>
              <a:rPr b="1" i="0" lang="en-US" sz="2800">
                <a:solidFill>
                  <a:srgbClr val="FF0000"/>
                </a:solidFill>
                <a:latin typeface="Times New Roman"/>
                <a:ea typeface="Times New Roman"/>
                <a:cs typeface="Times New Roman"/>
                <a:sym typeface="Times New Roman"/>
              </a:rPr>
              <a:t>(Enterprise Resource Planning)</a:t>
            </a:r>
            <a:endParaRPr/>
          </a:p>
        </p:txBody>
      </p:sp>
      <p:sp>
        <p:nvSpPr>
          <p:cNvPr id="58" name="Google Shape;58;p7"/>
          <p:cNvSpPr txBox="1"/>
          <p:nvPr/>
        </p:nvSpPr>
        <p:spPr>
          <a:xfrm>
            <a:off x="2743200" y="4572000"/>
            <a:ext cx="4666996" cy="319959"/>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000">
                <a:solidFill>
                  <a:schemeClr val="dk1"/>
                </a:solidFill>
                <a:latin typeface="Times New Roman"/>
                <a:ea typeface="Times New Roman"/>
                <a:cs typeface="Times New Roman"/>
                <a:sym typeface="Times New Roman"/>
              </a:rPr>
              <a:t>Giảng viên: Ts. Chu Thị Hồng Hải</a:t>
            </a:r>
            <a:endParaRPr sz="2000">
              <a:solidFill>
                <a:schemeClr val="dk1"/>
              </a:solidFill>
              <a:latin typeface="Times New Roman"/>
              <a:ea typeface="Times New Roman"/>
              <a:cs typeface="Times New Roman"/>
              <a:sym typeface="Times New Roman"/>
            </a:endParaRPr>
          </a:p>
        </p:txBody>
      </p:sp>
      <p:pic>
        <p:nvPicPr>
          <p:cNvPr id="59" name="Google Shape;59;p7"/>
          <p:cNvPicPr preferRelativeResize="0"/>
          <p:nvPr/>
        </p:nvPicPr>
        <p:blipFill rotWithShape="1">
          <a:blip r:embed="rId4">
            <a:alphaModFix/>
          </a:blip>
          <a:srcRect b="0" l="0" r="0" t="0"/>
          <a:stretch/>
        </p:blipFill>
        <p:spPr>
          <a:xfrm>
            <a:off x="228600" y="137160"/>
            <a:ext cx="1066800" cy="70989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8" name="Google Shape;68;p8"/>
          <p:cNvSpPr txBox="1"/>
          <p:nvPr/>
        </p:nvSpPr>
        <p:spPr>
          <a:xfrm>
            <a:off x="539087"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3600"/>
              <a:buFont typeface="Times New Roman"/>
              <a:buNone/>
            </a:pPr>
            <a:r>
              <a:rPr lang="en-US" sz="3600">
                <a:solidFill>
                  <a:srgbClr val="222222"/>
                </a:solidFill>
                <a:latin typeface="Arial"/>
                <a:ea typeface="Arial"/>
                <a:cs typeface="Arial"/>
                <a:sym typeface="Arial"/>
              </a:rPr>
              <a:t>Mục tiêu</a:t>
            </a:r>
            <a:endParaRPr sz="3600">
              <a:solidFill>
                <a:srgbClr val="222222"/>
              </a:solidFill>
              <a:latin typeface="Arial"/>
              <a:ea typeface="Arial"/>
              <a:cs typeface="Arial"/>
              <a:sym typeface="Arial"/>
            </a:endParaRPr>
          </a:p>
        </p:txBody>
      </p:sp>
      <p:sp>
        <p:nvSpPr>
          <p:cNvPr id="69" name="Google Shape;69;p8"/>
          <p:cNvSpPr txBox="1"/>
          <p:nvPr/>
        </p:nvSpPr>
        <p:spPr>
          <a:xfrm>
            <a:off x="569474" y="1295400"/>
            <a:ext cx="8077200" cy="4572000"/>
          </a:xfrm>
          <a:prstGeom prst="rect">
            <a:avLst/>
          </a:prstGeom>
          <a:noFill/>
          <a:ln>
            <a:noFill/>
          </a:ln>
        </p:spPr>
        <p:txBody>
          <a:bodyPr anchorCtr="0" anchor="t" bIns="45700" lIns="91425" spcFirstLastPara="1" rIns="91425" wrap="square" tIns="45700">
            <a:noAutofit/>
          </a:bodyPr>
          <a:lstStyle/>
          <a:p>
            <a:pPr indent="-457200" lvl="0" marL="458787" marR="0" rtl="0" algn="l">
              <a:lnSpc>
                <a:spcPct val="150000"/>
              </a:lnSpc>
              <a:spcBef>
                <a:spcPts val="0"/>
              </a:spcBef>
              <a:spcAft>
                <a:spcPts val="0"/>
              </a:spcAft>
              <a:buClr>
                <a:srgbClr val="222222"/>
              </a:buClr>
              <a:buSzPts val="2600"/>
              <a:buFont typeface="Noto Sans Symbols"/>
              <a:buChar char="▪"/>
            </a:pPr>
            <a:r>
              <a:rPr lang="en-US" sz="2600">
                <a:solidFill>
                  <a:srgbClr val="222222"/>
                </a:solidFill>
                <a:latin typeface="Arial"/>
                <a:ea typeface="Arial"/>
                <a:cs typeface="Arial"/>
                <a:sym typeface="Arial"/>
              </a:rPr>
              <a:t>Nhắc lại được khái niệm quy trình nghiệp vụ</a:t>
            </a:r>
            <a:endParaRPr sz="26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600"/>
              <a:buFont typeface="Noto Sans Symbols"/>
              <a:buChar char="▪"/>
            </a:pPr>
            <a:r>
              <a:rPr lang="en-US" sz="2600">
                <a:solidFill>
                  <a:srgbClr val="222222"/>
                </a:solidFill>
                <a:latin typeface="Arial"/>
                <a:ea typeface="Arial"/>
                <a:cs typeface="Arial"/>
                <a:sym typeface="Arial"/>
              </a:rPr>
              <a:t>Nhận biết các yếu tố của một quy trình tốt</a:t>
            </a:r>
            <a:endParaRPr sz="26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600"/>
              <a:buFont typeface="Noto Sans Symbols"/>
              <a:buChar char="▪"/>
            </a:pPr>
            <a:r>
              <a:rPr lang="en-US" sz="2600">
                <a:solidFill>
                  <a:srgbClr val="222222"/>
                </a:solidFill>
                <a:latin typeface="Arial"/>
                <a:ea typeface="Arial"/>
                <a:cs typeface="Arial"/>
                <a:sym typeface="Arial"/>
              </a:rPr>
              <a:t>Hiểu được khái niệm tái cấu trúc doanh nghiệp</a:t>
            </a:r>
            <a:endParaRPr sz="26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600"/>
              <a:buFont typeface="Noto Sans Symbols"/>
              <a:buChar char="▪"/>
            </a:pPr>
            <a:r>
              <a:rPr lang="en-US" sz="2600">
                <a:solidFill>
                  <a:srgbClr val="222222"/>
                </a:solidFill>
                <a:latin typeface="Arial"/>
                <a:ea typeface="Arial"/>
                <a:cs typeface="Arial"/>
                <a:sym typeface="Arial"/>
              </a:rPr>
              <a:t>Hiểu được cải tiến qui trình là gì? phân biệt cải tiến quy trình và tái cấu trúc doanh nghiệp.</a:t>
            </a:r>
            <a:endParaRPr/>
          </a:p>
          <a:p>
            <a:pPr indent="-457200" lvl="0" marL="458787" marR="0" rtl="0" algn="l">
              <a:lnSpc>
                <a:spcPct val="150000"/>
              </a:lnSpc>
              <a:spcBef>
                <a:spcPts val="650"/>
              </a:spcBef>
              <a:spcAft>
                <a:spcPts val="0"/>
              </a:spcAft>
              <a:buClr>
                <a:srgbClr val="222222"/>
              </a:buClr>
              <a:buSzPts val="2600"/>
              <a:buFont typeface="Noto Sans Symbols"/>
              <a:buChar char="▪"/>
            </a:pPr>
            <a:r>
              <a:rPr lang="en-US" sz="2600">
                <a:solidFill>
                  <a:srgbClr val="222222"/>
                </a:solidFill>
                <a:latin typeface="Arial"/>
                <a:ea typeface="Arial"/>
                <a:cs typeface="Arial"/>
                <a:sym typeface="Arial"/>
              </a:rPr>
              <a:t>Mô hình hóa được nghiệp vụ trong tổ chức</a:t>
            </a:r>
            <a:endParaRPr sz="2600">
              <a:solidFill>
                <a:srgbClr val="222222"/>
              </a:solidFill>
              <a:latin typeface="Arial"/>
              <a:ea typeface="Arial"/>
              <a:cs typeface="Arial"/>
              <a:sym typeface="Arial"/>
            </a:endParaRPr>
          </a:p>
          <a:p>
            <a:pPr indent="0" lvl="0" marL="1587" marR="0" rtl="0" algn="l">
              <a:spcBef>
                <a:spcPts val="650"/>
              </a:spcBef>
              <a:spcAft>
                <a:spcPts val="0"/>
              </a:spcAft>
              <a:buNone/>
            </a:pPr>
            <a:r>
              <a:t/>
            </a:r>
            <a:endParaRPr sz="2600">
              <a:solidFill>
                <a:srgbClr val="222222"/>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8" name="Google Shape;78;p9"/>
          <p:cNvSpPr txBox="1"/>
          <p:nvPr/>
        </p:nvSpPr>
        <p:spPr>
          <a:xfrm>
            <a:off x="522514"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3600"/>
              <a:buFont typeface="Times New Roman"/>
              <a:buNone/>
            </a:pPr>
            <a:r>
              <a:rPr lang="en-US" sz="3600">
                <a:solidFill>
                  <a:srgbClr val="222222"/>
                </a:solidFill>
                <a:latin typeface="Arial"/>
                <a:ea typeface="Arial"/>
                <a:cs typeface="Arial"/>
                <a:sym typeface="Arial"/>
              </a:rPr>
              <a:t>Nội dung</a:t>
            </a:r>
            <a:endParaRPr/>
          </a:p>
        </p:txBody>
      </p:sp>
      <p:sp>
        <p:nvSpPr>
          <p:cNvPr id="79" name="Google Shape;79;p9"/>
          <p:cNvSpPr txBox="1"/>
          <p:nvPr/>
        </p:nvSpPr>
        <p:spPr>
          <a:xfrm>
            <a:off x="609600" y="1676400"/>
            <a:ext cx="7696200" cy="2895600"/>
          </a:xfrm>
          <a:prstGeom prst="rect">
            <a:avLst/>
          </a:prstGeom>
          <a:noFill/>
          <a:ln>
            <a:noFill/>
          </a:ln>
        </p:spPr>
        <p:txBody>
          <a:bodyPr anchorCtr="0" anchor="t" bIns="45700" lIns="91425" spcFirstLastPara="1" rIns="91425" wrap="square" tIns="45700">
            <a:noAutofit/>
          </a:bodyPr>
          <a:lstStyle/>
          <a:p>
            <a:pPr indent="-341313" lvl="0" marL="342900" marR="0" rtl="0" algn="l">
              <a:lnSpc>
                <a:spcPct val="150000"/>
              </a:lnSpc>
              <a:spcBef>
                <a:spcPts val="0"/>
              </a:spcBef>
              <a:spcAft>
                <a:spcPts val="0"/>
              </a:spcAft>
              <a:buClr>
                <a:srgbClr val="222222"/>
              </a:buClr>
              <a:buSzPts val="2600"/>
              <a:buFont typeface="Arial"/>
              <a:buChar char="•"/>
            </a:pPr>
            <a:r>
              <a:rPr lang="en-US" sz="2600">
                <a:solidFill>
                  <a:srgbClr val="222222"/>
                </a:solidFill>
                <a:latin typeface="Arial"/>
                <a:ea typeface="Arial"/>
                <a:cs typeface="Arial"/>
                <a:sym typeface="Arial"/>
              </a:rPr>
              <a:t>Qui trình, quy trình nghiệp vụ</a:t>
            </a:r>
            <a:endParaRPr sz="2600">
              <a:solidFill>
                <a:srgbClr val="222222"/>
              </a:solidFill>
              <a:latin typeface="Arial"/>
              <a:ea typeface="Arial"/>
              <a:cs typeface="Arial"/>
              <a:sym typeface="Arial"/>
            </a:endParaRPr>
          </a:p>
          <a:p>
            <a:pPr indent="-341313" lvl="0" marL="342900"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Tái cấu trúc doanh nghiệp</a:t>
            </a:r>
            <a:endParaRPr sz="2600">
              <a:solidFill>
                <a:srgbClr val="222222"/>
              </a:solidFill>
              <a:latin typeface="Arial"/>
              <a:ea typeface="Arial"/>
              <a:cs typeface="Arial"/>
              <a:sym typeface="Arial"/>
            </a:endParaRPr>
          </a:p>
          <a:p>
            <a:pPr indent="-341313" lvl="0" marL="342900"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Sơ đồ tổ chức doanh nghiệp</a:t>
            </a:r>
            <a:endParaRPr sz="2600">
              <a:solidFill>
                <a:srgbClr val="222222"/>
              </a:solidFill>
              <a:latin typeface="Arial"/>
              <a:ea typeface="Arial"/>
              <a:cs typeface="Arial"/>
              <a:sym typeface="Arial"/>
            </a:endParaRPr>
          </a:p>
          <a:p>
            <a:pPr indent="-341313" lvl="0" marL="342900"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Mô hình hóa quy trình trong doanh nghiệp</a:t>
            </a:r>
            <a:endParaRPr sz="2600">
              <a:solidFill>
                <a:srgbClr val="222222"/>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0"/>
          <p:cNvSpPr txBox="1"/>
          <p:nvPr/>
        </p:nvSpPr>
        <p:spPr>
          <a:xfrm>
            <a:off x="1371600" y="381000"/>
            <a:ext cx="7010400" cy="6096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Phần mềm ERP và Giải pháp ERP</a:t>
            </a:r>
            <a:endParaRPr/>
          </a:p>
        </p:txBody>
      </p:sp>
      <p:pic>
        <p:nvPicPr>
          <p:cNvPr descr="Giải pháp wifi marketting | Quảng cáo wifi marketting | Thiết bị wifi  marketting | Social marketting" id="88" name="Google Shape;88;p10"/>
          <p:cNvPicPr preferRelativeResize="0"/>
          <p:nvPr/>
        </p:nvPicPr>
        <p:blipFill rotWithShape="1">
          <a:blip r:embed="rId3">
            <a:alphaModFix/>
          </a:blip>
          <a:srcRect b="0" l="0" r="0" t="0"/>
          <a:stretch/>
        </p:blipFill>
        <p:spPr>
          <a:xfrm>
            <a:off x="442698" y="1143000"/>
            <a:ext cx="4129302" cy="1471613"/>
          </a:xfrm>
          <a:prstGeom prst="rect">
            <a:avLst/>
          </a:prstGeom>
          <a:noFill/>
          <a:ln>
            <a:noFill/>
          </a:ln>
        </p:spPr>
      </p:pic>
      <p:pic>
        <p:nvPicPr>
          <p:cNvPr descr="Giải pháp Phần mềm" id="89" name="Google Shape;89;p10"/>
          <p:cNvPicPr preferRelativeResize="0"/>
          <p:nvPr/>
        </p:nvPicPr>
        <p:blipFill rotWithShape="1">
          <a:blip r:embed="rId4">
            <a:alphaModFix/>
          </a:blip>
          <a:srcRect b="0" l="0" r="0" t="0"/>
          <a:stretch/>
        </p:blipFill>
        <p:spPr>
          <a:xfrm>
            <a:off x="4491717" y="1600200"/>
            <a:ext cx="4122966" cy="1443038"/>
          </a:xfrm>
          <a:prstGeom prst="rect">
            <a:avLst/>
          </a:prstGeom>
          <a:noFill/>
          <a:ln>
            <a:noFill/>
          </a:ln>
        </p:spPr>
      </p:pic>
      <p:sp>
        <p:nvSpPr>
          <p:cNvPr id="90" name="Google Shape;90;p10"/>
          <p:cNvSpPr/>
          <p:nvPr/>
        </p:nvSpPr>
        <p:spPr>
          <a:xfrm>
            <a:off x="76200" y="3034356"/>
            <a:ext cx="7912325" cy="5847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3200" cap="none">
                <a:solidFill>
                  <a:srgbClr val="FFC000"/>
                </a:solidFill>
                <a:latin typeface="Calibri"/>
                <a:ea typeface="Calibri"/>
                <a:cs typeface="Calibri"/>
                <a:sym typeface="Calibri"/>
              </a:rPr>
              <a:t>Phần mềm ERP &gt;&lt; Giải pháp ERP </a:t>
            </a:r>
            <a:endParaRPr/>
          </a:p>
        </p:txBody>
      </p:sp>
      <p:sp>
        <p:nvSpPr>
          <p:cNvPr id="91" name="Google Shape;91;p10"/>
          <p:cNvSpPr txBox="1"/>
          <p:nvPr/>
        </p:nvSpPr>
        <p:spPr>
          <a:xfrm>
            <a:off x="228600" y="3733800"/>
            <a:ext cx="4572000" cy="2862322"/>
          </a:xfrm>
          <a:prstGeom prst="rect">
            <a:avLst/>
          </a:prstGeom>
          <a:solidFill>
            <a:srgbClr val="92CCDC"/>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000">
                <a:solidFill>
                  <a:srgbClr val="000000"/>
                </a:solidFill>
                <a:latin typeface="Arial"/>
                <a:ea typeface="Arial"/>
                <a:cs typeface="Arial"/>
                <a:sym typeface="Arial"/>
              </a:rPr>
              <a:t>Phần mềm ERP là gì?</a:t>
            </a:r>
            <a:endParaRPr b="1" i="0" sz="2000">
              <a:solidFill>
                <a:srgbClr val="000000"/>
              </a:solidFill>
              <a:latin typeface="Arial"/>
              <a:ea typeface="Arial"/>
              <a:cs typeface="Arial"/>
              <a:sym typeface="Arial"/>
            </a:endParaRPr>
          </a:p>
          <a:p>
            <a:pPr indent="0" lvl="0" marL="0" marR="0" rtl="0" algn="just">
              <a:spcBef>
                <a:spcPts val="0"/>
              </a:spcBef>
              <a:spcAft>
                <a:spcPts val="0"/>
              </a:spcAft>
              <a:buNone/>
            </a:pPr>
            <a:r>
              <a:rPr lang="en-US" sz="2000">
                <a:solidFill>
                  <a:srgbClr val="000000"/>
                </a:solidFill>
                <a:latin typeface="Arial"/>
                <a:ea typeface="Arial"/>
                <a:cs typeface="Arial"/>
                <a:sym typeface="Arial"/>
              </a:rPr>
              <a:t>L</a:t>
            </a:r>
            <a:r>
              <a:rPr b="0" i="0" lang="en-US" sz="2000">
                <a:solidFill>
                  <a:srgbClr val="000000"/>
                </a:solidFill>
                <a:latin typeface="Arial"/>
                <a:ea typeface="Arial"/>
                <a:cs typeface="Arial"/>
                <a:sym typeface="Arial"/>
              </a:rPr>
              <a:t>à một hệ thống tập hợp các ứng dụng khác nhau giúp nhân viên, nhà điều hành tương tác qua lại trên cơ sở tài nguyên doanh nghiệp. Nhờ đó tài nguyên doanh nghiệp được quản lý toàn diện từ A đến Z. Hệ thống tài nguyên phát triển, sức mạnh doanh nghiệp sẽ tăng.</a:t>
            </a:r>
            <a:endParaRPr sz="2000">
              <a:solidFill>
                <a:schemeClr val="dk1"/>
              </a:solidFill>
              <a:latin typeface="Arial"/>
              <a:ea typeface="Arial"/>
              <a:cs typeface="Arial"/>
              <a:sym typeface="Arial"/>
            </a:endParaRPr>
          </a:p>
        </p:txBody>
      </p:sp>
      <p:sp>
        <p:nvSpPr>
          <p:cNvPr id="92" name="Google Shape;92;p10"/>
          <p:cNvSpPr txBox="1"/>
          <p:nvPr/>
        </p:nvSpPr>
        <p:spPr>
          <a:xfrm>
            <a:off x="4876800" y="3922455"/>
            <a:ext cx="3954682" cy="2554545"/>
          </a:xfrm>
          <a:prstGeom prst="rect">
            <a:avLst/>
          </a:prstGeom>
          <a:solidFill>
            <a:srgbClr val="B6DDE7"/>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chemeClr val="dk1"/>
                </a:solidFill>
                <a:latin typeface="Arial"/>
                <a:ea typeface="Arial"/>
                <a:cs typeface="Arial"/>
                <a:sym typeface="Arial"/>
              </a:rPr>
              <a:t>Một giải pháp ERP </a:t>
            </a:r>
            <a:endParaRPr sz="2000">
              <a:solidFill>
                <a:schemeClr val="dk1"/>
              </a:solidFill>
              <a:latin typeface="Arial"/>
              <a:ea typeface="Arial"/>
              <a:cs typeface="Arial"/>
              <a:sym typeface="Arial"/>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Gồm cả ứng dụng và </a:t>
            </a:r>
            <a:r>
              <a:rPr b="1" lang="en-US" sz="2000">
                <a:solidFill>
                  <a:srgbClr val="FF0000"/>
                </a:solidFill>
                <a:latin typeface="Arial"/>
                <a:ea typeface="Arial"/>
                <a:cs typeface="Arial"/>
                <a:sym typeface="Arial"/>
              </a:rPr>
              <a:t>quy trình </a:t>
            </a:r>
            <a:r>
              <a:rPr lang="en-US" sz="2000">
                <a:solidFill>
                  <a:schemeClr val="dk1"/>
                </a:solidFill>
                <a:latin typeface="Arial"/>
                <a:ea typeface="Arial"/>
                <a:cs typeface="Arial"/>
                <a:sym typeface="Arial"/>
              </a:rPr>
              <a:t>khác nhau để thực hiện các chức năng trong tổ chức.</a:t>
            </a:r>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Khi triển khai ERP, DN nhận được 3 sản phẩm: </a:t>
            </a:r>
            <a:r>
              <a:rPr i="1" lang="en-US" sz="2000">
                <a:solidFill>
                  <a:schemeClr val="dk1"/>
                </a:solidFill>
                <a:latin typeface="Arial"/>
                <a:ea typeface="Arial"/>
                <a:cs typeface="Arial"/>
                <a:sym typeface="Arial"/>
              </a:rPr>
              <a:t>“Ý tưởng quản lý”, “Chương trình phần mềm” và “Phương tiện kết nối”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8"/>
                                        </p:tgtEl>
                                        <p:attrNameLst>
                                          <p:attrName>style.visibility</p:attrName>
                                        </p:attrNameLst>
                                      </p:cBhvr>
                                      <p:to>
                                        <p:strVal val="visible"/>
                                      </p:to>
                                    </p:set>
                                    <p:animEffect filter="fade" transition="in">
                                      <p:cBhvr>
                                        <p:cTn dur="500"/>
                                        <p:tgtEl>
                                          <p:spTgt spid="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9"/>
                                        </p:tgtEl>
                                        <p:attrNameLst>
                                          <p:attrName>style.visibility</p:attrName>
                                        </p:attrNameLst>
                                      </p:cBhvr>
                                      <p:to>
                                        <p:strVal val="visible"/>
                                      </p:to>
                                    </p:set>
                                    <p:animEffect filter="fade" transition="in">
                                      <p:cBhvr>
                                        <p:cTn dur="2000"/>
                                        <p:tgtEl>
                                          <p:spTgt spid="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1" name="Google Shape;101;p11"/>
          <p:cNvSpPr txBox="1"/>
          <p:nvPr/>
        </p:nvSpPr>
        <p:spPr>
          <a:xfrm>
            <a:off x="1371600" y="381000"/>
            <a:ext cx="7010400" cy="6096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3600"/>
              <a:buFont typeface="Times New Roman"/>
              <a:buNone/>
            </a:pPr>
            <a:r>
              <a:rPr b="1" lang="en-US" sz="3600">
                <a:solidFill>
                  <a:schemeClr val="lt1"/>
                </a:solidFill>
                <a:latin typeface="Arial"/>
                <a:ea typeface="Arial"/>
                <a:cs typeface="Arial"/>
                <a:sym typeface="Arial"/>
              </a:rPr>
              <a:t>Quy trình</a:t>
            </a:r>
            <a:endParaRPr b="1" sz="3600">
              <a:solidFill>
                <a:schemeClr val="lt1"/>
              </a:solidFill>
              <a:latin typeface="Arial"/>
              <a:ea typeface="Arial"/>
              <a:cs typeface="Arial"/>
              <a:sym typeface="Arial"/>
            </a:endParaRPr>
          </a:p>
        </p:txBody>
      </p:sp>
      <p:pic>
        <p:nvPicPr>
          <p:cNvPr descr="Hướng dẫn cách viết quy trình làm việc mới nhất 2020 - Quản Lý kho" id="102" name="Google Shape;102;p11"/>
          <p:cNvPicPr preferRelativeResize="0"/>
          <p:nvPr/>
        </p:nvPicPr>
        <p:blipFill rotWithShape="1">
          <a:blip r:embed="rId3">
            <a:alphaModFix/>
          </a:blip>
          <a:srcRect b="0" l="0" r="0" t="0"/>
          <a:stretch/>
        </p:blipFill>
        <p:spPr>
          <a:xfrm>
            <a:off x="4731997" y="1243011"/>
            <a:ext cx="3962400" cy="1476375"/>
          </a:xfrm>
          <a:prstGeom prst="rect">
            <a:avLst/>
          </a:prstGeom>
          <a:noFill/>
          <a:ln>
            <a:noFill/>
          </a:ln>
        </p:spPr>
      </p:pic>
      <p:pic>
        <p:nvPicPr>
          <p:cNvPr descr="Quy trình tìm kiếm và phát triển thuốc mới | Dược lý lâm sàng" id="103" name="Google Shape;103;p11"/>
          <p:cNvPicPr preferRelativeResize="0"/>
          <p:nvPr/>
        </p:nvPicPr>
        <p:blipFill rotWithShape="1">
          <a:blip r:embed="rId4">
            <a:alphaModFix/>
          </a:blip>
          <a:srcRect b="0" l="0" r="0" t="0"/>
          <a:stretch/>
        </p:blipFill>
        <p:spPr>
          <a:xfrm>
            <a:off x="1943888" y="2684248"/>
            <a:ext cx="4643438" cy="696680"/>
          </a:xfrm>
          <a:prstGeom prst="rect">
            <a:avLst/>
          </a:prstGeom>
          <a:noFill/>
          <a:ln>
            <a:noFill/>
          </a:ln>
        </p:spPr>
      </p:pic>
      <p:pic>
        <p:nvPicPr>
          <p:cNvPr descr="Graphical user interface, text, application, chat or text message&#10;&#10;Description automatically generated" id="104" name="Google Shape;104;p11"/>
          <p:cNvPicPr preferRelativeResize="0"/>
          <p:nvPr/>
        </p:nvPicPr>
        <p:blipFill rotWithShape="1">
          <a:blip r:embed="rId5">
            <a:alphaModFix/>
          </a:blip>
          <a:srcRect b="0" l="0" r="0" t="0"/>
          <a:stretch/>
        </p:blipFill>
        <p:spPr>
          <a:xfrm>
            <a:off x="400050" y="1166425"/>
            <a:ext cx="2809874" cy="1438430"/>
          </a:xfrm>
          <a:prstGeom prst="rect">
            <a:avLst/>
          </a:prstGeom>
          <a:noFill/>
          <a:ln>
            <a:noFill/>
          </a:ln>
        </p:spPr>
      </p:pic>
      <p:sp>
        <p:nvSpPr>
          <p:cNvPr id="105" name="Google Shape;105;p11"/>
          <p:cNvSpPr txBox="1"/>
          <p:nvPr/>
        </p:nvSpPr>
        <p:spPr>
          <a:xfrm>
            <a:off x="76200" y="3460322"/>
            <a:ext cx="8839200" cy="360098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202122"/>
              </a:buClr>
              <a:buSzPts val="2000"/>
              <a:buFont typeface="Noto Sans Symbols"/>
              <a:buChar char="❑"/>
            </a:pPr>
            <a:r>
              <a:rPr b="1" i="0" lang="en-US" sz="2000">
                <a:solidFill>
                  <a:srgbClr val="202122"/>
                </a:solidFill>
                <a:latin typeface="Arial"/>
                <a:ea typeface="Arial"/>
                <a:cs typeface="Arial"/>
                <a:sym typeface="Arial"/>
              </a:rPr>
              <a:t>Quy trình </a:t>
            </a:r>
            <a:r>
              <a:rPr b="0" i="0" lang="en-US" sz="2000">
                <a:solidFill>
                  <a:srgbClr val="202122"/>
                </a:solidFill>
                <a:latin typeface="Arial"/>
                <a:ea typeface="Arial"/>
                <a:cs typeface="Arial"/>
                <a:sym typeface="Arial"/>
              </a:rPr>
              <a:t>(</a:t>
            </a:r>
            <a:r>
              <a:rPr b="0" i="1" lang="en-US" sz="2000">
                <a:solidFill>
                  <a:srgbClr val="202122"/>
                </a:solidFill>
                <a:latin typeface="Arial"/>
                <a:ea typeface="Arial"/>
                <a:cs typeface="Arial"/>
                <a:sym typeface="Arial"/>
              </a:rPr>
              <a:t>Procedure</a:t>
            </a:r>
            <a:r>
              <a:rPr b="0" i="0" lang="en-US" sz="2000">
                <a:solidFill>
                  <a:srgbClr val="202122"/>
                </a:solidFill>
                <a:latin typeface="Arial"/>
                <a:ea typeface="Arial"/>
                <a:cs typeface="Arial"/>
                <a:sym typeface="Arial"/>
              </a:rPr>
              <a:t>) là “</a:t>
            </a:r>
            <a:r>
              <a:rPr i="1" lang="en-US" sz="2000">
                <a:solidFill>
                  <a:srgbClr val="202122"/>
                </a:solidFill>
                <a:latin typeface="Arial"/>
                <a:ea typeface="Arial"/>
                <a:cs typeface="Arial"/>
                <a:sym typeface="Arial"/>
              </a:rPr>
              <a:t>C</a:t>
            </a:r>
            <a:r>
              <a:rPr b="0" i="1" lang="en-US" sz="2000">
                <a:solidFill>
                  <a:srgbClr val="202122"/>
                </a:solidFill>
                <a:latin typeface="Arial"/>
                <a:ea typeface="Arial"/>
                <a:cs typeface="Arial"/>
                <a:sym typeface="Arial"/>
              </a:rPr>
              <a:t>ách thức cụ thể để tiến hành một hoạt động hoặc quá trình</a:t>
            </a:r>
            <a:r>
              <a:rPr b="0" i="0" lang="en-US" sz="2000">
                <a:solidFill>
                  <a:srgbClr val="202122"/>
                </a:solidFill>
                <a:latin typeface="Arial"/>
                <a:ea typeface="Arial"/>
                <a:cs typeface="Arial"/>
                <a:sym typeface="Arial"/>
              </a:rPr>
              <a:t>“ - ISO 9000 –</a:t>
            </a:r>
            <a:endParaRPr/>
          </a:p>
          <a:p>
            <a:pPr indent="-285750" lvl="0" marL="285750" marR="0" rtl="0" algn="l">
              <a:lnSpc>
                <a:spcPct val="150000"/>
              </a:lnSpc>
              <a:spcBef>
                <a:spcPts val="0"/>
              </a:spcBef>
              <a:spcAft>
                <a:spcPts val="0"/>
              </a:spcAft>
              <a:buClr>
                <a:schemeClr val="dk1"/>
              </a:buClr>
              <a:buSzPts val="2000"/>
              <a:buFont typeface="Noto Sans Symbols"/>
              <a:buChar char="❑"/>
            </a:pPr>
            <a:r>
              <a:rPr b="1" lang="en-US" sz="2000">
                <a:solidFill>
                  <a:schemeClr val="dk1"/>
                </a:solidFill>
                <a:latin typeface="Arial"/>
                <a:ea typeface="Arial"/>
                <a:cs typeface="Arial"/>
                <a:sym typeface="Arial"/>
              </a:rPr>
              <a:t>Qui trình </a:t>
            </a:r>
            <a:r>
              <a:rPr b="0" i="0" lang="en-US" sz="2000">
                <a:solidFill>
                  <a:schemeClr val="dk1"/>
                </a:solidFill>
                <a:latin typeface="Arial"/>
                <a:ea typeface="Arial"/>
                <a:cs typeface="Arial"/>
                <a:sym typeface="Arial"/>
              </a:rPr>
              <a:t> </a:t>
            </a:r>
            <a:r>
              <a:rPr lang="en-US" sz="2000">
                <a:solidFill>
                  <a:schemeClr val="dk1"/>
                </a:solidFill>
                <a:latin typeface="Arial"/>
                <a:ea typeface="Arial"/>
                <a:cs typeface="Arial"/>
                <a:sym typeface="Arial"/>
              </a:rPr>
              <a:t>là trình tự (thứ tự, cách thức) thực hiện một hoạt động đã được quy định, mang tính chất bắt buộc, đáp ứng những mục tiêu cụ thể của hoạt động quản trị (quản lý và cai trị).</a:t>
            </a:r>
            <a:endParaRPr sz="2000">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rgbClr val="202122"/>
              </a:buClr>
              <a:buSzPts val="2000"/>
              <a:buFont typeface="Noto Sans Symbols"/>
              <a:buChar char="❑"/>
            </a:pPr>
            <a:r>
              <a:rPr b="1" i="0" lang="en-US" sz="2000">
                <a:solidFill>
                  <a:srgbClr val="202122"/>
                </a:solidFill>
                <a:latin typeface="Arial"/>
                <a:ea typeface="Arial"/>
                <a:cs typeface="Arial"/>
                <a:sym typeface="Arial"/>
              </a:rPr>
              <a:t>Quá trình </a:t>
            </a:r>
            <a:r>
              <a:rPr b="0" i="0" lang="en-US" sz="2000">
                <a:solidFill>
                  <a:srgbClr val="202122"/>
                </a:solidFill>
                <a:latin typeface="Arial"/>
                <a:ea typeface="Arial"/>
                <a:cs typeface="Arial"/>
                <a:sym typeface="Arial"/>
              </a:rPr>
              <a:t>(</a:t>
            </a:r>
            <a:r>
              <a:rPr b="0" i="1" lang="en-US" sz="2000">
                <a:solidFill>
                  <a:srgbClr val="202122"/>
                </a:solidFill>
                <a:latin typeface="Arial"/>
                <a:ea typeface="Arial"/>
                <a:cs typeface="Arial"/>
                <a:sym typeface="Arial"/>
              </a:rPr>
              <a:t>Process</a:t>
            </a:r>
            <a:r>
              <a:rPr b="0" i="0" lang="en-US" sz="2000">
                <a:solidFill>
                  <a:srgbClr val="202122"/>
                </a:solidFill>
                <a:latin typeface="Arial"/>
                <a:ea typeface="Arial"/>
                <a:cs typeface="Arial"/>
                <a:sym typeface="Arial"/>
              </a:rPr>
              <a:t>) được định nghĩa là "</a:t>
            </a:r>
            <a:r>
              <a:rPr b="0" i="1" lang="en-US" sz="2000">
                <a:solidFill>
                  <a:srgbClr val="202122"/>
                </a:solidFill>
                <a:latin typeface="Arial"/>
                <a:ea typeface="Arial"/>
                <a:cs typeface="Arial"/>
                <a:sym typeface="Arial"/>
              </a:rPr>
              <a:t>tập hợp các hoạt động có quan hệ lẫn nhau hoặc tương tác để biến đổi đầu vào thành đầu ra</a:t>
            </a:r>
            <a:r>
              <a:rPr b="0" i="0" lang="en-US" sz="2000">
                <a:solidFill>
                  <a:srgbClr val="202122"/>
                </a:solidFill>
                <a:latin typeface="Arial"/>
                <a:ea typeface="Arial"/>
                <a:cs typeface="Arial"/>
                <a:sym typeface="Arial"/>
              </a:rPr>
              <a:t>“- ISO 9000 </a:t>
            </a:r>
            <a:r>
              <a:rPr lang="en-US" sz="2000">
                <a:solidFill>
                  <a:srgbClr val="202122"/>
                </a:solidFill>
                <a:latin typeface="Arial"/>
                <a:ea typeface="Arial"/>
                <a:cs typeface="Arial"/>
                <a:sym typeface="Arial"/>
              </a:rPr>
              <a:t>-</a:t>
            </a:r>
            <a:endParaRPr b="0" i="0" sz="2000">
              <a:solidFill>
                <a:srgbClr val="202122"/>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4" name="Google Shape;114;p12"/>
          <p:cNvSpPr txBox="1"/>
          <p:nvPr/>
        </p:nvSpPr>
        <p:spPr>
          <a:xfrm>
            <a:off x="1371600" y="381000"/>
            <a:ext cx="7772400" cy="6096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Quy trình giúp gì cho doanh nghiệp?</a:t>
            </a:r>
            <a:endParaRPr/>
          </a:p>
        </p:txBody>
      </p:sp>
      <p:sp>
        <p:nvSpPr>
          <p:cNvPr id="115" name="Google Shape;115;p12"/>
          <p:cNvSpPr txBox="1"/>
          <p:nvPr/>
        </p:nvSpPr>
        <p:spPr>
          <a:xfrm>
            <a:off x="36442" y="1028466"/>
            <a:ext cx="9107558" cy="28315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Arial"/>
                <a:ea typeface="Arial"/>
                <a:cs typeface="Arial"/>
                <a:sym typeface="Arial"/>
              </a:rPr>
              <a:t>Theo quan điểm về Chuỗi giá trị Value Chain của M. Porter:</a:t>
            </a:r>
            <a:endParaRPr/>
          </a:p>
          <a:p>
            <a:pPr indent="-285750" lvl="0" marL="285750" marR="0" rtl="0" algn="l">
              <a:spcBef>
                <a:spcPts val="0"/>
              </a:spcBef>
              <a:spcAft>
                <a:spcPts val="0"/>
              </a:spcAft>
              <a:buClr>
                <a:srgbClr val="000000"/>
              </a:buClr>
              <a:buSzPts val="1800"/>
              <a:buFont typeface="Arial"/>
              <a:buChar char="-"/>
            </a:pPr>
            <a:r>
              <a:rPr b="0" i="0" lang="en-US" sz="1800">
                <a:solidFill>
                  <a:srgbClr val="000000"/>
                </a:solidFill>
                <a:latin typeface="Arial"/>
                <a:ea typeface="Arial"/>
                <a:cs typeface="Arial"/>
                <a:sym typeface="Arial"/>
              </a:rPr>
              <a:t>Mỗi công bộ phận đều có sứ mệnh riêng </a:t>
            </a:r>
            <a:r>
              <a:rPr lang="en-US" sz="1800">
                <a:solidFill>
                  <a:srgbClr val="000000"/>
                </a:solidFill>
                <a:latin typeface="Arial"/>
                <a:ea typeface="Arial"/>
                <a:cs typeface="Arial"/>
                <a:sym typeface="Arial"/>
              </a:rPr>
              <a:t>giúp tổ chức thực hiện được mục tiêu đề ra. Ví dụ:</a:t>
            </a:r>
            <a:endParaRPr/>
          </a:p>
          <a:p>
            <a:pPr indent="-285750" lvl="1" marL="742950" marR="0" rtl="0" algn="l">
              <a:spcBef>
                <a:spcPts val="0"/>
              </a:spcBef>
              <a:spcAft>
                <a:spcPts val="0"/>
              </a:spcAft>
              <a:buClr>
                <a:srgbClr val="000000"/>
              </a:buClr>
              <a:buSzPts val="1600"/>
              <a:buFont typeface="Arial"/>
              <a:buChar char="•"/>
            </a:pPr>
            <a:r>
              <a:rPr b="0" i="1" lang="en-US" sz="1600" u="none" cap="none" strike="noStrike">
                <a:solidFill>
                  <a:srgbClr val="000000"/>
                </a:solidFill>
                <a:latin typeface="Arial"/>
                <a:ea typeface="Arial"/>
                <a:cs typeface="Arial"/>
                <a:sym typeface="Arial"/>
              </a:rPr>
              <a:t>Bộ phận Bán hàng đưa sản phẩm đến người tiêu dùng</a:t>
            </a:r>
            <a:endParaRPr b="0" i="1" sz="1600" u="none" cap="none" strike="noStrike">
              <a:solidFill>
                <a:srgbClr val="000000"/>
              </a:solidFill>
              <a:latin typeface="Arial"/>
              <a:ea typeface="Arial"/>
              <a:cs typeface="Arial"/>
              <a:sym typeface="Arial"/>
            </a:endParaRPr>
          </a:p>
          <a:p>
            <a:pPr indent="-285750" lvl="1" marL="742950" marR="0" rtl="0" algn="l">
              <a:spcBef>
                <a:spcPts val="0"/>
              </a:spcBef>
              <a:spcAft>
                <a:spcPts val="0"/>
              </a:spcAft>
              <a:buClr>
                <a:srgbClr val="000000"/>
              </a:buClr>
              <a:buSzPts val="1600"/>
              <a:buFont typeface="Arial"/>
              <a:buChar char="•"/>
            </a:pPr>
            <a:r>
              <a:rPr b="0" i="1" lang="en-US" sz="1600" u="none" cap="none" strike="noStrike">
                <a:solidFill>
                  <a:srgbClr val="000000"/>
                </a:solidFill>
                <a:latin typeface="Arial"/>
                <a:ea typeface="Arial"/>
                <a:cs typeface="Arial"/>
                <a:sym typeface="Arial"/>
              </a:rPr>
              <a:t>Bộ Phận Sản xuất thì sản xuất ra hang hóa</a:t>
            </a:r>
            <a:endParaRPr b="0" i="1" sz="1600" u="none" cap="none" strike="noStrike">
              <a:solidFill>
                <a:srgbClr val="000000"/>
              </a:solidFill>
              <a:latin typeface="Arial"/>
              <a:ea typeface="Arial"/>
              <a:cs typeface="Arial"/>
              <a:sym typeface="Arial"/>
            </a:endParaRPr>
          </a:p>
          <a:p>
            <a:pPr indent="-285750" lvl="1" marL="742950" marR="0" rtl="0" algn="l">
              <a:spcBef>
                <a:spcPts val="0"/>
              </a:spcBef>
              <a:spcAft>
                <a:spcPts val="0"/>
              </a:spcAft>
              <a:buClr>
                <a:srgbClr val="000000"/>
              </a:buClr>
              <a:buSzPts val="1600"/>
              <a:buFont typeface="Arial"/>
              <a:buChar char="•"/>
            </a:pPr>
            <a:r>
              <a:rPr b="0" i="1" lang="en-US" sz="1600" u="none" cap="none" strike="noStrike">
                <a:solidFill>
                  <a:srgbClr val="000000"/>
                </a:solidFill>
                <a:latin typeface="Arial"/>
                <a:ea typeface="Arial"/>
                <a:cs typeface="Arial"/>
                <a:sym typeface="Arial"/>
              </a:rPr>
              <a:t>Bộ phận Nhân sự quản lý và giải quyết chế độ cho nhân sự</a:t>
            </a:r>
            <a:endParaRPr b="0" i="1" sz="1600" u="none" cap="none" strike="noStrike">
              <a:solidFill>
                <a:srgbClr val="000000"/>
              </a:solidFill>
              <a:latin typeface="Arial"/>
              <a:ea typeface="Arial"/>
              <a:cs typeface="Arial"/>
              <a:sym typeface="Arial"/>
            </a:endParaRPr>
          </a:p>
          <a:p>
            <a:pPr indent="-285750" lvl="1" marL="742950" marR="0" rtl="0" algn="l">
              <a:spcBef>
                <a:spcPts val="0"/>
              </a:spcBef>
              <a:spcAft>
                <a:spcPts val="0"/>
              </a:spcAft>
              <a:buClr>
                <a:srgbClr val="000000"/>
              </a:buClr>
              <a:buSzPts val="1600"/>
              <a:buFont typeface="Arial"/>
              <a:buChar char="•"/>
            </a:pPr>
            <a:r>
              <a:rPr b="0" i="1" lang="en-US" sz="1600" u="none" cap="none" strike="noStrike">
                <a:solidFill>
                  <a:srgbClr val="000000"/>
                </a:solidFill>
                <a:latin typeface="Arial"/>
                <a:ea typeface="Arial"/>
                <a:cs typeface="Arial"/>
                <a:sym typeface="Arial"/>
              </a:rPr>
              <a:t>Bộ phận Kế toán thì quản lý tài chính</a:t>
            </a:r>
            <a:endParaRPr b="0" i="1" sz="1600" u="none" cap="none" strike="noStrike">
              <a:solidFill>
                <a:srgbClr val="000000"/>
              </a:solidFill>
              <a:latin typeface="Arial"/>
              <a:ea typeface="Arial"/>
              <a:cs typeface="Arial"/>
              <a:sym typeface="Arial"/>
            </a:endParaRPr>
          </a:p>
          <a:p>
            <a:pPr indent="-285750" lvl="1" marL="742950" marR="0" rtl="0" algn="l">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a:t>
            </a:r>
            <a:endParaRPr/>
          </a:p>
          <a:p>
            <a:pPr indent="0" lvl="1" marL="457200" marR="0" rtl="0" algn="l">
              <a:spcBef>
                <a:spcPts val="0"/>
              </a:spcBef>
              <a:spcAft>
                <a:spcPts val="0"/>
              </a:spcAft>
              <a:buNone/>
            </a:pPr>
            <a:br>
              <a:rPr b="0" i="0" lang="en-US" sz="1800" u="none" cap="none" strike="noStrike">
                <a:solidFill>
                  <a:schemeClr val="dk1"/>
                </a:solidFill>
                <a:latin typeface="Calibri"/>
                <a:ea typeface="Calibri"/>
                <a:cs typeface="Calibri"/>
                <a:sym typeface="Calibri"/>
              </a:rPr>
            </a:br>
            <a:endParaRPr b="0" i="0" sz="1800" u="none" cap="none" strike="noStrike">
              <a:solidFill>
                <a:schemeClr val="dk1"/>
              </a:solidFill>
              <a:latin typeface="Calibri"/>
              <a:ea typeface="Calibri"/>
              <a:cs typeface="Calibri"/>
              <a:sym typeface="Calibri"/>
            </a:endParaRPr>
          </a:p>
        </p:txBody>
      </p:sp>
      <p:pic>
        <p:nvPicPr>
          <p:cNvPr descr="A picture containing timeline&#10;&#10;Description automatically generated" id="116" name="Google Shape;116;p12"/>
          <p:cNvPicPr preferRelativeResize="0"/>
          <p:nvPr/>
        </p:nvPicPr>
        <p:blipFill rotWithShape="1">
          <a:blip r:embed="rId3">
            <a:alphaModFix/>
          </a:blip>
          <a:srcRect b="0" l="0" r="0" t="0"/>
          <a:stretch/>
        </p:blipFill>
        <p:spPr>
          <a:xfrm>
            <a:off x="5410200" y="4991100"/>
            <a:ext cx="3581400" cy="1866900"/>
          </a:xfrm>
          <a:prstGeom prst="rect">
            <a:avLst/>
          </a:prstGeom>
          <a:noFill/>
          <a:ln>
            <a:noFill/>
          </a:ln>
        </p:spPr>
      </p:pic>
      <p:sp>
        <p:nvSpPr>
          <p:cNvPr id="117" name="Google Shape;117;p12"/>
          <p:cNvSpPr txBox="1"/>
          <p:nvPr/>
        </p:nvSpPr>
        <p:spPr>
          <a:xfrm>
            <a:off x="112642" y="3202576"/>
            <a:ext cx="8878958" cy="365542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27777"/>
              </a:lnSpc>
              <a:spcBef>
                <a:spcPts val="0"/>
              </a:spcBef>
              <a:spcAft>
                <a:spcPts val="0"/>
              </a:spcAft>
              <a:buClr>
                <a:srgbClr val="000000"/>
              </a:buClr>
              <a:buSzPts val="1800"/>
              <a:buFont typeface="Noto Sans Symbols"/>
              <a:buChar char="❑"/>
            </a:pPr>
            <a:r>
              <a:rPr i="0" lang="en-US" sz="1800">
                <a:solidFill>
                  <a:srgbClr val="000000"/>
                </a:solidFill>
                <a:latin typeface="Arial"/>
                <a:ea typeface="Arial"/>
                <a:cs typeface="Arial"/>
                <a:sym typeface="Arial"/>
              </a:rPr>
              <a:t>Các bộ phận ngoài việc thực hiện chức năng của mình còn phải phối hợp với nhau để thực hiện được mục tiêu.</a:t>
            </a:r>
            <a:endParaRPr/>
          </a:p>
          <a:p>
            <a:pPr indent="-342900" lvl="0" marL="342900" marR="0" rtl="0" algn="just">
              <a:lnSpc>
                <a:spcPct val="127777"/>
              </a:lnSpc>
              <a:spcBef>
                <a:spcPts val="0"/>
              </a:spcBef>
              <a:spcAft>
                <a:spcPts val="0"/>
              </a:spcAft>
              <a:buClr>
                <a:srgbClr val="000000"/>
              </a:buClr>
              <a:buSzPts val="1800"/>
              <a:buFont typeface="Noto Sans Symbols"/>
              <a:buChar char="❑"/>
            </a:pPr>
            <a:r>
              <a:rPr lang="en-US" sz="1800">
                <a:solidFill>
                  <a:srgbClr val="000000"/>
                </a:solidFill>
                <a:latin typeface="Arial"/>
                <a:ea typeface="Arial"/>
                <a:cs typeface="Arial"/>
                <a:sym typeface="Arial"/>
              </a:rPr>
              <a:t>Để việc thực hiện được các chức năng trên trơn tru, hiệu quả =&gt; </a:t>
            </a:r>
            <a:r>
              <a:rPr b="1" i="0" lang="en-US" sz="1800">
                <a:solidFill>
                  <a:srgbClr val="000000"/>
                </a:solidFill>
                <a:latin typeface="Arial"/>
                <a:ea typeface="Arial"/>
                <a:cs typeface="Arial"/>
                <a:sym typeface="Arial"/>
              </a:rPr>
              <a:t>Quy trình</a:t>
            </a:r>
            <a:r>
              <a:rPr i="0" lang="en-US" sz="1800">
                <a:solidFill>
                  <a:srgbClr val="000000"/>
                </a:solidFill>
                <a:latin typeface="Arial"/>
                <a:ea typeface="Arial"/>
                <a:cs typeface="Arial"/>
                <a:sym typeface="Arial"/>
              </a:rPr>
              <a:t>.</a:t>
            </a:r>
            <a:endParaRPr i="0" sz="1800">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1" lang="en-US" sz="1600" u="none" cap="none" strike="noStrike">
                <a:solidFill>
                  <a:srgbClr val="000000"/>
                </a:solidFill>
                <a:latin typeface="Arial"/>
                <a:ea typeface="Arial"/>
                <a:cs typeface="Arial"/>
                <a:sym typeface="Arial"/>
              </a:rPr>
              <a:t>Giúp giảm chi phí vận hành </a:t>
            </a:r>
            <a:endParaRPr/>
          </a:p>
          <a:p>
            <a:pPr indent="-285750" lvl="2" marL="1027113" marR="0" rtl="0" algn="just">
              <a:lnSpc>
                <a:spcPct val="131250"/>
              </a:lnSpc>
              <a:spcBef>
                <a:spcPts val="0"/>
              </a:spcBef>
              <a:spcAft>
                <a:spcPts val="0"/>
              </a:spcAft>
              <a:buClr>
                <a:srgbClr val="000000"/>
              </a:buClr>
              <a:buSzPts val="1600"/>
              <a:buFont typeface="Noto Sans Symbols"/>
              <a:buChar char="✔"/>
            </a:pPr>
            <a:r>
              <a:rPr b="0" i="1" lang="en-US" sz="1600" u="none" cap="none" strike="noStrike">
                <a:solidFill>
                  <a:srgbClr val="000000"/>
                </a:solidFill>
                <a:latin typeface="Arial"/>
                <a:ea typeface="Arial"/>
                <a:cs typeface="Arial"/>
                <a:sym typeface="Arial"/>
              </a:rPr>
              <a:t>Đáp ứng nhanh nhu cầu của thị trường</a:t>
            </a:r>
            <a:endParaRPr b="0" i="1"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1" lang="en-US" sz="1600" u="none" cap="none" strike="noStrike">
                <a:solidFill>
                  <a:srgbClr val="000000"/>
                </a:solidFill>
                <a:latin typeface="Arial"/>
                <a:ea typeface="Arial"/>
                <a:cs typeface="Arial"/>
                <a:sym typeface="Arial"/>
              </a:rPr>
              <a:t>Duy trì sự ổn định trong vận hành hệ thống, từ đó đưa ra sản phẩm và dịch vụ mới mức ổn định cao</a:t>
            </a:r>
            <a:endParaRPr b="0" i="1"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Giảm chi phí công đoạn 10-15%</a:t>
            </a:r>
            <a:endParaRPr b="0" i="0"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Giảm sai lỗi 20-30%</a:t>
            </a:r>
            <a:endParaRPr b="0" i="0"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Giảm chi phí/ thời gian đào tạo 10-30%</a:t>
            </a:r>
            <a:endParaRPr b="0" i="0"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Giảm số lượng yêu cầu hỗ trợ nội bộ 15-30%</a:t>
            </a:r>
            <a:endParaRPr b="0" i="0"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Giảm khiếu nại của khách hàng 20-30%</a:t>
            </a:r>
            <a:endParaRPr b="0" i="0" sz="1600" u="none" cap="none" strike="noStrike">
              <a:solidFill>
                <a:srgbClr val="000000"/>
              </a:solidFill>
              <a:latin typeface="Arial"/>
              <a:ea typeface="Arial"/>
              <a:cs typeface="Arial"/>
              <a:sym typeface="Arial"/>
            </a:endParaRPr>
          </a:p>
          <a:p>
            <a:pPr indent="-285750" lvl="2" marL="1027113" marR="0" rtl="0" algn="just">
              <a:lnSpc>
                <a:spcPct val="13125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Tăng khả năng dự báo 15-30%</a:t>
            </a:r>
            <a:endParaRPr b="0" i="1" sz="1600" u="none" cap="none" strike="noStrike">
              <a:solidFill>
                <a:schemeClr val="dk1"/>
              </a:solidFill>
              <a:latin typeface="Calibri"/>
              <a:ea typeface="Calibri"/>
              <a:cs typeface="Calibri"/>
              <a:sym typeface="Calibri"/>
            </a:endParaRPr>
          </a:p>
        </p:txBody>
      </p:sp>
      <p:pic>
        <p:nvPicPr>
          <p:cNvPr id="118" name="Google Shape;118;p12"/>
          <p:cNvPicPr preferRelativeResize="0"/>
          <p:nvPr/>
        </p:nvPicPr>
        <p:blipFill rotWithShape="1">
          <a:blip r:embed="rId4">
            <a:alphaModFix/>
          </a:blip>
          <a:srcRect b="0" l="0" r="0" t="0"/>
          <a:stretch/>
        </p:blipFill>
        <p:spPr>
          <a:xfrm>
            <a:off x="6655068" y="5740306"/>
            <a:ext cx="1944758" cy="31671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7" name="Google Shape;127;p13"/>
          <p:cNvSpPr txBox="1"/>
          <p:nvPr/>
        </p:nvSpPr>
        <p:spPr>
          <a:xfrm>
            <a:off x="1371600" y="139014"/>
            <a:ext cx="8077200"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Trao đổi thông tin trong tổ chức</a:t>
            </a:r>
            <a:endParaRPr b="1" sz="2400">
              <a:solidFill>
                <a:schemeClr val="lt1"/>
              </a:solidFill>
              <a:latin typeface="Arial"/>
              <a:ea typeface="Arial"/>
              <a:cs typeface="Arial"/>
              <a:sym typeface="Arial"/>
            </a:endParaRPr>
          </a:p>
        </p:txBody>
      </p:sp>
      <p:sp>
        <p:nvSpPr>
          <p:cNvPr id="128" name="Google Shape;128;p13"/>
          <p:cNvSpPr txBox="1"/>
          <p:nvPr/>
        </p:nvSpPr>
        <p:spPr>
          <a:xfrm>
            <a:off x="-11220" y="2986015"/>
            <a:ext cx="44308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Các Phòng ban (bộ phận) thực hiện nhiệm vụ theo  </a:t>
            </a:r>
            <a:r>
              <a:rPr b="1" lang="en-US" sz="1800">
                <a:solidFill>
                  <a:srgbClr val="FF0000"/>
                </a:solidFill>
                <a:latin typeface="Calibri"/>
                <a:ea typeface="Calibri"/>
                <a:cs typeface="Calibri"/>
                <a:sym typeface="Calibri"/>
              </a:rPr>
              <a:t>quy trình nghiệp vụ.</a:t>
            </a:r>
            <a:endParaRPr/>
          </a:p>
        </p:txBody>
      </p:sp>
      <p:pic>
        <p:nvPicPr>
          <p:cNvPr descr="Sơ Đồ Tổ Chức – Công ty cổ phần bia Hà Nội" id="129" name="Google Shape;129;p13"/>
          <p:cNvPicPr preferRelativeResize="0"/>
          <p:nvPr/>
        </p:nvPicPr>
        <p:blipFill rotWithShape="1">
          <a:blip r:embed="rId3">
            <a:alphaModFix/>
          </a:blip>
          <a:srcRect b="0" l="0" r="0" t="0"/>
          <a:stretch/>
        </p:blipFill>
        <p:spPr>
          <a:xfrm>
            <a:off x="228600" y="1200786"/>
            <a:ext cx="2743200" cy="1627823"/>
          </a:xfrm>
          <a:prstGeom prst="rect">
            <a:avLst/>
          </a:prstGeom>
          <a:noFill/>
          <a:ln>
            <a:noFill/>
          </a:ln>
        </p:spPr>
      </p:pic>
      <p:sp>
        <p:nvSpPr>
          <p:cNvPr id="130" name="Google Shape;130;p13"/>
          <p:cNvSpPr txBox="1"/>
          <p:nvPr/>
        </p:nvSpPr>
        <p:spPr>
          <a:xfrm>
            <a:off x="4656147" y="1181037"/>
            <a:ext cx="4267200" cy="30777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000">
                <a:solidFill>
                  <a:schemeClr val="dk1"/>
                </a:solidFill>
                <a:latin typeface="Times New Roman"/>
                <a:ea typeface="Times New Roman"/>
                <a:cs typeface="Times New Roman"/>
                <a:sym typeface="Times New Roman"/>
              </a:rPr>
              <a:t>Cấu trúc </a:t>
            </a:r>
            <a:r>
              <a:rPr b="1" i="0" lang="en-US" sz="2000">
                <a:solidFill>
                  <a:srgbClr val="FF0000"/>
                </a:solidFill>
                <a:latin typeface="Times New Roman"/>
                <a:ea typeface="Times New Roman"/>
                <a:cs typeface="Times New Roman"/>
                <a:sym typeface="Times New Roman"/>
              </a:rPr>
              <a:t>dọc</a:t>
            </a:r>
            <a:r>
              <a:rPr b="1" i="0" lang="en-US" sz="2000">
                <a:solidFill>
                  <a:schemeClr val="dk1"/>
                </a:solidFill>
                <a:latin typeface="Times New Roman"/>
                <a:ea typeface="Times New Roman"/>
                <a:cs typeface="Times New Roman"/>
                <a:sym typeface="Times New Roman"/>
              </a:rPr>
              <a:t> và luồng thông tin </a:t>
            </a:r>
            <a:r>
              <a:rPr b="1" i="0" lang="en-US" sz="2000">
                <a:solidFill>
                  <a:srgbClr val="FF0000"/>
                </a:solidFill>
                <a:latin typeface="Times New Roman"/>
                <a:ea typeface="Times New Roman"/>
                <a:cs typeface="Times New Roman"/>
                <a:sym typeface="Times New Roman"/>
              </a:rPr>
              <a:t>ngang</a:t>
            </a:r>
            <a:endParaRPr b="1" i="0" sz="2000">
              <a:solidFill>
                <a:srgbClr val="FF0000"/>
              </a:solidFill>
              <a:latin typeface="Times New Roman"/>
              <a:ea typeface="Times New Roman"/>
              <a:cs typeface="Times New Roman"/>
              <a:sym typeface="Times New Roman"/>
            </a:endParaRPr>
          </a:p>
        </p:txBody>
      </p:sp>
      <p:pic>
        <p:nvPicPr>
          <p:cNvPr id="131" name="Google Shape;131;p13"/>
          <p:cNvPicPr preferRelativeResize="0"/>
          <p:nvPr/>
        </p:nvPicPr>
        <p:blipFill rotWithShape="1">
          <a:blip r:embed="rId4">
            <a:alphaModFix/>
          </a:blip>
          <a:srcRect b="0" l="0" r="0" t="0"/>
          <a:stretch/>
        </p:blipFill>
        <p:spPr>
          <a:xfrm>
            <a:off x="4419600" y="1521786"/>
            <a:ext cx="4610100" cy="1814298"/>
          </a:xfrm>
          <a:prstGeom prst="rect">
            <a:avLst/>
          </a:prstGeom>
          <a:noFill/>
          <a:ln>
            <a:noFill/>
          </a:ln>
        </p:spPr>
      </p:pic>
      <p:sp>
        <p:nvSpPr>
          <p:cNvPr id="132" name="Google Shape;132;p13"/>
          <p:cNvSpPr txBox="1"/>
          <p:nvPr/>
        </p:nvSpPr>
        <p:spPr>
          <a:xfrm>
            <a:off x="2895600" y="3510959"/>
            <a:ext cx="4579947" cy="30777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000">
                <a:solidFill>
                  <a:schemeClr val="dk1"/>
                </a:solidFill>
                <a:latin typeface="Times New Roman"/>
                <a:ea typeface="Times New Roman"/>
                <a:cs typeface="Times New Roman"/>
                <a:sym typeface="Times New Roman"/>
              </a:rPr>
              <a:t>Ví dụ: Qui trình bán hàng máy tính</a:t>
            </a:r>
            <a:endParaRPr b="1" i="0" sz="2000">
              <a:solidFill>
                <a:schemeClr val="dk1"/>
              </a:solidFill>
              <a:latin typeface="Times New Roman"/>
              <a:ea typeface="Times New Roman"/>
              <a:cs typeface="Times New Roman"/>
              <a:sym typeface="Times New Roman"/>
            </a:endParaRPr>
          </a:p>
        </p:txBody>
      </p:sp>
      <p:graphicFrame>
        <p:nvGraphicFramePr>
          <p:cNvPr id="133" name="Google Shape;133;p13"/>
          <p:cNvGraphicFramePr/>
          <p:nvPr/>
        </p:nvGraphicFramePr>
        <p:xfrm>
          <a:off x="255247" y="3928607"/>
          <a:ext cx="3000000" cy="3000000"/>
        </p:xfrm>
        <a:graphic>
          <a:graphicData uri="http://schemas.openxmlformats.org/drawingml/2006/table">
            <a:tbl>
              <a:tblPr bandRow="1" firstCol="1" firstRow="1">
                <a:noFill/>
                <a:tableStyleId>{210D8583-9EE7-48BC-BA7B-09AE4B213DEC}</a:tableStyleId>
              </a:tblPr>
              <a:tblGrid>
                <a:gridCol w="1878350"/>
                <a:gridCol w="2456400"/>
                <a:gridCol w="1734600"/>
                <a:gridCol w="2602025"/>
              </a:tblGrid>
              <a:tr h="467375">
                <a:tc>
                  <a:txBody>
                    <a:bodyPr/>
                    <a:lstStyle/>
                    <a:p>
                      <a:pPr indent="0" lvl="0" marL="0" marR="0" rtl="0" algn="l">
                        <a:lnSpc>
                          <a:spcPct val="107000"/>
                        </a:lnSpc>
                        <a:spcBef>
                          <a:spcPts val="0"/>
                        </a:spcBef>
                        <a:spcAft>
                          <a:spcPts val="0"/>
                        </a:spcAft>
                        <a:buNone/>
                      </a:pPr>
                      <a:r>
                        <a:rPr lang="en-US" sz="1400" u="none" cap="none" strike="noStrike"/>
                        <a:t>Đầu vào</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lang="en-US" sz="1400" u="none" cap="none" strike="noStrike"/>
                        <a:t>Phân hệ chức năng yêu cầu</a:t>
                      </a:r>
                      <a:endParaRPr sz="1400" u="none" cap="none" strike="noStrike"/>
                    </a:p>
                    <a:p>
                      <a:pPr indent="0" lvl="0" marL="0" marR="0" rtl="0" algn="ctr">
                        <a:lnSpc>
                          <a:spcPct val="107000"/>
                        </a:lnSpc>
                        <a:spcBef>
                          <a:spcPts val="0"/>
                        </a:spcBef>
                        <a:spcAft>
                          <a:spcPts val="0"/>
                        </a:spcAft>
                        <a:buNone/>
                      </a:pPr>
                      <a:r>
                        <a:rPr lang="en-US" sz="1400" u="none" cap="none" strike="noStrike"/>
                        <a:t> dữ liệu đầu vào</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lang="en-US" sz="1400" u="none" cap="none" strike="noStrike"/>
                        <a:t>Quá trình xử lý</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lang="en-US" sz="1400" u="none" cap="none" strike="noStrike"/>
                        <a:t>Kết quả đầu ra</a:t>
                      </a:r>
                      <a:endParaRPr sz="1400" u="none" cap="none" strike="noStrike">
                        <a:latin typeface="Times New Roman"/>
                        <a:ea typeface="Times New Roman"/>
                        <a:cs typeface="Times New Roman"/>
                        <a:sym typeface="Times New Roman"/>
                      </a:endParaRPr>
                    </a:p>
                  </a:txBody>
                  <a:tcPr marT="0" marB="0" marR="68575" marL="68575"/>
                </a:tc>
              </a:tr>
              <a:tr h="515500">
                <a:tc>
                  <a:txBody>
                    <a:bodyPr/>
                    <a:lstStyle/>
                    <a:p>
                      <a:pPr indent="0" lvl="0" marL="0" marR="0" rtl="0" algn="l">
                        <a:lnSpc>
                          <a:spcPct val="107000"/>
                        </a:lnSpc>
                        <a:spcBef>
                          <a:spcPts val="0"/>
                        </a:spcBef>
                        <a:spcAft>
                          <a:spcPts val="0"/>
                        </a:spcAft>
                        <a:buNone/>
                      </a:pPr>
                      <a:r>
                        <a:rPr lang="en-US" sz="1400" u="none" cap="none" strike="noStrike"/>
                        <a:t>Phiếu yêu cầu mua máy tính</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Tiếp thị và bán hàng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Đơn hàng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Thứ tự đơn hàng</a:t>
                      </a:r>
                      <a:endParaRPr sz="1400" u="none" cap="none" strike="noStrike">
                        <a:latin typeface="Times New Roman"/>
                        <a:ea typeface="Times New Roman"/>
                        <a:cs typeface="Times New Roman"/>
                        <a:sym typeface="Times New Roman"/>
                      </a:endParaRPr>
                    </a:p>
                  </a:txBody>
                  <a:tcPr marT="0" marB="0" marR="68575" marL="68575"/>
                </a:tc>
              </a:tr>
              <a:tr h="706950">
                <a:tc>
                  <a:txBody>
                    <a:bodyPr/>
                    <a:lstStyle/>
                    <a:p>
                      <a:pPr indent="0" lvl="0" marL="0" marR="0" rtl="0" algn="l">
                        <a:lnSpc>
                          <a:spcPct val="107000"/>
                        </a:lnSpc>
                        <a:spcBef>
                          <a:spcPts val="0"/>
                        </a:spcBef>
                        <a:spcAft>
                          <a:spcPts val="0"/>
                        </a:spcAft>
                        <a:buNone/>
                      </a:pPr>
                      <a:r>
                        <a:rPr lang="en-US" sz="1400" u="none" cap="none" strike="noStrike"/>
                        <a:t>Hoá đơn thanh toán</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Kế toán và tài chính</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Kiểm tra tài chính của khách hàng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Tình trạng tài chính của khách hàng qua CSDL của công ty</a:t>
                      </a:r>
                      <a:endParaRPr sz="1400" u="none" cap="none" strike="noStrike">
                        <a:latin typeface="Times New Roman"/>
                        <a:ea typeface="Times New Roman"/>
                        <a:cs typeface="Times New Roman"/>
                        <a:sym typeface="Times New Roman"/>
                      </a:endParaRPr>
                    </a:p>
                  </a:txBody>
                  <a:tcPr marT="0" marB="0" marR="68575" marL="68575"/>
                </a:tc>
              </a:tr>
              <a:tr h="467375">
                <a:tc>
                  <a:txBody>
                    <a:bodyPr/>
                    <a:lstStyle/>
                    <a:p>
                      <a:pPr indent="0" lvl="0" marL="0" marR="0" rtl="0" algn="l">
                        <a:lnSpc>
                          <a:spcPct val="107000"/>
                        </a:lnSpc>
                        <a:spcBef>
                          <a:spcPts val="0"/>
                        </a:spcBef>
                        <a:spcAft>
                          <a:spcPts val="0"/>
                        </a:spcAft>
                        <a:buNone/>
                      </a:pPr>
                      <a:r>
                        <a:rPr lang="en-US" sz="1400" u="none" cap="none" strike="noStrike"/>
                        <a:t>Phiếu bảo hành</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Tiếp thị và bán hàng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Hỗ trợ khách hàng 24/7</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Câu hỏi của khách hàng và cách giải quyết</a:t>
                      </a:r>
                      <a:endParaRPr sz="1400" u="none" cap="none" strike="noStrike">
                        <a:latin typeface="Times New Roman"/>
                        <a:ea typeface="Times New Roman"/>
                        <a:cs typeface="Times New Roman"/>
                        <a:sym typeface="Times New Roman"/>
                      </a:endParaRPr>
                    </a:p>
                  </a:txBody>
                  <a:tcPr marT="0" marB="0" marR="68575" marL="68575"/>
                </a:tc>
              </a:tr>
              <a:tr h="467375">
                <a:tc>
                  <a:txBody>
                    <a:bodyPr/>
                    <a:lstStyle/>
                    <a:p>
                      <a:pPr indent="0" lvl="0" marL="0" marR="0" rtl="0" algn="l">
                        <a:lnSpc>
                          <a:spcPct val="107000"/>
                        </a:lnSpc>
                        <a:spcBef>
                          <a:spcPts val="0"/>
                        </a:spcBef>
                        <a:spcAft>
                          <a:spcPts val="0"/>
                        </a:spcAft>
                        <a:buNone/>
                      </a:pPr>
                      <a:r>
                        <a:rPr lang="en-US" sz="1400" u="none" cap="none" strike="noStrike"/>
                        <a:t>Thông tin sản phẩm được bán</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Quản lý chuỗi cung ứng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Chuyển hàng và giao hàng</a:t>
                      </a:r>
                      <a:endParaRPr sz="1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07000"/>
                        </a:lnSpc>
                        <a:spcBef>
                          <a:spcPts val="0"/>
                        </a:spcBef>
                        <a:spcAft>
                          <a:spcPts val="0"/>
                        </a:spcAft>
                        <a:buNone/>
                      </a:pPr>
                      <a:r>
                        <a:rPr lang="en-US" sz="1400" u="none" cap="none" strike="noStrike"/>
                        <a:t>Khách hàng nhận sản phẩm</a:t>
                      </a:r>
                      <a:endParaRPr sz="1400" u="none" cap="none" strike="noStrike">
                        <a:latin typeface="Times New Roman"/>
                        <a:ea typeface="Times New Roman"/>
                        <a:cs typeface="Times New Roman"/>
                        <a:sym typeface="Times New Roman"/>
                      </a:endParaRPr>
                    </a:p>
                  </a:txBody>
                  <a:tcPr marT="0" marB="0" marR="68575" marL="6857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4"/>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2" name="Google Shape;142;p14"/>
          <p:cNvSpPr txBox="1"/>
          <p:nvPr/>
        </p:nvSpPr>
        <p:spPr>
          <a:xfrm>
            <a:off x="1371600" y="575987"/>
            <a:ext cx="7239000" cy="414613"/>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000"/>
              <a:buFont typeface="Times New Roman"/>
              <a:buNone/>
            </a:pPr>
            <a:r>
              <a:rPr lang="en-US" sz="2000">
                <a:solidFill>
                  <a:schemeClr val="lt1"/>
                </a:solidFill>
                <a:latin typeface="Arial"/>
                <a:ea typeface="Arial"/>
                <a:cs typeface="Arial"/>
                <a:sym typeface="Arial"/>
              </a:rPr>
              <a:t>KHÁI NIỆM QUI TRÌNH NGHIỆP VỤ (</a:t>
            </a:r>
            <a:r>
              <a:rPr b="1" i="0" lang="en-US" sz="2000">
                <a:solidFill>
                  <a:schemeClr val="lt1"/>
                </a:solidFill>
                <a:latin typeface="Arial"/>
                <a:ea typeface="Arial"/>
                <a:cs typeface="Arial"/>
                <a:sym typeface="Arial"/>
              </a:rPr>
              <a:t>Business Processes)</a:t>
            </a:r>
            <a:r>
              <a:rPr lang="en-US" sz="2000">
                <a:solidFill>
                  <a:schemeClr val="lt1"/>
                </a:solidFill>
                <a:latin typeface="Arial"/>
                <a:ea typeface="Arial"/>
                <a:cs typeface="Arial"/>
                <a:sym typeface="Arial"/>
              </a:rPr>
              <a:t> </a:t>
            </a:r>
            <a:br>
              <a:rPr lang="en-US" sz="2000">
                <a:solidFill>
                  <a:schemeClr val="lt1"/>
                </a:solidFill>
                <a:latin typeface="Arial"/>
                <a:ea typeface="Arial"/>
                <a:cs typeface="Arial"/>
                <a:sym typeface="Arial"/>
              </a:rPr>
            </a:br>
            <a:endParaRPr sz="2000">
              <a:solidFill>
                <a:srgbClr val="222222"/>
              </a:solidFill>
              <a:latin typeface="Arial"/>
              <a:ea typeface="Arial"/>
              <a:cs typeface="Arial"/>
              <a:sym typeface="Arial"/>
            </a:endParaRPr>
          </a:p>
        </p:txBody>
      </p:sp>
      <p:sp>
        <p:nvSpPr>
          <p:cNvPr id="143" name="Google Shape;143;p14"/>
          <p:cNvSpPr txBox="1"/>
          <p:nvPr/>
        </p:nvSpPr>
        <p:spPr>
          <a:xfrm>
            <a:off x="152400" y="1219200"/>
            <a:ext cx="8635999" cy="544764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Quy trình nghiệp vụ: </a:t>
            </a:r>
            <a:r>
              <a:rPr i="1" lang="en-US" sz="2000">
                <a:solidFill>
                  <a:srgbClr val="FF0000"/>
                </a:solidFill>
                <a:latin typeface="Calibri"/>
                <a:ea typeface="Calibri"/>
                <a:cs typeface="Calibri"/>
                <a:sym typeface="Calibri"/>
              </a:rPr>
              <a:t>một chuỗi các hoạt động được liên kết với nhau để chuyển đầu vào thành đầu ra của sản phẩm hoặc dịch vụ.</a:t>
            </a:r>
            <a:endParaRPr i="1" sz="2000">
              <a:solidFill>
                <a:srgbClr val="FF0000"/>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Một số quy trình cấu thành hoạt động </a:t>
            </a:r>
            <a:r>
              <a:rPr b="1" lang="en-US" sz="2000">
                <a:solidFill>
                  <a:srgbClr val="E36C09"/>
                </a:solidFill>
                <a:latin typeface="Calibri"/>
                <a:ea typeface="Calibri"/>
                <a:cs typeface="Calibri"/>
                <a:sym typeface="Calibri"/>
              </a:rPr>
              <a:t>cốt lõi của tổ chức </a:t>
            </a:r>
            <a:r>
              <a:rPr b="1" i="1" lang="en-US" sz="1400">
                <a:solidFill>
                  <a:schemeClr val="dk1"/>
                </a:solidFill>
                <a:latin typeface="Calibri"/>
                <a:ea typeface="Calibri"/>
                <a:cs typeface="Calibri"/>
                <a:sym typeface="Calibri"/>
              </a:rPr>
              <a:t>Bán Hàng, nhập hàng</a:t>
            </a:r>
            <a:r>
              <a:rPr i="1" lang="en-US" sz="1400">
                <a:solidFill>
                  <a:schemeClr val="dk1"/>
                </a:solidFill>
                <a:latin typeface="Calibri"/>
                <a:ea typeface="Calibri"/>
                <a:cs typeface="Calibri"/>
                <a:sym typeface="Calibri"/>
              </a:rPr>
              <a:t> </a:t>
            </a:r>
            <a:endParaRPr i="1" sz="14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Các quy trình khác đóng vai trò hỗ trợ</a:t>
            </a:r>
            <a:r>
              <a:rPr lang="en-US" sz="1400">
                <a:solidFill>
                  <a:schemeClr val="dk1"/>
                </a:solidFill>
                <a:latin typeface="Calibri"/>
                <a:ea typeface="Calibri"/>
                <a:cs typeface="Calibri"/>
                <a:sym typeface="Calibri"/>
              </a:rPr>
              <a:t>: </a:t>
            </a:r>
            <a:r>
              <a:rPr b="1" i="1" lang="en-US" sz="1400">
                <a:solidFill>
                  <a:schemeClr val="dk1"/>
                </a:solidFill>
                <a:latin typeface="Calibri"/>
                <a:ea typeface="Calibri"/>
                <a:cs typeface="Calibri"/>
                <a:sym typeface="Calibri"/>
              </a:rPr>
              <a:t> kế toán và nguồn nhân lực. </a:t>
            </a:r>
            <a:endParaRPr b="1" i="1" sz="14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Quy trình nghiệp vụ có thể đơn giản hoặc phức tạp dựa trên số bước hoặc số lượng hệ thống có liên quan và chúng có thể chạy ngắn hoặc dài, cái sau liên quan đến nhiều phụ thuộc.</a:t>
            </a:r>
            <a:endParaRPr sz="20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 Các quy trình cũng có thể chính thức hoặc không chính thức.</a:t>
            </a:r>
            <a:endParaRPr sz="2000">
              <a:solidFill>
                <a:schemeClr val="dk1"/>
              </a:solidFill>
              <a:latin typeface="Calibri"/>
              <a:ea typeface="Calibri"/>
              <a:cs typeface="Calibri"/>
              <a:sym typeface="Calibri"/>
            </a:endParaRPr>
          </a:p>
          <a:p>
            <a:pPr indent="-285750" lvl="1" marL="742950" marR="0" rtl="0" algn="l">
              <a:lnSpc>
                <a:spcPct val="15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 Quy trình chính thức được lập thành văn bản và có các bước được xác định rõ ràng. </a:t>
            </a:r>
            <a:endParaRPr b="0" i="0" sz="2000" u="none" cap="none" strike="noStrike">
              <a:solidFill>
                <a:schemeClr val="dk1"/>
              </a:solidFill>
              <a:latin typeface="Calibri"/>
              <a:ea typeface="Calibri"/>
              <a:cs typeface="Calibri"/>
              <a:sym typeface="Calibri"/>
            </a:endParaRPr>
          </a:p>
          <a:p>
            <a:pPr indent="-285750" lvl="1" marL="742950" marR="0" rtl="0" algn="l">
              <a:lnSpc>
                <a:spcPct val="15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Quy trình không chính thức thường do cá nhân đề ra</a:t>
            </a:r>
            <a:endParaRPr/>
          </a:p>
          <a:p>
            <a:pPr indent="-171450" lvl="1" marL="742950" marR="0" rtl="0" algn="l">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5"/>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2" name="Google Shape;152;p15"/>
          <p:cNvSpPr txBox="1"/>
          <p:nvPr/>
        </p:nvSpPr>
        <p:spPr>
          <a:xfrm>
            <a:off x="228600" y="1066800"/>
            <a:ext cx="8635999" cy="5947782"/>
          </a:xfrm>
          <a:prstGeom prst="rect">
            <a:avLst/>
          </a:prstGeom>
          <a:noFill/>
          <a:ln>
            <a:noFill/>
          </a:ln>
        </p:spPr>
        <p:txBody>
          <a:bodyPr anchorCtr="0" anchor="t" bIns="45700" lIns="91425" spcFirstLastPara="1" rIns="91425" wrap="square" tIns="45700">
            <a:spAutoFit/>
          </a:bodyPr>
          <a:lstStyle/>
          <a:p>
            <a:pPr indent="0" lvl="1" marL="55563" marR="0" rtl="0" algn="l">
              <a:lnSpc>
                <a:spcPct val="161111"/>
              </a:lnSpc>
              <a:spcBef>
                <a:spcPts val="0"/>
              </a:spcBef>
              <a:spcAft>
                <a:spcPts val="0"/>
              </a:spcAft>
              <a:buNone/>
            </a:pPr>
            <a:r>
              <a:rPr b="1" i="0" lang="en-US" sz="1800" u="none" cap="none" strike="noStrike">
                <a:solidFill>
                  <a:schemeClr val="dk1"/>
                </a:solidFill>
                <a:latin typeface="Calibri"/>
                <a:ea typeface="Calibri"/>
                <a:cs typeface="Calibri"/>
                <a:sym typeface="Calibri"/>
              </a:rPr>
              <a:t>Các qui trình chính thức trong tổ chức chưa hẳn đã là tối ưu</a:t>
            </a:r>
            <a:r>
              <a:rPr b="0" i="0" lang="en-US" sz="1800" u="none" cap="none" strike="noStrike">
                <a:solidFill>
                  <a:schemeClr val="dk1"/>
                </a:solidFill>
                <a:latin typeface="Calibri"/>
                <a:ea typeface="Calibri"/>
                <a:cs typeface="Calibri"/>
                <a:sym typeface="Calibri"/>
              </a:rPr>
              <a:t>. </a:t>
            </a:r>
            <a:endParaRPr/>
          </a:p>
          <a:p>
            <a:pPr indent="0" lvl="1" marL="55563" marR="0" rtl="0" algn="l">
              <a:lnSpc>
                <a:spcPct val="161111"/>
              </a:lnSpc>
              <a:spcBef>
                <a:spcPts val="0"/>
              </a:spcBef>
              <a:spcAft>
                <a:spcPts val="0"/>
              </a:spcAft>
              <a:buNone/>
            </a:pPr>
            <a:r>
              <a:rPr b="0" i="0" lang="en-US" sz="1800" u="none" cap="none" strike="noStrike">
                <a:solidFill>
                  <a:schemeClr val="dk1"/>
                </a:solidFill>
                <a:latin typeface="Calibri"/>
                <a:ea typeface="Calibri"/>
                <a:cs typeface="Calibri"/>
                <a:sym typeface="Calibri"/>
              </a:rPr>
              <a:t>Qui trình tốt có đặc điểm:</a:t>
            </a:r>
            <a:endParaRPr/>
          </a:p>
          <a:p>
            <a:pPr indent="-285750" lvl="1" marL="341313" marR="0" rtl="0" algn="l">
              <a:lnSpc>
                <a:spcPct val="161111"/>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t>
            </a:r>
            <a:r>
              <a:rPr b="1" i="0" lang="en-US" sz="1800" u="none" cap="none" strike="noStrike">
                <a:solidFill>
                  <a:srgbClr val="E36C09"/>
                </a:solidFill>
                <a:latin typeface="Calibri"/>
                <a:ea typeface="Calibri"/>
                <a:cs typeface="Calibri"/>
                <a:sym typeface="Calibri"/>
              </a:rPr>
              <a:t>Hiệu quả về chi phí </a:t>
            </a:r>
            <a:r>
              <a:rPr b="0" i="0" lang="en-US" sz="1800" u="none" cap="none" strike="noStrike">
                <a:solidFill>
                  <a:schemeClr val="dk1"/>
                </a:solidFill>
                <a:latin typeface="Calibri"/>
                <a:ea typeface="Calibri"/>
                <a:cs typeface="Calibri"/>
                <a:sym typeface="Calibri"/>
              </a:rPr>
              <a:t>- cho phép nhân viên hoàn thành công việc nhanh hơn, do đó giảm giá thành sản phẩm và dịch vụ trong khi cải thiện lợi thế cạnh tranh và khả năng sinh lợi của công ty.</a:t>
            </a:r>
            <a:endParaRPr/>
          </a:p>
          <a:p>
            <a:pPr indent="-285750" lvl="1" marL="341313" marR="0" rtl="0" algn="l">
              <a:lnSpc>
                <a:spcPct val="161111"/>
              </a:lnSpc>
              <a:spcBef>
                <a:spcPts val="0"/>
              </a:spcBef>
              <a:spcAft>
                <a:spcPts val="0"/>
              </a:spcAft>
              <a:buClr>
                <a:srgbClr val="E36C09"/>
              </a:buClr>
              <a:buSzPts val="1800"/>
              <a:buFont typeface="Noto Sans Symbols"/>
              <a:buChar char="▪"/>
            </a:pPr>
            <a:r>
              <a:rPr b="1" i="0" lang="en-US" sz="1800" u="none" cap="none" strike="noStrike">
                <a:solidFill>
                  <a:srgbClr val="E36C09"/>
                </a:solidFill>
                <a:latin typeface="Calibri"/>
                <a:ea typeface="Calibri"/>
                <a:cs typeface="Calibri"/>
                <a:sym typeface="Calibri"/>
              </a:rPr>
              <a:t>Sự hài lòng và sự khác biệt của khách hàng </a:t>
            </a:r>
            <a:r>
              <a:rPr b="0" i="0" lang="en-US" sz="1800" u="none" cap="none" strike="noStrike">
                <a:solidFill>
                  <a:schemeClr val="dk1"/>
                </a:solidFill>
                <a:latin typeface="Calibri"/>
                <a:ea typeface="Calibri"/>
                <a:cs typeface="Calibri"/>
                <a:sym typeface="Calibri"/>
              </a:rPr>
              <a:t>-  quy trình giúp một công ty phục vụ khách hàng tốt hơn cũng như tạo ra sự khác biệt.</a:t>
            </a:r>
            <a:endParaRPr/>
          </a:p>
          <a:p>
            <a:pPr indent="-285750" lvl="1" marL="341313" marR="0" rtl="0" algn="l">
              <a:lnSpc>
                <a:spcPct val="161111"/>
              </a:lnSpc>
              <a:spcBef>
                <a:spcPts val="0"/>
              </a:spcBef>
              <a:spcAft>
                <a:spcPts val="0"/>
              </a:spcAft>
              <a:buClr>
                <a:srgbClr val="E36C09"/>
              </a:buClr>
              <a:buSzPts val="1800"/>
              <a:buFont typeface="Noto Sans Symbols"/>
              <a:buChar char="▪"/>
            </a:pPr>
            <a:r>
              <a:rPr b="1" i="0" lang="en-US" sz="1800" u="none" cap="none" strike="noStrike">
                <a:solidFill>
                  <a:srgbClr val="E36C09"/>
                </a:solidFill>
                <a:latin typeface="Calibri"/>
                <a:ea typeface="Calibri"/>
                <a:cs typeface="Calibri"/>
                <a:sym typeface="Calibri"/>
              </a:rPr>
              <a:t>Tiêu chuẩn hóa -  giúp giảm thiểu sai sót </a:t>
            </a:r>
            <a:r>
              <a:rPr b="0" i="0" lang="en-US" sz="1800" u="none" cap="none" strike="noStrike">
                <a:solidFill>
                  <a:schemeClr val="dk1"/>
                </a:solidFill>
                <a:latin typeface="Calibri"/>
                <a:ea typeface="Calibri"/>
                <a:cs typeface="Calibri"/>
                <a:sym typeface="Calibri"/>
              </a:rPr>
              <a:t>, giúp nhân viên mới dễ dàng học hỏi và thích ứng, tạo ra những cơ hội mới để hợp nhất quy trình toàn cầu,…</a:t>
            </a:r>
            <a:endParaRPr/>
          </a:p>
          <a:p>
            <a:pPr indent="-285750" lvl="1" marL="341313" marR="0" rtl="0" algn="l">
              <a:lnSpc>
                <a:spcPct val="161111"/>
              </a:lnSpc>
              <a:spcBef>
                <a:spcPts val="0"/>
              </a:spcBef>
              <a:spcAft>
                <a:spcPts val="0"/>
              </a:spcAft>
              <a:buClr>
                <a:srgbClr val="E36C09"/>
              </a:buClr>
              <a:buSzPts val="1800"/>
              <a:buFont typeface="Noto Sans Symbols"/>
              <a:buChar char="▪"/>
            </a:pPr>
            <a:r>
              <a:rPr b="1" i="0" lang="en-US" sz="1800" u="none" cap="none" strike="noStrike">
                <a:solidFill>
                  <a:srgbClr val="E36C09"/>
                </a:solidFill>
                <a:latin typeface="Calibri"/>
                <a:ea typeface="Calibri"/>
                <a:cs typeface="Calibri"/>
                <a:sym typeface="Calibri"/>
              </a:rPr>
              <a:t>Các hoạt động gia tăng giá trị </a:t>
            </a:r>
            <a:r>
              <a:rPr b="0" i="0" lang="en-US" sz="1800" u="none" cap="none" strike="noStrike">
                <a:solidFill>
                  <a:schemeClr val="dk1"/>
                </a:solidFill>
                <a:latin typeface="Calibri"/>
                <a:ea typeface="Calibri"/>
                <a:cs typeface="Calibri"/>
                <a:sym typeface="Calibri"/>
              </a:rPr>
              <a:t>- Một hoạt động giá trị gia tăng thường có ba đặc điểm: 1) Nó đạt được điều gì đó mà khách hàng quan tâm và sẵn sàng chi trả; 2) nó chuyển đổi, hoặc thay đổi vật lý, một đầu vào thành đầu ra; và 3) nó bắt buộc phải được thực hiện ngay lần đầu tiên.</a:t>
            </a:r>
            <a:endParaRPr/>
          </a:p>
          <a:p>
            <a:pPr indent="-285750" lvl="1" marL="341313" marR="0" rtl="0" algn="l">
              <a:lnSpc>
                <a:spcPct val="161111"/>
              </a:lnSpc>
              <a:spcBef>
                <a:spcPts val="0"/>
              </a:spcBef>
              <a:spcAft>
                <a:spcPts val="0"/>
              </a:spcAft>
              <a:buClr>
                <a:srgbClr val="E36C09"/>
              </a:buClr>
              <a:buSzPts val="1800"/>
              <a:buFont typeface="Noto Sans Symbols"/>
              <a:buChar char="▪"/>
            </a:pPr>
            <a:r>
              <a:rPr b="1" i="0" lang="en-US" sz="1800" u="none" cap="none" strike="noStrike">
                <a:solidFill>
                  <a:srgbClr val="E36C09"/>
                </a:solidFill>
                <a:latin typeface="Calibri"/>
                <a:ea typeface="Calibri"/>
                <a:cs typeface="Calibri"/>
                <a:sym typeface="Calibri"/>
              </a:rPr>
              <a:t>Cải thiện sự nhanh nhẹn và tốc độ </a:t>
            </a:r>
            <a:r>
              <a:rPr b="0" i="0" lang="en-US" sz="1800" u="none" cap="none" strike="noStrike">
                <a:solidFill>
                  <a:schemeClr val="dk1"/>
                </a:solidFill>
                <a:latin typeface="Calibri"/>
                <a:ea typeface="Calibri"/>
                <a:cs typeface="Calibri"/>
                <a:sym typeface="Calibri"/>
              </a:rPr>
              <a:t>- Các quy trình phải nhanh chóng để công ty có thể dự đoán, quản lý và phản ứng với những thay đổi trên thị trường.</a:t>
            </a:r>
            <a:endParaRPr b="0" i="0" sz="1800" u="none" cap="none" strike="noStrike">
              <a:solidFill>
                <a:schemeClr val="dk1"/>
              </a:solidFill>
              <a:latin typeface="Calibri"/>
              <a:ea typeface="Calibri"/>
              <a:cs typeface="Calibri"/>
              <a:sym typeface="Calibri"/>
            </a:endParaRPr>
          </a:p>
          <a:p>
            <a:pPr indent="0" lvl="1" marL="457200"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153" name="Google Shape;153;p15"/>
          <p:cNvSpPr txBox="1"/>
          <p:nvPr/>
        </p:nvSpPr>
        <p:spPr>
          <a:xfrm>
            <a:off x="1371600" y="575987"/>
            <a:ext cx="7239000" cy="414613"/>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000"/>
              <a:buFont typeface="Times New Roman"/>
              <a:buNone/>
            </a:pPr>
            <a:r>
              <a:rPr lang="en-US" sz="2000">
                <a:solidFill>
                  <a:schemeClr val="lt1"/>
                </a:solidFill>
                <a:latin typeface="Arial"/>
                <a:ea typeface="Arial"/>
                <a:cs typeface="Arial"/>
                <a:sym typeface="Arial"/>
              </a:rPr>
              <a:t>KHÁI NIỆM QUI TRÌNH NGHIỆP VỤ(</a:t>
            </a:r>
            <a:r>
              <a:rPr b="1" i="0" lang="en-US" sz="2000">
                <a:solidFill>
                  <a:schemeClr val="lt1"/>
                </a:solidFill>
                <a:latin typeface="Arial"/>
                <a:ea typeface="Arial"/>
                <a:cs typeface="Arial"/>
                <a:sym typeface="Arial"/>
              </a:rPr>
              <a:t>Business Processes)</a:t>
            </a:r>
            <a:r>
              <a:rPr lang="en-US" sz="2000">
                <a:solidFill>
                  <a:schemeClr val="lt1"/>
                </a:solidFill>
                <a:latin typeface="Arial"/>
                <a:ea typeface="Arial"/>
                <a:cs typeface="Arial"/>
                <a:sym typeface="Arial"/>
              </a:rPr>
              <a:t> </a:t>
            </a:r>
            <a:br>
              <a:rPr lang="en-US" sz="2000">
                <a:solidFill>
                  <a:schemeClr val="lt1"/>
                </a:solidFill>
                <a:latin typeface="Arial"/>
                <a:ea typeface="Arial"/>
                <a:cs typeface="Arial"/>
                <a:sym typeface="Arial"/>
              </a:rPr>
            </a:br>
            <a:endParaRPr sz="2000">
              <a:solidFill>
                <a:srgbClr val="222222"/>
              </a:solidFill>
              <a:latin typeface="Arial"/>
              <a:ea typeface="Arial"/>
              <a:cs typeface="Arial"/>
              <a:sym typeface="Arial"/>
            </a:endParaRPr>
          </a:p>
        </p:txBody>
      </p:sp>
      <p:sp>
        <p:nvSpPr>
          <p:cNvPr id="154" name="Google Shape;154;p15"/>
          <p:cNvSpPr/>
          <p:nvPr/>
        </p:nvSpPr>
        <p:spPr>
          <a:xfrm>
            <a:off x="911789" y="3048000"/>
            <a:ext cx="7269619" cy="92333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5400" cap="none">
                <a:solidFill>
                  <a:srgbClr val="262626"/>
                </a:solidFill>
                <a:latin typeface="Calibri"/>
                <a:ea typeface="Calibri"/>
                <a:cs typeface="Calibri"/>
                <a:sym typeface="Calibri"/>
              </a:rPr>
              <a:t>Thế nào là quy trình tốt?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2000"/>
                                        <p:tgtEl>
                                          <p:spTgt spid="154"/>
                                        </p:tgtEl>
                                      </p:cBhvr>
                                    </p:animEffect>
                                    <p:set>
                                      <p:cBhvr>
                                        <p:cTn dur="1" fill="hold">
                                          <p:stCondLst>
                                            <p:cond delay="2000"/>
                                          </p:stCondLst>
                                        </p:cTn>
                                        <p:tgtEl>
                                          <p:spTgt spid="154"/>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gtEl>
                                        <p:attrNameLst>
                                          <p:attrName>style.visibility</p:attrName>
                                        </p:attrNameLst>
                                      </p:cBhvr>
                                      <p:to>
                                        <p:strVal val="visible"/>
                                      </p:to>
                                    </p:set>
                                    <p:animEffect filter="fade" transition="in">
                                      <p:cBhvr>
                                        <p:cTn dur="1822"/>
                                        <p:tgtEl>
                                          <p:spTgt spid="15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6"/>
          <p:cNvSpPr txBox="1"/>
          <p:nvPr>
            <p:ph type="title"/>
          </p:nvPr>
        </p:nvSpPr>
        <p:spPr>
          <a:xfrm>
            <a:off x="1398397" y="480186"/>
            <a:ext cx="7669403" cy="64633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Tái thiết kế quy trình nghiệp vụ </a:t>
            </a:r>
            <a:r>
              <a:rPr b="1" i="0" lang="en-US" sz="1400">
                <a:latin typeface="Arial"/>
                <a:ea typeface="Arial"/>
                <a:cs typeface="Arial"/>
                <a:sym typeface="Arial"/>
              </a:rPr>
              <a:t>Business Processes Reengineering</a:t>
            </a:r>
            <a:endParaRPr sz="1400"/>
          </a:p>
        </p:txBody>
      </p:sp>
      <p:sp>
        <p:nvSpPr>
          <p:cNvPr id="160" name="Google Shape;160;p16"/>
          <p:cNvSpPr txBox="1"/>
          <p:nvPr/>
        </p:nvSpPr>
        <p:spPr>
          <a:xfrm>
            <a:off x="215510" y="1371600"/>
            <a:ext cx="8915400" cy="2102499"/>
          </a:xfrm>
          <a:prstGeom prst="rect">
            <a:avLst/>
          </a:prstGeom>
          <a:noFill/>
          <a:ln>
            <a:noFill/>
          </a:ln>
        </p:spPr>
        <p:txBody>
          <a:bodyPr anchorCtr="0" anchor="t" bIns="45700" lIns="91425" spcFirstLastPara="1" rIns="91425" wrap="square" tIns="45700">
            <a:spAutoFit/>
          </a:bodyPr>
          <a:lstStyle/>
          <a:p>
            <a:pPr indent="-285750" lvl="1" marL="285750" marR="0" rtl="0" algn="l">
              <a:lnSpc>
                <a:spcPct val="133333"/>
              </a:lnSpc>
              <a:spcBef>
                <a:spcPts val="0"/>
              </a:spcBef>
              <a:spcAft>
                <a:spcPts val="0"/>
              </a:spcAft>
              <a:buClr>
                <a:schemeClr val="dk1"/>
              </a:buClr>
              <a:buSzPts val="2400"/>
              <a:buFont typeface="Noto Sans Symbols"/>
              <a:buChar char="▪"/>
            </a:pPr>
            <a:r>
              <a:rPr b="1" i="0" lang="en-US" sz="2400" u="none" cap="none" strike="noStrike">
                <a:solidFill>
                  <a:schemeClr val="dk1"/>
                </a:solidFill>
                <a:latin typeface="Calibri"/>
                <a:ea typeface="Calibri"/>
                <a:cs typeface="Calibri"/>
                <a:sym typeface="Calibri"/>
              </a:rPr>
              <a:t>Tái thiết kế qui trình nghiệp vụ(BPR) là:</a:t>
            </a:r>
            <a:endParaRPr/>
          </a:p>
          <a:p>
            <a:pPr indent="-285750" lvl="2" marL="742950" marR="0" rtl="0" algn="l">
              <a:lnSpc>
                <a:spcPct val="177777"/>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Hợp lý hóa, tự động hóa nhiều quy trình làm cho hoạt động kinh doanh hiệu quả.</a:t>
            </a:r>
            <a:endParaRPr/>
          </a:p>
          <a:p>
            <a:pPr indent="-285750" lvl="2" marL="742950" marR="0" rtl="0" algn="l">
              <a:lnSpc>
                <a:spcPct val="177777"/>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Tạo sự thay đổi phù hợp hơn tăng dần trong từng quy trình.</a:t>
            </a:r>
            <a:endParaRPr/>
          </a:p>
          <a:p>
            <a:pPr indent="-285750" lvl="2" marL="742950" marR="0" rtl="0" algn="l">
              <a:lnSpc>
                <a:spcPct val="177777"/>
              </a:lnSpc>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Đạt được hiệu suất đột phá về: chi phí, chất lượng, tốc độ và dịch vụ.</a:t>
            </a:r>
            <a:endParaRPr b="0" i="1" sz="1800" u="none" cap="none" strike="noStrike">
              <a:solidFill>
                <a:schemeClr val="dk1"/>
              </a:solidFill>
              <a:latin typeface="Calibri"/>
              <a:ea typeface="Calibri"/>
              <a:cs typeface="Calibri"/>
              <a:sym typeface="Calibri"/>
            </a:endParaRPr>
          </a:p>
          <a:p>
            <a:pPr indent="-171450" lvl="2" marL="742950" marR="0" rtl="0" algn="l">
              <a:lnSpc>
                <a:spcPct val="177777"/>
              </a:lnSpc>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p:txBody>
      </p:sp>
      <p:sp>
        <p:nvSpPr>
          <p:cNvPr id="161" name="Google Shape;161;p16"/>
          <p:cNvSpPr txBox="1"/>
          <p:nvPr/>
        </p:nvSpPr>
        <p:spPr>
          <a:xfrm>
            <a:off x="152400" y="3352800"/>
            <a:ext cx="8839200"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Calibri"/>
                <a:ea typeface="Calibri"/>
                <a:cs typeface="Calibri"/>
                <a:sym typeface="Calibri"/>
              </a:rPr>
              <a:t>BPR không thay đổi năng lực cốt lõi của doanh nghiệp (</a:t>
            </a:r>
            <a:r>
              <a:rPr i="1" lang="en-US" sz="1400">
                <a:solidFill>
                  <a:schemeClr val="dk1"/>
                </a:solidFill>
                <a:latin typeface="Calibri"/>
                <a:ea typeface="Calibri"/>
                <a:cs typeface="Calibri"/>
                <a:sym typeface="Calibri"/>
              </a:rPr>
              <a:t>những khả năng quan trọng đối với một doanh nghiệp trong việc đạt được lợi thế cạnh tranh</a:t>
            </a:r>
            <a:r>
              <a:rPr lang="en-US" sz="1400">
                <a:solidFill>
                  <a:schemeClr val="dk1"/>
                </a:solidFill>
                <a:latin typeface="Calibri"/>
                <a:ea typeface="Calibri"/>
                <a:cs typeface="Calibri"/>
                <a:sym typeface="Calibri"/>
              </a:rPr>
              <a:t>)</a:t>
            </a:r>
            <a:r>
              <a:rPr lang="en-US" sz="2400">
                <a:solidFill>
                  <a:schemeClr val="dk1"/>
                </a:solidFill>
                <a:latin typeface="Calibri"/>
                <a:ea typeface="Calibri"/>
                <a:cs typeface="Calibri"/>
                <a:sym typeface="Calibri"/>
              </a:rPr>
              <a:t>, mà thay vào đó là </a:t>
            </a:r>
            <a:r>
              <a:rPr b="1" lang="en-US" sz="2400">
                <a:solidFill>
                  <a:srgbClr val="FF0000"/>
                </a:solidFill>
                <a:latin typeface="Calibri"/>
                <a:ea typeface="Calibri"/>
                <a:cs typeface="Calibri"/>
                <a:sym typeface="Calibri"/>
              </a:rPr>
              <a:t>tối ưu hóa các quy trình kinh doanh </a:t>
            </a:r>
            <a:r>
              <a:rPr lang="en-US" sz="2400">
                <a:solidFill>
                  <a:schemeClr val="dk1"/>
                </a:solidFill>
                <a:latin typeface="Calibri"/>
                <a:ea typeface="Calibri"/>
                <a:cs typeface="Calibri"/>
                <a:sym typeface="Calibri"/>
              </a:rPr>
              <a:t>trong DN để nâng cao hiệu quả kinh doanh.  </a:t>
            </a:r>
            <a:endParaRPr sz="1800">
              <a:solidFill>
                <a:schemeClr val="dk1"/>
              </a:solidFill>
              <a:latin typeface="Calibri"/>
              <a:ea typeface="Calibri"/>
              <a:cs typeface="Calibri"/>
              <a:sym typeface="Calibri"/>
            </a:endParaRPr>
          </a:p>
        </p:txBody>
      </p:sp>
      <p:pic>
        <p:nvPicPr>
          <p:cNvPr descr="Tái thiết kế qui trình kinh doanh (Business Process Redesign - BPR) là gì?  Các nguyên tắc quan trọng" id="162" name="Google Shape;162;p16"/>
          <p:cNvPicPr preferRelativeResize="0"/>
          <p:nvPr/>
        </p:nvPicPr>
        <p:blipFill rotWithShape="1">
          <a:blip r:embed="rId3">
            <a:alphaModFix/>
          </a:blip>
          <a:srcRect b="0" l="0" r="0" t="0"/>
          <a:stretch/>
        </p:blipFill>
        <p:spPr>
          <a:xfrm>
            <a:off x="3048000" y="4724400"/>
            <a:ext cx="2819400" cy="175716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7"/>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1" name="Google Shape;171;p17"/>
          <p:cNvSpPr txBox="1"/>
          <p:nvPr/>
        </p:nvSpPr>
        <p:spPr>
          <a:xfrm>
            <a:off x="1295400" y="403245"/>
            <a:ext cx="77724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Times New Roman"/>
                <a:ea typeface="Times New Roman"/>
                <a:cs typeface="Times New Roman"/>
                <a:sym typeface="Times New Roman"/>
              </a:rPr>
              <a:t>Tái cấu trúc doanh nghiệp</a:t>
            </a:r>
            <a:endParaRPr b="1" sz="1200">
              <a:solidFill>
                <a:schemeClr val="lt1"/>
              </a:solidFill>
              <a:latin typeface="Arial"/>
              <a:ea typeface="Arial"/>
              <a:cs typeface="Arial"/>
              <a:sym typeface="Arial"/>
            </a:endParaRPr>
          </a:p>
        </p:txBody>
      </p:sp>
      <p:pic>
        <p:nvPicPr>
          <p:cNvPr descr="Tái cấu trúc khác với tái lập doanh nghiệp" id="172" name="Google Shape;172;p17"/>
          <p:cNvPicPr preferRelativeResize="0"/>
          <p:nvPr/>
        </p:nvPicPr>
        <p:blipFill rotWithShape="1">
          <a:blip r:embed="rId3">
            <a:alphaModFix/>
          </a:blip>
          <a:srcRect b="0" l="0" r="0" t="0"/>
          <a:stretch/>
        </p:blipFill>
        <p:spPr>
          <a:xfrm>
            <a:off x="6426511" y="1447800"/>
            <a:ext cx="2665598" cy="2089132"/>
          </a:xfrm>
          <a:prstGeom prst="rect">
            <a:avLst/>
          </a:prstGeom>
          <a:noFill/>
          <a:ln>
            <a:noFill/>
          </a:ln>
        </p:spPr>
      </p:pic>
      <p:sp>
        <p:nvSpPr>
          <p:cNvPr id="173" name="Google Shape;173;p17"/>
          <p:cNvSpPr txBox="1"/>
          <p:nvPr/>
        </p:nvSpPr>
        <p:spPr>
          <a:xfrm>
            <a:off x="152400" y="1120676"/>
            <a:ext cx="6096000" cy="330411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3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Tái cấu trúc doanh nghiệp (restructuring) là quá trình tổ chức và sắp xếp lại doanh nghiệp dựa trên nền tảng là cấu trúc cũ của doanh nghiệp.</a:t>
            </a:r>
            <a:endParaRPr sz="1800">
              <a:solidFill>
                <a:schemeClr val="dk1"/>
              </a:solidFill>
              <a:latin typeface="Calibri"/>
              <a:ea typeface="Calibri"/>
              <a:cs typeface="Calibri"/>
              <a:sym typeface="Calibri"/>
            </a:endParaRPr>
          </a:p>
          <a:p>
            <a:pPr indent="-285750" lvl="0" marL="285750" marR="0" rtl="0" algn="just">
              <a:lnSpc>
                <a:spcPct val="13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Tái cấu trúc nhằm khắc phục những yếu kém nội tại của doanh nghiệp</a:t>
            </a:r>
            <a:endParaRPr sz="1800">
              <a:solidFill>
                <a:schemeClr val="dk1"/>
              </a:solidFill>
              <a:latin typeface="Calibri"/>
              <a:ea typeface="Calibri"/>
              <a:cs typeface="Calibri"/>
              <a:sym typeface="Calibri"/>
            </a:endParaRPr>
          </a:p>
          <a:p>
            <a:pPr indent="-285750" lvl="0" marL="285750" marR="0" rtl="0" algn="just">
              <a:lnSpc>
                <a:spcPct val="13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Đưa ra những hướng đi để doanh nghiệp hoạt động hiệu quả hơn.</a:t>
            </a:r>
            <a:endParaRPr sz="1800">
              <a:solidFill>
                <a:schemeClr val="dk1"/>
              </a:solidFill>
              <a:latin typeface="Calibri"/>
              <a:ea typeface="Calibri"/>
              <a:cs typeface="Calibri"/>
              <a:sym typeface="Calibri"/>
            </a:endParaRPr>
          </a:p>
          <a:p>
            <a:pPr indent="-285750" lvl="0" marL="285750" marR="0" rtl="0" algn="just">
              <a:lnSpc>
                <a:spcPct val="130000"/>
              </a:lnSpc>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Tái cấu trúc, một tổ chức phải trải qua một sự chuyển đổi đột phá về: </a:t>
            </a:r>
            <a:r>
              <a:rPr b="1" lang="en-US" sz="1800">
                <a:solidFill>
                  <a:srgbClr val="E36C09"/>
                </a:solidFill>
                <a:latin typeface="Calibri"/>
                <a:ea typeface="Calibri"/>
                <a:cs typeface="Calibri"/>
                <a:sym typeface="Calibri"/>
              </a:rPr>
              <a:t>tái cấu trúc nghiệp vụ và tái cấu trúc công nghệ</a:t>
            </a:r>
            <a:endParaRPr sz="1800">
              <a:solidFill>
                <a:schemeClr val="dk1"/>
              </a:solidFill>
              <a:latin typeface="Calibri"/>
              <a:ea typeface="Calibri"/>
              <a:cs typeface="Calibri"/>
              <a:sym typeface="Calibri"/>
            </a:endParaRPr>
          </a:p>
        </p:txBody>
      </p:sp>
      <p:sp>
        <p:nvSpPr>
          <p:cNvPr id="174" name="Google Shape;174;p17"/>
          <p:cNvSpPr txBox="1"/>
          <p:nvPr/>
        </p:nvSpPr>
        <p:spPr>
          <a:xfrm>
            <a:off x="152400" y="5410200"/>
            <a:ext cx="8839200" cy="1305614"/>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71428"/>
              </a:lnSpc>
              <a:spcBef>
                <a:spcPts val="0"/>
              </a:spcBef>
              <a:spcAft>
                <a:spcPts val="0"/>
              </a:spcAft>
              <a:buClr>
                <a:schemeClr val="dk1"/>
              </a:buClr>
              <a:buSzPts val="1400"/>
              <a:buFont typeface="Noto Sans Symbols"/>
              <a:buChar char="❖"/>
            </a:pPr>
            <a:r>
              <a:rPr i="1" lang="en-US" sz="1400">
                <a:solidFill>
                  <a:schemeClr val="dk1"/>
                </a:solidFill>
                <a:latin typeface="Calibri"/>
                <a:ea typeface="Calibri"/>
                <a:cs typeface="Calibri"/>
                <a:sym typeface="Calibri"/>
              </a:rPr>
              <a:t>Tái cấu trúc doanh nghiệp sẽ được thực hiện một cách toàn diện trên mọi khía cạnh từ cơ cấu tổ chức, nguồn nhân lực, cơ chế quản lý, vận hành…</a:t>
            </a:r>
            <a:endParaRPr i="1" sz="1400">
              <a:solidFill>
                <a:schemeClr val="dk1"/>
              </a:solidFill>
              <a:latin typeface="Calibri"/>
              <a:ea typeface="Calibri"/>
              <a:cs typeface="Calibri"/>
              <a:sym typeface="Calibri"/>
            </a:endParaRPr>
          </a:p>
          <a:p>
            <a:pPr indent="-285750" lvl="0" marL="285750" marR="0" rtl="0" algn="just">
              <a:lnSpc>
                <a:spcPct val="171428"/>
              </a:lnSpc>
              <a:spcBef>
                <a:spcPts val="0"/>
              </a:spcBef>
              <a:spcAft>
                <a:spcPts val="0"/>
              </a:spcAft>
              <a:buClr>
                <a:schemeClr val="dk1"/>
              </a:buClr>
              <a:buSzPts val="1400"/>
              <a:buFont typeface="Noto Sans Symbols"/>
              <a:buChar char="❖"/>
            </a:pPr>
            <a:r>
              <a:rPr i="1" lang="en-US" sz="1400">
                <a:solidFill>
                  <a:schemeClr val="dk1"/>
                </a:solidFill>
                <a:latin typeface="Calibri"/>
                <a:ea typeface="Calibri"/>
                <a:cs typeface="Calibri"/>
                <a:sym typeface="Calibri"/>
              </a:rPr>
              <a:t>Hoặc tùy vào tình hình hiện tại của doanh nghiệp mà kế hoạch tái cấu trúc có thể lựa chọn cải tổ toàn diện hay chỉ ở một lĩnh vực nào đó. </a:t>
            </a:r>
            <a:endParaRPr i="1" sz="1400">
              <a:solidFill>
                <a:schemeClr val="dk1"/>
              </a:solidFill>
              <a:latin typeface="Calibri"/>
              <a:ea typeface="Calibri"/>
              <a:cs typeface="Calibri"/>
              <a:sym typeface="Calibri"/>
            </a:endParaRPr>
          </a:p>
        </p:txBody>
      </p:sp>
      <p:sp>
        <p:nvSpPr>
          <p:cNvPr id="175" name="Google Shape;175;p17"/>
          <p:cNvSpPr/>
          <p:nvPr/>
        </p:nvSpPr>
        <p:spPr>
          <a:xfrm>
            <a:off x="6019800" y="3972666"/>
            <a:ext cx="2514600"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800">
                <a:solidFill>
                  <a:schemeClr val="accent3"/>
                </a:solidFill>
                <a:latin typeface="Calibri"/>
                <a:ea typeface="Calibri"/>
                <a:cs typeface="Calibri"/>
                <a:sym typeface="Calibri"/>
              </a:rPr>
              <a:t>GIẢI PHÁP ERP</a:t>
            </a:r>
            <a:endParaRPr/>
          </a:p>
        </p:txBody>
      </p:sp>
      <p:pic>
        <p:nvPicPr>
          <p:cNvPr descr="Những hiểu biết cơ bản về giải pháp ERP" id="176" name="Google Shape;176;p17"/>
          <p:cNvPicPr preferRelativeResize="0"/>
          <p:nvPr/>
        </p:nvPicPr>
        <p:blipFill rotWithShape="1">
          <a:blip r:embed="rId4">
            <a:alphaModFix/>
          </a:blip>
          <a:srcRect b="0" l="0" r="0" t="0"/>
          <a:stretch/>
        </p:blipFill>
        <p:spPr>
          <a:xfrm>
            <a:off x="3505200" y="4484816"/>
            <a:ext cx="1847850" cy="772609"/>
          </a:xfrm>
          <a:prstGeom prst="rect">
            <a:avLst/>
          </a:prstGeom>
          <a:noFill/>
          <a:ln>
            <a:noFill/>
          </a:ln>
        </p:spPr>
      </p:pic>
      <p:pic>
        <p:nvPicPr>
          <p:cNvPr descr="Định hình giải pháp ERP 4.0 - iFactory.com.vn" id="177" name="Google Shape;177;p17"/>
          <p:cNvPicPr preferRelativeResize="0"/>
          <p:nvPr/>
        </p:nvPicPr>
        <p:blipFill rotWithShape="1">
          <a:blip r:embed="rId5">
            <a:alphaModFix/>
          </a:blip>
          <a:srcRect b="0" l="0" r="0" t="0"/>
          <a:stretch/>
        </p:blipFill>
        <p:spPr>
          <a:xfrm>
            <a:off x="6019800" y="4484816"/>
            <a:ext cx="1295400" cy="728663"/>
          </a:xfrm>
          <a:prstGeom prst="rect">
            <a:avLst/>
          </a:prstGeom>
          <a:noFill/>
          <a:ln>
            <a:noFill/>
          </a:ln>
        </p:spPr>
      </p:pic>
      <p:pic>
        <p:nvPicPr>
          <p:cNvPr descr="Tổng quan về giải pháp ERP cho doanh nghiệp | Sàn mua bán công ty 247" id="178" name="Google Shape;178;p17"/>
          <p:cNvPicPr preferRelativeResize="0"/>
          <p:nvPr/>
        </p:nvPicPr>
        <p:blipFill rotWithShape="1">
          <a:blip r:embed="rId6">
            <a:alphaModFix/>
          </a:blip>
          <a:srcRect b="0" l="0" r="0" t="0"/>
          <a:stretch/>
        </p:blipFill>
        <p:spPr>
          <a:xfrm>
            <a:off x="1219200" y="4495886"/>
            <a:ext cx="1417868" cy="64293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8"/>
          <p:cNvSpPr txBox="1"/>
          <p:nvPr/>
        </p:nvSpPr>
        <p:spPr>
          <a:xfrm>
            <a:off x="1295400" y="403245"/>
            <a:ext cx="77724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Times New Roman"/>
                <a:ea typeface="Times New Roman"/>
                <a:cs typeface="Times New Roman"/>
                <a:sym typeface="Times New Roman"/>
              </a:rPr>
              <a:t>Những thách thức của Tái cấu trúc doanh nghiệp</a:t>
            </a:r>
            <a:endParaRPr b="1" sz="1200">
              <a:solidFill>
                <a:schemeClr val="lt1"/>
              </a:solidFill>
              <a:latin typeface="Arial"/>
              <a:ea typeface="Arial"/>
              <a:cs typeface="Arial"/>
              <a:sym typeface="Arial"/>
            </a:endParaRPr>
          </a:p>
        </p:txBody>
      </p:sp>
      <p:sp>
        <p:nvSpPr>
          <p:cNvPr id="187" name="Google Shape;187;p18"/>
          <p:cNvSpPr txBox="1"/>
          <p:nvPr/>
        </p:nvSpPr>
        <p:spPr>
          <a:xfrm>
            <a:off x="685800" y="1447800"/>
            <a:ext cx="8229600" cy="421076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Sự phản kháng của nhân viên khi phải thay đổi quy trình, cách thức, thói quen làm việc,…</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Giá trị gia tăng của tổ chức khi tổ chức tái cấu trúc </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Một số nhân sự sẽ mất việc, chuyển vị trí việc làm</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Truyền thống và văn hóa</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Yêu cầu về thời gian</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Thiếu sự hỗ trợ của quản lý</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Rủi ro đối với người quản lý</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Đào tạo lại nhân sự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9"/>
          <p:cNvSpPr txBox="1"/>
          <p:nvPr/>
        </p:nvSpPr>
        <p:spPr>
          <a:xfrm>
            <a:off x="1295400" y="375196"/>
            <a:ext cx="77724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Times New Roman"/>
                <a:ea typeface="Times New Roman"/>
                <a:cs typeface="Times New Roman"/>
                <a:sym typeface="Times New Roman"/>
              </a:rPr>
              <a:t>Các đối tượng ảnh hưởng tới Tái cấu trúc DN</a:t>
            </a:r>
            <a:endParaRPr b="1" sz="1200">
              <a:solidFill>
                <a:schemeClr val="lt1"/>
              </a:solidFill>
              <a:latin typeface="Arial"/>
              <a:ea typeface="Arial"/>
              <a:cs typeface="Arial"/>
              <a:sym typeface="Arial"/>
            </a:endParaRPr>
          </a:p>
        </p:txBody>
      </p:sp>
      <p:sp>
        <p:nvSpPr>
          <p:cNvPr id="196" name="Google Shape;196;p19"/>
          <p:cNvSpPr txBox="1"/>
          <p:nvPr/>
        </p:nvSpPr>
        <p:spPr>
          <a:xfrm>
            <a:off x="685800" y="1447800"/>
            <a:ext cx="8229600" cy="4464684"/>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Khách hàng</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Người lao động</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Nhân viên Công nghệ Thông tin</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Đối tác kinh doanh</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Nhà cung cấp</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Kiểm toán viên</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Cơ quan quản lý</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Các bên quan tâm</a:t>
            </a:r>
            <a:endParaRPr sz="24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5" name="Google Shape;205;p20"/>
          <p:cNvSpPr txBox="1"/>
          <p:nvPr/>
        </p:nvSpPr>
        <p:spPr>
          <a:xfrm>
            <a:off x="1371600" y="494552"/>
            <a:ext cx="8564418" cy="475673"/>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i="0" lang="en-US" sz="2000">
                <a:solidFill>
                  <a:schemeClr val="lt1"/>
                </a:solidFill>
                <a:latin typeface="Roboto"/>
                <a:ea typeface="Roboto"/>
                <a:cs typeface="Roboto"/>
                <a:sym typeface="Roboto"/>
              </a:rPr>
              <a:t>CÁC VẤN ĐỀ CHÚ Ý VỚI QUY TRÌNH </a:t>
            </a:r>
            <a:r>
              <a:rPr b="1" lang="en-US" sz="2000">
                <a:solidFill>
                  <a:schemeClr val="lt1"/>
                </a:solidFill>
                <a:latin typeface="Roboto"/>
                <a:ea typeface="Roboto"/>
                <a:cs typeface="Roboto"/>
                <a:sym typeface="Roboto"/>
              </a:rPr>
              <a:t>NGHIỆP VỤ</a:t>
            </a:r>
            <a:endParaRPr b="1" i="0" sz="2000">
              <a:solidFill>
                <a:schemeClr val="lt1"/>
              </a:solidFill>
              <a:latin typeface="Roboto"/>
              <a:ea typeface="Roboto"/>
              <a:cs typeface="Roboto"/>
              <a:sym typeface="Roboto"/>
            </a:endParaRPr>
          </a:p>
        </p:txBody>
      </p:sp>
      <p:sp>
        <p:nvSpPr>
          <p:cNvPr id="206" name="Google Shape;206;p20"/>
          <p:cNvSpPr txBox="1"/>
          <p:nvPr/>
        </p:nvSpPr>
        <p:spPr>
          <a:xfrm>
            <a:off x="152400" y="1295400"/>
            <a:ext cx="8635999" cy="5139869"/>
          </a:xfrm>
          <a:prstGeom prst="rect">
            <a:avLst/>
          </a:prstGeom>
          <a:noFill/>
          <a:ln>
            <a:noFill/>
          </a:ln>
        </p:spPr>
        <p:txBody>
          <a:bodyPr anchorCtr="0" anchor="t" bIns="45700" lIns="91425" spcFirstLastPara="1" rIns="91425" wrap="square" tIns="45700">
            <a:spAutoFit/>
          </a:bodyPr>
          <a:lstStyle/>
          <a:p>
            <a:pPr indent="-285750" lvl="1" marL="341313" marR="0" rtl="0" algn="just">
              <a:lnSpc>
                <a:spcPct val="140909"/>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Khi các quy trình nghiệp vụ không được kiểm soát có thể dẫn đến lợi nhuận bị mất, chi phí tăng vọt và dịch vụ khách hàng kém,…</a:t>
            </a:r>
            <a:endParaRPr/>
          </a:p>
          <a:p>
            <a:pPr indent="-285750" lvl="1" marL="341313" marR="0" rtl="0" algn="just">
              <a:lnSpc>
                <a:spcPct val="140909"/>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Khi thực hiện một qui trình mà thông tin chưa đầy đủ sẽ không được giải quyết. </a:t>
            </a:r>
            <a:r>
              <a:rPr b="0" i="1" lang="en-US" sz="1600" u="none" cap="none" strike="noStrike">
                <a:solidFill>
                  <a:schemeClr val="dk1"/>
                </a:solidFill>
                <a:latin typeface="Times New Roman"/>
                <a:ea typeface="Times New Roman"/>
                <a:cs typeface="Times New Roman"/>
                <a:sym typeface="Times New Roman"/>
              </a:rPr>
              <a:t>Do vậy, sẽ ảnh hưởng đến sự hoạt động của toàn hệ thống</a:t>
            </a:r>
            <a:r>
              <a:rPr b="0" i="0" lang="en-US" sz="2200" u="none" cap="none" strike="noStrike">
                <a:solidFill>
                  <a:schemeClr val="dk1"/>
                </a:solidFill>
                <a:latin typeface="Times New Roman"/>
                <a:ea typeface="Times New Roman"/>
                <a:cs typeface="Times New Roman"/>
                <a:sym typeface="Times New Roman"/>
              </a:rPr>
              <a:t>.</a:t>
            </a:r>
            <a:endParaRPr/>
          </a:p>
          <a:p>
            <a:pPr indent="-285750" lvl="1" marL="341313" marR="0" rtl="0" algn="just">
              <a:lnSpc>
                <a:spcPct val="140909"/>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Cần phải đo lường hiệu suất của quy trình nghiệp vụ</a:t>
            </a:r>
            <a:endParaRPr b="0" i="0" sz="2200" u="none" cap="none" strike="noStrike">
              <a:solidFill>
                <a:schemeClr val="dk1"/>
              </a:solidFill>
              <a:latin typeface="Times New Roman"/>
              <a:ea typeface="Times New Roman"/>
              <a:cs typeface="Times New Roman"/>
              <a:sym typeface="Times New Roman"/>
            </a:endParaRPr>
          </a:p>
          <a:p>
            <a:pPr indent="-285750" lvl="1" marL="341313" marR="0" rtl="0" algn="just">
              <a:lnSpc>
                <a:spcPct val="140909"/>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Quy trình tốt chỉ là một khía cạnh của thành công - </a:t>
            </a:r>
            <a:r>
              <a:rPr b="0" i="1" lang="en-US" sz="1800" u="none" cap="none" strike="noStrike">
                <a:solidFill>
                  <a:schemeClr val="dk1"/>
                </a:solidFill>
                <a:latin typeface="Times New Roman"/>
                <a:ea typeface="Times New Roman"/>
                <a:cs typeface="Times New Roman"/>
                <a:sym typeface="Times New Roman"/>
              </a:rPr>
              <a:t>Nhân viên và năng lực, kinh nghiệm, khả năng thích ứng, động lực và giá trị của họ là những yếu tố quan trọng trong thành công cũng như thực tế thị trường và nhận thức của khách hàng.</a:t>
            </a:r>
            <a:endParaRPr b="0" i="1" sz="1800" u="none" cap="none" strike="noStrike">
              <a:solidFill>
                <a:schemeClr val="dk1"/>
              </a:solidFill>
              <a:latin typeface="Times New Roman"/>
              <a:ea typeface="Times New Roman"/>
              <a:cs typeface="Times New Roman"/>
              <a:sym typeface="Times New Roman"/>
            </a:endParaRPr>
          </a:p>
          <a:p>
            <a:pPr indent="-285750" lvl="1" marL="341313" marR="0" rtl="0" algn="just">
              <a:lnSpc>
                <a:spcPct val="140909"/>
              </a:lnSpc>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 Xem xét sự cạnh tranh - Các công ty nên đưa yếu tố cạnh tranh vào kế hoạch BPR và xem xét các câu hỏi sau: </a:t>
            </a:r>
            <a:r>
              <a:rPr b="0" i="1" lang="en-US" sz="1600" u="none" cap="none" strike="noStrike">
                <a:solidFill>
                  <a:schemeClr val="dk1"/>
                </a:solidFill>
                <a:latin typeface="Times New Roman"/>
                <a:ea typeface="Times New Roman"/>
                <a:cs typeface="Times New Roman"/>
                <a:sym typeface="Times New Roman"/>
              </a:rPr>
              <a:t>Liệu sự cạnh tranh có không? có thể làm theo không? Liệu họ có thể làm điều đó tốt hơn không? Lý tưởng nhất là các công ty cần một vectơ có khoảng cách xa với đối thủ cạnh tranh.</a:t>
            </a:r>
            <a:endParaRPr/>
          </a:p>
          <a:p>
            <a:pPr indent="0" lvl="1" marL="55563"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1"/>
          <p:cNvSpPr txBox="1"/>
          <p:nvPr>
            <p:ph type="ctrTitle"/>
          </p:nvPr>
        </p:nvSpPr>
        <p:spPr>
          <a:xfrm>
            <a:off x="1524000" y="533400"/>
            <a:ext cx="7223505" cy="430887"/>
          </a:xfrm>
          <a:prstGeom prst="rect">
            <a:avLst/>
          </a:prstGeom>
          <a:noFill/>
          <a:ln>
            <a:noFill/>
          </a:ln>
        </p:spPr>
        <p:txBody>
          <a:bodyPr anchorCtr="0" anchor="t" bIns="0" lIns="0" spcFirstLastPara="1" rIns="0" wrap="square" tIns="0">
            <a:spAutoFit/>
          </a:bodyPr>
          <a:lstStyle/>
          <a:p>
            <a:pPr indent="0" lvl="0" marL="0" rtl="0" algn="l">
              <a:lnSpc>
                <a:spcPct val="128571"/>
              </a:lnSpc>
              <a:spcBef>
                <a:spcPts val="0"/>
              </a:spcBef>
              <a:spcAft>
                <a:spcPts val="0"/>
              </a:spcAft>
              <a:buNone/>
            </a:pPr>
            <a:r>
              <a:rPr lang="en-US" sz="2800"/>
              <a:t>SƠ ĐỒ HỆ THỐNG</a:t>
            </a:r>
            <a:endParaRPr/>
          </a:p>
        </p:txBody>
      </p:sp>
      <p:sp>
        <p:nvSpPr>
          <p:cNvPr id="212" name="Google Shape;212;p21"/>
          <p:cNvSpPr txBox="1"/>
          <p:nvPr/>
        </p:nvSpPr>
        <p:spPr>
          <a:xfrm>
            <a:off x="152400" y="1295400"/>
            <a:ext cx="8915400" cy="529035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29166"/>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a:t>
            </a:r>
            <a:r>
              <a:rPr lang="en-US" sz="2400">
                <a:solidFill>
                  <a:schemeClr val="dk1"/>
                </a:solidFill>
                <a:latin typeface="Times New Roman"/>
                <a:ea typeface="Times New Roman"/>
                <a:cs typeface="Times New Roman"/>
                <a:sym typeface="Times New Roman"/>
              </a:rPr>
              <a:t>Một bức tranh đáng giá hơn ngàn lời nói." </a:t>
            </a:r>
            <a:endParaRPr sz="2400">
              <a:solidFill>
                <a:schemeClr val="dk1"/>
              </a:solidFill>
              <a:latin typeface="Times New Roman"/>
              <a:ea typeface="Times New Roman"/>
              <a:cs typeface="Times New Roman"/>
              <a:sym typeface="Times New Roman"/>
            </a:endParaRPr>
          </a:p>
          <a:p>
            <a:pPr indent="-342900" lvl="0" marL="342900" marR="0" rtl="0" algn="l">
              <a:lnSpc>
                <a:spcPct val="129166"/>
              </a:lnSpc>
              <a:spcBef>
                <a:spcPts val="0"/>
              </a:spcBef>
              <a:spcAft>
                <a:spcPts val="0"/>
              </a:spcAft>
              <a:buClr>
                <a:schemeClr val="dk1"/>
              </a:buClr>
              <a:buSzPts val="2400"/>
              <a:buFont typeface="Noto Sans Symbols"/>
              <a:buChar char="▪"/>
            </a:pPr>
            <a:r>
              <a:rPr lang="en-US" sz="2400">
                <a:solidFill>
                  <a:schemeClr val="dk1"/>
                </a:solidFill>
                <a:latin typeface="Times New Roman"/>
                <a:ea typeface="Times New Roman"/>
                <a:cs typeface="Times New Roman"/>
                <a:sym typeface="Times New Roman"/>
              </a:rPr>
              <a:t>Sơ đồ hệ thống (SD) là một biểu diễn đồ họa của một HTmô tả các bộ phận được kết nối và hoạt động cùng nhau. </a:t>
            </a:r>
            <a:endParaRPr sz="2400">
              <a:solidFill>
                <a:schemeClr val="dk1"/>
              </a:solidFill>
              <a:latin typeface="Times New Roman"/>
              <a:ea typeface="Times New Roman"/>
              <a:cs typeface="Times New Roman"/>
              <a:sym typeface="Times New Roman"/>
            </a:endParaRPr>
          </a:p>
          <a:p>
            <a:pPr indent="-342900" lvl="0" marL="342900" marR="0" rtl="0" algn="l">
              <a:lnSpc>
                <a:spcPct val="129166"/>
              </a:lnSpc>
              <a:spcBef>
                <a:spcPts val="0"/>
              </a:spcBef>
              <a:spcAft>
                <a:spcPts val="0"/>
              </a:spcAft>
              <a:buClr>
                <a:schemeClr val="dk1"/>
              </a:buClr>
              <a:buSzPts val="2400"/>
              <a:buFont typeface="Noto Sans Symbols"/>
              <a:buChar char="▪"/>
            </a:pPr>
            <a:r>
              <a:rPr lang="en-US" sz="2400">
                <a:solidFill>
                  <a:schemeClr val="dk1"/>
                </a:solidFill>
                <a:latin typeface="Times New Roman"/>
                <a:ea typeface="Times New Roman"/>
                <a:cs typeface="Times New Roman"/>
                <a:sym typeface="Times New Roman"/>
              </a:rPr>
              <a:t>SD được sử dụng trong các doanh nghiệp để: </a:t>
            </a:r>
            <a:r>
              <a:rPr i="1" lang="en-US" sz="2000">
                <a:solidFill>
                  <a:schemeClr val="dk1"/>
                </a:solidFill>
                <a:latin typeface="Times New Roman"/>
                <a:ea typeface="Times New Roman"/>
                <a:cs typeface="Times New Roman"/>
                <a:sym typeface="Times New Roman"/>
              </a:rPr>
              <a:t>mô tả các quy trình nghiệp vụ, đánh giá các thủ tục kiểm soát nội bộ và đánh giá, thiết kế hoặc phát triển hệ thống.</a:t>
            </a:r>
            <a:endParaRPr/>
          </a:p>
          <a:p>
            <a:pPr indent="-342900" lvl="0" marL="342900" marR="0" rtl="0" algn="l">
              <a:lnSpc>
                <a:spcPct val="129166"/>
              </a:lnSpc>
              <a:spcBef>
                <a:spcPts val="0"/>
              </a:spcBef>
              <a:spcAft>
                <a:spcPts val="0"/>
              </a:spcAft>
              <a:buClr>
                <a:schemeClr val="dk1"/>
              </a:buClr>
              <a:buSzPts val="2400"/>
              <a:buFont typeface="Noto Sans Symbols"/>
              <a:buChar char="▪"/>
            </a:pPr>
            <a:r>
              <a:rPr lang="en-US" sz="2400">
                <a:solidFill>
                  <a:schemeClr val="dk1"/>
                </a:solidFill>
                <a:latin typeface="Times New Roman"/>
                <a:ea typeface="Times New Roman"/>
                <a:cs typeface="Times New Roman"/>
                <a:sym typeface="Times New Roman"/>
              </a:rPr>
              <a:t>SD giúp nắm bắt các ý tưởng và diễn giải về một tình huống phức tạp. </a:t>
            </a:r>
            <a:endParaRPr sz="2400">
              <a:solidFill>
                <a:schemeClr val="dk1"/>
              </a:solidFill>
              <a:latin typeface="Times New Roman"/>
              <a:ea typeface="Times New Roman"/>
              <a:cs typeface="Times New Roman"/>
              <a:sym typeface="Times New Roman"/>
            </a:endParaRPr>
          </a:p>
          <a:p>
            <a:pPr indent="-342900" lvl="0" marL="342900" marR="0" rtl="0" algn="l">
              <a:lnSpc>
                <a:spcPct val="129166"/>
              </a:lnSpc>
              <a:spcBef>
                <a:spcPts val="0"/>
              </a:spcBef>
              <a:spcAft>
                <a:spcPts val="0"/>
              </a:spcAft>
              <a:buClr>
                <a:schemeClr val="dk1"/>
              </a:buClr>
              <a:buSzPts val="2400"/>
              <a:buFont typeface="Noto Sans Symbols"/>
              <a:buChar char="▪"/>
            </a:pPr>
            <a:r>
              <a:rPr lang="en-US" sz="2400">
                <a:solidFill>
                  <a:schemeClr val="dk1"/>
                </a:solidFill>
                <a:latin typeface="Times New Roman"/>
                <a:ea typeface="Times New Roman"/>
                <a:cs typeface="Times New Roman"/>
                <a:sym typeface="Times New Roman"/>
              </a:rPr>
              <a:t>Các công cụ sử dụng mô hình hóa:</a:t>
            </a:r>
            <a:endParaRPr/>
          </a:p>
          <a:p>
            <a:pPr indent="-342900" lvl="1" marL="800100" marR="0" rtl="0" algn="l">
              <a:lnSpc>
                <a:spcPct val="129166"/>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 </a:t>
            </a:r>
            <a:r>
              <a:rPr b="0" i="1" lang="en-US" sz="2000" u="none" cap="none" strike="noStrike">
                <a:solidFill>
                  <a:schemeClr val="dk1"/>
                </a:solidFill>
                <a:latin typeface="Times New Roman"/>
                <a:ea typeface="Times New Roman"/>
                <a:cs typeface="Times New Roman"/>
                <a:sym typeface="Times New Roman"/>
              </a:rPr>
              <a:t>Flowcharts</a:t>
            </a:r>
            <a:endParaRPr/>
          </a:p>
          <a:p>
            <a:pPr indent="-342900" lvl="1" marL="800100" marR="0" rtl="0" algn="l">
              <a:lnSpc>
                <a:spcPct val="155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Times New Roman"/>
                <a:ea typeface="Times New Roman"/>
                <a:cs typeface="Times New Roman"/>
                <a:sym typeface="Times New Roman"/>
              </a:rPr>
              <a:t>. ER Diagrams</a:t>
            </a:r>
            <a:endParaRPr/>
          </a:p>
          <a:p>
            <a:pPr indent="-342900" lvl="1" marL="800100" marR="0" rtl="0" algn="l">
              <a:lnSpc>
                <a:spcPct val="155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Times New Roman"/>
                <a:ea typeface="Times New Roman"/>
                <a:cs typeface="Times New Roman"/>
                <a:sym typeface="Times New Roman"/>
              </a:rPr>
              <a:t>. Other techniques</a:t>
            </a:r>
            <a:endParaRPr/>
          </a:p>
          <a:p>
            <a:pPr indent="-190500" lvl="0" marL="342900" marR="0" rtl="0" algn="l">
              <a:lnSpc>
                <a:spcPct val="150000"/>
              </a:lnSpc>
              <a:spcBef>
                <a:spcPts val="0"/>
              </a:spcBef>
              <a:spcAft>
                <a:spcPts val="0"/>
              </a:spcAft>
              <a:buClr>
                <a:schemeClr val="dk1"/>
              </a:buClr>
              <a:buSzPts val="2400"/>
              <a:buFont typeface="Noto Sans Symbols"/>
              <a:buNone/>
            </a:pPr>
            <a:r>
              <a:t/>
            </a:r>
            <a:endParaRPr sz="24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2"/>
          <p:cNvSpPr txBox="1"/>
          <p:nvPr>
            <p:ph type="ctrTitle"/>
          </p:nvPr>
        </p:nvSpPr>
        <p:spPr>
          <a:xfrm>
            <a:off x="1524000" y="533400"/>
            <a:ext cx="7223505" cy="430887"/>
          </a:xfrm>
          <a:prstGeom prst="rect">
            <a:avLst/>
          </a:prstGeom>
          <a:noFill/>
          <a:ln>
            <a:noFill/>
          </a:ln>
        </p:spPr>
        <p:txBody>
          <a:bodyPr anchorCtr="0" anchor="t" bIns="0" lIns="0" spcFirstLastPara="1" rIns="0" wrap="square" tIns="0">
            <a:spAutoFit/>
          </a:bodyPr>
          <a:lstStyle/>
          <a:p>
            <a:pPr indent="0" lvl="0" marL="0" rtl="0" algn="l">
              <a:lnSpc>
                <a:spcPct val="128571"/>
              </a:lnSpc>
              <a:spcBef>
                <a:spcPts val="0"/>
              </a:spcBef>
              <a:spcAft>
                <a:spcPts val="0"/>
              </a:spcAft>
              <a:buNone/>
            </a:pPr>
            <a:r>
              <a:rPr lang="en-US" sz="2800"/>
              <a:t>SƠ ĐỒ QUY TRÌNH</a:t>
            </a:r>
            <a:endParaRPr/>
          </a:p>
        </p:txBody>
      </p:sp>
      <p:sp>
        <p:nvSpPr>
          <p:cNvPr id="218" name="Google Shape;218;p22"/>
          <p:cNvSpPr txBox="1"/>
          <p:nvPr/>
        </p:nvSpPr>
        <p:spPr>
          <a:xfrm>
            <a:off x="76200" y="1143000"/>
            <a:ext cx="8991600" cy="5582619"/>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Bản đồ quy trình là một kỹ thuật đồ họa ghi lại </a:t>
            </a:r>
            <a:r>
              <a:rPr i="1" lang="en-US" sz="2400">
                <a:solidFill>
                  <a:schemeClr val="dk1"/>
                </a:solidFill>
                <a:latin typeface="Calibri"/>
                <a:ea typeface="Calibri"/>
                <a:cs typeface="Calibri"/>
                <a:sym typeface="Calibri"/>
              </a:rPr>
              <a:t>các đầu vào, đầu ra, hoạt động và các điểm quyết định</a:t>
            </a:r>
            <a:r>
              <a:rPr lang="en-US" sz="2400">
                <a:solidFill>
                  <a:schemeClr val="dk1"/>
                </a:solidFill>
                <a:latin typeface="Calibri"/>
                <a:ea typeface="Calibri"/>
                <a:cs typeface="Calibri"/>
                <a:sym typeface="Calibri"/>
              </a:rPr>
              <a:t> để cho người đọc biết các thủ tục từng bước một cách hiệu quả cho một quy trình nghiệp vụ cụ thể. </a:t>
            </a:r>
            <a:endParaRPr sz="2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Bản đồ quy trình  còn được gọi là sơ đồ chức năng.</a:t>
            </a:r>
            <a:endParaRPr/>
          </a:p>
          <a:p>
            <a:pPr indent="-342900" lvl="0" marL="342900" marR="0" rtl="0" algn="just">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SD chia quy trình thành một chuỗi các bước hoặc hoạt động và xác định vai trò chịu trách nhiệm tại mỗi bước. </a:t>
            </a:r>
            <a:endParaRPr sz="2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Bản đồ quy trình cho phép người chuẩn bị minh họa trực quan và truyền đạt các chi tiết thiết yếu của quy trình</a:t>
            </a:r>
            <a:endParaRPr sz="2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Bản đồ quy trình cho phép người đọc hiểu quy trình hiện đang hoạt động như thế nào; ngoài ra, chúng cho phép người đọc suy nghĩ về cách có thể cải thiện quy trình. </a:t>
            </a:r>
            <a:endParaRPr sz="24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3"/>
          <p:cNvSpPr txBox="1"/>
          <p:nvPr>
            <p:ph type="ctrTitle"/>
          </p:nvPr>
        </p:nvSpPr>
        <p:spPr>
          <a:xfrm>
            <a:off x="1524000" y="533400"/>
            <a:ext cx="7223505" cy="430887"/>
          </a:xfrm>
          <a:prstGeom prst="rect">
            <a:avLst/>
          </a:prstGeom>
          <a:noFill/>
          <a:ln>
            <a:noFill/>
          </a:ln>
        </p:spPr>
        <p:txBody>
          <a:bodyPr anchorCtr="0" anchor="t" bIns="0" lIns="0" spcFirstLastPara="1" rIns="0" wrap="square" tIns="0">
            <a:spAutoFit/>
          </a:bodyPr>
          <a:lstStyle/>
          <a:p>
            <a:pPr indent="0" lvl="0" marL="0" rtl="0" algn="l">
              <a:lnSpc>
                <a:spcPct val="128571"/>
              </a:lnSpc>
              <a:spcBef>
                <a:spcPts val="0"/>
              </a:spcBef>
              <a:spcAft>
                <a:spcPts val="0"/>
              </a:spcAft>
              <a:buNone/>
            </a:pPr>
            <a:r>
              <a:rPr lang="en-US" sz="2800"/>
              <a:t>SƠ ĐỒ QUY TRÌNH</a:t>
            </a:r>
            <a:endParaRPr/>
          </a:p>
        </p:txBody>
      </p:sp>
      <p:sp>
        <p:nvSpPr>
          <p:cNvPr id="224" name="Google Shape;224;p23"/>
          <p:cNvSpPr txBox="1"/>
          <p:nvPr/>
        </p:nvSpPr>
        <p:spPr>
          <a:xfrm>
            <a:off x="0" y="1143000"/>
            <a:ext cx="9067800" cy="51982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Các ký hiệu và mô tả bản đồ quy trình</a:t>
            </a:r>
            <a:endParaRPr sz="2400">
              <a:solidFill>
                <a:schemeClr val="dk1"/>
              </a:solidFill>
              <a:latin typeface="Calibri"/>
              <a:ea typeface="Calibri"/>
              <a:cs typeface="Calibri"/>
              <a:sym typeface="Calibri"/>
            </a:endParaRPr>
          </a:p>
        </p:txBody>
      </p:sp>
      <p:pic>
        <p:nvPicPr>
          <p:cNvPr descr="Kế toán tổng hợp thực hành: Hướng dẫn vẽ lưu đồ và xây dựng quy trình trong  Doanh nghiệp - Quản trị công ty &amp; Kinh doanh bài bản" id="225" name="Google Shape;225;p23"/>
          <p:cNvPicPr preferRelativeResize="0"/>
          <p:nvPr/>
        </p:nvPicPr>
        <p:blipFill rotWithShape="1">
          <a:blip r:embed="rId3">
            <a:alphaModFix/>
          </a:blip>
          <a:srcRect b="0" l="0" r="0" t="0"/>
          <a:stretch/>
        </p:blipFill>
        <p:spPr>
          <a:xfrm>
            <a:off x="4933228" y="1600200"/>
            <a:ext cx="4183063" cy="4904509"/>
          </a:xfrm>
          <a:prstGeom prst="rect">
            <a:avLst/>
          </a:prstGeom>
          <a:noFill/>
          <a:ln>
            <a:noFill/>
          </a:ln>
        </p:spPr>
      </p:pic>
      <p:pic>
        <p:nvPicPr>
          <p:cNvPr id="226" name="Google Shape;226;p23"/>
          <p:cNvPicPr preferRelativeResize="0"/>
          <p:nvPr/>
        </p:nvPicPr>
        <p:blipFill rotWithShape="1">
          <a:blip r:embed="rId4">
            <a:alphaModFix/>
          </a:blip>
          <a:srcRect b="0" l="0" r="0" t="0"/>
          <a:stretch/>
        </p:blipFill>
        <p:spPr>
          <a:xfrm>
            <a:off x="457705" y="1928091"/>
            <a:ext cx="3990109" cy="457661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4"/>
          <p:cNvSpPr txBox="1"/>
          <p:nvPr>
            <p:ph type="ctrTitle"/>
          </p:nvPr>
        </p:nvSpPr>
        <p:spPr>
          <a:xfrm>
            <a:off x="1524000" y="533400"/>
            <a:ext cx="7543800"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400">
                <a:latin typeface="Roboto"/>
                <a:ea typeface="Roboto"/>
                <a:cs typeface="Roboto"/>
                <a:sym typeface="Roboto"/>
              </a:rPr>
              <a:t>THU THẬP THÔNG TIN CHO </a:t>
            </a:r>
            <a:r>
              <a:rPr lang="en-US" sz="2400">
                <a:latin typeface="Roboto"/>
                <a:ea typeface="Roboto"/>
                <a:cs typeface="Roboto"/>
                <a:sym typeface="Roboto"/>
              </a:rPr>
              <a:t>SƠ</a:t>
            </a:r>
            <a:r>
              <a:rPr i="0" lang="en-US" sz="2400">
                <a:latin typeface="Roboto"/>
                <a:ea typeface="Roboto"/>
                <a:cs typeface="Roboto"/>
                <a:sym typeface="Roboto"/>
              </a:rPr>
              <a:t> ĐỒ QUY TRÌNH</a:t>
            </a:r>
            <a:endParaRPr/>
          </a:p>
        </p:txBody>
      </p:sp>
      <p:sp>
        <p:nvSpPr>
          <p:cNvPr id="233" name="Google Shape;233;p24"/>
          <p:cNvSpPr txBox="1"/>
          <p:nvPr/>
        </p:nvSpPr>
        <p:spPr>
          <a:xfrm>
            <a:off x="76200" y="1219200"/>
            <a:ext cx="9067800" cy="48027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Thu thập thông tin để tạo sơ đồ quy trình là một công việc khó khăn, đặc biệt là khi số lượng hoạt động và vai trò nhiều. </a:t>
            </a:r>
            <a:endParaRPr sz="20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Có ba phương pháp cơ bản : </a:t>
            </a:r>
            <a:endParaRPr/>
          </a:p>
          <a:p>
            <a:pPr indent="-342900" lvl="1" marL="800100" marR="0" rtl="0" algn="l">
              <a:lnSpc>
                <a:spcPct val="150000"/>
              </a:lnSpc>
              <a:spcBef>
                <a:spcPts val="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Phương pháp tự tạo:  </a:t>
            </a:r>
            <a:endParaRPr b="1" i="0" sz="2000" u="none" cap="none" strike="noStrike">
              <a:solidFill>
                <a:schemeClr val="dk1"/>
              </a:solidFill>
              <a:latin typeface="Calibri"/>
              <a:ea typeface="Calibri"/>
              <a:cs typeface="Calibri"/>
              <a:sym typeface="Calibri"/>
            </a:endParaRPr>
          </a:p>
          <a:p>
            <a:pPr indent="-342900" lvl="2" marL="1257300" marR="0" rtl="0" algn="l">
              <a:lnSpc>
                <a:spcPct val="150000"/>
              </a:lnSpc>
              <a:spcBef>
                <a:spcPts val="0"/>
              </a:spcBef>
              <a:spcAft>
                <a:spcPts val="0"/>
              </a:spcAft>
              <a:buClr>
                <a:schemeClr val="dk1"/>
              </a:buClr>
              <a:buSzPts val="1800"/>
              <a:buFont typeface="Noto Sans Symbols"/>
              <a:buChar char="✔"/>
            </a:pPr>
            <a:r>
              <a:rPr b="1" i="1" lang="en-US" sz="1800" u="none" cap="none" strike="noStrike">
                <a:solidFill>
                  <a:schemeClr val="dk1"/>
                </a:solidFill>
                <a:latin typeface="Calibri"/>
                <a:ea typeface="Calibri"/>
                <a:cs typeface="Calibri"/>
                <a:sym typeface="Calibri"/>
              </a:rPr>
              <a:t>Đ</a:t>
            </a:r>
            <a:r>
              <a:rPr b="0" i="1" lang="en-US" sz="1800" u="none" cap="none" strike="noStrike">
                <a:solidFill>
                  <a:schemeClr val="dk1"/>
                </a:solidFill>
                <a:latin typeface="Calibri"/>
                <a:ea typeface="Calibri"/>
                <a:cs typeface="Calibri"/>
                <a:sym typeface="Calibri"/>
              </a:rPr>
              <a:t>ược sử dụng khi người xây dựng biết quy trình. Người đó vẽ sơ đồ quy trình sơ bộ và sau đó nhờ những người khác ​​đóng góp ý kiến về tính đầy đủ và chính xác của quy trình.</a:t>
            </a:r>
            <a:endParaRPr b="0" i="1" sz="1800" u="none" cap="none" strike="noStrike">
              <a:solidFill>
                <a:schemeClr val="dk1"/>
              </a:solidFill>
              <a:latin typeface="Calibri"/>
              <a:ea typeface="Calibri"/>
              <a:cs typeface="Calibri"/>
              <a:sym typeface="Calibri"/>
            </a:endParaRPr>
          </a:p>
          <a:p>
            <a:pPr indent="-342900" lvl="2" marL="1257300" marR="0" rtl="0" algn="l">
              <a:lnSpc>
                <a:spcPct val="150000"/>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 Phương pháp này thường nhanh hơn các phương pháp khác vì nó liên quan đến ít người hơn. </a:t>
            </a:r>
            <a:endParaRPr b="0" i="1" sz="1800" u="none" cap="none" strike="noStrike">
              <a:solidFill>
                <a:schemeClr val="dk1"/>
              </a:solidFill>
              <a:latin typeface="Calibri"/>
              <a:ea typeface="Calibri"/>
              <a:cs typeface="Calibri"/>
              <a:sym typeface="Calibri"/>
            </a:endParaRPr>
          </a:p>
          <a:p>
            <a:pPr indent="-342900" lvl="2" marL="1257300" marR="0" rtl="0" algn="l">
              <a:lnSpc>
                <a:spcPct val="150000"/>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Tính hữu ích của phương pháp chỉ giới hạn ở kiến ​​thức quy trình mà nhà phân tích sở hữu.</a:t>
            </a:r>
            <a:endParaRPr b="0" i="1" sz="1800" u="none" cap="none" strike="noStrik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5"/>
          <p:cNvSpPr txBox="1"/>
          <p:nvPr>
            <p:ph type="ctrTitle"/>
          </p:nvPr>
        </p:nvSpPr>
        <p:spPr>
          <a:xfrm>
            <a:off x="1524000" y="533400"/>
            <a:ext cx="7543800"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400">
                <a:latin typeface="Roboto"/>
                <a:ea typeface="Roboto"/>
                <a:cs typeface="Roboto"/>
                <a:sym typeface="Roboto"/>
              </a:rPr>
              <a:t>THU THẬP THÔNG TIN CHO SƠ ĐỒ QUY TRÌNH</a:t>
            </a:r>
            <a:endParaRPr/>
          </a:p>
        </p:txBody>
      </p:sp>
      <p:sp>
        <p:nvSpPr>
          <p:cNvPr id="240" name="Google Shape;240;p25"/>
          <p:cNvSpPr txBox="1"/>
          <p:nvPr/>
        </p:nvSpPr>
        <p:spPr>
          <a:xfrm>
            <a:off x="304800" y="1219200"/>
            <a:ext cx="8382001" cy="5252207"/>
          </a:xfrm>
          <a:prstGeom prst="rect">
            <a:avLst/>
          </a:prstGeom>
          <a:noFill/>
          <a:ln>
            <a:noFill/>
          </a:ln>
        </p:spPr>
        <p:txBody>
          <a:bodyPr anchorCtr="0" anchor="t" bIns="45700" lIns="91425" spcFirstLastPara="1" rIns="91425" wrap="square" tIns="45700">
            <a:spAutoFit/>
          </a:bodyPr>
          <a:lstStyle/>
          <a:p>
            <a:pPr indent="-342900" lvl="1" marL="800100" marR="0" rtl="0" algn="l">
              <a:lnSpc>
                <a:spcPct val="120000"/>
              </a:lnSpc>
              <a:spcBef>
                <a:spcPts val="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Phương pháp phỏng vấn </a:t>
            </a:r>
            <a:endParaRPr b="1" i="0" sz="2000" u="none" cap="none" strike="noStrike">
              <a:solidFill>
                <a:schemeClr val="dk1"/>
              </a:solidFill>
              <a:latin typeface="Calibri"/>
              <a:ea typeface="Calibri"/>
              <a:cs typeface="Calibri"/>
              <a:sym typeface="Calibri"/>
            </a:endParaRPr>
          </a:p>
          <a:p>
            <a:pPr indent="-342900" lvl="2" marL="1257300" marR="0" rtl="0" algn="l">
              <a:lnSpc>
                <a:spcPct val="133333"/>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Trong đó từng người tham gia vào quá trình được phỏng vấn riêng biệt và tuần tự. </a:t>
            </a:r>
            <a:endParaRPr b="0" i="1" sz="1800" u="none" cap="none" strike="noStrike">
              <a:solidFill>
                <a:schemeClr val="dk1"/>
              </a:solidFill>
              <a:latin typeface="Calibri"/>
              <a:ea typeface="Calibri"/>
              <a:cs typeface="Calibri"/>
              <a:sym typeface="Calibri"/>
            </a:endParaRPr>
          </a:p>
          <a:p>
            <a:pPr indent="-342900" lvl="2" marL="1257300" marR="0" rtl="0" algn="l">
              <a:lnSpc>
                <a:spcPct val="133333"/>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Sau khi vẽ xong sơ đồ quy trình chuyển đến những người được phỏng vấn để họ có thể xem xét tính đầy đủ và chính xác</a:t>
            </a:r>
            <a:endParaRPr b="0" i="1" sz="1800" u="none" cap="none" strike="noStrike">
              <a:solidFill>
                <a:schemeClr val="dk1"/>
              </a:solidFill>
              <a:latin typeface="Calibri"/>
              <a:ea typeface="Calibri"/>
              <a:cs typeface="Calibri"/>
              <a:sym typeface="Calibri"/>
            </a:endParaRPr>
          </a:p>
          <a:p>
            <a:pPr indent="-342900" lvl="2" marL="1257300" marR="0" rtl="0" algn="l">
              <a:lnSpc>
                <a:spcPct val="133333"/>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Phương pháp này hoạt động tốt nếu người phỏng vấn có kỹ năng đặt câu hỏi và lắng nghe tốt.</a:t>
            </a:r>
            <a:endParaRPr b="0" i="1" sz="1800" u="none" cap="none" strike="noStrike">
              <a:solidFill>
                <a:schemeClr val="dk1"/>
              </a:solidFill>
              <a:latin typeface="Calibri"/>
              <a:ea typeface="Calibri"/>
              <a:cs typeface="Calibri"/>
              <a:sym typeface="Calibri"/>
            </a:endParaRPr>
          </a:p>
          <a:p>
            <a:pPr indent="-342900" lvl="2" marL="1257300" marR="0" rtl="0" algn="l">
              <a:lnSpc>
                <a:spcPct val="180000"/>
              </a:lnSpc>
              <a:spcBef>
                <a:spcPts val="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Phương pháp phỏng vấn nhóm</a:t>
            </a:r>
            <a:endParaRPr b="1" i="0" sz="2000" u="none" cap="none" strike="noStrike">
              <a:solidFill>
                <a:schemeClr val="dk1"/>
              </a:solidFill>
              <a:latin typeface="Calibri"/>
              <a:ea typeface="Calibri"/>
              <a:cs typeface="Calibri"/>
              <a:sym typeface="Calibri"/>
            </a:endParaRPr>
          </a:p>
          <a:p>
            <a:pPr indent="-342900" lvl="3" marL="1714500" marR="0" rtl="0" algn="l">
              <a:lnSpc>
                <a:spcPct val="138888"/>
              </a:lnSpc>
              <a:spcBef>
                <a:spcPts val="0"/>
              </a:spcBef>
              <a:spcAft>
                <a:spcPts val="0"/>
              </a:spcAft>
              <a:buClr>
                <a:schemeClr val="dk1"/>
              </a:buClr>
              <a:buSzPts val="1800"/>
              <a:buFont typeface="Noto Sans Symbols"/>
              <a:buChar char="✔"/>
            </a:pPr>
            <a:r>
              <a:rPr b="1" i="1" lang="en-US" sz="1800" u="none" cap="none" strike="noStrike">
                <a:solidFill>
                  <a:schemeClr val="dk1"/>
                </a:solidFill>
                <a:latin typeface="Calibri"/>
                <a:ea typeface="Calibri"/>
                <a:cs typeface="Calibri"/>
                <a:sym typeface="Calibri"/>
              </a:rPr>
              <a:t>Hiệ</a:t>
            </a:r>
            <a:r>
              <a:rPr b="0" i="1" lang="en-US" sz="1800" u="none" cap="none" strike="noStrike">
                <a:solidFill>
                  <a:schemeClr val="dk1"/>
                </a:solidFill>
                <a:latin typeface="Calibri"/>
                <a:ea typeface="Calibri"/>
                <a:cs typeface="Calibri"/>
                <a:sym typeface="Calibri"/>
              </a:rPr>
              <a:t>u quả hơn hai phương pháp còn lại. </a:t>
            </a:r>
            <a:endParaRPr b="0" i="1" sz="1800" u="none" cap="none" strike="noStrike">
              <a:solidFill>
                <a:schemeClr val="dk1"/>
              </a:solidFill>
              <a:latin typeface="Calibri"/>
              <a:ea typeface="Calibri"/>
              <a:cs typeface="Calibri"/>
              <a:sym typeface="Calibri"/>
            </a:endParaRPr>
          </a:p>
          <a:p>
            <a:pPr indent="-342900" lvl="3" marL="1714500" marR="0" rtl="0" algn="l">
              <a:lnSpc>
                <a:spcPct val="138888"/>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Mọi người tham gia vào quy trình được yêu cầu tham gia cùng nhau như một nhóm để tạo ra bản đồ quy trình. </a:t>
            </a:r>
            <a:endParaRPr b="0" i="1" sz="1800" u="none" cap="none" strike="noStrike">
              <a:solidFill>
                <a:schemeClr val="dk1"/>
              </a:solidFill>
              <a:latin typeface="Calibri"/>
              <a:ea typeface="Calibri"/>
              <a:cs typeface="Calibri"/>
              <a:sym typeface="Calibri"/>
            </a:endParaRPr>
          </a:p>
          <a:p>
            <a:pPr indent="-342900" lvl="3" marL="1714500" marR="0" rtl="0" algn="l">
              <a:lnSpc>
                <a:spcPct val="138888"/>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Khi mọi người phải đồng ý về cách thức hoạt động của quy trình, thì kết quả thường chính xác hơn. </a:t>
            </a:r>
            <a:endParaRPr b="0" i="1" sz="1800" u="none" cap="none" strike="noStrike">
              <a:solidFill>
                <a:schemeClr val="dk1"/>
              </a:solidFill>
              <a:latin typeface="Calibri"/>
              <a:ea typeface="Calibri"/>
              <a:cs typeface="Calibri"/>
              <a:sym typeface="Calibri"/>
            </a:endParaRPr>
          </a:p>
          <a:p>
            <a:pPr indent="-342900" lvl="3" marL="1714500" marR="0" rtl="0" algn="l">
              <a:lnSpc>
                <a:spcPct val="138888"/>
              </a:lnSpc>
              <a:spcBef>
                <a:spcPts val="0"/>
              </a:spcBef>
              <a:spcAft>
                <a:spcPts val="0"/>
              </a:spcAft>
              <a:buClr>
                <a:schemeClr val="dk1"/>
              </a:buClr>
              <a:buSzPts val="1800"/>
              <a:buFont typeface="Noto Sans Symbols"/>
              <a:buChar char="✔"/>
            </a:pPr>
            <a:r>
              <a:rPr b="0" i="1" lang="en-US" sz="1800" u="none" cap="none" strike="noStrike">
                <a:solidFill>
                  <a:schemeClr val="dk1"/>
                </a:solidFill>
                <a:latin typeface="Calibri"/>
                <a:ea typeface="Calibri"/>
                <a:cs typeface="Calibri"/>
                <a:sym typeface="Calibri"/>
              </a:rPr>
              <a:t>Ngoài ra, mức độ tham gia cao mà phương pháp này yêu cầu làm tăng quyền sở hữu mà nhóm cảm thấy liên quan đến bản đồ quy trình và quan trọng hơn</a:t>
            </a:r>
            <a:endParaRPr b="0" i="1" sz="18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6"/>
          <p:cNvSpPr txBox="1"/>
          <p:nvPr>
            <p:ph type="ctrTitle"/>
          </p:nvPr>
        </p:nvSpPr>
        <p:spPr>
          <a:xfrm>
            <a:off x="15240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CÁC VAI TRÒ TRONG VIỆC LẬP SƠ ĐỒ QUY TRÌNH</a:t>
            </a:r>
            <a:endParaRPr/>
          </a:p>
        </p:txBody>
      </p:sp>
      <p:sp>
        <p:nvSpPr>
          <p:cNvPr id="247" name="Google Shape;247;p26"/>
          <p:cNvSpPr txBox="1"/>
          <p:nvPr/>
        </p:nvSpPr>
        <p:spPr>
          <a:xfrm>
            <a:off x="304800" y="1135263"/>
            <a:ext cx="9067800" cy="6046271"/>
          </a:xfrm>
          <a:prstGeom prst="rect">
            <a:avLst/>
          </a:prstGeom>
          <a:noFill/>
          <a:ln>
            <a:noFill/>
          </a:ln>
        </p:spPr>
        <p:txBody>
          <a:bodyPr anchorCtr="0" anchor="t" bIns="45700" lIns="91425" spcFirstLastPara="1" rIns="91425" wrap="square" tIns="45700">
            <a:spAutoFit/>
          </a:bodyPr>
          <a:lstStyle/>
          <a:p>
            <a:pPr indent="-342900" lvl="0" marL="342900" marR="0" rtl="0" algn="l">
              <a:lnSpc>
                <a:spcPct val="180000"/>
              </a:lnSpc>
              <a:spcBef>
                <a:spcPts val="0"/>
              </a:spcBef>
              <a:spcAft>
                <a:spcPts val="0"/>
              </a:spcAft>
              <a:buClr>
                <a:schemeClr val="dk1"/>
              </a:buClr>
              <a:buSzPts val="2000"/>
              <a:buFont typeface="Arial"/>
              <a:buChar char="•"/>
            </a:pPr>
            <a:r>
              <a:rPr b="1" lang="en-US" sz="2000">
                <a:solidFill>
                  <a:schemeClr val="dk1"/>
                </a:solidFill>
                <a:latin typeface="Calibri"/>
                <a:ea typeface="Calibri"/>
                <a:cs typeface="Calibri"/>
                <a:sym typeface="Calibri"/>
              </a:rPr>
              <a:t>Người điều hành - </a:t>
            </a:r>
            <a:r>
              <a:rPr lang="en-US" sz="2000">
                <a:solidFill>
                  <a:schemeClr val="dk1"/>
                </a:solidFill>
                <a:latin typeface="Calibri"/>
                <a:ea typeface="Calibri"/>
                <a:cs typeface="Calibri"/>
                <a:sym typeface="Calibri"/>
              </a:rPr>
              <a:t>Thúc đẩy các cuộc thảo luận và đưa ra quan điểm khách quan. Người điều hành phải sâu sắc và có thể nhận biết khi nào một bước của quy trình có thể dựa trên giả định chứ không phải thực tế. Ngoài ra người điều hành cần nhận biết được sự đóng góp tích cực hay tiêu cực.</a:t>
            </a:r>
            <a:endParaRPr/>
          </a:p>
          <a:p>
            <a:pPr indent="-342900" lvl="0" marL="342900" marR="0" rtl="0" algn="l">
              <a:lnSpc>
                <a:spcPct val="180000"/>
              </a:lnSpc>
              <a:spcBef>
                <a:spcPts val="0"/>
              </a:spcBef>
              <a:spcAft>
                <a:spcPts val="0"/>
              </a:spcAft>
              <a:buClr>
                <a:schemeClr val="dk1"/>
              </a:buClr>
              <a:buSzPts val="2000"/>
              <a:buFont typeface="Arial"/>
              <a:buChar char="•"/>
            </a:pPr>
            <a:r>
              <a:rPr b="1" i="0" lang="en-US" sz="2000">
                <a:solidFill>
                  <a:schemeClr val="dk1"/>
                </a:solidFill>
                <a:latin typeface="Roboto"/>
                <a:ea typeface="Roboto"/>
                <a:cs typeface="Roboto"/>
                <a:sym typeface="Roboto"/>
              </a:rPr>
              <a:t>Chủ sở hữu quy trình </a:t>
            </a:r>
            <a:r>
              <a:rPr b="0" i="0" lang="en-US" sz="2000">
                <a:solidFill>
                  <a:schemeClr val="dk1"/>
                </a:solidFill>
                <a:latin typeface="Roboto"/>
                <a:ea typeface="Roboto"/>
                <a:cs typeface="Roboto"/>
                <a:sym typeface="Roboto"/>
              </a:rPr>
              <a:t>- Chịu trách nhiệm về việc hoàn thành đúng các bước của quy trình và có quyền đối với quy trình, các giao diện của quy trình và những thay đổi sẽ diễn ra.</a:t>
            </a:r>
            <a:endParaRPr b="0" i="0" sz="2000">
              <a:solidFill>
                <a:schemeClr val="dk1"/>
              </a:solidFill>
              <a:latin typeface="Roboto"/>
              <a:ea typeface="Roboto"/>
              <a:cs typeface="Roboto"/>
              <a:sym typeface="Roboto"/>
            </a:endParaRPr>
          </a:p>
          <a:p>
            <a:pPr indent="-342900" lvl="0" marL="342900" marR="0" rtl="0" algn="l">
              <a:lnSpc>
                <a:spcPct val="180000"/>
              </a:lnSpc>
              <a:spcBef>
                <a:spcPts val="0"/>
              </a:spcBef>
              <a:spcAft>
                <a:spcPts val="0"/>
              </a:spcAft>
              <a:buClr>
                <a:schemeClr val="dk1"/>
              </a:buClr>
              <a:buSzPts val="2000"/>
              <a:buFont typeface="Arial"/>
              <a:buChar char="•"/>
            </a:pPr>
            <a:r>
              <a:rPr b="1" i="0" lang="en-US" sz="2000">
                <a:solidFill>
                  <a:schemeClr val="dk1"/>
                </a:solidFill>
                <a:latin typeface="Roboto"/>
                <a:ea typeface="Roboto"/>
                <a:cs typeface="Roboto"/>
                <a:sym typeface="Roboto"/>
              </a:rPr>
              <a:t>Chuyên gia </a:t>
            </a:r>
            <a:r>
              <a:rPr b="0" i="0" lang="en-US" sz="2000">
                <a:solidFill>
                  <a:schemeClr val="dk1"/>
                </a:solidFill>
                <a:latin typeface="Roboto"/>
                <a:ea typeface="Roboto"/>
                <a:cs typeface="Roboto"/>
                <a:sym typeface="Roboto"/>
              </a:rPr>
              <a:t>- Hiểu rõ về quy trình và cung cấp kiến thức và chuyên môn.</a:t>
            </a:r>
            <a:endParaRPr b="0" i="0" sz="2000">
              <a:solidFill>
                <a:schemeClr val="dk1"/>
              </a:solidFill>
              <a:latin typeface="Roboto"/>
              <a:ea typeface="Roboto"/>
              <a:cs typeface="Roboto"/>
              <a:sym typeface="Roboto"/>
            </a:endParaRPr>
          </a:p>
          <a:p>
            <a:pPr indent="-342900" lvl="0" marL="342900" marR="0" rtl="0" algn="l">
              <a:lnSpc>
                <a:spcPct val="180000"/>
              </a:lnSpc>
              <a:spcBef>
                <a:spcPts val="0"/>
              </a:spcBef>
              <a:spcAft>
                <a:spcPts val="0"/>
              </a:spcAft>
              <a:buClr>
                <a:schemeClr val="dk1"/>
              </a:buClr>
              <a:buSzPts val="2000"/>
              <a:buFont typeface="Arial"/>
              <a:buChar char="•"/>
            </a:pPr>
            <a:r>
              <a:rPr b="1" i="0" lang="en-US" sz="2000">
                <a:solidFill>
                  <a:schemeClr val="dk1"/>
                </a:solidFill>
                <a:latin typeface="Roboto"/>
                <a:ea typeface="Roboto"/>
                <a:cs typeface="Roboto"/>
                <a:sym typeface="Roboto"/>
              </a:rPr>
              <a:t>Người thực hiện quy trình </a:t>
            </a:r>
            <a:r>
              <a:rPr b="0" i="0" lang="en-US" sz="2000">
                <a:solidFill>
                  <a:schemeClr val="dk1"/>
                </a:solidFill>
                <a:latin typeface="Roboto"/>
                <a:ea typeface="Roboto"/>
                <a:cs typeface="Roboto"/>
                <a:sym typeface="Roboto"/>
              </a:rPr>
              <a:t>- Thực hiện các khuyến nghị và thực hiện các thay đổi như các thủ tục và hệ thống mới.</a:t>
            </a:r>
            <a:endParaRPr b="0" i="0" sz="2000">
              <a:solidFill>
                <a:schemeClr val="dk1"/>
              </a:solidFill>
              <a:latin typeface="Roboto"/>
              <a:ea typeface="Roboto"/>
              <a:cs typeface="Roboto"/>
              <a:sym typeface="Roboto"/>
            </a:endParaRPr>
          </a:p>
          <a:p>
            <a:pPr indent="-342900" lvl="0" marL="342900" marR="0" rtl="0" algn="l">
              <a:lnSpc>
                <a:spcPct val="180000"/>
              </a:lnSpc>
              <a:spcBef>
                <a:spcPts val="0"/>
              </a:spcBef>
              <a:spcAft>
                <a:spcPts val="0"/>
              </a:spcAft>
              <a:buClr>
                <a:schemeClr val="dk1"/>
              </a:buClr>
              <a:buSzPts val="2000"/>
              <a:buFont typeface="Arial"/>
              <a:buChar char="•"/>
            </a:pPr>
            <a:r>
              <a:rPr b="1" i="0" lang="en-US" sz="2000">
                <a:solidFill>
                  <a:schemeClr val="dk1"/>
                </a:solidFill>
                <a:latin typeface="Roboto"/>
                <a:ea typeface="Roboto"/>
                <a:cs typeface="Roboto"/>
                <a:sym typeface="Roboto"/>
              </a:rPr>
              <a:t>Người đánh giá quy trình </a:t>
            </a:r>
            <a:r>
              <a:rPr b="0" i="0" lang="en-US" sz="2000">
                <a:solidFill>
                  <a:schemeClr val="dk1"/>
                </a:solidFill>
                <a:latin typeface="Roboto"/>
                <a:ea typeface="Roboto"/>
                <a:cs typeface="Roboto"/>
                <a:sym typeface="Roboto"/>
              </a:rPr>
              <a:t>- Kiểm tra quy trình “được thực hiện” và giúp xác định các chỉ số mới để đánh giá quy trình.</a:t>
            </a:r>
            <a:endParaRPr/>
          </a:p>
          <a:p>
            <a:pPr indent="-215900" lvl="0" marL="342900" marR="0" rtl="0" algn="l">
              <a:lnSpc>
                <a:spcPct val="180000"/>
              </a:lnSpc>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7"/>
          <p:cNvSpPr txBox="1"/>
          <p:nvPr>
            <p:ph type="ctrTitle"/>
          </p:nvPr>
        </p:nvSpPr>
        <p:spPr>
          <a:xfrm>
            <a:off x="15240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MỘT SỐ LƯU Ý TRONG VIỆC LẬP SƠ ĐỒ QUY TRÌNH</a:t>
            </a:r>
            <a:endParaRPr/>
          </a:p>
        </p:txBody>
      </p:sp>
      <p:sp>
        <p:nvSpPr>
          <p:cNvPr id="254" name="Google Shape;254;p27"/>
          <p:cNvSpPr txBox="1"/>
          <p:nvPr/>
        </p:nvSpPr>
        <p:spPr>
          <a:xfrm>
            <a:off x="381000" y="1524000"/>
            <a:ext cx="8534400" cy="454977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Bản đồ quy trình có mục đích rõ ràng</a:t>
            </a:r>
            <a:endParaRPr sz="2400">
              <a:solidFill>
                <a:schemeClr val="dk1"/>
              </a:solidFill>
              <a:latin typeface="Calibri"/>
              <a:ea typeface="Calibri"/>
              <a:cs typeface="Calibri"/>
              <a:sym typeface="Calibri"/>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Giải thích được bản đồ quy trình cho các bên liên quan</a:t>
            </a:r>
            <a:endParaRPr sz="2400">
              <a:solidFill>
                <a:schemeClr val="dk1"/>
              </a:solidFill>
              <a:latin typeface="Calibri"/>
              <a:ea typeface="Calibri"/>
              <a:cs typeface="Calibri"/>
              <a:sym typeface="Calibri"/>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Xác định phạm vi của quy trình cần mô hình hóa</a:t>
            </a:r>
            <a:endParaRPr sz="2400">
              <a:solidFill>
                <a:schemeClr val="dk1"/>
              </a:solidFill>
              <a:latin typeface="Calibri"/>
              <a:ea typeface="Calibri"/>
              <a:cs typeface="Calibri"/>
              <a:sym typeface="Calibri"/>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Xác định các vai trò tham gia vào quá trình và phân định bằng các khung khác nhau</a:t>
            </a:r>
            <a:endParaRPr sz="2400">
              <a:solidFill>
                <a:schemeClr val="dk1"/>
              </a:solidFill>
              <a:latin typeface="Calibri"/>
              <a:ea typeface="Calibri"/>
              <a:cs typeface="Calibri"/>
              <a:sym typeface="Calibri"/>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Xác định yếu tố kích hoạt, sự kiện phải xảy</a:t>
            </a:r>
            <a:endParaRPr sz="2400">
              <a:solidFill>
                <a:schemeClr val="dk1"/>
              </a:solidFill>
              <a:latin typeface="Calibri"/>
              <a:ea typeface="Calibri"/>
              <a:cs typeface="Calibri"/>
              <a:sym typeface="Calibri"/>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Các sự kiện phải di chuyển từ trái sang phải / từ trên xuống dưới để biểu thị theo thời gian.</a:t>
            </a:r>
            <a:endParaRPr/>
          </a:p>
          <a:p>
            <a:pPr indent="-285750" lvl="0" marL="285750" marR="0" rtl="0" algn="l">
              <a:lnSpc>
                <a:spcPct val="1458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 Thông tin đang được trao đổi cần nhập vào luồng dữ liệu trong quy trình</a:t>
            </a:r>
            <a:endParaRPr sz="2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8"/>
          <p:cNvSpPr txBox="1"/>
          <p:nvPr>
            <p:ph type="ctrTitle"/>
          </p:nvPr>
        </p:nvSpPr>
        <p:spPr>
          <a:xfrm>
            <a:off x="15240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MỘT SỐ LƯU Ý TRONG VIỆC LẬP SƠ ĐỒ QUY TRÌNH</a:t>
            </a:r>
            <a:endParaRPr/>
          </a:p>
        </p:txBody>
      </p:sp>
      <p:sp>
        <p:nvSpPr>
          <p:cNvPr id="261" name="Google Shape;261;p28"/>
          <p:cNvSpPr txBox="1"/>
          <p:nvPr/>
        </p:nvSpPr>
        <p:spPr>
          <a:xfrm>
            <a:off x="266700" y="1447800"/>
            <a:ext cx="8610600" cy="539994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Xác định điểm đầu và điểm kết thúc của quy trình</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Xác định các tác nhân tham gia vào quy trình</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Xác định các chức năng con trong quy trình</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Xác định trình tự thực hiện các chức năng</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Xác định  Tác nhân – Chức năng: Tức là tác nhân nào thực hiện chức năng  nào? vì sao?</a:t>
            </a:r>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Vẽ biểu đồ cân đối thể hiện rõ chức năng theo tác nhân và thứ tự các chức năng cần được thực hiện trong quy trình</a:t>
            </a:r>
            <a:endParaRPr sz="2400">
              <a:solidFill>
                <a:schemeClr val="dk1"/>
              </a:solidFill>
              <a:latin typeface="Calibri"/>
              <a:ea typeface="Calibri"/>
              <a:cs typeface="Calibri"/>
              <a:sym typeface="Calibri"/>
            </a:endParaRPr>
          </a:p>
          <a:p>
            <a:pPr indent="-215900" lvl="0" marL="342900" marR="0" rtl="0" algn="l">
              <a:lnSpc>
                <a:spcPct val="180000"/>
              </a:lnSpc>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a:p>
            <a:pPr indent="-215900" lvl="0" marL="342900" marR="0" rtl="0" algn="l">
              <a:lnSpc>
                <a:spcPct val="180000"/>
              </a:lnSpc>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9"/>
          <p:cNvSpPr txBox="1"/>
          <p:nvPr>
            <p:ph type="ctrTitle"/>
          </p:nvPr>
        </p:nvSpPr>
        <p:spPr>
          <a:xfrm>
            <a:off x="15240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CÁC BƯỚC ĐỂ VẼ </a:t>
            </a:r>
            <a:r>
              <a:rPr lang="en-US" sz="2000">
                <a:latin typeface="Roboto"/>
                <a:ea typeface="Roboto"/>
                <a:cs typeface="Roboto"/>
                <a:sym typeface="Roboto"/>
              </a:rPr>
              <a:t>SƠ</a:t>
            </a:r>
            <a:r>
              <a:rPr i="0" lang="en-US" sz="2000">
                <a:latin typeface="Roboto"/>
                <a:ea typeface="Roboto"/>
                <a:cs typeface="Roboto"/>
                <a:sym typeface="Roboto"/>
              </a:rPr>
              <a:t> ĐỒ QUY TRÌNH</a:t>
            </a:r>
            <a:endParaRPr i="0" sz="2000">
              <a:latin typeface="Roboto"/>
              <a:ea typeface="Roboto"/>
              <a:cs typeface="Roboto"/>
              <a:sym typeface="Roboto"/>
            </a:endParaRPr>
          </a:p>
        </p:txBody>
      </p:sp>
      <p:sp>
        <p:nvSpPr>
          <p:cNvPr id="268" name="Google Shape;268;p29"/>
          <p:cNvSpPr txBox="1"/>
          <p:nvPr/>
        </p:nvSpPr>
        <p:spPr>
          <a:xfrm>
            <a:off x="228600" y="1219200"/>
            <a:ext cx="8763000" cy="498110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6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Sơ đồ quy trình mô tả các hoạt động theo thứ tự tuần tự và có thể được vẽ theo chiều ngang hoặc chiều dọc. Bản đồ phải thể hiện được:</a:t>
            </a:r>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Mục đích quy trình và giải thích được cho những người tham gia.</a:t>
            </a:r>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Phạm vi (bắt đầu và kết thúc) của quy trình và gắn nhãn nó ở đầu mỗi trang. Tránh sai lầm khi đặt phạm vi quá rộng.</a:t>
            </a:r>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Mức độ chi tiết được hiển thị.</a:t>
            </a:r>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Xác định các vai trò tham gia vào quá trình. </a:t>
            </a:r>
            <a:endParaRPr b="0" i="0" sz="2000" u="none" cap="none" strike="noStrike">
              <a:solidFill>
                <a:schemeClr val="dk1"/>
              </a:solidFill>
              <a:latin typeface="Calibri"/>
              <a:ea typeface="Calibri"/>
              <a:cs typeface="Calibri"/>
              <a:sym typeface="Calibri"/>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Xác định trình kích hoạt, biểu thị sự bắt đầu của quá trình. </a:t>
            </a:r>
            <a:endParaRPr b="0" i="0" sz="2000" u="none" cap="none" strike="noStrike">
              <a:solidFill>
                <a:schemeClr val="dk1"/>
              </a:solidFill>
              <a:latin typeface="Calibri"/>
              <a:ea typeface="Calibri"/>
              <a:cs typeface="Calibri"/>
              <a:sym typeface="Calibri"/>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Roboto"/>
                <a:ea typeface="Roboto"/>
                <a:cs typeface="Roboto"/>
                <a:sym typeface="Roboto"/>
              </a:rPr>
              <a:t>Sắp xếp bản đồ quy trình để các hoạt động di chuyển sang phải, xuống hoặc lên. Tránh các đường di chuyển sang trái.</a:t>
            </a:r>
            <a:endParaRPr b="0" i="0" sz="2000" u="none" cap="none" strike="noStrike">
              <a:solidFill>
                <a:schemeClr val="dk1"/>
              </a:solidFill>
              <a:latin typeface="Roboto"/>
              <a:ea typeface="Roboto"/>
              <a:cs typeface="Roboto"/>
              <a:sym typeface="Roboto"/>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Roboto"/>
                <a:ea typeface="Roboto"/>
                <a:cs typeface="Roboto"/>
                <a:sym typeface="Roboto"/>
              </a:rPr>
              <a:t>Sử dụng các động từ hoạt động để mô tả hoạt động. </a:t>
            </a:r>
            <a:endParaRPr/>
          </a:p>
          <a:p>
            <a:pPr indent="-342900" lvl="1" marL="800100" marR="0" rtl="0" algn="l">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Roboto"/>
                <a:ea typeface="Roboto"/>
                <a:cs typeface="Roboto"/>
                <a:sym typeface="Roboto"/>
              </a:rPr>
              <a:t>Viết mô tả dữ liệu, thông tin hoặc luồng vật lý trên dòng quy trình.</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0"/>
          <p:cNvSpPr txBox="1"/>
          <p:nvPr>
            <p:ph type="ctrTitle"/>
          </p:nvPr>
        </p:nvSpPr>
        <p:spPr>
          <a:xfrm>
            <a:off x="16002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Ví dụ  sơ đồ quy trình đơn giản</a:t>
            </a:r>
            <a:endParaRPr i="0" sz="2000">
              <a:latin typeface="Roboto"/>
              <a:ea typeface="Roboto"/>
              <a:cs typeface="Roboto"/>
              <a:sym typeface="Roboto"/>
            </a:endParaRPr>
          </a:p>
        </p:txBody>
      </p:sp>
      <p:pic>
        <p:nvPicPr>
          <p:cNvPr descr="Diagram&#10;&#10;Description automatically generated" id="275" name="Google Shape;275;p30"/>
          <p:cNvPicPr preferRelativeResize="0"/>
          <p:nvPr/>
        </p:nvPicPr>
        <p:blipFill rotWithShape="1">
          <a:blip r:embed="rId3">
            <a:alphaModFix/>
          </a:blip>
          <a:srcRect b="0" l="0" r="0" t="0"/>
          <a:stretch/>
        </p:blipFill>
        <p:spPr>
          <a:xfrm>
            <a:off x="395287" y="1371600"/>
            <a:ext cx="8353425" cy="48958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ctrTitle"/>
          </p:nvPr>
        </p:nvSpPr>
        <p:spPr>
          <a:xfrm>
            <a:off x="16002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Ví dụ  sơ đồ quy trình </a:t>
            </a:r>
            <a:r>
              <a:rPr lang="en-US" sz="2000">
                <a:latin typeface="Roboto"/>
                <a:ea typeface="Roboto"/>
                <a:cs typeface="Roboto"/>
                <a:sym typeface="Roboto"/>
              </a:rPr>
              <a:t>chi tiết</a:t>
            </a:r>
            <a:endParaRPr i="0" sz="2000">
              <a:latin typeface="Roboto"/>
              <a:ea typeface="Roboto"/>
              <a:cs typeface="Roboto"/>
              <a:sym typeface="Roboto"/>
            </a:endParaRPr>
          </a:p>
        </p:txBody>
      </p:sp>
      <p:pic>
        <p:nvPicPr>
          <p:cNvPr id="282" name="Google Shape;282;p31"/>
          <p:cNvPicPr preferRelativeResize="0"/>
          <p:nvPr/>
        </p:nvPicPr>
        <p:blipFill rotWithShape="1">
          <a:blip r:embed="rId3">
            <a:alphaModFix/>
          </a:blip>
          <a:srcRect b="0" l="0" r="0" t="0"/>
          <a:stretch/>
        </p:blipFill>
        <p:spPr>
          <a:xfrm>
            <a:off x="495300" y="1233722"/>
            <a:ext cx="8153400" cy="505301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2"/>
          <p:cNvSpPr txBox="1"/>
          <p:nvPr>
            <p:ph type="ctrTitle"/>
          </p:nvPr>
        </p:nvSpPr>
        <p:spPr>
          <a:xfrm>
            <a:off x="16002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Ví dụ  sơ đồ quy trình mức </a:t>
            </a:r>
            <a:r>
              <a:rPr lang="en-US" sz="2000">
                <a:latin typeface="Roboto"/>
                <a:ea typeface="Roboto"/>
                <a:cs typeface="Roboto"/>
                <a:sym typeface="Roboto"/>
              </a:rPr>
              <a:t>cải tiến</a:t>
            </a:r>
            <a:endParaRPr i="0" sz="2000">
              <a:latin typeface="Roboto"/>
              <a:ea typeface="Roboto"/>
              <a:cs typeface="Roboto"/>
              <a:sym typeface="Roboto"/>
            </a:endParaRPr>
          </a:p>
        </p:txBody>
      </p:sp>
      <p:pic>
        <p:nvPicPr>
          <p:cNvPr id="289" name="Google Shape;289;p32"/>
          <p:cNvPicPr preferRelativeResize="0"/>
          <p:nvPr/>
        </p:nvPicPr>
        <p:blipFill rotWithShape="1">
          <a:blip r:embed="rId3">
            <a:alphaModFix/>
          </a:blip>
          <a:srcRect b="0" l="0" r="0" t="0"/>
          <a:stretch/>
        </p:blipFill>
        <p:spPr>
          <a:xfrm>
            <a:off x="228600" y="1447800"/>
            <a:ext cx="8915400" cy="510659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3"/>
          <p:cNvSpPr txBox="1"/>
          <p:nvPr>
            <p:ph type="ctrTitle"/>
          </p:nvPr>
        </p:nvSpPr>
        <p:spPr>
          <a:xfrm>
            <a:off x="1447800" y="533400"/>
            <a:ext cx="76962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Một số chú ý khi cải tiến quy trình</a:t>
            </a:r>
            <a:endParaRPr i="0" sz="2000">
              <a:latin typeface="Roboto"/>
              <a:ea typeface="Roboto"/>
              <a:cs typeface="Roboto"/>
              <a:sym typeface="Roboto"/>
            </a:endParaRPr>
          </a:p>
        </p:txBody>
      </p:sp>
      <p:sp>
        <p:nvSpPr>
          <p:cNvPr id="296" name="Google Shape;296;p33"/>
          <p:cNvSpPr txBox="1"/>
          <p:nvPr/>
        </p:nvSpPr>
        <p:spPr>
          <a:xfrm>
            <a:off x="533400" y="1219200"/>
            <a:ext cx="8458200" cy="618630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Thật cân nhắc, thận trọng khi lựa chọn chức năng cần được cải tiến trong quy trình</a:t>
            </a:r>
            <a:endParaRPr sz="24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Phân tích các yếu tố ảnh hưởng khi chức năng đó được cải tiến</a:t>
            </a:r>
            <a:endParaRPr sz="24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Xác định được tác nhân sử dụng, thực hiện vai trò của từng chức năng được cải tiến</a:t>
            </a:r>
            <a:endParaRPr sz="24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Mỗi một chức năng trong quy trình đủ lớn để thực hiện và có kết quả đầu ra. Nếu chức năng chưa đủ lớn thì có thể gộp một số chức năng.</a:t>
            </a:r>
            <a:endParaRPr/>
          </a:p>
          <a:p>
            <a:pPr indent="-285750" lvl="0" marL="28575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Kiểm tra lại luồng tiến trình đã thực sự hợp lý sau khi cải tiến </a:t>
            </a:r>
            <a:endParaRPr/>
          </a:p>
          <a:p>
            <a:pPr indent="-133350" lvl="0" marL="285750" marR="0" rtl="0" algn="l">
              <a:lnSpc>
                <a:spcPct val="150000"/>
              </a:lnSpc>
              <a:spcBef>
                <a:spcPts val="0"/>
              </a:spcBef>
              <a:spcAft>
                <a:spcPts val="0"/>
              </a:spcAft>
              <a:buClr>
                <a:schemeClr val="dk1"/>
              </a:buClr>
              <a:buSzPts val="2400"/>
              <a:buFont typeface="Noto Sans Symbols"/>
              <a:buNone/>
            </a:pPr>
            <a:r>
              <a:t/>
            </a:r>
            <a:endParaRPr sz="2400">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4"/>
          <p:cNvSpPr txBox="1"/>
          <p:nvPr>
            <p:ph type="ctrTitle"/>
          </p:nvPr>
        </p:nvSpPr>
        <p:spPr>
          <a:xfrm>
            <a:off x="1447800" y="533400"/>
            <a:ext cx="76962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Một số chú ý khi cải tiến quy trình</a:t>
            </a:r>
            <a:endParaRPr i="0" sz="2000">
              <a:latin typeface="Roboto"/>
              <a:ea typeface="Roboto"/>
              <a:cs typeface="Roboto"/>
              <a:sym typeface="Roboto"/>
            </a:endParaRPr>
          </a:p>
        </p:txBody>
      </p:sp>
      <p:sp>
        <p:nvSpPr>
          <p:cNvPr id="303" name="Google Shape;303;p34"/>
          <p:cNvSpPr txBox="1"/>
          <p:nvPr/>
        </p:nvSpPr>
        <p:spPr>
          <a:xfrm>
            <a:off x="685800" y="1295400"/>
            <a:ext cx="8153400" cy="522873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Cải tiến quy trình đặc biệt quan tâm  “ Khách hàng làm trung tâm”</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Khách hàng là ai? </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Khách hàng sẵn lòng trả tiền cho những gì? </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Khách hang sẽ nhận được những giá trị gì?</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Mức độ hiệu suất của khách hang phải chờ đợi? </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Doanh nghiệp đáp ứng khách hàng tốt như thế nào?</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Làm thế nào để doanh nghiệp có thể làm tăng sự hài lòng của khách hàng?</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Tương tác đầu tiên của doanh nghiệp với khách hàng là gì ? </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Quy trình của doanh nghiệp kết thúc ở đâu và kết thúc nào là tối ưu?</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Các bước giá trị gia tăng quan trọng nhất là gì?</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 Những hoạt động nào thuộc phạm vi mà doanh nghiệp có thể thay đổi?</a:t>
            </a:r>
            <a:endParaRPr/>
          </a:p>
          <a:p>
            <a:pPr indent="-285750" lvl="0" marL="285750" marR="0" rtl="0" algn="l">
              <a:lnSpc>
                <a:spcPct val="15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Những hoạt động nào nằm ngoài phạm vi doanh nghiệp không  đổi?</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5"/>
          <p:cNvSpPr txBox="1"/>
          <p:nvPr>
            <p:ph type="ctrTitle"/>
          </p:nvPr>
        </p:nvSpPr>
        <p:spPr>
          <a:xfrm>
            <a:off x="16002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Bài tập</a:t>
            </a:r>
            <a:endParaRPr i="0" sz="2000">
              <a:latin typeface="Roboto"/>
              <a:ea typeface="Roboto"/>
              <a:cs typeface="Roboto"/>
              <a:sym typeface="Roboto"/>
            </a:endParaRPr>
          </a:p>
        </p:txBody>
      </p:sp>
      <p:pic>
        <p:nvPicPr>
          <p:cNvPr descr="Text&#10;&#10;Description automatically generated" id="310" name="Google Shape;310;p35"/>
          <p:cNvPicPr preferRelativeResize="0"/>
          <p:nvPr/>
        </p:nvPicPr>
        <p:blipFill rotWithShape="1">
          <a:blip r:embed="rId3">
            <a:alphaModFix/>
          </a:blip>
          <a:srcRect b="0" l="0" r="0" t="0"/>
          <a:stretch/>
        </p:blipFill>
        <p:spPr>
          <a:xfrm>
            <a:off x="228600" y="1295400"/>
            <a:ext cx="8686800" cy="2863950"/>
          </a:xfrm>
          <a:prstGeom prst="rect">
            <a:avLst/>
          </a:prstGeom>
          <a:noFill/>
          <a:ln>
            <a:noFill/>
          </a:ln>
        </p:spPr>
      </p:pic>
      <p:sp>
        <p:nvSpPr>
          <p:cNvPr id="311" name="Google Shape;311;p35"/>
          <p:cNvSpPr txBox="1"/>
          <p:nvPr/>
        </p:nvSpPr>
        <p:spPr>
          <a:xfrm>
            <a:off x="268839" y="4362271"/>
            <a:ext cx="8633004"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Yêu cầu:</a:t>
            </a:r>
            <a:endParaRPr/>
          </a:p>
          <a:p>
            <a:pPr indent="-342900" lvl="0" marL="342900" marR="0" rtl="0" algn="l">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Vẽ sơ đồ quy trình nghiệp vụ cho nghiệp vụ được mô tả trong bài toán trên.</a:t>
            </a:r>
            <a:endParaRPr/>
          </a:p>
          <a:p>
            <a:pPr indent="-342900" lvl="0" marL="342900" marR="0" rtl="0" algn="l">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Đánh giá và đưa ra một số cải tiến cho quy trình nghiệp vụ trên và vẽ lại quy trình mới.</a:t>
            </a:r>
            <a:endParaRPr/>
          </a:p>
          <a:p>
            <a:pPr indent="-342900" lvl="0" marL="342900" marR="0" rtl="0" algn="l">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Chứng minh quy trình mới tốt hơn quy trình cũ.</a:t>
            </a:r>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6"/>
          <p:cNvSpPr txBox="1"/>
          <p:nvPr>
            <p:ph type="ctrTitle"/>
          </p:nvPr>
        </p:nvSpPr>
        <p:spPr>
          <a:xfrm>
            <a:off x="1600200" y="533400"/>
            <a:ext cx="75438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i="0" lang="en-US" sz="2000">
                <a:latin typeface="Roboto"/>
                <a:ea typeface="Roboto"/>
                <a:cs typeface="Roboto"/>
                <a:sym typeface="Roboto"/>
              </a:rPr>
              <a:t>BÀI TẬP NHÓM </a:t>
            </a:r>
            <a:endParaRPr/>
          </a:p>
        </p:txBody>
      </p:sp>
      <p:sp>
        <p:nvSpPr>
          <p:cNvPr id="318" name="Google Shape;318;p36"/>
          <p:cNvSpPr txBox="1"/>
          <p:nvPr/>
        </p:nvSpPr>
        <p:spPr>
          <a:xfrm>
            <a:off x="304800" y="1135263"/>
            <a:ext cx="8686800" cy="4661276"/>
          </a:xfrm>
          <a:prstGeom prst="rect">
            <a:avLst/>
          </a:prstGeom>
          <a:noFill/>
          <a:ln>
            <a:noFill/>
          </a:ln>
        </p:spPr>
        <p:txBody>
          <a:bodyPr anchorCtr="0" anchor="t" bIns="45700" lIns="91425" spcFirstLastPara="1" rIns="91425" wrap="square" tIns="45700">
            <a:spAutoFit/>
          </a:bodyPr>
          <a:lstStyle/>
          <a:p>
            <a:pPr indent="0" lvl="0" marL="0" marR="0" rtl="0" algn="l">
              <a:lnSpc>
                <a:spcPct val="180000"/>
              </a:lnSpc>
              <a:spcBef>
                <a:spcPts val="0"/>
              </a:spcBef>
              <a:spcAft>
                <a:spcPts val="0"/>
              </a:spcAft>
              <a:buNone/>
            </a:pPr>
            <a:r>
              <a:rPr lang="en-US" sz="2000">
                <a:solidFill>
                  <a:schemeClr val="dk1"/>
                </a:solidFill>
                <a:latin typeface="Calibri"/>
                <a:ea typeface="Calibri"/>
                <a:cs typeface="Calibri"/>
                <a:sym typeface="Calibri"/>
              </a:rPr>
              <a:t>	</a:t>
            </a:r>
            <a:r>
              <a:rPr b="1" lang="en-US" sz="2000">
                <a:solidFill>
                  <a:schemeClr val="dk1"/>
                </a:solidFill>
                <a:latin typeface="Calibri"/>
                <a:ea typeface="Calibri"/>
                <a:cs typeface="Calibri"/>
                <a:sym typeface="Calibri"/>
              </a:rPr>
              <a:t>Mỗi nhóm không quá 4 sinh viên và thực hiện:</a:t>
            </a:r>
            <a:endParaRPr b="1" sz="2000">
              <a:solidFill>
                <a:schemeClr val="dk1"/>
              </a:solidFill>
              <a:latin typeface="Calibri"/>
              <a:ea typeface="Calibri"/>
              <a:cs typeface="Calibri"/>
              <a:sym typeface="Calibri"/>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Mô tả thực trạng hiện tại và mục tiêu của doanh nghiệp </a:t>
            </a:r>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Vẽ sơ đồ hệ thống</a:t>
            </a:r>
            <a:endParaRPr sz="2000">
              <a:solidFill>
                <a:schemeClr val="dk1"/>
              </a:solidFill>
              <a:latin typeface="Calibri"/>
              <a:ea typeface="Calibri"/>
              <a:cs typeface="Calibri"/>
              <a:sym typeface="Calibri"/>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Đánh giá các quy trình trong hệ thống để xác định những quy trình nào cần cải tiến.</a:t>
            </a:r>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Vẽ các sơ đồ quy trình hiện tại</a:t>
            </a:r>
            <a:endParaRPr sz="2000">
              <a:solidFill>
                <a:schemeClr val="dk1"/>
              </a:solidFill>
              <a:latin typeface="Calibri"/>
              <a:ea typeface="Calibri"/>
              <a:cs typeface="Calibri"/>
              <a:sym typeface="Calibri"/>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Vẽ sơ đồ cải tiến cho các quy trình cần cải tiến</a:t>
            </a:r>
            <a:endParaRPr sz="2000">
              <a:solidFill>
                <a:schemeClr val="dk1"/>
              </a:solidFill>
              <a:latin typeface="Calibri"/>
              <a:ea typeface="Calibri"/>
              <a:cs typeface="Calibri"/>
              <a:sym typeface="Calibri"/>
            </a:endParaRPr>
          </a:p>
          <a:p>
            <a:pPr indent="-457200" lvl="0" marL="457200" marR="0" rtl="0" algn="l">
              <a:lnSpc>
                <a:spcPct val="180000"/>
              </a:lnSpc>
              <a:spcBef>
                <a:spcPts val="0"/>
              </a:spcBef>
              <a:spcAft>
                <a:spcPts val="0"/>
              </a:spcAft>
              <a:buClr>
                <a:schemeClr val="dk1"/>
              </a:buClr>
              <a:buSzPts val="2000"/>
              <a:buFont typeface="Calibri"/>
              <a:buAutoNum type="arabicPeriod"/>
            </a:pPr>
            <a:r>
              <a:rPr lang="en-US" sz="2000">
                <a:solidFill>
                  <a:schemeClr val="dk1"/>
                </a:solidFill>
                <a:latin typeface="Calibri"/>
                <a:ea typeface="Calibri"/>
                <a:cs typeface="Calibri"/>
                <a:sym typeface="Calibri"/>
              </a:rPr>
              <a:t>Giải thích sự tối ưu hơn trong quy trình mới </a:t>
            </a:r>
            <a:endParaRPr sz="2000">
              <a:solidFill>
                <a:schemeClr val="dk1"/>
              </a:solidFill>
              <a:latin typeface="Calibri"/>
              <a:ea typeface="Calibri"/>
              <a:cs typeface="Calibri"/>
              <a:sym typeface="Calibri"/>
            </a:endParaRPr>
          </a:p>
          <a:p>
            <a:pPr indent="-215900" lvl="0" marL="342900" marR="0" rtl="0" algn="l">
              <a:lnSpc>
                <a:spcPct val="180000"/>
              </a:lnSpc>
              <a:spcBef>
                <a:spcPts val="0"/>
              </a:spcBef>
              <a:spcAft>
                <a:spcPts val="0"/>
              </a:spcAft>
              <a:buClr>
                <a:schemeClr val="dk1"/>
              </a:buClr>
              <a:buSzPts val="2000"/>
              <a:buFont typeface="Arial"/>
              <a:buNone/>
            </a:pPr>
            <a:r>
              <a:t/>
            </a:r>
            <a:endParaRPr b="0" i="0" sz="2000">
              <a:solidFill>
                <a:schemeClr val="dk1"/>
              </a:solidFill>
              <a:latin typeface="Roboto"/>
              <a:ea typeface="Roboto"/>
              <a:cs typeface="Roboto"/>
              <a:sym typeface="Roboto"/>
            </a:endParaRPr>
          </a:p>
          <a:p>
            <a:pPr indent="-215900" lvl="0" marL="342900" marR="0" rtl="0" algn="l">
              <a:lnSpc>
                <a:spcPct val="180000"/>
              </a:lnSpc>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7"/>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325" name="Google Shape;325;p37"/>
          <p:cNvSpPr txBox="1"/>
          <p:nvPr/>
        </p:nvSpPr>
        <p:spPr>
          <a:xfrm>
            <a:off x="609600" y="1676400"/>
            <a:ext cx="8153400" cy="2446824"/>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lnSpc>
                <a:spcPct val="150000"/>
              </a:lnSpc>
              <a:spcBef>
                <a:spcPts val="0"/>
              </a:spcBef>
              <a:spcAft>
                <a:spcPts val="0"/>
              </a:spcAft>
              <a:buClr>
                <a:srgbClr val="000000"/>
              </a:buClr>
              <a:buSzPts val="1800"/>
              <a:buFont typeface="Times New Roman"/>
              <a:buAutoNum type="arabicPeriod"/>
            </a:pPr>
            <a:r>
              <a:rPr i="0" lang="en-US" sz="1800" u="sng">
                <a:solidFill>
                  <a:schemeClr val="hlink"/>
                </a:solidFill>
                <a:latin typeface="Times New Roman"/>
                <a:ea typeface="Times New Roman"/>
                <a:cs typeface="Times New Roman"/>
                <a:sym typeface="Times New Roman"/>
                <a:hlinkClick r:id="rId3"/>
              </a:rPr>
              <a:t>http://www.vinabac.com/node/167</a:t>
            </a:r>
            <a:endParaRPr i="0" sz="1800">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i="0" sz="1800">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