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8" r:id="rId4"/>
    <p:sldMasterId id="2147483659"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 id="287" r:id="rId38"/>
    <p:sldId id="288" r:id="rId39"/>
    <p:sldId id="289" r:id="rId40"/>
    <p:sldId id="290" r:id="rId41"/>
    <p:sldId id="291" r:id="rId42"/>
    <p:sldId id="292" r:id="rId43"/>
    <p:sldId id="293" r:id="rId44"/>
    <p:sldId id="294" r:id="rId45"/>
    <p:sldId id="295" r:id="rId46"/>
  </p:sldIdLst>
  <p:sldSz cy="6858000" cx="9144000"/>
  <p:notesSz cx="9144000" cy="6858000"/>
  <p:embeddedFontLst>
    <p:embeddedFont>
      <p:font typeface="Tahoma"/>
      <p:bold r:id="rId4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880" orient="horz"/>
        <p:guide pos="216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4.xml"/><Relationship Id="rId20" Type="http://schemas.openxmlformats.org/officeDocument/2006/relationships/slide" Target="slides/slide14.xml"/><Relationship Id="rId42" Type="http://schemas.openxmlformats.org/officeDocument/2006/relationships/slide" Target="slides/slide36.xml"/><Relationship Id="rId41" Type="http://schemas.openxmlformats.org/officeDocument/2006/relationships/slide" Target="slides/slide35.xml"/><Relationship Id="rId22" Type="http://schemas.openxmlformats.org/officeDocument/2006/relationships/slide" Target="slides/slide16.xml"/><Relationship Id="rId44" Type="http://schemas.openxmlformats.org/officeDocument/2006/relationships/slide" Target="slides/slide38.xml"/><Relationship Id="rId21" Type="http://schemas.openxmlformats.org/officeDocument/2006/relationships/slide" Target="slides/slide15.xml"/><Relationship Id="rId43" Type="http://schemas.openxmlformats.org/officeDocument/2006/relationships/slide" Target="slides/slide37.xml"/><Relationship Id="rId24" Type="http://schemas.openxmlformats.org/officeDocument/2006/relationships/slide" Target="slides/slide18.xml"/><Relationship Id="rId46" Type="http://schemas.openxmlformats.org/officeDocument/2006/relationships/slide" Target="slides/slide40.xml"/><Relationship Id="rId23" Type="http://schemas.openxmlformats.org/officeDocument/2006/relationships/slide" Target="slides/slide17.xml"/><Relationship Id="rId45" Type="http://schemas.openxmlformats.org/officeDocument/2006/relationships/slide" Target="slides/slide39.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47" Type="http://schemas.openxmlformats.org/officeDocument/2006/relationships/font" Target="fonts/Tahoma-bold.fntdata"/><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39" Type="http://schemas.openxmlformats.org/officeDocument/2006/relationships/slide" Target="slides/slide33.xml"/><Relationship Id="rId16" Type="http://schemas.openxmlformats.org/officeDocument/2006/relationships/slide" Target="slides/slide10.xml"/><Relationship Id="rId38" Type="http://schemas.openxmlformats.org/officeDocument/2006/relationships/slide" Target="slides/slide32.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3962400" cy="342900"/>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5180013" y="0"/>
            <a:ext cx="3962400" cy="342900"/>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6513513"/>
            <a:ext cx="3962400" cy="342900"/>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p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9" name="Google Shape;89;p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01" name="Google Shape;101;p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02" name="Google Shape;102;p2: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3" name="Google Shape;103;p2: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4" name="Google Shape;104;p2: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3: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Clr>
                <a:srgbClr val="000000"/>
              </a:buClr>
              <a:buSzPts val="1200"/>
              <a:buFont typeface="Times New Roman"/>
              <a:buNone/>
            </a:pPr>
            <a:fld id="{00000000-1234-1234-1234-123412341234}" type="slidenum">
              <a:rPr lang="en-US" sz="1200">
                <a:solidFill>
                  <a:srgbClr val="000000"/>
                </a:solidFill>
                <a:latin typeface="Times New Roman"/>
                <a:ea typeface="Times New Roman"/>
                <a:cs typeface="Times New Roman"/>
                <a:sym typeface="Times New Roman"/>
              </a:rPr>
              <a:t>‹#›</a:t>
            </a:fld>
            <a:endParaRPr sz="1200">
              <a:solidFill>
                <a:srgbClr val="000000"/>
              </a:solidFill>
              <a:latin typeface="Times New Roman"/>
              <a:ea typeface="Times New Roman"/>
              <a:cs typeface="Times New Roman"/>
              <a:sym typeface="Times New Roman"/>
            </a:endParaRPr>
          </a:p>
        </p:txBody>
      </p:sp>
      <p:sp>
        <p:nvSpPr>
          <p:cNvPr id="111" name="Google Shape;111;p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solidFill>
            <a:srgbClr val="FFFFFF"/>
          </a:solidFill>
          <a:ln cap="flat" cmpd="sng" w="9525">
            <a:solidFill>
              <a:srgbClr val="000000"/>
            </a:solidFill>
            <a:prstDash val="solid"/>
            <a:miter lim="800000"/>
            <a:headEnd len="sm" w="sm" type="none"/>
            <a:tailEnd len="sm" w="sm" type="none"/>
          </a:ln>
        </p:spPr>
      </p:sp>
      <p:sp>
        <p:nvSpPr>
          <p:cNvPr id="112" name="Google Shape;112;p3:notes"/>
          <p:cNvSpPr txBox="1"/>
          <p:nvPr/>
        </p:nvSpPr>
        <p:spPr>
          <a:xfrm>
            <a:off x="914400" y="3257550"/>
            <a:ext cx="7315200" cy="30861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3" name="Google Shape;113;p3:notes"/>
          <p:cNvSpPr txBox="1"/>
          <p:nvPr/>
        </p:nvSpPr>
        <p:spPr>
          <a:xfrm>
            <a:off x="5179484" y="6513910"/>
            <a:ext cx="3962400" cy="3429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4" name="Google Shape;114;p3: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 name="Shape 119"/>
        <p:cNvGrpSpPr/>
        <p:nvPr/>
      </p:nvGrpSpPr>
      <p:grpSpPr>
        <a:xfrm>
          <a:off x="0" y="0"/>
          <a:ext cx="0" cy="0"/>
          <a:chOff x="0" y="0"/>
          <a:chExt cx="0" cy="0"/>
        </a:xfrm>
      </p:grpSpPr>
      <p:sp>
        <p:nvSpPr>
          <p:cNvPr id="120" name="Google Shape;120;p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1" name="Google Shape;121;p4: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2" name="Google Shape;122;p4: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p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9" name="Google Shape;129;p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9" name="Google Shape;139;p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6" name="Shape 146"/>
        <p:cNvGrpSpPr/>
        <p:nvPr/>
      </p:nvGrpSpPr>
      <p:grpSpPr>
        <a:xfrm>
          <a:off x="0" y="0"/>
          <a:ext cx="0" cy="0"/>
          <a:chOff x="0" y="0"/>
          <a:chExt cx="0" cy="0"/>
        </a:xfrm>
      </p:grpSpPr>
      <p:sp>
        <p:nvSpPr>
          <p:cNvPr id="147" name="Google Shape;147;p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8" name="Google Shape;148;p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8" name="Google Shape;158;p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6" name="Google Shape;166;p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5" name="Google Shape;175;p1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3" name="Google Shape;183;p11: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4" name="Google Shape;184;p11: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1" name="Shape 191"/>
        <p:cNvGrpSpPr/>
        <p:nvPr/>
      </p:nvGrpSpPr>
      <p:grpSpPr>
        <a:xfrm>
          <a:off x="0" y="0"/>
          <a:ext cx="0" cy="0"/>
          <a:chOff x="0" y="0"/>
          <a:chExt cx="0" cy="0"/>
        </a:xfrm>
      </p:grpSpPr>
      <p:sp>
        <p:nvSpPr>
          <p:cNvPr id="192" name="Google Shape;192;p1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3" name="Google Shape;193;p12: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12: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 name="Shape 213"/>
        <p:cNvGrpSpPr/>
        <p:nvPr/>
      </p:nvGrpSpPr>
      <p:grpSpPr>
        <a:xfrm>
          <a:off x="0" y="0"/>
          <a:ext cx="0" cy="0"/>
          <a:chOff x="0" y="0"/>
          <a:chExt cx="0" cy="0"/>
        </a:xfrm>
      </p:grpSpPr>
      <p:sp>
        <p:nvSpPr>
          <p:cNvPr id="214" name="Google Shape;214;p1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5" name="Google Shape;215;p1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p1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1" name="Google Shape;221;p1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p1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3" name="Google Shape;233;p1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7" name="Shape 237"/>
        <p:cNvGrpSpPr/>
        <p:nvPr/>
      </p:nvGrpSpPr>
      <p:grpSpPr>
        <a:xfrm>
          <a:off x="0" y="0"/>
          <a:ext cx="0" cy="0"/>
          <a:chOff x="0" y="0"/>
          <a:chExt cx="0" cy="0"/>
        </a:xfrm>
      </p:grpSpPr>
      <p:sp>
        <p:nvSpPr>
          <p:cNvPr id="238" name="Google Shape;238;p1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9" name="Google Shape;239;p1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2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5" name="Google Shape;245;p2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9" name="Shape 249"/>
        <p:cNvGrpSpPr/>
        <p:nvPr/>
      </p:nvGrpSpPr>
      <p:grpSpPr>
        <a:xfrm>
          <a:off x="0" y="0"/>
          <a:ext cx="0" cy="0"/>
          <a:chOff x="0" y="0"/>
          <a:chExt cx="0" cy="0"/>
        </a:xfrm>
      </p:grpSpPr>
      <p:sp>
        <p:nvSpPr>
          <p:cNvPr id="250" name="Google Shape;250;p2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1" name="Google Shape;251;p2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2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7" name="Google Shape;257;p2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2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3" name="Google Shape;263;p2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2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1" name="Google Shape;271;p2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8" name="Shape 278"/>
        <p:cNvGrpSpPr/>
        <p:nvPr/>
      </p:nvGrpSpPr>
      <p:grpSpPr>
        <a:xfrm>
          <a:off x="0" y="0"/>
          <a:ext cx="0" cy="0"/>
          <a:chOff x="0" y="0"/>
          <a:chExt cx="0" cy="0"/>
        </a:xfrm>
      </p:grpSpPr>
      <p:sp>
        <p:nvSpPr>
          <p:cNvPr id="279" name="Google Shape;279;p2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0" name="Google Shape;280;p2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7" name="Shape 287"/>
        <p:cNvGrpSpPr/>
        <p:nvPr/>
      </p:nvGrpSpPr>
      <p:grpSpPr>
        <a:xfrm>
          <a:off x="0" y="0"/>
          <a:ext cx="0" cy="0"/>
          <a:chOff x="0" y="0"/>
          <a:chExt cx="0" cy="0"/>
        </a:xfrm>
      </p:grpSpPr>
      <p:sp>
        <p:nvSpPr>
          <p:cNvPr id="288" name="Google Shape;288;p2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9" name="Google Shape;289;p2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4" name="Shape 294"/>
        <p:cNvGrpSpPr/>
        <p:nvPr/>
      </p:nvGrpSpPr>
      <p:grpSpPr>
        <a:xfrm>
          <a:off x="0" y="0"/>
          <a:ext cx="0" cy="0"/>
          <a:chOff x="0" y="0"/>
          <a:chExt cx="0" cy="0"/>
        </a:xfrm>
      </p:grpSpPr>
      <p:sp>
        <p:nvSpPr>
          <p:cNvPr id="295" name="Google Shape;295;p2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6" name="Google Shape;296;p2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3" name="Shape 303"/>
        <p:cNvGrpSpPr/>
        <p:nvPr/>
      </p:nvGrpSpPr>
      <p:grpSpPr>
        <a:xfrm>
          <a:off x="0" y="0"/>
          <a:ext cx="0" cy="0"/>
          <a:chOff x="0" y="0"/>
          <a:chExt cx="0" cy="0"/>
        </a:xfrm>
      </p:grpSpPr>
      <p:sp>
        <p:nvSpPr>
          <p:cNvPr id="304" name="Google Shape;304;p2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5" name="Google Shape;305;p2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2" name="Shape 312"/>
        <p:cNvGrpSpPr/>
        <p:nvPr/>
      </p:nvGrpSpPr>
      <p:grpSpPr>
        <a:xfrm>
          <a:off x="0" y="0"/>
          <a:ext cx="0" cy="0"/>
          <a:chOff x="0" y="0"/>
          <a:chExt cx="0" cy="0"/>
        </a:xfrm>
      </p:grpSpPr>
      <p:sp>
        <p:nvSpPr>
          <p:cNvPr id="313" name="Google Shape;313;p2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4" name="Google Shape;314;p2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30: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3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9" name="Shape 329"/>
        <p:cNvGrpSpPr/>
        <p:nvPr/>
      </p:nvGrpSpPr>
      <p:grpSpPr>
        <a:xfrm>
          <a:off x="0" y="0"/>
          <a:ext cx="0" cy="0"/>
          <a:chOff x="0" y="0"/>
          <a:chExt cx="0" cy="0"/>
        </a:xfrm>
      </p:grpSpPr>
      <p:sp>
        <p:nvSpPr>
          <p:cNvPr id="330" name="Google Shape;330;p31: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1" name="Google Shape;331;p31: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32: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32: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 name="Shape 343"/>
        <p:cNvGrpSpPr/>
        <p:nvPr/>
      </p:nvGrpSpPr>
      <p:grpSpPr>
        <a:xfrm>
          <a:off x="0" y="0"/>
          <a:ext cx="0" cy="0"/>
          <a:chOff x="0" y="0"/>
          <a:chExt cx="0" cy="0"/>
        </a:xfrm>
      </p:grpSpPr>
      <p:sp>
        <p:nvSpPr>
          <p:cNvPr id="344" name="Google Shape;344;p33: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5" name="Google Shape;345;p33: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0" name="Shape 350"/>
        <p:cNvGrpSpPr/>
        <p:nvPr/>
      </p:nvGrpSpPr>
      <p:grpSpPr>
        <a:xfrm>
          <a:off x="0" y="0"/>
          <a:ext cx="0" cy="0"/>
          <a:chOff x="0" y="0"/>
          <a:chExt cx="0" cy="0"/>
        </a:xfrm>
      </p:grpSpPr>
      <p:sp>
        <p:nvSpPr>
          <p:cNvPr id="351" name="Google Shape;351;p34: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2" name="Google Shape;352;p34: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7" name="Shape 357"/>
        <p:cNvGrpSpPr/>
        <p:nvPr/>
      </p:nvGrpSpPr>
      <p:grpSpPr>
        <a:xfrm>
          <a:off x="0" y="0"/>
          <a:ext cx="0" cy="0"/>
          <a:chOff x="0" y="0"/>
          <a:chExt cx="0" cy="0"/>
        </a:xfrm>
      </p:grpSpPr>
      <p:sp>
        <p:nvSpPr>
          <p:cNvPr id="358" name="Google Shape;358;p35: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9" name="Google Shape;359;p35: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4" name="Shape 364"/>
        <p:cNvGrpSpPr/>
        <p:nvPr/>
      </p:nvGrpSpPr>
      <p:grpSpPr>
        <a:xfrm>
          <a:off x="0" y="0"/>
          <a:ext cx="0" cy="0"/>
          <a:chOff x="0" y="0"/>
          <a:chExt cx="0" cy="0"/>
        </a:xfrm>
      </p:grpSpPr>
      <p:sp>
        <p:nvSpPr>
          <p:cNvPr id="365" name="Google Shape;365;p36: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6" name="Google Shape;366;p36: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3" name="Shape 373"/>
        <p:cNvGrpSpPr/>
        <p:nvPr/>
      </p:nvGrpSpPr>
      <p:grpSpPr>
        <a:xfrm>
          <a:off x="0" y="0"/>
          <a:ext cx="0" cy="0"/>
          <a:chOff x="0" y="0"/>
          <a:chExt cx="0" cy="0"/>
        </a:xfrm>
      </p:grpSpPr>
      <p:sp>
        <p:nvSpPr>
          <p:cNvPr id="374" name="Google Shape;374;p37: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5" name="Google Shape;375;p37: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0" name="Shape 380"/>
        <p:cNvGrpSpPr/>
        <p:nvPr/>
      </p:nvGrpSpPr>
      <p:grpSpPr>
        <a:xfrm>
          <a:off x="0" y="0"/>
          <a:ext cx="0" cy="0"/>
          <a:chOff x="0" y="0"/>
          <a:chExt cx="0" cy="0"/>
        </a:xfrm>
      </p:grpSpPr>
      <p:sp>
        <p:nvSpPr>
          <p:cNvPr id="381" name="Google Shape;381;p38: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2" name="Google Shape;382;p38: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8" name="Shape 388"/>
        <p:cNvGrpSpPr/>
        <p:nvPr/>
      </p:nvGrpSpPr>
      <p:grpSpPr>
        <a:xfrm>
          <a:off x="0" y="0"/>
          <a:ext cx="0" cy="0"/>
          <a:chOff x="0" y="0"/>
          <a:chExt cx="0" cy="0"/>
        </a:xfrm>
      </p:grpSpPr>
      <p:sp>
        <p:nvSpPr>
          <p:cNvPr id="389" name="Google Shape;389;p39:notes"/>
          <p:cNvSpPr txBox="1"/>
          <p:nvPr>
            <p:ph idx="1" type="body"/>
          </p:nvPr>
        </p:nvSpPr>
        <p:spPr>
          <a:xfrm>
            <a:off x="914400" y="3257550"/>
            <a:ext cx="7315200" cy="308610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0" name="Google Shape;390;p39: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4" name="Shape 394"/>
        <p:cNvGrpSpPr/>
        <p:nvPr/>
      </p:nvGrpSpPr>
      <p:grpSpPr>
        <a:xfrm>
          <a:off x="0" y="0"/>
          <a:ext cx="0" cy="0"/>
          <a:chOff x="0" y="0"/>
          <a:chExt cx="0" cy="0"/>
        </a:xfrm>
      </p:grpSpPr>
      <p:sp>
        <p:nvSpPr>
          <p:cNvPr id="395" name="Google Shape;395;p40:notes"/>
          <p:cNvSpPr/>
          <p:nvPr>
            <p:ph idx="2" type="sldImg"/>
          </p:nvPr>
        </p:nvSpPr>
        <p:spPr>
          <a:xfrm>
            <a:off x="2857500" y="514350"/>
            <a:ext cx="3429000" cy="257175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396" name="Google Shape;396;p40:notes"/>
          <p:cNvSpPr txBox="1"/>
          <p:nvPr>
            <p:ph idx="1" type="body"/>
          </p:nvPr>
        </p:nvSpPr>
        <p:spPr>
          <a:xfrm>
            <a:off x="914400" y="3257550"/>
            <a:ext cx="7315200" cy="308610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40:notes"/>
          <p:cNvSpPr txBox="1"/>
          <p:nvPr>
            <p:ph idx="12" type="sldNum"/>
          </p:nvPr>
        </p:nvSpPr>
        <p:spPr>
          <a:xfrm>
            <a:off x="5180013" y="6513513"/>
            <a:ext cx="3962400" cy="342900"/>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5.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5.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25.png"/></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17" name="Shape 17"/>
        <p:cNvGrpSpPr/>
        <p:nvPr/>
      </p:nvGrpSpPr>
      <p:grpSpPr>
        <a:xfrm>
          <a:off x="0" y="0"/>
          <a:ext cx="0" cy="0"/>
          <a:chOff x="0" y="0"/>
          <a:chExt cx="0" cy="0"/>
        </a:xfrm>
      </p:grpSpPr>
      <p:sp>
        <p:nvSpPr>
          <p:cNvPr id="18" name="Google Shape;18;p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1" name="Google Shape;21;p2"/>
          <p:cNvPicPr preferRelativeResize="0"/>
          <p:nvPr/>
        </p:nvPicPr>
        <p:blipFill rotWithShape="1">
          <a:blip r:embed="rId2">
            <a:alphaModFix/>
          </a:blip>
          <a:srcRect b="0" l="0" r="0" t="0"/>
          <a:stretch/>
        </p:blipFill>
        <p:spPr>
          <a:xfrm>
            <a:off x="58854" y="0"/>
            <a:ext cx="1310640" cy="1009314"/>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22" name="Shape 22"/>
        <p:cNvGrpSpPr/>
        <p:nvPr/>
      </p:nvGrpSpPr>
      <p:grpSpPr>
        <a:xfrm>
          <a:off x="0" y="0"/>
          <a:ext cx="0" cy="0"/>
          <a:chOff x="0" y="0"/>
          <a:chExt cx="0" cy="0"/>
        </a:xfrm>
      </p:grpSpPr>
      <p:sp>
        <p:nvSpPr>
          <p:cNvPr id="23" name="Google Shape;23;p3"/>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4" name="Google Shape;24;p3"/>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27" name="Google Shape;27;p3"/>
          <p:cNvPicPr preferRelativeResize="0"/>
          <p:nvPr/>
        </p:nvPicPr>
        <p:blipFill rotWithShape="1">
          <a:blip r:embed="rId2">
            <a:alphaModFix/>
          </a:blip>
          <a:srcRect b="0" l="0" r="0" t="0"/>
          <a:stretch/>
        </p:blipFill>
        <p:spPr>
          <a:xfrm>
            <a:off x="18393" y="76200"/>
            <a:ext cx="1310640" cy="1009314"/>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28" name="Shape 28"/>
        <p:cNvGrpSpPr/>
        <p:nvPr/>
      </p:nvGrpSpPr>
      <p:grpSpPr>
        <a:xfrm>
          <a:off x="0" y="0"/>
          <a:ext cx="0" cy="0"/>
          <a:chOff x="0" y="0"/>
          <a:chExt cx="0" cy="0"/>
        </a:xfrm>
      </p:grpSpPr>
      <p:sp>
        <p:nvSpPr>
          <p:cNvPr id="29" name="Google Shape;29;p4"/>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0" name="Google Shape;30;p4"/>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4"/>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4"/>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3" name="Google Shape;33;p4"/>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34" name="Shape 34"/>
        <p:cNvGrpSpPr/>
        <p:nvPr/>
      </p:nvGrpSpPr>
      <p:grpSpPr>
        <a:xfrm>
          <a:off x="0" y="0"/>
          <a:ext cx="0" cy="0"/>
          <a:chOff x="0" y="0"/>
          <a:chExt cx="0" cy="0"/>
        </a:xfrm>
      </p:grpSpPr>
      <p:sp>
        <p:nvSpPr>
          <p:cNvPr id="35" name="Google Shape;35;p5"/>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6" name="Google Shape;36;p5"/>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37" name="Google Shape;37;p5"/>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40" name="Google Shape;40;p5"/>
          <p:cNvPicPr preferRelativeResize="0"/>
          <p:nvPr/>
        </p:nvPicPr>
        <p:blipFill rotWithShape="1">
          <a:blip r:embed="rId2">
            <a:alphaModFix/>
          </a:blip>
          <a:srcRect b="0" l="0" r="0" t="0"/>
          <a:stretch/>
        </p:blipFill>
        <p:spPr>
          <a:xfrm>
            <a:off x="87757" y="137160"/>
            <a:ext cx="1310640" cy="1009314"/>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41" name="Shape 41"/>
        <p:cNvGrpSpPr/>
        <p:nvPr/>
      </p:nvGrpSpPr>
      <p:grpSpPr>
        <a:xfrm>
          <a:off x="0" y="0"/>
          <a:ext cx="0" cy="0"/>
          <a:chOff x="0" y="0"/>
          <a:chExt cx="0" cy="0"/>
        </a:xfrm>
      </p:grpSpPr>
      <p:sp>
        <p:nvSpPr>
          <p:cNvPr id="42" name="Google Shape;42;p6"/>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4" name="Google Shape;44;p6"/>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45" name="Google Shape;45;p6"/>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obj">
  <p:cSld name="OBJECT">
    <p:spTree>
      <p:nvGrpSpPr>
        <p:cNvPr id="56" name="Shape 56"/>
        <p:cNvGrpSpPr/>
        <p:nvPr/>
      </p:nvGrpSpPr>
      <p:grpSpPr>
        <a:xfrm>
          <a:off x="0" y="0"/>
          <a:ext cx="0" cy="0"/>
          <a:chOff x="0" y="0"/>
          <a:chExt cx="0" cy="0"/>
        </a:xfrm>
      </p:grpSpPr>
      <p:sp>
        <p:nvSpPr>
          <p:cNvPr id="57" name="Google Shape;57;p8"/>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8" name="Google Shape;58;p8"/>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8"/>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60" name="Google Shape;60;p8"/>
          <p:cNvPicPr preferRelativeResize="0"/>
          <p:nvPr/>
        </p:nvPicPr>
        <p:blipFill rotWithShape="1">
          <a:blip r:embed="rId2">
            <a:alphaModFix/>
          </a:blip>
          <a:srcRect b="0" l="0" r="0" t="0"/>
          <a:stretch/>
        </p:blipFill>
        <p:spPr>
          <a:xfrm>
            <a:off x="76200" y="137160"/>
            <a:ext cx="1235133" cy="85344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p:cSld name="Title Slide">
    <p:spTree>
      <p:nvGrpSpPr>
        <p:cNvPr id="61" name="Shape 61"/>
        <p:cNvGrpSpPr/>
        <p:nvPr/>
      </p:nvGrpSpPr>
      <p:grpSpPr>
        <a:xfrm>
          <a:off x="0" y="0"/>
          <a:ext cx="0" cy="0"/>
          <a:chOff x="0" y="0"/>
          <a:chExt cx="0" cy="0"/>
        </a:xfrm>
      </p:grpSpPr>
      <p:sp>
        <p:nvSpPr>
          <p:cNvPr id="62" name="Google Shape;62;p9"/>
          <p:cNvSpPr txBox="1"/>
          <p:nvPr>
            <p:ph type="ctrTitle"/>
          </p:nvPr>
        </p:nvSpPr>
        <p:spPr>
          <a:xfrm>
            <a:off x="960247" y="480186"/>
            <a:ext cx="72235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9"/>
          <p:cNvSpPr txBox="1"/>
          <p:nvPr>
            <p:ph idx="1" type="subTitle"/>
          </p:nvPr>
        </p:nvSpPr>
        <p:spPr>
          <a:xfrm>
            <a:off x="1371600" y="3840480"/>
            <a:ext cx="6400800" cy="17145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9"/>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9"/>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67" name="Google Shape;67;p9"/>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68" name="Shape 68"/>
        <p:cNvGrpSpPr/>
        <p:nvPr/>
      </p:nvGrpSpPr>
      <p:grpSpPr>
        <a:xfrm>
          <a:off x="0" y="0"/>
          <a:ext cx="0" cy="0"/>
          <a:chOff x="0" y="0"/>
          <a:chExt cx="0" cy="0"/>
        </a:xfrm>
      </p:grpSpPr>
      <p:sp>
        <p:nvSpPr>
          <p:cNvPr id="69" name="Google Shape;69;p10"/>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0"/>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0" i="0">
                <a:solidFill>
                  <a:schemeClr val="dk1"/>
                </a:solidFill>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1" name="Google Shape;71;p10"/>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0"/>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0"/>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74" name="Shape 74"/>
        <p:cNvGrpSpPr/>
        <p:nvPr/>
      </p:nvGrpSpPr>
      <p:grpSpPr>
        <a:xfrm>
          <a:off x="0" y="0"/>
          <a:ext cx="0" cy="0"/>
          <a:chOff x="0" y="0"/>
          <a:chExt cx="0" cy="0"/>
        </a:xfrm>
      </p:grpSpPr>
      <p:sp>
        <p:nvSpPr>
          <p:cNvPr id="75" name="Google Shape;75;p1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1"/>
          <p:cNvSpPr txBox="1"/>
          <p:nvPr>
            <p:ph idx="1" type="body"/>
          </p:nvPr>
        </p:nvSpPr>
        <p:spPr>
          <a:xfrm>
            <a:off x="457200" y="1577340"/>
            <a:ext cx="3977640" cy="452628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7" name="Google Shape;77;p11"/>
          <p:cNvSpPr txBox="1"/>
          <p:nvPr>
            <p:ph idx="2" type="body"/>
          </p:nvPr>
        </p:nvSpPr>
        <p:spPr>
          <a:xfrm>
            <a:off x="4727828" y="1565122"/>
            <a:ext cx="3315970" cy="3684270"/>
          </a:xfrm>
          <a:prstGeom prst="rect">
            <a:avLst/>
          </a:prstGeom>
          <a:noFill/>
          <a:ln>
            <a:noFill/>
          </a:ln>
        </p:spPr>
        <p:txBody>
          <a:bodyPr anchorCtr="0" anchor="t" bIns="0" lIns="0" spcFirstLastPara="1" rIns="0" wrap="square" tIns="0">
            <a:spAutoFit/>
          </a:bodyPr>
          <a:lstStyle>
            <a:lvl1pPr indent="-228600" lvl="0" marL="457200" algn="l">
              <a:spcBef>
                <a:spcPts val="0"/>
              </a:spcBef>
              <a:spcAft>
                <a:spcPts val="0"/>
              </a:spcAft>
              <a:buSzPts val="1400"/>
              <a:buNone/>
              <a:defRPr b="1" i="0" sz="2000">
                <a:solidFill>
                  <a:srgbClr val="0033CC"/>
                </a:solidFill>
                <a:latin typeface="Times New Roman"/>
                <a:ea typeface="Times New Roman"/>
                <a:cs typeface="Times New Roman"/>
                <a:sym typeface="Times New Roman"/>
              </a:defRPr>
            </a:lvl1pPr>
            <a:lvl2pPr indent="-228600" lvl="1" marL="914400" algn="l">
              <a:spcBef>
                <a:spcPts val="0"/>
              </a:spcBef>
              <a:spcAft>
                <a:spcPts val="0"/>
              </a:spcAft>
              <a:buSzPts val="1400"/>
              <a:buNone/>
              <a:defRPr/>
            </a:lvl2pPr>
            <a:lvl3pPr indent="-228600" lvl="2" marL="1371600" algn="l">
              <a:spcBef>
                <a:spcPts val="0"/>
              </a:spcBef>
              <a:spcAft>
                <a:spcPts val="0"/>
              </a:spcAft>
              <a:buSzPts val="1400"/>
              <a:buNone/>
              <a:defRPr/>
            </a:lvl3pPr>
            <a:lvl4pPr indent="-228600" lvl="3" marL="1828800" algn="l">
              <a:spcBef>
                <a:spcPts val="0"/>
              </a:spcBef>
              <a:spcAft>
                <a:spcPts val="0"/>
              </a:spcAft>
              <a:buSzPts val="1400"/>
              <a:buNone/>
              <a:defRPr/>
            </a:lvl4pPr>
            <a:lvl5pPr indent="-228600" lvl="4" marL="2286000" algn="l">
              <a:spcBef>
                <a:spcPts val="0"/>
              </a:spcBef>
              <a:spcAft>
                <a:spcPts val="0"/>
              </a:spcAft>
              <a:buSzPts val="1400"/>
              <a:buNone/>
              <a:defRPr/>
            </a:lvl5pPr>
            <a:lvl6pPr indent="-228600" lvl="5" marL="2743200" algn="l">
              <a:spcBef>
                <a:spcPts val="0"/>
              </a:spcBef>
              <a:spcAft>
                <a:spcPts val="0"/>
              </a:spcAft>
              <a:buSzPts val="1400"/>
              <a:buNone/>
              <a:defRPr/>
            </a:lvl6pPr>
            <a:lvl7pPr indent="-228600" lvl="6" marL="3200400" algn="l">
              <a:spcBef>
                <a:spcPts val="0"/>
              </a:spcBef>
              <a:spcAft>
                <a:spcPts val="0"/>
              </a:spcAft>
              <a:buSzPts val="1400"/>
              <a:buNone/>
              <a:defRPr/>
            </a:lvl7pPr>
            <a:lvl8pPr indent="-228600" lvl="7" marL="3657600" algn="l">
              <a:spcBef>
                <a:spcPts val="0"/>
              </a:spcBef>
              <a:spcAft>
                <a:spcPts val="0"/>
              </a:spcAft>
              <a:buSzPts val="1400"/>
              <a:buNone/>
              <a:defRPr/>
            </a:lvl8pPr>
            <a:lvl9pPr indent="-228600" lvl="8" marL="4114800" algn="l">
              <a:spcBef>
                <a:spcPts val="0"/>
              </a:spcBef>
              <a:spcAft>
                <a:spcPts val="0"/>
              </a:spcAft>
              <a:buSzPts val="1400"/>
              <a:buNone/>
              <a:defRPr/>
            </a:lvl9pPr>
          </a:lstStyle>
          <a:p/>
        </p:txBody>
      </p:sp>
      <p:sp>
        <p:nvSpPr>
          <p:cNvPr id="78" name="Google Shape;78;p1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0" name="Google Shape;80;p1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p:cSld name="Title Only">
    <p:spTree>
      <p:nvGrpSpPr>
        <p:cNvPr id="81" name="Shape 81"/>
        <p:cNvGrpSpPr/>
        <p:nvPr/>
      </p:nvGrpSpPr>
      <p:grpSpPr>
        <a:xfrm>
          <a:off x="0" y="0"/>
          <a:ext cx="0" cy="0"/>
          <a:chOff x="0" y="0"/>
          <a:chExt cx="0" cy="0"/>
        </a:xfrm>
      </p:grpSpPr>
      <p:sp>
        <p:nvSpPr>
          <p:cNvPr id="82" name="Google Shape;82;p12"/>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b="1" i="0" sz="2800">
                <a:solidFill>
                  <a:schemeClr val="lt1"/>
                </a:solidFill>
                <a:latin typeface="Times New Roman"/>
                <a:ea typeface="Times New Roman"/>
                <a:cs typeface="Times New Roman"/>
                <a:sym typeface="Times New Roman"/>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12"/>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2"/>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2"/>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algn="r">
              <a:spcBef>
                <a:spcPts val="0"/>
              </a:spcBef>
              <a:buNone/>
              <a:defRPr>
                <a:solidFill>
                  <a:srgbClr val="888888"/>
                </a:solidFill>
              </a:defRPr>
            </a:lvl1pPr>
            <a:lvl2pPr indent="0" lvl="1" marL="0" algn="r">
              <a:spcBef>
                <a:spcPts val="0"/>
              </a:spcBef>
              <a:buNone/>
              <a:defRPr>
                <a:solidFill>
                  <a:srgbClr val="888888"/>
                </a:solidFill>
              </a:defRPr>
            </a:lvl2pPr>
            <a:lvl3pPr indent="0" lvl="2" marL="0" algn="r">
              <a:spcBef>
                <a:spcPts val="0"/>
              </a:spcBef>
              <a:buNone/>
              <a:defRPr>
                <a:solidFill>
                  <a:srgbClr val="888888"/>
                </a:solidFill>
              </a:defRPr>
            </a:lvl3pPr>
            <a:lvl4pPr indent="0" lvl="3" marL="0" algn="r">
              <a:spcBef>
                <a:spcPts val="0"/>
              </a:spcBef>
              <a:buNone/>
              <a:defRPr>
                <a:solidFill>
                  <a:srgbClr val="888888"/>
                </a:solidFill>
              </a:defRPr>
            </a:lvl4pPr>
            <a:lvl5pPr indent="0" lvl="4" marL="0" algn="r">
              <a:spcBef>
                <a:spcPts val="0"/>
              </a:spcBef>
              <a:buNone/>
              <a:defRPr>
                <a:solidFill>
                  <a:srgbClr val="888888"/>
                </a:solidFill>
              </a:defRPr>
            </a:lvl5pPr>
            <a:lvl6pPr indent="0" lvl="5" marL="0" algn="r">
              <a:spcBef>
                <a:spcPts val="0"/>
              </a:spcBef>
              <a:buNone/>
              <a:defRPr>
                <a:solidFill>
                  <a:srgbClr val="888888"/>
                </a:solidFill>
              </a:defRPr>
            </a:lvl6pPr>
            <a:lvl7pPr indent="0" lvl="6" marL="0" algn="r">
              <a:spcBef>
                <a:spcPts val="0"/>
              </a:spcBef>
              <a:buNone/>
              <a:defRPr>
                <a:solidFill>
                  <a:srgbClr val="888888"/>
                </a:solidFill>
              </a:defRPr>
            </a:lvl7pPr>
            <a:lvl8pPr indent="0" lvl="7" marL="0" algn="r">
              <a:spcBef>
                <a:spcPts val="0"/>
              </a:spcBef>
              <a:buNone/>
              <a:defRPr>
                <a:solidFill>
                  <a:srgbClr val="888888"/>
                </a:solidFill>
              </a:defRPr>
            </a:lvl8pPr>
            <a:lvl9pPr indent="0" lvl="8" marL="0" algn="r">
              <a:spcBef>
                <a:spcPts val="0"/>
              </a:spcBef>
              <a:buNone/>
              <a:defRPr>
                <a:solidFill>
                  <a:srgbClr val="888888"/>
                </a:solidFill>
              </a:defRPr>
            </a:lvl9pPr>
          </a:lstStyle>
          <a:p>
            <a:pPr indent="0" lvl="0" marL="0" rtl="0" algn="r">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pic>
        <p:nvPicPr>
          <p:cNvPr id="86" name="Google Shape;86;p12"/>
          <p:cNvPicPr preferRelativeResize="0"/>
          <p:nvPr/>
        </p:nvPicPr>
        <p:blipFill rotWithShape="1">
          <a:blip r:embed="rId2">
            <a:alphaModFix/>
          </a:blip>
          <a:srcRect b="0" l="0" r="0" t="0"/>
          <a:stretch/>
        </p:blipFill>
        <p:spPr>
          <a:xfrm>
            <a:off x="76199" y="137160"/>
            <a:ext cx="1154403" cy="85344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2.jpg"/><Relationship Id="rId2" Type="http://schemas.openxmlformats.org/officeDocument/2006/relationships/slideLayout" Target="../slideLayouts/slideLayout6.xml"/><Relationship Id="rId3" Type="http://schemas.openxmlformats.org/officeDocument/2006/relationships/slideLayout" Target="../slideLayouts/slideLayout7.xml"/><Relationship Id="rId4" Type="http://schemas.openxmlformats.org/officeDocument/2006/relationships/slideLayout" Target="../slideLayouts/slideLayout8.xml"/><Relationship Id="rId5" Type="http://schemas.openxmlformats.org/officeDocument/2006/relationships/slideLayout" Target="../slideLayouts/slideLayout9.xml"/><Relationship Id="rId6" Type="http://schemas.openxmlformats.org/officeDocument/2006/relationships/slideLayout" Target="../slideLayouts/slideLayout10.xml"/><Relationship Id="rId7"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1" name="Google Shape;11;p1"/>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12" name="Google Shape;12;p1"/>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14" name="Google Shape;14;p1"/>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5" name="Google Shape;15;p1"/>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6" name="Google Shape;16;p1"/>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b="0" u="non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48" name="Shape 48"/>
        <p:cNvGrpSpPr/>
        <p:nvPr/>
      </p:nvGrpSpPr>
      <p:grpSpPr>
        <a:xfrm>
          <a:off x="0" y="0"/>
          <a:ext cx="0" cy="0"/>
          <a:chOff x="0" y="0"/>
          <a:chExt cx="0" cy="0"/>
        </a:xfrm>
      </p:grpSpPr>
      <p:sp>
        <p:nvSpPr>
          <p:cNvPr id="49" name="Google Shape;49;p7"/>
          <p:cNvSpPr/>
          <p:nvPr/>
        </p:nvSpPr>
        <p:spPr>
          <a:xfrm>
            <a:off x="1258887" y="404812"/>
            <a:ext cx="7885430" cy="621030"/>
          </a:xfrm>
          <a:custGeom>
            <a:rect b="b" l="l" r="r" t="t"/>
            <a:pathLst>
              <a:path extrusionOk="0" h="621030" w="7885430">
                <a:moveTo>
                  <a:pt x="0" y="620712"/>
                </a:moveTo>
                <a:lnTo>
                  <a:pt x="7885049" y="620712"/>
                </a:lnTo>
                <a:lnTo>
                  <a:pt x="7885049" y="0"/>
                </a:lnTo>
                <a:lnTo>
                  <a:pt x="0" y="0"/>
                </a:lnTo>
                <a:lnTo>
                  <a:pt x="0" y="620712"/>
                </a:lnTo>
                <a:close/>
              </a:path>
            </a:pathLst>
          </a:custGeom>
          <a:solidFill>
            <a:srgbClr val="FF6600"/>
          </a:solid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0" name="Google Shape;50;p7"/>
          <p:cNvSpPr/>
          <p:nvPr/>
        </p:nvSpPr>
        <p:spPr>
          <a:xfrm>
            <a:off x="0" y="0"/>
            <a:ext cx="1322451" cy="1177925"/>
          </a:xfrm>
          <a:prstGeom prst="rect">
            <a:avLst/>
          </a:prstGeom>
          <a:blipFill rotWithShape="1">
            <a:blip r:embed="rId1">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51" name="Google Shape;51;p7"/>
          <p:cNvSpPr txBox="1"/>
          <p:nvPr>
            <p:ph type="title"/>
          </p:nvPr>
        </p:nvSpPr>
        <p:spPr>
          <a:xfrm>
            <a:off x="1398397" y="480186"/>
            <a:ext cx="6347205" cy="452119"/>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b="1" i="0" sz="2800" u="none" cap="none" strike="noStrike">
                <a:solidFill>
                  <a:schemeClr val="lt1"/>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2" name="Google Shape;52;p7"/>
          <p:cNvSpPr txBox="1"/>
          <p:nvPr>
            <p:ph idx="1" type="body"/>
          </p:nvPr>
        </p:nvSpPr>
        <p:spPr>
          <a:xfrm>
            <a:off x="444500" y="1222375"/>
            <a:ext cx="8255000" cy="4405630"/>
          </a:xfrm>
          <a:prstGeom prst="rect">
            <a:avLst/>
          </a:prstGeom>
          <a:noFill/>
          <a:ln>
            <a:noFill/>
          </a:ln>
        </p:spPr>
        <p:txBody>
          <a:bodyPr anchorCtr="0" anchor="t" bIns="0" lIns="0" spcFirstLastPara="1" rIns="0" wrap="square" tIns="0">
            <a:spAutoFit/>
          </a:bodyPr>
          <a:lstStyle>
            <a:lvl1pPr indent="-228600" lvl="0" marL="457200"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800" u="none" cap="none" strike="noStrike">
                <a:latin typeface="Calibri"/>
                <a:ea typeface="Calibri"/>
                <a:cs typeface="Calibri"/>
                <a:sym typeface="Calibri"/>
              </a:defRPr>
            </a:lvl2pPr>
            <a:lvl3pPr indent="-228600" lvl="2" marL="1371600" marR="0" rtl="0" algn="l">
              <a:spcBef>
                <a:spcPts val="0"/>
              </a:spcBef>
              <a:spcAft>
                <a:spcPts val="0"/>
              </a:spcAft>
              <a:buSzPts val="1400"/>
              <a:buNone/>
              <a:defRPr b="0" i="0" sz="1800" u="none" cap="none" strike="noStrike">
                <a:latin typeface="Calibri"/>
                <a:ea typeface="Calibri"/>
                <a:cs typeface="Calibri"/>
                <a:sym typeface="Calibri"/>
              </a:defRPr>
            </a:lvl3pPr>
            <a:lvl4pPr indent="-228600" lvl="3" marL="1828800" marR="0" rtl="0" algn="l">
              <a:spcBef>
                <a:spcPts val="0"/>
              </a:spcBef>
              <a:spcAft>
                <a:spcPts val="0"/>
              </a:spcAft>
              <a:buSzPts val="1400"/>
              <a:buNone/>
              <a:defRPr b="0" i="0" sz="1800" u="none" cap="none" strike="noStrike">
                <a:latin typeface="Calibri"/>
                <a:ea typeface="Calibri"/>
                <a:cs typeface="Calibri"/>
                <a:sym typeface="Calibri"/>
              </a:defRPr>
            </a:lvl4pPr>
            <a:lvl5pPr indent="-228600" lvl="4" marL="2286000" marR="0" rtl="0" algn="l">
              <a:spcBef>
                <a:spcPts val="0"/>
              </a:spcBef>
              <a:spcAft>
                <a:spcPts val="0"/>
              </a:spcAft>
              <a:buSzPts val="1400"/>
              <a:buNone/>
              <a:defRPr b="0" i="0" sz="1800" u="none" cap="none" strike="noStrike">
                <a:latin typeface="Calibri"/>
                <a:ea typeface="Calibri"/>
                <a:cs typeface="Calibri"/>
                <a:sym typeface="Calibri"/>
              </a:defRPr>
            </a:lvl5pPr>
            <a:lvl6pPr indent="-228600" lvl="5" marL="2743200" marR="0" rtl="0" algn="l">
              <a:spcBef>
                <a:spcPts val="0"/>
              </a:spcBef>
              <a:spcAft>
                <a:spcPts val="0"/>
              </a:spcAft>
              <a:buSzPts val="1400"/>
              <a:buNone/>
              <a:defRPr b="0" i="0" sz="1800" u="none" cap="none" strike="noStrike">
                <a:latin typeface="Calibri"/>
                <a:ea typeface="Calibri"/>
                <a:cs typeface="Calibri"/>
                <a:sym typeface="Calibri"/>
              </a:defRPr>
            </a:lvl6pPr>
            <a:lvl7pPr indent="-228600" lvl="6" marL="3200400" marR="0" rtl="0" algn="l">
              <a:spcBef>
                <a:spcPts val="0"/>
              </a:spcBef>
              <a:spcAft>
                <a:spcPts val="0"/>
              </a:spcAft>
              <a:buSzPts val="1400"/>
              <a:buNone/>
              <a:defRPr b="0" i="0" sz="1800" u="none" cap="none" strike="noStrike">
                <a:latin typeface="Calibri"/>
                <a:ea typeface="Calibri"/>
                <a:cs typeface="Calibri"/>
                <a:sym typeface="Calibri"/>
              </a:defRPr>
            </a:lvl7pPr>
            <a:lvl8pPr indent="-228600" lvl="7" marL="3657600" marR="0" rtl="0" algn="l">
              <a:spcBef>
                <a:spcPts val="0"/>
              </a:spcBef>
              <a:spcAft>
                <a:spcPts val="0"/>
              </a:spcAft>
              <a:buSzPts val="1400"/>
              <a:buNone/>
              <a:defRPr b="0" i="0" sz="1800" u="none" cap="none" strike="noStrike">
                <a:latin typeface="Calibri"/>
                <a:ea typeface="Calibri"/>
                <a:cs typeface="Calibri"/>
                <a:sym typeface="Calibri"/>
              </a:defRPr>
            </a:lvl8pPr>
            <a:lvl9pPr indent="-228600" lvl="8" marL="4114800" marR="0" rtl="0" algn="l">
              <a:spcBef>
                <a:spcPts val="0"/>
              </a:spcBef>
              <a:spcAft>
                <a:spcPts val="0"/>
              </a:spcAft>
              <a:buSzPts val="1400"/>
              <a:buNone/>
              <a:defRPr b="0" i="0" sz="1800" u="none" cap="none" strike="noStrike">
                <a:latin typeface="Calibri"/>
                <a:ea typeface="Calibri"/>
                <a:cs typeface="Calibri"/>
                <a:sym typeface="Calibri"/>
              </a:defRPr>
            </a:lvl9pPr>
          </a:lstStyle>
          <a:p/>
        </p:txBody>
      </p:sp>
      <p:sp>
        <p:nvSpPr>
          <p:cNvPr id="53" name="Google Shape;53;p7"/>
          <p:cNvSpPr txBox="1"/>
          <p:nvPr>
            <p:ph idx="11" type="ftr"/>
          </p:nvPr>
        </p:nvSpPr>
        <p:spPr>
          <a:xfrm>
            <a:off x="3108960" y="6377940"/>
            <a:ext cx="2926080" cy="342900"/>
          </a:xfrm>
          <a:prstGeom prst="rect">
            <a:avLst/>
          </a:prstGeom>
          <a:noFill/>
          <a:ln>
            <a:noFill/>
          </a:ln>
        </p:spPr>
        <p:txBody>
          <a:bodyPr anchorCtr="0" anchor="t" bIns="0" lIns="0" spcFirstLastPara="1" rIns="0" wrap="square" tIns="0">
            <a:spAutoFit/>
          </a:bodyPr>
          <a:lstStyle>
            <a:lvl1pPr lvl="0" marR="0" rtl="0" algn="ctr">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4" name="Google Shape;54;p7"/>
          <p:cNvSpPr txBox="1"/>
          <p:nvPr>
            <p:ph idx="10" type="dt"/>
          </p:nvPr>
        </p:nvSpPr>
        <p:spPr>
          <a:xfrm>
            <a:off x="457200" y="6377940"/>
            <a:ext cx="2103120" cy="342900"/>
          </a:xfrm>
          <a:prstGeom prst="rect">
            <a:avLst/>
          </a:prstGeom>
          <a:noFill/>
          <a:ln>
            <a:noFill/>
          </a:ln>
        </p:spPr>
        <p:txBody>
          <a:bodyPr anchorCtr="0" anchor="t" bIns="0" lIns="0" spcFirstLastPara="1" rIns="0" wrap="square" tIns="0">
            <a:spAutoFit/>
          </a:bodyPr>
          <a:lstStyle>
            <a:lvl1pPr lvl="0" marR="0" rtl="0" algn="l">
              <a:spcBef>
                <a:spcPts val="0"/>
              </a:spcBef>
              <a:spcAft>
                <a:spcPts val="0"/>
              </a:spcAft>
              <a:buSzPts val="1400"/>
              <a:buNone/>
              <a:defRPr sz="1800">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5" name="Google Shape;55;p7"/>
          <p:cNvSpPr txBox="1"/>
          <p:nvPr>
            <p:ph idx="12" type="sldNum"/>
          </p:nvPr>
        </p:nvSpPr>
        <p:spPr>
          <a:xfrm>
            <a:off x="6583680" y="6377940"/>
            <a:ext cx="2103120" cy="342900"/>
          </a:xfrm>
          <a:prstGeom prst="rect">
            <a:avLst/>
          </a:prstGeom>
          <a:noFill/>
          <a:ln>
            <a:noFill/>
          </a:ln>
        </p:spPr>
        <p:txBody>
          <a:bodyPr anchorCtr="0" anchor="t" bIns="0" lIns="0" spcFirstLastPara="1" rIns="0" wrap="square" tIns="0">
            <a:spAutoFit/>
          </a:bodyPr>
          <a:lstStyle>
            <a:lvl1pPr indent="0" lvl="0" marL="0" marR="0" rtl="0" algn="r">
              <a:spcBef>
                <a:spcPts val="0"/>
              </a:spcBef>
              <a:buNone/>
              <a:defRPr sz="1800">
                <a:solidFill>
                  <a:srgbClr val="888888"/>
                </a:solidFill>
                <a:latin typeface="Calibri"/>
                <a:ea typeface="Calibri"/>
                <a:cs typeface="Calibri"/>
                <a:sym typeface="Calibri"/>
              </a:defRPr>
            </a:lvl1pPr>
            <a:lvl2pPr indent="0" lvl="1" marL="0" marR="0" rtl="0" algn="r">
              <a:spcBef>
                <a:spcPts val="0"/>
              </a:spcBef>
              <a:buNone/>
              <a:defRPr sz="1800">
                <a:solidFill>
                  <a:srgbClr val="888888"/>
                </a:solidFill>
                <a:latin typeface="Calibri"/>
                <a:ea typeface="Calibri"/>
                <a:cs typeface="Calibri"/>
                <a:sym typeface="Calibri"/>
              </a:defRPr>
            </a:lvl2pPr>
            <a:lvl3pPr indent="0" lvl="2" marL="0" marR="0" rtl="0" algn="r">
              <a:spcBef>
                <a:spcPts val="0"/>
              </a:spcBef>
              <a:buNone/>
              <a:defRPr sz="1800">
                <a:solidFill>
                  <a:srgbClr val="888888"/>
                </a:solidFill>
                <a:latin typeface="Calibri"/>
                <a:ea typeface="Calibri"/>
                <a:cs typeface="Calibri"/>
                <a:sym typeface="Calibri"/>
              </a:defRPr>
            </a:lvl3pPr>
            <a:lvl4pPr indent="0" lvl="3" marL="0" marR="0" rtl="0" algn="r">
              <a:spcBef>
                <a:spcPts val="0"/>
              </a:spcBef>
              <a:buNone/>
              <a:defRPr sz="1800">
                <a:solidFill>
                  <a:srgbClr val="888888"/>
                </a:solidFill>
                <a:latin typeface="Calibri"/>
                <a:ea typeface="Calibri"/>
                <a:cs typeface="Calibri"/>
                <a:sym typeface="Calibri"/>
              </a:defRPr>
            </a:lvl4pPr>
            <a:lvl5pPr indent="0" lvl="4" marL="0" marR="0" rtl="0" algn="r">
              <a:spcBef>
                <a:spcPts val="0"/>
              </a:spcBef>
              <a:buNone/>
              <a:defRPr sz="1800">
                <a:solidFill>
                  <a:srgbClr val="888888"/>
                </a:solidFill>
                <a:latin typeface="Calibri"/>
                <a:ea typeface="Calibri"/>
                <a:cs typeface="Calibri"/>
                <a:sym typeface="Calibri"/>
              </a:defRPr>
            </a:lvl5pPr>
            <a:lvl6pPr indent="0" lvl="5" marL="0" marR="0" rtl="0" algn="r">
              <a:spcBef>
                <a:spcPts val="0"/>
              </a:spcBef>
              <a:buNone/>
              <a:defRPr sz="1800">
                <a:solidFill>
                  <a:srgbClr val="888888"/>
                </a:solidFill>
                <a:latin typeface="Calibri"/>
                <a:ea typeface="Calibri"/>
                <a:cs typeface="Calibri"/>
                <a:sym typeface="Calibri"/>
              </a:defRPr>
            </a:lvl6pPr>
            <a:lvl7pPr indent="0" lvl="6" marL="0" marR="0" rtl="0" algn="r">
              <a:spcBef>
                <a:spcPts val="0"/>
              </a:spcBef>
              <a:buNone/>
              <a:defRPr sz="1800">
                <a:solidFill>
                  <a:srgbClr val="888888"/>
                </a:solidFill>
                <a:latin typeface="Calibri"/>
                <a:ea typeface="Calibri"/>
                <a:cs typeface="Calibri"/>
                <a:sym typeface="Calibri"/>
              </a:defRPr>
            </a:lvl7pPr>
            <a:lvl8pPr indent="0" lvl="7" marL="0" marR="0" rtl="0" algn="r">
              <a:spcBef>
                <a:spcPts val="0"/>
              </a:spcBef>
              <a:buNone/>
              <a:defRPr sz="1800">
                <a:solidFill>
                  <a:srgbClr val="888888"/>
                </a:solidFill>
                <a:latin typeface="Calibri"/>
                <a:ea typeface="Calibri"/>
                <a:cs typeface="Calibri"/>
                <a:sym typeface="Calibri"/>
              </a:defRPr>
            </a:lvl8pPr>
            <a:lvl9pPr indent="0" lvl="8" marL="0" marR="0" rtl="0" algn="r">
              <a:spcBef>
                <a:spcPts val="0"/>
              </a:spcBef>
              <a:buNone/>
              <a:defRPr sz="1800">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53" r:id="rId2"/>
    <p:sldLayoutId id="2147483654" r:id="rId3"/>
    <p:sldLayoutId id="2147483655" r:id="rId4"/>
    <p:sldLayoutId id="2147483656" r:id="rId5"/>
    <p:sldLayoutId id="2147483657" r:id="rId6"/>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2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hyperlink" Target="https://1c-dn.com/download-trial/" TargetMode="Externa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9.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7.png"/><Relationship Id="rId4" Type="http://schemas.openxmlformats.org/officeDocument/2006/relationships/image" Target="../media/image1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 Id="rId3" Type="http://schemas.openxmlformats.org/officeDocument/2006/relationships/image" Target="../media/image11.png"/><Relationship Id="rId4" Type="http://schemas.openxmlformats.org/officeDocument/2006/relationships/image" Target="../media/image8.png"/><Relationship Id="rId5" Type="http://schemas.openxmlformats.org/officeDocument/2006/relationships/image" Target="../media/image1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8.xml"/><Relationship Id="rId3" Type="http://schemas.openxmlformats.org/officeDocument/2006/relationships/image" Target="../media/image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 Id="rId3"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0.xml"/><Relationship Id="rId3" Type="http://schemas.openxmlformats.org/officeDocument/2006/relationships/image" Target="../media/image18.png"/><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20.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17.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21.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3.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29.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36.png"/><Relationship Id="rId4" Type="http://schemas.openxmlformats.org/officeDocument/2006/relationships/image" Target="../media/image33.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30.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 Id="rId3" Type="http://schemas.openxmlformats.org/officeDocument/2006/relationships/image" Target="../media/image38.png"/><Relationship Id="rId4" Type="http://schemas.openxmlformats.org/officeDocument/2006/relationships/image" Target="../media/image32.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3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35.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 Id="rId3" Type="http://schemas.openxmlformats.org/officeDocument/2006/relationships/image" Target="../media/image34.png"/></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 Id="rId3" Type="http://schemas.openxmlformats.org/officeDocument/2006/relationships/image" Target="../media/image37.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4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42.png"/><Relationship Id="rId4" Type="http://schemas.openxmlformats.org/officeDocument/2006/relationships/image" Target="../media/image45.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 Id="rId3" Type="http://schemas.openxmlformats.org/officeDocument/2006/relationships/image" Target="../media/image44.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 Id="rId3" Type="http://schemas.openxmlformats.org/officeDocument/2006/relationships/image" Target="../media/image41.png"/><Relationship Id="rId4" Type="http://schemas.openxmlformats.org/officeDocument/2006/relationships/image" Target="../media/image43.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 Id="rId3" Type="http://schemas.openxmlformats.org/officeDocument/2006/relationships/hyperlink" Target="https://1c.com.vn/vn" TargetMode="External"/><Relationship Id="rId4" Type="http://schemas.openxmlformats.org/officeDocument/2006/relationships/hyperlink" Target="https://1c-dn.com/download-trial/"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Sp="0">
  <p:cSld>
    <p:spTree>
      <p:nvGrpSpPr>
        <p:cNvPr id="90" name="Shape 90"/>
        <p:cNvGrpSpPr/>
        <p:nvPr/>
      </p:nvGrpSpPr>
      <p:grpSpPr>
        <a:xfrm>
          <a:off x="0" y="0"/>
          <a:ext cx="0" cy="0"/>
          <a:chOff x="0" y="0"/>
          <a:chExt cx="0" cy="0"/>
        </a:xfrm>
      </p:grpSpPr>
      <p:sp>
        <p:nvSpPr>
          <p:cNvPr id="91" name="Google Shape;91;p13"/>
          <p:cNvSpPr/>
          <p:nvPr/>
        </p:nvSpPr>
        <p:spPr>
          <a:xfrm>
            <a:off x="1004823" y="5207896"/>
            <a:ext cx="3619500" cy="0"/>
          </a:xfrm>
          <a:custGeom>
            <a:rect b="b" l="l" r="r" t="t"/>
            <a:pathLst>
              <a:path extrusionOk="0" h="120000" w="3619500">
                <a:moveTo>
                  <a:pt x="0" y="0"/>
                </a:moveTo>
                <a:lnTo>
                  <a:pt x="3619500" y="0"/>
                </a:lnTo>
              </a:path>
            </a:pathLst>
          </a:custGeom>
          <a:noFill/>
          <a:ln cap="flat" cmpd="sng" w="44450">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2" name="Google Shape;92;p13"/>
          <p:cNvSpPr/>
          <p:nvPr/>
        </p:nvSpPr>
        <p:spPr>
          <a:xfrm>
            <a:off x="992498" y="5181600"/>
            <a:ext cx="7239000" cy="0"/>
          </a:xfrm>
          <a:custGeom>
            <a:rect b="b" l="l" r="r" t="t"/>
            <a:pathLst>
              <a:path extrusionOk="0" h="120000" w="7239000">
                <a:moveTo>
                  <a:pt x="0" y="0"/>
                </a:moveTo>
                <a:lnTo>
                  <a:pt x="7239000" y="0"/>
                </a:lnTo>
              </a:path>
            </a:pathLst>
          </a:custGeom>
          <a:noFill/>
          <a:ln cap="flat" cmpd="sng" w="46025">
            <a:solidFill>
              <a:srgbClr val="FF6600"/>
            </a:solidFill>
            <a:prstDash val="solid"/>
            <a:round/>
            <a:headEnd len="sm" w="sm" type="none"/>
            <a:tailEnd len="sm" w="sm" type="none"/>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3" name="Google Shape;93;p13"/>
          <p:cNvSpPr/>
          <p:nvPr/>
        </p:nvSpPr>
        <p:spPr>
          <a:xfrm>
            <a:off x="5638800" y="627333"/>
            <a:ext cx="851916" cy="1231391"/>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4" name="Google Shape;94;p13"/>
          <p:cNvSpPr/>
          <p:nvPr/>
        </p:nvSpPr>
        <p:spPr>
          <a:xfrm>
            <a:off x="7537739" y="3340608"/>
            <a:ext cx="851916" cy="1231392"/>
          </a:xfrm>
          <a:prstGeom prst="rect">
            <a:avLst/>
          </a:prstGeom>
          <a:blipFill rotWithShape="1">
            <a:blip r:embed="rId3">
              <a:alphaModFix/>
            </a:blip>
            <a:stretch>
              <a:fillRect b="0" l="0" r="0" t="0"/>
            </a:stretch>
          </a:blipFill>
          <a:ln>
            <a:noFill/>
          </a:ln>
        </p:spPr>
        <p:txBody>
          <a:bodyPr anchorCtr="0" anchor="t" bIns="0" lIns="0" spcFirstLastPara="1" rIns="0" wrap="square" tIns="0">
            <a:noAutofit/>
          </a:bodyPr>
          <a:lstStyle/>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sp>
        <p:nvSpPr>
          <p:cNvPr id="95" name="Google Shape;95;p13"/>
          <p:cNvSpPr/>
          <p:nvPr/>
        </p:nvSpPr>
        <p:spPr>
          <a:xfrm>
            <a:off x="516634" y="2272445"/>
            <a:ext cx="8215377" cy="2308324"/>
          </a:xfrm>
          <a:prstGeom prst="rect">
            <a:avLst/>
          </a:prstGeom>
          <a:noFill/>
          <a:ln>
            <a:noFill/>
          </a:ln>
        </p:spPr>
        <p:txBody>
          <a:bodyPr anchorCtr="0" anchor="t" bIns="45700" lIns="91425" spcFirstLastPara="1" rIns="91425" wrap="square" tIns="45700">
            <a:noAutofit/>
          </a:bodyPr>
          <a:lstStyle/>
          <a:p>
            <a:pPr indent="0" lvl="1" marL="55563" marR="0" rtl="0" algn="l">
              <a:spcBef>
                <a:spcPts val="0"/>
              </a:spcBef>
              <a:spcAft>
                <a:spcPts val="0"/>
              </a:spcAft>
              <a:buNone/>
            </a:pPr>
            <a:r>
              <a:t/>
            </a:r>
            <a:endParaRPr b="1" i="0" sz="3600" u="none" cap="none" strike="noStrike">
              <a:solidFill>
                <a:schemeClr val="dk1"/>
              </a:solidFill>
              <a:latin typeface="Calibri"/>
              <a:ea typeface="Calibri"/>
              <a:cs typeface="Calibri"/>
              <a:sym typeface="Calibri"/>
            </a:endParaRPr>
          </a:p>
          <a:p>
            <a:pPr indent="0" lvl="1" marL="457200" marR="0" rtl="0" algn="ctr">
              <a:spcBef>
                <a:spcPts val="0"/>
              </a:spcBef>
              <a:spcAft>
                <a:spcPts val="0"/>
              </a:spcAft>
              <a:buNone/>
            </a:pPr>
            <a:r>
              <a:rPr b="1" i="0" lang="en-US" sz="3600" u="none" cap="none" strike="noStrike">
                <a:solidFill>
                  <a:schemeClr val="dk1"/>
                </a:solidFill>
                <a:latin typeface="Calibri"/>
                <a:ea typeface="Calibri"/>
                <a:cs typeface="Calibri"/>
                <a:sym typeface="Calibri"/>
              </a:rPr>
              <a:t>Bài 4</a:t>
            </a:r>
            <a:endParaRPr/>
          </a:p>
          <a:p>
            <a:pPr indent="0" lvl="1" marL="457200" marR="0" rtl="0" algn="ctr">
              <a:spcBef>
                <a:spcPts val="0"/>
              </a:spcBef>
              <a:spcAft>
                <a:spcPts val="0"/>
              </a:spcAft>
              <a:buNone/>
            </a:pPr>
            <a:r>
              <a:rPr b="1" i="0" lang="en-US" sz="3600" u="none" cap="none" strike="noStrike">
                <a:solidFill>
                  <a:schemeClr val="dk1"/>
                </a:solidFill>
                <a:latin typeface="Calibri"/>
                <a:ea typeface="Calibri"/>
                <a:cs typeface="Calibri"/>
                <a:sym typeface="Calibri"/>
              </a:rPr>
              <a:t>THỰC HÀNH CÀI ĐẶT VÀ CẤU HÌNH ERP TRÊN NỀN TẢNG 1C  </a:t>
            </a:r>
            <a:endParaRPr/>
          </a:p>
        </p:txBody>
      </p:sp>
      <p:sp>
        <p:nvSpPr>
          <p:cNvPr id="96" name="Google Shape;96;p13"/>
          <p:cNvSpPr txBox="1"/>
          <p:nvPr/>
        </p:nvSpPr>
        <p:spPr>
          <a:xfrm>
            <a:off x="1524000" y="1055528"/>
            <a:ext cx="6764503" cy="1107996"/>
          </a:xfrm>
          <a:prstGeom prst="rect">
            <a:avLst/>
          </a:prstGeom>
          <a:noFill/>
          <a:ln>
            <a:noFill/>
          </a:ln>
        </p:spPr>
        <p:txBody>
          <a:bodyPr anchorCtr="0" anchor="t" bIns="0" lIns="0" spcFirstLastPara="1" rIns="0" wrap="square" tIns="0">
            <a:spAutoFit/>
          </a:bodyPr>
          <a:lstStyle/>
          <a:p>
            <a:pPr indent="0" lvl="0" marL="0" marR="0" rtl="0" algn="ctr">
              <a:spcBef>
                <a:spcPts val="0"/>
              </a:spcBef>
              <a:spcAft>
                <a:spcPts val="0"/>
              </a:spcAft>
              <a:buNone/>
            </a:pPr>
            <a:r>
              <a:rPr b="1" i="0" lang="en-US" sz="2400">
                <a:solidFill>
                  <a:schemeClr val="dk1"/>
                </a:solidFill>
                <a:latin typeface="Times New Roman"/>
                <a:ea typeface="Times New Roman"/>
                <a:cs typeface="Times New Roman"/>
                <a:sym typeface="Times New Roman"/>
              </a:rPr>
              <a:t>HỆ THỐNG HOẠCH ĐỊNH TÀI NGUYÊN DOANH NGHIỆP  ERP </a:t>
            </a:r>
            <a:endParaRPr/>
          </a:p>
          <a:p>
            <a:pPr indent="0" lvl="0" marL="0" marR="0" rtl="0" algn="ctr">
              <a:spcBef>
                <a:spcPts val="0"/>
              </a:spcBef>
              <a:spcAft>
                <a:spcPts val="0"/>
              </a:spcAft>
              <a:buNone/>
            </a:pPr>
            <a:r>
              <a:rPr b="1" i="0" lang="en-US" sz="2400">
                <a:solidFill>
                  <a:srgbClr val="FF0000"/>
                </a:solidFill>
                <a:latin typeface="Times New Roman"/>
                <a:ea typeface="Times New Roman"/>
                <a:cs typeface="Times New Roman"/>
                <a:sym typeface="Times New Roman"/>
              </a:rPr>
              <a:t>(Enterprise Resource Planning)</a:t>
            </a:r>
            <a:endParaRPr/>
          </a:p>
        </p:txBody>
      </p:sp>
      <p:sp>
        <p:nvSpPr>
          <p:cNvPr id="97" name="Google Shape;97;p13"/>
          <p:cNvSpPr txBox="1"/>
          <p:nvPr/>
        </p:nvSpPr>
        <p:spPr>
          <a:xfrm>
            <a:off x="4611998" y="5328973"/>
            <a:ext cx="4666996" cy="319959"/>
          </a:xfrm>
          <a:prstGeom prst="rect">
            <a:avLst/>
          </a:prstGeom>
          <a:noFill/>
          <a:ln>
            <a:noFill/>
          </a:ln>
        </p:spPr>
        <p:txBody>
          <a:bodyPr anchorCtr="0" anchor="t" bIns="0" lIns="0" spcFirstLastPara="1" rIns="0" wrap="square" tIns="12050">
            <a:spAutoFit/>
          </a:bodyPr>
          <a:lstStyle/>
          <a:p>
            <a:pPr indent="0" lvl="0" marL="12700" marR="0" rtl="0" algn="l">
              <a:lnSpc>
                <a:spcPct val="100000"/>
              </a:lnSpc>
              <a:spcBef>
                <a:spcPts val="0"/>
              </a:spcBef>
              <a:spcAft>
                <a:spcPts val="0"/>
              </a:spcAft>
              <a:buNone/>
            </a:pPr>
            <a:r>
              <a:rPr b="1" lang="en-US" sz="2000">
                <a:solidFill>
                  <a:schemeClr val="dk1"/>
                </a:solidFill>
                <a:latin typeface="Times New Roman"/>
                <a:ea typeface="Times New Roman"/>
                <a:cs typeface="Times New Roman"/>
                <a:sym typeface="Times New Roman"/>
              </a:rPr>
              <a:t>Giảng viên: Ts. Chu Thị Hồng Hải</a:t>
            </a:r>
            <a:endParaRPr sz="2000">
              <a:solidFill>
                <a:schemeClr val="dk1"/>
              </a:solidFill>
              <a:latin typeface="Times New Roman"/>
              <a:ea typeface="Times New Roman"/>
              <a:cs typeface="Times New Roman"/>
              <a:sym typeface="Times New Roman"/>
            </a:endParaRPr>
          </a:p>
        </p:txBody>
      </p:sp>
      <p:pic>
        <p:nvPicPr>
          <p:cNvPr id="98" name="Google Shape;98;p13"/>
          <p:cNvPicPr preferRelativeResize="0"/>
          <p:nvPr/>
        </p:nvPicPr>
        <p:blipFill rotWithShape="1">
          <a:blip r:embed="rId4">
            <a:alphaModFix/>
          </a:blip>
          <a:srcRect b="0" l="0" r="0" t="0"/>
          <a:stretch/>
        </p:blipFill>
        <p:spPr>
          <a:xfrm>
            <a:off x="58854" y="137160"/>
            <a:ext cx="1310640" cy="87215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4"/>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07" name="Google Shape;107;p14"/>
          <p:cNvSpPr txBox="1"/>
          <p:nvPr/>
        </p:nvSpPr>
        <p:spPr>
          <a:xfrm>
            <a:off x="527713" y="381000"/>
            <a:ext cx="8077200" cy="762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3600"/>
              <a:buFont typeface="Times New Roman"/>
              <a:buNone/>
            </a:pPr>
            <a:r>
              <a:rPr lang="en-US" sz="3600">
                <a:solidFill>
                  <a:srgbClr val="222222"/>
                </a:solidFill>
                <a:latin typeface="Arial"/>
                <a:ea typeface="Arial"/>
                <a:cs typeface="Arial"/>
                <a:sym typeface="Arial"/>
              </a:rPr>
              <a:t>Mục tiêu</a:t>
            </a:r>
            <a:endParaRPr sz="3600">
              <a:solidFill>
                <a:srgbClr val="222222"/>
              </a:solidFill>
              <a:latin typeface="Arial"/>
              <a:ea typeface="Arial"/>
              <a:cs typeface="Arial"/>
              <a:sym typeface="Arial"/>
            </a:endParaRPr>
          </a:p>
        </p:txBody>
      </p:sp>
      <p:sp>
        <p:nvSpPr>
          <p:cNvPr id="108" name="Google Shape;108;p14"/>
          <p:cNvSpPr txBox="1"/>
          <p:nvPr/>
        </p:nvSpPr>
        <p:spPr>
          <a:xfrm>
            <a:off x="527713" y="1525870"/>
            <a:ext cx="8077200" cy="3122330"/>
          </a:xfrm>
          <a:prstGeom prst="rect">
            <a:avLst/>
          </a:prstGeom>
          <a:noFill/>
          <a:ln>
            <a:noFill/>
          </a:ln>
        </p:spPr>
        <p:txBody>
          <a:bodyPr anchorCtr="0" anchor="t" bIns="45700" lIns="91425" spcFirstLastPara="1" rIns="91425" wrap="square" tIns="45700">
            <a:noAutofit/>
          </a:bodyPr>
          <a:lstStyle/>
          <a:p>
            <a:pPr indent="-341313" lvl="0" marL="342900" marR="0" rtl="0" algn="l">
              <a:lnSpc>
                <a:spcPct val="150000"/>
              </a:lnSpc>
              <a:spcBef>
                <a:spcPts val="0"/>
              </a:spcBef>
              <a:spcAft>
                <a:spcPts val="0"/>
              </a:spcAft>
              <a:buClr>
                <a:srgbClr val="222222"/>
              </a:buClr>
              <a:buSzPts val="2400"/>
              <a:buFont typeface="Times New Roman"/>
              <a:buNone/>
            </a:pPr>
            <a:r>
              <a:rPr lang="en-US" sz="2400">
                <a:solidFill>
                  <a:srgbClr val="222222"/>
                </a:solidFill>
                <a:latin typeface="Arial"/>
                <a:ea typeface="Arial"/>
                <a:cs typeface="Arial"/>
                <a:sym typeface="Arial"/>
              </a:rPr>
              <a:t>Sau khi học xong người học có thể:</a:t>
            </a:r>
            <a:endParaRPr/>
          </a:p>
          <a:p>
            <a:pPr indent="-457200" lvl="0" marL="458787" marR="0" rtl="0" algn="l">
              <a:lnSpc>
                <a:spcPct val="150000"/>
              </a:lnSpc>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Cài đặt và cấu hình hệ thống ERP trên 1C</a:t>
            </a:r>
            <a:endParaRPr/>
          </a:p>
          <a:p>
            <a:pPr indent="-457200" lvl="0" marL="458787" marR="0" rtl="0" algn="l">
              <a:lnSpc>
                <a:spcPct val="150000"/>
              </a:lnSpc>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Hiểu được các khái niệm cơ bản trong 1C</a:t>
            </a:r>
            <a:endParaRPr/>
          </a:p>
          <a:p>
            <a:pPr indent="-457200" lvl="0" marL="458787" marR="0" rtl="0" algn="l">
              <a:lnSpc>
                <a:spcPct val="150000"/>
              </a:lnSpc>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Xây dựng được một bộ thiết kế ERP cơ bản</a:t>
            </a:r>
            <a:endParaRPr sz="24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400"/>
              <a:buFont typeface="Arial"/>
              <a:buChar char="•"/>
            </a:pPr>
            <a:r>
              <a:rPr lang="en-US" sz="2400">
                <a:solidFill>
                  <a:srgbClr val="222222"/>
                </a:solidFill>
                <a:latin typeface="Arial"/>
                <a:ea typeface="Arial"/>
                <a:cs typeface="Arial"/>
                <a:sym typeface="Arial"/>
              </a:rPr>
              <a:t>Thử nghiệm và nhận xét</a:t>
            </a:r>
            <a:endParaRPr sz="24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5" name="Shape 115"/>
        <p:cNvGrpSpPr/>
        <p:nvPr/>
      </p:nvGrpSpPr>
      <p:grpSpPr>
        <a:xfrm>
          <a:off x="0" y="0"/>
          <a:ext cx="0" cy="0"/>
          <a:chOff x="0" y="0"/>
          <a:chExt cx="0" cy="0"/>
        </a:xfrm>
      </p:grpSpPr>
      <p:sp>
        <p:nvSpPr>
          <p:cNvPr id="116" name="Google Shape;116;p15"/>
          <p:cNvSpPr txBox="1"/>
          <p:nvPr/>
        </p:nvSpPr>
        <p:spPr>
          <a:xfrm>
            <a:off x="6553200" y="6324600"/>
            <a:ext cx="2057400" cy="381000"/>
          </a:xfrm>
          <a:prstGeom prst="rect">
            <a:avLst/>
          </a:prstGeom>
          <a:noFill/>
          <a:ln>
            <a:noFill/>
          </a:ln>
        </p:spPr>
        <p:txBody>
          <a:bodyPr anchorCtr="0" anchor="ctr" bIns="45700" lIns="91425" spcFirstLastPara="1" rIns="91425" wrap="square" tIns="45700">
            <a:noAutofit/>
          </a:bodyPr>
          <a:lstStyle/>
          <a:p>
            <a:pPr indent="0" lvl="0" marL="0" marR="0" rtl="0" algn="l">
              <a:spcBef>
                <a:spcPts val="0"/>
              </a:spcBef>
              <a:spcAft>
                <a:spcPts val="0"/>
              </a:spcAft>
              <a:buClr>
                <a:srgbClr val="000000"/>
              </a:buClr>
              <a:buSzPts val="1800"/>
              <a:buFont typeface="Times New Roman"/>
              <a:buNone/>
            </a:pPr>
            <a:r>
              <a:t/>
            </a:r>
            <a:endParaRPr sz="1800">
              <a:solidFill>
                <a:schemeClr val="dk1"/>
              </a:solidFill>
              <a:latin typeface="Calibri"/>
              <a:ea typeface="Calibri"/>
              <a:cs typeface="Calibri"/>
              <a:sym typeface="Calibri"/>
            </a:endParaRPr>
          </a:p>
        </p:txBody>
      </p:sp>
      <p:sp>
        <p:nvSpPr>
          <p:cNvPr id="117" name="Google Shape;117;p15"/>
          <p:cNvSpPr txBox="1"/>
          <p:nvPr/>
        </p:nvSpPr>
        <p:spPr>
          <a:xfrm>
            <a:off x="539087" y="152400"/>
            <a:ext cx="8077200" cy="1143000"/>
          </a:xfrm>
          <a:prstGeom prst="rect">
            <a:avLst/>
          </a:prstGeom>
          <a:noFill/>
          <a:ln>
            <a:noFill/>
          </a:ln>
        </p:spPr>
        <p:txBody>
          <a:bodyPr anchorCtr="0" anchor="ctr" bIns="45700" lIns="91425" spcFirstLastPara="1" rIns="91425" wrap="square" tIns="45700">
            <a:noAutofit/>
          </a:bodyPr>
          <a:lstStyle/>
          <a:p>
            <a:pPr indent="0" lvl="0" marL="0" marR="0" rtl="0" algn="ctr">
              <a:spcBef>
                <a:spcPts val="0"/>
              </a:spcBef>
              <a:spcAft>
                <a:spcPts val="0"/>
              </a:spcAft>
              <a:buClr>
                <a:srgbClr val="222222"/>
              </a:buClr>
              <a:buSzPts val="2800"/>
              <a:buFont typeface="Times New Roman"/>
              <a:buNone/>
            </a:pPr>
            <a:r>
              <a:rPr b="1" lang="en-US" sz="2800">
                <a:solidFill>
                  <a:srgbClr val="222222"/>
                </a:solidFill>
                <a:latin typeface="Arial"/>
                <a:ea typeface="Arial"/>
                <a:cs typeface="Arial"/>
                <a:sym typeface="Arial"/>
              </a:rPr>
              <a:t>NỘI DUNG</a:t>
            </a:r>
            <a:endParaRPr/>
          </a:p>
        </p:txBody>
      </p:sp>
      <p:sp>
        <p:nvSpPr>
          <p:cNvPr id="118" name="Google Shape;118;p15"/>
          <p:cNvSpPr txBox="1"/>
          <p:nvPr/>
        </p:nvSpPr>
        <p:spPr>
          <a:xfrm>
            <a:off x="457200" y="1600200"/>
            <a:ext cx="8077200" cy="4114800"/>
          </a:xfrm>
          <a:prstGeom prst="rect">
            <a:avLst/>
          </a:prstGeom>
          <a:noFill/>
          <a:ln>
            <a:noFill/>
          </a:ln>
        </p:spPr>
        <p:txBody>
          <a:bodyPr anchorCtr="0" anchor="t" bIns="45700" lIns="91425" spcFirstLastPara="1" rIns="91425" wrap="square" tIns="45700">
            <a:noAutofit/>
          </a:bodyPr>
          <a:lstStyle/>
          <a:p>
            <a:pPr indent="-457200" lvl="0" marL="458787" marR="0" rtl="0" algn="l">
              <a:lnSpc>
                <a:spcPct val="150000"/>
              </a:lnSpc>
              <a:spcBef>
                <a:spcPts val="0"/>
              </a:spcBef>
              <a:spcAft>
                <a:spcPts val="0"/>
              </a:spcAft>
              <a:buClr>
                <a:srgbClr val="222222"/>
              </a:buClr>
              <a:buSzPts val="2600"/>
              <a:buFont typeface="Arial"/>
              <a:buChar char="•"/>
            </a:pPr>
            <a:r>
              <a:rPr lang="en-US" sz="2600">
                <a:solidFill>
                  <a:srgbClr val="222222"/>
                </a:solidFill>
                <a:latin typeface="Arial"/>
                <a:ea typeface="Arial"/>
                <a:cs typeface="Arial"/>
                <a:sym typeface="Arial"/>
              </a:rPr>
              <a:t>Cài đặt và cấu hình ERP với 1C Enteprise</a:t>
            </a:r>
            <a:endParaRPr sz="26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Các thành phần và khái niệm sử dụng</a:t>
            </a:r>
            <a:endParaRPr sz="2600">
              <a:solidFill>
                <a:srgbClr val="222222"/>
              </a:solidFill>
              <a:latin typeface="Arial"/>
              <a:ea typeface="Arial"/>
              <a:cs typeface="Arial"/>
              <a:sym typeface="Arial"/>
            </a:endParaRPr>
          </a:p>
          <a:p>
            <a:pPr indent="-457200" lvl="0" marL="458787" marR="0" rtl="0" algn="l">
              <a:lnSpc>
                <a:spcPct val="150000"/>
              </a:lnSpc>
              <a:spcBef>
                <a:spcPts val="650"/>
              </a:spcBef>
              <a:spcAft>
                <a:spcPts val="0"/>
              </a:spcAft>
              <a:buClr>
                <a:srgbClr val="222222"/>
              </a:buClr>
              <a:buSzPts val="2600"/>
              <a:buFont typeface="Arial"/>
              <a:buChar char="•"/>
            </a:pPr>
            <a:r>
              <a:rPr lang="en-US" sz="2600">
                <a:solidFill>
                  <a:srgbClr val="222222"/>
                </a:solidFill>
                <a:latin typeface="Arial"/>
                <a:ea typeface="Arial"/>
                <a:cs typeface="Arial"/>
                <a:sym typeface="Arial"/>
              </a:rPr>
              <a:t>Xây dựng bộ thiết kế và chạy chương trình</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a:p>
            <a:pPr indent="-292100" lvl="0" marL="458787" marR="0" rtl="0" algn="l">
              <a:spcBef>
                <a:spcPts val="650"/>
              </a:spcBef>
              <a:spcAft>
                <a:spcPts val="0"/>
              </a:spcAft>
              <a:buClr>
                <a:schemeClr val="lt1"/>
              </a:buClr>
              <a:buSzPts val="2600"/>
              <a:buFont typeface="Arial"/>
              <a:buNone/>
            </a:pPr>
            <a:r>
              <a:t/>
            </a:r>
            <a:endParaRPr sz="2600">
              <a:solidFill>
                <a:srgbClr val="222222"/>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16"/>
          <p:cNvSpPr txBox="1"/>
          <p:nvPr>
            <p:ph type="title"/>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CÀI ĐẶT VÀ CẤU HÌNH 1C ENTERPRISE</a:t>
            </a:r>
            <a:endParaRPr/>
          </a:p>
        </p:txBody>
      </p:sp>
      <p:sp>
        <p:nvSpPr>
          <p:cNvPr id="125" name="Google Shape;125;p16"/>
          <p:cNvSpPr txBox="1"/>
          <p:nvPr/>
        </p:nvSpPr>
        <p:spPr>
          <a:xfrm>
            <a:off x="266700" y="1143000"/>
            <a:ext cx="8610600" cy="2585323"/>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Download 1C Enterprise phiên bản học tập tại địa chỉ:  </a:t>
            </a:r>
            <a:endParaRPr/>
          </a:p>
          <a:p>
            <a:pPr indent="0" lvl="0" marL="0" marR="0" rtl="0" algn="l">
              <a:lnSpc>
                <a:spcPct val="150000"/>
              </a:lnSpc>
              <a:spcBef>
                <a:spcPts val="0"/>
              </a:spcBef>
              <a:spcAft>
                <a:spcPts val="0"/>
              </a:spcAft>
              <a:buNone/>
            </a:pPr>
            <a:r>
              <a:rPr lang="en-US" sz="2400">
                <a:solidFill>
                  <a:schemeClr val="dk1"/>
                </a:solidFill>
                <a:latin typeface="Calibri"/>
                <a:ea typeface="Calibri"/>
                <a:cs typeface="Calibri"/>
                <a:sym typeface="Calibri"/>
              </a:rPr>
              <a:t>              </a:t>
            </a:r>
            <a:r>
              <a:rPr lang="en-US" sz="2400" u="sng">
                <a:solidFill>
                  <a:schemeClr val="hlink"/>
                </a:solidFill>
                <a:latin typeface="Calibri"/>
                <a:ea typeface="Calibri"/>
                <a:cs typeface="Calibri"/>
                <a:sym typeface="Calibri"/>
                <a:hlinkClick r:id="rId3"/>
              </a:rPr>
              <a:t>https://1c-dn.com/download-trial/</a:t>
            </a:r>
            <a:endParaRPr sz="2400">
              <a:solidFill>
                <a:schemeClr val="dk1"/>
              </a:solidFill>
              <a:latin typeface="Calibri"/>
              <a:ea typeface="Calibri"/>
              <a:cs typeface="Calibri"/>
              <a:sym typeface="Calibri"/>
            </a:endParaRPr>
          </a:p>
          <a:p>
            <a:pPr indent="-342900" lvl="0" marL="342900" marR="0" rtl="0" algn="l">
              <a:lnSpc>
                <a:spcPct val="150000"/>
              </a:lnSpc>
              <a:spcBef>
                <a:spcPts val="0"/>
              </a:spcBef>
              <a:spcAft>
                <a:spcPts val="0"/>
              </a:spcAft>
              <a:buClr>
                <a:schemeClr val="dk1"/>
              </a:buClr>
              <a:buSzPts val="2400"/>
              <a:buFont typeface="Arial"/>
              <a:buChar char="•"/>
            </a:pPr>
            <a:r>
              <a:rPr lang="en-US" sz="2400">
                <a:solidFill>
                  <a:schemeClr val="dk1"/>
                </a:solidFill>
                <a:latin typeface="Calibri"/>
                <a:ea typeface="Calibri"/>
                <a:cs typeface="Calibri"/>
                <a:sym typeface="Calibri"/>
              </a:rPr>
              <a:t>Chạy file Setup.exe, chọn chế </a:t>
            </a:r>
            <a:r>
              <a:rPr b="1" i="1" lang="en-US" sz="2400">
                <a:solidFill>
                  <a:schemeClr val="dk1"/>
                </a:solidFill>
                <a:latin typeface="Calibri"/>
                <a:ea typeface="Calibri"/>
                <a:cs typeface="Calibri"/>
                <a:sym typeface="Calibri"/>
              </a:rPr>
              <a:t>độ Quick Setup </a:t>
            </a:r>
            <a:r>
              <a:rPr lang="en-US" sz="2400">
                <a:solidFill>
                  <a:schemeClr val="dk1"/>
                </a:solidFill>
                <a:latin typeface="Calibri"/>
                <a:ea typeface="Calibri"/>
                <a:cs typeface="Calibri"/>
                <a:sym typeface="Calibri"/>
              </a:rPr>
              <a:t>và thực hiện cài đặt theo chỉ dẫn :</a:t>
            </a:r>
            <a:endParaRPr/>
          </a:p>
          <a:p>
            <a:pPr indent="0" lvl="0" marL="0" marR="0" rtl="0" algn="l">
              <a:spcBef>
                <a:spcPts val="0"/>
              </a:spcBef>
              <a:spcAft>
                <a:spcPts val="0"/>
              </a:spcAft>
              <a:buNone/>
            </a:pPr>
            <a:r>
              <a:t/>
            </a:r>
            <a:endParaRPr sz="1800">
              <a:solidFill>
                <a:schemeClr val="dk1"/>
              </a:solidFill>
              <a:latin typeface="Calibri"/>
              <a:ea typeface="Calibri"/>
              <a:cs typeface="Calibri"/>
              <a:sym typeface="Calibri"/>
            </a:endParaRPr>
          </a:p>
        </p:txBody>
      </p:sp>
      <p:pic>
        <p:nvPicPr>
          <p:cNvPr id="126" name="Google Shape;126;p16"/>
          <p:cNvPicPr preferRelativeResize="0"/>
          <p:nvPr/>
        </p:nvPicPr>
        <p:blipFill rotWithShape="1">
          <a:blip r:embed="rId4">
            <a:alphaModFix/>
          </a:blip>
          <a:srcRect b="0" l="0" r="0" t="0"/>
          <a:stretch/>
        </p:blipFill>
        <p:spPr>
          <a:xfrm>
            <a:off x="2895600" y="3200400"/>
            <a:ext cx="4572000" cy="2894584"/>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17"/>
          <p:cNvSpPr txBox="1"/>
          <p:nvPr>
            <p:ph type="title"/>
          </p:nvPr>
        </p:nvSpPr>
        <p:spPr>
          <a:xfrm>
            <a:off x="1398397" y="480186"/>
            <a:ext cx="6347205" cy="43088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a:t> </a:t>
            </a:r>
            <a:endParaRPr/>
          </a:p>
        </p:txBody>
      </p:sp>
      <p:sp>
        <p:nvSpPr>
          <p:cNvPr id="132" name="Google Shape;132;p17"/>
          <p:cNvSpPr txBox="1"/>
          <p:nvPr/>
        </p:nvSpPr>
        <p:spPr>
          <a:xfrm>
            <a:off x="304800" y="1222683"/>
            <a:ext cx="8610600" cy="1328569"/>
          </a:xfrm>
          <a:prstGeom prst="rect">
            <a:avLst/>
          </a:prstGeom>
          <a:noFill/>
          <a:ln>
            <a:noFill/>
          </a:ln>
        </p:spPr>
        <p:txBody>
          <a:bodyPr anchorCtr="0" anchor="t" bIns="45700" lIns="91425" spcFirstLastPara="1" rIns="91425" wrap="square" tIns="45700">
            <a:spAutoFit/>
          </a:bodyPr>
          <a:lstStyle/>
          <a:p>
            <a:pPr indent="-152400" lvl="0" marL="0" marR="0" rtl="0" algn="just">
              <a:spcBef>
                <a:spcPts val="0"/>
              </a:spcBef>
              <a:spcAft>
                <a:spcPts val="0"/>
              </a:spcAft>
              <a:buClr>
                <a:srgbClr val="000000"/>
              </a:buClr>
              <a:buSzPts val="2400"/>
              <a:buFont typeface="Arial"/>
              <a:buChar char="•"/>
            </a:pPr>
            <a:r>
              <a:rPr b="0" i="0" lang="en-US" sz="2400" u="none" strike="noStrike">
                <a:solidFill>
                  <a:srgbClr val="000000"/>
                </a:solidFill>
                <a:latin typeface="Calibri"/>
                <a:ea typeface="Calibri"/>
                <a:cs typeface="Calibri"/>
                <a:sym typeface="Calibri"/>
              </a:rPr>
              <a:t>Để sử dụng tiếng Việt trong lập trình trên 1C Enterpise:</a:t>
            </a:r>
            <a:endParaRPr/>
          </a:p>
          <a:p>
            <a:pPr indent="0" lvl="0" marL="0" marR="0" rtl="0" algn="just">
              <a:spcBef>
                <a:spcPts val="1000"/>
              </a:spcBef>
              <a:spcAft>
                <a:spcPts val="0"/>
              </a:spcAft>
              <a:buNone/>
            </a:pPr>
            <a:r>
              <a:rPr lang="en-US" sz="2400">
                <a:solidFill>
                  <a:srgbClr val="000000"/>
                </a:solidFill>
                <a:latin typeface="Calibri"/>
                <a:ea typeface="Calibri"/>
                <a:cs typeface="Calibri"/>
                <a:sym typeface="Calibri"/>
              </a:rPr>
              <a:t>M</a:t>
            </a:r>
            <a:r>
              <a:rPr b="0" i="0" lang="en-US" sz="2400" u="none" strike="noStrike">
                <a:solidFill>
                  <a:srgbClr val="000000"/>
                </a:solidFill>
                <a:latin typeface="Calibri"/>
                <a:ea typeface="Calibri"/>
                <a:cs typeface="Calibri"/>
                <a:sym typeface="Calibri"/>
              </a:rPr>
              <a:t>ở </a:t>
            </a:r>
            <a:r>
              <a:rPr b="1" i="0" lang="en-US" sz="2400" u="none" strike="noStrike">
                <a:solidFill>
                  <a:srgbClr val="FF0000"/>
                </a:solidFill>
                <a:latin typeface="Calibri"/>
                <a:ea typeface="Calibri"/>
                <a:cs typeface="Calibri"/>
                <a:sym typeface="Calibri"/>
              </a:rPr>
              <a:t>Control Panel</a:t>
            </a:r>
            <a:r>
              <a:rPr b="0" i="0" lang="en-US" sz="2400" u="none" strike="noStrike">
                <a:solidFill>
                  <a:srgbClr val="000000"/>
                </a:solidFill>
                <a:latin typeface="Calibri"/>
                <a:ea typeface="Calibri"/>
                <a:cs typeface="Calibri"/>
                <a:sym typeface="Calibri"/>
              </a:rPr>
              <a:t> / </a:t>
            </a:r>
            <a:r>
              <a:rPr b="1" i="0" lang="en-US" sz="2400" u="none" strike="noStrike">
                <a:solidFill>
                  <a:srgbClr val="FF0000"/>
                </a:solidFill>
                <a:latin typeface="Calibri"/>
                <a:ea typeface="Calibri"/>
                <a:cs typeface="Calibri"/>
                <a:sym typeface="Calibri"/>
              </a:rPr>
              <a:t>Uninstall a Program</a:t>
            </a:r>
            <a:r>
              <a:rPr b="0" i="0" lang="en-US" sz="2400" u="none" strike="noStrike">
                <a:solidFill>
                  <a:srgbClr val="000000"/>
                </a:solidFill>
                <a:latin typeface="Calibri"/>
                <a:ea typeface="Calibri"/>
                <a:cs typeface="Calibri"/>
                <a:sym typeface="Calibri"/>
              </a:rPr>
              <a:t>, Click chuột phải vào 1C:Enterprise (training edition) chọn </a:t>
            </a:r>
            <a:r>
              <a:rPr b="1" i="0" lang="en-US" sz="2400" u="none" strike="noStrike">
                <a:solidFill>
                  <a:srgbClr val="FF0000"/>
                </a:solidFill>
                <a:latin typeface="Calibri"/>
                <a:ea typeface="Calibri"/>
                <a:cs typeface="Calibri"/>
                <a:sym typeface="Calibri"/>
              </a:rPr>
              <a:t>Change</a:t>
            </a:r>
            <a:r>
              <a:rPr b="0" i="0" lang="en-US" sz="2400" u="none" strike="noStrike">
                <a:solidFill>
                  <a:srgbClr val="000000"/>
                </a:solidFill>
                <a:latin typeface="Calibri"/>
                <a:ea typeface="Calibri"/>
                <a:cs typeface="Calibri"/>
                <a:sym typeface="Calibri"/>
              </a:rPr>
              <a:t>.</a:t>
            </a:r>
            <a:endParaRPr/>
          </a:p>
        </p:txBody>
      </p:sp>
      <p:pic>
        <p:nvPicPr>
          <p:cNvPr id="133" name="Google Shape;133;p17"/>
          <p:cNvPicPr preferRelativeResize="0"/>
          <p:nvPr/>
        </p:nvPicPr>
        <p:blipFill rotWithShape="1">
          <a:blip r:embed="rId3">
            <a:alphaModFix/>
          </a:blip>
          <a:srcRect b="0" l="0" r="0" t="0"/>
          <a:stretch/>
        </p:blipFill>
        <p:spPr>
          <a:xfrm>
            <a:off x="450187" y="3124200"/>
            <a:ext cx="3657599" cy="1255736"/>
          </a:xfrm>
          <a:prstGeom prst="rect">
            <a:avLst/>
          </a:prstGeom>
          <a:noFill/>
          <a:ln>
            <a:noFill/>
          </a:ln>
        </p:spPr>
      </p:pic>
      <p:sp>
        <p:nvSpPr>
          <p:cNvPr id="134" name="Google Shape;134;p17"/>
          <p:cNvSpPr txBox="1"/>
          <p:nvPr/>
        </p:nvSpPr>
        <p:spPr>
          <a:xfrm>
            <a:off x="5036215" y="3362490"/>
            <a:ext cx="2823838" cy="461665"/>
          </a:xfrm>
          <a:prstGeom prst="rect">
            <a:avLst/>
          </a:prstGeom>
          <a:noFill/>
          <a:ln>
            <a:noFill/>
          </a:ln>
        </p:spPr>
        <p:txBody>
          <a:bodyPr anchorCtr="0" anchor="t" bIns="45700" lIns="91425" spcFirstLastPara="1" rIns="91425" wrap="square" tIns="45700">
            <a:spAutoFit/>
          </a:bodyPr>
          <a:lstStyle/>
          <a:p>
            <a:pPr indent="-152400" lvl="0" marL="0" marR="0" rtl="0" algn="just">
              <a:spcBef>
                <a:spcPts val="0"/>
              </a:spcBef>
              <a:spcAft>
                <a:spcPts val="0"/>
              </a:spcAft>
              <a:buClr>
                <a:srgbClr val="000000"/>
              </a:buClr>
              <a:buSzPts val="2400"/>
              <a:buFont typeface="Arial"/>
              <a:buChar char="•"/>
            </a:pPr>
            <a:r>
              <a:rPr b="0" i="0" lang="en-US" sz="2400" u="none" strike="noStrike">
                <a:solidFill>
                  <a:srgbClr val="000000"/>
                </a:solidFill>
                <a:latin typeface="Calibri"/>
                <a:ea typeface="Calibri"/>
                <a:cs typeface="Calibri"/>
                <a:sym typeface="Calibri"/>
              </a:rPr>
              <a:t> Chọn tiếp </a:t>
            </a:r>
            <a:r>
              <a:rPr b="1" i="0" lang="en-US" sz="2400" u="none" strike="noStrike">
                <a:solidFill>
                  <a:srgbClr val="FF0000"/>
                </a:solidFill>
                <a:latin typeface="Calibri"/>
                <a:ea typeface="Calibri"/>
                <a:cs typeface="Calibri"/>
                <a:sym typeface="Calibri"/>
              </a:rPr>
              <a:t>Modify</a:t>
            </a:r>
            <a:endParaRPr b="0" i="0" sz="1800" u="none" strike="noStrike">
              <a:solidFill>
                <a:srgbClr val="000000"/>
              </a:solidFill>
              <a:latin typeface="Calibri"/>
              <a:ea typeface="Calibri"/>
              <a:cs typeface="Calibri"/>
              <a:sym typeface="Calibri"/>
            </a:endParaRPr>
          </a:p>
        </p:txBody>
      </p:sp>
      <p:sp>
        <p:nvSpPr>
          <p:cNvPr id="135" name="Google Shape;135;p17"/>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pic>
        <p:nvPicPr>
          <p:cNvPr id="136" name="Google Shape;136;p17"/>
          <p:cNvPicPr preferRelativeResize="0"/>
          <p:nvPr/>
        </p:nvPicPr>
        <p:blipFill rotWithShape="1">
          <a:blip r:embed="rId4">
            <a:alphaModFix/>
          </a:blip>
          <a:srcRect b="0" l="0" r="0" t="0"/>
          <a:stretch/>
        </p:blipFill>
        <p:spPr>
          <a:xfrm>
            <a:off x="4800600" y="3971659"/>
            <a:ext cx="3657600" cy="2445554"/>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18"/>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sp>
        <p:nvSpPr>
          <p:cNvPr id="142" name="Google Shape;142;p18"/>
          <p:cNvSpPr txBox="1"/>
          <p:nvPr/>
        </p:nvSpPr>
        <p:spPr>
          <a:xfrm>
            <a:off x="4876801" y="2286000"/>
            <a:ext cx="4876800" cy="400110"/>
          </a:xfrm>
          <a:prstGeom prst="rect">
            <a:avLst/>
          </a:prstGeom>
          <a:noFill/>
          <a:ln>
            <a:noFill/>
          </a:ln>
        </p:spPr>
        <p:txBody>
          <a:bodyPr anchorCtr="0" anchor="t" bIns="45700" lIns="91425" spcFirstLastPara="1" rIns="91425" wrap="square" tIns="45700">
            <a:spAutoFit/>
          </a:bodyPr>
          <a:lstStyle/>
          <a:p>
            <a:pPr indent="-127000" lvl="0" marL="0" marR="0" rtl="0" algn="l">
              <a:spcBef>
                <a:spcPts val="0"/>
              </a:spcBef>
              <a:spcAft>
                <a:spcPts val="0"/>
              </a:spcAft>
              <a:buClr>
                <a:srgbClr val="000000"/>
              </a:buClr>
              <a:buSzPts val="2000"/>
              <a:buFont typeface="Arial"/>
              <a:buChar char="•"/>
            </a:pPr>
            <a:r>
              <a:rPr b="0" i="0" lang="en-US" sz="2000" u="none" strike="noStrike">
                <a:solidFill>
                  <a:srgbClr val="000000"/>
                </a:solidFill>
                <a:latin typeface="Calibri"/>
                <a:ea typeface="Calibri"/>
                <a:cs typeface="Calibri"/>
                <a:sym typeface="Calibri"/>
              </a:rPr>
              <a:t> </a:t>
            </a:r>
            <a:r>
              <a:rPr lang="en-US" sz="2000">
                <a:solidFill>
                  <a:srgbClr val="000000"/>
                </a:solidFill>
                <a:latin typeface="Calibri"/>
                <a:ea typeface="Calibri"/>
                <a:cs typeface="Calibri"/>
                <a:sym typeface="Calibri"/>
              </a:rPr>
              <a:t>Đặt </a:t>
            </a:r>
            <a:r>
              <a:rPr b="0" i="0" lang="en-US" sz="2000" u="none" strike="noStrike">
                <a:solidFill>
                  <a:srgbClr val="000000"/>
                </a:solidFill>
                <a:latin typeface="Calibri"/>
                <a:ea typeface="Calibri"/>
                <a:cs typeface="Calibri"/>
                <a:sym typeface="Calibri"/>
              </a:rPr>
              <a:t>ngôn ngữ mặc định là </a:t>
            </a:r>
            <a:r>
              <a:rPr b="1" i="0" lang="en-US" sz="2000" u="none" strike="noStrike">
                <a:solidFill>
                  <a:srgbClr val="FF0000"/>
                </a:solidFill>
                <a:latin typeface="Calibri"/>
                <a:ea typeface="Calibri"/>
                <a:cs typeface="Calibri"/>
                <a:sym typeface="Calibri"/>
              </a:rPr>
              <a:t>Vietnamese</a:t>
            </a:r>
            <a:endParaRPr b="0" i="0" sz="2000" u="none" strike="noStrike">
              <a:solidFill>
                <a:srgbClr val="000000"/>
              </a:solidFill>
              <a:latin typeface="Calibri"/>
              <a:ea typeface="Calibri"/>
              <a:cs typeface="Calibri"/>
              <a:sym typeface="Calibri"/>
            </a:endParaRPr>
          </a:p>
        </p:txBody>
      </p:sp>
      <p:pic>
        <p:nvPicPr>
          <p:cNvPr id="143" name="Google Shape;143;p18"/>
          <p:cNvPicPr preferRelativeResize="0"/>
          <p:nvPr/>
        </p:nvPicPr>
        <p:blipFill rotWithShape="1">
          <a:blip r:embed="rId3">
            <a:alphaModFix/>
          </a:blip>
          <a:srcRect b="0" l="0" r="0" t="0"/>
          <a:stretch/>
        </p:blipFill>
        <p:spPr>
          <a:xfrm>
            <a:off x="5102441" y="3276600"/>
            <a:ext cx="3818482" cy="2851398"/>
          </a:xfrm>
          <a:prstGeom prst="rect">
            <a:avLst/>
          </a:prstGeom>
          <a:noFill/>
          <a:ln>
            <a:noFill/>
          </a:ln>
        </p:spPr>
      </p:pic>
      <p:sp>
        <p:nvSpPr>
          <p:cNvPr id="144" name="Google Shape;144;p18"/>
          <p:cNvSpPr txBox="1"/>
          <p:nvPr/>
        </p:nvSpPr>
        <p:spPr>
          <a:xfrm>
            <a:off x="96340" y="1298466"/>
            <a:ext cx="4348923" cy="400110"/>
          </a:xfrm>
          <a:prstGeom prst="rect">
            <a:avLst/>
          </a:prstGeom>
          <a:noFill/>
          <a:ln>
            <a:noFill/>
          </a:ln>
        </p:spPr>
        <p:txBody>
          <a:bodyPr anchorCtr="0" anchor="t" bIns="45700" lIns="91425" spcFirstLastPara="1" rIns="91425" wrap="square" tIns="45700">
            <a:spAutoFit/>
          </a:bodyPr>
          <a:lstStyle/>
          <a:p>
            <a:pPr indent="-127000" lvl="0" marL="0" marR="0" rtl="0" algn="l">
              <a:spcBef>
                <a:spcPts val="0"/>
              </a:spcBef>
              <a:spcAft>
                <a:spcPts val="0"/>
              </a:spcAft>
              <a:buClr>
                <a:srgbClr val="000000"/>
              </a:buClr>
              <a:buSzPts val="2000"/>
              <a:buFont typeface="Arial"/>
              <a:buChar char="•"/>
            </a:pPr>
            <a:r>
              <a:rPr b="0" i="0" lang="en-US" sz="2000" u="none" strike="noStrike">
                <a:solidFill>
                  <a:srgbClr val="000000"/>
                </a:solidFill>
                <a:latin typeface="Calibri"/>
                <a:ea typeface="Calibri"/>
                <a:cs typeface="Calibri"/>
                <a:sym typeface="Calibri"/>
              </a:rPr>
              <a:t> Chọn bổ sung ngôn ngữ </a:t>
            </a:r>
            <a:r>
              <a:rPr b="1" i="0" lang="en-US" sz="2000" u="none" strike="noStrike">
                <a:solidFill>
                  <a:srgbClr val="FF0000"/>
                </a:solidFill>
                <a:latin typeface="Calibri"/>
                <a:ea typeface="Calibri"/>
                <a:cs typeface="Calibri"/>
                <a:sym typeface="Calibri"/>
              </a:rPr>
              <a:t>Vietnamese</a:t>
            </a:r>
            <a:r>
              <a:rPr b="0" i="0" lang="en-US" sz="2000" u="none" strike="noStrike">
                <a:solidFill>
                  <a:srgbClr val="000000"/>
                </a:solidFill>
                <a:latin typeface="Calibri"/>
                <a:ea typeface="Calibri"/>
                <a:cs typeface="Calibri"/>
                <a:sym typeface="Calibri"/>
              </a:rPr>
              <a:t>.</a:t>
            </a:r>
            <a:endParaRPr/>
          </a:p>
        </p:txBody>
      </p:sp>
      <p:pic>
        <p:nvPicPr>
          <p:cNvPr id="145" name="Google Shape;145;p18"/>
          <p:cNvPicPr preferRelativeResize="0"/>
          <p:nvPr/>
        </p:nvPicPr>
        <p:blipFill rotWithShape="1">
          <a:blip r:embed="rId4">
            <a:alphaModFix/>
          </a:blip>
          <a:srcRect b="0" l="0" r="0" t="0"/>
          <a:stretch/>
        </p:blipFill>
        <p:spPr>
          <a:xfrm>
            <a:off x="223077" y="2057399"/>
            <a:ext cx="4348923" cy="303821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9" name="Shape 149"/>
        <p:cNvGrpSpPr/>
        <p:nvPr/>
      </p:nvGrpSpPr>
      <p:grpSpPr>
        <a:xfrm>
          <a:off x="0" y="0"/>
          <a:ext cx="0" cy="0"/>
          <a:chOff x="0" y="0"/>
          <a:chExt cx="0" cy="0"/>
        </a:xfrm>
      </p:grpSpPr>
      <p:sp>
        <p:nvSpPr>
          <p:cNvPr id="150" name="Google Shape;150;p19"/>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sp>
        <p:nvSpPr>
          <p:cNvPr id="151" name="Google Shape;151;p19"/>
          <p:cNvSpPr txBox="1"/>
          <p:nvPr/>
        </p:nvSpPr>
        <p:spPr>
          <a:xfrm>
            <a:off x="228600" y="1143000"/>
            <a:ext cx="8077200" cy="461665"/>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0" lang="en-US" sz="2400" u="none" strike="noStrike">
                <a:solidFill>
                  <a:schemeClr val="dk1"/>
                </a:solidFill>
                <a:latin typeface="Cambria"/>
                <a:ea typeface="Cambria"/>
                <a:cs typeface="Cambria"/>
                <a:sym typeface="Cambria"/>
              </a:rPr>
              <a:t>Tạo ứng dụng </a:t>
            </a:r>
            <a:r>
              <a:rPr b="1" lang="en-US" sz="2400">
                <a:solidFill>
                  <a:schemeClr val="dk1"/>
                </a:solidFill>
                <a:latin typeface="Cambria"/>
                <a:ea typeface="Cambria"/>
                <a:cs typeface="Cambria"/>
                <a:sym typeface="Cambria"/>
              </a:rPr>
              <a:t>đầu tiên : Hello world</a:t>
            </a:r>
            <a:endParaRPr b="1" i="0" sz="2400" u="none" strike="noStrike">
              <a:solidFill>
                <a:schemeClr val="dk1"/>
              </a:solidFill>
              <a:latin typeface="Cambria"/>
              <a:ea typeface="Cambria"/>
              <a:cs typeface="Cambria"/>
              <a:sym typeface="Cambria"/>
            </a:endParaRPr>
          </a:p>
        </p:txBody>
      </p:sp>
      <p:sp>
        <p:nvSpPr>
          <p:cNvPr id="152" name="Google Shape;152;p19"/>
          <p:cNvSpPr txBox="1"/>
          <p:nvPr/>
        </p:nvSpPr>
        <p:spPr>
          <a:xfrm>
            <a:off x="152400" y="1759937"/>
            <a:ext cx="4083010" cy="1794594"/>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15000"/>
              </a:lnSpc>
              <a:spcBef>
                <a:spcPts val="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Tạo </a:t>
            </a:r>
            <a:r>
              <a:rPr b="1" i="1" lang="en-US" sz="1800">
                <a:solidFill>
                  <a:schemeClr val="dk1"/>
                </a:solidFill>
                <a:latin typeface="Calibri"/>
                <a:ea typeface="Calibri"/>
                <a:cs typeface="Calibri"/>
                <a:sym typeface="Calibri"/>
              </a:rPr>
              <a:t>cơ sở thông tin(CSTT)</a:t>
            </a:r>
            <a:r>
              <a:rPr lang="en-US" sz="1800">
                <a:solidFill>
                  <a:schemeClr val="dk1"/>
                </a:solidFill>
                <a:latin typeface="Calibri"/>
                <a:ea typeface="Calibri"/>
                <a:cs typeface="Calibri"/>
                <a:sym typeface="Calibri"/>
              </a:rPr>
              <a:t> mới, đặt tên là </a:t>
            </a:r>
            <a:r>
              <a:rPr b="1" lang="en-US" sz="1800">
                <a:solidFill>
                  <a:srgbClr val="FF0000"/>
                </a:solidFill>
                <a:latin typeface="Calibri"/>
                <a:ea typeface="Calibri"/>
                <a:cs typeface="Calibri"/>
                <a:sym typeface="Calibri"/>
              </a:rPr>
              <a:t>Hello World</a:t>
            </a:r>
            <a:r>
              <a:rPr lang="en-US" sz="1800">
                <a:solidFill>
                  <a:schemeClr val="dk1"/>
                </a:solidFill>
                <a:latin typeface="Calibri"/>
                <a:ea typeface="Calibri"/>
                <a:cs typeface="Calibri"/>
                <a:sym typeface="Calibri"/>
              </a:rPr>
              <a:t>.</a:t>
            </a:r>
            <a:endParaRPr/>
          </a:p>
          <a:p>
            <a:pPr indent="-285750" lvl="0" marL="285750" marR="0" rtl="0" algn="just">
              <a:lnSpc>
                <a:spcPct val="115000"/>
              </a:lnSpc>
              <a:spcBef>
                <a:spcPts val="1000"/>
              </a:spcBef>
              <a:spcAft>
                <a:spcPts val="0"/>
              </a:spcAft>
              <a:buClr>
                <a:schemeClr val="dk1"/>
              </a:buClr>
              <a:buSzPts val="1800"/>
              <a:buFont typeface="Arial"/>
              <a:buChar char="•"/>
            </a:pPr>
            <a:r>
              <a:rPr lang="en-US" sz="1800">
                <a:solidFill>
                  <a:schemeClr val="dk1"/>
                </a:solidFill>
                <a:latin typeface="Calibri"/>
                <a:ea typeface="Calibri"/>
                <a:cs typeface="Calibri"/>
                <a:sym typeface="Calibri"/>
              </a:rPr>
              <a:t>Khởi động chương trình trong giao diện </a:t>
            </a:r>
            <a:r>
              <a:rPr b="1" lang="en-US" sz="1800">
                <a:solidFill>
                  <a:srgbClr val="FF0000"/>
                </a:solidFill>
                <a:latin typeface="Calibri"/>
                <a:ea typeface="Calibri"/>
                <a:cs typeface="Calibri"/>
                <a:sym typeface="Calibri"/>
              </a:rPr>
              <a:t>Infobases/Yes/ADD/Creating an infobase</a:t>
            </a:r>
            <a:endParaRPr b="1" sz="1800">
              <a:solidFill>
                <a:srgbClr val="FF0000"/>
              </a:solidFill>
              <a:latin typeface="Calibri"/>
              <a:ea typeface="Calibri"/>
              <a:cs typeface="Calibri"/>
              <a:sym typeface="Calibri"/>
            </a:endParaRPr>
          </a:p>
        </p:txBody>
      </p:sp>
      <p:pic>
        <p:nvPicPr>
          <p:cNvPr id="153" name="Google Shape;153;p19"/>
          <p:cNvPicPr preferRelativeResize="0"/>
          <p:nvPr/>
        </p:nvPicPr>
        <p:blipFill rotWithShape="1">
          <a:blip r:embed="rId3">
            <a:alphaModFix/>
          </a:blip>
          <a:srcRect b="0" l="0" r="0" t="0"/>
          <a:stretch/>
        </p:blipFill>
        <p:spPr>
          <a:xfrm>
            <a:off x="381000" y="3549545"/>
            <a:ext cx="3429000" cy="1892510"/>
          </a:xfrm>
          <a:prstGeom prst="rect">
            <a:avLst/>
          </a:prstGeom>
          <a:noFill/>
          <a:ln>
            <a:noFill/>
          </a:ln>
        </p:spPr>
      </p:pic>
      <p:pic>
        <p:nvPicPr>
          <p:cNvPr id="154" name="Google Shape;154;p19"/>
          <p:cNvPicPr preferRelativeResize="0"/>
          <p:nvPr/>
        </p:nvPicPr>
        <p:blipFill rotWithShape="1">
          <a:blip r:embed="rId4">
            <a:alphaModFix/>
          </a:blip>
          <a:srcRect b="0" l="0" r="0" t="0"/>
          <a:stretch/>
        </p:blipFill>
        <p:spPr>
          <a:xfrm>
            <a:off x="4724400" y="1796187"/>
            <a:ext cx="3962400" cy="1892510"/>
          </a:xfrm>
          <a:prstGeom prst="rect">
            <a:avLst/>
          </a:prstGeom>
          <a:noFill/>
          <a:ln>
            <a:noFill/>
          </a:ln>
        </p:spPr>
      </p:pic>
      <p:pic>
        <p:nvPicPr>
          <p:cNvPr id="155" name="Google Shape;155;p19"/>
          <p:cNvPicPr preferRelativeResize="0"/>
          <p:nvPr/>
        </p:nvPicPr>
        <p:blipFill rotWithShape="1">
          <a:blip r:embed="rId5">
            <a:alphaModFix/>
          </a:blip>
          <a:srcRect b="0" l="0" r="0" t="0"/>
          <a:stretch/>
        </p:blipFill>
        <p:spPr>
          <a:xfrm>
            <a:off x="4692611" y="3910138"/>
            <a:ext cx="3994189" cy="256686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20"/>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sp>
        <p:nvSpPr>
          <p:cNvPr id="161" name="Google Shape;161;p20"/>
          <p:cNvSpPr txBox="1"/>
          <p:nvPr/>
        </p:nvSpPr>
        <p:spPr>
          <a:xfrm>
            <a:off x="533400" y="1371600"/>
            <a:ext cx="60198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Chọn Tạo mới cơ sở thông tin </a:t>
            </a:r>
            <a:r>
              <a:rPr b="1" i="1" lang="en-US" sz="1800">
                <a:solidFill>
                  <a:schemeClr val="dk1"/>
                </a:solidFill>
                <a:latin typeface="Calibri"/>
                <a:ea typeface="Calibri"/>
                <a:cs typeface="Calibri"/>
                <a:sym typeface="Calibri"/>
              </a:rPr>
              <a:t>không theo cấu hình mẫu</a:t>
            </a:r>
            <a:r>
              <a:rPr lang="en-US" sz="1800">
                <a:solidFill>
                  <a:schemeClr val="dk1"/>
                </a:solidFill>
                <a:latin typeface="Calibri"/>
                <a:ea typeface="Calibri"/>
                <a:cs typeface="Calibri"/>
                <a:sym typeface="Calibri"/>
              </a:rPr>
              <a:t>:</a:t>
            </a:r>
            <a:endParaRPr/>
          </a:p>
        </p:txBody>
      </p:sp>
      <p:pic>
        <p:nvPicPr>
          <p:cNvPr id="162" name="Google Shape;162;p20"/>
          <p:cNvPicPr preferRelativeResize="0"/>
          <p:nvPr/>
        </p:nvPicPr>
        <p:blipFill rotWithShape="1">
          <a:blip r:embed="rId3">
            <a:alphaModFix/>
          </a:blip>
          <a:srcRect b="0" l="0" r="0" t="0"/>
          <a:stretch/>
        </p:blipFill>
        <p:spPr>
          <a:xfrm>
            <a:off x="242887" y="1904999"/>
            <a:ext cx="3795713" cy="2971801"/>
          </a:xfrm>
          <a:prstGeom prst="rect">
            <a:avLst/>
          </a:prstGeom>
          <a:noFill/>
          <a:ln>
            <a:noFill/>
          </a:ln>
        </p:spPr>
      </p:pic>
      <p:pic>
        <p:nvPicPr>
          <p:cNvPr id="163" name="Google Shape;163;p20"/>
          <p:cNvPicPr preferRelativeResize="0"/>
          <p:nvPr/>
        </p:nvPicPr>
        <p:blipFill rotWithShape="1">
          <a:blip r:embed="rId4">
            <a:alphaModFix/>
          </a:blip>
          <a:srcRect b="0" l="0" r="0" t="0"/>
          <a:stretch/>
        </p:blipFill>
        <p:spPr>
          <a:xfrm>
            <a:off x="4572000" y="2819400"/>
            <a:ext cx="3962400" cy="289560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21"/>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sp>
        <p:nvSpPr>
          <p:cNvPr id="169" name="Google Shape;169;p21"/>
          <p:cNvSpPr txBox="1"/>
          <p:nvPr/>
        </p:nvSpPr>
        <p:spPr>
          <a:xfrm>
            <a:off x="152400" y="1069416"/>
            <a:ext cx="4749552"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Chọn </a:t>
            </a:r>
            <a:r>
              <a:rPr b="1" i="1" lang="en-US" sz="1800">
                <a:solidFill>
                  <a:schemeClr val="dk1"/>
                </a:solidFill>
                <a:latin typeface="Calibri"/>
                <a:ea typeface="Calibri"/>
                <a:cs typeface="Calibri"/>
                <a:sym typeface="Calibri"/>
              </a:rPr>
              <a:t>thư mục lưu trữ</a:t>
            </a:r>
            <a:r>
              <a:rPr lang="en-US" sz="1800">
                <a:solidFill>
                  <a:schemeClr val="dk1"/>
                </a:solidFill>
                <a:latin typeface="Calibri"/>
                <a:ea typeface="Calibri"/>
                <a:cs typeface="Calibri"/>
                <a:sym typeface="Calibri"/>
              </a:rPr>
              <a:t> cơ sở thông tin:</a:t>
            </a:r>
            <a:endParaRPr/>
          </a:p>
        </p:txBody>
      </p:sp>
      <p:pic>
        <p:nvPicPr>
          <p:cNvPr id="170" name="Google Shape;170;p21"/>
          <p:cNvPicPr preferRelativeResize="0"/>
          <p:nvPr/>
        </p:nvPicPr>
        <p:blipFill rotWithShape="1">
          <a:blip r:embed="rId3">
            <a:alphaModFix/>
          </a:blip>
          <a:srcRect b="0" l="0" r="0" t="0"/>
          <a:stretch/>
        </p:blipFill>
        <p:spPr>
          <a:xfrm>
            <a:off x="228600" y="1579513"/>
            <a:ext cx="3743325" cy="3552825"/>
          </a:xfrm>
          <a:prstGeom prst="rect">
            <a:avLst/>
          </a:prstGeom>
          <a:noFill/>
          <a:ln>
            <a:noFill/>
          </a:ln>
        </p:spPr>
      </p:pic>
      <p:pic>
        <p:nvPicPr>
          <p:cNvPr id="171" name="Google Shape;171;p21"/>
          <p:cNvPicPr preferRelativeResize="0"/>
          <p:nvPr/>
        </p:nvPicPr>
        <p:blipFill rotWithShape="1">
          <a:blip r:embed="rId4">
            <a:alphaModFix/>
          </a:blip>
          <a:srcRect b="0" l="0" r="0" t="0"/>
          <a:stretch/>
        </p:blipFill>
        <p:spPr>
          <a:xfrm>
            <a:off x="4606126" y="2083591"/>
            <a:ext cx="3762375" cy="3571875"/>
          </a:xfrm>
          <a:prstGeom prst="rect">
            <a:avLst/>
          </a:prstGeom>
          <a:noFill/>
          <a:ln>
            <a:noFill/>
          </a:ln>
        </p:spPr>
      </p:pic>
      <p:sp>
        <p:nvSpPr>
          <p:cNvPr id="172" name="Google Shape;172;p21"/>
          <p:cNvSpPr txBox="1"/>
          <p:nvPr/>
        </p:nvSpPr>
        <p:spPr>
          <a:xfrm>
            <a:off x="609600" y="5786143"/>
            <a:ext cx="7419975"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Kết thúc phần tạo mới CSTT, quay trở lại màn hình </a:t>
            </a:r>
            <a:r>
              <a:rPr b="1" i="1" lang="en-US" sz="1800">
                <a:solidFill>
                  <a:schemeClr val="dk1"/>
                </a:solidFill>
                <a:latin typeface="Calibri"/>
                <a:ea typeface="Calibri"/>
                <a:cs typeface="Calibri"/>
                <a:sym typeface="Calibri"/>
              </a:rPr>
              <a:t>danh sách CSTT</a:t>
            </a:r>
            <a:r>
              <a:rPr lang="en-US" sz="1800">
                <a:solidFill>
                  <a:schemeClr val="dk1"/>
                </a:solidFill>
                <a:latin typeface="Calibri"/>
                <a:ea typeface="Calibri"/>
                <a:cs typeface="Calibri"/>
                <a:sym typeface="Calibri"/>
              </a:rPr>
              <a:t>. Chọn </a:t>
            </a:r>
            <a:r>
              <a:rPr b="1" lang="en-US" sz="1800">
                <a:solidFill>
                  <a:srgbClr val="FF0000"/>
                </a:solidFill>
                <a:latin typeface="Calibri"/>
                <a:ea typeface="Calibri"/>
                <a:cs typeface="Calibri"/>
                <a:sym typeface="Calibri"/>
              </a:rPr>
              <a:t>Hello World</a:t>
            </a:r>
            <a:r>
              <a:rPr lang="en-US" sz="1800">
                <a:solidFill>
                  <a:srgbClr val="FF0000"/>
                </a:solidFill>
                <a:latin typeface="Calibri"/>
                <a:ea typeface="Calibri"/>
                <a:cs typeface="Calibri"/>
                <a:sym typeface="Calibri"/>
              </a:rPr>
              <a:t> </a:t>
            </a:r>
            <a:r>
              <a:rPr lang="en-US" sz="1800">
                <a:solidFill>
                  <a:schemeClr val="dk1"/>
                </a:solidFill>
                <a:latin typeface="Calibri"/>
                <a:ea typeface="Calibri"/>
                <a:cs typeface="Calibri"/>
                <a:sym typeface="Calibri"/>
              </a:rPr>
              <a:t>và bấm vào </a:t>
            </a:r>
            <a:r>
              <a:rPr b="1" lang="en-US" sz="1800">
                <a:solidFill>
                  <a:srgbClr val="FF0000"/>
                </a:solidFill>
                <a:latin typeface="Calibri"/>
                <a:ea typeface="Calibri"/>
                <a:cs typeface="Calibri"/>
                <a:sym typeface="Calibri"/>
              </a:rPr>
              <a:t>Bộ thiết kế</a:t>
            </a:r>
            <a:r>
              <a:rPr lang="en-US" sz="1800">
                <a:solidFill>
                  <a:schemeClr val="dk1"/>
                </a:solidFill>
                <a:latin typeface="Calibri"/>
                <a:ea typeface="Calibri"/>
                <a:cs typeface="Calibri"/>
                <a:sym typeface="Calibri"/>
              </a:rPr>
              <a: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6" name="Shape 176"/>
        <p:cNvGrpSpPr/>
        <p:nvPr/>
      </p:nvGrpSpPr>
      <p:grpSpPr>
        <a:xfrm>
          <a:off x="0" y="0"/>
          <a:ext cx="0" cy="0"/>
          <a:chOff x="0" y="0"/>
          <a:chExt cx="0" cy="0"/>
        </a:xfrm>
      </p:grpSpPr>
      <p:sp>
        <p:nvSpPr>
          <p:cNvPr id="177" name="Google Shape;177;p22"/>
          <p:cNvSpPr txBox="1"/>
          <p:nvPr/>
        </p:nvSpPr>
        <p:spPr>
          <a:xfrm>
            <a:off x="1752600" y="520591"/>
            <a:ext cx="7745603" cy="430887"/>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1" i="0" lang="en-US" sz="2800">
                <a:solidFill>
                  <a:schemeClr val="lt1"/>
                </a:solidFill>
                <a:latin typeface="Times New Roman"/>
                <a:ea typeface="Times New Roman"/>
                <a:cs typeface="Times New Roman"/>
                <a:sym typeface="Times New Roman"/>
              </a:rPr>
              <a:t>CÀI ĐẶT VÀ CẤU HÌNH 1C ENTERPRISE</a:t>
            </a:r>
            <a:endParaRPr b="1" i="0" sz="2800">
              <a:solidFill>
                <a:schemeClr val="lt1"/>
              </a:solidFill>
              <a:latin typeface="Times New Roman"/>
              <a:ea typeface="Times New Roman"/>
              <a:cs typeface="Times New Roman"/>
              <a:sym typeface="Times New Roman"/>
            </a:endParaRPr>
          </a:p>
        </p:txBody>
      </p:sp>
      <p:pic>
        <p:nvPicPr>
          <p:cNvPr id="178" name="Google Shape;178;p22"/>
          <p:cNvPicPr preferRelativeResize="0"/>
          <p:nvPr/>
        </p:nvPicPr>
        <p:blipFill rotWithShape="1">
          <a:blip r:embed="rId3">
            <a:alphaModFix/>
          </a:blip>
          <a:srcRect b="0" l="0" r="0" t="0"/>
          <a:stretch/>
        </p:blipFill>
        <p:spPr>
          <a:xfrm>
            <a:off x="381001" y="1371601"/>
            <a:ext cx="3505200" cy="2362200"/>
          </a:xfrm>
          <a:prstGeom prst="rect">
            <a:avLst/>
          </a:prstGeom>
          <a:noFill/>
          <a:ln>
            <a:noFill/>
          </a:ln>
        </p:spPr>
      </p:pic>
      <p:sp>
        <p:nvSpPr>
          <p:cNvPr id="179" name="Google Shape;179;p22"/>
          <p:cNvSpPr txBox="1"/>
          <p:nvPr/>
        </p:nvSpPr>
        <p:spPr>
          <a:xfrm>
            <a:off x="4191000" y="1752600"/>
            <a:ext cx="4749552"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Khi xem ứng dụng ở chế độ </a:t>
            </a:r>
            <a:r>
              <a:rPr b="1" i="1" lang="en-US" sz="1800">
                <a:solidFill>
                  <a:schemeClr val="dk1"/>
                </a:solidFill>
                <a:latin typeface="Calibri"/>
                <a:ea typeface="Calibri"/>
                <a:cs typeface="Calibri"/>
                <a:sym typeface="Calibri"/>
              </a:rPr>
              <a:t>Bộ thiết kế</a:t>
            </a:r>
            <a:r>
              <a:rPr lang="en-US" sz="1800">
                <a:solidFill>
                  <a:schemeClr val="dk1"/>
                </a:solidFill>
                <a:latin typeface="Calibri"/>
                <a:ea typeface="Calibri"/>
                <a:cs typeface="Calibri"/>
                <a:sym typeface="Calibri"/>
              </a:rPr>
              <a:t>, để cấu hình ứng dụng, chọn </a:t>
            </a:r>
            <a:r>
              <a:rPr b="1" lang="en-US" sz="1800">
                <a:solidFill>
                  <a:srgbClr val="FF0000"/>
                </a:solidFill>
                <a:latin typeface="Calibri"/>
                <a:ea typeface="Calibri"/>
                <a:cs typeface="Calibri"/>
                <a:sym typeface="Calibri"/>
              </a:rPr>
              <a:t>Mở cấu hình</a:t>
            </a:r>
            <a:r>
              <a:rPr lang="en-US" sz="1800">
                <a:solidFill>
                  <a:schemeClr val="dk1"/>
                </a:solidFill>
                <a:latin typeface="Calibri"/>
                <a:ea typeface="Calibri"/>
                <a:cs typeface="Calibri"/>
                <a:sym typeface="Calibri"/>
              </a:rPr>
              <a:t>:</a:t>
            </a:r>
            <a:endParaRPr/>
          </a:p>
        </p:txBody>
      </p:sp>
      <p:pic>
        <p:nvPicPr>
          <p:cNvPr id="180" name="Google Shape;180;p22"/>
          <p:cNvPicPr preferRelativeResize="0"/>
          <p:nvPr/>
        </p:nvPicPr>
        <p:blipFill rotWithShape="1">
          <a:blip r:embed="rId4">
            <a:alphaModFix/>
          </a:blip>
          <a:srcRect b="0" l="0" r="0" t="0"/>
          <a:stretch/>
        </p:blipFill>
        <p:spPr>
          <a:xfrm>
            <a:off x="4190999" y="2971800"/>
            <a:ext cx="4571999" cy="266700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3"/>
          <p:cNvSpPr txBox="1"/>
          <p:nvPr>
            <p:ph type="title"/>
          </p:nvPr>
        </p:nvSpPr>
        <p:spPr>
          <a:xfrm>
            <a:off x="1398588" y="479425"/>
            <a:ext cx="6346825" cy="452438"/>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b="1" i="0" lang="en-US" sz="2800" u="none" cap="none" strike="noStrike">
                <a:solidFill>
                  <a:schemeClr val="lt1"/>
                </a:solidFill>
                <a:latin typeface="Times New Roman"/>
                <a:ea typeface="Times New Roman"/>
                <a:cs typeface="Times New Roman"/>
                <a:sym typeface="Times New Roman"/>
              </a:rPr>
              <a:t>CÀI ĐẶT VÀ CẤU HÌNH 1C ENTERPRISE</a:t>
            </a:r>
            <a:endParaRPr b="1" i="0" sz="2800" u="none" cap="none" strike="noStrike">
              <a:solidFill>
                <a:schemeClr val="lt1"/>
              </a:solidFill>
              <a:latin typeface="Times New Roman"/>
              <a:ea typeface="Times New Roman"/>
              <a:cs typeface="Times New Roman"/>
              <a:sym typeface="Times New Roman"/>
            </a:endParaRPr>
          </a:p>
        </p:txBody>
      </p:sp>
      <p:sp>
        <p:nvSpPr>
          <p:cNvPr id="187" name="Google Shape;187;p23"/>
          <p:cNvSpPr txBox="1"/>
          <p:nvPr/>
        </p:nvSpPr>
        <p:spPr>
          <a:xfrm>
            <a:off x="228600" y="1219200"/>
            <a:ext cx="59436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Để thực thi ứng dụng, chọn </a:t>
            </a:r>
            <a:r>
              <a:rPr b="1" lang="en-US" sz="1800">
                <a:solidFill>
                  <a:srgbClr val="FF0000"/>
                </a:solidFill>
                <a:latin typeface="Calibri"/>
                <a:ea typeface="Calibri"/>
                <a:cs typeface="Calibri"/>
                <a:sym typeface="Calibri"/>
              </a:rPr>
              <a:t>Bắt đầu gỡ rối</a:t>
            </a:r>
            <a:r>
              <a:rPr lang="en-US" sz="1800">
                <a:solidFill>
                  <a:schemeClr val="dk1"/>
                </a:solidFill>
                <a:latin typeface="Calibri"/>
                <a:ea typeface="Calibri"/>
                <a:cs typeface="Calibri"/>
                <a:sym typeface="Calibri"/>
              </a:rPr>
              <a:t>, hoặc ấn </a:t>
            </a:r>
            <a:r>
              <a:rPr b="1" lang="en-US" sz="1800">
                <a:solidFill>
                  <a:srgbClr val="FF0000"/>
                </a:solidFill>
                <a:latin typeface="Calibri"/>
                <a:ea typeface="Calibri"/>
                <a:cs typeface="Calibri"/>
                <a:sym typeface="Calibri"/>
              </a:rPr>
              <a:t>F5</a:t>
            </a:r>
            <a:r>
              <a:rPr lang="en-US" sz="1800">
                <a:solidFill>
                  <a:schemeClr val="dk1"/>
                </a:solidFill>
                <a:latin typeface="Calibri"/>
                <a:ea typeface="Calibri"/>
                <a:cs typeface="Calibri"/>
                <a:sym typeface="Calibri"/>
              </a:rPr>
              <a:t>.</a:t>
            </a:r>
            <a:endParaRPr/>
          </a:p>
        </p:txBody>
      </p:sp>
      <p:pic>
        <p:nvPicPr>
          <p:cNvPr id="188" name="Google Shape;188;p23"/>
          <p:cNvPicPr preferRelativeResize="0"/>
          <p:nvPr/>
        </p:nvPicPr>
        <p:blipFill rotWithShape="1">
          <a:blip r:embed="rId3">
            <a:alphaModFix/>
          </a:blip>
          <a:srcRect b="0" l="0" r="0" t="0"/>
          <a:stretch/>
        </p:blipFill>
        <p:spPr>
          <a:xfrm>
            <a:off x="381000" y="1893086"/>
            <a:ext cx="3810000" cy="2520904"/>
          </a:xfrm>
          <a:prstGeom prst="rect">
            <a:avLst/>
          </a:prstGeom>
          <a:noFill/>
          <a:ln>
            <a:noFill/>
          </a:ln>
        </p:spPr>
      </p:pic>
      <p:sp>
        <p:nvSpPr>
          <p:cNvPr id="189" name="Google Shape;189;p23"/>
          <p:cNvSpPr txBox="1"/>
          <p:nvPr/>
        </p:nvSpPr>
        <p:spPr>
          <a:xfrm>
            <a:off x="4724400" y="2442831"/>
            <a:ext cx="4038600"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Ứng dụng </a:t>
            </a:r>
            <a:r>
              <a:rPr b="1" lang="en-US" sz="1800">
                <a:solidFill>
                  <a:srgbClr val="FF0000"/>
                </a:solidFill>
                <a:latin typeface="Calibri"/>
                <a:ea typeface="Calibri"/>
                <a:cs typeface="Calibri"/>
                <a:sym typeface="Calibri"/>
              </a:rPr>
              <a:t>Hello World</a:t>
            </a:r>
            <a:r>
              <a:rPr lang="en-US" sz="1800">
                <a:solidFill>
                  <a:schemeClr val="dk1"/>
                </a:solidFill>
                <a:latin typeface="Calibri"/>
                <a:ea typeface="Calibri"/>
                <a:cs typeface="Calibri"/>
                <a:sym typeface="Calibri"/>
              </a:rPr>
              <a:t> sẽ được hiển thị trong cửa sổ mới:</a:t>
            </a:r>
            <a:endParaRPr/>
          </a:p>
        </p:txBody>
      </p:sp>
      <p:pic>
        <p:nvPicPr>
          <p:cNvPr id="190" name="Google Shape;190;p23"/>
          <p:cNvPicPr preferRelativeResize="0"/>
          <p:nvPr/>
        </p:nvPicPr>
        <p:blipFill rotWithShape="1">
          <a:blip r:embed="rId4">
            <a:alphaModFix/>
          </a:blip>
          <a:srcRect b="0" l="0" r="0" t="0"/>
          <a:stretch/>
        </p:blipFill>
        <p:spPr>
          <a:xfrm>
            <a:off x="4724400" y="3352800"/>
            <a:ext cx="4267200" cy="316738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24"/>
          <p:cNvSpPr txBox="1"/>
          <p:nvPr>
            <p:ph type="title"/>
          </p:nvPr>
        </p:nvSpPr>
        <p:spPr>
          <a:xfrm>
            <a:off x="1398397" y="533400"/>
            <a:ext cx="7745603" cy="73866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CÁC KHÁI NIỆM CƠ  BẢN SỬ DỤNG TRONG 1C</a:t>
            </a:r>
            <a:br>
              <a:rPr lang="en-US" sz="2400"/>
            </a:br>
            <a:endParaRPr sz="2400"/>
          </a:p>
        </p:txBody>
      </p:sp>
      <p:grpSp>
        <p:nvGrpSpPr>
          <p:cNvPr id="197" name="Google Shape;197;p24"/>
          <p:cNvGrpSpPr/>
          <p:nvPr/>
        </p:nvGrpSpPr>
        <p:grpSpPr>
          <a:xfrm>
            <a:off x="304800" y="1219200"/>
            <a:ext cx="8350623" cy="4917141"/>
            <a:chOff x="304800" y="1219200"/>
            <a:chExt cx="8350623" cy="4917141"/>
          </a:xfrm>
        </p:grpSpPr>
        <p:pic>
          <p:nvPicPr>
            <p:cNvPr id="198" name="Google Shape;198;p24"/>
            <p:cNvPicPr preferRelativeResize="0"/>
            <p:nvPr/>
          </p:nvPicPr>
          <p:blipFill rotWithShape="1">
            <a:blip r:embed="rId3">
              <a:alphaModFix/>
            </a:blip>
            <a:srcRect b="0" l="0" r="0" t="0"/>
            <a:stretch/>
          </p:blipFill>
          <p:spPr>
            <a:xfrm>
              <a:off x="304800" y="1219200"/>
              <a:ext cx="3581400" cy="4917141"/>
            </a:xfrm>
            <a:prstGeom prst="rect">
              <a:avLst/>
            </a:prstGeom>
            <a:noFill/>
            <a:ln>
              <a:noFill/>
            </a:ln>
          </p:spPr>
        </p:pic>
        <p:sp>
          <p:nvSpPr>
            <p:cNvPr id="199" name="Google Shape;199;p24"/>
            <p:cNvSpPr/>
            <p:nvPr/>
          </p:nvSpPr>
          <p:spPr>
            <a:xfrm>
              <a:off x="5867400" y="1905000"/>
              <a:ext cx="2788023" cy="618565"/>
            </a:xfrm>
            <a:custGeom>
              <a:rect b="b" l="l" r="r" t="t"/>
              <a:pathLst>
                <a:path extrusionOk="0" h="120000" w="120000">
                  <a:moveTo>
                    <a:pt x="0" y="0"/>
                  </a:moveTo>
                  <a:lnTo>
                    <a:pt x="120000" y="0"/>
                  </a:lnTo>
                  <a:lnTo>
                    <a:pt x="120000" y="120000"/>
                  </a:lnTo>
                  <a:lnTo>
                    <a:pt x="0" y="120000"/>
                  </a:lnTo>
                  <a:close/>
                </a:path>
                <a:path extrusionOk="0" fill="none" h="120000" w="120000">
                  <a:moveTo>
                    <a:pt x="-10000" y="22500"/>
                  </a:moveTo>
                  <a:lnTo>
                    <a:pt x="-20000" y="22500"/>
                  </a:lnTo>
                  <a:lnTo>
                    <a:pt x="-191928" y="76528"/>
                  </a:lnTo>
                </a:path>
              </a:pathLst>
            </a:custGeom>
            <a:solidFill>
              <a:schemeClr val="lt1"/>
            </a:solidFill>
            <a:ln cap="flat" cmpd="sng" w="25400">
              <a:solidFill>
                <a:schemeClr val="accent5"/>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spcBef>
                  <a:spcPts val="0"/>
                </a:spcBef>
                <a:spcAft>
                  <a:spcPts val="0"/>
                </a:spcAft>
                <a:buNone/>
              </a:pPr>
              <a:r>
                <a:rPr lang="en-US" sz="1800">
                  <a:solidFill>
                    <a:schemeClr val="dk1"/>
                  </a:solidFill>
                  <a:latin typeface="Calibri"/>
                  <a:ea typeface="Calibri"/>
                  <a:cs typeface="Calibri"/>
                  <a:sym typeface="Calibri"/>
                </a:rPr>
                <a:t>Thiết lập các thông tin chung cho hệ thống</a:t>
              </a:r>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25"/>
          <p:cNvSpPr/>
          <p:nvPr/>
        </p:nvSpPr>
        <p:spPr>
          <a:xfrm>
            <a:off x="146154" y="1109134"/>
            <a:ext cx="8856652" cy="5767348"/>
          </a:xfrm>
          <a:prstGeom prst="rect">
            <a:avLst/>
          </a:prstGeom>
          <a:noFill/>
          <a:ln>
            <a:noFill/>
          </a:ln>
        </p:spPr>
        <p:txBody>
          <a:bodyPr anchorCtr="0" anchor="t" bIns="45700" lIns="91425" spcFirstLastPara="1" rIns="91425" wrap="square" tIns="45700">
            <a:noAutofit/>
          </a:bodyPr>
          <a:lstStyle/>
          <a:p>
            <a:pPr indent="-257175" lvl="0" marL="257175" marR="0" rtl="0" algn="l">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Danh mục (Catalogs)</a:t>
            </a:r>
            <a:endParaRPr b="1" sz="2000">
              <a:solidFill>
                <a:srgbClr val="000000"/>
              </a:solidFill>
              <a:latin typeface="Calibri"/>
              <a:ea typeface="Calibri"/>
              <a:cs typeface="Calibri"/>
              <a:sym typeface="Calibri"/>
            </a:endParaRPr>
          </a:p>
          <a:p>
            <a:pPr indent="-257175" lvl="1" marL="600075" marR="0" rtl="0" algn="just">
              <a:lnSpc>
                <a:spcPct val="135000"/>
              </a:lnSpc>
              <a:spcBef>
                <a:spcPts val="0"/>
              </a:spcBef>
              <a:spcAft>
                <a:spcPts val="0"/>
              </a:spcAft>
              <a:buClr>
                <a:srgbClr val="000000"/>
              </a:buClr>
              <a:buSzPts val="2000"/>
              <a:buFont typeface="Courier New"/>
              <a:buChar char="o"/>
            </a:pPr>
            <a:r>
              <a:rPr b="0" i="0" lang="en-US" sz="2000" u="none" cap="none" strike="noStrike">
                <a:solidFill>
                  <a:srgbClr val="000000"/>
                </a:solidFill>
                <a:latin typeface="Calibri"/>
                <a:ea typeface="Calibri"/>
                <a:cs typeface="Calibri"/>
                <a:sym typeface="Calibri"/>
              </a:rPr>
              <a:t>Chứa các thông tin danh sách ít thay đổi, VD:  danh sách hàng hoá, danh sách nhân viên, danh sách nhà cung cấp.</a:t>
            </a:r>
            <a:endParaRPr/>
          </a:p>
          <a:p>
            <a:pPr indent="-257175" lvl="1" marL="600075" marR="0" rtl="0" algn="just">
              <a:lnSpc>
                <a:spcPct val="135000"/>
              </a:lnSpc>
              <a:spcBef>
                <a:spcPts val="0"/>
              </a:spcBef>
              <a:spcAft>
                <a:spcPts val="0"/>
              </a:spcAft>
              <a:buClr>
                <a:srgbClr val="000000"/>
              </a:buClr>
              <a:buSzPts val="2000"/>
              <a:buFont typeface="Courier New"/>
              <a:buChar char="o"/>
            </a:pPr>
            <a:r>
              <a:rPr b="0" i="0" lang="en-US" sz="2000" u="none" cap="none" strike="noStrike">
                <a:solidFill>
                  <a:srgbClr val="000000"/>
                </a:solidFill>
                <a:latin typeface="Calibri"/>
                <a:ea typeface="Calibri"/>
                <a:cs typeface="Calibri"/>
                <a:sym typeface="Calibri"/>
              </a:rPr>
              <a:t>Mỗi danh mục thường có sẵn  2 đặc trưng là: Code (Mã khoá)  và Description (tên mô tả) </a:t>
            </a:r>
            <a:endParaRPr/>
          </a:p>
          <a:p>
            <a:pPr indent="0" lvl="1" marL="457200" marR="0" rtl="0" algn="l">
              <a:spcBef>
                <a:spcPts val="0"/>
              </a:spcBef>
              <a:spcAft>
                <a:spcPts val="0"/>
              </a:spcAft>
              <a:buNone/>
            </a:pPr>
            <a:r>
              <a:t/>
            </a:r>
            <a:endParaRPr b="0" i="0" sz="2000" u="none" cap="none" strike="noStrike">
              <a:solidFill>
                <a:srgbClr val="000000"/>
              </a:solidFill>
              <a:latin typeface="Calibri"/>
              <a:ea typeface="Calibri"/>
              <a:cs typeface="Calibri"/>
              <a:sym typeface="Calibri"/>
            </a:endParaRPr>
          </a:p>
          <a:p>
            <a:pPr indent="0" lvl="1" marL="457200" marR="0" rtl="0" algn="l">
              <a:spcBef>
                <a:spcPts val="0"/>
              </a:spcBef>
              <a:spcAft>
                <a:spcPts val="0"/>
              </a:spcAft>
              <a:buNone/>
            </a:pPr>
            <a:r>
              <a:t/>
            </a:r>
            <a:endParaRPr b="0" i="0" sz="2000" u="none" cap="none" strike="noStrike">
              <a:solidFill>
                <a:srgbClr val="000000"/>
              </a:solidFill>
              <a:latin typeface="Calibri"/>
              <a:ea typeface="Calibri"/>
              <a:cs typeface="Calibri"/>
              <a:sym typeface="Calibri"/>
            </a:endParaRPr>
          </a:p>
          <a:p>
            <a:pPr indent="0" lvl="1" marL="457200" marR="0" rtl="0" algn="l">
              <a:spcBef>
                <a:spcPts val="0"/>
              </a:spcBef>
              <a:spcAft>
                <a:spcPts val="0"/>
              </a:spcAft>
              <a:buNone/>
            </a:pPr>
            <a:r>
              <a:t/>
            </a:r>
            <a:endParaRPr b="0" i="0" sz="2000" u="none" cap="none" strike="noStrike">
              <a:solidFill>
                <a:srgbClr val="000000"/>
              </a:solidFill>
              <a:latin typeface="Calibri"/>
              <a:ea typeface="Calibri"/>
              <a:cs typeface="Calibri"/>
              <a:sym typeface="Calibri"/>
            </a:endParaRPr>
          </a:p>
          <a:p>
            <a:pPr indent="-257175" lvl="1" marL="257175" marR="0" rtl="0" algn="l">
              <a:spcBef>
                <a:spcPts val="0"/>
              </a:spcBef>
              <a:spcAft>
                <a:spcPts val="0"/>
              </a:spcAft>
              <a:buClr>
                <a:srgbClr val="000000"/>
              </a:buClr>
              <a:buSzPts val="2000"/>
              <a:buFont typeface="Noto Sans Symbols"/>
              <a:buChar char="▪"/>
            </a:pPr>
            <a:r>
              <a:rPr b="1" i="0" lang="en-US" sz="2000" u="none" cap="none" strike="noStrike">
                <a:solidFill>
                  <a:srgbClr val="000000"/>
                </a:solidFill>
                <a:latin typeface="Calibri"/>
                <a:ea typeface="Calibri"/>
                <a:cs typeface="Calibri"/>
                <a:sym typeface="Calibri"/>
              </a:rPr>
              <a:t>Chứng từ (Documents)</a:t>
            </a:r>
            <a:endParaRPr b="1" i="0" sz="2000" u="none" cap="none" strike="noStrike">
              <a:solidFill>
                <a:srgbClr val="000000"/>
              </a:solidFill>
              <a:latin typeface="Calibri"/>
              <a:ea typeface="Calibri"/>
              <a:cs typeface="Calibri"/>
              <a:sym typeface="Calibri"/>
            </a:endParaRPr>
          </a:p>
          <a:p>
            <a:pPr indent="-257175" lvl="2" marL="598885" marR="0" rtl="0" algn="just">
              <a:lnSpc>
                <a:spcPct val="135000"/>
              </a:lnSpc>
              <a:spcBef>
                <a:spcPts val="0"/>
              </a:spcBef>
              <a:spcAft>
                <a:spcPts val="0"/>
              </a:spcAft>
              <a:buClr>
                <a:srgbClr val="000000"/>
              </a:buClr>
              <a:buSzPts val="2000"/>
              <a:buFont typeface="Courier New"/>
              <a:buChar char="o"/>
            </a:pPr>
            <a:r>
              <a:rPr b="0" i="0" lang="en-US" sz="2000" u="none" cap="none" strike="noStrike">
                <a:solidFill>
                  <a:srgbClr val="000000"/>
                </a:solidFill>
                <a:latin typeface="Calibri"/>
                <a:ea typeface="Calibri"/>
                <a:cs typeface="Calibri"/>
                <a:sym typeface="Calibri"/>
              </a:rPr>
              <a:t>Chứng từ lưu các thông tin về các sự kiện xảy ra trong doanh nghiệp, ví dụ, phiếu nhập kho, phiếu xuất kho, phiếu thu tiền.</a:t>
            </a:r>
            <a:endParaRPr b="0" i="0" sz="2000" u="none" cap="none" strike="noStrike">
              <a:solidFill>
                <a:srgbClr val="000000"/>
              </a:solidFill>
              <a:latin typeface="Calibri"/>
              <a:ea typeface="Calibri"/>
              <a:cs typeface="Calibri"/>
              <a:sym typeface="Calibri"/>
            </a:endParaRPr>
          </a:p>
          <a:p>
            <a:pPr indent="-257175" lvl="2" marL="598885" marR="0" rtl="0" algn="just">
              <a:lnSpc>
                <a:spcPct val="135000"/>
              </a:lnSpc>
              <a:spcBef>
                <a:spcPts val="0"/>
              </a:spcBef>
              <a:spcAft>
                <a:spcPts val="0"/>
              </a:spcAft>
              <a:buClr>
                <a:srgbClr val="000000"/>
              </a:buClr>
              <a:buSzPts val="2000"/>
              <a:buFont typeface="Courier New"/>
              <a:buChar char="o"/>
            </a:pPr>
            <a:r>
              <a:rPr b="0" i="0" lang="en-US" sz="2000" u="none" cap="none" strike="noStrike">
                <a:solidFill>
                  <a:srgbClr val="000000"/>
                </a:solidFill>
                <a:latin typeface="Calibri"/>
                <a:ea typeface="Calibri"/>
                <a:cs typeface="Calibri"/>
                <a:sym typeface="Calibri"/>
              </a:rPr>
              <a:t> Chứng từ có hai thuộc tính ngầm định: Số thứ tự và Ngày lập. Thông thường khi tạo các bản ghi của biểu (Posting), sẽ làm thay đổi trạng thái của Biểu ghi.</a:t>
            </a:r>
            <a:endParaRPr/>
          </a:p>
          <a:p>
            <a:pPr indent="0" lvl="2" marL="341710" marR="0" rtl="0" algn="l">
              <a:lnSpc>
                <a:spcPct val="135000"/>
              </a:lnSpc>
              <a:spcBef>
                <a:spcPts val="0"/>
              </a:spcBef>
              <a:spcAft>
                <a:spcPts val="0"/>
              </a:spcAft>
              <a:buNone/>
            </a:pPr>
            <a:r>
              <a:rPr b="0" i="0" lang="en-US" sz="2000" u="none" cap="none" strike="noStrike">
                <a:solidFill>
                  <a:srgbClr val="000000"/>
                </a:solidFill>
                <a:latin typeface="Calibri"/>
                <a:ea typeface="Calibri"/>
                <a:cs typeface="Calibri"/>
                <a:sym typeface="Calibri"/>
              </a:rPr>
              <a:t>Ví dụ: khi lưu chuyển Phiếu nhập, số lượng hàng hoá trong biểu ghi HàngTồnKho sẽ tăng lên.</a:t>
            </a:r>
            <a:br>
              <a:rPr b="0" i="0" lang="en-US" sz="2000" u="none" cap="none" strike="noStrike">
                <a:solidFill>
                  <a:srgbClr val="000000"/>
                </a:solidFill>
                <a:latin typeface="Calibri"/>
                <a:ea typeface="Calibri"/>
                <a:cs typeface="Calibri"/>
                <a:sym typeface="Calibri"/>
              </a:rPr>
            </a:br>
            <a:endParaRPr b="0" i="0" sz="2000" u="none" cap="none" strike="noStrike">
              <a:solidFill>
                <a:srgbClr val="000000"/>
              </a:solidFill>
              <a:latin typeface="Calibri"/>
              <a:ea typeface="Calibri"/>
              <a:cs typeface="Calibri"/>
              <a:sym typeface="Calibri"/>
            </a:endParaRPr>
          </a:p>
        </p:txBody>
      </p:sp>
      <p:pic>
        <p:nvPicPr>
          <p:cNvPr id="205" name="Google Shape;205;p25"/>
          <p:cNvPicPr preferRelativeResize="0"/>
          <p:nvPr/>
        </p:nvPicPr>
        <p:blipFill rotWithShape="1">
          <a:blip r:embed="rId3">
            <a:alphaModFix/>
          </a:blip>
          <a:srcRect b="0" l="0" r="0" t="0"/>
          <a:stretch/>
        </p:blipFill>
        <p:spPr>
          <a:xfrm>
            <a:off x="4191000" y="2590800"/>
            <a:ext cx="3252788" cy="1295400"/>
          </a:xfrm>
          <a:prstGeom prst="rect">
            <a:avLst/>
          </a:prstGeom>
          <a:noFill/>
          <a:ln>
            <a:noFill/>
          </a:ln>
        </p:spPr>
      </p:pic>
      <p:sp>
        <p:nvSpPr>
          <p:cNvPr id="206" name="Google Shape;206;p25"/>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26"/>
          <p:cNvSpPr/>
          <p:nvPr/>
        </p:nvSpPr>
        <p:spPr>
          <a:xfrm>
            <a:off x="152400" y="1219200"/>
            <a:ext cx="8839200" cy="5433923"/>
          </a:xfrm>
          <a:prstGeom prst="rect">
            <a:avLst/>
          </a:prstGeom>
          <a:noFill/>
          <a:ln>
            <a:noFill/>
          </a:ln>
        </p:spPr>
        <p:txBody>
          <a:bodyPr anchorCtr="0" anchor="t" bIns="45700" lIns="91425" spcFirstLastPara="1" rIns="91425" wrap="square" tIns="45700">
            <a:noAutofit/>
          </a:bodyPr>
          <a:lstStyle/>
          <a:p>
            <a:pPr indent="-257175" lvl="0" marL="257175" marR="0" rtl="0" algn="l">
              <a:lnSpc>
                <a:spcPct val="17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Nhật ký chứng từ (Document journals)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Nhật ký là phương tiện để nhóm nhiều dạng chứng từ theo một ý nghĩa nào đó, ví dụ Sổ Kho sẽ liên kết Phiếu nhập kho và Phiếu xuất kho. Tương tự như vậy, có thể lập các sổ sau: Ngân hàng, Quản lý nhân sự…</a:t>
            </a:r>
            <a:r>
              <a:rPr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a:p>
            <a:pPr indent="-257175" lvl="0" marL="257175" marR="0" rtl="0" algn="l">
              <a:lnSpc>
                <a:spcPct val="17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Bộ đánh số chứng từ (Document numerators)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Bộ đánh số dùng để đánh số thứ tự liên tục cho các chứng từ có dạng khác khác nhau. Ví dụ, có thể dùng Bộ đánh số NhânSự cho việc đánh số thứ tự các chứng từ liên quan đến việc quản lý nhân sự.</a:t>
            </a:r>
            <a:endParaRPr sz="2000">
              <a:solidFill>
                <a:srgbClr val="000000"/>
              </a:solidFill>
              <a:latin typeface="Calibri"/>
              <a:ea typeface="Calibri"/>
              <a:cs typeface="Calibri"/>
              <a:sym typeface="Calibri"/>
            </a:endParaRPr>
          </a:p>
          <a:p>
            <a:pPr indent="-257175" lvl="0" marL="257175" marR="0" rtl="0" algn="l">
              <a:lnSpc>
                <a:spcPct val="17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Chuỗi nối tiếp (Sequences)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Dùng để đảm bảo cho việc xác định thứ tự trong chuỗi nối tiếp khi dịch chuyển các chứng từ có tính đến yếu tố chỉnh sửa hồi tố.</a:t>
            </a:r>
            <a:br>
              <a:rPr lang="en-US"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sp>
        <p:nvSpPr>
          <p:cNvPr id="212" name="Google Shape;212;p26"/>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6" name="Shape 216"/>
        <p:cNvGrpSpPr/>
        <p:nvPr/>
      </p:nvGrpSpPr>
      <p:grpSpPr>
        <a:xfrm>
          <a:off x="0" y="0"/>
          <a:ext cx="0" cy="0"/>
          <a:chOff x="0" y="0"/>
          <a:chExt cx="0" cy="0"/>
        </a:xfrm>
      </p:grpSpPr>
      <p:sp>
        <p:nvSpPr>
          <p:cNvPr id="217" name="Google Shape;217;p27"/>
          <p:cNvSpPr/>
          <p:nvPr/>
        </p:nvSpPr>
        <p:spPr>
          <a:xfrm>
            <a:off x="404734" y="1285907"/>
            <a:ext cx="8510666" cy="5036379"/>
          </a:xfrm>
          <a:prstGeom prst="rect">
            <a:avLst/>
          </a:prstGeom>
          <a:noFill/>
          <a:ln>
            <a:noFill/>
          </a:ln>
        </p:spPr>
        <p:txBody>
          <a:bodyPr anchorCtr="0" anchor="t" bIns="45700" lIns="91425" spcFirstLastPara="1" rIns="91425" wrap="square" tIns="45700">
            <a:noAutofit/>
          </a:bodyPr>
          <a:lstStyle/>
          <a:p>
            <a:pPr indent="-342900" lvl="0" marL="342900" marR="0" rtl="0" algn="just">
              <a:lnSpc>
                <a:spcPct val="19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Hệ thống dạng đặc tính (Chart of Characteristic types)</a:t>
            </a:r>
            <a:endParaRPr b="1" sz="2000">
              <a:solidFill>
                <a:srgbClr val="000000"/>
              </a:solidFill>
              <a:latin typeface="Calibri"/>
              <a:ea typeface="Calibri"/>
              <a:cs typeface="Calibri"/>
              <a:sym typeface="Calibri"/>
            </a:endParaRPr>
          </a:p>
          <a:p>
            <a:pPr indent="0" lvl="0" marL="0" marR="0" rtl="0" algn="l">
              <a:lnSpc>
                <a:spcPct val="195000"/>
              </a:lnSpc>
              <a:spcBef>
                <a:spcPts val="0"/>
              </a:spcBef>
              <a:spcAft>
                <a:spcPts val="0"/>
              </a:spcAft>
              <a:buNone/>
            </a:pPr>
            <a:r>
              <a:rPr lang="en-US" sz="2000">
                <a:solidFill>
                  <a:srgbClr val="000000"/>
                </a:solidFill>
                <a:latin typeface="Calibri"/>
                <a:ea typeface="Calibri"/>
                <a:cs typeface="Calibri"/>
                <a:sym typeface="Calibri"/>
              </a:rPr>
              <a:t>Dùng để lưu trữ các dạng đặc tính bổ sung của các đối tượng, ví dụ các tính chất bổ sung của hàng hoá (cân nặng, màu sắc, kích cỡ). Các dạng thuộc tính mới có thể nhập vào ngay trong chế độ “Enterprise”.</a:t>
            </a:r>
            <a:endParaRPr sz="2000">
              <a:solidFill>
                <a:srgbClr val="000000"/>
              </a:solidFill>
              <a:latin typeface="Calibri"/>
              <a:ea typeface="Calibri"/>
              <a:cs typeface="Calibri"/>
              <a:sym typeface="Calibri"/>
            </a:endParaRPr>
          </a:p>
          <a:p>
            <a:pPr indent="-342900" lvl="0" marL="342900" marR="0" rtl="0" algn="just">
              <a:lnSpc>
                <a:spcPct val="19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Biểu ghi thông tin (Information registers)</a:t>
            </a:r>
            <a:endParaRPr b="1" sz="2000">
              <a:solidFill>
                <a:srgbClr val="000000"/>
              </a:solidFill>
              <a:latin typeface="Calibri"/>
              <a:ea typeface="Calibri"/>
              <a:cs typeface="Calibri"/>
              <a:sym typeface="Calibri"/>
            </a:endParaRPr>
          </a:p>
          <a:p>
            <a:pPr indent="0" lvl="0" marL="0" marR="0" rtl="0" algn="l">
              <a:lnSpc>
                <a:spcPct val="195000"/>
              </a:lnSpc>
              <a:spcBef>
                <a:spcPts val="0"/>
              </a:spcBef>
              <a:spcAft>
                <a:spcPts val="0"/>
              </a:spcAft>
              <a:buNone/>
            </a:pPr>
            <a:r>
              <a:rPr lang="en-US" sz="2000">
                <a:solidFill>
                  <a:srgbClr val="000000"/>
                </a:solidFill>
                <a:latin typeface="Calibri"/>
                <a:ea typeface="Calibri"/>
                <a:cs typeface="Calibri"/>
                <a:sym typeface="Calibri"/>
              </a:rPr>
              <a:t>Dùng để lưu trữ các thông tin bất kỳ về đối tượng theo một số các tính chất đặt trước, ví dụ Biểu ghi GiáHàng. Nếu như cần lưu trữ lại toàn bộ quá trình thay đổi giá, có thể đặt thuộc tính của Biểu ghi là: Tính định kỳ (Periodical), ví dụ: TỷGiáNgoạiTệ.</a:t>
            </a:r>
            <a:r>
              <a:rPr lang="en-US" sz="2000">
                <a:solidFill>
                  <a:schemeClr val="dk1"/>
                </a:solidFill>
                <a:latin typeface="Calibri"/>
                <a:ea typeface="Calibri"/>
                <a:cs typeface="Calibri"/>
                <a:sym typeface="Calibri"/>
              </a:rPr>
              <a:t> </a:t>
            </a:r>
            <a:br>
              <a:rPr lang="en-US"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sp>
        <p:nvSpPr>
          <p:cNvPr id="218" name="Google Shape;218;p27"/>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2" name="Shape 222"/>
        <p:cNvGrpSpPr/>
        <p:nvPr/>
      </p:nvGrpSpPr>
      <p:grpSpPr>
        <a:xfrm>
          <a:off x="0" y="0"/>
          <a:ext cx="0" cy="0"/>
          <a:chOff x="0" y="0"/>
          <a:chExt cx="0" cy="0"/>
        </a:xfrm>
      </p:grpSpPr>
      <p:sp>
        <p:nvSpPr>
          <p:cNvPr id="223" name="Google Shape;223;p28"/>
          <p:cNvSpPr/>
          <p:nvPr/>
        </p:nvSpPr>
        <p:spPr>
          <a:xfrm>
            <a:off x="249211" y="1250700"/>
            <a:ext cx="8645578" cy="5761705"/>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imes New Roman"/>
                <a:ea typeface="Times New Roman"/>
                <a:cs typeface="Times New Roman"/>
                <a:sym typeface="Times New Roman"/>
              </a:rPr>
              <a:t>Biểu ghi tích luỹ (Accumulation registers)</a:t>
            </a:r>
            <a:br>
              <a:rPr b="1"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Dùng để tích luỹ các số liệu theo các theo các tính chất đặt trước, ví dụ, Biểu ghi HàngTồn, BánHàng. Bản ghi (Movement, posting) của Biểu ghi tích luỹ bao giờ cũng liên kết với một chứng từ (Recorder) và thông thường, quá trình này được hình thành tại thời điểm lưu chuyển chứng từ.</a:t>
            </a:r>
            <a:endParaRPr sz="2000">
              <a:solidFill>
                <a:srgbClr val="000000"/>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imes New Roman"/>
                <a:ea typeface="Times New Roman"/>
                <a:cs typeface="Times New Roman"/>
                <a:sym typeface="Times New Roman"/>
              </a:rPr>
              <a:t>Hệ thống tài khoản (Charts of Accounts)</a:t>
            </a:r>
            <a:br>
              <a:rPr b="1" lang="en-US" sz="2000">
                <a:solidFill>
                  <a:srgbClr val="000000"/>
                </a:solidFill>
                <a:latin typeface="Times New Roman"/>
                <a:ea typeface="Times New Roman"/>
                <a:cs typeface="Times New Roman"/>
                <a:sym typeface="Times New Roman"/>
              </a:rPr>
            </a:br>
            <a:r>
              <a:rPr lang="en-US" sz="2000">
                <a:solidFill>
                  <a:srgbClr val="000000"/>
                </a:solidFill>
                <a:latin typeface="Times New Roman"/>
                <a:ea typeface="Times New Roman"/>
                <a:cs typeface="Times New Roman"/>
                <a:sym typeface="Times New Roman"/>
              </a:rPr>
              <a:t>Bao gồm danh sách các hệ thống tài khoản, ví dụ: Hệ thống tài khoản quản trị, Hệ thống tài khoản theo chuẩn mực US GAAP, IAS…</a:t>
            </a:r>
            <a:endParaRPr sz="2000">
              <a:solidFill>
                <a:srgbClr val="000000"/>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imes New Roman"/>
                <a:ea typeface="Times New Roman"/>
                <a:cs typeface="Times New Roman"/>
                <a:sym typeface="Times New Roman"/>
              </a:rPr>
              <a:t>Biểu ghi kế toán (Accounting registers)</a:t>
            </a:r>
            <a:r>
              <a:rPr lang="en-US" sz="2000">
                <a:solidFill>
                  <a:schemeClr val="dk1"/>
                </a:solidFill>
                <a:latin typeface="Times New Roman"/>
                <a:ea typeface="Times New Roman"/>
                <a:cs typeface="Times New Roman"/>
                <a:sym typeface="Times New Roman"/>
              </a:rPr>
              <a:t> </a:t>
            </a:r>
            <a:endParaRPr sz="20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rPr lang="en-US" sz="2000">
                <a:solidFill>
                  <a:schemeClr val="dk1"/>
                </a:solidFill>
                <a:latin typeface="Times New Roman"/>
                <a:ea typeface="Times New Roman"/>
                <a:cs typeface="Times New Roman"/>
                <a:sym typeface="Times New Roman"/>
              </a:rPr>
              <a:t>       Ghi nhận các bút toán trên cơ sở Hệ thống tài khoản được định sẵn, ví dụ:     Biểu ghi kế toán theo chuẩn mực US GAAP </a:t>
            </a:r>
            <a:br>
              <a:rPr lang="en-US" sz="2000">
                <a:solidFill>
                  <a:schemeClr val="dk1"/>
                </a:solidFill>
                <a:latin typeface="Times New Roman"/>
                <a:ea typeface="Times New Roman"/>
                <a:cs typeface="Times New Roman"/>
                <a:sym typeface="Times New Roman"/>
              </a:rPr>
            </a:br>
            <a:br>
              <a:rPr lang="en-US" sz="1350">
                <a:solidFill>
                  <a:schemeClr val="dk1"/>
                </a:solidFill>
                <a:latin typeface="Calibri"/>
                <a:ea typeface="Calibri"/>
                <a:cs typeface="Calibri"/>
                <a:sym typeface="Calibri"/>
              </a:rPr>
            </a:br>
            <a:endParaRPr sz="1350">
              <a:solidFill>
                <a:schemeClr val="dk1"/>
              </a:solidFill>
              <a:latin typeface="Calibri"/>
              <a:ea typeface="Calibri"/>
              <a:cs typeface="Calibri"/>
              <a:sym typeface="Calibri"/>
            </a:endParaRPr>
          </a:p>
        </p:txBody>
      </p:sp>
      <p:sp>
        <p:nvSpPr>
          <p:cNvPr id="224" name="Google Shape;224;p28"/>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29"/>
          <p:cNvSpPr/>
          <p:nvPr/>
        </p:nvSpPr>
        <p:spPr>
          <a:xfrm>
            <a:off x="381000" y="1219200"/>
            <a:ext cx="8534400" cy="5780621"/>
          </a:xfrm>
          <a:prstGeom prst="rect">
            <a:avLst/>
          </a:prstGeom>
          <a:noFill/>
          <a:ln>
            <a:noFill/>
          </a:ln>
        </p:spPr>
        <p:txBody>
          <a:bodyPr anchorCtr="0" anchor="t" bIns="45700" lIns="91425" spcFirstLastPara="1" rIns="91425" wrap="square" tIns="45700">
            <a:noAutofit/>
          </a:bodyPr>
          <a:lstStyle/>
          <a:p>
            <a:pPr indent="-342900" lvl="0" marL="342900" marR="0" rtl="0" algn="l">
              <a:lnSpc>
                <a:spcPct val="16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Hệ thống dạng tính toán (Charts of calculation types)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Lưu trữ các dạng tính toán theo thời gian có cùng các dấu hiệu nào đó: các dạng tính toán này liên quan đến một kiểu tính toán, một quy tắc tính toán. Có thể đưa ra ví dụ: HạchToánLương, Thuế.</a:t>
            </a:r>
            <a:endParaRPr sz="2000">
              <a:solidFill>
                <a:srgbClr val="000000"/>
              </a:solidFill>
              <a:latin typeface="Tahoma"/>
              <a:ea typeface="Tahoma"/>
              <a:cs typeface="Tahoma"/>
              <a:sym typeface="Tahoma"/>
            </a:endParaRPr>
          </a:p>
          <a:p>
            <a:pPr indent="-342900" lvl="0" marL="342900" marR="0" rtl="0" algn="l">
              <a:lnSpc>
                <a:spcPct val="16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Biểu ghi tính toán (Calculation registers)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Dùng để ghi nhận các số liệu tính toán, ví dụ , Biểu ghi KhấuTrừLương. Mỗi Biểu ghi tính toán đều thực hiện dựa trên một Hệ thống dạng tính toán.</a:t>
            </a:r>
            <a:endParaRPr sz="2000">
              <a:solidFill>
                <a:srgbClr val="000000"/>
              </a:solidFill>
              <a:latin typeface="Tahoma"/>
              <a:ea typeface="Tahoma"/>
              <a:cs typeface="Tahoma"/>
              <a:sym typeface="Tahoma"/>
            </a:endParaRPr>
          </a:p>
          <a:p>
            <a:pPr indent="-342900" lvl="0" marL="342900" marR="0" rtl="0" algn="l">
              <a:lnSpc>
                <a:spcPct val="16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Liệt kê (Enums)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Đây là tập hợp các giá trị được định nghĩa từ quá trình thiết kế cấu hình và không thể thay đổi trong chế độ 1C:DOANH NGHIỆP. Ví dụ, có Liệt kê DạngKháchHàng có 2 giá trị: KháchHàngThường và VIP. Đối với VIP, trong chương trình có đưa ra một số ưu đãi.</a:t>
            </a:r>
            <a:r>
              <a:rPr lang="en-US" sz="2000">
                <a:solidFill>
                  <a:schemeClr val="dk1"/>
                </a:solidFill>
                <a:latin typeface="Calibri"/>
                <a:ea typeface="Calibri"/>
                <a:cs typeface="Calibri"/>
                <a:sym typeface="Calibri"/>
              </a:rPr>
              <a:t> </a:t>
            </a:r>
            <a:br>
              <a:rPr lang="en-US" sz="1350">
                <a:solidFill>
                  <a:schemeClr val="dk1"/>
                </a:solidFill>
                <a:latin typeface="Calibri"/>
                <a:ea typeface="Calibri"/>
                <a:cs typeface="Calibri"/>
                <a:sym typeface="Calibri"/>
              </a:rPr>
            </a:br>
            <a:endParaRPr sz="1350">
              <a:solidFill>
                <a:schemeClr val="dk1"/>
              </a:solidFill>
              <a:latin typeface="Calibri"/>
              <a:ea typeface="Calibri"/>
              <a:cs typeface="Calibri"/>
              <a:sym typeface="Calibri"/>
            </a:endParaRPr>
          </a:p>
        </p:txBody>
      </p:sp>
      <p:sp>
        <p:nvSpPr>
          <p:cNvPr id="230" name="Google Shape;230;p29"/>
          <p:cNvSpPr txBox="1"/>
          <p:nvPr/>
        </p:nvSpPr>
        <p:spPr>
          <a:xfrm>
            <a:off x="1447800" y="533400"/>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4" name="Shape 234"/>
        <p:cNvGrpSpPr/>
        <p:nvPr/>
      </p:nvGrpSpPr>
      <p:grpSpPr>
        <a:xfrm>
          <a:off x="0" y="0"/>
          <a:ext cx="0" cy="0"/>
          <a:chOff x="0" y="0"/>
          <a:chExt cx="0" cy="0"/>
        </a:xfrm>
      </p:grpSpPr>
      <p:sp>
        <p:nvSpPr>
          <p:cNvPr id="235" name="Google Shape;235;p30"/>
          <p:cNvSpPr/>
          <p:nvPr/>
        </p:nvSpPr>
        <p:spPr>
          <a:xfrm>
            <a:off x="228600" y="1066800"/>
            <a:ext cx="8521909" cy="5843907"/>
          </a:xfrm>
          <a:prstGeom prst="rect">
            <a:avLst/>
          </a:prstGeom>
          <a:noFill/>
          <a:ln>
            <a:noFill/>
          </a:ln>
        </p:spPr>
        <p:txBody>
          <a:bodyPr anchorCtr="0" anchor="t" bIns="45700" lIns="91425" spcFirstLastPara="1" rIns="91425" wrap="square" tIns="45700">
            <a:noAutofit/>
          </a:bodyPr>
          <a:lstStyle/>
          <a:p>
            <a:pPr indent="-285750" lvl="0" marL="285750" marR="0" rtl="0" algn="l">
              <a:lnSpc>
                <a:spcPct val="138888"/>
              </a:lnSpc>
              <a:spcBef>
                <a:spcPts val="0"/>
              </a:spcBef>
              <a:spcAft>
                <a:spcPts val="0"/>
              </a:spcAft>
              <a:buClr>
                <a:srgbClr val="000000"/>
              </a:buClr>
              <a:buSzPts val="1800"/>
              <a:buFont typeface="Noto Sans Symbols"/>
              <a:buChar char="▪"/>
            </a:pPr>
            <a:r>
              <a:rPr b="1" lang="en-US" sz="1800">
                <a:solidFill>
                  <a:srgbClr val="000000"/>
                </a:solidFill>
                <a:latin typeface="Calibri"/>
                <a:ea typeface="Calibri"/>
                <a:cs typeface="Calibri"/>
                <a:sym typeface="Calibri"/>
              </a:rPr>
              <a:t>Báo cáo (Reports)</a:t>
            </a:r>
            <a:br>
              <a:rPr b="1" lang="en-US" sz="1800">
                <a:solidFill>
                  <a:srgbClr val="000000"/>
                </a:solidFill>
                <a:latin typeface="Calibri"/>
                <a:ea typeface="Calibri"/>
                <a:cs typeface="Calibri"/>
                <a:sym typeface="Calibri"/>
              </a:rPr>
            </a:br>
            <a:r>
              <a:rPr lang="en-US" sz="1800">
                <a:solidFill>
                  <a:srgbClr val="000000"/>
                </a:solidFill>
                <a:latin typeface="Calibri"/>
                <a:ea typeface="Calibri"/>
                <a:cs typeface="Calibri"/>
                <a:sym typeface="Calibri"/>
              </a:rPr>
              <a:t>Từ thông tin từ cơ sở dữ liệu, các báo cáo đưa ra các mẫu in trong đó chứa các thông tin chi tiết và tổng hợp. Ví dụ, báo cáo BảngCânĐốiTàiKhoản, DanhSáchNhânViên, PhânTíchBánHàng.</a:t>
            </a:r>
            <a:endParaRPr sz="1800">
              <a:solidFill>
                <a:srgbClr val="000000"/>
              </a:solidFill>
              <a:latin typeface="Calibri"/>
              <a:ea typeface="Calibri"/>
              <a:cs typeface="Calibri"/>
              <a:sym typeface="Calibri"/>
            </a:endParaRPr>
          </a:p>
          <a:p>
            <a:pPr indent="-285750" lvl="0" marL="285750" marR="0" rtl="0" algn="l">
              <a:lnSpc>
                <a:spcPct val="138888"/>
              </a:lnSpc>
              <a:spcBef>
                <a:spcPts val="0"/>
              </a:spcBef>
              <a:spcAft>
                <a:spcPts val="0"/>
              </a:spcAft>
              <a:buClr>
                <a:srgbClr val="000000"/>
              </a:buClr>
              <a:buSzPts val="1800"/>
              <a:buFont typeface="Noto Sans Symbols"/>
              <a:buChar char="▪"/>
            </a:pPr>
            <a:r>
              <a:rPr b="1" lang="en-US" sz="1800">
                <a:solidFill>
                  <a:srgbClr val="000000"/>
                </a:solidFill>
                <a:latin typeface="Calibri"/>
                <a:ea typeface="Calibri"/>
                <a:cs typeface="Calibri"/>
                <a:sym typeface="Calibri"/>
              </a:rPr>
              <a:t>Bộ xử lý (Data Proccessers)</a:t>
            </a:r>
            <a:br>
              <a:rPr b="1" lang="en-US" sz="1800">
                <a:solidFill>
                  <a:srgbClr val="000000"/>
                </a:solidFill>
                <a:latin typeface="Calibri"/>
                <a:ea typeface="Calibri"/>
                <a:cs typeface="Calibri"/>
                <a:sym typeface="Calibri"/>
              </a:rPr>
            </a:br>
            <a:r>
              <a:rPr lang="en-US" sz="1800">
                <a:solidFill>
                  <a:srgbClr val="000000"/>
                </a:solidFill>
                <a:latin typeface="Calibri"/>
                <a:ea typeface="Calibri"/>
                <a:cs typeface="Calibri"/>
                <a:sym typeface="Calibri"/>
              </a:rPr>
              <a:t>Tiến hành một số công việc xử lý thông tin có sẵn trong cơ sở dữ liệu, ví dụ, TínhLương, ĐóngKỳ.</a:t>
            </a:r>
            <a:br>
              <a:rPr lang="en-US" sz="1800">
                <a:solidFill>
                  <a:srgbClr val="000000"/>
                </a:solidFill>
                <a:latin typeface="Calibri"/>
                <a:ea typeface="Calibri"/>
                <a:cs typeface="Calibri"/>
                <a:sym typeface="Calibri"/>
              </a:rPr>
            </a:br>
            <a:r>
              <a:rPr lang="en-US" sz="1800">
                <a:solidFill>
                  <a:srgbClr val="000000"/>
                </a:solidFill>
                <a:latin typeface="Calibri"/>
                <a:ea typeface="Calibri"/>
                <a:cs typeface="Calibri"/>
                <a:sym typeface="Calibri"/>
              </a:rPr>
              <a:t>Ngoài các đối tượng ứng dụng, trong hệ thống còn một số các tượng khác nằm trong nhánh Phần chung (Common) trong cây cấu hình. Dưới đây là miêu tả về các đối tượng đó.</a:t>
            </a:r>
            <a:endParaRPr sz="1800">
              <a:solidFill>
                <a:srgbClr val="000000"/>
              </a:solidFill>
              <a:latin typeface="Calibri"/>
              <a:ea typeface="Calibri"/>
              <a:cs typeface="Calibri"/>
              <a:sym typeface="Calibri"/>
            </a:endParaRPr>
          </a:p>
          <a:p>
            <a:pPr indent="-285750" lvl="0" marL="285750" marR="0" rtl="0" algn="l">
              <a:lnSpc>
                <a:spcPct val="138888"/>
              </a:lnSpc>
              <a:spcBef>
                <a:spcPts val="0"/>
              </a:spcBef>
              <a:spcAft>
                <a:spcPts val="0"/>
              </a:spcAft>
              <a:buClr>
                <a:srgbClr val="000000"/>
              </a:buClr>
              <a:buSzPts val="1800"/>
              <a:buFont typeface="Noto Sans Symbols"/>
              <a:buChar char="▪"/>
            </a:pPr>
            <a:r>
              <a:rPr b="1" lang="en-US" sz="1800">
                <a:solidFill>
                  <a:srgbClr val="000000"/>
                </a:solidFill>
                <a:latin typeface="Calibri"/>
                <a:ea typeface="Calibri"/>
                <a:cs typeface="Calibri"/>
                <a:sym typeface="Calibri"/>
              </a:rPr>
              <a:t>Phân hệ (Subsystems)</a:t>
            </a:r>
            <a:br>
              <a:rPr b="1" lang="en-US" sz="1800">
                <a:solidFill>
                  <a:srgbClr val="000000"/>
                </a:solidFill>
                <a:latin typeface="Calibri"/>
                <a:ea typeface="Calibri"/>
                <a:cs typeface="Calibri"/>
                <a:sym typeface="Calibri"/>
              </a:rPr>
            </a:br>
            <a:r>
              <a:rPr lang="en-US" sz="1800">
                <a:solidFill>
                  <a:srgbClr val="000000"/>
                </a:solidFill>
                <a:latin typeface="Calibri"/>
                <a:ea typeface="Calibri"/>
                <a:cs typeface="Calibri"/>
                <a:sym typeface="Calibri"/>
              </a:rPr>
              <a:t>Dùng để nhóm các đối tượng, ví dụ: phân hệ QuảnTrịNhânSự, Marketing, KếToánThuế. Mỗi đối tượng có thể tham gia vào một hay nhiều phân hệ. Các phân hệ có thể trực thuộc lẫn nhau.</a:t>
            </a:r>
            <a:endParaRPr sz="1800">
              <a:solidFill>
                <a:srgbClr val="000000"/>
              </a:solidFill>
              <a:latin typeface="Calibri"/>
              <a:ea typeface="Calibri"/>
              <a:cs typeface="Calibri"/>
              <a:sym typeface="Calibri"/>
            </a:endParaRPr>
          </a:p>
          <a:p>
            <a:pPr indent="-285750" lvl="0" marL="285750" marR="0" rtl="0" algn="l">
              <a:lnSpc>
                <a:spcPct val="138888"/>
              </a:lnSpc>
              <a:spcBef>
                <a:spcPts val="0"/>
              </a:spcBef>
              <a:spcAft>
                <a:spcPts val="0"/>
              </a:spcAft>
              <a:buClr>
                <a:srgbClr val="000000"/>
              </a:buClr>
              <a:buSzPts val="1800"/>
              <a:buFont typeface="Noto Sans Symbols"/>
              <a:buChar char="▪"/>
            </a:pPr>
            <a:r>
              <a:rPr b="1" lang="en-US" sz="1800">
                <a:solidFill>
                  <a:srgbClr val="000000"/>
                </a:solidFill>
                <a:latin typeface="Calibri"/>
                <a:ea typeface="Calibri"/>
                <a:cs typeface="Calibri"/>
                <a:sym typeface="Calibri"/>
              </a:rPr>
              <a:t>Mô-đun chung (Common modules)</a:t>
            </a:r>
            <a:br>
              <a:rPr b="1" lang="en-US" sz="1800">
                <a:solidFill>
                  <a:srgbClr val="000000"/>
                </a:solidFill>
                <a:latin typeface="Calibri"/>
                <a:ea typeface="Calibri"/>
                <a:cs typeface="Calibri"/>
                <a:sym typeface="Calibri"/>
              </a:rPr>
            </a:br>
            <a:r>
              <a:rPr lang="en-US" sz="1800">
                <a:solidFill>
                  <a:srgbClr val="000000"/>
                </a:solidFill>
                <a:latin typeface="Calibri"/>
                <a:ea typeface="Calibri"/>
                <a:cs typeface="Calibri"/>
                <a:sym typeface="Calibri"/>
              </a:rPr>
              <a:t>Chứa các Thủ tục (Procedure) và Hàm (Functions), dùng để sử dụng trong các mô-đun khác, ví dụ: mô-đun chung CácHàmThôngDụng.</a:t>
            </a:r>
            <a:r>
              <a:rPr lang="en-US" sz="1800">
                <a:solidFill>
                  <a:schemeClr val="dk1"/>
                </a:solidFill>
                <a:latin typeface="Calibri"/>
                <a:ea typeface="Calibri"/>
                <a:cs typeface="Calibri"/>
                <a:sym typeface="Calibri"/>
              </a:rPr>
              <a:t> </a:t>
            </a:r>
            <a:br>
              <a:rPr lang="en-US"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p:txBody>
      </p:sp>
      <p:sp>
        <p:nvSpPr>
          <p:cNvPr id="236" name="Google Shape;236;p30"/>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0" name="Shape 240"/>
        <p:cNvGrpSpPr/>
        <p:nvPr/>
      </p:nvGrpSpPr>
      <p:grpSpPr>
        <a:xfrm>
          <a:off x="0" y="0"/>
          <a:ext cx="0" cy="0"/>
          <a:chOff x="0" y="0"/>
          <a:chExt cx="0" cy="0"/>
        </a:xfrm>
      </p:grpSpPr>
      <p:sp>
        <p:nvSpPr>
          <p:cNvPr id="241" name="Google Shape;241;p31"/>
          <p:cNvSpPr/>
          <p:nvPr/>
        </p:nvSpPr>
        <p:spPr>
          <a:xfrm>
            <a:off x="228600" y="1250700"/>
            <a:ext cx="8521909" cy="5122941"/>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Báo cáo (Reports)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Từ thông tin từ cơ sở dữ liệu, các báo cáo đưa ra các mẫu in trong đó chứa các thông tin chi tiết và tổng hợp. Ví dụ, báo cáo BảngCânĐốiTàiKhoản, DanhSáchNhânViên, PhânTíchBánHàng.</a:t>
            </a:r>
            <a:endParaRPr sz="2000">
              <a:solidFill>
                <a:srgbClr val="000000"/>
              </a:solidFill>
              <a:latin typeface="Tahoma"/>
              <a:ea typeface="Tahoma"/>
              <a:cs typeface="Tahoma"/>
              <a:sym typeface="Tahoma"/>
            </a:endParaRPr>
          </a:p>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Bộ xử lý (Data Proccessers)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Tiến hành một số công việc xử lý thông tin có sẵn trong cơ sở dữ liệu, ví dụ, TínhLương, ĐóngKỳ.</a:t>
            </a:r>
            <a:br>
              <a:rPr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Ngoài các đối tượng ứng dụng, trong hệ thống còn một số các tượng khác nằm trong nhánh Phần chung (Common) trong cây cấu hình. Dưới đây là miêu tả về các đối tượng đó.</a:t>
            </a:r>
            <a:br>
              <a:rPr lang="en-US" sz="2000">
                <a:solidFill>
                  <a:srgbClr val="000000"/>
                </a:solidFill>
                <a:latin typeface="Tahoma"/>
                <a:ea typeface="Tahoma"/>
                <a:cs typeface="Tahoma"/>
                <a:sym typeface="Tahoma"/>
              </a:rPr>
            </a:br>
            <a:endParaRPr sz="2000">
              <a:solidFill>
                <a:schemeClr val="dk1"/>
              </a:solidFill>
              <a:latin typeface="Calibri"/>
              <a:ea typeface="Calibri"/>
              <a:cs typeface="Calibri"/>
              <a:sym typeface="Calibri"/>
            </a:endParaRPr>
          </a:p>
        </p:txBody>
      </p:sp>
      <p:sp>
        <p:nvSpPr>
          <p:cNvPr id="242" name="Google Shape;242;p31"/>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6" name="Shape 246"/>
        <p:cNvGrpSpPr/>
        <p:nvPr/>
      </p:nvGrpSpPr>
      <p:grpSpPr>
        <a:xfrm>
          <a:off x="0" y="0"/>
          <a:ext cx="0" cy="0"/>
          <a:chOff x="0" y="0"/>
          <a:chExt cx="0" cy="0"/>
        </a:xfrm>
      </p:grpSpPr>
      <p:sp>
        <p:nvSpPr>
          <p:cNvPr id="247" name="Google Shape;247;p32"/>
          <p:cNvSpPr/>
          <p:nvPr/>
        </p:nvSpPr>
        <p:spPr>
          <a:xfrm>
            <a:off x="304800" y="1143000"/>
            <a:ext cx="8409482" cy="5581464"/>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Tiêu chí lọc (Filters)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Dùng để lọc các thông tin theo một dấu hiệu định trước. Ví dụ, theo Tiêu chí lọc ĐốiTác có thể lựa chọn các chứng từ có liên quan đến đối tác này.</a:t>
            </a:r>
            <a:endParaRPr sz="2000">
              <a:solidFill>
                <a:srgbClr val="000000"/>
              </a:solidFill>
              <a:latin typeface="Tahoma"/>
              <a:ea typeface="Tahoma"/>
              <a:cs typeface="Tahoma"/>
              <a:sym typeface="Tahoma"/>
            </a:endParaRPr>
          </a:p>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Biểu mẫu chung (Common forms)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Các biểu mẫu chung không trực thuộc một đối tượng nào cả mà liên quan đến toàn bộ cấu hình. Chúng có thể được sử dụng ở các nơi khác nhau, ví dụ: biểu mẫu NhậpĐịaChỉ</a:t>
            </a:r>
            <a:endParaRPr sz="2000">
              <a:solidFill>
                <a:srgbClr val="000000"/>
              </a:solidFill>
              <a:latin typeface="Tahoma"/>
              <a:ea typeface="Tahoma"/>
              <a:cs typeface="Tahoma"/>
              <a:sym typeface="Tahoma"/>
            </a:endParaRPr>
          </a:p>
          <a:p>
            <a:pPr indent="-342900" lvl="0" marL="342900" marR="0" rtl="0" algn="l">
              <a:lnSpc>
                <a:spcPct val="150000"/>
              </a:lnSpc>
              <a:spcBef>
                <a:spcPts val="0"/>
              </a:spcBef>
              <a:spcAft>
                <a:spcPts val="0"/>
              </a:spcAft>
              <a:buClr>
                <a:srgbClr val="000000"/>
              </a:buClr>
              <a:buSzPts val="2000"/>
              <a:buFont typeface="Noto Sans Symbols"/>
              <a:buChar char="▪"/>
            </a:pPr>
            <a:r>
              <a:rPr b="1" lang="en-US" sz="2000">
                <a:solidFill>
                  <a:srgbClr val="000000"/>
                </a:solidFill>
                <a:latin typeface="Tahoma"/>
                <a:ea typeface="Tahoma"/>
                <a:cs typeface="Tahoma"/>
                <a:sym typeface="Tahoma"/>
              </a:rPr>
              <a:t>Khuôn in chung (Common templates)</a:t>
            </a:r>
            <a:br>
              <a:rPr b="1" lang="en-US" sz="2000">
                <a:solidFill>
                  <a:srgbClr val="000000"/>
                </a:solidFill>
                <a:latin typeface="Tahoma"/>
                <a:ea typeface="Tahoma"/>
                <a:cs typeface="Tahoma"/>
                <a:sym typeface="Tahoma"/>
              </a:rPr>
            </a:br>
            <a:r>
              <a:rPr lang="en-US" sz="2000">
                <a:solidFill>
                  <a:srgbClr val="000000"/>
                </a:solidFill>
                <a:latin typeface="Tahoma"/>
                <a:ea typeface="Tahoma"/>
                <a:cs typeface="Tahoma"/>
                <a:sym typeface="Tahoma"/>
              </a:rPr>
              <a:t>Các khuôn in chung cũng không thuộc một đối tượng cụ thể nào, ví dụ: khuôn in NhậtKýCácChứngTừ. Nó có thể được sử dụng ở các nơi khác nhau trong các mã lệnh chương trình.</a:t>
            </a:r>
            <a:r>
              <a:rPr lang="en-US" sz="2000">
                <a:solidFill>
                  <a:schemeClr val="dk1"/>
                </a:solidFill>
                <a:latin typeface="Calibri"/>
                <a:ea typeface="Calibri"/>
                <a:cs typeface="Calibri"/>
                <a:sym typeface="Calibri"/>
              </a:rPr>
              <a:t> </a:t>
            </a:r>
            <a:endParaRPr sz="2000">
              <a:solidFill>
                <a:schemeClr val="dk1"/>
              </a:solidFill>
              <a:latin typeface="Calibri"/>
              <a:ea typeface="Calibri"/>
              <a:cs typeface="Calibri"/>
              <a:sym typeface="Calibri"/>
            </a:endParaRPr>
          </a:p>
        </p:txBody>
      </p:sp>
      <p:sp>
        <p:nvSpPr>
          <p:cNvPr id="248" name="Google Shape;248;p32"/>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2" name="Shape 252"/>
        <p:cNvGrpSpPr/>
        <p:nvPr/>
      </p:nvGrpSpPr>
      <p:grpSpPr>
        <a:xfrm>
          <a:off x="0" y="0"/>
          <a:ext cx="0" cy="0"/>
          <a:chOff x="0" y="0"/>
          <a:chExt cx="0" cy="0"/>
        </a:xfrm>
      </p:grpSpPr>
      <p:sp>
        <p:nvSpPr>
          <p:cNvPr id="253" name="Google Shape;253;p33"/>
          <p:cNvSpPr/>
          <p:nvPr/>
        </p:nvSpPr>
        <p:spPr>
          <a:xfrm>
            <a:off x="228600" y="1143000"/>
            <a:ext cx="8409482" cy="5978944"/>
          </a:xfrm>
          <a:prstGeom prst="rect">
            <a:avLst/>
          </a:prstGeom>
          <a:noFill/>
          <a:ln>
            <a:noFill/>
          </a:ln>
        </p:spPr>
        <p:txBody>
          <a:bodyPr anchorCtr="0" anchor="t" bIns="45700" lIns="91425" spcFirstLastPara="1" rIns="91425" wrap="square" tIns="45700">
            <a:noAutofit/>
          </a:bodyPr>
          <a:lstStyle/>
          <a:p>
            <a:pPr indent="-342900" lvl="0" marL="342900" marR="0" rtl="0" algn="l">
              <a:lnSpc>
                <a:spcPct val="16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Hình vẽ chung (Common pictures)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Dùng để biểu thị các nút lệnh, biểu mẫu và các đối tượng giao diện khác. Các hình vẽ có thể tạo dựng và sửa đổi bằng công cụ có sẵn trong “1C:Enterprise”</a:t>
            </a:r>
            <a:endParaRPr/>
          </a:p>
          <a:p>
            <a:pPr indent="-342900" lvl="0" marL="342900" marR="0" rtl="0" algn="l">
              <a:lnSpc>
                <a:spcPct val="16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Kiểu cách (Styles)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Bao gồm cách trang trí của các điều khiển: màu sắc nền, màu sắc chính, màu chữ, màu số âm… Để lấy ví dụ, có thể nêu ra các Kiểu cách như sau: Chính, Sáng, Sẫm. </a:t>
            </a:r>
            <a:endParaRPr/>
          </a:p>
          <a:p>
            <a:pPr indent="-342900" lvl="0" marL="342900" marR="0" rtl="0" algn="l">
              <a:lnSpc>
                <a:spcPct val="165000"/>
              </a:lnSpc>
              <a:spcBef>
                <a:spcPts val="0"/>
              </a:spcBef>
              <a:spcAft>
                <a:spcPts val="0"/>
              </a:spcAft>
              <a:buClr>
                <a:srgbClr val="000000"/>
              </a:buClr>
              <a:buSzPts val="2000"/>
              <a:buFont typeface="Noto Sans Symbols"/>
              <a:buChar char="▪"/>
            </a:pPr>
            <a:r>
              <a:rPr b="1" lang="en-US" sz="2000">
                <a:solidFill>
                  <a:srgbClr val="000000"/>
                </a:solidFill>
                <a:latin typeface="Calibri"/>
                <a:ea typeface="Calibri"/>
                <a:cs typeface="Calibri"/>
                <a:sym typeface="Calibri"/>
              </a:rPr>
              <a:t>Ngôn ngữ (Languages)</a:t>
            </a:r>
            <a:br>
              <a:rPr b="1" lang="en-US" sz="2000">
                <a:solidFill>
                  <a:srgbClr val="000000"/>
                </a:solidFill>
                <a:latin typeface="Calibri"/>
                <a:ea typeface="Calibri"/>
                <a:cs typeface="Calibri"/>
                <a:sym typeface="Calibri"/>
              </a:rPr>
            </a:br>
            <a:r>
              <a:rPr lang="en-US" sz="2000">
                <a:solidFill>
                  <a:srgbClr val="000000"/>
                </a:solidFill>
                <a:latin typeface="Calibri"/>
                <a:ea typeface="Calibri"/>
                <a:cs typeface="Calibri"/>
                <a:sym typeface="Calibri"/>
              </a:rPr>
              <a:t>Ngôn ngữ giao diện trong cấu hình, ví dụ, tiếng Anh, tiếng Việt, tiếng Nga. Trong «1C:DOANH NGHIỆP» có thể tạo dựng ứng dụng đa ngôn ngữ, dùng cho nhiều người sử dụng nói bằng các thứ tiếng khác nhau.</a:t>
            </a:r>
            <a:r>
              <a:rPr lang="en-US" sz="2000">
                <a:solidFill>
                  <a:schemeClr val="dk1"/>
                </a:solidFill>
                <a:latin typeface="Calibri"/>
                <a:ea typeface="Calibri"/>
                <a:cs typeface="Calibri"/>
                <a:sym typeface="Calibri"/>
              </a:rPr>
              <a:t> </a:t>
            </a:r>
            <a:br>
              <a:rPr lang="en-US" sz="2000">
                <a:solidFill>
                  <a:schemeClr val="dk1"/>
                </a:solidFill>
                <a:latin typeface="Calibri"/>
                <a:ea typeface="Calibri"/>
                <a:cs typeface="Calibri"/>
                <a:sym typeface="Calibri"/>
              </a:rPr>
            </a:br>
            <a:endParaRPr sz="2000">
              <a:solidFill>
                <a:schemeClr val="dk1"/>
              </a:solidFill>
              <a:latin typeface="Calibri"/>
              <a:ea typeface="Calibri"/>
              <a:cs typeface="Calibri"/>
              <a:sym typeface="Calibri"/>
            </a:endParaRPr>
          </a:p>
        </p:txBody>
      </p:sp>
      <p:sp>
        <p:nvSpPr>
          <p:cNvPr id="254" name="Google Shape;254;p33"/>
          <p:cNvSpPr txBox="1"/>
          <p:nvPr/>
        </p:nvSpPr>
        <p:spPr>
          <a:xfrm>
            <a:off x="1447800" y="512036"/>
            <a:ext cx="7745603" cy="738664"/>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rPr b="1" lang="en-US" sz="2400">
                <a:solidFill>
                  <a:schemeClr val="lt1"/>
                </a:solidFill>
                <a:latin typeface="Calibri"/>
                <a:ea typeface="Calibri"/>
                <a:cs typeface="Calibri"/>
                <a:sym typeface="Calibri"/>
              </a:rPr>
              <a:t>CÁC KHÁI NIỆM CƠ  BẢN SỬ DỤNG TRONG 1C</a:t>
            </a:r>
            <a:br>
              <a:rPr lang="en-US" sz="2400">
                <a:solidFill>
                  <a:srgbClr val="000000"/>
                </a:solidFill>
                <a:latin typeface="Calibri"/>
                <a:ea typeface="Calibri"/>
                <a:cs typeface="Calibri"/>
                <a:sym typeface="Calibri"/>
              </a:rPr>
            </a:br>
            <a:endParaRPr sz="2400">
              <a:solidFill>
                <a:srgbClr val="000000"/>
              </a:solidFill>
              <a:latin typeface="Calibri"/>
              <a:ea typeface="Calibri"/>
              <a:cs typeface="Calibri"/>
              <a:sym typeface="Calibri"/>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34"/>
          <p:cNvSpPr txBox="1"/>
          <p:nvPr>
            <p:ph type="title"/>
          </p:nvPr>
        </p:nvSpPr>
        <p:spPr>
          <a:xfrm>
            <a:off x="1676400" y="533400"/>
            <a:ext cx="6347205"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260" name="Google Shape;260;p34"/>
          <p:cNvSpPr/>
          <p:nvPr/>
        </p:nvSpPr>
        <p:spPr>
          <a:xfrm>
            <a:off x="228600" y="1295400"/>
            <a:ext cx="8409482" cy="5259581"/>
          </a:xfrm>
          <a:prstGeom prst="rect">
            <a:avLst/>
          </a:prstGeom>
          <a:noFill/>
          <a:ln>
            <a:noFill/>
          </a:ln>
        </p:spPr>
        <p:txBody>
          <a:bodyPr anchorCtr="0" anchor="t" bIns="45700" lIns="91425" spcFirstLastPara="1" rIns="91425" wrap="square" tIns="45700">
            <a:noAutofit/>
          </a:bodyPr>
          <a:lstStyle/>
          <a:p>
            <a:pPr indent="-342900" lvl="0" marL="342900" marR="0" rtl="0" algn="l">
              <a:lnSpc>
                <a:spcPct val="135000"/>
              </a:lnSpc>
              <a:spcBef>
                <a:spcPts val="0"/>
              </a:spcBef>
              <a:spcAft>
                <a:spcPts val="0"/>
              </a:spcAft>
              <a:buClr>
                <a:schemeClr val="dk1"/>
              </a:buClr>
              <a:buSzPts val="2000"/>
              <a:buFont typeface="Noto Sans Symbols"/>
              <a:buChar char="▪"/>
            </a:pPr>
            <a:r>
              <a:rPr b="1" lang="en-US" sz="2000">
                <a:solidFill>
                  <a:schemeClr val="dk1"/>
                </a:solidFill>
                <a:latin typeface="Times New Roman"/>
                <a:ea typeface="Times New Roman"/>
                <a:cs typeface="Times New Roman"/>
                <a:sym typeface="Times New Roman"/>
              </a:rPr>
              <a:t>Yêu cầu chung:</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Đã cài đặt và cấu hình xong 1C Enterprise như hướng dẫn ở phần trước</a:t>
            </a:r>
            <a:endParaRPr sz="2000">
              <a:solidFill>
                <a:schemeClr val="dk1"/>
              </a:solidFill>
              <a:latin typeface="Times New Roman"/>
              <a:ea typeface="Times New Roman"/>
              <a:cs typeface="Times New Roman"/>
              <a:sym typeface="Times New Roman"/>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Hiểu được các khái niệm sử dụng để cài đặt vào phần mềm</a:t>
            </a:r>
            <a:endParaRPr sz="2000">
              <a:solidFill>
                <a:schemeClr val="dk1"/>
              </a:solidFill>
              <a:latin typeface="Times New Roman"/>
              <a:ea typeface="Times New Roman"/>
              <a:cs typeface="Times New Roman"/>
              <a:sym typeface="Times New Roman"/>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Cài đặt được các danh mục thuộc bài toán bán hàng</a:t>
            </a:r>
            <a:endParaRPr sz="2000">
              <a:solidFill>
                <a:schemeClr val="dk1"/>
              </a:solidFill>
              <a:latin typeface="Times New Roman"/>
              <a:ea typeface="Times New Roman"/>
              <a:cs typeface="Times New Roman"/>
              <a:sym typeface="Times New Roman"/>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Sao lưu được Cơ sở thông tin</a:t>
            </a:r>
            <a:endParaRPr/>
          </a:p>
          <a:p>
            <a:pPr indent="-342900" lvl="0" marL="342900" marR="0" rtl="0" algn="l">
              <a:lnSpc>
                <a:spcPct val="135000"/>
              </a:lnSpc>
              <a:spcBef>
                <a:spcPts val="0"/>
              </a:spcBef>
              <a:spcAft>
                <a:spcPts val="0"/>
              </a:spcAft>
              <a:buClr>
                <a:schemeClr val="dk1"/>
              </a:buClr>
              <a:buSzPts val="2000"/>
              <a:buFont typeface="Arial"/>
              <a:buChar char="•"/>
            </a:pPr>
            <a:r>
              <a:rPr b="1" lang="en-US" sz="2000">
                <a:solidFill>
                  <a:schemeClr val="dk1"/>
                </a:solidFill>
                <a:latin typeface="Times New Roman"/>
                <a:ea typeface="Times New Roman"/>
                <a:cs typeface="Times New Roman"/>
                <a:sym typeface="Times New Roman"/>
              </a:rPr>
              <a:t>Phân tích yêu cầu báo toán “Quản lý bán hàng”</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Bài toán sẽ sử dụng hằng  là : </a:t>
            </a:r>
            <a:r>
              <a:rPr i="1" lang="en-US" sz="2000">
                <a:solidFill>
                  <a:schemeClr val="dk1"/>
                </a:solidFill>
                <a:latin typeface="Times New Roman"/>
                <a:ea typeface="Times New Roman"/>
                <a:cs typeface="Times New Roman"/>
                <a:sym typeface="Times New Roman"/>
              </a:rPr>
              <a:t>Tên công ty, địa chỉ công ty, số điện thoại, email,…</a:t>
            </a:r>
            <a:r>
              <a:rPr lang="en-US" sz="2000">
                <a:solidFill>
                  <a:schemeClr val="dk1"/>
                </a:solidFill>
                <a:latin typeface="Times New Roman"/>
                <a:ea typeface="Times New Roman"/>
                <a:cs typeface="Times New Roman"/>
                <a:sym typeface="Times New Roman"/>
              </a:rPr>
              <a:t> đây là các thông tin thường không thay đổi trong hệ thống.</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Xây dựng biểu mẫu để nhập các hằng là các thông tin cơ bản của công ty.</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Tạo các danh mục: Mặt hàng, Loại mặt hàng, Khách hàng, Nhà cung cấp.</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Tạo chứng từ: Chứng từ bán hàng để lưu lại các thông tin khi 1 giao dịch bán hàng thành công tại công ty.</a:t>
            </a:r>
            <a:endParaRPr/>
          </a:p>
          <a:p>
            <a:pPr indent="-342900" lvl="0" marL="342900" marR="0" rtl="0" algn="l">
              <a:lnSpc>
                <a:spcPct val="135000"/>
              </a:lnSpc>
              <a:spcBef>
                <a:spcPts val="0"/>
              </a:spcBef>
              <a:spcAft>
                <a:spcPts val="0"/>
              </a:spcAft>
              <a:buClr>
                <a:schemeClr val="dk1"/>
              </a:buClr>
              <a:buSzPts val="2000"/>
              <a:buFont typeface="Times New Roman"/>
              <a:buChar char="-"/>
            </a:pPr>
            <a:r>
              <a:rPr lang="en-US" sz="2000">
                <a:solidFill>
                  <a:schemeClr val="dk1"/>
                </a:solidFill>
                <a:latin typeface="Times New Roman"/>
                <a:ea typeface="Times New Roman"/>
                <a:cs typeface="Times New Roman"/>
                <a:sym typeface="Times New Roman"/>
              </a:rPr>
              <a:t>Tạo liệt kê giới tính: Tức là khi nhập dữ liệu cho trường giới tính chỉ được chọn các giá trị trong tập liệt kê.</a:t>
            </a:r>
            <a:br>
              <a:rPr lang="en-US" sz="2000">
                <a:solidFill>
                  <a:schemeClr val="dk1"/>
                </a:solidFill>
                <a:latin typeface="Times New Roman"/>
                <a:ea typeface="Times New Roman"/>
                <a:cs typeface="Times New Roman"/>
                <a:sym typeface="Times New Roman"/>
              </a:rPr>
            </a:br>
            <a:endParaRPr sz="2000">
              <a:solidFill>
                <a:schemeClr val="dk1"/>
              </a:solidFill>
              <a:latin typeface="Times New Roman"/>
              <a:ea typeface="Times New Roman"/>
              <a:cs typeface="Times New Roman"/>
              <a:sym typeface="Times New Roman"/>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35"/>
          <p:cNvSpPr txBox="1"/>
          <p:nvPr>
            <p:ph type="title"/>
          </p:nvPr>
        </p:nvSpPr>
        <p:spPr>
          <a:xfrm>
            <a:off x="1447800" y="542288"/>
            <a:ext cx="79742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266" name="Google Shape;266;p35"/>
          <p:cNvSpPr txBox="1"/>
          <p:nvPr/>
        </p:nvSpPr>
        <p:spPr>
          <a:xfrm>
            <a:off x="304800" y="1341960"/>
            <a:ext cx="8153400"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Tạo mới </a:t>
            </a:r>
            <a:r>
              <a:rPr b="1" i="1" lang="en-US" sz="1800">
                <a:solidFill>
                  <a:schemeClr val="dk1"/>
                </a:solidFill>
                <a:latin typeface="Calibri"/>
                <a:ea typeface="Calibri"/>
                <a:cs typeface="Calibri"/>
                <a:sym typeface="Calibri"/>
              </a:rPr>
              <a:t>CSTT</a:t>
            </a:r>
            <a:r>
              <a:rPr lang="en-US" sz="1800">
                <a:solidFill>
                  <a:schemeClr val="dk1"/>
                </a:solidFill>
                <a:latin typeface="Calibri"/>
                <a:ea typeface="Calibri"/>
                <a:cs typeface="Calibri"/>
                <a:sym typeface="Calibri"/>
              </a:rPr>
              <a:t> như các bước đã thực hiện trong phần “Cài đặt và cấu hình 1C”, đặt tên CSTT là </a:t>
            </a:r>
            <a:r>
              <a:rPr b="1" lang="en-US" sz="1800">
                <a:solidFill>
                  <a:srgbClr val="FF0000"/>
                </a:solidFill>
                <a:latin typeface="Calibri"/>
                <a:ea typeface="Calibri"/>
                <a:cs typeface="Calibri"/>
                <a:sym typeface="Calibri"/>
              </a:rPr>
              <a:t>Quản lý bán hàng</a:t>
            </a:r>
            <a:r>
              <a:rPr lang="en-US" sz="1800">
                <a:solidFill>
                  <a:schemeClr val="dk1"/>
                </a:solidFill>
                <a:latin typeface="Calibri"/>
                <a:ea typeface="Calibri"/>
                <a:cs typeface="Calibri"/>
                <a:sym typeface="Calibri"/>
              </a:rPr>
              <a:t>.</a:t>
            </a:r>
            <a:endParaRPr/>
          </a:p>
        </p:txBody>
      </p:sp>
      <p:sp>
        <p:nvSpPr>
          <p:cNvPr id="267" name="Google Shape;267;p35"/>
          <p:cNvSpPr txBox="1"/>
          <p:nvPr/>
        </p:nvSpPr>
        <p:spPr>
          <a:xfrm>
            <a:off x="76200" y="2088917"/>
            <a:ext cx="3581400" cy="3737946"/>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rgbClr val="4F81BD"/>
              </a:buClr>
              <a:buSzPts val="2000"/>
              <a:buFont typeface="Calibri"/>
              <a:buAutoNum type="arabicPeriod"/>
            </a:pPr>
            <a:r>
              <a:rPr b="1" lang="en-US" sz="2000">
                <a:solidFill>
                  <a:srgbClr val="4F81BD"/>
                </a:solidFill>
                <a:latin typeface="Cambria"/>
                <a:ea typeface="Cambria"/>
                <a:cs typeface="Cambria"/>
                <a:sym typeface="Cambria"/>
              </a:rPr>
              <a:t>Tạo các Hằng số về thông tin cửa hàng</a:t>
            </a:r>
            <a:endParaRPr b="1" sz="2000">
              <a:solidFill>
                <a:srgbClr val="4F81BD"/>
              </a:solidFill>
              <a:latin typeface="Cambria"/>
              <a:ea typeface="Cambria"/>
              <a:cs typeface="Cambria"/>
              <a:sym typeface="Cambria"/>
            </a:endParaRPr>
          </a:p>
          <a:p>
            <a:pPr indent="0" lvl="0" marL="0" marR="0" rtl="0" algn="just">
              <a:lnSpc>
                <a:spcPct val="150000"/>
              </a:lnSpc>
              <a:spcBef>
                <a:spcPts val="0"/>
              </a:spcBef>
              <a:spcAft>
                <a:spcPts val="0"/>
              </a:spcAft>
              <a:buNone/>
            </a:pPr>
            <a:r>
              <a:rPr lang="en-US" sz="2000">
                <a:solidFill>
                  <a:schemeClr val="dk1"/>
                </a:solidFill>
                <a:latin typeface="Calibri"/>
                <a:ea typeface="Calibri"/>
                <a:cs typeface="Calibri"/>
                <a:sym typeface="Calibri"/>
              </a:rPr>
              <a:t>Từ </a:t>
            </a:r>
            <a:r>
              <a:rPr b="1" i="1" lang="en-US" sz="2000">
                <a:solidFill>
                  <a:schemeClr val="dk1"/>
                </a:solidFill>
                <a:latin typeface="Calibri"/>
                <a:ea typeface="Calibri"/>
                <a:cs typeface="Calibri"/>
                <a:sym typeface="Calibri"/>
              </a:rPr>
              <a:t>Cây cấu hình</a:t>
            </a:r>
            <a:r>
              <a:rPr lang="en-US" sz="2000">
                <a:solidFill>
                  <a:schemeClr val="dk1"/>
                </a:solidFill>
                <a:latin typeface="Calibri"/>
                <a:ea typeface="Calibri"/>
                <a:cs typeface="Calibri"/>
                <a:sym typeface="Calibri"/>
              </a:rPr>
              <a:t>, click chuột phải vào mục </a:t>
            </a:r>
            <a:r>
              <a:rPr b="1" i="1" lang="en-US" sz="2000">
                <a:solidFill>
                  <a:schemeClr val="dk1"/>
                </a:solidFill>
                <a:latin typeface="Calibri"/>
                <a:ea typeface="Calibri"/>
                <a:cs typeface="Calibri"/>
                <a:sym typeface="Calibri"/>
              </a:rPr>
              <a:t>Hằng</a:t>
            </a:r>
            <a:r>
              <a:rPr lang="en-US" sz="2000">
                <a:solidFill>
                  <a:schemeClr val="dk1"/>
                </a:solidFill>
                <a:latin typeface="Calibri"/>
                <a:ea typeface="Calibri"/>
                <a:cs typeface="Calibri"/>
                <a:sym typeface="Calibri"/>
              </a:rPr>
              <a:t>, chọn </a:t>
            </a:r>
            <a:r>
              <a:rPr b="1" i="1" lang="en-US" sz="2000">
                <a:solidFill>
                  <a:schemeClr val="dk1"/>
                </a:solidFill>
                <a:latin typeface="Calibri"/>
                <a:ea typeface="Calibri"/>
                <a:cs typeface="Calibri"/>
                <a:sym typeface="Calibri"/>
              </a:rPr>
              <a:t>Thêm mới</a:t>
            </a:r>
            <a:r>
              <a:rPr lang="en-US" sz="2000">
                <a:solidFill>
                  <a:schemeClr val="dk1"/>
                </a:solidFill>
                <a:latin typeface="Calibri"/>
                <a:ea typeface="Calibri"/>
                <a:cs typeface="Calibri"/>
                <a:sym typeface="Calibri"/>
              </a:rPr>
              <a:t>, đặt tên cho </a:t>
            </a:r>
            <a:r>
              <a:rPr b="1" i="1" lang="en-US" sz="2000">
                <a:solidFill>
                  <a:schemeClr val="dk1"/>
                </a:solidFill>
                <a:latin typeface="Calibri"/>
                <a:ea typeface="Calibri"/>
                <a:cs typeface="Calibri"/>
                <a:sym typeface="Calibri"/>
              </a:rPr>
              <a:t>Hằng</a:t>
            </a:r>
            <a:r>
              <a:rPr lang="en-US" sz="2000">
                <a:solidFill>
                  <a:schemeClr val="dk1"/>
                </a:solidFill>
                <a:latin typeface="Calibri"/>
                <a:ea typeface="Calibri"/>
                <a:cs typeface="Calibri"/>
                <a:sym typeface="Calibri"/>
              </a:rPr>
              <a:t> mới này là </a:t>
            </a:r>
            <a:r>
              <a:rPr b="1" lang="en-US" sz="2000">
                <a:solidFill>
                  <a:srgbClr val="FF0000"/>
                </a:solidFill>
                <a:latin typeface="Calibri"/>
                <a:ea typeface="Calibri"/>
                <a:cs typeface="Calibri"/>
                <a:sym typeface="Calibri"/>
              </a:rPr>
              <a:t>TênCôngTy</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(viết liền), thuộc tính </a:t>
            </a:r>
            <a:r>
              <a:rPr b="1" i="1" lang="en-US" sz="2000">
                <a:solidFill>
                  <a:schemeClr val="dk1"/>
                </a:solidFill>
                <a:latin typeface="Calibri"/>
                <a:ea typeface="Calibri"/>
                <a:cs typeface="Calibri"/>
                <a:sym typeface="Calibri"/>
              </a:rPr>
              <a:t>Đồng nghĩa</a:t>
            </a:r>
            <a:r>
              <a:rPr lang="en-US" sz="2000">
                <a:solidFill>
                  <a:schemeClr val="dk1"/>
                </a:solidFill>
                <a:latin typeface="Calibri"/>
                <a:ea typeface="Calibri"/>
                <a:cs typeface="Calibri"/>
                <a:sym typeface="Calibri"/>
              </a:rPr>
              <a:t> sẽ được tự động sinh.</a:t>
            </a:r>
            <a:endParaRPr/>
          </a:p>
        </p:txBody>
      </p:sp>
      <p:pic>
        <p:nvPicPr>
          <p:cNvPr id="268" name="Google Shape;268;p35"/>
          <p:cNvPicPr preferRelativeResize="0"/>
          <p:nvPr/>
        </p:nvPicPr>
        <p:blipFill rotWithShape="1">
          <a:blip r:embed="rId3">
            <a:alphaModFix/>
          </a:blip>
          <a:srcRect b="0" l="0" r="0" t="0"/>
          <a:stretch/>
        </p:blipFill>
        <p:spPr>
          <a:xfrm>
            <a:off x="4305302" y="2017973"/>
            <a:ext cx="4152898" cy="349806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36"/>
          <p:cNvSpPr txBox="1"/>
          <p:nvPr>
            <p:ph type="title"/>
          </p:nvPr>
        </p:nvSpPr>
        <p:spPr>
          <a:xfrm>
            <a:off x="1447800" y="583249"/>
            <a:ext cx="74408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274" name="Google Shape;274;p36"/>
          <p:cNvSpPr txBox="1"/>
          <p:nvPr/>
        </p:nvSpPr>
        <p:spPr>
          <a:xfrm>
            <a:off x="269271" y="1219200"/>
            <a:ext cx="3921729" cy="779444"/>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2000">
                <a:solidFill>
                  <a:schemeClr val="dk1"/>
                </a:solidFill>
                <a:latin typeface="Calibri"/>
                <a:ea typeface="Calibri"/>
                <a:cs typeface="Calibri"/>
                <a:sym typeface="Calibri"/>
              </a:rPr>
              <a:t>Tương tự tạo các </a:t>
            </a:r>
            <a:r>
              <a:rPr b="1" i="1" lang="en-US" sz="2000">
                <a:solidFill>
                  <a:schemeClr val="dk1"/>
                </a:solidFill>
                <a:latin typeface="Calibri"/>
                <a:ea typeface="Calibri"/>
                <a:cs typeface="Calibri"/>
                <a:sym typeface="Calibri"/>
              </a:rPr>
              <a:t>Hằng</a:t>
            </a:r>
            <a:r>
              <a:rPr lang="en-US" sz="2000">
                <a:solidFill>
                  <a:schemeClr val="dk1"/>
                </a:solidFill>
                <a:latin typeface="Calibri"/>
                <a:ea typeface="Calibri"/>
                <a:cs typeface="Calibri"/>
                <a:sym typeface="Calibri"/>
              </a:rPr>
              <a:t> mới: </a:t>
            </a:r>
            <a:r>
              <a:rPr b="1" lang="en-US" sz="2000">
                <a:solidFill>
                  <a:srgbClr val="FF0000"/>
                </a:solidFill>
                <a:latin typeface="Calibri"/>
                <a:ea typeface="Calibri"/>
                <a:cs typeface="Calibri"/>
                <a:sym typeface="Calibri"/>
              </a:rPr>
              <a:t>ĐịaChỉ, SốĐiệnThoại, Website, Email</a:t>
            </a:r>
            <a:r>
              <a:rPr lang="en-US" sz="2000">
                <a:solidFill>
                  <a:schemeClr val="dk1"/>
                </a:solidFill>
                <a:latin typeface="Calibri"/>
                <a:ea typeface="Calibri"/>
                <a:cs typeface="Calibri"/>
                <a:sym typeface="Calibri"/>
              </a:rPr>
              <a:t>.</a:t>
            </a:r>
            <a:endParaRPr/>
          </a:p>
        </p:txBody>
      </p:sp>
      <p:pic>
        <p:nvPicPr>
          <p:cNvPr id="275" name="Google Shape;275;p36"/>
          <p:cNvPicPr preferRelativeResize="0"/>
          <p:nvPr/>
        </p:nvPicPr>
        <p:blipFill rotWithShape="1">
          <a:blip r:embed="rId3">
            <a:alphaModFix/>
          </a:blip>
          <a:srcRect b="0" l="0" r="0" t="0"/>
          <a:stretch/>
        </p:blipFill>
        <p:spPr>
          <a:xfrm>
            <a:off x="381000" y="2286000"/>
            <a:ext cx="4114800" cy="3657600"/>
          </a:xfrm>
          <a:prstGeom prst="rect">
            <a:avLst/>
          </a:prstGeom>
          <a:noFill/>
          <a:ln>
            <a:noFill/>
          </a:ln>
        </p:spPr>
      </p:pic>
      <p:sp>
        <p:nvSpPr>
          <p:cNvPr id="276" name="Google Shape;276;p36"/>
          <p:cNvSpPr txBox="1"/>
          <p:nvPr/>
        </p:nvSpPr>
        <p:spPr>
          <a:xfrm>
            <a:off x="5111400" y="1752600"/>
            <a:ext cx="3701267" cy="113338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2000">
                <a:solidFill>
                  <a:schemeClr val="dk1"/>
                </a:solidFill>
                <a:latin typeface="Calibri"/>
                <a:ea typeface="Calibri"/>
                <a:cs typeface="Calibri"/>
                <a:sym typeface="Calibri"/>
              </a:rPr>
              <a:t>Để người dùng cuối có form nhập giá trị cho </a:t>
            </a:r>
            <a:r>
              <a:rPr b="1" i="1" lang="en-US" sz="2000">
                <a:solidFill>
                  <a:schemeClr val="dk1"/>
                </a:solidFill>
                <a:latin typeface="Calibri"/>
                <a:ea typeface="Calibri"/>
                <a:cs typeface="Calibri"/>
                <a:sym typeface="Calibri"/>
              </a:rPr>
              <a:t>Hằng</a:t>
            </a:r>
            <a:r>
              <a:rPr lang="en-US" sz="2000">
                <a:solidFill>
                  <a:schemeClr val="dk1"/>
                </a:solidFill>
                <a:latin typeface="Calibri"/>
                <a:ea typeface="Calibri"/>
                <a:cs typeface="Calibri"/>
                <a:sym typeface="Calibri"/>
              </a:rPr>
              <a:t>, cần tạo </a:t>
            </a:r>
            <a:r>
              <a:rPr b="1" i="1" lang="en-US" sz="2000">
                <a:solidFill>
                  <a:schemeClr val="dk1"/>
                </a:solidFill>
                <a:latin typeface="Calibri"/>
                <a:ea typeface="Calibri"/>
                <a:cs typeface="Calibri"/>
                <a:sym typeface="Calibri"/>
              </a:rPr>
              <a:t>biểu mẫu</a:t>
            </a:r>
            <a:r>
              <a:rPr lang="en-US" sz="2000">
                <a:solidFill>
                  <a:schemeClr val="dk1"/>
                </a:solidFill>
                <a:latin typeface="Calibri"/>
                <a:ea typeface="Calibri"/>
                <a:cs typeface="Calibri"/>
                <a:sym typeface="Calibri"/>
              </a:rPr>
              <a:t>:</a:t>
            </a:r>
            <a:endParaRPr/>
          </a:p>
        </p:txBody>
      </p:sp>
      <p:pic>
        <p:nvPicPr>
          <p:cNvPr id="277" name="Google Shape;277;p36"/>
          <p:cNvPicPr preferRelativeResize="0"/>
          <p:nvPr/>
        </p:nvPicPr>
        <p:blipFill rotWithShape="1">
          <a:blip r:embed="rId4">
            <a:alphaModFix/>
          </a:blip>
          <a:srcRect b="0" l="0" r="0" t="0"/>
          <a:stretch/>
        </p:blipFill>
        <p:spPr>
          <a:xfrm>
            <a:off x="5438775" y="3296627"/>
            <a:ext cx="3324225" cy="2143213"/>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1" name="Shape 281"/>
        <p:cNvGrpSpPr/>
        <p:nvPr/>
      </p:nvGrpSpPr>
      <p:grpSpPr>
        <a:xfrm>
          <a:off x="0" y="0"/>
          <a:ext cx="0" cy="0"/>
          <a:chOff x="0" y="0"/>
          <a:chExt cx="0" cy="0"/>
        </a:xfrm>
      </p:grpSpPr>
      <p:sp>
        <p:nvSpPr>
          <p:cNvPr id="282" name="Google Shape;282;p37"/>
          <p:cNvSpPr txBox="1"/>
          <p:nvPr>
            <p:ph type="title"/>
          </p:nvPr>
        </p:nvSpPr>
        <p:spPr>
          <a:xfrm>
            <a:off x="1398397" y="480186"/>
            <a:ext cx="82790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283" name="Google Shape;283;p37"/>
          <p:cNvSpPr txBox="1"/>
          <p:nvPr/>
        </p:nvSpPr>
        <p:spPr>
          <a:xfrm>
            <a:off x="381000" y="1333082"/>
            <a:ext cx="483833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Nhập tên </a:t>
            </a:r>
            <a:r>
              <a:rPr b="1" i="1" lang="en-US" sz="1800">
                <a:solidFill>
                  <a:schemeClr val="dk1"/>
                </a:solidFill>
                <a:latin typeface="Calibri"/>
                <a:ea typeface="Calibri"/>
                <a:cs typeface="Calibri"/>
                <a:sym typeface="Calibri"/>
              </a:rPr>
              <a:t>biểu mẫu</a:t>
            </a:r>
            <a:r>
              <a:rPr lang="en-US" sz="1800">
                <a:solidFill>
                  <a:schemeClr val="dk1"/>
                </a:solidFill>
                <a:latin typeface="Calibri"/>
                <a:ea typeface="Calibri"/>
                <a:cs typeface="Calibri"/>
                <a:sym typeface="Calibri"/>
              </a:rPr>
              <a:t> là </a:t>
            </a:r>
            <a:r>
              <a:rPr b="1" lang="en-US" sz="1800">
                <a:solidFill>
                  <a:srgbClr val="FF0000"/>
                </a:solidFill>
                <a:latin typeface="Calibri"/>
                <a:ea typeface="Calibri"/>
                <a:cs typeface="Calibri"/>
                <a:sym typeface="Calibri"/>
              </a:rPr>
              <a:t>ThôngTinCửaHàng</a:t>
            </a:r>
            <a:endParaRPr sz="1800">
              <a:solidFill>
                <a:schemeClr val="dk1"/>
              </a:solidFill>
              <a:latin typeface="Calibri"/>
              <a:ea typeface="Calibri"/>
              <a:cs typeface="Calibri"/>
              <a:sym typeface="Calibri"/>
            </a:endParaRPr>
          </a:p>
        </p:txBody>
      </p:sp>
      <p:pic>
        <p:nvPicPr>
          <p:cNvPr id="284" name="Google Shape;284;p37"/>
          <p:cNvPicPr preferRelativeResize="0"/>
          <p:nvPr/>
        </p:nvPicPr>
        <p:blipFill rotWithShape="1">
          <a:blip r:embed="rId3">
            <a:alphaModFix/>
          </a:blip>
          <a:srcRect b="0" l="0" r="0" t="0"/>
          <a:stretch/>
        </p:blipFill>
        <p:spPr>
          <a:xfrm>
            <a:off x="4710345" y="1066800"/>
            <a:ext cx="3581400" cy="4253569"/>
          </a:xfrm>
          <a:prstGeom prst="rect">
            <a:avLst/>
          </a:prstGeom>
          <a:noFill/>
          <a:ln>
            <a:noFill/>
          </a:ln>
        </p:spPr>
      </p:pic>
      <p:pic>
        <p:nvPicPr>
          <p:cNvPr id="285" name="Google Shape;285;p37"/>
          <p:cNvPicPr preferRelativeResize="0"/>
          <p:nvPr/>
        </p:nvPicPr>
        <p:blipFill rotWithShape="1">
          <a:blip r:embed="rId4">
            <a:alphaModFix/>
          </a:blip>
          <a:srcRect b="0" l="0" r="0" t="0"/>
          <a:stretch/>
        </p:blipFill>
        <p:spPr>
          <a:xfrm>
            <a:off x="142876" y="2311855"/>
            <a:ext cx="4276725" cy="4065959"/>
          </a:xfrm>
          <a:prstGeom prst="rect">
            <a:avLst/>
          </a:prstGeom>
          <a:noFill/>
          <a:ln>
            <a:noFill/>
          </a:ln>
        </p:spPr>
      </p:pic>
      <p:sp>
        <p:nvSpPr>
          <p:cNvPr id="286" name="Google Shape;286;p37"/>
          <p:cNvSpPr txBox="1"/>
          <p:nvPr/>
        </p:nvSpPr>
        <p:spPr>
          <a:xfrm>
            <a:off x="4876800" y="5867400"/>
            <a:ext cx="4133203"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Bấm </a:t>
            </a:r>
            <a:r>
              <a:rPr b="1" i="1" lang="en-US" sz="1800">
                <a:solidFill>
                  <a:schemeClr val="dk1"/>
                </a:solidFill>
                <a:latin typeface="Calibri"/>
                <a:ea typeface="Calibri"/>
                <a:cs typeface="Calibri"/>
                <a:sym typeface="Calibri"/>
              </a:rPr>
              <a:t>Đồng ý</a:t>
            </a:r>
            <a:r>
              <a:rPr lang="en-US" sz="1800">
                <a:solidFill>
                  <a:schemeClr val="dk1"/>
                </a:solidFill>
                <a:latin typeface="Calibri"/>
                <a:ea typeface="Calibri"/>
                <a:cs typeface="Calibri"/>
                <a:sym typeface="Calibri"/>
              </a:rPr>
              <a:t>, màn hình soạn Biểu mẫu </a:t>
            </a:r>
            <a:r>
              <a:rPr b="1" lang="en-US" sz="1800">
                <a:solidFill>
                  <a:srgbClr val="FF0000"/>
                </a:solidFill>
                <a:latin typeface="Calibri"/>
                <a:ea typeface="Calibri"/>
                <a:cs typeface="Calibri"/>
                <a:sym typeface="Calibri"/>
              </a:rPr>
              <a:t>Thông tin công ty</a:t>
            </a:r>
            <a:r>
              <a:rPr lang="en-US" sz="1800">
                <a:solidFill>
                  <a:srgbClr val="FF0000"/>
                </a:solidFill>
                <a:latin typeface="Calibri"/>
                <a:ea typeface="Calibri"/>
                <a:cs typeface="Calibri"/>
                <a:sym typeface="Calibri"/>
              </a:rPr>
              <a:t> </a:t>
            </a:r>
            <a:r>
              <a:rPr lang="en-US" sz="1800">
                <a:solidFill>
                  <a:schemeClr val="dk1"/>
                </a:solidFill>
                <a:latin typeface="Calibri"/>
                <a:ea typeface="Calibri"/>
                <a:cs typeface="Calibri"/>
                <a:sym typeface="Calibri"/>
              </a:rPr>
              <a:t>hiện ra như sau:</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0" name="Shape 290"/>
        <p:cNvGrpSpPr/>
        <p:nvPr/>
      </p:nvGrpSpPr>
      <p:grpSpPr>
        <a:xfrm>
          <a:off x="0" y="0"/>
          <a:ext cx="0" cy="0"/>
          <a:chOff x="0" y="0"/>
          <a:chExt cx="0" cy="0"/>
        </a:xfrm>
      </p:grpSpPr>
      <p:sp>
        <p:nvSpPr>
          <p:cNvPr id="291" name="Google Shape;291;p38"/>
          <p:cNvSpPr txBox="1"/>
          <p:nvPr>
            <p:ph type="title"/>
          </p:nvPr>
        </p:nvSpPr>
        <p:spPr>
          <a:xfrm>
            <a:off x="1398397" y="480186"/>
            <a:ext cx="75932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292" name="Google Shape;292;p38"/>
          <p:cNvPicPr preferRelativeResize="0"/>
          <p:nvPr/>
        </p:nvPicPr>
        <p:blipFill rotWithShape="1">
          <a:blip r:embed="rId3">
            <a:alphaModFix/>
          </a:blip>
          <a:srcRect b="0" l="0" r="0" t="0"/>
          <a:stretch/>
        </p:blipFill>
        <p:spPr>
          <a:xfrm>
            <a:off x="1689798" y="1325684"/>
            <a:ext cx="7010400" cy="3915840"/>
          </a:xfrm>
          <a:prstGeom prst="rect">
            <a:avLst/>
          </a:prstGeom>
          <a:noFill/>
          <a:ln>
            <a:noFill/>
          </a:ln>
        </p:spPr>
      </p:pic>
      <p:sp>
        <p:nvSpPr>
          <p:cNvPr id="293" name="Google Shape;293;p38"/>
          <p:cNvSpPr txBox="1"/>
          <p:nvPr/>
        </p:nvSpPr>
        <p:spPr>
          <a:xfrm>
            <a:off x="641493" y="5532316"/>
            <a:ext cx="8368602"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800">
                <a:solidFill>
                  <a:schemeClr val="dk1"/>
                </a:solidFill>
                <a:latin typeface="Calibri"/>
                <a:ea typeface="Calibri"/>
                <a:cs typeface="Calibri"/>
                <a:sym typeface="Calibri"/>
              </a:rPr>
              <a:t>Lưu lại cấu hình</a:t>
            </a:r>
            <a:r>
              <a:rPr lang="en-US" sz="1800">
                <a:solidFill>
                  <a:schemeClr val="dk1"/>
                </a:solidFill>
                <a:latin typeface="Calibri"/>
                <a:ea typeface="Calibri"/>
                <a:cs typeface="Calibri"/>
                <a:sym typeface="Calibri"/>
              </a:rPr>
              <a:t>, </a:t>
            </a:r>
            <a:r>
              <a:rPr b="1" i="1" lang="en-US" sz="1800">
                <a:solidFill>
                  <a:schemeClr val="dk1"/>
                </a:solidFill>
                <a:latin typeface="Calibri"/>
                <a:ea typeface="Calibri"/>
                <a:cs typeface="Calibri"/>
                <a:sym typeface="Calibri"/>
              </a:rPr>
              <a:t>thực thi ứng dụng</a:t>
            </a:r>
            <a:r>
              <a:rPr lang="en-US" sz="1800">
                <a:solidFill>
                  <a:schemeClr val="dk1"/>
                </a:solidFill>
                <a:latin typeface="Calibri"/>
                <a:ea typeface="Calibri"/>
                <a:cs typeface="Calibri"/>
                <a:sym typeface="Calibri"/>
              </a:rPr>
              <a:t> và nhập vào các giá trị cho các Hằng này.</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7" name="Shape 297"/>
        <p:cNvGrpSpPr/>
        <p:nvPr/>
      </p:nvGrpSpPr>
      <p:grpSpPr>
        <a:xfrm>
          <a:off x="0" y="0"/>
          <a:ext cx="0" cy="0"/>
          <a:chOff x="0" y="0"/>
          <a:chExt cx="0" cy="0"/>
        </a:xfrm>
      </p:grpSpPr>
      <p:sp>
        <p:nvSpPr>
          <p:cNvPr id="298" name="Google Shape;298;p39"/>
          <p:cNvSpPr txBox="1"/>
          <p:nvPr>
            <p:ph type="title"/>
          </p:nvPr>
        </p:nvSpPr>
        <p:spPr>
          <a:xfrm>
            <a:off x="1447800" y="608015"/>
            <a:ext cx="78218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299" name="Google Shape;299;p39"/>
          <p:cNvPicPr preferRelativeResize="0"/>
          <p:nvPr/>
        </p:nvPicPr>
        <p:blipFill rotWithShape="1">
          <a:blip r:embed="rId3">
            <a:alphaModFix/>
          </a:blip>
          <a:srcRect b="0" l="0" r="0" t="0"/>
          <a:stretch/>
        </p:blipFill>
        <p:spPr>
          <a:xfrm>
            <a:off x="228600" y="1752600"/>
            <a:ext cx="3505200" cy="3534840"/>
          </a:xfrm>
          <a:prstGeom prst="rect">
            <a:avLst/>
          </a:prstGeom>
          <a:noFill/>
          <a:ln>
            <a:noFill/>
          </a:ln>
        </p:spPr>
      </p:pic>
      <p:pic>
        <p:nvPicPr>
          <p:cNvPr id="300" name="Google Shape;300;p39"/>
          <p:cNvPicPr preferRelativeResize="0"/>
          <p:nvPr/>
        </p:nvPicPr>
        <p:blipFill rotWithShape="1">
          <a:blip r:embed="rId4">
            <a:alphaModFix/>
          </a:blip>
          <a:srcRect b="0" l="0" r="0" t="0"/>
          <a:stretch/>
        </p:blipFill>
        <p:spPr>
          <a:xfrm>
            <a:off x="4267200" y="2362200"/>
            <a:ext cx="4572000" cy="3733800"/>
          </a:xfrm>
          <a:prstGeom prst="rect">
            <a:avLst/>
          </a:prstGeom>
          <a:noFill/>
          <a:ln>
            <a:noFill/>
          </a:ln>
        </p:spPr>
      </p:pic>
      <p:sp>
        <p:nvSpPr>
          <p:cNvPr id="301" name="Google Shape;301;p39"/>
          <p:cNvSpPr txBox="1"/>
          <p:nvPr/>
        </p:nvSpPr>
        <p:spPr>
          <a:xfrm>
            <a:off x="152400" y="1178401"/>
            <a:ext cx="35814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800">
                <a:solidFill>
                  <a:schemeClr val="dk1"/>
                </a:solidFill>
                <a:latin typeface="Calibri"/>
                <a:ea typeface="Calibri"/>
                <a:cs typeface="Calibri"/>
                <a:sym typeface="Calibri"/>
              </a:rPr>
              <a:t>Giao diện khi chạy chương trình</a:t>
            </a:r>
            <a:endParaRPr sz="1800">
              <a:solidFill>
                <a:schemeClr val="dk1"/>
              </a:solidFill>
              <a:latin typeface="Calibri"/>
              <a:ea typeface="Calibri"/>
              <a:cs typeface="Calibri"/>
              <a:sym typeface="Calibri"/>
            </a:endParaRPr>
          </a:p>
        </p:txBody>
      </p:sp>
      <p:sp>
        <p:nvSpPr>
          <p:cNvPr id="302" name="Google Shape;302;p39"/>
          <p:cNvSpPr txBox="1"/>
          <p:nvPr/>
        </p:nvSpPr>
        <p:spPr>
          <a:xfrm>
            <a:off x="4607060" y="1752600"/>
            <a:ext cx="4079739"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800">
                <a:solidFill>
                  <a:schemeClr val="dk1"/>
                </a:solidFill>
                <a:latin typeface="Calibri"/>
                <a:ea typeface="Calibri"/>
                <a:cs typeface="Calibri"/>
                <a:sym typeface="Calibri"/>
              </a:rPr>
              <a:t>Giao diện nhập “Thông tin cửa hàng” </a:t>
            </a:r>
            <a:endParaRPr sz="1800">
              <a:solidFill>
                <a:schemeClr val="dk1"/>
              </a:solidFill>
              <a:latin typeface="Calibri"/>
              <a:ea typeface="Calibri"/>
              <a:cs typeface="Calibri"/>
              <a:sym typeface="Calibri"/>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6" name="Shape 306"/>
        <p:cNvGrpSpPr/>
        <p:nvPr/>
      </p:nvGrpSpPr>
      <p:grpSpPr>
        <a:xfrm>
          <a:off x="0" y="0"/>
          <a:ext cx="0" cy="0"/>
          <a:chOff x="0" y="0"/>
          <a:chExt cx="0" cy="0"/>
        </a:xfrm>
      </p:grpSpPr>
      <p:sp>
        <p:nvSpPr>
          <p:cNvPr id="307" name="Google Shape;307;p40"/>
          <p:cNvSpPr txBox="1"/>
          <p:nvPr>
            <p:ph type="title"/>
          </p:nvPr>
        </p:nvSpPr>
        <p:spPr>
          <a:xfrm>
            <a:off x="1447800" y="560257"/>
            <a:ext cx="77456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308" name="Google Shape;308;p40"/>
          <p:cNvSpPr txBox="1"/>
          <p:nvPr/>
        </p:nvSpPr>
        <p:spPr>
          <a:xfrm>
            <a:off x="304800" y="1295400"/>
            <a:ext cx="7086600" cy="3837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lang="en-US" sz="1800">
                <a:solidFill>
                  <a:srgbClr val="4F81BD"/>
                </a:solidFill>
                <a:latin typeface="Cambria"/>
                <a:ea typeface="Cambria"/>
                <a:cs typeface="Cambria"/>
                <a:sym typeface="Cambria"/>
              </a:rPr>
              <a:t>2. Tạo các Danh mục Loại mặt hàng, Mặt hàng</a:t>
            </a:r>
            <a:endParaRPr b="1" sz="1800">
              <a:solidFill>
                <a:srgbClr val="4F81BD"/>
              </a:solidFill>
              <a:latin typeface="Cambria"/>
              <a:ea typeface="Cambria"/>
              <a:cs typeface="Cambria"/>
              <a:sym typeface="Cambria"/>
            </a:endParaRPr>
          </a:p>
        </p:txBody>
      </p:sp>
      <p:sp>
        <p:nvSpPr>
          <p:cNvPr id="309" name="Google Shape;309;p40"/>
          <p:cNvSpPr txBox="1"/>
          <p:nvPr/>
        </p:nvSpPr>
        <p:spPr>
          <a:xfrm>
            <a:off x="457200" y="1828800"/>
            <a:ext cx="8610600"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Từ </a:t>
            </a:r>
            <a:r>
              <a:rPr b="1" i="1" lang="en-US" sz="1800">
                <a:solidFill>
                  <a:schemeClr val="dk1"/>
                </a:solidFill>
                <a:latin typeface="Calibri"/>
                <a:ea typeface="Calibri"/>
                <a:cs typeface="Calibri"/>
                <a:sym typeface="Calibri"/>
              </a:rPr>
              <a:t>cây cấu hình</a:t>
            </a:r>
            <a:r>
              <a:rPr lang="en-US" sz="1800">
                <a:solidFill>
                  <a:schemeClr val="dk1"/>
                </a:solidFill>
                <a:latin typeface="Calibri"/>
                <a:ea typeface="Calibri"/>
                <a:cs typeface="Calibri"/>
                <a:sym typeface="Calibri"/>
              </a:rPr>
              <a:t>, click chuột phải vào </a:t>
            </a:r>
            <a:r>
              <a:rPr b="1" i="1" lang="en-US" sz="1800">
                <a:solidFill>
                  <a:schemeClr val="dk1"/>
                </a:solidFill>
                <a:latin typeface="Calibri"/>
                <a:ea typeface="Calibri"/>
                <a:cs typeface="Calibri"/>
                <a:sym typeface="Calibri"/>
              </a:rPr>
              <a:t>Danh mục</a:t>
            </a:r>
            <a:r>
              <a:rPr lang="en-US" sz="1800">
                <a:solidFill>
                  <a:schemeClr val="dk1"/>
                </a:solidFill>
                <a:latin typeface="Calibri"/>
                <a:ea typeface="Calibri"/>
                <a:cs typeface="Calibri"/>
                <a:sym typeface="Calibri"/>
              </a:rPr>
              <a:t>, chọn </a:t>
            </a:r>
            <a:r>
              <a:rPr b="1" i="1" lang="en-US" sz="1800">
                <a:solidFill>
                  <a:schemeClr val="dk1"/>
                </a:solidFill>
                <a:latin typeface="Calibri"/>
                <a:ea typeface="Calibri"/>
                <a:cs typeface="Calibri"/>
                <a:sym typeface="Calibri"/>
              </a:rPr>
              <a:t>Thêm</a:t>
            </a:r>
            <a:r>
              <a:rPr lang="en-US" sz="1800">
                <a:solidFill>
                  <a:schemeClr val="dk1"/>
                </a:solidFill>
                <a:latin typeface="Calibri"/>
                <a:ea typeface="Calibri"/>
                <a:cs typeface="Calibri"/>
                <a:sym typeface="Calibri"/>
              </a:rPr>
              <a:t>. Nhập tên là </a:t>
            </a:r>
            <a:r>
              <a:rPr b="1" lang="en-US" sz="1800">
                <a:solidFill>
                  <a:srgbClr val="FF0000"/>
                </a:solidFill>
                <a:latin typeface="Calibri"/>
                <a:ea typeface="Calibri"/>
                <a:cs typeface="Calibri"/>
                <a:sym typeface="Calibri"/>
              </a:rPr>
              <a:t>LoạiMặtHàng</a:t>
            </a:r>
            <a:r>
              <a:rPr lang="en-US" sz="1800">
                <a:solidFill>
                  <a:schemeClr val="dk1"/>
                </a:solidFill>
                <a:latin typeface="Calibri"/>
                <a:ea typeface="Calibri"/>
                <a:cs typeface="Calibri"/>
                <a:sym typeface="Calibri"/>
              </a:rPr>
              <a:t>, mục </a:t>
            </a:r>
            <a:r>
              <a:rPr b="1" i="1" lang="en-US" sz="1800">
                <a:solidFill>
                  <a:schemeClr val="dk1"/>
                </a:solidFill>
                <a:latin typeface="Calibri"/>
                <a:ea typeface="Calibri"/>
                <a:cs typeface="Calibri"/>
                <a:sym typeface="Calibri"/>
              </a:rPr>
              <a:t>Đồng nghĩa</a:t>
            </a:r>
            <a:r>
              <a:rPr lang="en-US" sz="1800">
                <a:solidFill>
                  <a:schemeClr val="dk1"/>
                </a:solidFill>
                <a:latin typeface="Calibri"/>
                <a:ea typeface="Calibri"/>
                <a:cs typeface="Calibri"/>
                <a:sym typeface="Calibri"/>
              </a:rPr>
              <a:t> sẽ được hệ thống tự sinh.</a:t>
            </a:r>
            <a:endParaRPr/>
          </a:p>
        </p:txBody>
      </p:sp>
      <p:pic>
        <p:nvPicPr>
          <p:cNvPr id="310" name="Google Shape;310;p40"/>
          <p:cNvPicPr preferRelativeResize="0"/>
          <p:nvPr/>
        </p:nvPicPr>
        <p:blipFill rotWithShape="1">
          <a:blip r:embed="rId3">
            <a:alphaModFix/>
          </a:blip>
          <a:srcRect b="0" l="0" r="0" t="0"/>
          <a:stretch/>
        </p:blipFill>
        <p:spPr>
          <a:xfrm>
            <a:off x="1600200" y="2689148"/>
            <a:ext cx="5943600" cy="3134995"/>
          </a:xfrm>
          <a:prstGeom prst="rect">
            <a:avLst/>
          </a:prstGeom>
          <a:noFill/>
          <a:ln>
            <a:noFill/>
          </a:ln>
        </p:spPr>
      </p:pic>
      <p:sp>
        <p:nvSpPr>
          <p:cNvPr id="311" name="Google Shape;311;p40"/>
          <p:cNvSpPr txBox="1"/>
          <p:nvPr/>
        </p:nvSpPr>
        <p:spPr>
          <a:xfrm>
            <a:off x="914400" y="6181734"/>
            <a:ext cx="78486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Bấm </a:t>
            </a:r>
            <a:r>
              <a:rPr b="1" i="1" lang="en-US" sz="1800">
                <a:solidFill>
                  <a:schemeClr val="dk1"/>
                </a:solidFill>
                <a:latin typeface="Calibri"/>
                <a:ea typeface="Calibri"/>
                <a:cs typeface="Calibri"/>
                <a:sym typeface="Calibri"/>
              </a:rPr>
              <a:t>F5</a:t>
            </a:r>
            <a:r>
              <a:rPr lang="en-US" sz="1800">
                <a:solidFill>
                  <a:schemeClr val="dk1"/>
                </a:solidFill>
                <a:latin typeface="Calibri"/>
                <a:ea typeface="Calibri"/>
                <a:cs typeface="Calibri"/>
                <a:sym typeface="Calibri"/>
              </a:rPr>
              <a:t> để </a:t>
            </a:r>
            <a:r>
              <a:rPr b="1" i="1" lang="en-US" sz="1800">
                <a:solidFill>
                  <a:schemeClr val="dk1"/>
                </a:solidFill>
                <a:latin typeface="Calibri"/>
                <a:ea typeface="Calibri"/>
                <a:cs typeface="Calibri"/>
                <a:sym typeface="Calibri"/>
              </a:rPr>
              <a:t>thực thi ứng dụng</a:t>
            </a:r>
            <a:r>
              <a:rPr lang="en-US" sz="1800">
                <a:solidFill>
                  <a:schemeClr val="dk1"/>
                </a:solidFill>
                <a:latin typeface="Calibri"/>
                <a:ea typeface="Calibri"/>
                <a:cs typeface="Calibri"/>
                <a:sym typeface="Calibri"/>
              </a:rPr>
              <a:t>, mở menu </a:t>
            </a:r>
            <a:r>
              <a:rPr b="1" lang="en-US" sz="1800">
                <a:solidFill>
                  <a:srgbClr val="FF0000"/>
                </a:solidFill>
                <a:latin typeface="Calibri"/>
                <a:ea typeface="Calibri"/>
                <a:cs typeface="Calibri"/>
                <a:sym typeface="Calibri"/>
              </a:rPr>
              <a:t>Loại mặt hàng</a:t>
            </a:r>
            <a:r>
              <a:rPr lang="en-US" sz="1800">
                <a:solidFill>
                  <a:schemeClr val="dk1"/>
                </a:solidFill>
                <a:latin typeface="Calibri"/>
                <a:ea typeface="Calibri"/>
                <a:cs typeface="Calibri"/>
                <a:sym typeface="Calibri"/>
              </a:rPr>
              <a:t>, nhập vào một số bản ghi.</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5" name="Shape 315"/>
        <p:cNvGrpSpPr/>
        <p:nvPr/>
      </p:nvGrpSpPr>
      <p:grpSpPr>
        <a:xfrm>
          <a:off x="0" y="0"/>
          <a:ext cx="0" cy="0"/>
          <a:chOff x="0" y="0"/>
          <a:chExt cx="0" cy="0"/>
        </a:xfrm>
      </p:grpSpPr>
      <p:sp>
        <p:nvSpPr>
          <p:cNvPr id="316" name="Google Shape;316;p41"/>
          <p:cNvSpPr txBox="1"/>
          <p:nvPr>
            <p:ph type="title"/>
          </p:nvPr>
        </p:nvSpPr>
        <p:spPr>
          <a:xfrm>
            <a:off x="1371600" y="572870"/>
            <a:ext cx="81266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317" name="Google Shape;317;p41"/>
          <p:cNvPicPr preferRelativeResize="0"/>
          <p:nvPr/>
        </p:nvPicPr>
        <p:blipFill rotWithShape="1">
          <a:blip r:embed="rId3">
            <a:alphaModFix/>
          </a:blip>
          <a:srcRect b="0" l="0" r="0" t="0"/>
          <a:stretch/>
        </p:blipFill>
        <p:spPr>
          <a:xfrm>
            <a:off x="304800" y="1600200"/>
            <a:ext cx="3667125" cy="1743075"/>
          </a:xfrm>
          <a:prstGeom prst="rect">
            <a:avLst/>
          </a:prstGeom>
          <a:noFill/>
          <a:ln>
            <a:noFill/>
          </a:ln>
        </p:spPr>
      </p:pic>
      <p:pic>
        <p:nvPicPr>
          <p:cNvPr id="318" name="Google Shape;318;p41"/>
          <p:cNvPicPr preferRelativeResize="0"/>
          <p:nvPr/>
        </p:nvPicPr>
        <p:blipFill rotWithShape="1">
          <a:blip r:embed="rId4">
            <a:alphaModFix/>
          </a:blip>
          <a:srcRect b="0" l="0" r="0" t="0"/>
          <a:stretch/>
        </p:blipFill>
        <p:spPr>
          <a:xfrm>
            <a:off x="4309741" y="2362200"/>
            <a:ext cx="4724400" cy="3173095"/>
          </a:xfrm>
          <a:prstGeom prst="rect">
            <a:avLst/>
          </a:prstGeom>
          <a:noFill/>
          <a:ln>
            <a:noFill/>
          </a:ln>
        </p:spPr>
      </p:pic>
      <p:sp>
        <p:nvSpPr>
          <p:cNvPr id="319" name="Google Shape;319;p41"/>
          <p:cNvSpPr txBox="1"/>
          <p:nvPr/>
        </p:nvSpPr>
        <p:spPr>
          <a:xfrm>
            <a:off x="167936" y="5638800"/>
            <a:ext cx="8808128"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Đóng ứng dụng, quay trở lại </a:t>
            </a:r>
            <a:r>
              <a:rPr b="1" i="1" lang="en-US" sz="1800">
                <a:solidFill>
                  <a:schemeClr val="dk1"/>
                </a:solidFill>
                <a:latin typeface="Calibri"/>
                <a:ea typeface="Calibri"/>
                <a:cs typeface="Calibri"/>
                <a:sym typeface="Calibri"/>
              </a:rPr>
              <a:t>Bộ thiết kế</a:t>
            </a:r>
            <a:r>
              <a:rPr lang="en-US" sz="1800">
                <a:solidFill>
                  <a:schemeClr val="dk1"/>
                </a:solidFill>
                <a:latin typeface="Calibri"/>
                <a:ea typeface="Calibri"/>
                <a:cs typeface="Calibri"/>
                <a:sym typeface="Calibri"/>
              </a:rPr>
              <a:t>. Từ </a:t>
            </a:r>
            <a:r>
              <a:rPr b="1" i="1" lang="en-US" sz="1800">
                <a:solidFill>
                  <a:schemeClr val="dk1"/>
                </a:solidFill>
                <a:latin typeface="Calibri"/>
                <a:ea typeface="Calibri"/>
                <a:cs typeface="Calibri"/>
                <a:sym typeface="Calibri"/>
              </a:rPr>
              <a:t>cây cấu hình</a:t>
            </a:r>
            <a:r>
              <a:rPr lang="en-US" sz="1800">
                <a:solidFill>
                  <a:schemeClr val="dk1"/>
                </a:solidFill>
                <a:latin typeface="Calibri"/>
                <a:ea typeface="Calibri"/>
                <a:cs typeface="Calibri"/>
                <a:sym typeface="Calibri"/>
              </a:rPr>
              <a:t>, thêm </a:t>
            </a:r>
            <a:r>
              <a:rPr b="1" i="1" lang="en-US" sz="1800">
                <a:solidFill>
                  <a:schemeClr val="dk1"/>
                </a:solidFill>
                <a:latin typeface="Calibri"/>
                <a:ea typeface="Calibri"/>
                <a:cs typeface="Calibri"/>
                <a:sym typeface="Calibri"/>
              </a:rPr>
              <a:t>Danh mục</a:t>
            </a:r>
            <a:r>
              <a:rPr lang="en-US" sz="1800">
                <a:solidFill>
                  <a:schemeClr val="dk1"/>
                </a:solidFill>
                <a:latin typeface="Calibri"/>
                <a:ea typeface="Calibri"/>
                <a:cs typeface="Calibri"/>
                <a:sym typeface="Calibri"/>
              </a:rPr>
              <a:t> mới, đặt tên là </a:t>
            </a:r>
            <a:r>
              <a:rPr b="1" lang="en-US" sz="1800">
                <a:solidFill>
                  <a:srgbClr val="FF0000"/>
                </a:solidFill>
                <a:latin typeface="Calibri"/>
                <a:ea typeface="Calibri"/>
                <a:cs typeface="Calibri"/>
                <a:sym typeface="Calibri"/>
              </a:rPr>
              <a:t>MặtHàng</a:t>
            </a:r>
            <a:r>
              <a:rPr lang="en-US" sz="1800">
                <a:solidFill>
                  <a:schemeClr val="dk1"/>
                </a:solidFill>
                <a:latin typeface="Calibri"/>
                <a:ea typeface="Calibri"/>
                <a:cs typeface="Calibri"/>
                <a:sym typeface="Calibri"/>
              </a:rPr>
              <a:t>.</a:t>
            </a:r>
            <a:endParaRPr/>
          </a:p>
        </p:txBody>
      </p:sp>
      <p:sp>
        <p:nvSpPr>
          <p:cNvPr id="320" name="Google Shape;320;p41"/>
          <p:cNvSpPr txBox="1"/>
          <p:nvPr/>
        </p:nvSpPr>
        <p:spPr>
          <a:xfrm>
            <a:off x="263661" y="1121227"/>
            <a:ext cx="4079739"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800">
                <a:solidFill>
                  <a:schemeClr val="dk1"/>
                </a:solidFill>
                <a:latin typeface="Calibri"/>
                <a:ea typeface="Calibri"/>
                <a:cs typeface="Calibri"/>
                <a:sym typeface="Calibri"/>
              </a:rPr>
              <a:t>Giao diện nhập “Loại mặt hàng” </a:t>
            </a:r>
            <a:endParaRPr sz="1800">
              <a:solidFill>
                <a:schemeClr val="dk1"/>
              </a:solidFill>
              <a:latin typeface="Calibri"/>
              <a:ea typeface="Calibri"/>
              <a:cs typeface="Calibri"/>
              <a:sym typeface="Calibri"/>
            </a:endParaRPr>
          </a:p>
        </p:txBody>
      </p:sp>
      <p:sp>
        <p:nvSpPr>
          <p:cNvPr id="321" name="Google Shape;321;p41"/>
          <p:cNvSpPr txBox="1"/>
          <p:nvPr/>
        </p:nvSpPr>
        <p:spPr>
          <a:xfrm>
            <a:off x="4341530" y="1777340"/>
            <a:ext cx="45720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i="1" lang="en-US" sz="1800">
                <a:solidFill>
                  <a:schemeClr val="dk1"/>
                </a:solidFill>
                <a:latin typeface="Calibri"/>
                <a:ea typeface="Calibri"/>
                <a:cs typeface="Calibri"/>
                <a:sym typeface="Calibri"/>
              </a:rPr>
              <a:t>Giao diện hiển thị các Loại mặt hàng đã nhập</a:t>
            </a:r>
            <a:endParaRPr sz="1800">
              <a:solidFill>
                <a:schemeClr val="dk1"/>
              </a:solidFill>
              <a:latin typeface="Calibri"/>
              <a:ea typeface="Calibri"/>
              <a:cs typeface="Calibri"/>
              <a:sym typeface="Calibri"/>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42"/>
          <p:cNvSpPr txBox="1"/>
          <p:nvPr>
            <p:ph type="title"/>
          </p:nvPr>
        </p:nvSpPr>
        <p:spPr>
          <a:xfrm>
            <a:off x="1447800" y="533400"/>
            <a:ext cx="75932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327" name="Google Shape;327;p42"/>
          <p:cNvPicPr preferRelativeResize="0"/>
          <p:nvPr/>
        </p:nvPicPr>
        <p:blipFill rotWithShape="1">
          <a:blip r:embed="rId3">
            <a:alphaModFix/>
          </a:blip>
          <a:srcRect b="0" l="0" r="0" t="0"/>
          <a:stretch/>
        </p:blipFill>
        <p:spPr>
          <a:xfrm>
            <a:off x="533400" y="2263806"/>
            <a:ext cx="8153400" cy="4136994"/>
          </a:xfrm>
          <a:prstGeom prst="rect">
            <a:avLst/>
          </a:prstGeom>
          <a:noFill/>
          <a:ln>
            <a:noFill/>
          </a:ln>
        </p:spPr>
      </p:pic>
      <p:sp>
        <p:nvSpPr>
          <p:cNvPr id="328" name="Google Shape;328;p42"/>
          <p:cNvSpPr txBox="1"/>
          <p:nvPr/>
        </p:nvSpPr>
        <p:spPr>
          <a:xfrm>
            <a:off x="381000" y="1066800"/>
            <a:ext cx="8534400" cy="1029256"/>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Trong cửa sổ tùy chỉnh </a:t>
            </a:r>
            <a:r>
              <a:rPr b="1" i="1" lang="en-US" sz="1800">
                <a:solidFill>
                  <a:schemeClr val="dk1"/>
                </a:solidFill>
                <a:latin typeface="Calibri"/>
                <a:ea typeface="Calibri"/>
                <a:cs typeface="Calibri"/>
                <a:sym typeface="Calibri"/>
              </a:rPr>
              <a:t>Danh mục</a:t>
            </a:r>
            <a:r>
              <a:rPr lang="en-US" sz="1800">
                <a:solidFill>
                  <a:schemeClr val="dk1"/>
                </a:solidFill>
                <a:latin typeface="Calibri"/>
                <a:ea typeface="Calibri"/>
                <a:cs typeface="Calibri"/>
                <a:sym typeface="Calibri"/>
              </a:rPr>
              <a:t> </a:t>
            </a:r>
            <a:r>
              <a:rPr b="1" lang="en-US" sz="1800">
                <a:solidFill>
                  <a:srgbClr val="FF0000"/>
                </a:solidFill>
                <a:latin typeface="Calibri"/>
                <a:ea typeface="Calibri"/>
                <a:cs typeface="Calibri"/>
                <a:sym typeface="Calibri"/>
              </a:rPr>
              <a:t>MặtHàng</a:t>
            </a:r>
            <a:r>
              <a:rPr lang="en-US" sz="1800">
                <a:solidFill>
                  <a:schemeClr val="dk1"/>
                </a:solidFill>
                <a:latin typeface="Calibri"/>
                <a:ea typeface="Calibri"/>
                <a:cs typeface="Calibri"/>
                <a:sym typeface="Calibri"/>
              </a:rPr>
              <a:t>, chọn tab </a:t>
            </a:r>
            <a:r>
              <a:rPr b="1" i="1" lang="en-US" sz="1800">
                <a:solidFill>
                  <a:schemeClr val="dk1"/>
                </a:solidFill>
                <a:latin typeface="Calibri"/>
                <a:ea typeface="Calibri"/>
                <a:cs typeface="Calibri"/>
                <a:sym typeface="Calibri"/>
              </a:rPr>
              <a:t>Dữ liệu</a:t>
            </a:r>
            <a:r>
              <a:rPr lang="en-US" sz="1800">
                <a:solidFill>
                  <a:schemeClr val="dk1"/>
                </a:solidFill>
                <a:latin typeface="Calibri"/>
                <a:ea typeface="Calibri"/>
                <a:cs typeface="Calibri"/>
                <a:sym typeface="Calibri"/>
              </a:rPr>
              <a:t>, chọn </a:t>
            </a:r>
            <a:r>
              <a:rPr b="1" i="1" lang="en-US" sz="1800">
                <a:solidFill>
                  <a:schemeClr val="dk1"/>
                </a:solidFill>
                <a:latin typeface="Calibri"/>
                <a:ea typeface="Calibri"/>
                <a:cs typeface="Calibri"/>
                <a:sym typeface="Calibri"/>
              </a:rPr>
              <a:t>Thêm</a:t>
            </a:r>
            <a:r>
              <a:rPr lang="en-US" sz="1800">
                <a:solidFill>
                  <a:schemeClr val="dk1"/>
                </a:solidFill>
                <a:latin typeface="Calibri"/>
                <a:ea typeface="Calibri"/>
                <a:cs typeface="Calibri"/>
                <a:sym typeface="Calibri"/>
              </a:rPr>
              <a:t> mới các </a:t>
            </a:r>
            <a:r>
              <a:rPr b="1" i="1" lang="en-US" sz="1800">
                <a:solidFill>
                  <a:schemeClr val="dk1"/>
                </a:solidFill>
                <a:latin typeface="Calibri"/>
                <a:ea typeface="Calibri"/>
                <a:cs typeface="Calibri"/>
                <a:sym typeface="Calibri"/>
              </a:rPr>
              <a:t>mục tin</a:t>
            </a:r>
            <a:r>
              <a:rPr lang="en-US" sz="1800">
                <a:solidFill>
                  <a:schemeClr val="dk1"/>
                </a:solidFill>
                <a:latin typeface="Calibri"/>
                <a:ea typeface="Calibri"/>
                <a:cs typeface="Calibri"/>
                <a:sym typeface="Calibri"/>
              </a:rPr>
              <a:t>: </a:t>
            </a:r>
            <a:r>
              <a:rPr b="1" lang="en-US" sz="1800">
                <a:solidFill>
                  <a:srgbClr val="FF0000"/>
                </a:solidFill>
                <a:latin typeface="Calibri"/>
                <a:ea typeface="Calibri"/>
                <a:cs typeface="Calibri"/>
                <a:sym typeface="Calibri"/>
              </a:rPr>
              <a:t>GiáBán</a:t>
            </a:r>
            <a:r>
              <a:rPr lang="en-US" sz="1800">
                <a:solidFill>
                  <a:srgbClr val="FF0000"/>
                </a:solidFill>
                <a:latin typeface="Calibri"/>
                <a:ea typeface="Calibri"/>
                <a:cs typeface="Calibri"/>
                <a:sym typeface="Calibri"/>
              </a:rPr>
              <a:t> </a:t>
            </a:r>
            <a:r>
              <a:rPr lang="en-US" sz="1800">
                <a:solidFill>
                  <a:schemeClr val="dk1"/>
                </a:solidFill>
                <a:latin typeface="Calibri"/>
                <a:ea typeface="Calibri"/>
                <a:cs typeface="Calibri"/>
                <a:sym typeface="Calibri"/>
              </a:rPr>
              <a:t>(kiểu Number), </a:t>
            </a:r>
            <a:r>
              <a:rPr b="1" lang="en-US" sz="1800">
                <a:solidFill>
                  <a:srgbClr val="FF0000"/>
                </a:solidFill>
                <a:latin typeface="Calibri"/>
                <a:ea typeface="Calibri"/>
                <a:cs typeface="Calibri"/>
                <a:sym typeface="Calibri"/>
              </a:rPr>
              <a:t>SốLượng</a:t>
            </a:r>
            <a:r>
              <a:rPr lang="en-US" sz="1800">
                <a:solidFill>
                  <a:srgbClr val="FF0000"/>
                </a:solidFill>
                <a:latin typeface="Calibri"/>
                <a:ea typeface="Calibri"/>
                <a:cs typeface="Calibri"/>
                <a:sym typeface="Calibri"/>
              </a:rPr>
              <a:t> </a:t>
            </a:r>
            <a:r>
              <a:rPr lang="en-US" sz="1800">
                <a:solidFill>
                  <a:schemeClr val="dk1"/>
                </a:solidFill>
                <a:latin typeface="Calibri"/>
                <a:ea typeface="Calibri"/>
                <a:cs typeface="Calibri"/>
                <a:sym typeface="Calibri"/>
              </a:rPr>
              <a:t>(kiểu Number) và </a:t>
            </a:r>
            <a:r>
              <a:rPr b="1" lang="en-US" sz="1800">
                <a:solidFill>
                  <a:srgbClr val="FF0000"/>
                </a:solidFill>
                <a:latin typeface="Calibri"/>
                <a:ea typeface="Calibri"/>
                <a:cs typeface="Calibri"/>
                <a:sym typeface="Calibri"/>
              </a:rPr>
              <a:t>LoạiMặtHàng</a:t>
            </a:r>
            <a:r>
              <a:rPr lang="en-US" sz="1800">
                <a:solidFill>
                  <a:srgbClr val="FF0000"/>
                </a:solidFill>
                <a:latin typeface="Calibri"/>
                <a:ea typeface="Calibri"/>
                <a:cs typeface="Calibri"/>
                <a:sym typeface="Calibri"/>
              </a:rPr>
              <a:t> </a:t>
            </a:r>
            <a:r>
              <a:rPr lang="en-US" sz="1800">
                <a:solidFill>
                  <a:schemeClr val="dk1"/>
                </a:solidFill>
                <a:latin typeface="Calibri"/>
                <a:ea typeface="Calibri"/>
                <a:cs typeface="Calibri"/>
                <a:sym typeface="Calibri"/>
              </a:rPr>
              <a:t>(chọn kiểu CatalogRef.LoạiMặtHàng).</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2" name="Shape 332"/>
        <p:cNvGrpSpPr/>
        <p:nvPr/>
      </p:nvGrpSpPr>
      <p:grpSpPr>
        <a:xfrm>
          <a:off x="0" y="0"/>
          <a:ext cx="0" cy="0"/>
          <a:chOff x="0" y="0"/>
          <a:chExt cx="0" cy="0"/>
        </a:xfrm>
      </p:grpSpPr>
      <p:sp>
        <p:nvSpPr>
          <p:cNvPr id="333" name="Google Shape;333;p43"/>
          <p:cNvSpPr txBox="1"/>
          <p:nvPr>
            <p:ph type="title"/>
          </p:nvPr>
        </p:nvSpPr>
        <p:spPr>
          <a:xfrm>
            <a:off x="1439536" y="533400"/>
            <a:ext cx="76694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334" name="Google Shape;334;p43"/>
          <p:cNvPicPr preferRelativeResize="0"/>
          <p:nvPr/>
        </p:nvPicPr>
        <p:blipFill rotWithShape="1">
          <a:blip r:embed="rId3">
            <a:alphaModFix/>
          </a:blip>
          <a:srcRect b="0" l="0" r="0" t="0"/>
          <a:stretch/>
        </p:blipFill>
        <p:spPr>
          <a:xfrm>
            <a:off x="1295400" y="2438400"/>
            <a:ext cx="6781800" cy="3733800"/>
          </a:xfrm>
          <a:prstGeom prst="rect">
            <a:avLst/>
          </a:prstGeom>
          <a:noFill/>
          <a:ln>
            <a:noFill/>
          </a:ln>
        </p:spPr>
      </p:pic>
      <p:sp>
        <p:nvSpPr>
          <p:cNvPr id="335" name="Google Shape;335;p43"/>
          <p:cNvSpPr txBox="1"/>
          <p:nvPr/>
        </p:nvSpPr>
        <p:spPr>
          <a:xfrm>
            <a:off x="188313" y="1206782"/>
            <a:ext cx="8458200" cy="96795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chemeClr val="dk1"/>
                </a:solidFill>
                <a:latin typeface="Calibri"/>
                <a:ea typeface="Calibri"/>
                <a:cs typeface="Calibri"/>
                <a:sym typeface="Calibri"/>
              </a:rPr>
              <a:t>Bấm </a:t>
            </a:r>
            <a:r>
              <a:rPr b="1" i="1" lang="en-US" sz="2000">
                <a:solidFill>
                  <a:schemeClr val="dk1"/>
                </a:solidFill>
                <a:latin typeface="Calibri"/>
                <a:ea typeface="Calibri"/>
                <a:cs typeface="Calibri"/>
                <a:sym typeface="Calibri"/>
              </a:rPr>
              <a:t>F5</a:t>
            </a:r>
            <a:r>
              <a:rPr lang="en-US" sz="2000">
                <a:solidFill>
                  <a:schemeClr val="dk1"/>
                </a:solidFill>
                <a:latin typeface="Calibri"/>
                <a:ea typeface="Calibri"/>
                <a:cs typeface="Calibri"/>
                <a:sym typeface="Calibri"/>
              </a:rPr>
              <a:t> để </a:t>
            </a:r>
            <a:r>
              <a:rPr b="1" i="1" lang="en-US" sz="2000">
                <a:solidFill>
                  <a:schemeClr val="dk1"/>
                </a:solidFill>
                <a:latin typeface="Calibri"/>
                <a:ea typeface="Calibri"/>
                <a:cs typeface="Calibri"/>
                <a:sym typeface="Calibri"/>
              </a:rPr>
              <a:t>thực thi ứng dụng</a:t>
            </a:r>
            <a:r>
              <a:rPr lang="en-US" sz="2000">
                <a:solidFill>
                  <a:schemeClr val="dk1"/>
                </a:solidFill>
                <a:latin typeface="Calibri"/>
                <a:ea typeface="Calibri"/>
                <a:cs typeface="Calibri"/>
                <a:sym typeface="Calibri"/>
              </a:rPr>
              <a:t>, ta thấy trong form thêm mới mặt hàng có ô nhập dạng số và ô chọn từ danh sách (</a:t>
            </a:r>
            <a:r>
              <a:rPr b="1" i="1" lang="en-US" sz="2000">
                <a:solidFill>
                  <a:schemeClr val="dk1"/>
                </a:solidFill>
                <a:latin typeface="Calibri"/>
                <a:ea typeface="Calibri"/>
                <a:cs typeface="Calibri"/>
                <a:sym typeface="Calibri"/>
              </a:rPr>
              <a:t>Select</a:t>
            </a:r>
            <a:r>
              <a:rPr lang="en-US" sz="2000">
                <a:solidFill>
                  <a:schemeClr val="dk1"/>
                </a:solidFill>
                <a:latin typeface="Calibri"/>
                <a:ea typeface="Calibri"/>
                <a:cs typeface="Calibri"/>
                <a:sym typeface="Calibri"/>
              </a:rPr>
              <a:t>). Thêm mới 1 số mặt hàng.</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44"/>
          <p:cNvSpPr txBox="1"/>
          <p:nvPr>
            <p:ph type="title"/>
          </p:nvPr>
        </p:nvSpPr>
        <p:spPr>
          <a:xfrm>
            <a:off x="1447800" y="533400"/>
            <a:ext cx="78980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341" name="Google Shape;341;p44"/>
          <p:cNvSpPr txBox="1"/>
          <p:nvPr/>
        </p:nvSpPr>
        <p:spPr>
          <a:xfrm>
            <a:off x="304800" y="1219200"/>
            <a:ext cx="4647460" cy="3837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b="1" lang="en-US" sz="1800">
                <a:solidFill>
                  <a:srgbClr val="4F81BD"/>
                </a:solidFill>
                <a:latin typeface="Cambria"/>
                <a:ea typeface="Cambria"/>
                <a:cs typeface="Cambria"/>
                <a:sym typeface="Cambria"/>
              </a:rPr>
              <a:t>3. Tạo chứng từ bán hàng</a:t>
            </a:r>
            <a:endParaRPr b="1" sz="1800">
              <a:solidFill>
                <a:srgbClr val="4F81BD"/>
              </a:solidFill>
              <a:latin typeface="Cambria"/>
              <a:ea typeface="Cambria"/>
              <a:cs typeface="Cambria"/>
              <a:sym typeface="Cambria"/>
            </a:endParaRPr>
          </a:p>
        </p:txBody>
      </p:sp>
      <p:sp>
        <p:nvSpPr>
          <p:cNvPr id="342" name="Google Shape;342;p44"/>
          <p:cNvSpPr txBox="1"/>
          <p:nvPr/>
        </p:nvSpPr>
        <p:spPr>
          <a:xfrm>
            <a:off x="457200" y="1828800"/>
            <a:ext cx="8382000" cy="4470198"/>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None/>
            </a:pPr>
            <a:r>
              <a:rPr lang="en-US" sz="2000">
                <a:solidFill>
                  <a:schemeClr val="dk1"/>
                </a:solidFill>
                <a:latin typeface="Calibri"/>
                <a:ea typeface="Calibri"/>
                <a:cs typeface="Calibri"/>
                <a:sym typeface="Calibri"/>
              </a:rPr>
              <a:t>Từ </a:t>
            </a:r>
            <a:r>
              <a:rPr b="1" i="1" lang="en-US" sz="2000">
                <a:solidFill>
                  <a:schemeClr val="dk1"/>
                </a:solidFill>
                <a:latin typeface="Calibri"/>
                <a:ea typeface="Calibri"/>
                <a:cs typeface="Calibri"/>
                <a:sym typeface="Calibri"/>
              </a:rPr>
              <a:t>Cây cấu hình</a:t>
            </a:r>
            <a:r>
              <a:rPr lang="en-US" sz="2000">
                <a:solidFill>
                  <a:schemeClr val="dk1"/>
                </a:solidFill>
                <a:latin typeface="Calibri"/>
                <a:ea typeface="Calibri"/>
                <a:cs typeface="Calibri"/>
                <a:sym typeface="Calibri"/>
              </a:rPr>
              <a:t>, click chuột phải vào mục </a:t>
            </a:r>
            <a:r>
              <a:rPr b="1" i="1" lang="en-US" sz="2000">
                <a:solidFill>
                  <a:schemeClr val="dk1"/>
                </a:solidFill>
                <a:latin typeface="Calibri"/>
                <a:ea typeface="Calibri"/>
                <a:cs typeface="Calibri"/>
                <a:sym typeface="Calibri"/>
              </a:rPr>
              <a:t>Chứng từ</a:t>
            </a:r>
            <a:r>
              <a:rPr lang="en-US" sz="2000">
                <a:solidFill>
                  <a:schemeClr val="dk1"/>
                </a:solidFill>
                <a:latin typeface="Calibri"/>
                <a:ea typeface="Calibri"/>
                <a:cs typeface="Calibri"/>
                <a:sym typeface="Calibri"/>
              </a:rPr>
              <a:t>, chọn </a:t>
            </a:r>
            <a:r>
              <a:rPr b="1" i="1" lang="en-US" sz="2000">
                <a:solidFill>
                  <a:schemeClr val="dk1"/>
                </a:solidFill>
                <a:latin typeface="Calibri"/>
                <a:ea typeface="Calibri"/>
                <a:cs typeface="Calibri"/>
                <a:sym typeface="Calibri"/>
              </a:rPr>
              <a:t>Thêm</a:t>
            </a:r>
            <a:r>
              <a:rPr lang="en-US" sz="2000">
                <a:solidFill>
                  <a:schemeClr val="dk1"/>
                </a:solidFill>
                <a:latin typeface="Calibri"/>
                <a:ea typeface="Calibri"/>
                <a:cs typeface="Calibri"/>
                <a:sym typeface="Calibri"/>
              </a:rPr>
              <a:t>, đặt tên chứng từ này là </a:t>
            </a:r>
            <a:r>
              <a:rPr b="1" lang="en-US" sz="2000">
                <a:solidFill>
                  <a:srgbClr val="FF0000"/>
                </a:solidFill>
                <a:latin typeface="Calibri"/>
                <a:ea typeface="Calibri"/>
                <a:cs typeface="Calibri"/>
                <a:sym typeface="Calibri"/>
              </a:rPr>
              <a:t>HóaĐơnBánHàng</a:t>
            </a:r>
            <a:r>
              <a:rPr lang="en-US" sz="2000">
                <a:solidFill>
                  <a:schemeClr val="dk1"/>
                </a:solidFill>
                <a:latin typeface="Calibri"/>
                <a:ea typeface="Calibri"/>
                <a:cs typeface="Calibri"/>
                <a:sym typeface="Calibri"/>
              </a:rPr>
              <a:t>.</a:t>
            </a:r>
            <a:endParaRPr/>
          </a:p>
          <a:p>
            <a:pPr indent="0" lvl="0" marL="0" marR="0" rtl="0" algn="just">
              <a:lnSpc>
                <a:spcPct val="150000"/>
              </a:lnSpc>
              <a:spcBef>
                <a:spcPts val="1000"/>
              </a:spcBef>
              <a:spcAft>
                <a:spcPts val="0"/>
              </a:spcAft>
              <a:buNone/>
            </a:pPr>
            <a:r>
              <a:rPr lang="en-US" sz="2000">
                <a:solidFill>
                  <a:schemeClr val="dk1"/>
                </a:solidFill>
                <a:latin typeface="Calibri"/>
                <a:ea typeface="Calibri"/>
                <a:cs typeface="Calibri"/>
                <a:sym typeface="Calibri"/>
              </a:rPr>
              <a:t>Chuyển đến tab </a:t>
            </a:r>
            <a:r>
              <a:rPr b="1" i="1" lang="en-US" sz="2000">
                <a:solidFill>
                  <a:schemeClr val="dk1"/>
                </a:solidFill>
                <a:latin typeface="Calibri"/>
                <a:ea typeface="Calibri"/>
                <a:cs typeface="Calibri"/>
                <a:sym typeface="Calibri"/>
              </a:rPr>
              <a:t>Dữ liệu</a:t>
            </a:r>
            <a:r>
              <a:rPr lang="en-US" sz="2000">
                <a:solidFill>
                  <a:schemeClr val="dk1"/>
                </a:solidFill>
                <a:latin typeface="Calibri"/>
                <a:ea typeface="Calibri"/>
                <a:cs typeface="Calibri"/>
                <a:sym typeface="Calibri"/>
              </a:rPr>
              <a:t>:</a:t>
            </a:r>
            <a:endParaRPr/>
          </a:p>
          <a:p>
            <a:pPr indent="-342900" lvl="0" marL="342900" marR="0" rtl="0" algn="just">
              <a:lnSpc>
                <a:spcPct val="150000"/>
              </a:lnSpc>
              <a:spcBef>
                <a:spcPts val="100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Thêm các </a:t>
            </a:r>
            <a:r>
              <a:rPr b="1" i="1" lang="en-US" sz="2000">
                <a:solidFill>
                  <a:schemeClr val="dk1"/>
                </a:solidFill>
                <a:latin typeface="Calibri"/>
                <a:ea typeface="Calibri"/>
                <a:cs typeface="Calibri"/>
                <a:sym typeface="Calibri"/>
              </a:rPr>
              <a:t>mục tin</a:t>
            </a:r>
            <a:r>
              <a:rPr lang="en-US" sz="2000">
                <a:solidFill>
                  <a:schemeClr val="dk1"/>
                </a:solidFill>
                <a:latin typeface="Calibri"/>
                <a:ea typeface="Calibri"/>
                <a:cs typeface="Calibri"/>
                <a:sym typeface="Calibri"/>
              </a:rPr>
              <a:t>: </a:t>
            </a:r>
            <a:r>
              <a:rPr b="1" lang="en-US" sz="2000">
                <a:solidFill>
                  <a:srgbClr val="FF0000"/>
                </a:solidFill>
                <a:latin typeface="Calibri"/>
                <a:ea typeface="Calibri"/>
                <a:cs typeface="Calibri"/>
                <a:sym typeface="Calibri"/>
              </a:rPr>
              <a:t>TênKháchHàng</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String 100), </a:t>
            </a:r>
            <a:r>
              <a:rPr b="1" lang="en-US" sz="2000">
                <a:solidFill>
                  <a:srgbClr val="FF0000"/>
                </a:solidFill>
                <a:latin typeface="Calibri"/>
                <a:ea typeface="Calibri"/>
                <a:cs typeface="Calibri"/>
                <a:sym typeface="Calibri"/>
              </a:rPr>
              <a:t>ĐịaChỉ</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String 100), </a:t>
            </a:r>
            <a:r>
              <a:rPr b="1" lang="en-US" sz="2000">
                <a:solidFill>
                  <a:srgbClr val="FF0000"/>
                </a:solidFill>
                <a:latin typeface="Calibri"/>
                <a:ea typeface="Calibri"/>
                <a:cs typeface="Calibri"/>
                <a:sym typeface="Calibri"/>
              </a:rPr>
              <a:t>SốĐiệnThoại</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Number 20).</a:t>
            </a:r>
            <a:endParaRPr/>
          </a:p>
          <a:p>
            <a:pPr indent="-342900" lvl="0" marL="342900" marR="0" rtl="0" algn="just">
              <a:lnSpc>
                <a:spcPct val="150000"/>
              </a:lnSpc>
              <a:spcBef>
                <a:spcPts val="0"/>
              </a:spcBef>
              <a:spcAft>
                <a:spcPts val="0"/>
              </a:spcAft>
              <a:buClr>
                <a:schemeClr val="dk1"/>
              </a:buClr>
              <a:buSzPts val="2000"/>
              <a:buFont typeface="Calibri"/>
              <a:buChar char="-"/>
            </a:pPr>
            <a:r>
              <a:rPr lang="en-US" sz="2000">
                <a:solidFill>
                  <a:schemeClr val="dk1"/>
                </a:solidFill>
                <a:latin typeface="Calibri"/>
                <a:ea typeface="Calibri"/>
                <a:cs typeface="Calibri"/>
                <a:sym typeface="Calibri"/>
              </a:rPr>
              <a:t>Thêm </a:t>
            </a:r>
            <a:r>
              <a:rPr b="1" i="1" lang="en-US" sz="2000">
                <a:solidFill>
                  <a:schemeClr val="dk1"/>
                </a:solidFill>
                <a:latin typeface="Calibri"/>
                <a:ea typeface="Calibri"/>
                <a:cs typeface="Calibri"/>
                <a:sym typeface="Calibri"/>
              </a:rPr>
              <a:t>Phần bảng</a:t>
            </a:r>
            <a:r>
              <a:rPr lang="en-US" sz="2000">
                <a:solidFill>
                  <a:schemeClr val="dk1"/>
                </a:solidFill>
                <a:latin typeface="Calibri"/>
                <a:ea typeface="Calibri"/>
                <a:cs typeface="Calibri"/>
                <a:sym typeface="Calibri"/>
              </a:rPr>
              <a:t> mới, đặt tên là </a:t>
            </a:r>
            <a:r>
              <a:rPr b="1" lang="en-US" sz="2000">
                <a:solidFill>
                  <a:srgbClr val="FF0000"/>
                </a:solidFill>
                <a:latin typeface="Calibri"/>
                <a:ea typeface="Calibri"/>
                <a:cs typeface="Calibri"/>
                <a:sym typeface="Calibri"/>
              </a:rPr>
              <a:t>BảngMặtHàng</a:t>
            </a:r>
            <a:r>
              <a:rPr lang="en-US" sz="2000">
                <a:solidFill>
                  <a:schemeClr val="dk1"/>
                </a:solidFill>
                <a:latin typeface="Calibri"/>
                <a:ea typeface="Calibri"/>
                <a:cs typeface="Calibri"/>
                <a:sym typeface="Calibri"/>
              </a:rPr>
              <a:t>, thêm các </a:t>
            </a:r>
            <a:r>
              <a:rPr b="1" i="1" lang="en-US" sz="2000">
                <a:solidFill>
                  <a:schemeClr val="dk1"/>
                </a:solidFill>
                <a:latin typeface="Calibri"/>
                <a:ea typeface="Calibri"/>
                <a:cs typeface="Calibri"/>
                <a:sym typeface="Calibri"/>
              </a:rPr>
              <a:t>mục tin cho bảng</a:t>
            </a:r>
            <a:r>
              <a:rPr lang="en-US" sz="2000">
                <a:solidFill>
                  <a:schemeClr val="dk1"/>
                </a:solidFill>
                <a:latin typeface="Calibri"/>
                <a:ea typeface="Calibri"/>
                <a:cs typeface="Calibri"/>
                <a:sym typeface="Calibri"/>
              </a:rPr>
              <a:t>: </a:t>
            </a:r>
            <a:r>
              <a:rPr b="1" lang="en-US" sz="2000">
                <a:solidFill>
                  <a:srgbClr val="FF0000"/>
                </a:solidFill>
                <a:latin typeface="Calibri"/>
                <a:ea typeface="Calibri"/>
                <a:cs typeface="Calibri"/>
                <a:sym typeface="Calibri"/>
              </a:rPr>
              <a:t>TênHàng</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CatalogRef.MặtHàng), </a:t>
            </a:r>
            <a:r>
              <a:rPr b="1" lang="en-US" sz="2000">
                <a:solidFill>
                  <a:srgbClr val="FF0000"/>
                </a:solidFill>
                <a:latin typeface="Calibri"/>
                <a:ea typeface="Calibri"/>
                <a:cs typeface="Calibri"/>
                <a:sym typeface="Calibri"/>
              </a:rPr>
              <a:t>SốLượng</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Number 10), </a:t>
            </a:r>
            <a:r>
              <a:rPr b="1" lang="en-US" sz="2000">
                <a:solidFill>
                  <a:srgbClr val="FF0000"/>
                </a:solidFill>
                <a:latin typeface="Calibri"/>
                <a:ea typeface="Calibri"/>
                <a:cs typeface="Calibri"/>
                <a:sym typeface="Calibri"/>
              </a:rPr>
              <a:t>ĐơnGiá</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Number 20), </a:t>
            </a:r>
            <a:r>
              <a:rPr b="1" lang="en-US" sz="2000">
                <a:solidFill>
                  <a:srgbClr val="FF0000"/>
                </a:solidFill>
                <a:latin typeface="Calibri"/>
                <a:ea typeface="Calibri"/>
                <a:cs typeface="Calibri"/>
                <a:sym typeface="Calibri"/>
              </a:rPr>
              <a:t>ThànhTiền</a:t>
            </a:r>
            <a:r>
              <a:rPr lang="en-US" sz="2000">
                <a:solidFill>
                  <a:srgbClr val="FF0000"/>
                </a:solidFill>
                <a:latin typeface="Calibri"/>
                <a:ea typeface="Calibri"/>
                <a:cs typeface="Calibri"/>
                <a:sym typeface="Calibri"/>
              </a:rPr>
              <a:t> </a:t>
            </a:r>
            <a:r>
              <a:rPr lang="en-US" sz="2000">
                <a:solidFill>
                  <a:schemeClr val="dk1"/>
                </a:solidFill>
                <a:latin typeface="Calibri"/>
                <a:ea typeface="Calibri"/>
                <a:cs typeface="Calibri"/>
                <a:sym typeface="Calibri"/>
              </a:rPr>
              <a:t>(kiểu Number 20).</a:t>
            </a:r>
            <a:endParaRPr/>
          </a:p>
          <a:p>
            <a:pPr indent="0" lvl="0" marL="0" marR="0" rtl="0" algn="just">
              <a:lnSpc>
                <a:spcPct val="115000"/>
              </a:lnSpc>
              <a:spcBef>
                <a:spcPts val="1000"/>
              </a:spcBef>
              <a:spcAft>
                <a:spcPts val="0"/>
              </a:spcAft>
              <a:buNone/>
            </a:pPr>
            <a:r>
              <a:t/>
            </a:r>
            <a:endParaRPr sz="1800">
              <a:solidFill>
                <a:schemeClr val="dk1"/>
              </a:solidFill>
              <a:latin typeface="Calibri"/>
              <a:ea typeface="Calibri"/>
              <a:cs typeface="Calibri"/>
              <a:sym typeface="Calibri"/>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 name="Shape 346"/>
        <p:cNvGrpSpPr/>
        <p:nvPr/>
      </p:nvGrpSpPr>
      <p:grpSpPr>
        <a:xfrm>
          <a:off x="0" y="0"/>
          <a:ext cx="0" cy="0"/>
          <a:chOff x="0" y="0"/>
          <a:chExt cx="0" cy="0"/>
        </a:xfrm>
      </p:grpSpPr>
      <p:sp>
        <p:nvSpPr>
          <p:cNvPr id="347" name="Google Shape;347;p45"/>
          <p:cNvSpPr txBox="1"/>
          <p:nvPr>
            <p:ph type="title"/>
          </p:nvPr>
        </p:nvSpPr>
        <p:spPr>
          <a:xfrm>
            <a:off x="1371600" y="533400"/>
            <a:ext cx="7821803" cy="369332"/>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400"/>
              <a:t>THỰC HÀNH TẠO ỨNG DỤNG QUẢN LÝ BÁN HÀNG</a:t>
            </a:r>
            <a:endParaRPr/>
          </a:p>
        </p:txBody>
      </p:sp>
      <p:pic>
        <p:nvPicPr>
          <p:cNvPr id="348" name="Google Shape;348;p45"/>
          <p:cNvPicPr preferRelativeResize="0"/>
          <p:nvPr/>
        </p:nvPicPr>
        <p:blipFill rotWithShape="1">
          <a:blip r:embed="rId3">
            <a:alphaModFix/>
          </a:blip>
          <a:srcRect b="0" l="0" r="0" t="0"/>
          <a:stretch/>
        </p:blipFill>
        <p:spPr>
          <a:xfrm>
            <a:off x="1646901" y="1219200"/>
            <a:ext cx="6477000" cy="4246533"/>
          </a:xfrm>
          <a:prstGeom prst="rect">
            <a:avLst/>
          </a:prstGeom>
          <a:noFill/>
          <a:ln>
            <a:noFill/>
          </a:ln>
        </p:spPr>
      </p:pic>
      <p:sp>
        <p:nvSpPr>
          <p:cNvPr id="349" name="Google Shape;349;p45"/>
          <p:cNvSpPr txBox="1"/>
          <p:nvPr/>
        </p:nvSpPr>
        <p:spPr>
          <a:xfrm>
            <a:off x="626709" y="5849393"/>
            <a:ext cx="7467600" cy="71070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15000"/>
              </a:lnSpc>
              <a:spcBef>
                <a:spcPts val="0"/>
              </a:spcBef>
              <a:spcAft>
                <a:spcPts val="0"/>
              </a:spcAft>
              <a:buClr>
                <a:schemeClr val="dk1"/>
              </a:buClr>
              <a:buSzPts val="1800"/>
              <a:buFont typeface="Calibri"/>
              <a:buChar char="-"/>
            </a:pPr>
            <a:r>
              <a:rPr lang="en-US" sz="1800">
                <a:solidFill>
                  <a:schemeClr val="dk1"/>
                </a:solidFill>
                <a:latin typeface="Calibri"/>
                <a:ea typeface="Calibri"/>
                <a:cs typeface="Calibri"/>
                <a:sym typeface="Calibri"/>
              </a:rPr>
              <a:t>Chuyển đến tab </a:t>
            </a:r>
            <a:r>
              <a:rPr b="1" i="1" lang="en-US" sz="1800">
                <a:solidFill>
                  <a:schemeClr val="dk1"/>
                </a:solidFill>
                <a:latin typeface="Calibri"/>
                <a:ea typeface="Calibri"/>
                <a:cs typeface="Calibri"/>
                <a:sym typeface="Calibri"/>
              </a:rPr>
              <a:t>Biểu mẫu</a:t>
            </a:r>
            <a:r>
              <a:rPr lang="en-US" sz="1800">
                <a:solidFill>
                  <a:schemeClr val="dk1"/>
                </a:solidFill>
                <a:latin typeface="Calibri"/>
                <a:ea typeface="Calibri"/>
                <a:cs typeface="Calibri"/>
                <a:sym typeface="Calibri"/>
              </a:rPr>
              <a:t>, thêm biểu mẫu mới, đặt tên là </a:t>
            </a:r>
            <a:r>
              <a:rPr b="1" lang="en-US" sz="1800">
                <a:solidFill>
                  <a:srgbClr val="FF0000"/>
                </a:solidFill>
                <a:latin typeface="Calibri"/>
                <a:ea typeface="Calibri"/>
                <a:cs typeface="Calibri"/>
                <a:sym typeface="Calibri"/>
              </a:rPr>
              <a:t>FormHóaĐơnBánHàng</a:t>
            </a:r>
            <a:r>
              <a:rPr lang="en-US" sz="1800">
                <a:solidFill>
                  <a:schemeClr val="dk1"/>
                </a:solidFill>
                <a:latin typeface="Calibri"/>
                <a:ea typeface="Calibri"/>
                <a:cs typeface="Calibri"/>
                <a:sym typeface="Calibri"/>
              </a:rPr>
              <a:t>, các tùy chọn khác để mặc định.</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3" name="Shape 353"/>
        <p:cNvGrpSpPr/>
        <p:nvPr/>
      </p:nvGrpSpPr>
      <p:grpSpPr>
        <a:xfrm>
          <a:off x="0" y="0"/>
          <a:ext cx="0" cy="0"/>
          <a:chOff x="0" y="0"/>
          <a:chExt cx="0" cy="0"/>
        </a:xfrm>
      </p:grpSpPr>
      <p:sp>
        <p:nvSpPr>
          <p:cNvPr id="354" name="Google Shape;354;p46"/>
          <p:cNvSpPr txBox="1"/>
          <p:nvPr>
            <p:ph type="title"/>
          </p:nvPr>
        </p:nvSpPr>
        <p:spPr>
          <a:xfrm>
            <a:off x="1524000" y="609600"/>
            <a:ext cx="8507603"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355" name="Google Shape;355;p46"/>
          <p:cNvPicPr preferRelativeResize="0"/>
          <p:nvPr/>
        </p:nvPicPr>
        <p:blipFill rotWithShape="1">
          <a:blip r:embed="rId3">
            <a:alphaModFix/>
          </a:blip>
          <a:srcRect b="0" l="0" r="0" t="0"/>
          <a:stretch/>
        </p:blipFill>
        <p:spPr>
          <a:xfrm>
            <a:off x="762000" y="1447800"/>
            <a:ext cx="8153400" cy="3810000"/>
          </a:xfrm>
          <a:prstGeom prst="rect">
            <a:avLst/>
          </a:prstGeom>
          <a:noFill/>
          <a:ln>
            <a:noFill/>
          </a:ln>
        </p:spPr>
      </p:pic>
      <p:sp>
        <p:nvSpPr>
          <p:cNvPr id="356" name="Google Shape;356;p46"/>
          <p:cNvSpPr txBox="1"/>
          <p:nvPr/>
        </p:nvSpPr>
        <p:spPr>
          <a:xfrm>
            <a:off x="609600" y="5634556"/>
            <a:ext cx="8077200"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Bấm </a:t>
            </a:r>
            <a:r>
              <a:rPr b="1" i="1" lang="en-US" sz="1800">
                <a:solidFill>
                  <a:schemeClr val="dk1"/>
                </a:solidFill>
                <a:latin typeface="Calibri"/>
                <a:ea typeface="Calibri"/>
                <a:cs typeface="Calibri"/>
                <a:sym typeface="Calibri"/>
              </a:rPr>
              <a:t>F5</a:t>
            </a:r>
            <a:r>
              <a:rPr lang="en-US" sz="1800">
                <a:solidFill>
                  <a:schemeClr val="dk1"/>
                </a:solidFill>
                <a:latin typeface="Calibri"/>
                <a:ea typeface="Calibri"/>
                <a:cs typeface="Calibri"/>
                <a:sym typeface="Calibri"/>
              </a:rPr>
              <a:t> để </a:t>
            </a:r>
            <a:r>
              <a:rPr b="1" i="1" lang="en-US" sz="1800">
                <a:solidFill>
                  <a:schemeClr val="dk1"/>
                </a:solidFill>
                <a:latin typeface="Calibri"/>
                <a:ea typeface="Calibri"/>
                <a:cs typeface="Calibri"/>
                <a:sym typeface="Calibri"/>
              </a:rPr>
              <a:t>thực thi ứng dụng</a:t>
            </a:r>
            <a:r>
              <a:rPr lang="en-US" sz="1800">
                <a:solidFill>
                  <a:schemeClr val="dk1"/>
                </a:solidFill>
                <a:latin typeface="Calibri"/>
                <a:ea typeface="Calibri"/>
                <a:cs typeface="Calibri"/>
                <a:sym typeface="Calibri"/>
              </a:rPr>
              <a:t>. Truy cập menu </a:t>
            </a:r>
            <a:r>
              <a:rPr b="1" i="1" lang="en-US" sz="1800">
                <a:solidFill>
                  <a:schemeClr val="dk1"/>
                </a:solidFill>
                <a:latin typeface="Calibri"/>
                <a:ea typeface="Calibri"/>
                <a:cs typeface="Calibri"/>
                <a:sym typeface="Calibri"/>
              </a:rPr>
              <a:t>Hóa đơn bán hàng</a:t>
            </a:r>
            <a:r>
              <a:rPr lang="en-US" sz="1800">
                <a:solidFill>
                  <a:schemeClr val="dk1"/>
                </a:solidFill>
                <a:latin typeface="Calibri"/>
                <a:ea typeface="Calibri"/>
                <a:cs typeface="Calibri"/>
                <a:sym typeface="Calibri"/>
              </a:rPr>
              <a:t> và nhập thử dữ liệu.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0" name="Shape 360"/>
        <p:cNvGrpSpPr/>
        <p:nvPr/>
      </p:nvGrpSpPr>
      <p:grpSpPr>
        <a:xfrm>
          <a:off x="0" y="0"/>
          <a:ext cx="0" cy="0"/>
          <a:chOff x="0" y="0"/>
          <a:chExt cx="0" cy="0"/>
        </a:xfrm>
      </p:grpSpPr>
      <p:sp>
        <p:nvSpPr>
          <p:cNvPr id="361" name="Google Shape;361;p47"/>
          <p:cNvSpPr txBox="1"/>
          <p:nvPr>
            <p:ph type="title"/>
          </p:nvPr>
        </p:nvSpPr>
        <p:spPr>
          <a:xfrm>
            <a:off x="1398397" y="533400"/>
            <a:ext cx="7593204"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pic>
        <p:nvPicPr>
          <p:cNvPr id="362" name="Google Shape;362;p47"/>
          <p:cNvPicPr preferRelativeResize="0"/>
          <p:nvPr/>
        </p:nvPicPr>
        <p:blipFill rotWithShape="1">
          <a:blip r:embed="rId3">
            <a:alphaModFix/>
          </a:blip>
          <a:srcRect b="0" l="0" r="0" t="0"/>
          <a:stretch/>
        </p:blipFill>
        <p:spPr>
          <a:xfrm>
            <a:off x="838200" y="1837044"/>
            <a:ext cx="7315200" cy="3733800"/>
          </a:xfrm>
          <a:prstGeom prst="rect">
            <a:avLst/>
          </a:prstGeom>
          <a:noFill/>
          <a:ln>
            <a:noFill/>
          </a:ln>
        </p:spPr>
      </p:pic>
      <p:sp>
        <p:nvSpPr>
          <p:cNvPr id="363" name="Google Shape;363;p47"/>
          <p:cNvSpPr txBox="1"/>
          <p:nvPr/>
        </p:nvSpPr>
        <p:spPr>
          <a:xfrm>
            <a:off x="304800" y="1108573"/>
            <a:ext cx="8077200" cy="392159"/>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Calibri"/>
                <a:ea typeface="Calibri"/>
                <a:cs typeface="Calibri"/>
                <a:sym typeface="Calibri"/>
              </a:rPr>
              <a:t>Giao diện nhập dữ liệu “Hóa đơn bán hàng”</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7" name="Shape 367"/>
        <p:cNvGrpSpPr/>
        <p:nvPr/>
      </p:nvGrpSpPr>
      <p:grpSpPr>
        <a:xfrm>
          <a:off x="0" y="0"/>
          <a:ext cx="0" cy="0"/>
          <a:chOff x="0" y="0"/>
          <a:chExt cx="0" cy="0"/>
        </a:xfrm>
      </p:grpSpPr>
      <p:sp>
        <p:nvSpPr>
          <p:cNvPr id="368" name="Google Shape;368;p48"/>
          <p:cNvSpPr txBox="1"/>
          <p:nvPr>
            <p:ph type="title"/>
          </p:nvPr>
        </p:nvSpPr>
        <p:spPr>
          <a:xfrm>
            <a:off x="1398397" y="533400"/>
            <a:ext cx="7593204"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369" name="Google Shape;369;p48"/>
          <p:cNvSpPr txBox="1"/>
          <p:nvPr/>
        </p:nvSpPr>
        <p:spPr>
          <a:xfrm>
            <a:off x="762000" y="1295400"/>
            <a:ext cx="4878278" cy="383759"/>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lang="en-US" sz="1800">
                <a:solidFill>
                  <a:srgbClr val="4F81BD"/>
                </a:solidFill>
                <a:latin typeface="Cambria"/>
                <a:ea typeface="Cambria"/>
                <a:cs typeface="Cambria"/>
                <a:sym typeface="Cambria"/>
              </a:rPr>
              <a:t>4. Tạo liệt kê giới tính</a:t>
            </a:r>
            <a:endParaRPr b="1" sz="1800">
              <a:solidFill>
                <a:srgbClr val="4F81BD"/>
              </a:solidFill>
              <a:latin typeface="Cambria"/>
              <a:ea typeface="Cambria"/>
              <a:cs typeface="Cambria"/>
              <a:sym typeface="Cambria"/>
            </a:endParaRPr>
          </a:p>
        </p:txBody>
      </p:sp>
      <p:pic>
        <p:nvPicPr>
          <p:cNvPr id="370" name="Google Shape;370;p48"/>
          <p:cNvPicPr preferRelativeResize="0"/>
          <p:nvPr/>
        </p:nvPicPr>
        <p:blipFill rotWithShape="1">
          <a:blip r:embed="rId3">
            <a:alphaModFix/>
          </a:blip>
          <a:srcRect b="0" l="0" r="0" t="0"/>
          <a:stretch/>
        </p:blipFill>
        <p:spPr>
          <a:xfrm>
            <a:off x="4953000" y="1199566"/>
            <a:ext cx="3352800" cy="5105400"/>
          </a:xfrm>
          <a:prstGeom prst="rect">
            <a:avLst/>
          </a:prstGeom>
          <a:noFill/>
          <a:ln>
            <a:noFill/>
          </a:ln>
        </p:spPr>
      </p:pic>
      <p:sp>
        <p:nvSpPr>
          <p:cNvPr id="371" name="Google Shape;371;p48"/>
          <p:cNvSpPr txBox="1"/>
          <p:nvPr/>
        </p:nvSpPr>
        <p:spPr>
          <a:xfrm>
            <a:off x="354807" y="1696923"/>
            <a:ext cx="4114800" cy="710707"/>
          </a:xfrm>
          <a:prstGeom prst="rect">
            <a:avLst/>
          </a:prstGeom>
          <a:noFill/>
          <a:ln>
            <a:noFill/>
          </a:ln>
        </p:spPr>
        <p:txBody>
          <a:bodyPr anchorCtr="0" anchor="t" bIns="45700" lIns="91425" spcFirstLastPara="1" rIns="91425" wrap="square" tIns="45700">
            <a:spAutoFit/>
          </a:bodyPr>
          <a:lstStyle/>
          <a:p>
            <a:pPr indent="0" lvl="0" marL="0" marR="0" rtl="0" algn="just">
              <a:lnSpc>
                <a:spcPct val="115000"/>
              </a:lnSpc>
              <a:spcBef>
                <a:spcPts val="0"/>
              </a:spcBef>
              <a:spcAft>
                <a:spcPts val="0"/>
              </a:spcAft>
              <a:buNone/>
            </a:pPr>
            <a:r>
              <a:rPr lang="en-US" sz="1800">
                <a:solidFill>
                  <a:schemeClr val="dk1"/>
                </a:solidFill>
                <a:latin typeface="Times New Roman"/>
                <a:ea typeface="Times New Roman"/>
                <a:cs typeface="Times New Roman"/>
                <a:sym typeface="Times New Roman"/>
              </a:rPr>
              <a:t>Từ cửa sổ “</a:t>
            </a:r>
            <a:r>
              <a:rPr b="1" lang="en-US" sz="1800">
                <a:solidFill>
                  <a:schemeClr val="dk1"/>
                </a:solidFill>
                <a:latin typeface="Times New Roman"/>
                <a:ea typeface="Times New Roman"/>
                <a:cs typeface="Times New Roman"/>
                <a:sym typeface="Times New Roman"/>
              </a:rPr>
              <a:t>Cây cấu hình</a:t>
            </a:r>
            <a:r>
              <a:rPr lang="en-US" sz="1800">
                <a:solidFill>
                  <a:schemeClr val="dk1"/>
                </a:solidFill>
                <a:latin typeface="Times New Roman"/>
                <a:ea typeface="Times New Roman"/>
                <a:cs typeface="Times New Roman"/>
                <a:sym typeface="Times New Roman"/>
              </a:rPr>
              <a:t>” chọn </a:t>
            </a:r>
            <a:r>
              <a:rPr b="1" lang="en-US" sz="1800">
                <a:solidFill>
                  <a:schemeClr val="dk1"/>
                </a:solidFill>
                <a:latin typeface="Times New Roman"/>
                <a:ea typeface="Times New Roman"/>
                <a:cs typeface="Times New Roman"/>
                <a:sym typeface="Times New Roman"/>
              </a:rPr>
              <a:t>Enumerations</a:t>
            </a:r>
            <a:r>
              <a:rPr lang="en-US" sz="1800">
                <a:solidFill>
                  <a:schemeClr val="dk1"/>
                </a:solidFill>
                <a:latin typeface="Times New Roman"/>
                <a:ea typeface="Times New Roman"/>
                <a:cs typeface="Times New Roman"/>
                <a:sym typeface="Times New Roman"/>
              </a:rPr>
              <a:t>/ bấm phải chuột</a:t>
            </a:r>
            <a:r>
              <a:rPr b="1" lang="en-US" sz="1800">
                <a:solidFill>
                  <a:schemeClr val="dk1"/>
                </a:solidFill>
                <a:latin typeface="Times New Roman"/>
                <a:ea typeface="Times New Roman"/>
                <a:cs typeface="Times New Roman"/>
                <a:sym typeface="Times New Roman"/>
              </a:rPr>
              <a:t>/ Add</a:t>
            </a:r>
            <a:endParaRPr/>
          </a:p>
        </p:txBody>
      </p:sp>
      <p:pic>
        <p:nvPicPr>
          <p:cNvPr id="372" name="Google Shape;372;p48"/>
          <p:cNvPicPr preferRelativeResize="0"/>
          <p:nvPr/>
        </p:nvPicPr>
        <p:blipFill rotWithShape="1">
          <a:blip r:embed="rId4">
            <a:alphaModFix/>
          </a:blip>
          <a:srcRect b="0" l="0" r="0" t="0"/>
          <a:stretch/>
        </p:blipFill>
        <p:spPr>
          <a:xfrm>
            <a:off x="533400" y="2696692"/>
            <a:ext cx="3452813" cy="3165459"/>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 name="Shape 376"/>
        <p:cNvGrpSpPr/>
        <p:nvPr/>
      </p:nvGrpSpPr>
      <p:grpSpPr>
        <a:xfrm>
          <a:off x="0" y="0"/>
          <a:ext cx="0" cy="0"/>
          <a:chOff x="0" y="0"/>
          <a:chExt cx="0" cy="0"/>
        </a:xfrm>
      </p:grpSpPr>
      <p:sp>
        <p:nvSpPr>
          <p:cNvPr id="377" name="Google Shape;377;p49"/>
          <p:cNvSpPr txBox="1"/>
          <p:nvPr>
            <p:ph type="title"/>
          </p:nvPr>
        </p:nvSpPr>
        <p:spPr>
          <a:xfrm>
            <a:off x="1398397" y="533400"/>
            <a:ext cx="7593204"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378" name="Google Shape;378;p49"/>
          <p:cNvSpPr txBox="1"/>
          <p:nvPr/>
        </p:nvSpPr>
        <p:spPr>
          <a:xfrm>
            <a:off x="316721" y="1066800"/>
            <a:ext cx="4878278" cy="383759"/>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b="1" lang="en-US" sz="1800">
                <a:solidFill>
                  <a:srgbClr val="4F81BD"/>
                </a:solidFill>
                <a:latin typeface="Cambria"/>
                <a:ea typeface="Cambria"/>
                <a:cs typeface="Cambria"/>
                <a:sym typeface="Cambria"/>
              </a:rPr>
              <a:t>4. Tạo liệt kê giới tính</a:t>
            </a:r>
            <a:endParaRPr b="1" sz="1800">
              <a:solidFill>
                <a:srgbClr val="4F81BD"/>
              </a:solidFill>
              <a:latin typeface="Cambria"/>
              <a:ea typeface="Cambria"/>
              <a:cs typeface="Cambria"/>
              <a:sym typeface="Cambria"/>
            </a:endParaRPr>
          </a:p>
        </p:txBody>
      </p:sp>
      <p:pic>
        <p:nvPicPr>
          <p:cNvPr id="379" name="Google Shape;379;p49"/>
          <p:cNvPicPr preferRelativeResize="0"/>
          <p:nvPr/>
        </p:nvPicPr>
        <p:blipFill rotWithShape="1">
          <a:blip r:embed="rId3">
            <a:alphaModFix/>
          </a:blip>
          <a:srcRect b="0" l="0" r="0" t="0"/>
          <a:stretch/>
        </p:blipFill>
        <p:spPr>
          <a:xfrm>
            <a:off x="609600" y="1676182"/>
            <a:ext cx="7543800" cy="3840176"/>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3" name="Shape 383"/>
        <p:cNvGrpSpPr/>
        <p:nvPr/>
      </p:nvGrpSpPr>
      <p:grpSpPr>
        <a:xfrm>
          <a:off x="0" y="0"/>
          <a:ext cx="0" cy="0"/>
          <a:chOff x="0" y="0"/>
          <a:chExt cx="0" cy="0"/>
        </a:xfrm>
      </p:grpSpPr>
      <p:sp>
        <p:nvSpPr>
          <p:cNvPr id="384" name="Google Shape;384;p50"/>
          <p:cNvSpPr txBox="1"/>
          <p:nvPr>
            <p:ph type="title"/>
          </p:nvPr>
        </p:nvSpPr>
        <p:spPr>
          <a:xfrm>
            <a:off x="1398397" y="533400"/>
            <a:ext cx="7593204"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THỰC HÀNH TẠO ỨNG DỤNG QUẢN LÝ BÁN HÀNG</a:t>
            </a:r>
            <a:endParaRPr/>
          </a:p>
        </p:txBody>
      </p:sp>
      <p:sp>
        <p:nvSpPr>
          <p:cNvPr id="385" name="Google Shape;385;p50"/>
          <p:cNvSpPr txBox="1"/>
          <p:nvPr/>
        </p:nvSpPr>
        <p:spPr>
          <a:xfrm>
            <a:off x="659152" y="1157835"/>
            <a:ext cx="7951447" cy="1595886"/>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chemeClr val="dk1"/>
              </a:buClr>
              <a:buSzPts val="1800"/>
              <a:buFont typeface="Noto Sans Symbols"/>
              <a:buChar char="▪"/>
            </a:pPr>
            <a:r>
              <a:rPr b="1" lang="en-US" sz="1800">
                <a:solidFill>
                  <a:schemeClr val="dk1"/>
                </a:solidFill>
                <a:latin typeface="Cambria"/>
                <a:ea typeface="Cambria"/>
                <a:cs typeface="Cambria"/>
                <a:sym typeface="Cambria"/>
              </a:rPr>
              <a:t>Chọn Data/ Bấm phải chuột Values/Add/ điền giá trị vào thuộc tính Name .</a:t>
            </a:r>
            <a:endParaRPr/>
          </a:p>
          <a:p>
            <a:pPr indent="-285750" lvl="0" marL="285750" marR="0" rtl="0" algn="l">
              <a:lnSpc>
                <a:spcPct val="115000"/>
              </a:lnSpc>
              <a:spcBef>
                <a:spcPts val="1000"/>
              </a:spcBef>
              <a:spcAft>
                <a:spcPts val="0"/>
              </a:spcAft>
              <a:buClr>
                <a:schemeClr val="dk1"/>
              </a:buClr>
              <a:buSzPts val="1800"/>
              <a:buFont typeface="Noto Sans Symbols"/>
              <a:buChar char="▪"/>
            </a:pPr>
            <a:r>
              <a:rPr b="1" lang="en-US" sz="1800">
                <a:solidFill>
                  <a:schemeClr val="dk1"/>
                </a:solidFill>
                <a:latin typeface="Cambria"/>
                <a:ea typeface="Cambria"/>
                <a:cs typeface="Cambria"/>
                <a:sym typeface="Cambria"/>
              </a:rPr>
              <a:t>Tiếp tục làm như trên với các giá trị khác muốn cài đặt</a:t>
            </a:r>
            <a:endParaRPr b="1" sz="1800">
              <a:solidFill>
                <a:schemeClr val="dk1"/>
              </a:solidFill>
              <a:latin typeface="Cambria"/>
              <a:ea typeface="Cambria"/>
              <a:cs typeface="Cambria"/>
              <a:sym typeface="Cambria"/>
            </a:endParaRPr>
          </a:p>
          <a:p>
            <a:pPr indent="0" lvl="0" marL="0" marR="0" rtl="0" algn="l">
              <a:lnSpc>
                <a:spcPct val="115000"/>
              </a:lnSpc>
              <a:spcBef>
                <a:spcPts val="1000"/>
              </a:spcBef>
              <a:spcAft>
                <a:spcPts val="0"/>
              </a:spcAft>
              <a:buNone/>
            </a:pPr>
            <a:r>
              <a:t/>
            </a:r>
            <a:endParaRPr b="1" sz="1800">
              <a:solidFill>
                <a:schemeClr val="dk1"/>
              </a:solidFill>
              <a:latin typeface="Cambria"/>
              <a:ea typeface="Cambria"/>
              <a:cs typeface="Cambria"/>
              <a:sym typeface="Cambria"/>
            </a:endParaRPr>
          </a:p>
        </p:txBody>
      </p:sp>
      <p:pic>
        <p:nvPicPr>
          <p:cNvPr id="386" name="Google Shape;386;p50"/>
          <p:cNvPicPr preferRelativeResize="0"/>
          <p:nvPr/>
        </p:nvPicPr>
        <p:blipFill rotWithShape="1">
          <a:blip r:embed="rId3">
            <a:alphaModFix/>
          </a:blip>
          <a:srcRect b="0" l="0" r="0" t="0"/>
          <a:stretch/>
        </p:blipFill>
        <p:spPr>
          <a:xfrm>
            <a:off x="509092" y="2667000"/>
            <a:ext cx="7848600" cy="4038600"/>
          </a:xfrm>
          <a:prstGeom prst="rect">
            <a:avLst/>
          </a:prstGeom>
          <a:noFill/>
          <a:ln>
            <a:noFill/>
          </a:ln>
        </p:spPr>
      </p:pic>
      <p:pic>
        <p:nvPicPr>
          <p:cNvPr id="387" name="Google Shape;387;p50"/>
          <p:cNvPicPr preferRelativeResize="0"/>
          <p:nvPr/>
        </p:nvPicPr>
        <p:blipFill rotWithShape="1">
          <a:blip r:embed="rId4">
            <a:alphaModFix/>
          </a:blip>
          <a:srcRect b="0" l="0" r="0" t="0"/>
          <a:stretch/>
        </p:blipFill>
        <p:spPr>
          <a:xfrm>
            <a:off x="3886200" y="3101821"/>
            <a:ext cx="3486150" cy="2004917"/>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 name="Shape 391"/>
        <p:cNvGrpSpPr/>
        <p:nvPr/>
      </p:nvGrpSpPr>
      <p:grpSpPr>
        <a:xfrm>
          <a:off x="0" y="0"/>
          <a:ext cx="0" cy="0"/>
          <a:chOff x="0" y="0"/>
          <a:chExt cx="0" cy="0"/>
        </a:xfrm>
      </p:grpSpPr>
      <p:sp>
        <p:nvSpPr>
          <p:cNvPr id="392" name="Google Shape;392;p51"/>
          <p:cNvSpPr txBox="1"/>
          <p:nvPr>
            <p:ph type="title"/>
          </p:nvPr>
        </p:nvSpPr>
        <p:spPr>
          <a:xfrm>
            <a:off x="1398397" y="533400"/>
            <a:ext cx="7593204" cy="307777"/>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BÀI TẬP</a:t>
            </a:r>
            <a:endParaRPr/>
          </a:p>
        </p:txBody>
      </p:sp>
      <p:sp>
        <p:nvSpPr>
          <p:cNvPr id="393" name="Google Shape;393;p51"/>
          <p:cNvSpPr txBox="1"/>
          <p:nvPr/>
        </p:nvSpPr>
        <p:spPr>
          <a:xfrm>
            <a:off x="659152" y="1157835"/>
            <a:ext cx="7951447" cy="2042675"/>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chemeClr val="dk1"/>
              </a:buClr>
              <a:buSzPts val="1800"/>
              <a:buFont typeface="Noto Sans Symbols"/>
              <a:buChar char="▪"/>
            </a:pPr>
            <a:r>
              <a:rPr b="1" lang="en-US" sz="1800">
                <a:solidFill>
                  <a:schemeClr val="dk1"/>
                </a:solidFill>
                <a:latin typeface="Cambria"/>
                <a:ea typeface="Cambria"/>
                <a:cs typeface="Cambria"/>
                <a:sym typeface="Cambria"/>
              </a:rPr>
              <a:t>Tạo thêm các danh mục: Nhà cung cấp, Khách hàng vào cơ sở dữ liệu</a:t>
            </a:r>
            <a:endParaRPr b="1" sz="1800">
              <a:solidFill>
                <a:schemeClr val="dk1"/>
              </a:solidFill>
              <a:latin typeface="Cambria"/>
              <a:ea typeface="Cambria"/>
              <a:cs typeface="Cambria"/>
              <a:sym typeface="Cambria"/>
            </a:endParaRPr>
          </a:p>
          <a:p>
            <a:pPr indent="-285750" lvl="0" marL="285750" marR="0" rtl="0" algn="l">
              <a:lnSpc>
                <a:spcPct val="115000"/>
              </a:lnSpc>
              <a:spcBef>
                <a:spcPts val="1000"/>
              </a:spcBef>
              <a:spcAft>
                <a:spcPts val="0"/>
              </a:spcAft>
              <a:buClr>
                <a:schemeClr val="dk1"/>
              </a:buClr>
              <a:buSzPts val="1800"/>
              <a:buFont typeface="Noto Sans Symbols"/>
              <a:buChar char="▪"/>
            </a:pPr>
            <a:r>
              <a:rPr b="1" lang="en-US" sz="1800">
                <a:solidFill>
                  <a:schemeClr val="dk1"/>
                </a:solidFill>
                <a:latin typeface="Cambria"/>
                <a:ea typeface="Cambria"/>
                <a:cs typeface="Cambria"/>
                <a:sym typeface="Cambria"/>
              </a:rPr>
              <a:t>Tạo thêm chứng từ: Hóa đơn mua hàng thể hiện các hàng được nhập về từ nhà cung cấp</a:t>
            </a:r>
            <a:endParaRPr b="1" sz="1800">
              <a:solidFill>
                <a:schemeClr val="dk1"/>
              </a:solidFill>
              <a:latin typeface="Cambria"/>
              <a:ea typeface="Cambria"/>
              <a:cs typeface="Cambria"/>
              <a:sym typeface="Cambria"/>
            </a:endParaRPr>
          </a:p>
          <a:p>
            <a:pPr indent="-285750" lvl="0" marL="285750" marR="0" rtl="0" algn="l">
              <a:lnSpc>
                <a:spcPct val="115000"/>
              </a:lnSpc>
              <a:spcBef>
                <a:spcPts val="1000"/>
              </a:spcBef>
              <a:spcAft>
                <a:spcPts val="0"/>
              </a:spcAft>
              <a:buClr>
                <a:schemeClr val="dk1"/>
              </a:buClr>
              <a:buSzPts val="1800"/>
              <a:buFont typeface="Noto Sans Symbols"/>
              <a:buChar char="▪"/>
            </a:pPr>
            <a:r>
              <a:rPr b="1" lang="en-US" sz="1800">
                <a:solidFill>
                  <a:schemeClr val="dk1"/>
                </a:solidFill>
                <a:latin typeface="Cambria"/>
                <a:ea typeface="Cambria"/>
                <a:cs typeface="Cambria"/>
                <a:sym typeface="Cambria"/>
              </a:rPr>
              <a:t>Đưa ra một số nhận xét từ việc thực hành yêu cầu trên</a:t>
            </a:r>
            <a:endParaRPr b="1" sz="1800">
              <a:solidFill>
                <a:schemeClr val="dk1"/>
              </a:solidFill>
              <a:latin typeface="Cambria"/>
              <a:ea typeface="Cambria"/>
              <a:cs typeface="Cambria"/>
              <a:sym typeface="Cambria"/>
            </a:endParaRPr>
          </a:p>
          <a:p>
            <a:pPr indent="0" lvl="0" marL="0" marR="0" rtl="0" algn="l">
              <a:lnSpc>
                <a:spcPct val="115000"/>
              </a:lnSpc>
              <a:spcBef>
                <a:spcPts val="1000"/>
              </a:spcBef>
              <a:spcAft>
                <a:spcPts val="0"/>
              </a:spcAft>
              <a:buNone/>
            </a:pPr>
            <a:r>
              <a:t/>
            </a:r>
            <a:endParaRPr b="1" sz="1800">
              <a:solidFill>
                <a:schemeClr val="dk1"/>
              </a:solidFill>
              <a:latin typeface="Cambria"/>
              <a:ea typeface="Cambria"/>
              <a:cs typeface="Cambria"/>
              <a:sym typeface="Cambria"/>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52"/>
          <p:cNvSpPr txBox="1"/>
          <p:nvPr>
            <p:ph type="title"/>
          </p:nvPr>
        </p:nvSpPr>
        <p:spPr>
          <a:xfrm>
            <a:off x="1752600" y="520591"/>
            <a:ext cx="7745603" cy="738664"/>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None/>
            </a:pPr>
            <a:r>
              <a:rPr lang="en-US" sz="2000"/>
              <a:t>TÀI LIỆU THAM KHẢO</a:t>
            </a:r>
            <a:br>
              <a:rPr lang="en-US"/>
            </a:br>
            <a:endParaRPr/>
          </a:p>
        </p:txBody>
      </p:sp>
      <p:sp>
        <p:nvSpPr>
          <p:cNvPr id="400" name="Google Shape;400;p52"/>
          <p:cNvSpPr txBox="1"/>
          <p:nvPr/>
        </p:nvSpPr>
        <p:spPr>
          <a:xfrm>
            <a:off x="609600" y="1676400"/>
            <a:ext cx="8153400" cy="3693319"/>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a:solidFill>
                  <a:schemeClr val="dk1"/>
                </a:solidFill>
                <a:latin typeface="Times New Roman"/>
                <a:ea typeface="Times New Roman"/>
                <a:cs typeface="Times New Roman"/>
                <a:sym typeface="Times New Roman"/>
              </a:rPr>
              <a:t>Modern-ERP_-Select-Implement-and-Use-Todays-Advanced-Business-Systems, Marianne Bradford, Microsoft. Copyright 2015, ISBN: 978-1-312-66598-9</a:t>
            </a:r>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3"/>
              </a:rPr>
              <a:t>https://1c.com.vn/vn</a:t>
            </a:r>
            <a:endParaRPr sz="1800">
              <a:solidFill>
                <a:schemeClr val="dk1"/>
              </a:solidFill>
              <a:latin typeface="Times New Roman"/>
              <a:ea typeface="Times New Roman"/>
              <a:cs typeface="Times New Roman"/>
              <a:sym typeface="Times New Roman"/>
            </a:endParaRPr>
          </a:p>
          <a:p>
            <a:pPr indent="-342900" lvl="0" marL="342900" marR="0" rtl="0" algn="l">
              <a:lnSpc>
                <a:spcPct val="150000"/>
              </a:lnSpc>
              <a:spcBef>
                <a:spcPts val="0"/>
              </a:spcBef>
              <a:spcAft>
                <a:spcPts val="0"/>
              </a:spcAft>
              <a:buClr>
                <a:schemeClr val="dk1"/>
              </a:buClr>
              <a:buSzPts val="1800"/>
              <a:buFont typeface="Times New Roman"/>
              <a:buAutoNum type="arabicPeriod"/>
            </a:pPr>
            <a:r>
              <a:rPr lang="en-US" sz="1800" u="sng">
                <a:solidFill>
                  <a:schemeClr val="hlink"/>
                </a:solidFill>
                <a:latin typeface="Times New Roman"/>
                <a:ea typeface="Times New Roman"/>
                <a:cs typeface="Times New Roman"/>
                <a:sym typeface="Times New Roman"/>
                <a:hlinkClick r:id="rId4"/>
              </a:rPr>
              <a:t>https://1c-dn.com/download-trial/</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i="0" sz="1800">
              <a:solidFill>
                <a:srgbClr val="000000"/>
              </a:solidFill>
              <a:latin typeface="Times New Roman"/>
              <a:ea typeface="Times New Roman"/>
              <a:cs typeface="Times New Roman"/>
              <a:sym typeface="Times New Roman"/>
            </a:endParaRPr>
          </a:p>
          <a:p>
            <a:pPr indent="0" lvl="0" marL="0" marR="0" rtl="0" algn="l">
              <a:lnSpc>
                <a:spcPct val="150000"/>
              </a:lnSpc>
              <a:spcBef>
                <a:spcPts val="0"/>
              </a:spcBef>
              <a:spcAft>
                <a:spcPts val="0"/>
              </a:spcAft>
              <a:buNone/>
            </a:pPr>
            <a:r>
              <a:t/>
            </a:r>
            <a:endParaRPr sz="1800">
              <a:solidFill>
                <a:schemeClr val="dk1"/>
              </a:solidFill>
              <a:latin typeface="Calibri"/>
              <a:ea typeface="Calibri"/>
              <a:cs typeface="Calibri"/>
              <a:sym typeface="Calibri"/>
            </a:endParaRPr>
          </a:p>
          <a:p>
            <a:pPr indent="-228600" lvl="0" marL="342900" marR="0" rtl="0" algn="l">
              <a:spcBef>
                <a:spcPts val="0"/>
              </a:spcBef>
              <a:spcAft>
                <a:spcPts val="0"/>
              </a:spcAft>
              <a:buClr>
                <a:schemeClr val="dk1"/>
              </a:buClr>
              <a:buSzPts val="1800"/>
              <a:buFont typeface="Calibri"/>
              <a:buNone/>
            </a:pPr>
            <a:r>
              <a:t/>
            </a:r>
            <a:endParaRPr sz="1800">
              <a:solidFill>
                <a:schemeClr val="dk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