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3"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Lst>
  <p:sldSz cy="6858000" cx="9144000"/>
  <p:notesSz cx="9144000" cy="6858000"/>
  <p:embeddedFontLst>
    <p:embeddedFont>
      <p:font typeface="Tahoma"/>
      <p:regular r:id="rId47"/>
      <p:bold r:id="rId4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slide" Target="slides/slide39.xml"/><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46" Type="http://schemas.openxmlformats.org/officeDocument/2006/relationships/slide" Target="slides/slide41.xml"/><Relationship Id="rId23" Type="http://schemas.openxmlformats.org/officeDocument/2006/relationships/slide" Target="slides/slide18.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48" Type="http://schemas.openxmlformats.org/officeDocument/2006/relationships/font" Target="fonts/Tahoma-bold.fntdata"/><Relationship Id="rId25" Type="http://schemas.openxmlformats.org/officeDocument/2006/relationships/slide" Target="slides/slide20.xml"/><Relationship Id="rId47" Type="http://schemas.openxmlformats.org/officeDocument/2006/relationships/font" Target="fonts/Tahoma-regular.fnt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914400" y="3257550"/>
            <a:ext cx="7315200" cy="30861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 name="Shape 44"/>
        <p:cNvGrpSpPr/>
        <p:nvPr/>
      </p:nvGrpSpPr>
      <p:grpSpPr>
        <a:xfrm>
          <a:off x="0" y="0"/>
          <a:ext cx="0" cy="0"/>
          <a:chOff x="0" y="0"/>
          <a:chExt cx="0" cy="0"/>
        </a:xfrm>
      </p:grpSpPr>
      <p:sp>
        <p:nvSpPr>
          <p:cNvPr id="45" name="Google Shape;45;p1: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1: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p2: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57" name="Google Shape;57;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58" name="Google Shape;58;p2:notes"/>
          <p:cNvSpPr txBox="1"/>
          <p:nvPr/>
        </p:nvSpPr>
        <p:spPr>
          <a:xfrm>
            <a:off x="685800" y="4343400"/>
            <a:ext cx="5486400" cy="41148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59" name="Google Shape;59;p2:notes"/>
          <p:cNvSpPr txBox="1"/>
          <p:nvPr/>
        </p:nvSpPr>
        <p:spPr>
          <a:xfrm>
            <a:off x="3884613" y="8685213"/>
            <a:ext cx="29718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60" name="Google Shape;60;p2: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p3: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68" name="Google Shape;68;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69" name="Google Shape;69;p3:notes"/>
          <p:cNvSpPr txBox="1"/>
          <p:nvPr/>
        </p:nvSpPr>
        <p:spPr>
          <a:xfrm>
            <a:off x="685800" y="4343400"/>
            <a:ext cx="5486400" cy="41148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70" name="Google Shape;70;p3:notes"/>
          <p:cNvSpPr txBox="1"/>
          <p:nvPr/>
        </p:nvSpPr>
        <p:spPr>
          <a:xfrm>
            <a:off x="3884613" y="8685213"/>
            <a:ext cx="29718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71" name="Google Shape;71;p3: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p4: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79" name="Google Shape;79;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80" name="Google Shape;80;p4:notes"/>
          <p:cNvSpPr txBox="1"/>
          <p:nvPr/>
        </p:nvSpPr>
        <p:spPr>
          <a:xfrm>
            <a:off x="685800" y="4343400"/>
            <a:ext cx="5486400" cy="41148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81" name="Google Shape;81;p4:notes"/>
          <p:cNvSpPr txBox="1"/>
          <p:nvPr/>
        </p:nvSpPr>
        <p:spPr>
          <a:xfrm>
            <a:off x="3884613" y="8685213"/>
            <a:ext cx="29718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82" name="Google Shape;82;p4: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5: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91" name="Google Shape;91;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92" name="Google Shape;92;p5:notes"/>
          <p:cNvSpPr txBox="1"/>
          <p:nvPr/>
        </p:nvSpPr>
        <p:spPr>
          <a:xfrm>
            <a:off x="685800" y="4343400"/>
            <a:ext cx="5486400" cy="41148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93" name="Google Shape;93;p5:notes"/>
          <p:cNvSpPr txBox="1"/>
          <p:nvPr/>
        </p:nvSpPr>
        <p:spPr>
          <a:xfrm>
            <a:off x="3884613" y="8685213"/>
            <a:ext cx="29718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94" name="Google Shape;94;p5: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6: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02" name="Google Shape;102;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03" name="Google Shape;103;p6:notes"/>
          <p:cNvSpPr txBox="1"/>
          <p:nvPr/>
        </p:nvSpPr>
        <p:spPr>
          <a:xfrm>
            <a:off x="685800" y="4343400"/>
            <a:ext cx="5486400" cy="41148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04" name="Google Shape;104;p6:notes"/>
          <p:cNvSpPr txBox="1"/>
          <p:nvPr/>
        </p:nvSpPr>
        <p:spPr>
          <a:xfrm>
            <a:off x="3884613" y="8685213"/>
            <a:ext cx="29718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05" name="Google Shape;105;p6: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7: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14" name="Google Shape;114;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15" name="Google Shape;115;p7:notes"/>
          <p:cNvSpPr txBox="1"/>
          <p:nvPr/>
        </p:nvSpPr>
        <p:spPr>
          <a:xfrm>
            <a:off x="685800" y="4343400"/>
            <a:ext cx="5486400" cy="41148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16" name="Google Shape;116;p7:notes"/>
          <p:cNvSpPr txBox="1"/>
          <p:nvPr/>
        </p:nvSpPr>
        <p:spPr>
          <a:xfrm>
            <a:off x="3884613" y="8685213"/>
            <a:ext cx="29718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17" name="Google Shape;117;p7: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8: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8: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9: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9: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10: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10: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1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43" name="Google Shape;143;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44" name="Google Shape;144;p11:notes"/>
          <p:cNvSpPr txBox="1"/>
          <p:nvPr/>
        </p:nvSpPr>
        <p:spPr>
          <a:xfrm>
            <a:off x="685800" y="4343400"/>
            <a:ext cx="5486400" cy="41148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45" name="Google Shape;145;p11:notes"/>
          <p:cNvSpPr txBox="1"/>
          <p:nvPr/>
        </p:nvSpPr>
        <p:spPr>
          <a:xfrm>
            <a:off x="3884613" y="8685213"/>
            <a:ext cx="29718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46" name="Google Shape;146;p11: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12: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53" name="Google Shape;153;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54" name="Google Shape;154;p12:notes"/>
          <p:cNvSpPr txBox="1"/>
          <p:nvPr/>
        </p:nvSpPr>
        <p:spPr>
          <a:xfrm>
            <a:off x="685800" y="4343400"/>
            <a:ext cx="5486400" cy="41148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55" name="Google Shape;155;p12:notes"/>
          <p:cNvSpPr txBox="1"/>
          <p:nvPr/>
        </p:nvSpPr>
        <p:spPr>
          <a:xfrm>
            <a:off x="3884613" y="8685213"/>
            <a:ext cx="29718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56" name="Google Shape;156;p12: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3: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63" name="Google Shape;163;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64" name="Google Shape;164;p13:notes"/>
          <p:cNvSpPr txBox="1"/>
          <p:nvPr/>
        </p:nvSpPr>
        <p:spPr>
          <a:xfrm>
            <a:off x="685800" y="4343400"/>
            <a:ext cx="5486400" cy="41148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65" name="Google Shape;165;p13:notes"/>
          <p:cNvSpPr txBox="1"/>
          <p:nvPr/>
        </p:nvSpPr>
        <p:spPr>
          <a:xfrm>
            <a:off x="3884613" y="8685213"/>
            <a:ext cx="29718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66" name="Google Shape;166;p13: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4: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73" name="Google Shape;173;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74" name="Google Shape;174;p14:notes"/>
          <p:cNvSpPr txBox="1"/>
          <p:nvPr/>
        </p:nvSpPr>
        <p:spPr>
          <a:xfrm>
            <a:off x="685800" y="4343400"/>
            <a:ext cx="5486400" cy="41148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75" name="Google Shape;175;p14:notes"/>
          <p:cNvSpPr txBox="1"/>
          <p:nvPr/>
        </p:nvSpPr>
        <p:spPr>
          <a:xfrm>
            <a:off x="3884613" y="8685213"/>
            <a:ext cx="29718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76" name="Google Shape;176;p14: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5: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83" name="Google Shape;183;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84" name="Google Shape;184;p15:notes"/>
          <p:cNvSpPr txBox="1"/>
          <p:nvPr/>
        </p:nvSpPr>
        <p:spPr>
          <a:xfrm>
            <a:off x="685800" y="4343400"/>
            <a:ext cx="5486400" cy="41148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85" name="Google Shape;185;p15:notes"/>
          <p:cNvSpPr txBox="1"/>
          <p:nvPr/>
        </p:nvSpPr>
        <p:spPr>
          <a:xfrm>
            <a:off x="3884613" y="8685213"/>
            <a:ext cx="29718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86" name="Google Shape;186;p15: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6: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94" name="Google Shape;194;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95" name="Google Shape;195;p16:notes"/>
          <p:cNvSpPr txBox="1"/>
          <p:nvPr/>
        </p:nvSpPr>
        <p:spPr>
          <a:xfrm>
            <a:off x="685800" y="4343400"/>
            <a:ext cx="5486400" cy="41148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96" name="Google Shape;196;p16:notes"/>
          <p:cNvSpPr txBox="1"/>
          <p:nvPr/>
        </p:nvSpPr>
        <p:spPr>
          <a:xfrm>
            <a:off x="3884613" y="8685213"/>
            <a:ext cx="2971800"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97" name="Google Shape;197;p16: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7: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7: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8: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8: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9: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19: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20: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20: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21: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21: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2: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22: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23: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23: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24: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24: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25: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25: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6: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26: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27: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27: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28: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28: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9: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29: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30: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30: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31: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31: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32: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32: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33: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33: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34: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34: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35: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35: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36: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36: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37: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37: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38: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38: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39: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39: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40:notes"/>
          <p:cNvSpPr txBox="1"/>
          <p:nvPr>
            <p:ph idx="1" type="body"/>
          </p:nvPr>
        </p:nvSpPr>
        <p:spPr>
          <a:xfrm>
            <a:off x="914400" y="3257550"/>
            <a:ext cx="73152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40:notes"/>
          <p:cNvSpPr/>
          <p:nvPr>
            <p:ph idx="2" type="sldImg"/>
          </p:nvPr>
        </p:nvSpPr>
        <p:spPr>
          <a:xfrm>
            <a:off x="1524300" y="514350"/>
            <a:ext cx="60963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41:notes"/>
          <p:cNvSpPr/>
          <p:nvPr>
            <p:ph idx="2" type="sldImg"/>
          </p:nvPr>
        </p:nvSpPr>
        <p:spPr>
          <a:xfrm>
            <a:off x="0" y="0"/>
            <a:ext cx="3000000" cy="3000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63" name="Google Shape;363;p4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4" name="Google Shape;364;p4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obj">
  <p:cSld name="OBJECT">
    <p:spTree>
      <p:nvGrpSpPr>
        <p:cNvPr id="13" name="Shape 13"/>
        <p:cNvGrpSpPr/>
        <p:nvPr/>
      </p:nvGrpSpPr>
      <p:grpSpPr>
        <a:xfrm>
          <a:off x="0" y="0"/>
          <a:ext cx="0" cy="0"/>
          <a:chOff x="0" y="0"/>
          <a:chExt cx="0" cy="0"/>
        </a:xfrm>
      </p:grpSpPr>
      <p:sp>
        <p:nvSpPr>
          <p:cNvPr id="14" name="Google Shape;14;p2"/>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17" name="Google Shape;17;p2"/>
          <p:cNvPicPr preferRelativeResize="0"/>
          <p:nvPr/>
        </p:nvPicPr>
        <p:blipFill rotWithShape="1">
          <a:blip r:embed="rId2">
            <a:alphaModFix/>
          </a:blip>
          <a:srcRect b="0" l="0" r="0" t="0"/>
          <a:stretch/>
        </p:blipFill>
        <p:spPr>
          <a:xfrm>
            <a:off x="76200" y="152400"/>
            <a:ext cx="1310640" cy="10093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18" name="Shape 18"/>
        <p:cNvGrpSpPr/>
        <p:nvPr/>
      </p:nvGrpSpPr>
      <p:grpSpPr>
        <a:xfrm>
          <a:off x="0" y="0"/>
          <a:ext cx="0" cy="0"/>
          <a:chOff x="0" y="0"/>
          <a:chExt cx="0" cy="0"/>
        </a:xfrm>
      </p:grpSpPr>
      <p:sp>
        <p:nvSpPr>
          <p:cNvPr id="19" name="Google Shape;19;p3"/>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3"/>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23" name="Shape 23"/>
        <p:cNvGrpSpPr/>
        <p:nvPr/>
      </p:nvGrpSpPr>
      <p:grpSpPr>
        <a:xfrm>
          <a:off x="0" y="0"/>
          <a:ext cx="0" cy="0"/>
          <a:chOff x="0" y="0"/>
          <a:chExt cx="0" cy="0"/>
        </a:xfrm>
      </p:grpSpPr>
      <p:sp>
        <p:nvSpPr>
          <p:cNvPr id="24" name="Google Shape;24;p4"/>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6" name="Google Shape;26;p4"/>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29" name="Google Shape;29;p4"/>
          <p:cNvPicPr preferRelativeResize="0"/>
          <p:nvPr/>
        </p:nvPicPr>
        <p:blipFill rotWithShape="1">
          <a:blip r:embed="rId2">
            <a:alphaModFix/>
          </a:blip>
          <a:srcRect b="0" l="0" r="0" t="0"/>
          <a:stretch/>
        </p:blipFill>
        <p:spPr>
          <a:xfrm>
            <a:off x="76200" y="351083"/>
            <a:ext cx="1157797" cy="59436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30" name="Shape 30"/>
        <p:cNvGrpSpPr/>
        <p:nvPr/>
      </p:nvGrpSpPr>
      <p:grpSpPr>
        <a:xfrm>
          <a:off x="0" y="0"/>
          <a:ext cx="0" cy="0"/>
          <a:chOff x="0" y="0"/>
          <a:chExt cx="0" cy="0"/>
        </a:xfrm>
      </p:grpSpPr>
      <p:sp>
        <p:nvSpPr>
          <p:cNvPr id="31" name="Google Shape;31;p5"/>
          <p:cNvSpPr txBox="1"/>
          <p:nvPr>
            <p:ph type="ctrTitle"/>
          </p:nvPr>
        </p:nvSpPr>
        <p:spPr>
          <a:xfrm>
            <a:off x="960247" y="480186"/>
            <a:ext cx="72235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5"/>
          <p:cNvSpPr txBox="1"/>
          <p:nvPr>
            <p:ph idx="1" type="subTitle"/>
          </p:nvPr>
        </p:nvSpPr>
        <p:spPr>
          <a:xfrm>
            <a:off x="1371600" y="3840480"/>
            <a:ext cx="64008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5"/>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36" name="Google Shape;36;p5"/>
          <p:cNvPicPr preferRelativeResize="0"/>
          <p:nvPr/>
        </p:nvPicPr>
        <p:blipFill rotWithShape="1">
          <a:blip r:embed="rId2">
            <a:alphaModFix/>
          </a:blip>
          <a:srcRect b="0" l="0" r="0" t="0"/>
          <a:stretch/>
        </p:blipFill>
        <p:spPr>
          <a:xfrm>
            <a:off x="0" y="127064"/>
            <a:ext cx="1219200" cy="93889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37" name="Shape 37"/>
        <p:cNvGrpSpPr/>
        <p:nvPr/>
      </p:nvGrpSpPr>
      <p:grpSpPr>
        <a:xfrm>
          <a:off x="0" y="0"/>
          <a:ext cx="0" cy="0"/>
          <a:chOff x="0" y="0"/>
          <a:chExt cx="0" cy="0"/>
        </a:xfrm>
      </p:grpSpPr>
      <p:sp>
        <p:nvSpPr>
          <p:cNvPr id="38" name="Google Shape;38;p6"/>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6"/>
          <p:cNvSpPr txBox="1"/>
          <p:nvPr>
            <p:ph idx="1" type="body"/>
          </p:nvPr>
        </p:nvSpPr>
        <p:spPr>
          <a:xfrm>
            <a:off x="457200" y="1577340"/>
            <a:ext cx="397764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0" name="Google Shape;40;p6"/>
          <p:cNvSpPr txBox="1"/>
          <p:nvPr>
            <p:ph idx="2" type="body"/>
          </p:nvPr>
        </p:nvSpPr>
        <p:spPr>
          <a:xfrm>
            <a:off x="4727828" y="1565122"/>
            <a:ext cx="3315970" cy="368427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1" i="0" sz="2000">
                <a:solidFill>
                  <a:srgbClr val="0033CC"/>
                </a:solidFill>
                <a:latin typeface="Times New Roman"/>
                <a:ea typeface="Times New Roman"/>
                <a:cs typeface="Times New Roman"/>
                <a:sym typeface="Times New Roman"/>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1" name="Google Shape;41;p6"/>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6"/>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4.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p:nvPr/>
        </p:nvSpPr>
        <p:spPr>
          <a:xfrm>
            <a:off x="1258887" y="404812"/>
            <a:ext cx="7885430" cy="621030"/>
          </a:xfrm>
          <a:custGeom>
            <a:rect b="b" l="l" r="r" t="t"/>
            <a:pathLst>
              <a:path extrusionOk="0" h="621030" w="7885430">
                <a:moveTo>
                  <a:pt x="0" y="620712"/>
                </a:moveTo>
                <a:lnTo>
                  <a:pt x="7885049" y="620712"/>
                </a:lnTo>
                <a:lnTo>
                  <a:pt x="7885049" y="0"/>
                </a:lnTo>
                <a:lnTo>
                  <a:pt x="0" y="0"/>
                </a:lnTo>
                <a:lnTo>
                  <a:pt x="0" y="620712"/>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 name="Google Shape;7;p1"/>
          <p:cNvSpPr/>
          <p:nvPr/>
        </p:nvSpPr>
        <p:spPr>
          <a:xfrm>
            <a:off x="0" y="0"/>
            <a:ext cx="1322451" cy="1177925"/>
          </a:xfrm>
          <a:prstGeom prst="rect">
            <a:avLst/>
          </a:prstGeom>
          <a:blipFill rotWithShape="1">
            <a:blip r:embed="rId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 name="Google Shape;8;p1"/>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1" i="0" sz="2800" u="none" cap="none" strike="noStrike">
                <a:solidFill>
                  <a:schemeClr val="lt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1"/>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10" name="Google Shape;10;p1"/>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 name="Google Shape;11;p1"/>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sz="1800">
                <a:solidFill>
                  <a:srgbClr val="888888"/>
                </a:solidFill>
                <a:latin typeface="Calibri"/>
                <a:ea typeface="Calibri"/>
                <a:cs typeface="Calibri"/>
                <a:sym typeface="Calibri"/>
              </a:defRPr>
            </a:lvl1pPr>
            <a:lvl2pPr indent="0" lvl="1" marL="0" marR="0" rtl="0" algn="r">
              <a:spcBef>
                <a:spcPts val="0"/>
              </a:spcBef>
              <a:buNone/>
              <a:defRPr sz="1800">
                <a:solidFill>
                  <a:srgbClr val="888888"/>
                </a:solidFill>
                <a:latin typeface="Calibri"/>
                <a:ea typeface="Calibri"/>
                <a:cs typeface="Calibri"/>
                <a:sym typeface="Calibri"/>
              </a:defRPr>
            </a:lvl2pPr>
            <a:lvl3pPr indent="0" lvl="2" marL="0" marR="0" rtl="0" algn="r">
              <a:spcBef>
                <a:spcPts val="0"/>
              </a:spcBef>
              <a:buNone/>
              <a:defRPr sz="1800">
                <a:solidFill>
                  <a:srgbClr val="888888"/>
                </a:solidFill>
                <a:latin typeface="Calibri"/>
                <a:ea typeface="Calibri"/>
                <a:cs typeface="Calibri"/>
                <a:sym typeface="Calibri"/>
              </a:defRPr>
            </a:lvl3pPr>
            <a:lvl4pPr indent="0" lvl="3" marL="0" marR="0" rtl="0" algn="r">
              <a:spcBef>
                <a:spcPts val="0"/>
              </a:spcBef>
              <a:buNone/>
              <a:defRPr sz="1800">
                <a:solidFill>
                  <a:srgbClr val="888888"/>
                </a:solidFill>
                <a:latin typeface="Calibri"/>
                <a:ea typeface="Calibri"/>
                <a:cs typeface="Calibri"/>
                <a:sym typeface="Calibri"/>
              </a:defRPr>
            </a:lvl4pPr>
            <a:lvl5pPr indent="0" lvl="4" marL="0" marR="0" rtl="0" algn="r">
              <a:spcBef>
                <a:spcPts val="0"/>
              </a:spcBef>
              <a:buNone/>
              <a:defRPr sz="1800">
                <a:solidFill>
                  <a:srgbClr val="888888"/>
                </a:solidFill>
                <a:latin typeface="Calibri"/>
                <a:ea typeface="Calibri"/>
                <a:cs typeface="Calibri"/>
                <a:sym typeface="Calibri"/>
              </a:defRPr>
            </a:lvl5pPr>
            <a:lvl6pPr indent="0" lvl="5" marL="0" marR="0" rtl="0" algn="r">
              <a:spcBef>
                <a:spcPts val="0"/>
              </a:spcBef>
              <a:buNone/>
              <a:defRPr sz="1800">
                <a:solidFill>
                  <a:srgbClr val="888888"/>
                </a:solidFill>
                <a:latin typeface="Calibri"/>
                <a:ea typeface="Calibri"/>
                <a:cs typeface="Calibri"/>
                <a:sym typeface="Calibri"/>
              </a:defRPr>
            </a:lvl6pPr>
            <a:lvl7pPr indent="0" lvl="6" marL="0" marR="0" rtl="0" algn="r">
              <a:spcBef>
                <a:spcPts val="0"/>
              </a:spcBef>
              <a:buNone/>
              <a:defRPr sz="1800">
                <a:solidFill>
                  <a:srgbClr val="888888"/>
                </a:solidFill>
                <a:latin typeface="Calibri"/>
                <a:ea typeface="Calibri"/>
                <a:cs typeface="Calibri"/>
                <a:sym typeface="Calibri"/>
              </a:defRPr>
            </a:lvl7pPr>
            <a:lvl8pPr indent="0" lvl="7" marL="0" marR="0" rtl="0" algn="r">
              <a:spcBef>
                <a:spcPts val="0"/>
              </a:spcBef>
              <a:buNone/>
              <a:defRPr sz="1800">
                <a:solidFill>
                  <a:srgbClr val="888888"/>
                </a:solidFill>
                <a:latin typeface="Calibri"/>
                <a:ea typeface="Calibri"/>
                <a:cs typeface="Calibri"/>
                <a:sym typeface="Calibri"/>
              </a:defRPr>
            </a:lvl8pPr>
            <a:lvl9pPr indent="0" lvl="8" marL="0" marR="0" rt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b="0" u="non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1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1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9.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1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1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8.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 Id="rId3" Type="http://schemas.openxmlformats.org/officeDocument/2006/relationships/image" Target="../media/image13.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image" Target="../media/image1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 Id="rId3" Type="http://schemas.openxmlformats.org/officeDocument/2006/relationships/image" Target="../media/image1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 Id="rId3" Type="http://schemas.openxmlformats.org/officeDocument/2006/relationships/image" Target="../media/image10.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 Id="rId3" Type="http://schemas.openxmlformats.org/officeDocument/2006/relationships/image" Target="../media/image7.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hyperlink" Target="https://1c.com.vn/vn" TargetMode="External"/><Relationship Id="rId4" Type="http://schemas.openxmlformats.org/officeDocument/2006/relationships/hyperlink" Target="https://1c-dn.com/download-trial/"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7" name="Shape 47"/>
        <p:cNvGrpSpPr/>
        <p:nvPr/>
      </p:nvGrpSpPr>
      <p:grpSpPr>
        <a:xfrm>
          <a:off x="0" y="0"/>
          <a:ext cx="0" cy="0"/>
          <a:chOff x="0" y="0"/>
          <a:chExt cx="0" cy="0"/>
        </a:xfrm>
      </p:grpSpPr>
      <p:sp>
        <p:nvSpPr>
          <p:cNvPr id="48" name="Google Shape;48;p7"/>
          <p:cNvSpPr/>
          <p:nvPr/>
        </p:nvSpPr>
        <p:spPr>
          <a:xfrm>
            <a:off x="1219200" y="4876800"/>
            <a:ext cx="3619500" cy="0"/>
          </a:xfrm>
          <a:custGeom>
            <a:rect b="b" l="l" r="r" t="t"/>
            <a:pathLst>
              <a:path extrusionOk="0" h="120000" w="3619500">
                <a:moveTo>
                  <a:pt x="0" y="0"/>
                </a:moveTo>
                <a:lnTo>
                  <a:pt x="3619500" y="0"/>
                </a:lnTo>
              </a:path>
            </a:pathLst>
          </a:custGeom>
          <a:noFill/>
          <a:ln cap="flat" cmpd="sng" w="444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9" name="Google Shape;49;p7"/>
          <p:cNvSpPr/>
          <p:nvPr/>
        </p:nvSpPr>
        <p:spPr>
          <a:xfrm>
            <a:off x="1219200" y="4800600"/>
            <a:ext cx="7239000" cy="0"/>
          </a:xfrm>
          <a:custGeom>
            <a:rect b="b" l="l" r="r" t="t"/>
            <a:pathLst>
              <a:path extrusionOk="0" h="120000" w="7239000">
                <a:moveTo>
                  <a:pt x="0" y="0"/>
                </a:moveTo>
                <a:lnTo>
                  <a:pt x="7239000" y="0"/>
                </a:lnTo>
              </a:path>
            </a:pathLst>
          </a:custGeom>
          <a:noFill/>
          <a:ln cap="flat" cmpd="sng" w="460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0" name="Google Shape;50;p7"/>
          <p:cNvSpPr/>
          <p:nvPr/>
        </p:nvSpPr>
        <p:spPr>
          <a:xfrm>
            <a:off x="5676900" y="1741932"/>
            <a:ext cx="851916" cy="1231391"/>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1" name="Google Shape;51;p7"/>
          <p:cNvSpPr/>
          <p:nvPr/>
        </p:nvSpPr>
        <p:spPr>
          <a:xfrm>
            <a:off x="7587995" y="3083051"/>
            <a:ext cx="851916" cy="1231392"/>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2" name="Google Shape;52;p7"/>
          <p:cNvSpPr txBox="1"/>
          <p:nvPr/>
        </p:nvSpPr>
        <p:spPr>
          <a:xfrm>
            <a:off x="990600" y="2276461"/>
            <a:ext cx="7467600" cy="1708160"/>
          </a:xfrm>
          <a:prstGeom prst="rect">
            <a:avLst/>
          </a:prstGeom>
          <a:noFill/>
          <a:ln>
            <a:noFill/>
          </a:ln>
        </p:spPr>
        <p:txBody>
          <a:bodyPr anchorCtr="0" anchor="t" bIns="45700" lIns="91425" spcFirstLastPara="1" rIns="91425" wrap="square" tIns="45700">
            <a:spAutoFit/>
          </a:bodyPr>
          <a:lstStyle/>
          <a:p>
            <a:pPr indent="0" lvl="1" marL="457200" marR="0" rtl="0" algn="ctr">
              <a:lnSpc>
                <a:spcPct val="108333"/>
              </a:lnSpc>
              <a:spcBef>
                <a:spcPts val="0"/>
              </a:spcBef>
              <a:spcAft>
                <a:spcPts val="0"/>
              </a:spcAft>
              <a:buNone/>
            </a:pPr>
            <a:r>
              <a:rPr b="1" i="0" lang="en-US" sz="3600" u="none" cap="none" strike="noStrike">
                <a:solidFill>
                  <a:schemeClr val="dk1"/>
                </a:solidFill>
                <a:latin typeface="Calibri"/>
                <a:ea typeface="Calibri"/>
                <a:cs typeface="Calibri"/>
                <a:sym typeface="Calibri"/>
              </a:rPr>
              <a:t>Bài 5</a:t>
            </a:r>
            <a:endParaRPr/>
          </a:p>
          <a:p>
            <a:pPr indent="0" lvl="1" marL="457200" marR="0" rtl="0" algn="ctr">
              <a:lnSpc>
                <a:spcPct val="108333"/>
              </a:lnSpc>
              <a:spcBef>
                <a:spcPts val="850"/>
              </a:spcBef>
              <a:spcAft>
                <a:spcPts val="0"/>
              </a:spcAft>
              <a:buNone/>
            </a:pPr>
            <a:r>
              <a:rPr b="1" i="0" lang="en-US" sz="3600" u="none" cap="none" strike="noStrike">
                <a:solidFill>
                  <a:schemeClr val="dk1"/>
                </a:solidFill>
                <a:latin typeface="Calibri"/>
                <a:ea typeface="Calibri"/>
                <a:cs typeface="Calibri"/>
                <a:sym typeface="Calibri"/>
              </a:rPr>
              <a:t>BÁN HÀNG VÀ QUẢN TRỊ QUAN HỆ KHÁCH HÀNG</a:t>
            </a:r>
            <a:endParaRPr/>
          </a:p>
        </p:txBody>
      </p:sp>
      <p:sp>
        <p:nvSpPr>
          <p:cNvPr id="53" name="Google Shape;53;p7"/>
          <p:cNvSpPr txBox="1"/>
          <p:nvPr/>
        </p:nvSpPr>
        <p:spPr>
          <a:xfrm>
            <a:off x="1346404" y="322969"/>
            <a:ext cx="6764503" cy="1107996"/>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i="0" lang="en-US" sz="2400">
                <a:solidFill>
                  <a:schemeClr val="dk1"/>
                </a:solidFill>
                <a:latin typeface="Times New Roman"/>
                <a:ea typeface="Times New Roman"/>
                <a:cs typeface="Times New Roman"/>
                <a:sym typeface="Times New Roman"/>
              </a:rPr>
              <a:t>HỆ THỐNG HOẠCH ĐỊNH TÀI NGUYÊN DOANH NGHIỆP  ERP </a:t>
            </a:r>
            <a:endParaRPr/>
          </a:p>
          <a:p>
            <a:pPr indent="0" lvl="0" marL="0" marR="0" rtl="0" algn="ctr">
              <a:spcBef>
                <a:spcPts val="0"/>
              </a:spcBef>
              <a:spcAft>
                <a:spcPts val="0"/>
              </a:spcAft>
              <a:buNone/>
            </a:pPr>
            <a:r>
              <a:rPr b="1" i="0" lang="en-US" sz="2400">
                <a:solidFill>
                  <a:srgbClr val="FF0000"/>
                </a:solidFill>
                <a:latin typeface="Times New Roman"/>
                <a:ea typeface="Times New Roman"/>
                <a:cs typeface="Times New Roman"/>
                <a:sym typeface="Times New Roman"/>
              </a:rPr>
              <a:t>(Enterprise Resource Planning)</a:t>
            </a:r>
            <a:endParaRPr/>
          </a:p>
        </p:txBody>
      </p:sp>
      <p:sp>
        <p:nvSpPr>
          <p:cNvPr id="54" name="Google Shape;54;p7"/>
          <p:cNvSpPr txBox="1"/>
          <p:nvPr/>
        </p:nvSpPr>
        <p:spPr>
          <a:xfrm>
            <a:off x="4611998" y="5328973"/>
            <a:ext cx="4666996" cy="319959"/>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None/>
            </a:pPr>
            <a:r>
              <a:rPr b="1" lang="en-US" sz="2000">
                <a:solidFill>
                  <a:schemeClr val="dk1"/>
                </a:solidFill>
                <a:latin typeface="Times New Roman"/>
                <a:ea typeface="Times New Roman"/>
                <a:cs typeface="Times New Roman"/>
                <a:sym typeface="Times New Roman"/>
              </a:rPr>
              <a:t>Giảng viên: Ts. Chu Thị Hồng Hải</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8"/>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63" name="Google Shape;63;p8"/>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64" name="Google Shape;64;p8"/>
          <p:cNvSpPr txBox="1"/>
          <p:nvPr/>
        </p:nvSpPr>
        <p:spPr>
          <a:xfrm>
            <a:off x="685800" y="762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3600"/>
              <a:buFont typeface="Times New Roman"/>
              <a:buNone/>
            </a:pPr>
            <a:r>
              <a:rPr b="1" lang="en-US" sz="3600">
                <a:solidFill>
                  <a:schemeClr val="lt1"/>
                </a:solidFill>
                <a:latin typeface="Arial"/>
                <a:ea typeface="Arial"/>
                <a:cs typeface="Arial"/>
                <a:sym typeface="Arial"/>
              </a:rPr>
              <a:t>Mục tiêu</a:t>
            </a:r>
            <a:endParaRPr b="1" sz="3600">
              <a:solidFill>
                <a:schemeClr val="lt1"/>
              </a:solidFill>
              <a:latin typeface="Arial"/>
              <a:ea typeface="Arial"/>
              <a:cs typeface="Arial"/>
              <a:sym typeface="Arial"/>
            </a:endParaRPr>
          </a:p>
        </p:txBody>
      </p:sp>
      <p:sp>
        <p:nvSpPr>
          <p:cNvPr id="65" name="Google Shape;65;p8"/>
          <p:cNvSpPr txBox="1"/>
          <p:nvPr/>
        </p:nvSpPr>
        <p:spPr>
          <a:xfrm>
            <a:off x="685800" y="1371600"/>
            <a:ext cx="8077200" cy="4572000"/>
          </a:xfrm>
          <a:prstGeom prst="rect">
            <a:avLst/>
          </a:prstGeom>
          <a:noFill/>
          <a:ln>
            <a:noFill/>
          </a:ln>
        </p:spPr>
        <p:txBody>
          <a:bodyPr anchorCtr="0" anchor="t" bIns="45700" lIns="91425" spcFirstLastPara="1" rIns="91425" wrap="square" tIns="45700">
            <a:noAutofit/>
          </a:bodyPr>
          <a:lstStyle/>
          <a:p>
            <a:pPr indent="-339725" lvl="0" marL="341313" marR="0" rtl="0" algn="l">
              <a:spcBef>
                <a:spcPts val="0"/>
              </a:spcBef>
              <a:spcAft>
                <a:spcPts val="0"/>
              </a:spcAft>
              <a:buClr>
                <a:srgbClr val="222222"/>
              </a:buClr>
              <a:buSzPts val="2600"/>
              <a:buFont typeface="Arial"/>
              <a:buChar char="•"/>
            </a:pPr>
            <a:r>
              <a:rPr lang="en-US" sz="2600">
                <a:solidFill>
                  <a:schemeClr val="dk1"/>
                </a:solidFill>
                <a:latin typeface="Arial"/>
                <a:ea typeface="Arial"/>
                <a:cs typeface="Arial"/>
                <a:sym typeface="Arial"/>
              </a:rPr>
              <a:t>Hiểu được khái niệm, phạm vị  bán hàng</a:t>
            </a:r>
            <a:endParaRPr sz="2600">
              <a:solidFill>
                <a:schemeClr val="dk1"/>
              </a:solidFill>
              <a:latin typeface="Arial"/>
              <a:ea typeface="Arial"/>
              <a:cs typeface="Arial"/>
              <a:sym typeface="Arial"/>
            </a:endParaRPr>
          </a:p>
          <a:p>
            <a:pPr indent="-339725" lvl="0" marL="341313" marR="0" rtl="0" algn="l">
              <a:spcBef>
                <a:spcPts val="650"/>
              </a:spcBef>
              <a:spcAft>
                <a:spcPts val="0"/>
              </a:spcAft>
              <a:buClr>
                <a:srgbClr val="222222"/>
              </a:buClr>
              <a:buSzPts val="2600"/>
              <a:buFont typeface="Arial"/>
              <a:buChar char="•"/>
            </a:pPr>
            <a:r>
              <a:rPr lang="en-US" sz="2600">
                <a:solidFill>
                  <a:schemeClr val="dk1"/>
                </a:solidFill>
                <a:latin typeface="Arial"/>
                <a:ea typeface="Arial"/>
                <a:cs typeface="Arial"/>
                <a:sym typeface="Arial"/>
              </a:rPr>
              <a:t>Nhắc lại được các qui trình bán hàng</a:t>
            </a:r>
            <a:endParaRPr sz="2600">
              <a:solidFill>
                <a:schemeClr val="dk1"/>
              </a:solidFill>
              <a:latin typeface="Arial"/>
              <a:ea typeface="Arial"/>
              <a:cs typeface="Arial"/>
              <a:sym typeface="Arial"/>
            </a:endParaRPr>
          </a:p>
          <a:p>
            <a:pPr indent="-339725" lvl="0" marL="341313" marR="0" rtl="0" algn="l">
              <a:spcBef>
                <a:spcPts val="650"/>
              </a:spcBef>
              <a:spcAft>
                <a:spcPts val="0"/>
              </a:spcAft>
              <a:buClr>
                <a:srgbClr val="222222"/>
              </a:buClr>
              <a:buSzPts val="2600"/>
              <a:buFont typeface="Arial"/>
              <a:buChar char="•"/>
            </a:pPr>
            <a:r>
              <a:rPr lang="en-US" sz="2600">
                <a:solidFill>
                  <a:schemeClr val="dk1"/>
                </a:solidFill>
                <a:latin typeface="Arial"/>
                <a:ea typeface="Arial"/>
                <a:cs typeface="Arial"/>
                <a:sym typeface="Arial"/>
              </a:rPr>
              <a:t>Hiểu được hệ thống điểm bán hàng</a:t>
            </a:r>
            <a:endParaRPr sz="2600">
              <a:solidFill>
                <a:schemeClr val="dk1"/>
              </a:solidFill>
              <a:latin typeface="Arial"/>
              <a:ea typeface="Arial"/>
              <a:cs typeface="Arial"/>
              <a:sym typeface="Arial"/>
            </a:endParaRPr>
          </a:p>
          <a:p>
            <a:pPr indent="-339725" lvl="0" marL="341313" marR="0" rtl="0" algn="l">
              <a:spcBef>
                <a:spcPts val="650"/>
              </a:spcBef>
              <a:spcAft>
                <a:spcPts val="0"/>
              </a:spcAft>
              <a:buClr>
                <a:srgbClr val="222222"/>
              </a:buClr>
              <a:buSzPts val="2600"/>
              <a:buFont typeface="Arial"/>
              <a:buChar char="•"/>
            </a:pPr>
            <a:r>
              <a:rPr lang="en-US" sz="2600">
                <a:solidFill>
                  <a:schemeClr val="dk1"/>
                </a:solidFill>
                <a:latin typeface="Arial"/>
                <a:ea typeface="Arial"/>
                <a:cs typeface="Arial"/>
                <a:sym typeface="Arial"/>
              </a:rPr>
              <a:t>Nhớ được các hoạt động trong quản trị quan hệ khách hàng</a:t>
            </a:r>
            <a:endParaRPr sz="2600">
              <a:solidFill>
                <a:schemeClr val="dk1"/>
              </a:solidFill>
              <a:latin typeface="Arial"/>
              <a:ea typeface="Arial"/>
              <a:cs typeface="Arial"/>
              <a:sym typeface="Arial"/>
            </a:endParaRPr>
          </a:p>
          <a:p>
            <a:pPr indent="-339725" lvl="0" marL="341313" marR="0" rtl="0" algn="l">
              <a:spcBef>
                <a:spcPts val="650"/>
              </a:spcBef>
              <a:spcAft>
                <a:spcPts val="0"/>
              </a:spcAft>
              <a:buClr>
                <a:srgbClr val="222222"/>
              </a:buClr>
              <a:buSzPts val="2600"/>
              <a:buFont typeface="Arial"/>
              <a:buChar char="•"/>
            </a:pPr>
            <a:r>
              <a:rPr lang="en-US" sz="2600">
                <a:solidFill>
                  <a:schemeClr val="dk1"/>
                </a:solidFill>
                <a:latin typeface="Arial"/>
                <a:ea typeface="Arial"/>
                <a:cs typeface="Arial"/>
                <a:sym typeface="Arial"/>
              </a:rPr>
              <a:t>Phân tích được nhiệm vụ chức năng cũng như yêu cầu dữ liệu của phân hệ</a:t>
            </a:r>
            <a:endParaRPr sz="2600">
              <a:solidFill>
                <a:schemeClr val="dk1"/>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9"/>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74" name="Google Shape;74;p9"/>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75" name="Google Shape;75;p9"/>
          <p:cNvSpPr txBox="1"/>
          <p:nvPr/>
        </p:nvSpPr>
        <p:spPr>
          <a:xfrm>
            <a:off x="-21504" y="762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3600"/>
              <a:buFont typeface="Times New Roman"/>
              <a:buNone/>
            </a:pPr>
            <a:r>
              <a:rPr b="1" lang="en-US" sz="3600">
                <a:solidFill>
                  <a:schemeClr val="lt1"/>
                </a:solidFill>
                <a:latin typeface="Arial"/>
                <a:ea typeface="Arial"/>
                <a:cs typeface="Arial"/>
                <a:sym typeface="Arial"/>
              </a:rPr>
              <a:t>Nội dung</a:t>
            </a:r>
            <a:endParaRPr/>
          </a:p>
        </p:txBody>
      </p:sp>
      <p:sp>
        <p:nvSpPr>
          <p:cNvPr id="76" name="Google Shape;76;p9"/>
          <p:cNvSpPr txBox="1"/>
          <p:nvPr/>
        </p:nvSpPr>
        <p:spPr>
          <a:xfrm>
            <a:off x="685800" y="1490339"/>
            <a:ext cx="8077200" cy="4572000"/>
          </a:xfrm>
          <a:prstGeom prst="rect">
            <a:avLst/>
          </a:prstGeom>
          <a:noFill/>
          <a:ln>
            <a:noFill/>
          </a:ln>
        </p:spPr>
        <p:txBody>
          <a:bodyPr anchorCtr="0" anchor="t" bIns="45700" lIns="91425" spcFirstLastPara="1" rIns="91425" wrap="square" tIns="45700">
            <a:noAutofit/>
          </a:bodyPr>
          <a:lstStyle/>
          <a:p>
            <a:pPr indent="-339725" lvl="0" marL="341313" marR="0" rtl="0" algn="l">
              <a:spcBef>
                <a:spcPts val="0"/>
              </a:spcBef>
              <a:spcAft>
                <a:spcPts val="0"/>
              </a:spcAft>
              <a:buClr>
                <a:srgbClr val="222222"/>
              </a:buClr>
              <a:buSzPts val="2600"/>
              <a:buFont typeface="Arial"/>
              <a:buChar char="•"/>
            </a:pPr>
            <a:r>
              <a:rPr lang="en-US" sz="2600">
                <a:solidFill>
                  <a:schemeClr val="dk1"/>
                </a:solidFill>
                <a:latin typeface="Arial"/>
                <a:ea typeface="Arial"/>
                <a:cs typeface="Arial"/>
                <a:sym typeface="Arial"/>
              </a:rPr>
              <a:t>Khái niệm, phạm vi chức năng của phân hệ bán hàng</a:t>
            </a:r>
            <a:endParaRPr sz="2600">
              <a:solidFill>
                <a:schemeClr val="dk1"/>
              </a:solidFill>
              <a:latin typeface="Arial"/>
              <a:ea typeface="Arial"/>
              <a:cs typeface="Arial"/>
              <a:sym typeface="Arial"/>
            </a:endParaRPr>
          </a:p>
          <a:p>
            <a:pPr indent="-339725" lvl="0" marL="341313" marR="0" rtl="0" algn="l">
              <a:spcBef>
                <a:spcPts val="650"/>
              </a:spcBef>
              <a:spcAft>
                <a:spcPts val="0"/>
              </a:spcAft>
              <a:buClr>
                <a:srgbClr val="222222"/>
              </a:buClr>
              <a:buSzPts val="2600"/>
              <a:buFont typeface="Arial"/>
              <a:buChar char="•"/>
            </a:pPr>
            <a:r>
              <a:rPr lang="en-US" sz="2600">
                <a:solidFill>
                  <a:schemeClr val="dk1"/>
                </a:solidFill>
                <a:latin typeface="Arial"/>
                <a:ea typeface="Arial"/>
                <a:cs typeface="Arial"/>
                <a:sym typeface="Arial"/>
              </a:rPr>
              <a:t>Quy trình bán hàng</a:t>
            </a:r>
            <a:endParaRPr sz="2600">
              <a:solidFill>
                <a:schemeClr val="dk1"/>
              </a:solidFill>
              <a:latin typeface="Arial"/>
              <a:ea typeface="Arial"/>
              <a:cs typeface="Arial"/>
              <a:sym typeface="Arial"/>
            </a:endParaRPr>
          </a:p>
          <a:p>
            <a:pPr indent="-339725" lvl="0" marL="341313" marR="0" rtl="0" algn="l">
              <a:spcBef>
                <a:spcPts val="650"/>
              </a:spcBef>
              <a:spcAft>
                <a:spcPts val="0"/>
              </a:spcAft>
              <a:buClr>
                <a:srgbClr val="222222"/>
              </a:buClr>
              <a:buSzPts val="2600"/>
              <a:buFont typeface="Arial"/>
              <a:buChar char="•"/>
            </a:pPr>
            <a:r>
              <a:rPr lang="en-US" sz="2600">
                <a:solidFill>
                  <a:schemeClr val="dk1"/>
                </a:solidFill>
                <a:latin typeface="Arial"/>
                <a:ea typeface="Arial"/>
                <a:cs typeface="Arial"/>
                <a:sym typeface="Arial"/>
              </a:rPr>
              <a:t>Hệ thống điểm bán hàng</a:t>
            </a:r>
            <a:endParaRPr sz="2600">
              <a:solidFill>
                <a:schemeClr val="dk1"/>
              </a:solidFill>
              <a:latin typeface="Arial"/>
              <a:ea typeface="Arial"/>
              <a:cs typeface="Arial"/>
              <a:sym typeface="Arial"/>
            </a:endParaRPr>
          </a:p>
          <a:p>
            <a:pPr indent="-339725" lvl="0" marL="341313" marR="0" rtl="0" algn="l">
              <a:spcBef>
                <a:spcPts val="650"/>
              </a:spcBef>
              <a:spcAft>
                <a:spcPts val="0"/>
              </a:spcAft>
              <a:buClr>
                <a:srgbClr val="222222"/>
              </a:buClr>
              <a:buSzPts val="2600"/>
              <a:buFont typeface="Arial"/>
              <a:buChar char="•"/>
            </a:pPr>
            <a:r>
              <a:rPr lang="en-US" sz="2600">
                <a:solidFill>
                  <a:schemeClr val="dk1"/>
                </a:solidFill>
                <a:latin typeface="Arial"/>
                <a:ea typeface="Arial"/>
                <a:cs typeface="Arial"/>
                <a:sym typeface="Arial"/>
              </a:rPr>
              <a:t>Mối quan hệ giữa quản trị bán hàng và các hoạt động khác trong doanh nghiệp</a:t>
            </a:r>
            <a:endParaRPr sz="2600">
              <a:solidFill>
                <a:schemeClr val="dk1"/>
              </a:solidFill>
              <a:latin typeface="Arial"/>
              <a:ea typeface="Arial"/>
              <a:cs typeface="Arial"/>
              <a:sym typeface="Arial"/>
            </a:endParaRPr>
          </a:p>
          <a:p>
            <a:pPr indent="-339725" lvl="0" marL="341313" marR="0" rtl="0" algn="l">
              <a:spcBef>
                <a:spcPts val="650"/>
              </a:spcBef>
              <a:spcAft>
                <a:spcPts val="0"/>
              </a:spcAft>
              <a:buClr>
                <a:srgbClr val="222222"/>
              </a:buClr>
              <a:buSzPts val="2600"/>
              <a:buFont typeface="Arial"/>
              <a:buChar char="•"/>
            </a:pPr>
            <a:r>
              <a:rPr lang="en-US" sz="2600">
                <a:solidFill>
                  <a:schemeClr val="dk1"/>
                </a:solidFill>
                <a:latin typeface="Arial"/>
                <a:ea typeface="Arial"/>
                <a:cs typeface="Arial"/>
                <a:sym typeface="Arial"/>
              </a:rPr>
              <a:t>Quản trị quan hệ khách hàng</a:t>
            </a:r>
            <a:endParaRPr sz="2600">
              <a:solidFill>
                <a:schemeClr val="dk1"/>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0"/>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85" name="Google Shape;85;p10"/>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86" name="Google Shape;86;p10"/>
          <p:cNvSpPr txBox="1"/>
          <p:nvPr/>
        </p:nvSpPr>
        <p:spPr>
          <a:xfrm>
            <a:off x="1600200" y="126825"/>
            <a:ext cx="9165504" cy="1143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400"/>
              <a:buFont typeface="Times New Roman"/>
              <a:buNone/>
            </a:pPr>
            <a:r>
              <a:rPr b="1" lang="en-US" sz="2400">
                <a:solidFill>
                  <a:schemeClr val="lt1"/>
                </a:solidFill>
                <a:latin typeface="Arial"/>
                <a:ea typeface="Arial"/>
                <a:cs typeface="Arial"/>
                <a:sym typeface="Arial"/>
              </a:rPr>
              <a:t>QUY TRÌNH BÁN HÀNG</a:t>
            </a:r>
            <a:endParaRPr/>
          </a:p>
        </p:txBody>
      </p:sp>
      <p:sp>
        <p:nvSpPr>
          <p:cNvPr id="87" name="Google Shape;87;p10"/>
          <p:cNvSpPr txBox="1"/>
          <p:nvPr/>
        </p:nvSpPr>
        <p:spPr>
          <a:xfrm>
            <a:off x="457200" y="1360963"/>
            <a:ext cx="5638800" cy="4572000"/>
          </a:xfrm>
          <a:prstGeom prst="rect">
            <a:avLst/>
          </a:prstGeom>
          <a:noFill/>
          <a:ln>
            <a:noFill/>
          </a:ln>
        </p:spPr>
        <p:txBody>
          <a:bodyPr anchorCtr="0" anchor="t" bIns="45700" lIns="91425" spcFirstLastPara="1" rIns="91425" wrap="square" tIns="45700">
            <a:noAutofit/>
          </a:bodyPr>
          <a:lstStyle/>
          <a:p>
            <a:pPr indent="0" lvl="0" marL="1588" marR="0" rtl="0" algn="l">
              <a:lnSpc>
                <a:spcPct val="150000"/>
              </a:lnSpc>
              <a:spcBef>
                <a:spcPts val="0"/>
              </a:spcBef>
              <a:spcAft>
                <a:spcPts val="0"/>
              </a:spcAft>
              <a:buNone/>
            </a:pPr>
            <a:r>
              <a:rPr lang="en-US" sz="2600">
                <a:solidFill>
                  <a:srgbClr val="222222"/>
                </a:solidFill>
                <a:latin typeface="Arial"/>
                <a:ea typeface="Arial"/>
                <a:cs typeface="Arial"/>
                <a:sym typeface="Arial"/>
              </a:rPr>
              <a:t>Thảo luận các vấn đề: </a:t>
            </a:r>
            <a:endParaRPr/>
          </a:p>
          <a:p>
            <a:pPr indent="-339725" lvl="0" marL="341313"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Trình tự các bước thực hiện?</a:t>
            </a:r>
            <a:endParaRPr/>
          </a:p>
          <a:p>
            <a:pPr indent="-339725" lvl="0" marL="341313"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Các bộ phận tham gia?</a:t>
            </a:r>
            <a:endParaRPr/>
          </a:p>
          <a:p>
            <a:pPr indent="-339725" lvl="0" marL="341313"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Các chứng từ sử dụng?</a:t>
            </a:r>
            <a:endParaRPr/>
          </a:p>
          <a:p>
            <a:pPr indent="-339725" lvl="0" marL="341313"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Thời điểm khách hàng cần mua hàng?</a:t>
            </a:r>
            <a:endParaRPr/>
          </a:p>
          <a:p>
            <a:pPr indent="-339725" lvl="0" marL="341313"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Số lượng hàng bán ?</a:t>
            </a:r>
            <a:endParaRPr/>
          </a:p>
          <a:p>
            <a:pPr indent="-339725" lvl="0" marL="341313"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Giá bán và chất lượng?</a:t>
            </a:r>
            <a:endParaRPr/>
          </a:p>
        </p:txBody>
      </p:sp>
      <p:pic>
        <p:nvPicPr>
          <p:cNvPr id="88" name="Google Shape;88;p10"/>
          <p:cNvPicPr preferRelativeResize="0"/>
          <p:nvPr/>
        </p:nvPicPr>
        <p:blipFill rotWithShape="1">
          <a:blip r:embed="rId3">
            <a:alphaModFix/>
          </a:blip>
          <a:srcRect b="0" l="0" r="0" t="0"/>
          <a:stretch/>
        </p:blipFill>
        <p:spPr>
          <a:xfrm rot="720094">
            <a:off x="6316350" y="1476383"/>
            <a:ext cx="2248515" cy="498121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11"/>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97" name="Google Shape;97;p11"/>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98" name="Google Shape;98;p11"/>
          <p:cNvSpPr txBox="1"/>
          <p:nvPr/>
        </p:nvSpPr>
        <p:spPr>
          <a:xfrm>
            <a:off x="1600200" y="152400"/>
            <a:ext cx="9165504" cy="1143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400"/>
              <a:buFont typeface="Times New Roman"/>
              <a:buNone/>
            </a:pPr>
            <a:r>
              <a:rPr b="1" lang="en-US" sz="2400">
                <a:solidFill>
                  <a:schemeClr val="lt1"/>
                </a:solidFill>
                <a:latin typeface="Arial"/>
                <a:ea typeface="Arial"/>
                <a:cs typeface="Arial"/>
                <a:sym typeface="Arial"/>
              </a:rPr>
              <a:t>QUY TRÌNH BÁN HÀNG</a:t>
            </a:r>
            <a:endParaRPr/>
          </a:p>
        </p:txBody>
      </p:sp>
      <p:pic>
        <p:nvPicPr>
          <p:cNvPr id="99" name="Google Shape;99;p11"/>
          <p:cNvPicPr preferRelativeResize="0"/>
          <p:nvPr/>
        </p:nvPicPr>
        <p:blipFill rotWithShape="1">
          <a:blip r:embed="rId3">
            <a:alphaModFix/>
          </a:blip>
          <a:srcRect b="0" l="0" r="0" t="0"/>
          <a:stretch/>
        </p:blipFill>
        <p:spPr>
          <a:xfrm>
            <a:off x="462749" y="1524000"/>
            <a:ext cx="8648700" cy="508342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12"/>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08" name="Google Shape;108;p12"/>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09" name="Google Shape;109;p12"/>
          <p:cNvSpPr txBox="1"/>
          <p:nvPr/>
        </p:nvSpPr>
        <p:spPr>
          <a:xfrm>
            <a:off x="1600200" y="152400"/>
            <a:ext cx="9165504" cy="1143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400"/>
              <a:buFont typeface="Times New Roman"/>
              <a:buNone/>
            </a:pPr>
            <a:r>
              <a:rPr b="1" lang="en-US" sz="2400">
                <a:solidFill>
                  <a:schemeClr val="lt1"/>
                </a:solidFill>
                <a:latin typeface="Arial"/>
                <a:ea typeface="Arial"/>
                <a:cs typeface="Arial"/>
                <a:sym typeface="Arial"/>
              </a:rPr>
              <a:t>CÁC BÊN LIÊN QUAN</a:t>
            </a:r>
            <a:endParaRPr/>
          </a:p>
        </p:txBody>
      </p:sp>
      <p:sp>
        <p:nvSpPr>
          <p:cNvPr id="110" name="Google Shape;110;p12"/>
          <p:cNvSpPr txBox="1"/>
          <p:nvPr/>
        </p:nvSpPr>
        <p:spPr>
          <a:xfrm>
            <a:off x="304800" y="1371600"/>
            <a:ext cx="6934200" cy="4572000"/>
          </a:xfrm>
          <a:prstGeom prst="rect">
            <a:avLst/>
          </a:prstGeom>
          <a:noFill/>
          <a:ln>
            <a:noFill/>
          </a:ln>
        </p:spPr>
        <p:txBody>
          <a:bodyPr anchorCtr="0" anchor="t" bIns="45700" lIns="91425" spcFirstLastPara="1" rIns="91425" wrap="square" tIns="45700">
            <a:noAutofit/>
          </a:bodyPr>
          <a:lstStyle/>
          <a:p>
            <a:pPr indent="-339725" lvl="0" marL="341313" marR="0" rtl="0" algn="l">
              <a:lnSpc>
                <a:spcPct val="150000"/>
              </a:lnSpc>
              <a:spcBef>
                <a:spcPts val="0"/>
              </a:spcBef>
              <a:spcAft>
                <a:spcPts val="0"/>
              </a:spcAft>
              <a:buClr>
                <a:srgbClr val="222222"/>
              </a:buClr>
              <a:buSzPts val="2600"/>
              <a:buFont typeface="Arial"/>
              <a:buChar char="•"/>
            </a:pPr>
            <a:r>
              <a:rPr lang="en-US" sz="2600">
                <a:solidFill>
                  <a:srgbClr val="222222"/>
                </a:solidFill>
                <a:latin typeface="Arial"/>
                <a:ea typeface="Arial"/>
                <a:cs typeface="Arial"/>
                <a:sym typeface="Arial"/>
              </a:rPr>
              <a:t>Khách hàng</a:t>
            </a:r>
            <a:endParaRPr sz="2600">
              <a:solidFill>
                <a:srgbClr val="222222"/>
              </a:solidFill>
              <a:latin typeface="Arial"/>
              <a:ea typeface="Arial"/>
              <a:cs typeface="Arial"/>
              <a:sym typeface="Arial"/>
            </a:endParaRPr>
          </a:p>
          <a:p>
            <a:pPr indent="-339725" lvl="0" marL="341313"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Bộ phận kinh doanh</a:t>
            </a:r>
            <a:endParaRPr sz="2600">
              <a:solidFill>
                <a:srgbClr val="222222"/>
              </a:solidFill>
              <a:latin typeface="Arial"/>
              <a:ea typeface="Arial"/>
              <a:cs typeface="Arial"/>
              <a:sym typeface="Arial"/>
            </a:endParaRPr>
          </a:p>
          <a:p>
            <a:pPr indent="-339725" lvl="0" marL="341313"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Bộ phận cung ứng</a:t>
            </a:r>
            <a:endParaRPr sz="2600">
              <a:solidFill>
                <a:srgbClr val="222222"/>
              </a:solidFill>
              <a:latin typeface="Arial"/>
              <a:ea typeface="Arial"/>
              <a:cs typeface="Arial"/>
              <a:sym typeface="Arial"/>
            </a:endParaRPr>
          </a:p>
          <a:p>
            <a:pPr indent="-339725" lvl="0" marL="341313"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Bộ phận sản xuất</a:t>
            </a:r>
            <a:endParaRPr sz="2600">
              <a:solidFill>
                <a:srgbClr val="222222"/>
              </a:solidFill>
              <a:latin typeface="Arial"/>
              <a:ea typeface="Arial"/>
              <a:cs typeface="Arial"/>
              <a:sym typeface="Arial"/>
            </a:endParaRPr>
          </a:p>
          <a:p>
            <a:pPr indent="-339725" lvl="0" marL="341313"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Bộ phận kế toán</a:t>
            </a:r>
            <a:endParaRPr sz="2600">
              <a:solidFill>
                <a:srgbClr val="222222"/>
              </a:solidFill>
              <a:latin typeface="Arial"/>
              <a:ea typeface="Arial"/>
              <a:cs typeface="Arial"/>
              <a:sym typeface="Arial"/>
            </a:endParaRPr>
          </a:p>
          <a:p>
            <a:pPr indent="-339725" lvl="0" marL="341313"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Kho hàng</a:t>
            </a:r>
            <a:endParaRPr sz="2600">
              <a:solidFill>
                <a:srgbClr val="222222"/>
              </a:solidFill>
              <a:latin typeface="Arial"/>
              <a:ea typeface="Arial"/>
              <a:cs typeface="Arial"/>
              <a:sym typeface="Arial"/>
            </a:endParaRPr>
          </a:p>
          <a:p>
            <a:pPr indent="-339725" lvl="0" marL="341313"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Nhà cung cấp</a:t>
            </a:r>
            <a:endParaRPr sz="2600">
              <a:solidFill>
                <a:srgbClr val="222222"/>
              </a:solidFill>
              <a:latin typeface="Arial"/>
              <a:ea typeface="Arial"/>
              <a:cs typeface="Arial"/>
              <a:sym typeface="Arial"/>
            </a:endParaRPr>
          </a:p>
          <a:p>
            <a:pPr indent="0" lvl="0" marL="1588" marR="0" rtl="0" algn="l">
              <a:spcBef>
                <a:spcPts val="650"/>
              </a:spcBef>
              <a:spcAft>
                <a:spcPts val="0"/>
              </a:spcAft>
              <a:buNone/>
            </a:pPr>
            <a:r>
              <a:t/>
            </a:r>
            <a:endParaRPr sz="2600">
              <a:solidFill>
                <a:srgbClr val="222222"/>
              </a:solidFill>
              <a:latin typeface="Arial"/>
              <a:ea typeface="Arial"/>
              <a:cs typeface="Arial"/>
              <a:sym typeface="Arial"/>
            </a:endParaRPr>
          </a:p>
        </p:txBody>
      </p:sp>
      <p:pic>
        <p:nvPicPr>
          <p:cNvPr descr="Stakeholder là gì? Stakeholder có vai trò gì đối với thành công của dự án" id="111" name="Google Shape;111;p12"/>
          <p:cNvPicPr preferRelativeResize="0"/>
          <p:nvPr/>
        </p:nvPicPr>
        <p:blipFill rotWithShape="1">
          <a:blip r:embed="rId3">
            <a:alphaModFix/>
          </a:blip>
          <a:srcRect b="0" l="0" r="0" t="0"/>
          <a:stretch/>
        </p:blipFill>
        <p:spPr>
          <a:xfrm>
            <a:off x="4799860" y="1981200"/>
            <a:ext cx="4038600" cy="29718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13"/>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20" name="Google Shape;120;p13"/>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21" name="Google Shape;121;p13"/>
          <p:cNvSpPr txBox="1"/>
          <p:nvPr/>
        </p:nvSpPr>
        <p:spPr>
          <a:xfrm>
            <a:off x="1600200" y="152400"/>
            <a:ext cx="9165504" cy="1143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400"/>
              <a:buFont typeface="Times New Roman"/>
              <a:buNone/>
            </a:pPr>
            <a:r>
              <a:rPr b="1" lang="en-US" sz="2400">
                <a:solidFill>
                  <a:schemeClr val="lt1"/>
                </a:solidFill>
                <a:latin typeface="Arial"/>
                <a:ea typeface="Arial"/>
                <a:cs typeface="Arial"/>
                <a:sym typeface="Arial"/>
              </a:rPr>
              <a:t>PHÂN HỆ BÁN HÀNG TRONG ERP</a:t>
            </a:r>
            <a:endParaRPr/>
          </a:p>
        </p:txBody>
      </p:sp>
      <p:sp>
        <p:nvSpPr>
          <p:cNvPr id="122" name="Google Shape;122;p13"/>
          <p:cNvSpPr txBox="1"/>
          <p:nvPr/>
        </p:nvSpPr>
        <p:spPr>
          <a:xfrm>
            <a:off x="266700" y="1219200"/>
            <a:ext cx="8610600" cy="4572000"/>
          </a:xfrm>
          <a:prstGeom prst="rect">
            <a:avLst/>
          </a:prstGeom>
          <a:noFill/>
          <a:ln>
            <a:noFill/>
          </a:ln>
        </p:spPr>
        <p:txBody>
          <a:bodyPr anchorCtr="0" anchor="t" bIns="45700" lIns="91425" spcFirstLastPara="1" rIns="91425" wrap="square" tIns="45700">
            <a:noAutofit/>
          </a:bodyPr>
          <a:lstStyle/>
          <a:p>
            <a:pPr indent="-457200" lvl="0" marL="458788" marR="0" rtl="0" algn="l">
              <a:spcBef>
                <a:spcPts val="0"/>
              </a:spcBef>
              <a:spcAft>
                <a:spcPts val="0"/>
              </a:spcAft>
              <a:buClr>
                <a:srgbClr val="222222"/>
              </a:buClr>
              <a:buSzPts val="2000"/>
              <a:buFont typeface="Noto Sans Symbols"/>
              <a:buChar char="❑"/>
            </a:pPr>
            <a:r>
              <a:rPr lang="en-US" sz="2000">
                <a:solidFill>
                  <a:srgbClr val="222222"/>
                </a:solidFill>
                <a:latin typeface="Calibri"/>
                <a:ea typeface="Calibri"/>
                <a:cs typeface="Calibri"/>
                <a:sym typeface="Calibri"/>
              </a:rPr>
              <a:t>Mục đích:</a:t>
            </a:r>
            <a:endParaRPr/>
          </a:p>
          <a:p>
            <a:pPr indent="-396875" lvl="2" marL="969963" marR="0" rtl="0" algn="l">
              <a:spcBef>
                <a:spcPts val="650"/>
              </a:spcBef>
              <a:spcAft>
                <a:spcPts val="0"/>
              </a:spcAft>
              <a:buClr>
                <a:srgbClr val="222222"/>
              </a:buClr>
              <a:buSzPts val="2000"/>
              <a:buFont typeface="Noto Sans Symbols"/>
              <a:buChar char="▪"/>
            </a:pPr>
            <a:r>
              <a:rPr b="0" i="0" lang="en-US" sz="2000" u="none" cap="none" strike="noStrike">
                <a:solidFill>
                  <a:srgbClr val="000000"/>
                </a:solidFill>
                <a:latin typeface="Calibri"/>
                <a:ea typeface="Calibri"/>
                <a:cs typeface="Calibri"/>
                <a:sym typeface="Calibri"/>
              </a:rPr>
              <a:t>Theo dõi toàn bộ quá trình thực hiện bán hang của tổ chức: Từ khâu chào hàng đến giao hàng và lập hóa đơn.</a:t>
            </a:r>
            <a:endParaRPr/>
          </a:p>
          <a:p>
            <a:pPr indent="-457200" lvl="2" marL="1030288" marR="0" rtl="0" algn="l">
              <a:spcBef>
                <a:spcPts val="650"/>
              </a:spcBef>
              <a:spcAft>
                <a:spcPts val="0"/>
              </a:spcAft>
              <a:buClr>
                <a:srgbClr val="222222"/>
              </a:buClr>
              <a:buSzPts val="2000"/>
              <a:buFont typeface="Noto Sans Symbols"/>
              <a:buChar char="▪"/>
            </a:pPr>
            <a:r>
              <a:rPr b="0" i="0" lang="en-US" sz="2000" u="none" cap="none" strike="noStrike">
                <a:solidFill>
                  <a:srgbClr val="000000"/>
                </a:solidFill>
                <a:latin typeface="Calibri"/>
                <a:ea typeface="Calibri"/>
                <a:cs typeface="Calibri"/>
                <a:sym typeface="Calibri"/>
              </a:rPr>
              <a:t>Tích hợp quản lý điểm bán hàng(Pos) và các dịch vụ thương mại điện tử </a:t>
            </a:r>
            <a:endParaRPr/>
          </a:p>
          <a:p>
            <a:pPr indent="-342900" lvl="2" marL="398463" marR="0" rtl="0" algn="l">
              <a:spcBef>
                <a:spcPts val="650"/>
              </a:spcBef>
              <a:spcAft>
                <a:spcPts val="0"/>
              </a:spcAft>
              <a:buClr>
                <a:srgbClr val="222222"/>
              </a:buClr>
              <a:buSzPts val="2000"/>
              <a:buFont typeface="Noto Sans Symbols"/>
              <a:buChar char="❑"/>
            </a:pPr>
            <a:r>
              <a:rPr b="0" i="0" lang="en-US" sz="2000" u="none" cap="none" strike="noStrike">
                <a:solidFill>
                  <a:schemeClr val="dk1"/>
                </a:solidFill>
                <a:latin typeface="Calibri"/>
                <a:ea typeface="Calibri"/>
                <a:cs typeface="Calibri"/>
                <a:sym typeface="Calibri"/>
              </a:rPr>
              <a:t>Chức năng</a:t>
            </a:r>
            <a:endParaRPr b="0" i="0" sz="2000" u="none" cap="none" strike="noStrike">
              <a:solidFill>
                <a:schemeClr val="dk1"/>
              </a:solidFill>
              <a:latin typeface="Calibri"/>
              <a:ea typeface="Calibri"/>
              <a:cs typeface="Calibri"/>
              <a:sym typeface="Calibri"/>
            </a:endParaRPr>
          </a:p>
          <a:p>
            <a:pPr indent="-342900" lvl="3" marL="855663" marR="0" rtl="0" algn="l">
              <a:spcBef>
                <a:spcPts val="650"/>
              </a:spcBef>
              <a:spcAft>
                <a:spcPts val="0"/>
              </a:spcAft>
              <a:buClr>
                <a:srgbClr val="222222"/>
              </a:buClr>
              <a:buSzPts val="2000"/>
              <a:buFont typeface="Noto Sans Symbols"/>
              <a:buChar char="▪"/>
            </a:pPr>
            <a:r>
              <a:rPr b="0" i="0" lang="en-US" sz="2000" u="none" cap="none" strike="noStrike">
                <a:solidFill>
                  <a:schemeClr val="dk1"/>
                </a:solidFill>
                <a:latin typeface="Calibri"/>
                <a:ea typeface="Calibri"/>
                <a:cs typeface="Calibri"/>
                <a:sym typeface="Calibri"/>
              </a:rPr>
              <a:t>Quản lý toàn bộ đơn chào hàng, báo giá cho khách và tiến trình thanh toán hóa đơn, giao hàng.</a:t>
            </a:r>
            <a:endParaRPr/>
          </a:p>
          <a:p>
            <a:pPr indent="-342900" lvl="3" marL="855663" marR="0" rtl="0" algn="l">
              <a:spcBef>
                <a:spcPts val="650"/>
              </a:spcBef>
              <a:spcAft>
                <a:spcPts val="0"/>
              </a:spcAft>
              <a:buClr>
                <a:srgbClr val="222222"/>
              </a:buClr>
              <a:buSzPts val="2000"/>
              <a:buFont typeface="Noto Sans Symbols"/>
              <a:buChar char="▪"/>
            </a:pPr>
            <a:r>
              <a:rPr b="0" i="0" lang="en-US" sz="2000" u="none" cap="none" strike="noStrike">
                <a:solidFill>
                  <a:schemeClr val="dk1"/>
                </a:solidFill>
                <a:latin typeface="Calibri"/>
                <a:ea typeface="Calibri"/>
                <a:cs typeface="Calibri"/>
                <a:sym typeface="Calibri"/>
              </a:rPr>
              <a:t>Quản lý được giá bán, hình thức bán hàng, hoạt động khuyễn mãi, chính sách giao hàng.</a:t>
            </a:r>
            <a:endParaRPr/>
          </a:p>
          <a:p>
            <a:pPr indent="-342900" lvl="3" marL="855663" marR="0" rtl="0" algn="l">
              <a:spcBef>
                <a:spcPts val="650"/>
              </a:spcBef>
              <a:spcAft>
                <a:spcPts val="0"/>
              </a:spcAft>
              <a:buClr>
                <a:srgbClr val="222222"/>
              </a:buClr>
              <a:buSzPts val="2000"/>
              <a:buFont typeface="Noto Sans Symbols"/>
              <a:buChar char="▪"/>
            </a:pPr>
            <a:r>
              <a:rPr b="0" i="0" lang="en-US" sz="2000" u="none" cap="none" strike="noStrike">
                <a:solidFill>
                  <a:schemeClr val="dk1"/>
                </a:solidFill>
                <a:latin typeface="Calibri"/>
                <a:ea typeface="Calibri"/>
                <a:cs typeface="Calibri"/>
                <a:sym typeface="Calibri"/>
              </a:rPr>
              <a:t>Hỗ trợ đổi/trả hàng/bảo hành</a:t>
            </a:r>
            <a:endParaRPr b="0" i="0" sz="2000" u="none" cap="none" strike="noStrike">
              <a:solidFill>
                <a:schemeClr val="dk1"/>
              </a:solidFill>
              <a:latin typeface="Calibri"/>
              <a:ea typeface="Calibri"/>
              <a:cs typeface="Calibri"/>
              <a:sym typeface="Calibri"/>
            </a:endParaRPr>
          </a:p>
          <a:p>
            <a:pPr indent="-342900" lvl="3" marL="855663" marR="0" rtl="0" algn="l">
              <a:spcBef>
                <a:spcPts val="650"/>
              </a:spcBef>
              <a:spcAft>
                <a:spcPts val="0"/>
              </a:spcAft>
              <a:buClr>
                <a:srgbClr val="222222"/>
              </a:buClr>
              <a:buSzPts val="2000"/>
              <a:buFont typeface="Noto Sans Symbols"/>
              <a:buChar char="▪"/>
            </a:pPr>
            <a:r>
              <a:rPr b="0" i="0" lang="en-US" sz="2000" u="none" cap="none" strike="noStrike">
                <a:solidFill>
                  <a:schemeClr val="dk1"/>
                </a:solidFill>
                <a:latin typeface="Calibri"/>
                <a:ea typeface="Calibri"/>
                <a:cs typeface="Calibri"/>
                <a:sym typeface="Calibri"/>
              </a:rPr>
              <a:t>Tích hợp các chức năng Quản trị khách hàng, quản lý hàng hóa(nhà cung cấp, giá bán, giá mua, thuế,…)</a:t>
            </a:r>
            <a:endParaRPr/>
          </a:p>
          <a:p>
            <a:pPr indent="-342900" lvl="3" marL="855663" marR="0" rtl="0" algn="l">
              <a:spcBef>
                <a:spcPts val="650"/>
              </a:spcBef>
              <a:spcAft>
                <a:spcPts val="0"/>
              </a:spcAft>
              <a:buClr>
                <a:srgbClr val="222222"/>
              </a:buClr>
              <a:buSzPts val="2000"/>
              <a:buFont typeface="Noto Sans Symbols"/>
              <a:buChar char="▪"/>
            </a:pPr>
            <a:r>
              <a:rPr b="0" i="0" lang="en-US" sz="2000" u="none" cap="none" strike="noStrike">
                <a:solidFill>
                  <a:schemeClr val="dk1"/>
                </a:solidFill>
                <a:latin typeface="Calibri"/>
                <a:ea typeface="Calibri"/>
                <a:cs typeface="Calibri"/>
                <a:sym typeface="Calibri"/>
              </a:rPr>
              <a:t>Tích hợp được với phân hệ kế toán phân tích lợi nhuận và hiệu quả về hoạt động kinh doanh theo tháng/quý/năm…</a:t>
            </a:r>
            <a:br>
              <a:rPr b="0" i="0" lang="en-US" sz="2400" u="none" cap="none" strike="noStrike">
                <a:solidFill>
                  <a:srgbClr val="FFFFFF"/>
                </a:solidFill>
                <a:latin typeface="Times New Roman"/>
                <a:ea typeface="Times New Roman"/>
                <a:cs typeface="Times New Roman"/>
                <a:sym typeface="Times New Roman"/>
              </a:rPr>
            </a:br>
            <a:endParaRPr b="0" i="0" sz="2600" u="none" cap="none" strike="noStrike">
              <a:solidFill>
                <a:srgbClr val="222222"/>
              </a:solidFill>
              <a:latin typeface="Arial"/>
              <a:ea typeface="Arial"/>
              <a:cs typeface="Arial"/>
              <a:sym typeface="Arial"/>
            </a:endParaRPr>
          </a:p>
          <a:p>
            <a:pPr indent="-292100" lvl="2" marL="1030288" marR="0" rtl="0" algn="l">
              <a:spcBef>
                <a:spcPts val="650"/>
              </a:spcBef>
              <a:spcAft>
                <a:spcPts val="0"/>
              </a:spcAft>
              <a:buClr>
                <a:srgbClr val="222222"/>
              </a:buClr>
              <a:buSzPts val="2600"/>
              <a:buFont typeface="Noto Sans Symbols"/>
              <a:buNone/>
            </a:pPr>
            <a:r>
              <a:t/>
            </a:r>
            <a:endParaRPr b="0" i="0" sz="2600" u="none" cap="none" strike="noStrike">
              <a:solidFill>
                <a:srgbClr val="222222"/>
              </a:solidFill>
              <a:latin typeface="Arial"/>
              <a:ea typeface="Arial"/>
              <a:cs typeface="Arial"/>
              <a:sym typeface="Arial"/>
            </a:endParaRPr>
          </a:p>
          <a:p>
            <a:pPr indent="0" lvl="0" marL="1588" marR="0" rtl="0" algn="l">
              <a:spcBef>
                <a:spcPts val="650"/>
              </a:spcBef>
              <a:spcAft>
                <a:spcPts val="0"/>
              </a:spcAft>
              <a:buNone/>
            </a:pPr>
            <a:r>
              <a:t/>
            </a:r>
            <a:endParaRPr sz="2600">
              <a:solidFill>
                <a:srgbClr val="222222"/>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14"/>
          <p:cNvSpPr txBox="1"/>
          <p:nvPr/>
        </p:nvSpPr>
        <p:spPr>
          <a:xfrm>
            <a:off x="457200" y="1143000"/>
            <a:ext cx="8382000" cy="5715000"/>
          </a:xfrm>
          <a:prstGeom prst="rect">
            <a:avLst/>
          </a:prstGeom>
          <a:noFill/>
          <a:ln>
            <a:noFill/>
          </a:ln>
        </p:spPr>
        <p:txBody>
          <a:bodyPr anchorCtr="0" anchor="t" bIns="45700" lIns="91425" spcFirstLastPara="1" rIns="91425" wrap="square" tIns="45700">
            <a:normAutofit fontScale="70000" lnSpcReduction="20000"/>
          </a:bodyPr>
          <a:lstStyle/>
          <a:p>
            <a:pPr indent="-342900" lvl="0" marL="342900" marR="0" rtl="0" algn="just">
              <a:lnSpc>
                <a:spcPct val="150000"/>
              </a:lnSpc>
              <a:spcBef>
                <a:spcPts val="0"/>
              </a:spcBef>
              <a:spcAft>
                <a:spcPts val="0"/>
              </a:spcAft>
              <a:buClr>
                <a:srgbClr val="000000"/>
              </a:buClr>
              <a:buSzPct val="100000"/>
              <a:buFont typeface="Noto Sans Symbols"/>
              <a:buChar char="❑"/>
            </a:pPr>
            <a:r>
              <a:rPr lang="en-US" sz="2900">
                <a:solidFill>
                  <a:srgbClr val="000000"/>
                </a:solidFill>
                <a:latin typeface="Calibri"/>
                <a:ea typeface="Calibri"/>
                <a:cs typeface="Calibri"/>
                <a:sym typeface="Calibri"/>
              </a:rPr>
              <a:t>Chức năng</a:t>
            </a:r>
            <a:endParaRPr sz="2900">
              <a:solidFill>
                <a:srgbClr val="000000"/>
              </a:solidFill>
              <a:latin typeface="Calibri"/>
              <a:ea typeface="Calibri"/>
              <a:cs typeface="Calibri"/>
              <a:sym typeface="Calibri"/>
            </a:endParaRPr>
          </a:p>
          <a:p>
            <a:pPr indent="-342900" lvl="1" marL="800100" marR="0" rtl="0" algn="just">
              <a:lnSpc>
                <a:spcPct val="150000"/>
              </a:lnSpc>
              <a:spcBef>
                <a:spcPts val="0"/>
              </a:spcBef>
              <a:spcAft>
                <a:spcPts val="0"/>
              </a:spcAft>
              <a:buClr>
                <a:srgbClr val="000000"/>
              </a:buClr>
              <a:buSzPct val="100000"/>
              <a:buFont typeface="Noto Sans Symbols"/>
              <a:buChar char="▪"/>
            </a:pPr>
            <a:r>
              <a:rPr b="0" i="0" lang="en-US" sz="2900" u="none" cap="none" strike="noStrike">
                <a:solidFill>
                  <a:srgbClr val="000000"/>
                </a:solidFill>
                <a:latin typeface="Calibri"/>
                <a:ea typeface="Calibri"/>
                <a:cs typeface="Calibri"/>
                <a:sym typeface="Calibri"/>
              </a:rPr>
              <a:t>Kiến nghị chính sách bán hàng cho ban giám đốc </a:t>
            </a:r>
            <a:endParaRPr/>
          </a:p>
          <a:p>
            <a:pPr indent="-342900" lvl="1" marL="800100" marR="0" rtl="0" algn="just">
              <a:lnSpc>
                <a:spcPct val="150000"/>
              </a:lnSpc>
              <a:spcBef>
                <a:spcPts val="0"/>
              </a:spcBef>
              <a:spcAft>
                <a:spcPts val="0"/>
              </a:spcAft>
              <a:buClr>
                <a:srgbClr val="000000"/>
              </a:buClr>
              <a:buSzPct val="100000"/>
              <a:buFont typeface="Noto Sans Symbols"/>
              <a:buChar char="▪"/>
            </a:pPr>
            <a:r>
              <a:rPr b="0" i="0" lang="en-US" sz="2900" u="none" cap="none" strike="noStrike">
                <a:solidFill>
                  <a:srgbClr val="000000"/>
                </a:solidFill>
                <a:latin typeface="Calibri"/>
                <a:ea typeface="Calibri"/>
                <a:cs typeface="Calibri"/>
                <a:sym typeface="Calibri"/>
              </a:rPr>
              <a:t>Lập kế hoạch bán hàng</a:t>
            </a:r>
            <a:endParaRPr b="0" i="0" sz="2900" u="none" cap="none" strike="noStrike">
              <a:solidFill>
                <a:srgbClr val="000000"/>
              </a:solidFill>
              <a:latin typeface="Calibri"/>
              <a:ea typeface="Calibri"/>
              <a:cs typeface="Calibri"/>
              <a:sym typeface="Calibri"/>
            </a:endParaRPr>
          </a:p>
          <a:p>
            <a:pPr indent="-342900" lvl="1" marL="800100" marR="0" rtl="0" algn="just">
              <a:lnSpc>
                <a:spcPct val="150000"/>
              </a:lnSpc>
              <a:spcBef>
                <a:spcPts val="0"/>
              </a:spcBef>
              <a:spcAft>
                <a:spcPts val="0"/>
              </a:spcAft>
              <a:buClr>
                <a:srgbClr val="000000"/>
              </a:buClr>
              <a:buSzPct val="100000"/>
              <a:buFont typeface="Noto Sans Symbols"/>
              <a:buChar char="▪"/>
            </a:pPr>
            <a:r>
              <a:rPr b="0" i="0" lang="en-US" sz="2900" u="none" cap="none" strike="noStrike">
                <a:solidFill>
                  <a:srgbClr val="000000"/>
                </a:solidFill>
                <a:latin typeface="Calibri"/>
                <a:ea typeface="Calibri"/>
                <a:cs typeface="Calibri"/>
                <a:sym typeface="Calibri"/>
              </a:rPr>
              <a:t>Xác định vùng, vị trí bán hàng.</a:t>
            </a:r>
            <a:endParaRPr/>
          </a:p>
          <a:p>
            <a:pPr indent="-342900" lvl="1" marL="800100" marR="0" rtl="0" algn="just">
              <a:lnSpc>
                <a:spcPct val="150000"/>
              </a:lnSpc>
              <a:spcBef>
                <a:spcPts val="0"/>
              </a:spcBef>
              <a:spcAft>
                <a:spcPts val="0"/>
              </a:spcAft>
              <a:buClr>
                <a:schemeClr val="dk1"/>
              </a:buClr>
              <a:buSzPct val="100000"/>
              <a:buFont typeface="Noto Sans Symbols"/>
              <a:buChar char="▪"/>
            </a:pPr>
            <a:r>
              <a:rPr b="0" i="0" lang="en-US" sz="2900" u="none" cap="none" strike="noStrike">
                <a:solidFill>
                  <a:schemeClr val="dk1"/>
                </a:solidFill>
                <a:latin typeface="Calibri"/>
                <a:ea typeface="Calibri"/>
                <a:cs typeface="Calibri"/>
                <a:sym typeface="Calibri"/>
              </a:rPr>
              <a:t>Tuyển dụng nhân viên</a:t>
            </a:r>
            <a:endParaRPr b="0" i="0" sz="2900" u="none" cap="none" strike="noStrike">
              <a:solidFill>
                <a:schemeClr val="dk1"/>
              </a:solidFill>
              <a:latin typeface="Calibri"/>
              <a:ea typeface="Calibri"/>
              <a:cs typeface="Calibri"/>
              <a:sym typeface="Calibri"/>
            </a:endParaRPr>
          </a:p>
          <a:p>
            <a:pPr indent="-342900" lvl="1" marL="800100" marR="0" rtl="0" algn="just">
              <a:lnSpc>
                <a:spcPct val="150000"/>
              </a:lnSpc>
              <a:spcBef>
                <a:spcPts val="0"/>
              </a:spcBef>
              <a:spcAft>
                <a:spcPts val="0"/>
              </a:spcAft>
              <a:buClr>
                <a:schemeClr val="dk1"/>
              </a:buClr>
              <a:buSzPct val="100000"/>
              <a:buFont typeface="Noto Sans Symbols"/>
              <a:buChar char="▪"/>
            </a:pPr>
            <a:r>
              <a:rPr b="0" i="0" lang="en-US" sz="2900" u="none" cap="none" strike="noStrike">
                <a:solidFill>
                  <a:schemeClr val="dk1"/>
                </a:solidFill>
                <a:latin typeface="Calibri"/>
                <a:ea typeface="Calibri"/>
                <a:cs typeface="Calibri"/>
                <a:sym typeface="Calibri"/>
              </a:rPr>
              <a:t>Huấn luyện nhân viên</a:t>
            </a:r>
            <a:endParaRPr b="0" i="0" sz="2900" u="none" cap="none" strike="noStrike">
              <a:solidFill>
                <a:schemeClr val="dk1"/>
              </a:solidFill>
              <a:latin typeface="Calibri"/>
              <a:ea typeface="Calibri"/>
              <a:cs typeface="Calibri"/>
              <a:sym typeface="Calibri"/>
            </a:endParaRPr>
          </a:p>
          <a:p>
            <a:pPr indent="-342900" lvl="1" marL="800100" marR="0" rtl="0" algn="just">
              <a:lnSpc>
                <a:spcPct val="150000"/>
              </a:lnSpc>
              <a:spcBef>
                <a:spcPts val="0"/>
              </a:spcBef>
              <a:spcAft>
                <a:spcPts val="0"/>
              </a:spcAft>
              <a:buClr>
                <a:schemeClr val="dk1"/>
              </a:buClr>
              <a:buSzPct val="100000"/>
              <a:buFont typeface="Noto Sans Symbols"/>
              <a:buChar char="▪"/>
            </a:pPr>
            <a:r>
              <a:rPr b="0" i="0" lang="en-US" sz="2900" u="none" cap="none" strike="noStrike">
                <a:solidFill>
                  <a:schemeClr val="dk1"/>
                </a:solidFill>
                <a:latin typeface="Calibri"/>
                <a:ea typeface="Calibri"/>
                <a:cs typeface="Calibri"/>
                <a:sym typeface="Calibri"/>
              </a:rPr>
              <a:t>Thúc đẩy và phát triển từng nhân viên bán hàng để họ phát huy hết tiềm năng của mình</a:t>
            </a:r>
            <a:endParaRPr b="0" i="0" sz="2900" u="none" cap="none" strike="noStrike">
              <a:solidFill>
                <a:schemeClr val="dk1"/>
              </a:solidFill>
              <a:latin typeface="Calibri"/>
              <a:ea typeface="Calibri"/>
              <a:cs typeface="Calibri"/>
              <a:sym typeface="Calibri"/>
            </a:endParaRPr>
          </a:p>
          <a:p>
            <a:pPr indent="-342900" lvl="1" marL="800100" marR="0" rtl="0" algn="just">
              <a:lnSpc>
                <a:spcPct val="150000"/>
              </a:lnSpc>
              <a:spcBef>
                <a:spcPts val="0"/>
              </a:spcBef>
              <a:spcAft>
                <a:spcPts val="0"/>
              </a:spcAft>
              <a:buClr>
                <a:schemeClr val="dk1"/>
              </a:buClr>
              <a:buSzPct val="100000"/>
              <a:buFont typeface="Noto Sans Symbols"/>
              <a:buChar char="▪"/>
            </a:pPr>
            <a:r>
              <a:rPr b="0" i="0" lang="en-US" sz="2900" u="none" cap="none" strike="noStrike">
                <a:solidFill>
                  <a:schemeClr val="dk1"/>
                </a:solidFill>
                <a:latin typeface="Calibri"/>
                <a:ea typeface="Calibri"/>
                <a:cs typeface="Calibri"/>
                <a:sym typeface="Calibri"/>
              </a:rPr>
              <a:t>Sa thải những nhân viên không phù hợp với nhu cầu công việc (theo chính sách, nội quy, và quy chế của công ty)</a:t>
            </a:r>
            <a:endParaRPr/>
          </a:p>
          <a:p>
            <a:pPr indent="-342900" lvl="1" marL="800100" marR="0" rtl="0" algn="just">
              <a:lnSpc>
                <a:spcPct val="150000"/>
              </a:lnSpc>
              <a:spcBef>
                <a:spcPts val="0"/>
              </a:spcBef>
              <a:spcAft>
                <a:spcPts val="0"/>
              </a:spcAft>
              <a:buClr>
                <a:schemeClr val="dk1"/>
              </a:buClr>
              <a:buSzPct val="100000"/>
              <a:buFont typeface="Noto Sans Symbols"/>
              <a:buChar char="▪"/>
            </a:pPr>
            <a:r>
              <a:rPr b="0" i="0" lang="en-US" sz="2900" u="none" cap="none" strike="noStrike">
                <a:solidFill>
                  <a:schemeClr val="dk1"/>
                </a:solidFill>
                <a:latin typeface="Calibri"/>
                <a:ea typeface="Calibri"/>
                <a:cs typeface="Calibri"/>
                <a:sym typeface="Calibri"/>
              </a:rPr>
              <a:t>Điều hành hoạt động của lực lượng bán hàng </a:t>
            </a:r>
            <a:endParaRPr/>
          </a:p>
          <a:p>
            <a:pPr indent="-342900" lvl="1" marL="800100" marR="0" rtl="0" algn="just">
              <a:lnSpc>
                <a:spcPct val="150000"/>
              </a:lnSpc>
              <a:spcBef>
                <a:spcPts val="0"/>
              </a:spcBef>
              <a:spcAft>
                <a:spcPts val="0"/>
              </a:spcAft>
              <a:buClr>
                <a:schemeClr val="dk1"/>
              </a:buClr>
              <a:buSzPct val="100000"/>
              <a:buFont typeface="Noto Sans Symbols"/>
              <a:buChar char="▪"/>
            </a:pPr>
            <a:r>
              <a:rPr b="0" i="0" lang="en-US" sz="2900" u="none" cap="none" strike="noStrike">
                <a:solidFill>
                  <a:schemeClr val="dk1"/>
                </a:solidFill>
                <a:latin typeface="Calibri"/>
                <a:ea typeface="Calibri"/>
                <a:cs typeface="Calibri"/>
                <a:sym typeface="Calibri"/>
              </a:rPr>
              <a:t>Tư vấn cho nhân viên bán hàng và khách hàng khi có những trục trặc phát sinh…</a:t>
            </a:r>
            <a:endParaRPr/>
          </a:p>
          <a:p>
            <a:pPr indent="-236219" lvl="1" marL="800100" marR="0" rtl="0" algn="just">
              <a:lnSpc>
                <a:spcPct val="150000"/>
              </a:lnSpc>
              <a:spcBef>
                <a:spcPts val="0"/>
              </a:spcBef>
              <a:spcAft>
                <a:spcPts val="0"/>
              </a:spcAft>
              <a:buClr>
                <a:schemeClr val="dk1"/>
              </a:buClr>
              <a:buSzPct val="100000"/>
              <a:buFont typeface="Noto Sans Symbols"/>
              <a:buNone/>
            </a:pPr>
            <a:r>
              <a:t/>
            </a:r>
            <a:endParaRPr b="0" i="0" sz="2400" u="none" cap="none" strike="noStrike">
              <a:solidFill>
                <a:srgbClr val="000000"/>
              </a:solidFill>
              <a:latin typeface="Calibri"/>
              <a:ea typeface="Calibri"/>
              <a:cs typeface="Calibri"/>
              <a:sym typeface="Calibri"/>
            </a:endParaRPr>
          </a:p>
          <a:p>
            <a:pPr indent="-236219" lvl="1" marL="800100" marR="0" rtl="0" algn="just">
              <a:lnSpc>
                <a:spcPct val="150000"/>
              </a:lnSpc>
              <a:spcBef>
                <a:spcPts val="0"/>
              </a:spcBef>
              <a:spcAft>
                <a:spcPts val="0"/>
              </a:spcAft>
              <a:buClr>
                <a:schemeClr val="dk1"/>
              </a:buClr>
              <a:buSzPct val="100000"/>
              <a:buFont typeface="Noto Sans Symbols"/>
              <a:buNone/>
            </a:pPr>
            <a:r>
              <a:t/>
            </a:r>
            <a:endParaRPr b="0" i="0" sz="2400" u="none" cap="none" strike="noStrike">
              <a:solidFill>
                <a:srgbClr val="000000"/>
              </a:solidFill>
              <a:latin typeface="Calibri"/>
              <a:ea typeface="Calibri"/>
              <a:cs typeface="Calibri"/>
              <a:sym typeface="Calibri"/>
            </a:endParaRPr>
          </a:p>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8" name="Google Shape;128;p14"/>
          <p:cNvSpPr txBox="1"/>
          <p:nvPr/>
        </p:nvSpPr>
        <p:spPr>
          <a:xfrm>
            <a:off x="1600200" y="152400"/>
            <a:ext cx="9165504" cy="1143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400"/>
              <a:buFont typeface="Times New Roman"/>
              <a:buNone/>
            </a:pPr>
            <a:r>
              <a:rPr b="1" lang="en-US" sz="2400">
                <a:solidFill>
                  <a:schemeClr val="lt1"/>
                </a:solidFill>
                <a:latin typeface="Arial"/>
                <a:ea typeface="Arial"/>
                <a:cs typeface="Arial"/>
                <a:sym typeface="Arial"/>
              </a:rPr>
              <a:t>PHÂN HỆ BÁN HÀNG TRONG ERP</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15"/>
          <p:cNvSpPr/>
          <p:nvPr/>
        </p:nvSpPr>
        <p:spPr>
          <a:xfrm>
            <a:off x="152400" y="1447800"/>
            <a:ext cx="8686800" cy="4197624"/>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50000"/>
              </a:lnSpc>
              <a:spcBef>
                <a:spcPts val="0"/>
              </a:spcBef>
              <a:spcAft>
                <a:spcPts val="0"/>
              </a:spcAft>
              <a:buClr>
                <a:srgbClr val="202124"/>
              </a:buClr>
              <a:buSzPts val="2000"/>
              <a:buFont typeface="Noto Sans Symbols"/>
              <a:buChar char="❑"/>
            </a:pPr>
            <a:r>
              <a:rPr b="1" i="0" lang="en-US" sz="2000">
                <a:solidFill>
                  <a:srgbClr val="202124"/>
                </a:solidFill>
                <a:latin typeface="Arial"/>
                <a:ea typeface="Arial"/>
                <a:cs typeface="Arial"/>
                <a:sym typeface="Arial"/>
              </a:rPr>
              <a:t>Vai trò</a:t>
            </a:r>
            <a:endParaRPr b="1" i="0" sz="2000">
              <a:solidFill>
                <a:srgbClr val="202124"/>
              </a:solidFill>
              <a:latin typeface="Arial"/>
              <a:ea typeface="Arial"/>
              <a:cs typeface="Arial"/>
              <a:sym typeface="Arial"/>
            </a:endParaRPr>
          </a:p>
          <a:p>
            <a:pPr indent="0" lvl="0" marL="0" marR="0" rtl="0" algn="just">
              <a:lnSpc>
                <a:spcPct val="150000"/>
              </a:lnSpc>
              <a:spcBef>
                <a:spcPts val="0"/>
              </a:spcBef>
              <a:spcAft>
                <a:spcPts val="0"/>
              </a:spcAft>
              <a:buNone/>
            </a:pPr>
            <a:r>
              <a:rPr b="1" i="0" lang="en-US" sz="2000">
                <a:solidFill>
                  <a:srgbClr val="202124"/>
                </a:solidFill>
                <a:latin typeface="Arial"/>
                <a:ea typeface="Arial"/>
                <a:cs typeface="Arial"/>
                <a:sym typeface="Arial"/>
              </a:rPr>
              <a:t>           Phân hệ bán hàng </a:t>
            </a:r>
            <a:r>
              <a:rPr lang="en-US" sz="2000">
                <a:solidFill>
                  <a:schemeClr val="dk1"/>
                </a:solidFill>
                <a:latin typeface="Arial"/>
                <a:ea typeface="Arial"/>
                <a:cs typeface="Arial"/>
                <a:sym typeface="Arial"/>
              </a:rPr>
              <a:t>có vai trò rất quan trọng vì nó quyết định:</a:t>
            </a:r>
            <a:endParaRPr/>
          </a:p>
          <a:p>
            <a:pPr indent="-342900" lvl="1" marL="800100" marR="0" rtl="0" algn="l">
              <a:lnSpc>
                <a:spcPct val="150000"/>
              </a:lnSpc>
              <a:spcBef>
                <a:spcPts val="0"/>
              </a:spcBef>
              <a:spcAft>
                <a:spcPts val="0"/>
              </a:spcAft>
              <a:buClr>
                <a:schemeClr val="dk1"/>
              </a:buClr>
              <a:buSzPts val="2000"/>
              <a:buFont typeface="Noto Sans Symbols"/>
              <a:buChar char="✔"/>
            </a:pPr>
            <a:r>
              <a:rPr b="0" i="1" lang="en-US" sz="2000" u="none" cap="none" strike="noStrike">
                <a:solidFill>
                  <a:schemeClr val="dk1"/>
                </a:solidFill>
                <a:latin typeface="Calibri"/>
                <a:ea typeface="Calibri"/>
                <a:cs typeface="Calibri"/>
                <a:sym typeface="Calibri"/>
              </a:rPr>
              <a:t>Sản xuất cái gì</a:t>
            </a:r>
            <a:endParaRPr/>
          </a:p>
          <a:p>
            <a:pPr indent="-342900" lvl="1" marL="800100" marR="0" rtl="0" algn="l">
              <a:lnSpc>
                <a:spcPct val="150000"/>
              </a:lnSpc>
              <a:spcBef>
                <a:spcPts val="0"/>
              </a:spcBef>
              <a:spcAft>
                <a:spcPts val="0"/>
              </a:spcAft>
              <a:buClr>
                <a:schemeClr val="dk1"/>
              </a:buClr>
              <a:buSzPts val="2000"/>
              <a:buFont typeface="Noto Sans Symbols"/>
              <a:buChar char="✔"/>
            </a:pPr>
            <a:r>
              <a:rPr b="0" i="1" lang="en-US" sz="2000" u="none" cap="none" strike="noStrike">
                <a:solidFill>
                  <a:schemeClr val="dk1"/>
                </a:solidFill>
                <a:latin typeface="Calibri"/>
                <a:ea typeface="Calibri"/>
                <a:cs typeface="Calibri"/>
                <a:sym typeface="Calibri"/>
              </a:rPr>
              <a:t>Số lượng sản xuất của từng loại hàng</a:t>
            </a:r>
            <a:endParaRPr/>
          </a:p>
          <a:p>
            <a:pPr indent="-342900" lvl="1" marL="800100" marR="0" rtl="0" algn="l">
              <a:lnSpc>
                <a:spcPct val="150000"/>
              </a:lnSpc>
              <a:spcBef>
                <a:spcPts val="0"/>
              </a:spcBef>
              <a:spcAft>
                <a:spcPts val="0"/>
              </a:spcAft>
              <a:buClr>
                <a:schemeClr val="dk1"/>
              </a:buClr>
              <a:buSzPts val="2000"/>
              <a:buFont typeface="Noto Sans Symbols"/>
              <a:buChar char="✔"/>
            </a:pPr>
            <a:r>
              <a:rPr b="0" i="1" lang="en-US" sz="2000" u="none" cap="none" strike="noStrike">
                <a:solidFill>
                  <a:schemeClr val="dk1"/>
                </a:solidFill>
                <a:latin typeface="Calibri"/>
                <a:ea typeface="Calibri"/>
                <a:cs typeface="Calibri"/>
                <a:sym typeface="Calibri"/>
              </a:rPr>
              <a:t>Sản phẩm sẽ được sản xuất và quảng cáo đến ai và như thế nào</a:t>
            </a:r>
            <a:endParaRPr/>
          </a:p>
          <a:p>
            <a:pPr indent="-342900" lvl="1" marL="800100" marR="0" rtl="0" algn="l">
              <a:lnSpc>
                <a:spcPct val="150000"/>
              </a:lnSpc>
              <a:spcBef>
                <a:spcPts val="0"/>
              </a:spcBef>
              <a:spcAft>
                <a:spcPts val="0"/>
              </a:spcAft>
              <a:buClr>
                <a:schemeClr val="dk1"/>
              </a:buClr>
              <a:buSzPts val="2000"/>
              <a:buFont typeface="Noto Sans Symbols"/>
              <a:buChar char="✔"/>
            </a:pPr>
            <a:r>
              <a:rPr b="0" i="1" lang="en-US" sz="2000" u="none" cap="none" strike="noStrike">
                <a:solidFill>
                  <a:schemeClr val="dk1"/>
                </a:solidFill>
                <a:latin typeface="Calibri"/>
                <a:ea typeface="Calibri"/>
                <a:cs typeface="Calibri"/>
                <a:sym typeface="Calibri"/>
              </a:rPr>
              <a:t>Sản phẩm được phân phối như thế nào để khách hàng thỏa mãn nhất.</a:t>
            </a:r>
            <a:endParaRPr/>
          </a:p>
          <a:p>
            <a:pPr indent="-342900" lvl="1" marL="800100" marR="0" rtl="0" algn="l">
              <a:lnSpc>
                <a:spcPct val="150000"/>
              </a:lnSpc>
              <a:spcBef>
                <a:spcPts val="0"/>
              </a:spcBef>
              <a:spcAft>
                <a:spcPts val="0"/>
              </a:spcAft>
              <a:buClr>
                <a:schemeClr val="dk1"/>
              </a:buClr>
              <a:buSzPts val="2000"/>
              <a:buFont typeface="Noto Sans Symbols"/>
              <a:buChar char="✔"/>
            </a:pPr>
            <a:r>
              <a:rPr b="0" i="1" lang="en-US" sz="2000" u="none" cap="none" strike="noStrike">
                <a:solidFill>
                  <a:schemeClr val="dk1"/>
                </a:solidFill>
                <a:latin typeface="Calibri"/>
                <a:ea typeface="Calibri"/>
                <a:cs typeface="Calibri"/>
                <a:sym typeface="Calibri"/>
              </a:rPr>
              <a:t>Giá thành của từng sản phẩm là bao nhiêu</a:t>
            </a:r>
            <a:endParaRPr b="0" i="1" sz="2000" u="none" cap="none" strike="noStrike">
              <a:solidFill>
                <a:schemeClr val="dk1"/>
              </a:solidFill>
              <a:latin typeface="Calibri"/>
              <a:ea typeface="Calibri"/>
              <a:cs typeface="Calibri"/>
              <a:sym typeface="Calibri"/>
            </a:endParaRPr>
          </a:p>
          <a:p>
            <a:pPr indent="-342900" lvl="1" marL="800100" marR="0" rtl="0" algn="l">
              <a:lnSpc>
                <a:spcPct val="150000"/>
              </a:lnSpc>
              <a:spcBef>
                <a:spcPts val="0"/>
              </a:spcBef>
              <a:spcAft>
                <a:spcPts val="0"/>
              </a:spcAft>
              <a:buClr>
                <a:schemeClr val="dk1"/>
              </a:buClr>
              <a:buSzPts val="2000"/>
              <a:buFont typeface="Noto Sans Symbols"/>
              <a:buChar char="✔"/>
            </a:pPr>
            <a:r>
              <a:rPr b="0" i="1" lang="en-US" sz="2000" u="none" cap="none" strike="noStrike">
                <a:solidFill>
                  <a:schemeClr val="dk1"/>
                </a:solidFill>
                <a:latin typeface="Calibri"/>
                <a:ea typeface="Calibri"/>
                <a:cs typeface="Calibri"/>
                <a:sym typeface="Calibri"/>
              </a:rPr>
              <a:t>...</a:t>
            </a:r>
            <a:endParaRPr b="0" i="1" sz="2000" u="none" cap="none" strike="noStrike">
              <a:solidFill>
                <a:schemeClr val="dk1"/>
              </a:solidFill>
              <a:latin typeface="Calibri"/>
              <a:ea typeface="Calibri"/>
              <a:cs typeface="Calibri"/>
              <a:sym typeface="Calibri"/>
            </a:endParaRPr>
          </a:p>
        </p:txBody>
      </p:sp>
      <p:sp>
        <p:nvSpPr>
          <p:cNvPr id="134" name="Google Shape;134;p15"/>
          <p:cNvSpPr txBox="1"/>
          <p:nvPr/>
        </p:nvSpPr>
        <p:spPr>
          <a:xfrm>
            <a:off x="1447800" y="152400"/>
            <a:ext cx="9165504" cy="1143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400"/>
              <a:buFont typeface="Times New Roman"/>
              <a:buNone/>
            </a:pPr>
            <a:r>
              <a:rPr b="1" lang="en-US" sz="2400">
                <a:solidFill>
                  <a:schemeClr val="lt1"/>
                </a:solidFill>
                <a:latin typeface="Arial"/>
                <a:ea typeface="Arial"/>
                <a:cs typeface="Arial"/>
                <a:sym typeface="Arial"/>
              </a:rPr>
              <a:t>PHÂN HỆ BÁN HÀNG TRONG ERP</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16"/>
          <p:cNvSpPr txBox="1"/>
          <p:nvPr/>
        </p:nvSpPr>
        <p:spPr>
          <a:xfrm>
            <a:off x="381000" y="990600"/>
            <a:ext cx="8534401" cy="2057400"/>
          </a:xfrm>
          <a:prstGeom prst="rect">
            <a:avLst/>
          </a:prstGeom>
          <a:noFill/>
          <a:ln>
            <a:noFill/>
          </a:ln>
        </p:spPr>
        <p:txBody>
          <a:bodyPr anchorCtr="0" anchor="t" bIns="45700" lIns="91425" spcFirstLastPara="1" rIns="91425" wrap="square" tIns="45700">
            <a:noAutofit/>
          </a:bodyPr>
          <a:lstStyle/>
          <a:p>
            <a:pPr indent="-457200" lvl="0" marL="457200" marR="0" rtl="0" algn="l">
              <a:lnSpc>
                <a:spcPct val="139285"/>
              </a:lnSpc>
              <a:spcBef>
                <a:spcPts val="0"/>
              </a:spcBef>
              <a:spcAft>
                <a:spcPts val="0"/>
              </a:spcAft>
              <a:buClr>
                <a:schemeClr val="dk1"/>
              </a:buClr>
              <a:buSzPts val="2800"/>
              <a:buFont typeface="Noto Sans Symbols"/>
              <a:buChar char="❑"/>
            </a:pPr>
            <a:r>
              <a:rPr b="1" lang="en-US" sz="2800">
                <a:solidFill>
                  <a:schemeClr val="dk1"/>
                </a:solidFill>
                <a:latin typeface="Calibri"/>
                <a:ea typeface="Calibri"/>
                <a:cs typeface="Calibri"/>
                <a:sym typeface="Calibri"/>
              </a:rPr>
              <a:t>Vai trò</a:t>
            </a:r>
            <a:endParaRPr b="1" sz="2800">
              <a:solidFill>
                <a:schemeClr val="dk1"/>
              </a:solidFill>
              <a:latin typeface="Calibri"/>
              <a:ea typeface="Calibri"/>
              <a:cs typeface="Calibri"/>
              <a:sym typeface="Calibri"/>
            </a:endParaRPr>
          </a:p>
          <a:p>
            <a:pPr indent="-457200" lvl="0" marL="457200" marR="0" rtl="0" algn="l">
              <a:lnSpc>
                <a:spcPct val="162500"/>
              </a:lnSpc>
              <a:spcBef>
                <a:spcPts val="0"/>
              </a:spcBef>
              <a:spcAft>
                <a:spcPts val="0"/>
              </a:spcAft>
              <a:buClr>
                <a:srgbClr val="000000"/>
              </a:buClr>
              <a:buSzPts val="2400"/>
              <a:buFont typeface="Arial"/>
              <a:buChar char="•"/>
            </a:pPr>
            <a:r>
              <a:rPr b="1" lang="en-US" sz="2400">
                <a:solidFill>
                  <a:srgbClr val="000000"/>
                </a:solidFill>
                <a:latin typeface="Calibri"/>
                <a:ea typeface="Calibri"/>
                <a:cs typeface="Calibri"/>
                <a:sym typeface="Calibri"/>
              </a:rPr>
              <a:t>Phân hệ bán hàng</a:t>
            </a:r>
            <a:r>
              <a:rPr lang="en-US" sz="2400">
                <a:solidFill>
                  <a:srgbClr val="000000"/>
                </a:solidFill>
                <a:latin typeface="Calibri"/>
                <a:ea typeface="Calibri"/>
                <a:cs typeface="Calibri"/>
                <a:sym typeface="Calibri"/>
              </a:rPr>
              <a:t> tạo ra các dữ liệu quan trọng:</a:t>
            </a:r>
            <a:endParaRPr/>
          </a:p>
          <a:p>
            <a:pPr indent="-457200" lvl="1" marL="914400" marR="0" rtl="0" algn="l">
              <a:lnSpc>
                <a:spcPct val="1625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libri"/>
                <a:ea typeface="Calibri"/>
                <a:cs typeface="Calibri"/>
                <a:sym typeface="Calibri"/>
              </a:rPr>
              <a:t>Thu thập thông tin bán hàng</a:t>
            </a:r>
            <a:endParaRPr b="0" i="0" sz="2400" u="none" cap="none" strike="noStrike">
              <a:solidFill>
                <a:srgbClr val="000000"/>
              </a:solidFill>
              <a:latin typeface="Calibri"/>
              <a:ea typeface="Calibri"/>
              <a:cs typeface="Calibri"/>
              <a:sym typeface="Calibri"/>
            </a:endParaRPr>
          </a:p>
          <a:p>
            <a:pPr indent="-457200" lvl="1" marL="914400" marR="0" rtl="0" algn="l">
              <a:lnSpc>
                <a:spcPct val="1625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libri"/>
                <a:ea typeface="Calibri"/>
                <a:cs typeface="Calibri"/>
                <a:sym typeface="Calibri"/>
              </a:rPr>
              <a:t>Lập hóa đơn khách hàng</a:t>
            </a:r>
            <a:endParaRPr b="0" i="0" sz="2400" u="none" cap="none" strike="noStrike">
              <a:solidFill>
                <a:srgbClr val="000000"/>
              </a:solidFill>
              <a:latin typeface="Calibri"/>
              <a:ea typeface="Calibri"/>
              <a:cs typeface="Calibri"/>
              <a:sym typeface="Calibri"/>
            </a:endParaRPr>
          </a:p>
          <a:p>
            <a:pPr indent="-457200" lvl="1" marL="914400" marR="0" rtl="0" algn="l">
              <a:lnSpc>
                <a:spcPct val="1625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libri"/>
                <a:ea typeface="Calibri"/>
                <a:cs typeface="Calibri"/>
                <a:sym typeface="Calibri"/>
              </a:rPr>
              <a:t>Theo dõi khách hàng</a:t>
            </a:r>
            <a:endParaRPr b="0" i="0" sz="2400" u="none" cap="none" strike="noStrike">
              <a:solidFill>
                <a:srgbClr val="000000"/>
              </a:solidFill>
              <a:latin typeface="Calibri"/>
              <a:ea typeface="Calibri"/>
              <a:cs typeface="Calibri"/>
              <a:sym typeface="Calibri"/>
            </a:endParaRPr>
          </a:p>
          <a:p>
            <a:pPr indent="-457200" lvl="1" marL="914400" marR="0" rtl="0" algn="l">
              <a:lnSpc>
                <a:spcPct val="1625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libri"/>
                <a:ea typeface="Calibri"/>
                <a:cs typeface="Calibri"/>
                <a:sym typeface="Calibri"/>
              </a:rPr>
              <a:t>Ấn định phần nợ cho từng khách hàng</a:t>
            </a:r>
            <a:endParaRPr b="0" i="0" sz="2400" u="none" cap="none" strike="noStrike">
              <a:solidFill>
                <a:srgbClr val="000000"/>
              </a:solidFill>
              <a:latin typeface="Calibri"/>
              <a:ea typeface="Calibri"/>
              <a:cs typeface="Calibri"/>
              <a:sym typeface="Calibri"/>
            </a:endParaRPr>
          </a:p>
          <a:p>
            <a:pPr indent="-457200" lvl="0" marL="457200" marR="0" rtl="0" algn="l">
              <a:lnSpc>
                <a:spcPct val="162500"/>
              </a:lnSpc>
              <a:spcBef>
                <a:spcPts val="0"/>
              </a:spcBef>
              <a:spcAft>
                <a:spcPts val="0"/>
              </a:spcAft>
              <a:buClr>
                <a:srgbClr val="000000"/>
              </a:buClr>
              <a:buSzPts val="2400"/>
              <a:buFont typeface="Arial"/>
              <a:buChar char="•"/>
            </a:pPr>
            <a:r>
              <a:rPr lang="en-US" sz="2400">
                <a:solidFill>
                  <a:srgbClr val="000000"/>
                </a:solidFill>
                <a:latin typeface="Calibri"/>
                <a:ea typeface="Calibri"/>
                <a:cs typeface="Calibri"/>
                <a:sym typeface="Calibri"/>
              </a:rPr>
              <a:t>Các cách để tham khảo Xử lý đơn hàng</a:t>
            </a:r>
            <a:endParaRPr sz="2400">
              <a:solidFill>
                <a:srgbClr val="000000"/>
              </a:solidFill>
              <a:latin typeface="Calibri"/>
              <a:ea typeface="Calibri"/>
              <a:cs typeface="Calibri"/>
              <a:sym typeface="Calibri"/>
            </a:endParaRPr>
          </a:p>
          <a:p>
            <a:pPr indent="-457200" lvl="1" marL="914400" marR="0" rtl="0" algn="l">
              <a:lnSpc>
                <a:spcPct val="1625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libri"/>
                <a:ea typeface="Calibri"/>
                <a:cs typeface="Calibri"/>
                <a:sym typeface="Calibri"/>
              </a:rPr>
              <a:t>Mối liên quan giữa hợp đồng và khách hàng</a:t>
            </a:r>
            <a:endParaRPr b="0" i="0" sz="2400" u="none" cap="none" strike="noStrike">
              <a:solidFill>
                <a:srgbClr val="000000"/>
              </a:solidFill>
              <a:latin typeface="Calibri"/>
              <a:ea typeface="Calibri"/>
              <a:cs typeface="Calibri"/>
              <a:sym typeface="Calibri"/>
            </a:endParaRPr>
          </a:p>
          <a:p>
            <a:pPr indent="-457200" lvl="1" marL="914400" marR="0" rtl="0" algn="l">
              <a:lnSpc>
                <a:spcPct val="1625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libri"/>
                <a:ea typeface="Calibri"/>
                <a:cs typeface="Calibri"/>
                <a:sym typeface="Calibri"/>
              </a:rPr>
              <a:t>Báo giá thành tiền mặt</a:t>
            </a:r>
            <a:endParaRPr b="0" i="0" sz="2400" u="none" cap="none" strike="noStrike">
              <a:solidFill>
                <a:srgbClr val="000000"/>
              </a:solidFill>
              <a:latin typeface="Calibri"/>
              <a:ea typeface="Calibri"/>
              <a:cs typeface="Calibri"/>
              <a:sym typeface="Calibri"/>
            </a:endParaRPr>
          </a:p>
          <a:p>
            <a:pPr indent="-457200" lvl="1" marL="914400" marR="0" rtl="0" algn="l">
              <a:lnSpc>
                <a:spcPct val="1625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libri"/>
                <a:ea typeface="Calibri"/>
                <a:cs typeface="Calibri"/>
                <a:sym typeface="Calibri"/>
              </a:rPr>
              <a:t>Đặt hàng thành tiền mặt</a:t>
            </a:r>
            <a:endParaRPr b="0" i="0" sz="2400" u="none" cap="none" strike="noStrike">
              <a:solidFill>
                <a:srgbClr val="000000"/>
              </a:solidFill>
              <a:latin typeface="Calibri"/>
              <a:ea typeface="Calibri"/>
              <a:cs typeface="Calibri"/>
              <a:sym typeface="Calibri"/>
            </a:endParaRPr>
          </a:p>
          <a:p>
            <a:pPr indent="-457200" lvl="0" marL="457200" marR="0" rtl="0" algn="l">
              <a:spcBef>
                <a:spcPts val="0"/>
              </a:spcBef>
              <a:spcAft>
                <a:spcPts val="0"/>
              </a:spcAft>
              <a:buClr>
                <a:srgbClr val="000000"/>
              </a:buClr>
              <a:buSzPts val="2400"/>
              <a:buFont typeface="Arial"/>
              <a:buChar char="•"/>
            </a:pPr>
            <a:r>
              <a:rPr lang="en-US" sz="2400">
                <a:solidFill>
                  <a:srgbClr val="000000"/>
                </a:solidFill>
                <a:latin typeface="Calibri"/>
                <a:ea typeface="Calibri"/>
                <a:cs typeface="Calibri"/>
                <a:sym typeface="Calibri"/>
              </a:rPr>
              <a:t>ERP tương tác cho phép khai thác hiệu quả các dữ liệu từ giao dịch.</a:t>
            </a:r>
            <a:endParaRPr/>
          </a:p>
        </p:txBody>
      </p:sp>
      <p:sp>
        <p:nvSpPr>
          <p:cNvPr id="140" name="Google Shape;140;p16"/>
          <p:cNvSpPr txBox="1"/>
          <p:nvPr/>
        </p:nvSpPr>
        <p:spPr>
          <a:xfrm>
            <a:off x="1600200" y="152400"/>
            <a:ext cx="9165504" cy="1143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400"/>
              <a:buFont typeface="Times New Roman"/>
              <a:buNone/>
            </a:pPr>
            <a:r>
              <a:rPr b="1" lang="en-US" sz="2400">
                <a:solidFill>
                  <a:schemeClr val="lt1"/>
                </a:solidFill>
                <a:latin typeface="Arial"/>
                <a:ea typeface="Arial"/>
                <a:cs typeface="Arial"/>
                <a:sym typeface="Arial"/>
              </a:rPr>
              <a:t>PHÂN HỆ BÁN HÀNG TRONG ERP</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17"/>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49" name="Google Shape;149;p17"/>
          <p:cNvSpPr txBox="1"/>
          <p:nvPr/>
        </p:nvSpPr>
        <p:spPr>
          <a:xfrm>
            <a:off x="377260" y="1600200"/>
            <a:ext cx="8229600" cy="3733800"/>
          </a:xfrm>
          <a:prstGeom prst="rect">
            <a:avLst/>
          </a:prstGeom>
          <a:noFill/>
          <a:ln>
            <a:noFill/>
          </a:ln>
        </p:spPr>
        <p:txBody>
          <a:bodyPr anchorCtr="0" anchor="t" bIns="45700" lIns="91425" spcFirstLastPara="1" rIns="91425" wrap="square" tIns="45700">
            <a:noAutofit/>
          </a:bodyPr>
          <a:lstStyle/>
          <a:p>
            <a:pPr indent="-285750" lvl="1" marL="742950" marR="0" rtl="0" algn="l">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Arial"/>
                <a:ea typeface="Arial"/>
                <a:cs typeface="Arial"/>
                <a:sym typeface="Arial"/>
              </a:rPr>
              <a:t>Chào hàng</a:t>
            </a:r>
            <a:endParaRPr b="0" i="0" sz="2400" u="none" cap="none" strike="noStrike">
              <a:solidFill>
                <a:srgbClr val="000000"/>
              </a:solidFill>
              <a:latin typeface="Arial"/>
              <a:ea typeface="Arial"/>
              <a:cs typeface="Arial"/>
              <a:sym typeface="Arial"/>
            </a:endParaRPr>
          </a:p>
          <a:p>
            <a:pPr indent="-285750" lvl="1" marL="742950" marR="0" rtl="0" algn="l">
              <a:lnSpc>
                <a:spcPct val="150000"/>
              </a:lnSpc>
              <a:spcBef>
                <a:spcPts val="480"/>
              </a:spcBef>
              <a:spcAft>
                <a:spcPts val="0"/>
              </a:spcAft>
              <a:buClr>
                <a:srgbClr val="000000"/>
              </a:buClr>
              <a:buSzPts val="2400"/>
              <a:buFont typeface="Noto Sans Symbols"/>
              <a:buChar char="❑"/>
            </a:pPr>
            <a:r>
              <a:rPr b="0" i="0" lang="en-US" sz="2400" u="none" cap="none" strike="noStrike">
                <a:solidFill>
                  <a:srgbClr val="000000"/>
                </a:solidFill>
                <a:latin typeface="Arial"/>
                <a:ea typeface="Arial"/>
                <a:cs typeface="Arial"/>
                <a:sym typeface="Arial"/>
              </a:rPr>
              <a:t>Xử lý đơn hàng </a:t>
            </a:r>
            <a:endParaRPr b="0" i="0" sz="2400" u="none" cap="none" strike="noStrike">
              <a:solidFill>
                <a:srgbClr val="000000"/>
              </a:solidFill>
              <a:latin typeface="Arial"/>
              <a:ea typeface="Arial"/>
              <a:cs typeface="Arial"/>
              <a:sym typeface="Arial"/>
            </a:endParaRPr>
          </a:p>
          <a:p>
            <a:pPr indent="-285750" lvl="1" marL="742950" marR="0" rtl="0" algn="l">
              <a:lnSpc>
                <a:spcPct val="150000"/>
              </a:lnSpc>
              <a:spcBef>
                <a:spcPts val="480"/>
              </a:spcBef>
              <a:spcAft>
                <a:spcPts val="0"/>
              </a:spcAft>
              <a:buClr>
                <a:srgbClr val="000000"/>
              </a:buClr>
              <a:buSzPts val="2400"/>
              <a:buFont typeface="Noto Sans Symbols"/>
              <a:buChar char="❑"/>
            </a:pPr>
            <a:r>
              <a:rPr b="0" i="0" lang="en-US" sz="2400" u="none" cap="none" strike="noStrike">
                <a:solidFill>
                  <a:srgbClr val="000000"/>
                </a:solidFill>
                <a:latin typeface="Arial"/>
                <a:ea typeface="Arial"/>
                <a:cs typeface="Arial"/>
                <a:sym typeface="Arial"/>
              </a:rPr>
              <a:t>Tìm nguồn cung ứng</a:t>
            </a:r>
            <a:endParaRPr b="0" i="0" sz="2400" u="none" cap="none" strike="noStrike">
              <a:solidFill>
                <a:srgbClr val="000000"/>
              </a:solidFill>
              <a:latin typeface="Arial"/>
              <a:ea typeface="Arial"/>
              <a:cs typeface="Arial"/>
              <a:sym typeface="Arial"/>
            </a:endParaRPr>
          </a:p>
          <a:p>
            <a:pPr indent="-285750" lvl="1" marL="742950" marR="0" rtl="0" algn="l">
              <a:lnSpc>
                <a:spcPct val="150000"/>
              </a:lnSpc>
              <a:spcBef>
                <a:spcPts val="480"/>
              </a:spcBef>
              <a:spcAft>
                <a:spcPts val="0"/>
              </a:spcAft>
              <a:buClr>
                <a:srgbClr val="000000"/>
              </a:buClr>
              <a:buSzPts val="2400"/>
              <a:buFont typeface="Noto Sans Symbols"/>
              <a:buChar char="❑"/>
            </a:pPr>
            <a:r>
              <a:rPr b="0" i="0" lang="en-US" sz="2400" u="none" cap="none" strike="noStrike">
                <a:solidFill>
                  <a:srgbClr val="000000"/>
                </a:solidFill>
                <a:latin typeface="Arial"/>
                <a:ea typeface="Arial"/>
                <a:cs typeface="Arial"/>
                <a:sym typeface="Arial"/>
              </a:rPr>
              <a:t>Vận chuyển</a:t>
            </a:r>
            <a:endParaRPr b="0" i="0" sz="2400" u="none" cap="none" strike="noStrike">
              <a:solidFill>
                <a:srgbClr val="000000"/>
              </a:solidFill>
              <a:latin typeface="Arial"/>
              <a:ea typeface="Arial"/>
              <a:cs typeface="Arial"/>
              <a:sym typeface="Arial"/>
            </a:endParaRPr>
          </a:p>
          <a:p>
            <a:pPr indent="-285750" lvl="1" marL="742950" marR="0" rtl="0" algn="l">
              <a:lnSpc>
                <a:spcPct val="150000"/>
              </a:lnSpc>
              <a:spcBef>
                <a:spcPts val="480"/>
              </a:spcBef>
              <a:spcAft>
                <a:spcPts val="0"/>
              </a:spcAft>
              <a:buClr>
                <a:srgbClr val="000000"/>
              </a:buClr>
              <a:buSzPts val="2400"/>
              <a:buFont typeface="Noto Sans Symbols"/>
              <a:buChar char="❑"/>
            </a:pPr>
            <a:r>
              <a:rPr b="0" i="0" lang="en-US" sz="2400" u="none" cap="none" strike="noStrike">
                <a:solidFill>
                  <a:srgbClr val="000000"/>
                </a:solidFill>
                <a:latin typeface="Arial"/>
                <a:ea typeface="Arial"/>
                <a:cs typeface="Arial"/>
                <a:sym typeface="Arial"/>
              </a:rPr>
              <a:t>Thanh toán đơn hàng</a:t>
            </a:r>
            <a:endParaRPr b="0" i="0" sz="2400" u="none" cap="none" strike="noStrike">
              <a:solidFill>
                <a:srgbClr val="000000"/>
              </a:solidFill>
              <a:latin typeface="Arial"/>
              <a:ea typeface="Arial"/>
              <a:cs typeface="Arial"/>
              <a:sym typeface="Arial"/>
            </a:endParaRPr>
          </a:p>
          <a:p>
            <a:pPr indent="-133350" lvl="1" marL="742950" marR="0" rtl="0" algn="l">
              <a:lnSpc>
                <a:spcPct val="100000"/>
              </a:lnSpc>
              <a:spcBef>
                <a:spcPts val="480"/>
              </a:spcBef>
              <a:spcAft>
                <a:spcPts val="0"/>
              </a:spcAft>
              <a:buClr>
                <a:schemeClr val="dk1"/>
              </a:buClr>
              <a:buSzPts val="2400"/>
              <a:buFont typeface="Calibri"/>
              <a:buNone/>
            </a:pPr>
            <a:r>
              <a:t/>
            </a:r>
            <a:endParaRPr b="0" i="0" sz="2400" u="none" cap="none" strike="noStrike">
              <a:solidFill>
                <a:srgbClr val="000000"/>
              </a:solidFill>
              <a:latin typeface="Arial"/>
              <a:ea typeface="Arial"/>
              <a:cs typeface="Arial"/>
              <a:sym typeface="Arial"/>
            </a:endParaRPr>
          </a:p>
        </p:txBody>
      </p:sp>
      <p:sp>
        <p:nvSpPr>
          <p:cNvPr id="150" name="Google Shape;150;p17"/>
          <p:cNvSpPr txBox="1"/>
          <p:nvPr/>
        </p:nvSpPr>
        <p:spPr>
          <a:xfrm>
            <a:off x="1447800" y="152400"/>
            <a:ext cx="9165504" cy="1143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000"/>
              <a:buFont typeface="Times New Roman"/>
              <a:buNone/>
            </a:pPr>
            <a:r>
              <a:rPr b="1" lang="en-US" sz="2000">
                <a:solidFill>
                  <a:schemeClr val="lt1"/>
                </a:solidFill>
                <a:latin typeface="Arial"/>
                <a:ea typeface="Arial"/>
                <a:cs typeface="Arial"/>
                <a:sym typeface="Arial"/>
              </a:rPr>
              <a:t>CÁC HOẠT ĐỘNG CHÍNH TRONG QUY TRÌNH BÁN HÀNG</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8"/>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59" name="Google Shape;159;p18"/>
          <p:cNvSpPr txBox="1"/>
          <p:nvPr/>
        </p:nvSpPr>
        <p:spPr>
          <a:xfrm>
            <a:off x="14478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400"/>
              <a:buFont typeface="Times New Roman"/>
              <a:buNone/>
            </a:pPr>
            <a:r>
              <a:rPr b="1" lang="en-US" sz="2400">
                <a:solidFill>
                  <a:schemeClr val="lt1"/>
                </a:solidFill>
                <a:latin typeface="Times New Roman"/>
                <a:ea typeface="Times New Roman"/>
                <a:cs typeface="Times New Roman"/>
                <a:sym typeface="Times New Roman"/>
              </a:rPr>
              <a:t>CHÀO HÀNG</a:t>
            </a:r>
            <a:endParaRPr b="1" sz="2400">
              <a:solidFill>
                <a:schemeClr val="lt1"/>
              </a:solidFill>
              <a:latin typeface="Arial"/>
              <a:ea typeface="Arial"/>
              <a:cs typeface="Arial"/>
              <a:sym typeface="Arial"/>
            </a:endParaRPr>
          </a:p>
        </p:txBody>
      </p:sp>
      <p:sp>
        <p:nvSpPr>
          <p:cNvPr id="160" name="Google Shape;160;p18"/>
          <p:cNvSpPr txBox="1"/>
          <p:nvPr/>
        </p:nvSpPr>
        <p:spPr>
          <a:xfrm>
            <a:off x="228600" y="1280319"/>
            <a:ext cx="8839200" cy="5135563"/>
          </a:xfrm>
          <a:prstGeom prst="rect">
            <a:avLst/>
          </a:prstGeom>
          <a:noFill/>
          <a:ln>
            <a:noFill/>
          </a:ln>
        </p:spPr>
        <p:txBody>
          <a:bodyPr anchorCtr="0" anchor="t" bIns="45700" lIns="91425" spcFirstLastPara="1" rIns="91425" wrap="square" tIns="45700">
            <a:noAutofit/>
          </a:bodyPr>
          <a:lstStyle/>
          <a:p>
            <a:pPr indent="-342900" lvl="0" marL="342900" marR="0" rtl="0" algn="l">
              <a:lnSpc>
                <a:spcPct val="150000"/>
              </a:lnSpc>
              <a:spcBef>
                <a:spcPts val="0"/>
              </a:spcBef>
              <a:spcAft>
                <a:spcPts val="0"/>
              </a:spcAft>
              <a:buClr>
                <a:srgbClr val="000000"/>
              </a:buClr>
              <a:buSzPts val="2400"/>
              <a:buFont typeface="Times New Roman"/>
              <a:buChar char="•"/>
            </a:pPr>
            <a:r>
              <a:rPr b="0" i="0" lang="en-US" sz="2400" u="none" cap="none" strike="noStrike">
                <a:solidFill>
                  <a:srgbClr val="000000"/>
                </a:solidFill>
                <a:latin typeface="Times New Roman"/>
                <a:ea typeface="Times New Roman"/>
                <a:cs typeface="Times New Roman"/>
                <a:sym typeface="Times New Roman"/>
              </a:rPr>
              <a:t>Cung cấp giá sản phẩm đến khách hàng thông qua:</a:t>
            </a:r>
            <a:endParaRPr/>
          </a:p>
          <a:p>
            <a:pPr indent="-285750" lvl="1" marL="742950" marR="0" rtl="0" algn="l">
              <a:lnSpc>
                <a:spcPct val="150000"/>
              </a:lnSpc>
              <a:spcBef>
                <a:spcPts val="400"/>
              </a:spcBef>
              <a:spcAft>
                <a:spcPts val="0"/>
              </a:spcAft>
              <a:buClr>
                <a:srgbClr val="000000"/>
              </a:buClr>
              <a:buSzPts val="2000"/>
              <a:buFont typeface="Noto Sans Symbols"/>
              <a:buChar char="✔"/>
            </a:pPr>
            <a:r>
              <a:rPr b="1" i="0" lang="en-US" sz="2000" u="none" cap="none" strike="noStrike">
                <a:solidFill>
                  <a:srgbClr val="000000"/>
                </a:solidFill>
                <a:latin typeface="Times New Roman"/>
                <a:ea typeface="Times New Roman"/>
                <a:cs typeface="Times New Roman"/>
                <a:sym typeface="Times New Roman"/>
              </a:rPr>
              <a:t>Bảng báo giá</a:t>
            </a:r>
            <a:r>
              <a:rPr b="0" i="0" lang="en-US" sz="2000" u="none" cap="none" strike="noStrike">
                <a:solidFill>
                  <a:srgbClr val="000000"/>
                </a:solidFill>
                <a:latin typeface="Times New Roman"/>
                <a:ea typeface="Times New Roman"/>
                <a:cs typeface="Times New Roman"/>
                <a:sym typeface="Times New Roman"/>
              </a:rPr>
              <a:t>: giá sản phẩm được xác định cho từng khách hàng dựa trên số lượng hàng đặt.</a:t>
            </a:r>
            <a:endParaRPr/>
          </a:p>
          <a:p>
            <a:pPr indent="-342900" lvl="0" marL="342900" marR="0" rtl="0" algn="l">
              <a:lnSpc>
                <a:spcPct val="150000"/>
              </a:lnSpc>
              <a:spcBef>
                <a:spcPts val="480"/>
              </a:spcBef>
              <a:spcAft>
                <a:spcPts val="0"/>
              </a:spcAft>
              <a:buClr>
                <a:srgbClr val="000000"/>
              </a:buClr>
              <a:buSzPts val="2400"/>
              <a:buFont typeface="Times New Roman"/>
              <a:buChar char="•"/>
            </a:pPr>
            <a:r>
              <a:rPr b="0" i="0" lang="en-US" sz="2400" u="none" cap="none" strike="noStrike">
                <a:solidFill>
                  <a:srgbClr val="000000"/>
                </a:solidFill>
                <a:latin typeface="Times New Roman"/>
                <a:ea typeface="Times New Roman"/>
                <a:cs typeface="Times New Roman"/>
                <a:sym typeface="Times New Roman"/>
              </a:rPr>
              <a:t>Hoạt động Chào hàng có thể bao gồm các hoạt động marketing như: gọi điện thoại (sales calls), gặp gỡ khách hàng (visits) và viết thư </a:t>
            </a:r>
            <a:r>
              <a:rPr lang="en-US" sz="2400">
                <a:solidFill>
                  <a:srgbClr val="000000"/>
                </a:solidFill>
                <a:latin typeface="Times New Roman"/>
                <a:ea typeface="Times New Roman"/>
                <a:cs typeface="Times New Roman"/>
                <a:sym typeface="Times New Roman"/>
              </a:rPr>
              <a:t>điện tử( </a:t>
            </a:r>
            <a:r>
              <a:rPr b="0" i="0" lang="en-US" sz="2400" u="none" cap="none" strike="noStrike">
                <a:solidFill>
                  <a:srgbClr val="000000"/>
                </a:solidFill>
                <a:latin typeface="Times New Roman"/>
                <a:ea typeface="Times New Roman"/>
                <a:cs typeface="Times New Roman"/>
                <a:sym typeface="Times New Roman"/>
              </a:rPr>
              <a:t>mailing).</a:t>
            </a:r>
            <a:endParaRPr sz="2400">
              <a:solidFill>
                <a:srgbClr val="000000"/>
              </a:solidFill>
              <a:latin typeface="Times New Roman"/>
              <a:ea typeface="Times New Roman"/>
              <a:cs typeface="Times New Roman"/>
              <a:sym typeface="Times New Roman"/>
            </a:endParaRPr>
          </a:p>
          <a:p>
            <a:pPr indent="-342900" lvl="0" marL="342900" marR="0" rtl="0" algn="l">
              <a:lnSpc>
                <a:spcPct val="150000"/>
              </a:lnSpc>
              <a:spcBef>
                <a:spcPts val="480"/>
              </a:spcBef>
              <a:spcAft>
                <a:spcPts val="0"/>
              </a:spcAft>
              <a:buClr>
                <a:srgbClr val="000000"/>
              </a:buClr>
              <a:buSzPts val="2400"/>
              <a:buFont typeface="Times New Roman"/>
              <a:buChar char="•"/>
            </a:pPr>
            <a:r>
              <a:rPr b="0" i="0" lang="en-US" sz="2400" u="none" cap="none" strike="noStrike">
                <a:solidFill>
                  <a:srgbClr val="000000"/>
                </a:solidFill>
                <a:latin typeface="Times New Roman"/>
                <a:ea typeface="Times New Roman"/>
                <a:cs typeface="Times New Roman"/>
                <a:sym typeface="Times New Roman"/>
              </a:rPr>
              <a:t>Thông tin về khách hàng và đơn hàng sẽ được lưu trữ trong hệ thống ERP,</a:t>
            </a:r>
            <a:r>
              <a:rPr lang="en-US" sz="2400">
                <a:solidFill>
                  <a:srgbClr val="000000"/>
                </a:solidFill>
                <a:latin typeface="Times New Roman"/>
                <a:ea typeface="Times New Roman"/>
                <a:cs typeface="Times New Roman"/>
                <a:sym typeface="Times New Roman"/>
              </a:rPr>
              <a:t> các dữ liệu này sẽ là cơ sở ra quyết định, </a:t>
            </a:r>
            <a:r>
              <a:rPr b="0" i="0" lang="en-US" sz="2400" u="none" cap="none" strike="noStrike">
                <a:solidFill>
                  <a:srgbClr val="000000"/>
                </a:solidFill>
                <a:latin typeface="Times New Roman"/>
                <a:ea typeface="Times New Roman"/>
                <a:cs typeface="Times New Roman"/>
                <a:sym typeface="Times New Roman"/>
              </a:rPr>
              <a:t>định hướng các hoạt động marketing của công ty.</a:t>
            </a:r>
            <a:endParaRPr b="0" i="0" sz="2400" u="none" cap="none" strike="noStrike">
              <a:solidFill>
                <a:srgbClr val="000000"/>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19"/>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69" name="Google Shape;169;p19"/>
          <p:cNvSpPr txBox="1"/>
          <p:nvPr/>
        </p:nvSpPr>
        <p:spPr>
          <a:xfrm>
            <a:off x="1524000" y="164615"/>
            <a:ext cx="7646158" cy="1143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800"/>
              <a:buFont typeface="Times New Roman"/>
              <a:buNone/>
            </a:pPr>
            <a:r>
              <a:rPr b="1" lang="en-US" sz="2800">
                <a:solidFill>
                  <a:schemeClr val="lt1"/>
                </a:solidFill>
                <a:latin typeface="Times New Roman"/>
                <a:ea typeface="Times New Roman"/>
                <a:cs typeface="Times New Roman"/>
                <a:sym typeface="Times New Roman"/>
              </a:rPr>
              <a:t>XỬ LÝ ĐƠN HÀNG</a:t>
            </a:r>
            <a:endParaRPr/>
          </a:p>
        </p:txBody>
      </p:sp>
      <p:sp>
        <p:nvSpPr>
          <p:cNvPr id="170" name="Google Shape;170;p19"/>
          <p:cNvSpPr txBox="1"/>
          <p:nvPr/>
        </p:nvSpPr>
        <p:spPr>
          <a:xfrm>
            <a:off x="381000" y="1229627"/>
            <a:ext cx="8534400" cy="5135563"/>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rgbClr val="000000"/>
              </a:buClr>
              <a:buSzPts val="2400"/>
              <a:buFont typeface="Times New Roman"/>
              <a:buChar char="•"/>
            </a:pPr>
            <a:r>
              <a:rPr b="0" i="0" lang="en-US" sz="2400" u="none" cap="none" strike="noStrike">
                <a:solidFill>
                  <a:srgbClr val="000000"/>
                </a:solidFill>
                <a:latin typeface="Times New Roman"/>
                <a:ea typeface="Times New Roman"/>
                <a:cs typeface="Times New Roman"/>
                <a:sym typeface="Times New Roman"/>
              </a:rPr>
              <a:t>Dựa trên các dữ liệu/thông tin trên bảng báo giá và thôn</a:t>
            </a:r>
            <a:r>
              <a:rPr lang="en-US" sz="2400">
                <a:solidFill>
                  <a:srgbClr val="000000"/>
                </a:solidFill>
                <a:latin typeface="Times New Roman"/>
                <a:ea typeface="Times New Roman"/>
                <a:cs typeface="Times New Roman"/>
                <a:sym typeface="Times New Roman"/>
              </a:rPr>
              <a:t>g tin khách hàng.</a:t>
            </a:r>
            <a:endParaRPr/>
          </a:p>
          <a:p>
            <a:pPr indent="-342900" lvl="0" marL="342900" marR="0" rtl="0" algn="l">
              <a:lnSpc>
                <a:spcPct val="100000"/>
              </a:lnSpc>
              <a:spcBef>
                <a:spcPts val="480"/>
              </a:spcBef>
              <a:spcAft>
                <a:spcPts val="0"/>
              </a:spcAft>
              <a:buClr>
                <a:srgbClr val="000000"/>
              </a:buClr>
              <a:buSzPts val="2400"/>
              <a:buFont typeface="Times New Roman"/>
              <a:buChar char="•"/>
            </a:pPr>
            <a:r>
              <a:rPr b="0" i="0" lang="en-US" sz="2400" u="none" cap="none" strike="noStrike">
                <a:solidFill>
                  <a:srgbClr val="000000"/>
                </a:solidFill>
                <a:latin typeface="Times New Roman"/>
                <a:ea typeface="Times New Roman"/>
                <a:cs typeface="Times New Roman"/>
                <a:sym typeface="Times New Roman"/>
              </a:rPr>
              <a:t>Việc lấy thông tin trực tiếp từ bảng báo giá có xác nhận của khách hàng sẽ tránh được các sai sót</a:t>
            </a:r>
            <a:r>
              <a:rPr lang="en-US" sz="2400">
                <a:solidFill>
                  <a:srgbClr val="000000"/>
                </a:solidFill>
                <a:latin typeface="Times New Roman"/>
                <a:ea typeface="Times New Roman"/>
                <a:cs typeface="Times New Roman"/>
                <a:sym typeface="Times New Roman"/>
              </a:rPr>
              <a:t> trong xử lý đơn hàng.</a:t>
            </a:r>
            <a:endParaRPr b="0" i="0" sz="2400" u="none" cap="none" strike="noStrike">
              <a:solidFill>
                <a:srgbClr val="000000"/>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rgbClr val="000000"/>
              </a:buClr>
              <a:buSzPts val="2400"/>
              <a:buFont typeface="Times New Roman"/>
              <a:buChar char="•"/>
            </a:pPr>
            <a:r>
              <a:rPr b="0" i="0" lang="en-US" sz="2400" u="none" cap="none" strike="noStrike">
                <a:solidFill>
                  <a:srgbClr val="000000"/>
                </a:solidFill>
                <a:latin typeface="Times New Roman"/>
                <a:ea typeface="Times New Roman"/>
                <a:cs typeface="Times New Roman"/>
                <a:sym typeface="Times New Roman"/>
              </a:rPr>
              <a:t>Các bước “Xử lý đơn hàng” bao gồm:</a:t>
            </a:r>
            <a:endParaRPr/>
          </a:p>
          <a:p>
            <a:pPr indent="-285750" lvl="1" marL="742950" marR="0" rtl="0" algn="l">
              <a:lnSpc>
                <a:spcPct val="100000"/>
              </a:lnSpc>
              <a:spcBef>
                <a:spcPts val="480"/>
              </a:spcBef>
              <a:spcAft>
                <a:spcPts val="0"/>
              </a:spcAft>
              <a:buClr>
                <a:srgbClr val="000000"/>
              </a:buClr>
              <a:buSzPts val="2400"/>
              <a:buFont typeface="Noto Sans Symbols"/>
              <a:buChar char="✔"/>
            </a:pPr>
            <a:r>
              <a:rPr b="0" i="0" lang="en-US" sz="2400" u="none" cap="none" strike="noStrike">
                <a:solidFill>
                  <a:srgbClr val="000000"/>
                </a:solidFill>
                <a:latin typeface="Times New Roman"/>
                <a:ea typeface="Times New Roman"/>
                <a:cs typeface="Times New Roman"/>
                <a:sym typeface="Times New Roman"/>
              </a:rPr>
              <a:t>Lấy thông tin liên lạc của khách hàng</a:t>
            </a:r>
            <a:endParaRPr b="0" i="0" sz="2400" u="none" cap="none" strike="noStrike">
              <a:solidFill>
                <a:srgbClr val="000000"/>
              </a:solidFill>
              <a:latin typeface="Times New Roman"/>
              <a:ea typeface="Times New Roman"/>
              <a:cs typeface="Times New Roman"/>
              <a:sym typeface="Times New Roman"/>
            </a:endParaRPr>
          </a:p>
          <a:p>
            <a:pPr indent="-285750" lvl="1" marL="742950" marR="0" rtl="0" algn="l">
              <a:lnSpc>
                <a:spcPct val="100000"/>
              </a:lnSpc>
              <a:spcBef>
                <a:spcPts val="480"/>
              </a:spcBef>
              <a:spcAft>
                <a:spcPts val="0"/>
              </a:spcAft>
              <a:buClr>
                <a:srgbClr val="000000"/>
              </a:buClr>
              <a:buSzPts val="2400"/>
              <a:buFont typeface="Noto Sans Symbols"/>
              <a:buChar char="✔"/>
            </a:pPr>
            <a:r>
              <a:rPr b="0" i="0" lang="en-US" sz="2400" u="none" cap="none" strike="noStrike">
                <a:solidFill>
                  <a:srgbClr val="000000"/>
                </a:solidFill>
                <a:latin typeface="Times New Roman"/>
                <a:ea typeface="Times New Roman"/>
                <a:cs typeface="Times New Roman"/>
                <a:sym typeface="Times New Roman"/>
              </a:rPr>
              <a:t>Lưu trữ các thông tin mặt hàng đặt mua</a:t>
            </a:r>
            <a:endParaRPr b="0" i="0" sz="2400" u="none" cap="none" strike="noStrike">
              <a:solidFill>
                <a:srgbClr val="000000"/>
              </a:solidFill>
              <a:latin typeface="Times New Roman"/>
              <a:ea typeface="Times New Roman"/>
              <a:cs typeface="Times New Roman"/>
              <a:sym typeface="Times New Roman"/>
            </a:endParaRPr>
          </a:p>
          <a:p>
            <a:pPr indent="-285750" lvl="1" marL="742950" marR="0" rtl="0" algn="l">
              <a:lnSpc>
                <a:spcPct val="100000"/>
              </a:lnSpc>
              <a:spcBef>
                <a:spcPts val="480"/>
              </a:spcBef>
              <a:spcAft>
                <a:spcPts val="0"/>
              </a:spcAft>
              <a:buClr>
                <a:srgbClr val="000000"/>
              </a:buClr>
              <a:buSzPts val="2400"/>
              <a:buFont typeface="Noto Sans Symbols"/>
              <a:buChar char="✔"/>
            </a:pPr>
            <a:r>
              <a:rPr b="0" i="0" lang="en-US" sz="2400" u="none" cap="none" strike="noStrike">
                <a:solidFill>
                  <a:srgbClr val="000000"/>
                </a:solidFill>
                <a:latin typeface="Times New Roman"/>
                <a:ea typeface="Times New Roman"/>
                <a:cs typeface="Times New Roman"/>
                <a:sym typeface="Times New Roman"/>
              </a:rPr>
              <a:t>Xác định giá bán, có thể:</a:t>
            </a:r>
            <a:endParaRPr/>
          </a:p>
          <a:p>
            <a:pPr indent="-228600" lvl="2" marL="1143000" marR="0" rtl="0" algn="l">
              <a:lnSpc>
                <a:spcPct val="100000"/>
              </a:lnSpc>
              <a:spcBef>
                <a:spcPts val="480"/>
              </a:spcBef>
              <a:spcAft>
                <a:spcPts val="0"/>
              </a:spcAft>
              <a:buClr>
                <a:srgbClr val="000000"/>
              </a:buClr>
              <a:buSzPts val="2400"/>
              <a:buFont typeface="Times New Roman"/>
              <a:buChar char="•"/>
            </a:pPr>
            <a:r>
              <a:rPr b="0" i="0" lang="en-US" sz="2400" u="none" cap="none" strike="noStrike">
                <a:solidFill>
                  <a:srgbClr val="000000"/>
                </a:solidFill>
                <a:latin typeface="Times New Roman"/>
                <a:ea typeface="Times New Roman"/>
                <a:cs typeface="Times New Roman"/>
                <a:sym typeface="Times New Roman"/>
              </a:rPr>
              <a:t>Giảm giá theo số lượng</a:t>
            </a:r>
            <a:endParaRPr b="0" i="0" sz="2400" u="none" cap="none" strike="noStrike">
              <a:solidFill>
                <a:srgbClr val="000000"/>
              </a:solidFill>
              <a:latin typeface="Times New Roman"/>
              <a:ea typeface="Times New Roman"/>
              <a:cs typeface="Times New Roman"/>
              <a:sym typeface="Times New Roman"/>
            </a:endParaRPr>
          </a:p>
          <a:p>
            <a:pPr indent="-228600" lvl="2" marL="1143000" marR="0" rtl="0" algn="l">
              <a:lnSpc>
                <a:spcPct val="100000"/>
              </a:lnSpc>
              <a:spcBef>
                <a:spcPts val="480"/>
              </a:spcBef>
              <a:spcAft>
                <a:spcPts val="0"/>
              </a:spcAft>
              <a:buClr>
                <a:srgbClr val="000000"/>
              </a:buClr>
              <a:buSzPts val="2400"/>
              <a:buFont typeface="Times New Roman"/>
              <a:buChar char="•"/>
            </a:pPr>
            <a:r>
              <a:rPr b="0" i="0" lang="en-US" sz="2400" u="none" cap="none" strike="noStrike">
                <a:solidFill>
                  <a:srgbClr val="000000"/>
                </a:solidFill>
                <a:latin typeface="Times New Roman"/>
                <a:ea typeface="Times New Roman"/>
                <a:cs typeface="Times New Roman"/>
                <a:sym typeface="Times New Roman"/>
              </a:rPr>
              <a:t>Giảm giá theo loại khách hàng</a:t>
            </a:r>
            <a:endParaRPr b="0" i="0" sz="2400" u="none" cap="none" strike="noStrike">
              <a:solidFill>
                <a:srgbClr val="000000"/>
              </a:solidFill>
              <a:latin typeface="Times New Roman"/>
              <a:ea typeface="Times New Roman"/>
              <a:cs typeface="Times New Roman"/>
              <a:sym typeface="Times New Roman"/>
            </a:endParaRPr>
          </a:p>
          <a:p>
            <a:pPr indent="-228600" lvl="2" marL="1143000" marR="0" rtl="0" algn="l">
              <a:lnSpc>
                <a:spcPct val="100000"/>
              </a:lnSpc>
              <a:spcBef>
                <a:spcPts val="480"/>
              </a:spcBef>
              <a:spcAft>
                <a:spcPts val="0"/>
              </a:spcAft>
              <a:buClr>
                <a:srgbClr val="000000"/>
              </a:buClr>
              <a:buSzPts val="2400"/>
              <a:buFont typeface="Times New Roman"/>
              <a:buChar char="•"/>
            </a:pPr>
            <a:r>
              <a:rPr b="0" i="0" lang="en-US" sz="2400" u="none" cap="none" strike="noStrike">
                <a:solidFill>
                  <a:srgbClr val="000000"/>
                </a:solidFill>
                <a:latin typeface="Times New Roman"/>
                <a:ea typeface="Times New Roman"/>
                <a:cs typeface="Times New Roman"/>
                <a:sym typeface="Times New Roman"/>
              </a:rPr>
              <a:t>Tất cả được hiện tự động dựa vào hệ thống phần mềm đã “cấu hình” trước</a:t>
            </a:r>
            <a:endParaRPr b="0" i="0" sz="2400" u="none" cap="none" strike="noStrike">
              <a:solidFill>
                <a:srgbClr val="000000"/>
              </a:solidFill>
              <a:latin typeface="Times New Roman"/>
              <a:ea typeface="Times New Roman"/>
              <a:cs typeface="Times New Roman"/>
              <a:sym typeface="Times New Roman"/>
            </a:endParaRPr>
          </a:p>
          <a:p>
            <a:pPr indent="-228600" lvl="0" marL="342900" marR="0" rtl="0" algn="l">
              <a:spcBef>
                <a:spcPts val="480"/>
              </a:spcBef>
              <a:spcAft>
                <a:spcPts val="0"/>
              </a:spcAft>
              <a:buClr>
                <a:srgbClr val="000000"/>
              </a:buClr>
              <a:buSzPts val="2400"/>
              <a:buFont typeface="Times New Roman"/>
              <a:buChar char="•"/>
            </a:pPr>
            <a:r>
              <a:rPr b="0" i="0" lang="en-US" sz="2400" u="none" cap="none" strike="noStrike">
                <a:solidFill>
                  <a:srgbClr val="000000"/>
                </a:solidFill>
                <a:latin typeface="Times New Roman"/>
                <a:ea typeface="Times New Roman"/>
                <a:cs typeface="Times New Roman"/>
                <a:sym typeface="Times New Roman"/>
              </a:rPr>
              <a:t>Kiểm tra công nợ tự động</a:t>
            </a:r>
            <a:endParaRPr b="0" i="0" sz="2400" u="none" cap="none" strike="noStrike">
              <a:solidFill>
                <a:srgbClr val="000000"/>
              </a:solidFill>
              <a:latin typeface="Times New Roman"/>
              <a:ea typeface="Times New Roman"/>
              <a:cs typeface="Times New Roman"/>
              <a:sym typeface="Times New Roman"/>
            </a:endParaRPr>
          </a:p>
          <a:p>
            <a:pPr indent="0" lvl="1" marL="457200" marR="0" rtl="0" algn="l">
              <a:lnSpc>
                <a:spcPct val="100000"/>
              </a:lnSpc>
              <a:spcBef>
                <a:spcPts val="480"/>
              </a:spcBef>
              <a:spcAft>
                <a:spcPts val="0"/>
              </a:spcAft>
              <a:buClr>
                <a:schemeClr val="dk1"/>
              </a:buClr>
              <a:buSzPts val="2400"/>
              <a:buFont typeface="Calibri"/>
              <a:buNone/>
            </a:pPr>
            <a:r>
              <a:t/>
            </a:r>
            <a:endParaRPr b="0" i="0" sz="2400" u="none" cap="none" strike="noStrik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20"/>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79" name="Google Shape;179;p20"/>
          <p:cNvSpPr txBox="1"/>
          <p:nvPr/>
        </p:nvSpPr>
        <p:spPr>
          <a:xfrm>
            <a:off x="1524000" y="173437"/>
            <a:ext cx="8077200" cy="1143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400"/>
              <a:buFont typeface="Times New Roman"/>
              <a:buNone/>
            </a:pPr>
            <a:r>
              <a:rPr b="1" lang="en-US" sz="2400">
                <a:solidFill>
                  <a:schemeClr val="lt1"/>
                </a:solidFill>
                <a:latin typeface="Times New Roman"/>
                <a:ea typeface="Times New Roman"/>
                <a:cs typeface="Times New Roman"/>
                <a:sym typeface="Times New Roman"/>
              </a:rPr>
              <a:t>TÌM NGUỒN CUNG ỨNG HÀNG</a:t>
            </a:r>
            <a:endParaRPr b="1" sz="2400">
              <a:solidFill>
                <a:schemeClr val="dk1"/>
              </a:solidFill>
              <a:latin typeface="Arial"/>
              <a:ea typeface="Arial"/>
              <a:cs typeface="Arial"/>
              <a:sym typeface="Arial"/>
            </a:endParaRPr>
          </a:p>
        </p:txBody>
      </p:sp>
      <p:sp>
        <p:nvSpPr>
          <p:cNvPr id="180" name="Google Shape;180;p20"/>
          <p:cNvSpPr txBox="1"/>
          <p:nvPr/>
        </p:nvSpPr>
        <p:spPr>
          <a:xfrm>
            <a:off x="533400" y="1189037"/>
            <a:ext cx="8229600" cy="5135563"/>
          </a:xfrm>
          <a:prstGeom prst="rect">
            <a:avLst/>
          </a:prstGeom>
          <a:noFill/>
          <a:ln>
            <a:noFill/>
          </a:ln>
        </p:spPr>
        <p:txBody>
          <a:bodyPr anchorCtr="0" anchor="t" bIns="45700" lIns="91425" spcFirstLastPara="1" rIns="91425" wrap="square" tIns="45700">
            <a:noAutofit/>
          </a:bodyPr>
          <a:lstStyle/>
          <a:p>
            <a:pPr indent="-342900" lvl="0" marL="342900" marR="0" rtl="0" algn="l">
              <a:lnSpc>
                <a:spcPct val="150000"/>
              </a:lnSpc>
              <a:spcBef>
                <a:spcPts val="0"/>
              </a:spcBef>
              <a:spcAft>
                <a:spcPts val="0"/>
              </a:spcAft>
              <a:buClr>
                <a:srgbClr val="000000"/>
              </a:buClr>
              <a:buSzPts val="2400"/>
              <a:buFont typeface="Times New Roman"/>
              <a:buChar char="•"/>
            </a:pPr>
            <a:r>
              <a:rPr b="0" i="0" lang="en-US" sz="2400" u="none" cap="none" strike="noStrike">
                <a:solidFill>
                  <a:srgbClr val="000000"/>
                </a:solidFill>
                <a:latin typeface="Times New Roman"/>
                <a:ea typeface="Times New Roman"/>
                <a:cs typeface="Times New Roman"/>
                <a:sym typeface="Times New Roman"/>
              </a:rPr>
              <a:t>Thông tin về hàng tồn kho</a:t>
            </a:r>
            <a:r>
              <a:rPr lang="en-US" sz="2400">
                <a:solidFill>
                  <a:srgbClr val="000000"/>
                </a:solidFill>
                <a:latin typeface="Times New Roman"/>
                <a:ea typeface="Times New Roman"/>
                <a:cs typeface="Times New Roman"/>
                <a:sym typeface="Times New Roman"/>
              </a:rPr>
              <a:t>, </a:t>
            </a:r>
            <a:r>
              <a:rPr b="0" i="0" lang="en-US" sz="2400" u="none" cap="none" strike="noStrike">
                <a:solidFill>
                  <a:srgbClr val="000000"/>
                </a:solidFill>
                <a:latin typeface="Times New Roman"/>
                <a:ea typeface="Times New Roman"/>
                <a:cs typeface="Times New Roman"/>
                <a:sym typeface="Times New Roman"/>
              </a:rPr>
              <a:t>kế hoạch sản xuất</a:t>
            </a:r>
            <a:r>
              <a:rPr lang="en-US" sz="2400">
                <a:solidFill>
                  <a:srgbClr val="000000"/>
                </a:solidFill>
                <a:latin typeface="Times New Roman"/>
                <a:ea typeface="Times New Roman"/>
                <a:cs typeface="Times New Roman"/>
                <a:sym typeface="Times New Roman"/>
              </a:rPr>
              <a:t>, </a:t>
            </a:r>
            <a:r>
              <a:rPr b="0" i="0" lang="en-US" sz="2400" u="none" cap="none" strike="noStrike">
                <a:solidFill>
                  <a:srgbClr val="000000"/>
                </a:solidFill>
                <a:latin typeface="Times New Roman"/>
                <a:ea typeface="Times New Roman"/>
                <a:cs typeface="Times New Roman"/>
                <a:sym typeface="Times New Roman"/>
              </a:rPr>
              <a:t>luôn được kiểm tra để xác định lượng nguyên vật liệu cần thiết cho các đơn hàng khách đã hàng (đảm bảo hàng đúng hạn)</a:t>
            </a:r>
            <a:endParaRPr/>
          </a:p>
          <a:p>
            <a:pPr indent="-342900" lvl="0" marL="342900" marR="0" rtl="0" algn="l">
              <a:lnSpc>
                <a:spcPct val="150000"/>
              </a:lnSpc>
              <a:spcBef>
                <a:spcPts val="480"/>
              </a:spcBef>
              <a:spcAft>
                <a:spcPts val="0"/>
              </a:spcAft>
              <a:buClr>
                <a:srgbClr val="000000"/>
              </a:buClr>
              <a:buSzPts val="2400"/>
              <a:buFont typeface="Times New Roman"/>
              <a:buChar char="•"/>
            </a:pPr>
            <a:r>
              <a:rPr b="0" i="0" lang="en-US" sz="2400" u="none" cap="none" strike="noStrike">
                <a:solidFill>
                  <a:srgbClr val="000000"/>
                </a:solidFill>
                <a:latin typeface="Times New Roman"/>
                <a:ea typeface="Times New Roman"/>
                <a:cs typeface="Times New Roman"/>
                <a:sym typeface="Times New Roman"/>
              </a:rPr>
              <a:t>Việc kiểm tra </a:t>
            </a:r>
            <a:r>
              <a:rPr lang="en-US" sz="2400">
                <a:solidFill>
                  <a:srgbClr val="000000"/>
                </a:solidFill>
                <a:latin typeface="Times New Roman"/>
                <a:ea typeface="Times New Roman"/>
                <a:cs typeface="Times New Roman"/>
                <a:sym typeface="Times New Roman"/>
              </a:rPr>
              <a:t>bao </a:t>
            </a:r>
            <a:r>
              <a:rPr b="0" i="0" lang="en-US" sz="2400" u="none" cap="none" strike="noStrike">
                <a:solidFill>
                  <a:srgbClr val="000000"/>
                </a:solidFill>
                <a:latin typeface="Times New Roman"/>
                <a:ea typeface="Times New Roman"/>
                <a:cs typeface="Times New Roman"/>
                <a:sym typeface="Times New Roman"/>
              </a:rPr>
              <a:t>gồm cả thời gian shipping, cần chú ý đến ngày nghỉ cuối tuần và ngày nghỉ lễ.</a:t>
            </a:r>
            <a:endParaRPr/>
          </a:p>
          <a:p>
            <a:pPr indent="-285750" lvl="0" marL="342900" marR="0" rtl="0" algn="l">
              <a:lnSpc>
                <a:spcPct val="150000"/>
              </a:lnSpc>
              <a:spcBef>
                <a:spcPts val="480"/>
              </a:spcBef>
              <a:spcAft>
                <a:spcPts val="0"/>
              </a:spcAft>
              <a:buClr>
                <a:srgbClr val="000000"/>
              </a:buClr>
              <a:buSzPts val="2400"/>
              <a:buFont typeface="Times New Roman"/>
              <a:buChar char="•"/>
            </a:pPr>
            <a:r>
              <a:rPr b="0" i="0" lang="en-US" sz="2400" u="none" cap="none" strike="noStrike">
                <a:solidFill>
                  <a:srgbClr val="000000"/>
                </a:solidFill>
                <a:latin typeface="Times New Roman"/>
                <a:ea typeface="Times New Roman"/>
                <a:cs typeface="Times New Roman"/>
                <a:sym typeface="Times New Roman"/>
              </a:rPr>
              <a:t>Hệ thống có thể phân  tích và đề nghị tăng lượng hàng hóa cao hơn yêu cầu hiện tại của bộ phận Sales.</a:t>
            </a:r>
            <a:endParaRPr/>
          </a:p>
          <a:p>
            <a:pPr indent="-285750" lvl="0" marL="342900" marR="0" rtl="0" algn="l">
              <a:lnSpc>
                <a:spcPct val="150000"/>
              </a:lnSpc>
              <a:spcBef>
                <a:spcPts val="480"/>
              </a:spcBef>
              <a:spcAft>
                <a:spcPts val="0"/>
              </a:spcAft>
              <a:buClr>
                <a:srgbClr val="000000"/>
              </a:buClr>
              <a:buSzPts val="2400"/>
              <a:buFont typeface="Times New Roman"/>
              <a:buChar char="•"/>
            </a:pPr>
            <a:r>
              <a:rPr b="0" i="0" lang="en-US" sz="2400" u="none" cap="none" strike="noStrike">
                <a:solidFill>
                  <a:srgbClr val="000000"/>
                </a:solidFill>
                <a:latin typeface="Times New Roman"/>
                <a:ea typeface="Times New Roman"/>
                <a:cs typeface="Times New Roman"/>
                <a:sym typeface="Times New Roman"/>
              </a:rPr>
              <a:t>Nguyên vật liệu được dành cho đơn hàng này thì không dùng cho đơn hàng khác.</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21"/>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89" name="Google Shape;189;p21"/>
          <p:cNvSpPr txBox="1"/>
          <p:nvPr/>
        </p:nvSpPr>
        <p:spPr>
          <a:xfrm>
            <a:off x="1066800" y="21351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lt1"/>
              </a:buClr>
              <a:buSzPts val="3200"/>
              <a:buFont typeface="Times New Roman"/>
              <a:buNone/>
            </a:pPr>
            <a:r>
              <a:t/>
            </a:r>
            <a:endParaRPr sz="3200">
              <a:solidFill>
                <a:schemeClr val="dk1"/>
              </a:solidFill>
              <a:latin typeface="Arial"/>
              <a:ea typeface="Arial"/>
              <a:cs typeface="Arial"/>
              <a:sym typeface="Arial"/>
            </a:endParaRPr>
          </a:p>
        </p:txBody>
      </p:sp>
      <p:sp>
        <p:nvSpPr>
          <p:cNvPr id="190" name="Google Shape;190;p21"/>
          <p:cNvSpPr/>
          <p:nvPr/>
        </p:nvSpPr>
        <p:spPr>
          <a:xfrm>
            <a:off x="1447800" y="523400"/>
            <a:ext cx="2162900" cy="52322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800">
                <a:solidFill>
                  <a:schemeClr val="lt1"/>
                </a:solidFill>
                <a:latin typeface="Calibri"/>
                <a:ea typeface="Calibri"/>
                <a:cs typeface="Calibri"/>
                <a:sym typeface="Calibri"/>
              </a:rPr>
              <a:t>VẬN CHUYỂN</a:t>
            </a:r>
            <a:endParaRPr b="1" sz="2800">
              <a:solidFill>
                <a:schemeClr val="lt1"/>
              </a:solidFill>
              <a:latin typeface="Calibri"/>
              <a:ea typeface="Calibri"/>
              <a:cs typeface="Calibri"/>
              <a:sym typeface="Calibri"/>
            </a:endParaRPr>
          </a:p>
        </p:txBody>
      </p:sp>
      <p:sp>
        <p:nvSpPr>
          <p:cNvPr id="191" name="Google Shape;191;p21"/>
          <p:cNvSpPr txBox="1"/>
          <p:nvPr/>
        </p:nvSpPr>
        <p:spPr>
          <a:xfrm>
            <a:off x="381000" y="1384559"/>
            <a:ext cx="8610600" cy="4297363"/>
          </a:xfrm>
          <a:prstGeom prst="rect">
            <a:avLst/>
          </a:prstGeom>
          <a:noFill/>
          <a:ln>
            <a:noFill/>
          </a:ln>
        </p:spPr>
        <p:txBody>
          <a:bodyPr anchorCtr="0" anchor="t" bIns="45700" lIns="91425" spcFirstLastPara="1" rIns="91425" wrap="square" tIns="45700">
            <a:noAutofit/>
          </a:bodyPr>
          <a:lstStyle/>
          <a:p>
            <a:pPr indent="-342900" lvl="0" marL="342900" marR="0" rtl="0" algn="l">
              <a:lnSpc>
                <a:spcPct val="150000"/>
              </a:lnSpc>
              <a:spcBef>
                <a:spcPts val="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Giao </a:t>
            </a:r>
            <a:r>
              <a:rPr lang="en-US" sz="2400">
                <a:solidFill>
                  <a:srgbClr val="000000"/>
                </a:solidFill>
                <a:latin typeface="Arial"/>
                <a:ea typeface="Arial"/>
                <a:cs typeface="Arial"/>
                <a:sym typeface="Arial"/>
              </a:rPr>
              <a:t>hàng đến cho khách cần </a:t>
            </a:r>
            <a:r>
              <a:rPr b="0" i="0" lang="en-US" sz="2400" u="none" cap="none" strike="noStrike">
                <a:solidFill>
                  <a:srgbClr val="000000"/>
                </a:solidFill>
                <a:latin typeface="Arial"/>
                <a:ea typeface="Arial"/>
                <a:cs typeface="Arial"/>
                <a:sym typeface="Arial"/>
              </a:rPr>
              <a:t>tạo ra “Phiếu giao hàng</a:t>
            </a:r>
            <a:r>
              <a:rPr lang="en-US" sz="2400">
                <a:solidFill>
                  <a:srgbClr val="000000"/>
                </a:solidFill>
                <a:latin typeface="Arial"/>
                <a:ea typeface="Arial"/>
                <a:cs typeface="Arial"/>
                <a:sym typeface="Arial"/>
              </a:rPr>
              <a:t>” để khách thanh toán. </a:t>
            </a:r>
            <a:endParaRPr/>
          </a:p>
          <a:p>
            <a:pPr indent="-342900" lvl="0" marL="342900" marR="0" rtl="0" algn="l">
              <a:lnSpc>
                <a:spcPct val="150000"/>
              </a:lnSpc>
              <a:spcBef>
                <a:spcPts val="480"/>
              </a:spcBef>
              <a:spcAft>
                <a:spcPts val="0"/>
              </a:spcAft>
              <a:buClr>
                <a:srgbClr val="000000"/>
              </a:buClr>
              <a:buSzPts val="2400"/>
              <a:buFont typeface="Arial"/>
              <a:buChar char="•"/>
            </a:pPr>
            <a:r>
              <a:rPr lang="en-US" sz="2400">
                <a:solidFill>
                  <a:srgbClr val="000000"/>
                </a:solidFill>
                <a:latin typeface="Arial"/>
                <a:ea typeface="Arial"/>
                <a:cs typeface="Arial"/>
                <a:sym typeface="Arial"/>
              </a:rPr>
              <a:t>Cần tạo “ phiếu xuất kho” để xuất hàng từ các kho </a:t>
            </a:r>
            <a:endParaRPr/>
          </a:p>
          <a:p>
            <a:pPr indent="-342900" lvl="0" marL="342900" marR="0" rtl="0" algn="l">
              <a:lnSpc>
                <a:spcPct val="150000"/>
              </a:lnSpc>
              <a:spcBef>
                <a:spcPts val="480"/>
              </a:spcBef>
              <a:spcAft>
                <a:spcPts val="0"/>
              </a:spcAft>
              <a:buClr>
                <a:srgbClr val="000000"/>
              </a:buClr>
              <a:buSzPts val="2400"/>
              <a:buFont typeface="Arial"/>
              <a:buChar char="•"/>
            </a:pPr>
            <a:r>
              <a:rPr lang="en-US" sz="2400">
                <a:solidFill>
                  <a:srgbClr val="000000"/>
                </a:solidFill>
                <a:latin typeface="Arial"/>
                <a:ea typeface="Arial"/>
                <a:cs typeface="Arial"/>
                <a:sym typeface="Arial"/>
              </a:rPr>
              <a:t>Kho thì cần cập nhật thông tin vào thẻ kho</a:t>
            </a:r>
            <a:endParaRPr sz="2400">
              <a:solidFill>
                <a:srgbClr val="000000"/>
              </a:solidFill>
              <a:latin typeface="Arial"/>
              <a:ea typeface="Arial"/>
              <a:cs typeface="Arial"/>
              <a:sym typeface="Arial"/>
            </a:endParaRPr>
          </a:p>
          <a:p>
            <a:pPr indent="-342900" lvl="0" marL="342900" marR="0" rtl="0" algn="l">
              <a:lnSpc>
                <a:spcPct val="150000"/>
              </a:lnSpc>
              <a:spcBef>
                <a:spcPts val="480"/>
              </a:spcBef>
              <a:spcAft>
                <a:spcPts val="0"/>
              </a:spcAft>
              <a:buClr>
                <a:srgbClr val="000000"/>
              </a:buClr>
              <a:buSzPts val="2400"/>
              <a:buFont typeface="Arial"/>
              <a:buChar char="•"/>
            </a:pPr>
            <a:r>
              <a:rPr lang="en-US" sz="2400">
                <a:solidFill>
                  <a:srgbClr val="000000"/>
                </a:solidFill>
                <a:latin typeface="Arial"/>
                <a:ea typeface="Arial"/>
                <a:cs typeface="Arial"/>
                <a:sym typeface="Arial"/>
              </a:rPr>
              <a:t>Cung cấp thông tin giao hàng đến cho bộ phận vận chuyển</a:t>
            </a:r>
            <a:endParaRPr sz="2400">
              <a:solidFill>
                <a:srgbClr val="000000"/>
              </a:solidFill>
              <a:latin typeface="Arial"/>
              <a:ea typeface="Arial"/>
              <a:cs typeface="Arial"/>
              <a:sym typeface="Arial"/>
            </a:endParaRPr>
          </a:p>
          <a:p>
            <a:pPr indent="-342900" lvl="0" marL="342900" marR="0" rtl="0" algn="l">
              <a:lnSpc>
                <a:spcPct val="150000"/>
              </a:lnSpc>
              <a:spcBef>
                <a:spcPts val="480"/>
              </a:spcBef>
              <a:spcAft>
                <a:spcPts val="0"/>
              </a:spcAft>
              <a:buClr>
                <a:srgbClr val="000000"/>
              </a:buClr>
              <a:buSzPts val="2400"/>
              <a:buFont typeface="Arial"/>
              <a:buChar char="•"/>
            </a:pPr>
            <a:r>
              <a:rPr lang="en-US" sz="2400">
                <a:solidFill>
                  <a:srgbClr val="000000"/>
                </a:solidFill>
                <a:latin typeface="Arial"/>
                <a:ea typeface="Arial"/>
                <a:cs typeface="Arial"/>
                <a:sym typeface="Arial"/>
              </a:rPr>
              <a:t>Theo dõi đơn hàng</a:t>
            </a:r>
            <a:endParaRPr sz="2400">
              <a:solidFill>
                <a:srgbClr val="000000"/>
              </a:solidFill>
              <a:latin typeface="Arial"/>
              <a:ea typeface="Arial"/>
              <a:cs typeface="Arial"/>
              <a:sym typeface="Arial"/>
            </a:endParaRPr>
          </a:p>
          <a:p>
            <a:pPr indent="-190500" lvl="0" marL="342900" marR="0" rtl="0" algn="l">
              <a:lnSpc>
                <a:spcPct val="150000"/>
              </a:lnSpc>
              <a:spcBef>
                <a:spcPts val="480"/>
              </a:spcBef>
              <a:spcAft>
                <a:spcPts val="0"/>
              </a:spcAft>
              <a:buClr>
                <a:schemeClr val="dk1"/>
              </a:buClr>
              <a:buSzPts val="2400"/>
              <a:buFont typeface="Calibri"/>
              <a:buNone/>
            </a:pPr>
            <a:r>
              <a:t/>
            </a:r>
            <a:endParaRPr b="0" i="0" sz="2400" u="none" cap="none" strike="noStrike">
              <a:solidFill>
                <a:srgbClr val="000000"/>
              </a:solidFill>
              <a:latin typeface="Arial"/>
              <a:ea typeface="Arial"/>
              <a:cs typeface="Arial"/>
              <a:sym typeface="Arial"/>
            </a:endParaRPr>
          </a:p>
          <a:p>
            <a:pPr indent="-190500" lvl="0" marL="342900" marR="0" rtl="0" algn="l">
              <a:lnSpc>
                <a:spcPct val="100000"/>
              </a:lnSpc>
              <a:spcBef>
                <a:spcPts val="480"/>
              </a:spcBef>
              <a:spcAft>
                <a:spcPts val="0"/>
              </a:spcAft>
              <a:buClr>
                <a:schemeClr val="dk1"/>
              </a:buClr>
              <a:buSzPts val="2400"/>
              <a:buFont typeface="Calibri"/>
              <a:buNone/>
            </a:pPr>
            <a:r>
              <a:t/>
            </a:r>
            <a:endParaRPr b="0" i="0" sz="2400" u="none" cap="none" strike="noStrik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22"/>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200" name="Google Shape;200;p22"/>
          <p:cNvSpPr txBox="1"/>
          <p:nvPr/>
        </p:nvSpPr>
        <p:spPr>
          <a:xfrm>
            <a:off x="1524000"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400"/>
              <a:buFont typeface="Times New Roman"/>
              <a:buNone/>
            </a:pPr>
            <a:r>
              <a:rPr b="1" lang="en-US" sz="2400">
                <a:solidFill>
                  <a:schemeClr val="lt1"/>
                </a:solidFill>
                <a:latin typeface="Arial"/>
                <a:ea typeface="Arial"/>
                <a:cs typeface="Arial"/>
                <a:sym typeface="Arial"/>
              </a:rPr>
              <a:t>THANH TOÁN ĐƠN HÀNG</a:t>
            </a:r>
            <a:endParaRPr/>
          </a:p>
        </p:txBody>
      </p:sp>
      <p:sp>
        <p:nvSpPr>
          <p:cNvPr id="201" name="Google Shape;201;p22"/>
          <p:cNvSpPr txBox="1"/>
          <p:nvPr/>
        </p:nvSpPr>
        <p:spPr>
          <a:xfrm>
            <a:off x="533400" y="1282310"/>
            <a:ext cx="8534400" cy="4144963"/>
          </a:xfrm>
          <a:prstGeom prst="rect">
            <a:avLst/>
          </a:prstGeom>
          <a:noFill/>
          <a:ln>
            <a:noFill/>
          </a:ln>
        </p:spPr>
        <p:txBody>
          <a:bodyPr anchorCtr="0" anchor="t" bIns="45700" lIns="91425" spcFirstLastPara="1" rIns="91425" wrap="square" tIns="45700">
            <a:noAutofit/>
          </a:bodyPr>
          <a:lstStyle/>
          <a:p>
            <a:pPr indent="-342900" lvl="0" marL="342900" marR="0" rtl="0" algn="l">
              <a:lnSpc>
                <a:spcPct val="150000"/>
              </a:lnSpc>
              <a:spcBef>
                <a:spcPts val="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Dựa vào thông tin trên các đơn hàng, hệ thống sẽ tạo hóa đơn (invoice)</a:t>
            </a:r>
            <a:endParaRPr/>
          </a:p>
          <a:p>
            <a:pPr indent="-342900" lvl="0" marL="342900" marR="0" rtl="0" algn="l">
              <a:lnSpc>
                <a:spcPct val="150000"/>
              </a:lnSpc>
              <a:spcBef>
                <a:spcPts val="48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Hóa đơn có thể in hoặc mail cho khách hàng, hoặc có thể fax, chuyển file điện tử hoặc dùng Internet.</a:t>
            </a:r>
            <a:endParaRPr/>
          </a:p>
          <a:p>
            <a:pPr indent="-342900" lvl="0" marL="342900" marR="0" rtl="0" algn="l">
              <a:lnSpc>
                <a:spcPct val="150000"/>
              </a:lnSpc>
              <a:spcBef>
                <a:spcPts val="48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Việc định khoản chứng từ cũng diễn ra tự động</a:t>
            </a:r>
            <a:endParaRPr b="0" i="0" sz="2400" u="none" cap="none" strike="noStrike">
              <a:solidFill>
                <a:srgbClr val="000000"/>
              </a:solidFill>
              <a:latin typeface="Arial"/>
              <a:ea typeface="Arial"/>
              <a:cs typeface="Arial"/>
              <a:sym typeface="Arial"/>
            </a:endParaRPr>
          </a:p>
          <a:p>
            <a:pPr indent="-342900" lvl="0" marL="342900" marR="0" rtl="0" algn="l">
              <a:lnSpc>
                <a:spcPct val="150000"/>
              </a:lnSpc>
              <a:spcBef>
                <a:spcPts val="48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Khách hàng có thể thanh toán bằng chuyển khoản/cheque</a:t>
            </a:r>
            <a:endParaRPr/>
          </a:p>
          <a:p>
            <a:pPr indent="-285750" lvl="0" marL="342900" marR="0" rtl="0" algn="l">
              <a:lnSpc>
                <a:spcPct val="150000"/>
              </a:lnSpc>
              <a:spcBef>
                <a:spcPts val="48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Thời điểm thanh toán rất quan trọng trong vệc quản lý công nợ khách hàng.</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23"/>
          <p:cNvSpPr txBox="1"/>
          <p:nvPr>
            <p:ph type="title"/>
          </p:nvPr>
        </p:nvSpPr>
        <p:spPr>
          <a:xfrm>
            <a:off x="1398397" y="480186"/>
            <a:ext cx="6347205" cy="800219"/>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QUẢN TRỊ QUAN HỆ KHÁCH HÀNG - CRM</a:t>
            </a:r>
            <a:br>
              <a:rPr lang="en-US"/>
            </a:br>
            <a:endParaRPr/>
          </a:p>
        </p:txBody>
      </p:sp>
      <p:sp>
        <p:nvSpPr>
          <p:cNvPr id="207" name="Google Shape;207;p23"/>
          <p:cNvSpPr txBox="1"/>
          <p:nvPr/>
        </p:nvSpPr>
        <p:spPr>
          <a:xfrm>
            <a:off x="304800" y="1371600"/>
            <a:ext cx="8077200" cy="4572000"/>
          </a:xfrm>
          <a:prstGeom prst="rect">
            <a:avLst/>
          </a:prstGeom>
          <a:noFill/>
          <a:ln>
            <a:noFill/>
          </a:ln>
        </p:spPr>
        <p:txBody>
          <a:bodyPr anchorCtr="0" anchor="t" bIns="45700" lIns="91425" spcFirstLastPara="1" rIns="91425" wrap="square" tIns="45700">
            <a:noAutofit/>
          </a:bodyPr>
          <a:lstStyle/>
          <a:p>
            <a:pPr indent="-341313" lvl="0" marL="341313" marR="0" rtl="0" algn="l">
              <a:spcBef>
                <a:spcPts val="0"/>
              </a:spcBef>
              <a:spcAft>
                <a:spcPts val="0"/>
              </a:spcAft>
              <a:buClr>
                <a:srgbClr val="222222"/>
              </a:buClr>
              <a:buSzPts val="2600"/>
              <a:buFont typeface="Arial"/>
              <a:buChar char="•"/>
            </a:pPr>
            <a:r>
              <a:rPr lang="en-US" sz="2600">
                <a:solidFill>
                  <a:srgbClr val="222222"/>
                </a:solidFill>
                <a:latin typeface="Arial"/>
                <a:ea typeface="Arial"/>
                <a:cs typeface="Arial"/>
                <a:sym typeface="Arial"/>
              </a:rPr>
              <a:t>Các công ty không có kết nối tốt giữa nhân viên bán hàng và khách hàng của họ có nguy cơ mất cơ hội kinh doanh</a:t>
            </a:r>
            <a:endParaRPr sz="2600">
              <a:solidFill>
                <a:srgbClr val="222222"/>
              </a:solidFill>
              <a:latin typeface="Arial"/>
              <a:ea typeface="Arial"/>
              <a:cs typeface="Arial"/>
              <a:sym typeface="Arial"/>
            </a:endParaRPr>
          </a:p>
          <a:p>
            <a:pPr indent="-341313" lvl="0" marL="341313" marR="0" rtl="0" algn="l">
              <a:spcBef>
                <a:spcPts val="650"/>
              </a:spcBef>
              <a:spcAft>
                <a:spcPts val="0"/>
              </a:spcAft>
              <a:buClr>
                <a:srgbClr val="222222"/>
              </a:buClr>
              <a:buSzPts val="2600"/>
              <a:buFont typeface="Arial"/>
              <a:buChar char="•"/>
            </a:pPr>
            <a:r>
              <a:rPr b="1" lang="en-US" sz="2600">
                <a:solidFill>
                  <a:srgbClr val="222222"/>
                </a:solidFill>
                <a:latin typeface="Arial"/>
                <a:ea typeface="Arial"/>
                <a:cs typeface="Arial"/>
                <a:sym typeface="Arial"/>
              </a:rPr>
              <a:t>Quản lý quan hệ khách hàng (CRM) </a:t>
            </a:r>
            <a:r>
              <a:rPr lang="en-US" sz="2600">
                <a:solidFill>
                  <a:srgbClr val="222222"/>
                </a:solidFill>
                <a:latin typeface="Arial"/>
                <a:ea typeface="Arial"/>
                <a:cs typeface="Arial"/>
                <a:sym typeface="Arial"/>
              </a:rPr>
              <a:t>có thể giúp các công ty sắp xếp tương tác của họ với khách hàng</a:t>
            </a:r>
            <a:endParaRPr sz="2600">
              <a:solidFill>
                <a:srgbClr val="222222"/>
              </a:solidFill>
              <a:latin typeface="Arial"/>
              <a:ea typeface="Arial"/>
              <a:cs typeface="Arial"/>
              <a:sym typeface="Arial"/>
            </a:endParaRPr>
          </a:p>
          <a:p>
            <a:pPr indent="-341313" lvl="0" marL="341313" marR="0" rtl="0" algn="l">
              <a:spcBef>
                <a:spcPts val="650"/>
              </a:spcBef>
              <a:spcAft>
                <a:spcPts val="0"/>
              </a:spcAft>
              <a:buClr>
                <a:srgbClr val="222222"/>
              </a:buClr>
              <a:buSzPts val="2600"/>
              <a:buFont typeface="Arial"/>
              <a:buChar char="•"/>
            </a:pPr>
            <a:r>
              <a:rPr b="1" lang="en-US" sz="2600">
                <a:solidFill>
                  <a:srgbClr val="222222"/>
                </a:solidFill>
                <a:latin typeface="Arial"/>
                <a:ea typeface="Arial"/>
                <a:cs typeface="Arial"/>
                <a:sym typeface="Arial"/>
              </a:rPr>
              <a:t>Theo yêu cầu </a:t>
            </a:r>
            <a:r>
              <a:rPr lang="en-US" sz="2600">
                <a:solidFill>
                  <a:srgbClr val="222222"/>
                </a:solidFill>
                <a:latin typeface="Arial"/>
                <a:ea typeface="Arial"/>
                <a:cs typeface="Arial"/>
                <a:sym typeface="Arial"/>
              </a:rPr>
              <a:t>CRM: Phần mềm và thiết bị máy tính rất cần để giữ liên lạc thường xuyên tới khách hangf và xẽ lên bức tranh 360 độ khách hàng</a:t>
            </a:r>
            <a:endParaRPr sz="2600">
              <a:solidFill>
                <a:srgbClr val="222222"/>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24"/>
          <p:cNvSpPr txBox="1"/>
          <p:nvPr>
            <p:ph type="title"/>
          </p:nvPr>
        </p:nvSpPr>
        <p:spPr>
          <a:xfrm>
            <a:off x="1398397" y="480186"/>
            <a:ext cx="7364603" cy="73866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BA YẾU TỐ CỦA MỘT CHIẾN LƯỢC CRM THÀNH CÔNG</a:t>
            </a:r>
            <a:br>
              <a:rPr lang="en-US"/>
            </a:br>
            <a:endParaRPr/>
          </a:p>
        </p:txBody>
      </p:sp>
      <p:sp>
        <p:nvSpPr>
          <p:cNvPr id="213" name="Google Shape;213;p24"/>
          <p:cNvSpPr txBox="1"/>
          <p:nvPr>
            <p:ph idx="1" type="body"/>
          </p:nvPr>
        </p:nvSpPr>
        <p:spPr>
          <a:xfrm>
            <a:off x="381000" y="990600"/>
            <a:ext cx="8686800" cy="4926349"/>
          </a:xfrm>
          <a:prstGeom prst="rect">
            <a:avLst/>
          </a:prstGeom>
          <a:noFill/>
          <a:ln>
            <a:noFill/>
          </a:ln>
        </p:spPr>
        <p:txBody>
          <a:bodyPr anchorCtr="0" anchor="t" bIns="0" lIns="0" spcFirstLastPara="1" rIns="0" wrap="square" tIns="0">
            <a:spAutoFit/>
          </a:bodyPr>
          <a:lstStyle/>
          <a:p>
            <a:pPr indent="0" lvl="0" marL="0" rtl="0" algn="l">
              <a:lnSpc>
                <a:spcPct val="150000"/>
              </a:lnSpc>
              <a:spcBef>
                <a:spcPts val="0"/>
              </a:spcBef>
              <a:spcAft>
                <a:spcPts val="0"/>
              </a:spcAft>
              <a:buNone/>
            </a:pPr>
            <a:r>
              <a:rPr lang="en-US" sz="2400"/>
              <a:t>• </a:t>
            </a:r>
            <a:r>
              <a:rPr b="1" lang="en-US" sz="2400"/>
              <a:t>Con người </a:t>
            </a:r>
            <a:r>
              <a:rPr lang="en-US" sz="2400"/>
              <a:t>- Nhân viên công ty, từ Giám đốc điều hành đến</a:t>
            </a:r>
            <a:endParaRPr/>
          </a:p>
          <a:p>
            <a:pPr indent="0" lvl="0" marL="0" rtl="0" algn="l">
              <a:lnSpc>
                <a:spcPct val="150000"/>
              </a:lnSpc>
              <a:spcBef>
                <a:spcPts val="0"/>
              </a:spcBef>
              <a:spcAft>
                <a:spcPts val="0"/>
              </a:spcAft>
              <a:buNone/>
            </a:pPr>
            <a:r>
              <a:rPr lang="en-US" sz="2400"/>
              <a:t>dịch vụ khách hàng tại văn phòng đại diện, bán hàng và tiếp thị, cần mua và hỗ trợ CRM.</a:t>
            </a:r>
            <a:endParaRPr/>
          </a:p>
          <a:p>
            <a:pPr indent="0" lvl="0" marL="0" rtl="0" algn="l">
              <a:lnSpc>
                <a:spcPct val="150000"/>
              </a:lnSpc>
              <a:spcBef>
                <a:spcPts val="0"/>
              </a:spcBef>
              <a:spcAft>
                <a:spcPts val="0"/>
              </a:spcAft>
              <a:buNone/>
            </a:pPr>
            <a:r>
              <a:rPr lang="en-US" sz="2400"/>
              <a:t>• </a:t>
            </a:r>
            <a:r>
              <a:rPr b="1" lang="en-US" sz="2400"/>
              <a:t>Quy trình </a:t>
            </a:r>
            <a:r>
              <a:rPr lang="en-US" sz="2400"/>
              <a:t>- Quy trình kinh doanh của công ty phải được cấu trúc lại để củng cố CRM của nó sáng kiến, thường từ quan điểm “Làm thế nào có thể quy trình này phục vụ khách hàng tốt nhất? </a:t>
            </a:r>
            <a:endParaRPr/>
          </a:p>
          <a:p>
            <a:pPr indent="0" lvl="0" marL="0" rtl="0" algn="l">
              <a:lnSpc>
                <a:spcPct val="150000"/>
              </a:lnSpc>
              <a:spcBef>
                <a:spcPts val="0"/>
              </a:spcBef>
              <a:spcAft>
                <a:spcPts val="0"/>
              </a:spcAft>
              <a:buNone/>
            </a:pPr>
            <a:r>
              <a:rPr lang="en-US" sz="2400"/>
              <a:t>• </a:t>
            </a:r>
            <a:r>
              <a:rPr b="1" lang="en-US" sz="2400"/>
              <a:t>Công nghệ </a:t>
            </a:r>
            <a:r>
              <a:rPr lang="en-US" sz="2400"/>
              <a:t>- Các công ty phải lựa chọn đúng công nghệ để thúc đẩy các quy trình, cung cấp dữ liệu chất lượng cho nhân viên và thân thiện với người dùng.</a:t>
            </a:r>
            <a:endParaRPr sz="24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25"/>
          <p:cNvSpPr txBox="1"/>
          <p:nvPr>
            <p:ph type="title"/>
          </p:nvPr>
        </p:nvSpPr>
        <p:spPr>
          <a:xfrm>
            <a:off x="1398397" y="480186"/>
            <a:ext cx="6347205"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Nguyên tắc thành công của CRM</a:t>
            </a:r>
            <a:br>
              <a:rPr lang="en-US"/>
            </a:br>
            <a:endParaRPr/>
          </a:p>
        </p:txBody>
      </p:sp>
      <p:sp>
        <p:nvSpPr>
          <p:cNvPr id="219" name="Google Shape;219;p25"/>
          <p:cNvSpPr txBox="1"/>
          <p:nvPr>
            <p:ph idx="1" type="body"/>
          </p:nvPr>
        </p:nvSpPr>
        <p:spPr>
          <a:xfrm>
            <a:off x="228600" y="1222375"/>
            <a:ext cx="8763000" cy="3818353"/>
          </a:xfrm>
          <a:prstGeom prst="rect">
            <a:avLst/>
          </a:prstGeom>
          <a:noFill/>
          <a:ln>
            <a:noFill/>
          </a:ln>
        </p:spPr>
        <p:txBody>
          <a:bodyPr anchorCtr="0" anchor="t" bIns="0" lIns="0" spcFirstLastPara="1" rIns="0" wrap="square" tIns="0">
            <a:spAutoFit/>
          </a:bodyPr>
          <a:lstStyle/>
          <a:p>
            <a:pPr indent="0" lvl="0" marL="0" rtl="0" algn="l">
              <a:lnSpc>
                <a:spcPct val="150000"/>
              </a:lnSpc>
              <a:spcBef>
                <a:spcPts val="0"/>
              </a:spcBef>
              <a:spcAft>
                <a:spcPts val="0"/>
              </a:spcAft>
              <a:buNone/>
            </a:pPr>
            <a:r>
              <a:rPr lang="en-US" sz="2400"/>
              <a:t>1. CRM không phải là mua phần mềm - nó là chiến lược</a:t>
            </a:r>
            <a:endParaRPr/>
          </a:p>
          <a:p>
            <a:pPr indent="0" lvl="0" marL="0" rtl="0" algn="l">
              <a:lnSpc>
                <a:spcPct val="150000"/>
              </a:lnSpc>
              <a:spcBef>
                <a:spcPts val="0"/>
              </a:spcBef>
              <a:spcAft>
                <a:spcPts val="0"/>
              </a:spcAft>
              <a:buNone/>
            </a:pPr>
            <a:r>
              <a:rPr lang="en-US" sz="2400"/>
              <a:t>2. CRM phải phù hợp với cách bạn làm việc hiện tại và tương lai</a:t>
            </a:r>
            <a:endParaRPr/>
          </a:p>
          <a:p>
            <a:pPr indent="0" lvl="0" marL="0" rtl="0" algn="l">
              <a:lnSpc>
                <a:spcPct val="150000"/>
              </a:lnSpc>
              <a:spcBef>
                <a:spcPts val="0"/>
              </a:spcBef>
              <a:spcAft>
                <a:spcPts val="0"/>
              </a:spcAft>
              <a:buNone/>
            </a:pPr>
            <a:r>
              <a:rPr lang="en-US" sz="2400"/>
              <a:t>3. Xác định các lợi ích kinh doanh CRM có thể đo lường được</a:t>
            </a:r>
            <a:endParaRPr/>
          </a:p>
          <a:p>
            <a:pPr indent="0" lvl="0" marL="0" rtl="0" algn="l">
              <a:lnSpc>
                <a:spcPct val="150000"/>
              </a:lnSpc>
              <a:spcBef>
                <a:spcPts val="0"/>
              </a:spcBef>
              <a:spcAft>
                <a:spcPts val="0"/>
              </a:spcAft>
              <a:buNone/>
            </a:pPr>
            <a:r>
              <a:rPr lang="en-US" sz="2400"/>
              <a:t>4. Xem xét tổng chi phí sở hữu một cách cẩn thận</a:t>
            </a:r>
            <a:endParaRPr/>
          </a:p>
          <a:p>
            <a:pPr indent="0" lvl="0" marL="0" rtl="0" algn="l">
              <a:lnSpc>
                <a:spcPct val="150000"/>
              </a:lnSpc>
              <a:spcBef>
                <a:spcPts val="0"/>
              </a:spcBef>
              <a:spcAft>
                <a:spcPts val="0"/>
              </a:spcAft>
              <a:buNone/>
            </a:pPr>
            <a:r>
              <a:rPr lang="en-US" sz="2400"/>
              <a:t>5. Nghĩ xa hơn các tính năng: chọn đúng cộng sự</a:t>
            </a:r>
            <a:endParaRPr sz="24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26"/>
          <p:cNvSpPr txBox="1"/>
          <p:nvPr>
            <p:ph type="title"/>
          </p:nvPr>
        </p:nvSpPr>
        <p:spPr>
          <a:xfrm>
            <a:off x="1398397" y="480186"/>
            <a:ext cx="6347205"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Lợi ích của CRM</a:t>
            </a:r>
            <a:br>
              <a:rPr lang="en-US"/>
            </a:br>
            <a:endParaRPr/>
          </a:p>
        </p:txBody>
      </p:sp>
      <p:sp>
        <p:nvSpPr>
          <p:cNvPr id="225" name="Google Shape;225;p26"/>
          <p:cNvSpPr txBox="1"/>
          <p:nvPr>
            <p:ph idx="1" type="body"/>
          </p:nvPr>
        </p:nvSpPr>
        <p:spPr>
          <a:xfrm>
            <a:off x="457200" y="1143000"/>
            <a:ext cx="8458200" cy="5305620"/>
          </a:xfrm>
          <a:prstGeom prst="rect">
            <a:avLst/>
          </a:prstGeom>
          <a:noFill/>
          <a:ln>
            <a:noFill/>
          </a:ln>
        </p:spPr>
        <p:txBody>
          <a:bodyPr anchorCtr="0" anchor="t" bIns="0" lIns="0" spcFirstLastPara="1" rIns="0" wrap="square" tIns="0">
            <a:spAutoFit/>
          </a:bodyPr>
          <a:lstStyle/>
          <a:p>
            <a:pPr indent="0" lvl="0" marL="0" rtl="0" algn="l">
              <a:lnSpc>
                <a:spcPct val="150000"/>
              </a:lnSpc>
              <a:spcBef>
                <a:spcPts val="0"/>
              </a:spcBef>
              <a:spcAft>
                <a:spcPts val="0"/>
              </a:spcAft>
              <a:buNone/>
            </a:pPr>
            <a:r>
              <a:rPr lang="en-US"/>
              <a:t>• </a:t>
            </a:r>
            <a:r>
              <a:rPr lang="en-US" sz="2200"/>
              <a:t>Biết khách hàng của bạn tốt hơn - cá nhân hóa và phân khúc</a:t>
            </a:r>
            <a:endParaRPr/>
          </a:p>
          <a:p>
            <a:pPr indent="0" lvl="0" marL="0" rtl="0" algn="l">
              <a:lnSpc>
                <a:spcPct val="150000"/>
              </a:lnSpc>
              <a:spcBef>
                <a:spcPts val="0"/>
              </a:spcBef>
              <a:spcAft>
                <a:spcPts val="0"/>
              </a:spcAft>
              <a:buNone/>
            </a:pPr>
            <a:r>
              <a:rPr lang="en-US" sz="2200"/>
              <a:t>- Sử dụng phân tích</a:t>
            </a:r>
            <a:endParaRPr/>
          </a:p>
          <a:p>
            <a:pPr indent="0" lvl="0" marL="0" rtl="0" algn="l">
              <a:lnSpc>
                <a:spcPct val="150000"/>
              </a:lnSpc>
              <a:spcBef>
                <a:spcPts val="0"/>
              </a:spcBef>
              <a:spcAft>
                <a:spcPts val="0"/>
              </a:spcAft>
              <a:buNone/>
            </a:pPr>
            <a:r>
              <a:rPr lang="en-US" sz="2200"/>
              <a:t>• Tăng doanh thu bằng cách có được khách hàng mới và giữ chân khách hàng hiện tại</a:t>
            </a:r>
            <a:endParaRPr/>
          </a:p>
          <a:p>
            <a:pPr indent="0" lvl="0" marL="0" rtl="0" algn="l">
              <a:lnSpc>
                <a:spcPct val="150000"/>
              </a:lnSpc>
              <a:spcBef>
                <a:spcPts val="0"/>
              </a:spcBef>
              <a:spcAft>
                <a:spcPts val="0"/>
              </a:spcAft>
              <a:buNone/>
            </a:pPr>
            <a:r>
              <a:rPr lang="en-US" sz="2200"/>
              <a:t>• Tăng sự hài lòng của khách hang </a:t>
            </a:r>
            <a:endParaRPr sz="2200"/>
          </a:p>
          <a:p>
            <a:pPr indent="0" lvl="0" marL="0" rtl="0" algn="l">
              <a:lnSpc>
                <a:spcPct val="150000"/>
              </a:lnSpc>
              <a:spcBef>
                <a:spcPts val="0"/>
              </a:spcBef>
              <a:spcAft>
                <a:spcPts val="0"/>
              </a:spcAft>
              <a:buNone/>
            </a:pPr>
            <a:r>
              <a:rPr lang="en-US" sz="2200"/>
              <a:t>• Giảm chi phí bán hàng bằng cách</a:t>
            </a:r>
            <a:endParaRPr/>
          </a:p>
          <a:p>
            <a:pPr indent="-285750" lvl="0" marL="285750" rtl="0" algn="l">
              <a:lnSpc>
                <a:spcPct val="150000"/>
              </a:lnSpc>
              <a:spcBef>
                <a:spcPts val="0"/>
              </a:spcBef>
              <a:spcAft>
                <a:spcPts val="0"/>
              </a:spcAft>
              <a:buClr>
                <a:schemeClr val="dk1"/>
              </a:buClr>
              <a:buSzPts val="2000"/>
              <a:buFont typeface="Calibri"/>
              <a:buChar char="-"/>
            </a:pPr>
            <a:r>
              <a:rPr i="1" lang="en-US" sz="2000"/>
              <a:t>Thực hiện ít cuộc gọi bán hàng hơn nhưng hiệu quả hơn </a:t>
            </a:r>
            <a:endParaRPr/>
          </a:p>
          <a:p>
            <a:pPr indent="-285750" lvl="0" marL="285750" rtl="0" algn="l">
              <a:lnSpc>
                <a:spcPct val="150000"/>
              </a:lnSpc>
              <a:spcBef>
                <a:spcPts val="0"/>
              </a:spcBef>
              <a:spcAft>
                <a:spcPts val="0"/>
              </a:spcAft>
              <a:buClr>
                <a:schemeClr val="dk1"/>
              </a:buClr>
              <a:buSzPts val="2000"/>
              <a:buFont typeface="Calibri"/>
              <a:buChar char="-"/>
            </a:pPr>
            <a:r>
              <a:rPr i="1" lang="en-US" sz="2000"/>
              <a:t>Tốc độ phân tích dữ liệu</a:t>
            </a:r>
            <a:endParaRPr/>
          </a:p>
          <a:p>
            <a:pPr indent="0" lvl="0" marL="0" rtl="0" algn="l">
              <a:lnSpc>
                <a:spcPct val="150000"/>
              </a:lnSpc>
              <a:spcBef>
                <a:spcPts val="0"/>
              </a:spcBef>
              <a:spcAft>
                <a:spcPts val="0"/>
              </a:spcAft>
              <a:buNone/>
            </a:pPr>
            <a:r>
              <a:rPr i="1" lang="en-US" sz="2000"/>
              <a:t>- Giảm chi phí liên lạc và giao dịch</a:t>
            </a:r>
            <a:endParaRPr/>
          </a:p>
          <a:p>
            <a:pPr indent="0" lvl="0" marL="0" rtl="0" algn="l">
              <a:lnSpc>
                <a:spcPct val="150000"/>
              </a:lnSpc>
              <a:spcBef>
                <a:spcPts val="0"/>
              </a:spcBef>
              <a:spcAft>
                <a:spcPts val="0"/>
              </a:spcAft>
              <a:buNone/>
            </a:pPr>
            <a:r>
              <a:rPr i="1" lang="en-US" sz="2000"/>
              <a:t>- Loại bỏ dư thừa dữ liệu</a:t>
            </a:r>
            <a:endParaRPr/>
          </a:p>
          <a:p>
            <a:pPr indent="0" lvl="0" marL="0" rtl="0" algn="l">
              <a:lnSpc>
                <a:spcPct val="150000"/>
              </a:lnSpc>
              <a:spcBef>
                <a:spcPts val="0"/>
              </a:spcBef>
              <a:spcAft>
                <a:spcPts val="0"/>
              </a:spcAft>
              <a:buNone/>
            </a:pPr>
            <a:r>
              <a:rPr i="1" lang="en-US" sz="2000"/>
              <a:t>- Giảm số lượng nhân sự</a:t>
            </a:r>
            <a:endParaRPr i="1" sz="20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27"/>
          <p:cNvSpPr txBox="1"/>
          <p:nvPr>
            <p:ph type="title"/>
          </p:nvPr>
        </p:nvSpPr>
        <p:spPr>
          <a:xfrm>
            <a:off x="1398397" y="480186"/>
            <a:ext cx="6347205"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Phân tích nâng cao CRM</a:t>
            </a:r>
            <a:br>
              <a:rPr lang="en-US"/>
            </a:br>
            <a:endParaRPr/>
          </a:p>
        </p:txBody>
      </p:sp>
      <p:sp>
        <p:nvSpPr>
          <p:cNvPr id="231" name="Google Shape;231;p27"/>
          <p:cNvSpPr txBox="1"/>
          <p:nvPr>
            <p:ph idx="1" type="body"/>
          </p:nvPr>
        </p:nvSpPr>
        <p:spPr>
          <a:xfrm>
            <a:off x="444500" y="1222375"/>
            <a:ext cx="8255000" cy="4926349"/>
          </a:xfrm>
          <a:prstGeom prst="rect">
            <a:avLst/>
          </a:prstGeom>
          <a:noFill/>
          <a:ln>
            <a:noFill/>
          </a:ln>
        </p:spPr>
        <p:txBody>
          <a:bodyPr anchorCtr="0" anchor="t" bIns="0" lIns="0" spcFirstLastPara="1" rIns="0" wrap="square" tIns="0">
            <a:spAutoFit/>
          </a:bodyPr>
          <a:lstStyle/>
          <a:p>
            <a:pPr indent="0" lvl="0" marL="0" rtl="0" algn="l">
              <a:lnSpc>
                <a:spcPct val="150000"/>
              </a:lnSpc>
              <a:spcBef>
                <a:spcPts val="0"/>
              </a:spcBef>
              <a:spcAft>
                <a:spcPts val="0"/>
              </a:spcAft>
              <a:buNone/>
            </a:pPr>
            <a:r>
              <a:rPr lang="en-US"/>
              <a:t>• </a:t>
            </a:r>
            <a:r>
              <a:rPr lang="en-US" sz="2400"/>
              <a:t>Giám sát sự kiện</a:t>
            </a:r>
            <a:endParaRPr/>
          </a:p>
          <a:p>
            <a:pPr indent="0" lvl="0" marL="0" rtl="0" algn="l">
              <a:lnSpc>
                <a:spcPct val="150000"/>
              </a:lnSpc>
              <a:spcBef>
                <a:spcPts val="0"/>
              </a:spcBef>
              <a:spcAft>
                <a:spcPts val="0"/>
              </a:spcAft>
              <a:buNone/>
            </a:pPr>
            <a:r>
              <a:rPr lang="en-US" sz="2400"/>
              <a:t>• Phân đoạn</a:t>
            </a:r>
            <a:endParaRPr/>
          </a:p>
          <a:p>
            <a:pPr indent="0" lvl="0" marL="0" rtl="0" algn="l">
              <a:lnSpc>
                <a:spcPct val="150000"/>
              </a:lnSpc>
              <a:spcBef>
                <a:spcPts val="0"/>
              </a:spcBef>
              <a:spcAft>
                <a:spcPts val="0"/>
              </a:spcAft>
              <a:buNone/>
            </a:pPr>
            <a:r>
              <a:rPr lang="en-US" sz="2400"/>
              <a:t>• Cá nhân hóa</a:t>
            </a:r>
            <a:endParaRPr/>
          </a:p>
          <a:p>
            <a:pPr indent="0" lvl="0" marL="0" rtl="0" algn="l">
              <a:lnSpc>
                <a:spcPct val="150000"/>
              </a:lnSpc>
              <a:spcBef>
                <a:spcPts val="0"/>
              </a:spcBef>
              <a:spcAft>
                <a:spcPts val="0"/>
              </a:spcAft>
              <a:buNone/>
            </a:pPr>
            <a:r>
              <a:rPr lang="en-US" sz="2400"/>
              <a:t>• Định giá</a:t>
            </a:r>
            <a:endParaRPr/>
          </a:p>
          <a:p>
            <a:pPr indent="0" lvl="0" marL="0" rtl="0" algn="l">
              <a:lnSpc>
                <a:spcPct val="150000"/>
              </a:lnSpc>
              <a:spcBef>
                <a:spcPts val="0"/>
              </a:spcBef>
              <a:spcAft>
                <a:spcPts val="0"/>
              </a:spcAft>
              <a:buNone/>
            </a:pPr>
            <a:r>
              <a:rPr lang="en-US" sz="2400"/>
              <a:t>• Xu hướng</a:t>
            </a:r>
            <a:endParaRPr/>
          </a:p>
          <a:p>
            <a:pPr indent="0" lvl="0" marL="0" rtl="0" algn="l">
              <a:lnSpc>
                <a:spcPct val="150000"/>
              </a:lnSpc>
              <a:spcBef>
                <a:spcPts val="0"/>
              </a:spcBef>
              <a:spcAft>
                <a:spcPts val="0"/>
              </a:spcAft>
              <a:buNone/>
            </a:pPr>
            <a:r>
              <a:rPr lang="en-US" sz="2400"/>
              <a:t>• Quảng cáo</a:t>
            </a:r>
            <a:endParaRPr/>
          </a:p>
          <a:p>
            <a:pPr indent="0" lvl="0" marL="0" rtl="0" algn="l">
              <a:lnSpc>
                <a:spcPct val="150000"/>
              </a:lnSpc>
              <a:spcBef>
                <a:spcPts val="0"/>
              </a:spcBef>
              <a:spcAft>
                <a:spcPts val="0"/>
              </a:spcAft>
              <a:buNone/>
            </a:pPr>
            <a:r>
              <a:rPr lang="en-US" sz="2400"/>
              <a:t>• Dự báo</a:t>
            </a:r>
            <a:endParaRPr/>
          </a:p>
          <a:p>
            <a:pPr indent="0" lvl="0" marL="0" rtl="0" algn="l">
              <a:lnSpc>
                <a:spcPct val="150000"/>
              </a:lnSpc>
              <a:spcBef>
                <a:spcPts val="0"/>
              </a:spcBef>
              <a:spcAft>
                <a:spcPts val="0"/>
              </a:spcAft>
              <a:buNone/>
            </a:pPr>
            <a:r>
              <a:rPr lang="en-US" sz="2400"/>
              <a:t>• Lập hồ sơ</a:t>
            </a:r>
            <a:endParaRPr/>
          </a:p>
          <a:p>
            <a:pPr indent="0" lvl="0" marL="0" rtl="0" algn="l">
              <a:lnSpc>
                <a:spcPct val="150000"/>
              </a:lnSpc>
              <a:spcBef>
                <a:spcPts val="0"/>
              </a:spcBef>
              <a:spcAft>
                <a:spcPts val="0"/>
              </a:spcAft>
              <a:buNone/>
            </a:pPr>
            <a:r>
              <a:rPr lang="en-US" sz="2400"/>
              <a:t>• Hiệp hội</a:t>
            </a:r>
            <a:endParaRPr sz="24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28"/>
          <p:cNvSpPr txBox="1"/>
          <p:nvPr>
            <p:ph type="title"/>
          </p:nvPr>
        </p:nvSpPr>
        <p:spPr>
          <a:xfrm>
            <a:off x="1524000" y="533400"/>
            <a:ext cx="7974012"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KẾ PHÂN HỆ QUẢN LÝ BÁN HÀNG TRÊN 1C</a:t>
            </a:r>
            <a:endParaRPr/>
          </a:p>
        </p:txBody>
      </p:sp>
      <p:sp>
        <p:nvSpPr>
          <p:cNvPr id="237" name="Google Shape;237;p28"/>
          <p:cNvSpPr txBox="1"/>
          <p:nvPr/>
        </p:nvSpPr>
        <p:spPr>
          <a:xfrm>
            <a:off x="228600" y="1176306"/>
            <a:ext cx="8763000" cy="132343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000000"/>
                </a:solidFill>
                <a:latin typeface="Arial"/>
                <a:ea typeface="Arial"/>
                <a:cs typeface="Arial"/>
                <a:sym typeface="Arial"/>
              </a:rPr>
              <a:t>Bán hàng và Quản trị quan hệ khách hàng được các hệ  thống ERP ngày nay đưa vào phân hệ: Quản lý bán hàng. Phân hệ </a:t>
            </a:r>
            <a:r>
              <a:rPr i="0" lang="en-US" sz="2000">
                <a:solidFill>
                  <a:srgbClr val="000000"/>
                </a:solidFill>
                <a:latin typeface="Arial"/>
                <a:ea typeface="Arial"/>
                <a:cs typeface="Arial"/>
                <a:sym typeface="Arial"/>
              </a:rPr>
              <a:t>Quản lý bán hàng có các đối tượng chính (object) sau: </a:t>
            </a:r>
            <a:r>
              <a:rPr lang="en-US" sz="2000">
                <a:solidFill>
                  <a:schemeClr val="dk1"/>
                </a:solidFill>
                <a:latin typeface="Arial"/>
                <a:ea typeface="Arial"/>
                <a:cs typeface="Arial"/>
                <a:sym typeface="Arial"/>
              </a:rPr>
              <a:t> </a:t>
            </a:r>
            <a:br>
              <a:rPr lang="en-US" sz="2000">
                <a:solidFill>
                  <a:schemeClr val="dk1"/>
                </a:solidFill>
                <a:latin typeface="Arial"/>
                <a:ea typeface="Arial"/>
                <a:cs typeface="Arial"/>
                <a:sym typeface="Arial"/>
              </a:rPr>
            </a:br>
            <a:endParaRPr sz="2000">
              <a:solidFill>
                <a:schemeClr val="dk1"/>
              </a:solidFill>
              <a:latin typeface="Arial"/>
              <a:ea typeface="Arial"/>
              <a:cs typeface="Arial"/>
              <a:sym typeface="Arial"/>
            </a:endParaRPr>
          </a:p>
        </p:txBody>
      </p:sp>
      <p:sp>
        <p:nvSpPr>
          <p:cNvPr id="238" name="Google Shape;238;p28"/>
          <p:cNvSpPr txBox="1"/>
          <p:nvPr/>
        </p:nvSpPr>
        <p:spPr>
          <a:xfrm>
            <a:off x="209919" y="2206021"/>
            <a:ext cx="8869119" cy="4651979"/>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rgbClr val="000000"/>
              </a:buClr>
              <a:buSzPts val="2000"/>
              <a:buFont typeface="Noto Sans Symbols"/>
              <a:buChar char="❑"/>
            </a:pPr>
            <a:r>
              <a:rPr b="1" i="0" lang="en-US" sz="2000">
                <a:solidFill>
                  <a:srgbClr val="000000"/>
                </a:solidFill>
                <a:latin typeface="Arial"/>
                <a:ea typeface="Arial"/>
                <a:cs typeface="Arial"/>
                <a:sym typeface="Arial"/>
              </a:rPr>
              <a:t>Danh mục (Calalog): </a:t>
            </a:r>
            <a:r>
              <a:rPr b="0" i="0" lang="en-US" sz="2000">
                <a:solidFill>
                  <a:srgbClr val="000000"/>
                </a:solidFill>
                <a:latin typeface="Arial"/>
                <a:ea typeface="Arial"/>
                <a:cs typeface="Arial"/>
                <a:sym typeface="Arial"/>
              </a:rPr>
              <a:t>dùng để lưu giữ các thông tin ít thay đổi và được sử dụng trong các đối tượng khác như: Chứng từ (Documents), Biểu ghi (Register) và Báo cáo (Report). Trong Phân hệ Quản lý bản hang thường có các</a:t>
            </a:r>
            <a:r>
              <a:rPr lang="en-US" sz="2000">
                <a:solidFill>
                  <a:srgbClr val="000000"/>
                </a:solidFill>
                <a:latin typeface="Arial"/>
                <a:ea typeface="Arial"/>
                <a:cs typeface="Arial"/>
                <a:sym typeface="Arial"/>
              </a:rPr>
              <a:t> danh mục sau:</a:t>
            </a:r>
            <a:br>
              <a:rPr b="0" i="0" lang="en-US" sz="2000">
                <a:solidFill>
                  <a:srgbClr val="000000"/>
                </a:solidFill>
                <a:latin typeface="Arial"/>
                <a:ea typeface="Arial"/>
                <a:cs typeface="Arial"/>
                <a:sym typeface="Arial"/>
              </a:rPr>
            </a:br>
            <a:r>
              <a:rPr b="0" i="0" lang="en-US" sz="2000">
                <a:solidFill>
                  <a:srgbClr val="000000"/>
                </a:solidFill>
                <a:latin typeface="Arial"/>
                <a:ea typeface="Arial"/>
                <a:cs typeface="Arial"/>
                <a:sym typeface="Arial"/>
              </a:rPr>
              <a:t>- HàngHóa: là danh sách Hàng hoá của Doanh nghiệp</a:t>
            </a:r>
            <a:br>
              <a:rPr b="0" i="0" lang="en-US" sz="2000">
                <a:solidFill>
                  <a:srgbClr val="000000"/>
                </a:solidFill>
                <a:latin typeface="Arial"/>
                <a:ea typeface="Arial"/>
                <a:cs typeface="Arial"/>
                <a:sym typeface="Arial"/>
              </a:rPr>
            </a:br>
            <a:r>
              <a:rPr b="0" i="0" lang="en-US" sz="2000">
                <a:solidFill>
                  <a:srgbClr val="000000"/>
                </a:solidFill>
                <a:latin typeface="Arial"/>
                <a:ea typeface="Arial"/>
                <a:cs typeface="Arial"/>
                <a:sym typeface="Arial"/>
              </a:rPr>
              <a:t>- ĐốiTác: là danh sách Khách hàng, </a:t>
            </a:r>
            <a:r>
              <a:rPr lang="en-US" sz="2000">
                <a:solidFill>
                  <a:srgbClr val="000000"/>
                </a:solidFill>
                <a:latin typeface="Arial"/>
                <a:ea typeface="Arial"/>
                <a:cs typeface="Arial"/>
                <a:sym typeface="Arial"/>
              </a:rPr>
              <a:t>Nhà</a:t>
            </a:r>
            <a:r>
              <a:rPr b="0" i="0" lang="en-US" sz="2000">
                <a:solidFill>
                  <a:srgbClr val="000000"/>
                </a:solidFill>
                <a:latin typeface="Arial"/>
                <a:ea typeface="Arial"/>
                <a:cs typeface="Arial"/>
                <a:sym typeface="Arial"/>
              </a:rPr>
              <a:t> cung cấp hàng, cũng như các công ty khác.</a:t>
            </a:r>
            <a:br>
              <a:rPr b="0" i="0" lang="en-US" sz="2000">
                <a:solidFill>
                  <a:srgbClr val="000000"/>
                </a:solidFill>
                <a:latin typeface="Arial"/>
                <a:ea typeface="Arial"/>
                <a:cs typeface="Arial"/>
                <a:sym typeface="Arial"/>
              </a:rPr>
            </a:br>
            <a:r>
              <a:rPr b="0" i="0" lang="en-US" sz="2000">
                <a:solidFill>
                  <a:srgbClr val="000000"/>
                </a:solidFill>
                <a:latin typeface="Arial"/>
                <a:ea typeface="Arial"/>
                <a:cs typeface="Arial"/>
                <a:sym typeface="Arial"/>
              </a:rPr>
              <a:t>- Kho: là danh sách các kho của doanh nghiệp (nơi cất giữ bảo quản hàng hoá).</a:t>
            </a:r>
            <a:br>
              <a:rPr b="0" i="0" lang="en-US" sz="2000">
                <a:solidFill>
                  <a:srgbClr val="000000"/>
                </a:solidFill>
                <a:latin typeface="Arial"/>
                <a:ea typeface="Arial"/>
                <a:cs typeface="Arial"/>
                <a:sym typeface="Arial"/>
              </a:rPr>
            </a:br>
            <a:endParaRPr sz="2000">
              <a:solidFill>
                <a:schemeClr val="dk1"/>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29"/>
          <p:cNvSpPr txBox="1"/>
          <p:nvPr>
            <p:ph type="title"/>
          </p:nvPr>
        </p:nvSpPr>
        <p:spPr>
          <a:xfrm>
            <a:off x="1524000" y="533400"/>
            <a:ext cx="7974012"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KẾ PHÂN HỆ QUẢN LÝ BÁN HÀNG TRÊN 1C</a:t>
            </a:r>
            <a:endParaRPr/>
          </a:p>
        </p:txBody>
      </p:sp>
      <p:sp>
        <p:nvSpPr>
          <p:cNvPr id="244" name="Google Shape;244;p29"/>
          <p:cNvSpPr txBox="1"/>
          <p:nvPr/>
        </p:nvSpPr>
        <p:spPr>
          <a:xfrm>
            <a:off x="304800" y="1219200"/>
            <a:ext cx="8534400" cy="5069658"/>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2173"/>
              </a:lnSpc>
              <a:spcBef>
                <a:spcPts val="0"/>
              </a:spcBef>
              <a:spcAft>
                <a:spcPts val="0"/>
              </a:spcAft>
              <a:buClr>
                <a:schemeClr val="dk1"/>
              </a:buClr>
              <a:buSzPts val="2300"/>
              <a:buFont typeface="Noto Sans Symbols"/>
              <a:buChar char="❑"/>
            </a:pPr>
            <a:r>
              <a:rPr lang="en-US" sz="2300">
                <a:solidFill>
                  <a:schemeClr val="dk1"/>
                </a:solidFill>
                <a:latin typeface="Arial"/>
                <a:ea typeface="Arial"/>
                <a:cs typeface="Arial"/>
                <a:sym typeface="Arial"/>
              </a:rPr>
              <a:t> </a:t>
            </a:r>
            <a:r>
              <a:rPr b="1" lang="en-US" sz="2000">
                <a:solidFill>
                  <a:schemeClr val="dk1"/>
                </a:solidFill>
                <a:latin typeface="Calibri"/>
                <a:ea typeface="Calibri"/>
                <a:cs typeface="Calibri"/>
                <a:sym typeface="Calibri"/>
              </a:rPr>
              <a:t>Chứng từ (Document)</a:t>
            </a:r>
            <a:r>
              <a:rPr lang="en-US" sz="2000">
                <a:solidFill>
                  <a:schemeClr val="dk1"/>
                </a:solidFill>
                <a:latin typeface="Calibri"/>
                <a:ea typeface="Calibri"/>
                <a:cs typeface="Calibri"/>
                <a:sym typeface="Calibri"/>
              </a:rPr>
              <a:t>: dùng để ghi lại các sự kiện diễn ra trong quá trình tồn tại của doanh nghiệp. Chứng từ được lưu giữ trong cơ sở dữ liệu của hệ thống và bao gồm các thông tin về Ngày và giờ (Date and Time), bên cạnh đó còn có Số chứng từ (Number). </a:t>
            </a:r>
            <a:endParaRPr sz="2000">
              <a:solidFill>
                <a:schemeClr val="dk1"/>
              </a:solidFill>
              <a:latin typeface="Calibri"/>
              <a:ea typeface="Calibri"/>
              <a:cs typeface="Calibri"/>
              <a:sym typeface="Calibri"/>
            </a:endParaRPr>
          </a:p>
          <a:p>
            <a:pPr indent="-285750" lvl="0" marL="285750" marR="0" rtl="0" algn="l">
              <a:lnSpc>
                <a:spcPct val="180000"/>
              </a:lnSpc>
              <a:spcBef>
                <a:spcPts val="0"/>
              </a:spcBef>
              <a:spcAft>
                <a:spcPts val="0"/>
              </a:spcAft>
              <a:buClr>
                <a:schemeClr val="dk1"/>
              </a:buClr>
              <a:buSzPts val="2000"/>
              <a:buFont typeface="Noto Sans Symbols"/>
              <a:buChar char="❑"/>
            </a:pPr>
            <a:r>
              <a:rPr b="1" lang="en-US" sz="2000">
                <a:solidFill>
                  <a:schemeClr val="dk1"/>
                </a:solidFill>
                <a:latin typeface="Calibri"/>
                <a:ea typeface="Calibri"/>
                <a:cs typeface="Calibri"/>
                <a:sym typeface="Calibri"/>
              </a:rPr>
              <a:t>Trong Phân hệ Quản lý bàn hàng thường có các chứng từ sau</a:t>
            </a:r>
            <a:r>
              <a:rPr lang="en-US" sz="2000">
                <a:solidFill>
                  <a:schemeClr val="dk1"/>
                </a:solidFill>
                <a:latin typeface="Calibri"/>
                <a:ea typeface="Calibri"/>
                <a:cs typeface="Calibri"/>
                <a:sym typeface="Calibri"/>
              </a:rPr>
              <a:t>:</a:t>
            </a:r>
            <a:br>
              <a:rPr lang="en-US" sz="2000">
                <a:solidFill>
                  <a:schemeClr val="dk1"/>
                </a:solidFill>
                <a:latin typeface="Calibri"/>
                <a:ea typeface="Calibri"/>
                <a:cs typeface="Calibri"/>
                <a:sym typeface="Calibri"/>
              </a:rPr>
            </a:br>
            <a:r>
              <a:rPr lang="en-US" sz="2000">
                <a:solidFill>
                  <a:schemeClr val="dk1"/>
                </a:solidFill>
                <a:latin typeface="Calibri"/>
                <a:ea typeface="Calibri"/>
                <a:cs typeface="Calibri"/>
                <a:sym typeface="Calibri"/>
              </a:rPr>
              <a:t>- </a:t>
            </a:r>
            <a:r>
              <a:rPr i="1" lang="en-US" sz="2000">
                <a:solidFill>
                  <a:schemeClr val="dk1"/>
                </a:solidFill>
                <a:latin typeface="Calibri"/>
                <a:ea typeface="Calibri"/>
                <a:cs typeface="Calibri"/>
                <a:sym typeface="Calibri"/>
              </a:rPr>
              <a:t>PhiếuNhập</a:t>
            </a:r>
            <a:r>
              <a:rPr lang="en-US" sz="2000">
                <a:solidFill>
                  <a:schemeClr val="dk1"/>
                </a:solidFill>
                <a:latin typeface="Calibri"/>
                <a:ea typeface="Calibri"/>
                <a:cs typeface="Calibri"/>
                <a:sym typeface="Calibri"/>
              </a:rPr>
              <a:t>: dùng để ghi nhận quá trình nhập hàng hoá vào kho, đồng thời bổ sung một ghi chép về việc nhập hàng vào biểu ghi tích lũy TồnKho.</a:t>
            </a:r>
            <a:br>
              <a:rPr lang="en-US" sz="2000">
                <a:solidFill>
                  <a:schemeClr val="dk1"/>
                </a:solidFill>
                <a:latin typeface="Calibri"/>
                <a:ea typeface="Calibri"/>
                <a:cs typeface="Calibri"/>
                <a:sym typeface="Calibri"/>
              </a:rPr>
            </a:br>
            <a:r>
              <a:rPr lang="en-US" sz="2000">
                <a:solidFill>
                  <a:schemeClr val="dk1"/>
                </a:solidFill>
                <a:latin typeface="Calibri"/>
                <a:ea typeface="Calibri"/>
                <a:cs typeface="Calibri"/>
                <a:sym typeface="Calibri"/>
              </a:rPr>
              <a:t>- </a:t>
            </a:r>
            <a:r>
              <a:rPr i="1" lang="en-US" sz="2000">
                <a:solidFill>
                  <a:schemeClr val="dk1"/>
                </a:solidFill>
                <a:latin typeface="Calibri"/>
                <a:ea typeface="Calibri"/>
                <a:cs typeface="Calibri"/>
                <a:sym typeface="Calibri"/>
              </a:rPr>
              <a:t>PhiếuXuất</a:t>
            </a:r>
            <a:r>
              <a:rPr lang="en-US" sz="2000">
                <a:solidFill>
                  <a:schemeClr val="dk1"/>
                </a:solidFill>
                <a:latin typeface="Calibri"/>
                <a:ea typeface="Calibri"/>
                <a:cs typeface="Calibri"/>
                <a:sym typeface="Calibri"/>
              </a:rPr>
              <a:t>: dùng để ghi nhận quá trình tiêu thụ hàng hoá, làm giảm số lượng trong Biểu ghi TồnKho và bổ sung một ghi chép trong biểu ghi tích lũy BánHàng </a:t>
            </a:r>
            <a:endParaRPr sz="2000">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30"/>
          <p:cNvSpPr txBox="1"/>
          <p:nvPr>
            <p:ph type="title"/>
          </p:nvPr>
        </p:nvSpPr>
        <p:spPr>
          <a:xfrm>
            <a:off x="1524000" y="533400"/>
            <a:ext cx="7974012"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KẾ PHÂN HỆ QUẢN LÝ BÁN HÀNG TRÊN 1C</a:t>
            </a:r>
            <a:endParaRPr/>
          </a:p>
        </p:txBody>
      </p:sp>
      <p:sp>
        <p:nvSpPr>
          <p:cNvPr id="250" name="Google Shape;250;p30"/>
          <p:cNvSpPr txBox="1"/>
          <p:nvPr/>
        </p:nvSpPr>
        <p:spPr>
          <a:xfrm>
            <a:off x="0" y="1143000"/>
            <a:ext cx="9220200" cy="5543184"/>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chemeClr val="dk1"/>
              </a:buClr>
              <a:buSzPts val="2200"/>
              <a:buFont typeface="Noto Sans Symbols"/>
              <a:buChar char="❑"/>
            </a:pPr>
            <a:r>
              <a:rPr b="1" lang="en-US" sz="2200">
                <a:solidFill>
                  <a:schemeClr val="dk1"/>
                </a:solidFill>
                <a:latin typeface="Arial"/>
                <a:ea typeface="Arial"/>
                <a:cs typeface="Arial"/>
                <a:sym typeface="Arial"/>
              </a:rPr>
              <a:t>Biểu ghi tích lũy (Accumulation Register) </a:t>
            </a:r>
            <a:r>
              <a:rPr lang="en-US" sz="2200">
                <a:solidFill>
                  <a:schemeClr val="dk1"/>
                </a:solidFill>
                <a:latin typeface="Arial"/>
                <a:ea typeface="Arial"/>
                <a:cs typeface="Arial"/>
                <a:sym typeface="Arial"/>
              </a:rPr>
              <a:t>lưu giữ các thông tin về số liệu tồn hoặc phát sinh liên quan đến các đối tượng trong lĩnh vực ứng dụng. </a:t>
            </a:r>
            <a:endParaRPr sz="2200">
              <a:solidFill>
                <a:schemeClr val="dk1"/>
              </a:solidFill>
              <a:latin typeface="Arial"/>
              <a:ea typeface="Arial"/>
              <a:cs typeface="Arial"/>
              <a:sym typeface="Arial"/>
            </a:endParaRPr>
          </a:p>
          <a:p>
            <a:pPr indent="-285750" lvl="0" marL="285750" marR="0" rtl="0" algn="l">
              <a:lnSpc>
                <a:spcPct val="150000"/>
              </a:lnSpc>
              <a:spcBef>
                <a:spcPts val="0"/>
              </a:spcBef>
              <a:spcAft>
                <a:spcPts val="0"/>
              </a:spcAft>
              <a:buClr>
                <a:schemeClr val="dk1"/>
              </a:buClr>
              <a:buSzPts val="2200"/>
              <a:buFont typeface="Noto Sans Symbols"/>
              <a:buChar char="❑"/>
            </a:pPr>
            <a:r>
              <a:rPr b="1" lang="en-US" sz="2200">
                <a:solidFill>
                  <a:schemeClr val="dk1"/>
                </a:solidFill>
                <a:latin typeface="Arial"/>
                <a:ea typeface="Arial"/>
                <a:cs typeface="Arial"/>
                <a:sym typeface="Arial"/>
              </a:rPr>
              <a:t>Cần bổ sung các biểu ghi tích luỹ sau:</a:t>
            </a:r>
            <a:br>
              <a:rPr lang="en-US" sz="2200">
                <a:solidFill>
                  <a:schemeClr val="dk1"/>
                </a:solidFill>
                <a:latin typeface="Arial"/>
                <a:ea typeface="Arial"/>
                <a:cs typeface="Arial"/>
                <a:sym typeface="Arial"/>
              </a:rPr>
            </a:br>
            <a:r>
              <a:rPr lang="en-US" sz="2200">
                <a:solidFill>
                  <a:schemeClr val="dk1"/>
                </a:solidFill>
                <a:latin typeface="Arial"/>
                <a:ea typeface="Arial"/>
                <a:cs typeface="Arial"/>
                <a:sym typeface="Arial"/>
              </a:rPr>
              <a:t>- </a:t>
            </a:r>
            <a:r>
              <a:rPr i="1" lang="en-US" sz="2200">
                <a:solidFill>
                  <a:schemeClr val="dk1"/>
                </a:solidFill>
                <a:latin typeface="Arial"/>
                <a:ea typeface="Arial"/>
                <a:cs typeface="Arial"/>
                <a:sym typeface="Arial"/>
              </a:rPr>
              <a:t>TồnKho</a:t>
            </a:r>
            <a:r>
              <a:rPr lang="en-US" sz="2200">
                <a:solidFill>
                  <a:schemeClr val="dk1"/>
                </a:solidFill>
                <a:latin typeface="Arial"/>
                <a:ea typeface="Arial"/>
                <a:cs typeface="Arial"/>
                <a:sym typeface="Arial"/>
              </a:rPr>
              <a:t>: dùng để lưu trữ các ghi chép về chuyển động hàng hoá trong kho, đưa ra các thông tin về</a:t>
            </a:r>
            <a:br>
              <a:rPr lang="en-US" sz="2200">
                <a:solidFill>
                  <a:schemeClr val="dk1"/>
                </a:solidFill>
                <a:latin typeface="Arial"/>
                <a:ea typeface="Arial"/>
                <a:cs typeface="Arial"/>
                <a:sym typeface="Arial"/>
              </a:rPr>
            </a:br>
            <a:r>
              <a:rPr lang="en-US" sz="2200">
                <a:solidFill>
                  <a:schemeClr val="dk1"/>
                </a:solidFill>
                <a:latin typeface="Arial"/>
                <a:ea typeface="Arial"/>
                <a:cs typeface="Arial"/>
                <a:sym typeface="Arial"/>
              </a:rPr>
              <a:t>số lượng hàng tồn trong mỗi kho.</a:t>
            </a:r>
            <a:br>
              <a:rPr lang="en-US" sz="2200">
                <a:solidFill>
                  <a:schemeClr val="dk1"/>
                </a:solidFill>
                <a:latin typeface="Arial"/>
                <a:ea typeface="Arial"/>
                <a:cs typeface="Arial"/>
                <a:sym typeface="Arial"/>
              </a:rPr>
            </a:br>
            <a:r>
              <a:rPr lang="en-US" sz="2200">
                <a:solidFill>
                  <a:schemeClr val="dk1"/>
                </a:solidFill>
                <a:latin typeface="Arial"/>
                <a:ea typeface="Arial"/>
                <a:cs typeface="Arial"/>
                <a:sym typeface="Arial"/>
              </a:rPr>
              <a:t>- </a:t>
            </a:r>
            <a:r>
              <a:rPr i="1" lang="en-US" sz="2200">
                <a:solidFill>
                  <a:schemeClr val="dk1"/>
                </a:solidFill>
                <a:latin typeface="Arial"/>
                <a:ea typeface="Arial"/>
                <a:cs typeface="Arial"/>
                <a:sym typeface="Arial"/>
              </a:rPr>
              <a:t>BánHàng</a:t>
            </a:r>
            <a:r>
              <a:rPr lang="en-US" sz="2200">
                <a:solidFill>
                  <a:schemeClr val="dk1"/>
                </a:solidFill>
                <a:latin typeface="Arial"/>
                <a:ea typeface="Arial"/>
                <a:cs typeface="Arial"/>
                <a:sym typeface="Arial"/>
              </a:rPr>
              <a:t>: dùng để lưu trữ các ghi chép về việc bán hàng, đưa ra các thông tin về số lượng hàng đã</a:t>
            </a:r>
            <a:br>
              <a:rPr lang="en-US" sz="2200">
                <a:solidFill>
                  <a:schemeClr val="dk1"/>
                </a:solidFill>
                <a:latin typeface="Arial"/>
                <a:ea typeface="Arial"/>
                <a:cs typeface="Arial"/>
                <a:sym typeface="Arial"/>
              </a:rPr>
            </a:br>
            <a:r>
              <a:rPr lang="en-US" sz="2200">
                <a:solidFill>
                  <a:schemeClr val="dk1"/>
                </a:solidFill>
                <a:latin typeface="Arial"/>
                <a:ea typeface="Arial"/>
                <a:cs typeface="Arial"/>
                <a:sym typeface="Arial"/>
              </a:rPr>
              <a:t>bán theo từng loại mặt hàng và từng đối tác. </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31"/>
          <p:cNvSpPr txBox="1"/>
          <p:nvPr>
            <p:ph type="title"/>
          </p:nvPr>
        </p:nvSpPr>
        <p:spPr>
          <a:xfrm>
            <a:off x="1524000" y="533400"/>
            <a:ext cx="7974012"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KẾ PHÂN HỆ QUẢN LÝ BÁN HÀNG TRÊN 1C</a:t>
            </a:r>
            <a:endParaRPr/>
          </a:p>
        </p:txBody>
      </p:sp>
      <p:sp>
        <p:nvSpPr>
          <p:cNvPr id="256" name="Google Shape;256;p31"/>
          <p:cNvSpPr txBox="1"/>
          <p:nvPr/>
        </p:nvSpPr>
        <p:spPr>
          <a:xfrm>
            <a:off x="152400" y="1219200"/>
            <a:ext cx="8686800" cy="104644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200">
                <a:solidFill>
                  <a:srgbClr val="000000"/>
                </a:solidFill>
                <a:latin typeface="Calibri"/>
                <a:ea typeface="Calibri"/>
                <a:cs typeface="Calibri"/>
                <a:sym typeface="Calibri"/>
              </a:rPr>
              <a:t>Cấu trúc chung của cấu hình có thể diễn giải theo sơ đồ sau (mũi tên chỉ chiều các luồng dữ liệu):</a:t>
            </a:r>
            <a:r>
              <a:rPr lang="en-US" sz="2200">
                <a:solidFill>
                  <a:schemeClr val="dk1"/>
                </a:solidFill>
                <a:latin typeface="Calibri"/>
                <a:ea typeface="Calibri"/>
                <a:cs typeface="Calibri"/>
                <a:sym typeface="Calibri"/>
              </a:rPr>
              <a:t> </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257" name="Google Shape;257;p31"/>
          <p:cNvPicPr preferRelativeResize="0"/>
          <p:nvPr/>
        </p:nvPicPr>
        <p:blipFill rotWithShape="1">
          <a:blip r:embed="rId3">
            <a:alphaModFix/>
          </a:blip>
          <a:srcRect b="0" l="0" r="0" t="0"/>
          <a:stretch/>
        </p:blipFill>
        <p:spPr>
          <a:xfrm>
            <a:off x="533399" y="2209800"/>
            <a:ext cx="8077201" cy="429577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32"/>
          <p:cNvSpPr txBox="1"/>
          <p:nvPr>
            <p:ph type="title"/>
          </p:nvPr>
        </p:nvSpPr>
        <p:spPr>
          <a:xfrm>
            <a:off x="1524000" y="533400"/>
            <a:ext cx="7974012"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KẾ PHÂN HỆ QUẢN LÝ BÁN HÀNG TRÊN 1C</a:t>
            </a:r>
            <a:endParaRPr/>
          </a:p>
        </p:txBody>
      </p:sp>
      <p:sp>
        <p:nvSpPr>
          <p:cNvPr id="263" name="Google Shape;263;p32"/>
          <p:cNvSpPr txBox="1"/>
          <p:nvPr/>
        </p:nvSpPr>
        <p:spPr>
          <a:xfrm>
            <a:off x="152400" y="1219200"/>
            <a:ext cx="8763000" cy="5712461"/>
          </a:xfrm>
          <a:prstGeom prst="rect">
            <a:avLst/>
          </a:prstGeom>
          <a:noFill/>
          <a:ln>
            <a:noFill/>
          </a:ln>
        </p:spPr>
        <p:txBody>
          <a:bodyPr anchorCtr="0" anchor="t" bIns="45700" lIns="91425" spcFirstLastPara="1" rIns="91425" wrap="square" tIns="45700">
            <a:spAutoFit/>
          </a:bodyPr>
          <a:lstStyle/>
          <a:p>
            <a:pPr indent="-285750" lvl="0" marL="285750" marR="0" rtl="0" algn="l">
              <a:lnSpc>
                <a:spcPct val="141666"/>
              </a:lnSpc>
              <a:spcBef>
                <a:spcPts val="0"/>
              </a:spcBef>
              <a:spcAft>
                <a:spcPts val="0"/>
              </a:spcAft>
              <a:buClr>
                <a:schemeClr val="dk1"/>
              </a:buClr>
              <a:buSzPts val="2400"/>
              <a:buFont typeface="Noto Sans Symbols"/>
              <a:buChar char="❑"/>
            </a:pPr>
            <a:r>
              <a:rPr b="1" lang="en-US" sz="2400">
                <a:solidFill>
                  <a:schemeClr val="dk1"/>
                </a:solidFill>
                <a:latin typeface="Calibri"/>
                <a:ea typeface="Calibri"/>
                <a:cs typeface="Calibri"/>
                <a:sym typeface="Calibri"/>
              </a:rPr>
              <a:t>Báo cáo (Report) </a:t>
            </a:r>
            <a:r>
              <a:rPr lang="en-US" sz="2400">
                <a:solidFill>
                  <a:schemeClr val="dk1"/>
                </a:solidFill>
                <a:latin typeface="Calibri"/>
                <a:ea typeface="Calibri"/>
                <a:cs typeface="Calibri"/>
                <a:sym typeface="Calibri"/>
              </a:rPr>
              <a:t>dùng để trình bày trên màn hình hoặc bản in các số liệu tổng hợp và chi tiết. Báo cáo không lưu lại bất kỳ dữ liệu nào vào trong cơ sở dữ liệu, nó chỉ lấy thông tin từ các đối tượng khác,xử lý các thông tin đó và đưa kết quả ra biểu mẫu kết quả. </a:t>
            </a:r>
            <a:endParaRPr sz="2400">
              <a:solidFill>
                <a:schemeClr val="dk1"/>
              </a:solidFill>
              <a:latin typeface="Calibri"/>
              <a:ea typeface="Calibri"/>
              <a:cs typeface="Calibri"/>
              <a:sym typeface="Calibri"/>
            </a:endParaRPr>
          </a:p>
          <a:p>
            <a:pPr indent="-285750" lvl="0" marL="285750" marR="0" rtl="0" algn="l">
              <a:lnSpc>
                <a:spcPct val="141666"/>
              </a:lnSpc>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Trong ví dụ đơn giản này, chúng ta chỉ tạo ra 2 báo cáo:</a:t>
            </a:r>
            <a:br>
              <a:rPr lang="en-US" sz="2400">
                <a:solidFill>
                  <a:schemeClr val="dk1"/>
                </a:solidFill>
                <a:latin typeface="Calibri"/>
                <a:ea typeface="Calibri"/>
                <a:cs typeface="Calibri"/>
                <a:sym typeface="Calibri"/>
              </a:rPr>
            </a:br>
            <a:r>
              <a:rPr lang="en-US" sz="2400">
                <a:solidFill>
                  <a:schemeClr val="dk1"/>
                </a:solidFill>
                <a:latin typeface="Calibri"/>
                <a:ea typeface="Calibri"/>
                <a:cs typeface="Calibri"/>
                <a:sym typeface="Calibri"/>
              </a:rPr>
              <a:t>- </a:t>
            </a:r>
            <a:r>
              <a:rPr i="1" lang="en-US" sz="2400">
                <a:solidFill>
                  <a:schemeClr val="dk1"/>
                </a:solidFill>
                <a:latin typeface="Calibri"/>
                <a:ea typeface="Calibri"/>
                <a:cs typeface="Calibri"/>
                <a:sym typeface="Calibri"/>
              </a:rPr>
              <a:t>HàngTồnKho</a:t>
            </a:r>
            <a:r>
              <a:rPr lang="en-US" sz="2400">
                <a:solidFill>
                  <a:schemeClr val="dk1"/>
                </a:solidFill>
                <a:latin typeface="Calibri"/>
                <a:ea typeface="Calibri"/>
                <a:cs typeface="Calibri"/>
                <a:sym typeface="Calibri"/>
              </a:rPr>
              <a:t>: dùng để đưa ra số lượng hàng còn lại theo từng kho. Dữ liệu được lấy ra từ biểu ghi</a:t>
            </a:r>
            <a:br>
              <a:rPr lang="en-US" sz="2400">
                <a:solidFill>
                  <a:schemeClr val="dk1"/>
                </a:solidFill>
                <a:latin typeface="Calibri"/>
                <a:ea typeface="Calibri"/>
                <a:cs typeface="Calibri"/>
                <a:sym typeface="Calibri"/>
              </a:rPr>
            </a:br>
            <a:r>
              <a:rPr lang="en-US" sz="2400">
                <a:solidFill>
                  <a:schemeClr val="dk1"/>
                </a:solidFill>
                <a:latin typeface="Calibri"/>
                <a:ea typeface="Calibri"/>
                <a:cs typeface="Calibri"/>
                <a:sym typeface="Calibri"/>
              </a:rPr>
              <a:t>tích luỹ TồnKho.</a:t>
            </a:r>
            <a:br>
              <a:rPr lang="en-US" sz="2400">
                <a:solidFill>
                  <a:schemeClr val="dk1"/>
                </a:solidFill>
                <a:latin typeface="Calibri"/>
                <a:ea typeface="Calibri"/>
                <a:cs typeface="Calibri"/>
                <a:sym typeface="Calibri"/>
              </a:rPr>
            </a:br>
            <a:r>
              <a:rPr lang="en-US" sz="2400">
                <a:solidFill>
                  <a:schemeClr val="dk1"/>
                </a:solidFill>
                <a:latin typeface="Calibri"/>
                <a:ea typeface="Calibri"/>
                <a:cs typeface="Calibri"/>
                <a:sym typeface="Calibri"/>
              </a:rPr>
              <a:t>- </a:t>
            </a:r>
            <a:r>
              <a:rPr i="1" lang="en-US" sz="2400">
                <a:solidFill>
                  <a:schemeClr val="dk1"/>
                </a:solidFill>
                <a:latin typeface="Calibri"/>
                <a:ea typeface="Calibri"/>
                <a:cs typeface="Calibri"/>
                <a:sym typeface="Calibri"/>
              </a:rPr>
              <a:t>PhânTíchBánHàng</a:t>
            </a:r>
            <a:r>
              <a:rPr lang="en-US" sz="2400">
                <a:solidFill>
                  <a:schemeClr val="dk1"/>
                </a:solidFill>
                <a:latin typeface="Calibri"/>
                <a:ea typeface="Calibri"/>
                <a:cs typeface="Calibri"/>
                <a:sym typeface="Calibri"/>
              </a:rPr>
              <a:t>: dùng để đưa ra số lượng hàng đã bán theo từng nhóm. Dữ liệu được lấy ra từ</a:t>
            </a:r>
            <a:br>
              <a:rPr lang="en-US" sz="2400">
                <a:solidFill>
                  <a:schemeClr val="dk1"/>
                </a:solidFill>
                <a:latin typeface="Calibri"/>
                <a:ea typeface="Calibri"/>
                <a:cs typeface="Calibri"/>
                <a:sym typeface="Calibri"/>
              </a:rPr>
            </a:br>
            <a:r>
              <a:rPr lang="en-US" sz="2400">
                <a:solidFill>
                  <a:schemeClr val="dk1"/>
                </a:solidFill>
                <a:latin typeface="Calibri"/>
                <a:ea typeface="Calibri"/>
                <a:cs typeface="Calibri"/>
                <a:sym typeface="Calibri"/>
              </a:rPr>
              <a:t>biểu ghi tích luỹ BánHàng </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33"/>
          <p:cNvSpPr txBox="1"/>
          <p:nvPr>
            <p:ph type="title"/>
          </p:nvPr>
        </p:nvSpPr>
        <p:spPr>
          <a:xfrm>
            <a:off x="1524000" y="533400"/>
            <a:ext cx="7974012"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KẾ PHÂN HỆ QUẢN LÝ BÁN HÀNG TRÊN 1C</a:t>
            </a:r>
            <a:endParaRPr/>
          </a:p>
        </p:txBody>
      </p:sp>
      <p:sp>
        <p:nvSpPr>
          <p:cNvPr id="269" name="Google Shape;269;p33"/>
          <p:cNvSpPr txBox="1"/>
          <p:nvPr/>
        </p:nvSpPr>
        <p:spPr>
          <a:xfrm>
            <a:off x="228600" y="1295400"/>
            <a:ext cx="8458200" cy="5221942"/>
          </a:xfrm>
          <a:prstGeom prst="rect">
            <a:avLst/>
          </a:prstGeom>
          <a:noFill/>
          <a:ln>
            <a:noFill/>
          </a:ln>
        </p:spPr>
        <p:txBody>
          <a:bodyPr anchorCtr="0" anchor="t" bIns="45700" lIns="91425" spcFirstLastPara="1" rIns="91425" wrap="square" tIns="45700">
            <a:spAutoFit/>
          </a:bodyPr>
          <a:lstStyle/>
          <a:p>
            <a:pPr indent="0" lvl="0" marL="0" marR="0" rtl="0" algn="l">
              <a:lnSpc>
                <a:spcPct val="155000"/>
              </a:lnSpc>
              <a:spcBef>
                <a:spcPts val="0"/>
              </a:spcBef>
              <a:spcAft>
                <a:spcPts val="0"/>
              </a:spcAft>
              <a:buNone/>
            </a:pPr>
            <a:r>
              <a:rPr b="1" i="0" lang="en-US" sz="1800">
                <a:solidFill>
                  <a:srgbClr val="000000"/>
                </a:solidFill>
                <a:latin typeface="Tahoma"/>
                <a:ea typeface="Tahoma"/>
                <a:cs typeface="Tahoma"/>
                <a:sym typeface="Tahoma"/>
              </a:rPr>
              <a:t>G</a:t>
            </a:r>
            <a:r>
              <a:rPr b="1" i="1" lang="en-US" sz="1800">
                <a:solidFill>
                  <a:srgbClr val="000000"/>
                </a:solidFill>
                <a:latin typeface="Tahoma"/>
                <a:ea typeface="Tahoma"/>
                <a:cs typeface="Tahoma"/>
                <a:sym typeface="Tahoma"/>
              </a:rPr>
              <a:t>iải thích các mối liên hệ chính giữa các đối tượng:</a:t>
            </a:r>
            <a:br>
              <a:rPr b="0" i="0" lang="en-US" sz="1800">
                <a:solidFill>
                  <a:srgbClr val="000000"/>
                </a:solidFill>
                <a:latin typeface="Tahoma"/>
                <a:ea typeface="Tahoma"/>
                <a:cs typeface="Tahoma"/>
                <a:sym typeface="Tahoma"/>
              </a:rPr>
            </a:br>
            <a:r>
              <a:rPr b="0" i="0" lang="en-US" sz="1800">
                <a:solidFill>
                  <a:srgbClr val="000000"/>
                </a:solidFill>
                <a:latin typeface="Times New Roman"/>
                <a:ea typeface="Times New Roman"/>
                <a:cs typeface="Times New Roman"/>
                <a:sym typeface="Times New Roman"/>
              </a:rPr>
              <a:t>- </a:t>
            </a:r>
            <a:r>
              <a:rPr b="0" i="0" lang="en-US" sz="2000">
                <a:solidFill>
                  <a:srgbClr val="000000"/>
                </a:solidFill>
                <a:latin typeface="Tahoma"/>
                <a:ea typeface="Tahoma"/>
                <a:cs typeface="Tahoma"/>
                <a:sym typeface="Tahoma"/>
              </a:rPr>
              <a:t>Dữ liệu từ các danh mục thường được sử dụng trong các đối tượng khác, bởi vì danh mục chính là nơi lưu giữ thông tin về các đối tượng chính trong lĩnh vực ứng dụng.</a:t>
            </a:r>
            <a:r>
              <a:rPr lang="en-US" sz="2000">
                <a:solidFill>
                  <a:schemeClr val="dk1"/>
                </a:solidFill>
                <a:latin typeface="Calibri"/>
                <a:ea typeface="Calibri"/>
                <a:cs typeface="Calibri"/>
                <a:sym typeface="Calibri"/>
              </a:rPr>
              <a:t> </a:t>
            </a:r>
            <a:endParaRPr sz="2000">
              <a:solidFill>
                <a:schemeClr val="dk1"/>
              </a:solidFill>
              <a:latin typeface="Calibri"/>
              <a:ea typeface="Calibri"/>
              <a:cs typeface="Calibri"/>
              <a:sym typeface="Calibri"/>
            </a:endParaRPr>
          </a:p>
          <a:p>
            <a:pPr indent="0" lvl="0" marL="0" marR="0" rtl="0" algn="l">
              <a:lnSpc>
                <a:spcPct val="155000"/>
              </a:lnSpc>
              <a:spcBef>
                <a:spcPts val="0"/>
              </a:spcBef>
              <a:spcAft>
                <a:spcPts val="0"/>
              </a:spcAft>
              <a:buNone/>
            </a:pPr>
            <a:r>
              <a:rPr b="0" i="0" lang="en-US" sz="2000">
                <a:solidFill>
                  <a:srgbClr val="000000"/>
                </a:solidFill>
                <a:latin typeface="Times New Roman"/>
                <a:ea typeface="Times New Roman"/>
                <a:cs typeface="Times New Roman"/>
                <a:sym typeface="Times New Roman"/>
              </a:rPr>
              <a:t>- </a:t>
            </a:r>
            <a:r>
              <a:rPr b="0" i="0" lang="en-US" sz="2000">
                <a:solidFill>
                  <a:srgbClr val="000000"/>
                </a:solidFill>
                <a:latin typeface="Tahoma"/>
                <a:ea typeface="Tahoma"/>
                <a:cs typeface="Tahoma"/>
                <a:sym typeface="Tahoma"/>
              </a:rPr>
              <a:t>Chứng từ ghi nhận các sự kiện có ý nghĩa kinh tế và làm thay đổi trạng thái của các biểu ghi.</a:t>
            </a:r>
            <a:br>
              <a:rPr b="0" i="0" lang="en-US" sz="2000">
                <a:solidFill>
                  <a:srgbClr val="000000"/>
                </a:solidFill>
                <a:latin typeface="Tahoma"/>
                <a:ea typeface="Tahoma"/>
                <a:cs typeface="Tahoma"/>
                <a:sym typeface="Tahoma"/>
              </a:rPr>
            </a:br>
            <a:r>
              <a:rPr b="0" i="0" lang="en-US" sz="2000">
                <a:solidFill>
                  <a:srgbClr val="000000"/>
                </a:solidFill>
                <a:latin typeface="Times New Roman"/>
                <a:ea typeface="Times New Roman"/>
                <a:cs typeface="Times New Roman"/>
                <a:sym typeface="Times New Roman"/>
              </a:rPr>
              <a:t>- </a:t>
            </a:r>
            <a:r>
              <a:rPr b="0" i="0" lang="en-US" sz="2000">
                <a:solidFill>
                  <a:srgbClr val="000000"/>
                </a:solidFill>
                <a:latin typeface="Tahoma"/>
                <a:ea typeface="Tahoma"/>
                <a:cs typeface="Tahoma"/>
                <a:sym typeface="Tahoma"/>
              </a:rPr>
              <a:t>Báo cáo sử dụng các dữ liệu từ biểu ghi và từ các đối tượng khác để đưa ra các thông tin cần thiết cho người sử dụng.</a:t>
            </a:r>
            <a:r>
              <a:rPr lang="en-US" sz="2000">
                <a:solidFill>
                  <a:schemeClr val="dk1"/>
                </a:solidFill>
                <a:latin typeface="Calibri"/>
                <a:ea typeface="Calibri"/>
                <a:cs typeface="Calibri"/>
                <a:sym typeface="Calibri"/>
              </a:rPr>
              <a:t> </a:t>
            </a:r>
            <a:r>
              <a:rPr b="0" i="0" lang="en-US" sz="2000">
                <a:solidFill>
                  <a:srgbClr val="000000"/>
                </a:solidFill>
                <a:latin typeface="Tahoma"/>
                <a:ea typeface="Tahoma"/>
                <a:cs typeface="Tahoma"/>
                <a:sym typeface="Tahoma"/>
              </a:rPr>
              <a:t>Nhiệm vụ của người lập trình là tạo lập và thay đổi các đối tượng cần thiết, tạo các mối liên hệ giữa chúng, sửa đổi các thuộc tính, xác định các sự kiện cho các đối tượng bằng cách sử dụng công cụ trong ngôn ngữ lập trình sẵn có.</a:t>
            </a:r>
            <a:r>
              <a:rPr lang="en-US" sz="2000">
                <a:solidFill>
                  <a:schemeClr val="dk1"/>
                </a:solidFill>
                <a:latin typeface="Calibri"/>
                <a:ea typeface="Calibri"/>
                <a:cs typeface="Calibri"/>
                <a:sym typeface="Calibri"/>
              </a:rPr>
              <a:t> </a:t>
            </a:r>
            <a:br>
              <a:rPr lang="en-US" sz="1800">
                <a:solidFill>
                  <a:schemeClr val="dk1"/>
                </a:solidFill>
                <a:latin typeface="Calibri"/>
                <a:ea typeface="Calibri"/>
                <a:cs typeface="Calibri"/>
                <a:sym typeface="Calibri"/>
              </a:rPr>
            </a:b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34"/>
          <p:cNvSpPr txBox="1"/>
          <p:nvPr>
            <p:ph type="title"/>
          </p:nvPr>
        </p:nvSpPr>
        <p:spPr>
          <a:xfrm>
            <a:off x="1524000" y="533400"/>
            <a:ext cx="7974012"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KẾ PHÂN HỆ QUẢN LÝ BÁN HÀNG TRÊN 1C</a:t>
            </a:r>
            <a:endParaRPr/>
          </a:p>
        </p:txBody>
      </p:sp>
      <p:sp>
        <p:nvSpPr>
          <p:cNvPr id="275" name="Google Shape;275;p34"/>
          <p:cNvSpPr txBox="1"/>
          <p:nvPr/>
        </p:nvSpPr>
        <p:spPr>
          <a:xfrm>
            <a:off x="199595" y="990600"/>
            <a:ext cx="8458200" cy="2077492"/>
          </a:xfrm>
          <a:prstGeom prst="rect">
            <a:avLst/>
          </a:prstGeom>
          <a:noFill/>
          <a:ln>
            <a:noFill/>
          </a:ln>
        </p:spPr>
        <p:txBody>
          <a:bodyPr anchorCtr="0" anchor="t" bIns="45700" lIns="91425" spcFirstLastPara="1" rIns="91425" wrap="square" tIns="45700">
            <a:spAutoFit/>
          </a:bodyPr>
          <a:lstStyle/>
          <a:p>
            <a:pPr indent="0" lvl="0" marL="0" marR="0" rtl="0" algn="l">
              <a:lnSpc>
                <a:spcPct val="125000"/>
              </a:lnSpc>
              <a:spcBef>
                <a:spcPts val="0"/>
              </a:spcBef>
              <a:spcAft>
                <a:spcPts val="0"/>
              </a:spcAft>
              <a:buNone/>
            </a:pPr>
            <a:r>
              <a:rPr lang="en-US" sz="2400">
                <a:solidFill>
                  <a:srgbClr val="000000"/>
                </a:solidFill>
                <a:latin typeface="Times New Roman"/>
                <a:ea typeface="Times New Roman"/>
                <a:cs typeface="Times New Roman"/>
                <a:sym typeface="Times New Roman"/>
              </a:rPr>
              <a:t>Trong phần bài trước đã hướng dẫn các em tạo Danh mục. Phần dưới đây hướng dẫn các em tạo Biểu ghi tích lũy trên 1C: Enterprise</a:t>
            </a:r>
            <a:endParaRPr/>
          </a:p>
          <a:p>
            <a:pPr indent="0" lvl="0" marL="0" marR="0" rtl="0" algn="l">
              <a:spcBef>
                <a:spcPts val="0"/>
              </a:spcBef>
              <a:spcAft>
                <a:spcPts val="0"/>
              </a:spcAft>
              <a:buNone/>
            </a:pPr>
            <a:br>
              <a:rPr lang="en-US" sz="1800">
                <a:solidFill>
                  <a:schemeClr val="dk1"/>
                </a:solidFill>
                <a:latin typeface="Calibri"/>
                <a:ea typeface="Calibri"/>
                <a:cs typeface="Calibri"/>
                <a:sym typeface="Calibri"/>
              </a:rPr>
            </a:b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276" name="Google Shape;276;p34"/>
          <p:cNvSpPr txBox="1"/>
          <p:nvPr/>
        </p:nvSpPr>
        <p:spPr>
          <a:xfrm>
            <a:off x="152400" y="2209800"/>
            <a:ext cx="8763000" cy="454066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45833"/>
              </a:lnSpc>
              <a:spcBef>
                <a:spcPts val="0"/>
              </a:spcBef>
              <a:spcAft>
                <a:spcPts val="0"/>
              </a:spcAft>
              <a:buClr>
                <a:srgbClr val="000000"/>
              </a:buClr>
              <a:buSzPts val="2400"/>
              <a:buFont typeface="Noto Sans Symbols"/>
              <a:buChar char="❑"/>
            </a:pPr>
            <a:r>
              <a:rPr lang="en-US" sz="2400">
                <a:solidFill>
                  <a:srgbClr val="000000"/>
                </a:solidFill>
                <a:latin typeface="Times New Roman"/>
                <a:ea typeface="Times New Roman"/>
                <a:cs typeface="Times New Roman"/>
                <a:sym typeface="Times New Roman"/>
              </a:rPr>
              <a:t>X</a:t>
            </a:r>
            <a:r>
              <a:rPr b="0" i="0" lang="en-US" sz="2200">
                <a:solidFill>
                  <a:srgbClr val="000000"/>
                </a:solidFill>
                <a:latin typeface="Times New Roman"/>
                <a:ea typeface="Times New Roman"/>
                <a:cs typeface="Times New Roman"/>
                <a:sym typeface="Times New Roman"/>
              </a:rPr>
              <a:t>ây dựng biểu ghi TồnKho mà trong đó sẽ lưu trữ lại số lượng hàng tồn trong mỗi kho. Để giải quyết nhiệm vụ này, biểu ghi TồnKho cần có thêm 2 </a:t>
            </a:r>
            <a:r>
              <a:rPr b="1" i="0" lang="en-US" sz="2200">
                <a:solidFill>
                  <a:srgbClr val="000000"/>
                </a:solidFill>
                <a:latin typeface="Times New Roman"/>
                <a:ea typeface="Times New Roman"/>
                <a:cs typeface="Times New Roman"/>
                <a:sym typeface="Times New Roman"/>
              </a:rPr>
              <a:t>Chiều đo </a:t>
            </a:r>
            <a:r>
              <a:rPr b="0" i="0" lang="en-US" sz="2200">
                <a:solidFill>
                  <a:srgbClr val="000000"/>
                </a:solidFill>
                <a:latin typeface="Times New Roman"/>
                <a:ea typeface="Times New Roman"/>
                <a:cs typeface="Times New Roman"/>
                <a:sym typeface="Times New Roman"/>
              </a:rPr>
              <a:t>(Dimension): HàngHóa và Kho, và 1 </a:t>
            </a:r>
            <a:r>
              <a:rPr b="1" i="0" lang="en-US" sz="2200">
                <a:solidFill>
                  <a:srgbClr val="000000"/>
                </a:solidFill>
                <a:latin typeface="Times New Roman"/>
                <a:ea typeface="Times New Roman"/>
                <a:cs typeface="Times New Roman"/>
                <a:sym typeface="Times New Roman"/>
              </a:rPr>
              <a:t>Số đo: (R</a:t>
            </a:r>
            <a:r>
              <a:rPr b="0" i="0" lang="en-US" sz="2200">
                <a:solidFill>
                  <a:srgbClr val="000000"/>
                </a:solidFill>
                <a:latin typeface="Times New Roman"/>
                <a:ea typeface="Times New Roman"/>
                <a:cs typeface="Times New Roman"/>
                <a:sym typeface="Times New Roman"/>
              </a:rPr>
              <a:t>esource): SốLượng. </a:t>
            </a:r>
            <a:endParaRPr b="0" i="0" sz="2200">
              <a:solidFill>
                <a:srgbClr val="000000"/>
              </a:solidFill>
              <a:latin typeface="Times New Roman"/>
              <a:ea typeface="Times New Roman"/>
              <a:cs typeface="Times New Roman"/>
              <a:sym typeface="Times New Roman"/>
            </a:endParaRPr>
          </a:p>
          <a:p>
            <a:pPr indent="-342900" lvl="0" marL="342900" marR="0" rtl="0" algn="just">
              <a:lnSpc>
                <a:spcPct val="159090"/>
              </a:lnSpc>
              <a:spcBef>
                <a:spcPts val="0"/>
              </a:spcBef>
              <a:spcAft>
                <a:spcPts val="0"/>
              </a:spcAft>
              <a:buClr>
                <a:srgbClr val="000000"/>
              </a:buClr>
              <a:buSzPts val="2200"/>
              <a:buFont typeface="Noto Sans Symbols"/>
              <a:buChar char="❑"/>
            </a:pPr>
            <a:r>
              <a:rPr lang="en-US" sz="2200">
                <a:solidFill>
                  <a:srgbClr val="000000"/>
                </a:solidFill>
                <a:latin typeface="Times New Roman"/>
                <a:ea typeface="Times New Roman"/>
                <a:cs typeface="Times New Roman"/>
                <a:sym typeface="Times New Roman"/>
              </a:rPr>
              <a:t>L</a:t>
            </a:r>
            <a:r>
              <a:rPr b="0" i="0" lang="en-US" sz="2200">
                <a:solidFill>
                  <a:srgbClr val="000000"/>
                </a:solidFill>
                <a:latin typeface="Times New Roman"/>
                <a:ea typeface="Times New Roman"/>
                <a:cs typeface="Times New Roman"/>
                <a:sym typeface="Times New Roman"/>
              </a:rPr>
              <a:t>ưu ý rằng, khi định nghĩa Kiểu dữ liệu (Data type) của Chiều đo HàngHóa, cần bấm phím […] và sau đó trong hộp thoại vừa hiện ra, cần chọn danh mục HàngHóa. Và như vậy, bằng cách đơn giản nhất, chúng ta đã xác định được mối liên hệ giữa các đối tượng.</a:t>
            </a:r>
            <a:br>
              <a:rPr b="0" i="0" lang="en-US" sz="2200">
                <a:solidFill>
                  <a:srgbClr val="000000"/>
                </a:solidFill>
                <a:latin typeface="Times New Roman"/>
                <a:ea typeface="Times New Roman"/>
                <a:cs typeface="Times New Roman"/>
                <a:sym typeface="Times New Roman"/>
              </a:rPr>
            </a:br>
            <a:r>
              <a:rPr b="0" i="0" lang="en-US" sz="2200">
                <a:solidFill>
                  <a:srgbClr val="000000"/>
                </a:solidFill>
                <a:latin typeface="Times New Roman"/>
                <a:ea typeface="Times New Roman"/>
                <a:cs typeface="Times New Roman"/>
                <a:sym typeface="Times New Roman"/>
              </a:rPr>
              <a:t>Dưới đây là minh họa cửa sổ soạn cấu trúc của biểu ghi TồnKho và các thuộc tính của nó.</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35"/>
          <p:cNvSpPr txBox="1"/>
          <p:nvPr>
            <p:ph type="title"/>
          </p:nvPr>
        </p:nvSpPr>
        <p:spPr>
          <a:xfrm>
            <a:off x="1524000" y="533400"/>
            <a:ext cx="7974012"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KẾ PHÂN HỆ QUẢN LÝ BÁN HÀNG TRÊN 1C</a:t>
            </a:r>
            <a:endParaRPr/>
          </a:p>
        </p:txBody>
      </p:sp>
      <p:sp>
        <p:nvSpPr>
          <p:cNvPr id="282" name="Google Shape;282;p35"/>
          <p:cNvSpPr txBox="1"/>
          <p:nvPr/>
        </p:nvSpPr>
        <p:spPr>
          <a:xfrm>
            <a:off x="228600" y="1066800"/>
            <a:ext cx="7974012"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b="0" i="0" lang="en-US" sz="1800">
                <a:solidFill>
                  <a:srgbClr val="000000"/>
                </a:solidFill>
                <a:latin typeface="Tahoma"/>
                <a:ea typeface="Tahoma"/>
                <a:cs typeface="Tahoma"/>
                <a:sym typeface="Tahoma"/>
              </a:rPr>
            </a:br>
            <a:r>
              <a:rPr b="0" i="0" lang="en-US" sz="2400">
                <a:solidFill>
                  <a:srgbClr val="000000"/>
                </a:solidFill>
                <a:latin typeface="Times New Roman"/>
                <a:ea typeface="Times New Roman"/>
                <a:cs typeface="Times New Roman"/>
                <a:sym typeface="Times New Roman"/>
              </a:rPr>
              <a:t>Dưới đây là minh họa cửa sổ soạn cấu trúc của biểu ghi TồnKho và các thuộc tính của nó: </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283" name="Google Shape;283;p35"/>
          <p:cNvPicPr preferRelativeResize="0"/>
          <p:nvPr/>
        </p:nvPicPr>
        <p:blipFill rotWithShape="1">
          <a:blip r:embed="rId3">
            <a:alphaModFix/>
          </a:blip>
          <a:srcRect b="0" l="0" r="0" t="0"/>
          <a:stretch/>
        </p:blipFill>
        <p:spPr>
          <a:xfrm>
            <a:off x="1219200" y="2286000"/>
            <a:ext cx="6172200" cy="382127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36"/>
          <p:cNvSpPr txBox="1"/>
          <p:nvPr>
            <p:ph type="title"/>
          </p:nvPr>
        </p:nvSpPr>
        <p:spPr>
          <a:xfrm>
            <a:off x="1524000" y="533400"/>
            <a:ext cx="7974012"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KẾ PHÂN HỆ QUẢN LÝ BÁN HÀNG TRÊN 1C</a:t>
            </a:r>
            <a:endParaRPr/>
          </a:p>
        </p:txBody>
      </p:sp>
      <p:sp>
        <p:nvSpPr>
          <p:cNvPr id="289" name="Google Shape;289;p36"/>
          <p:cNvSpPr txBox="1"/>
          <p:nvPr/>
        </p:nvSpPr>
        <p:spPr>
          <a:xfrm>
            <a:off x="228600" y="1066800"/>
            <a:ext cx="7974012" cy="293606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40000"/>
              </a:lnSpc>
              <a:spcBef>
                <a:spcPts val="0"/>
              </a:spcBef>
              <a:spcAft>
                <a:spcPts val="0"/>
              </a:spcAft>
              <a:buClr>
                <a:srgbClr val="000000"/>
              </a:buClr>
              <a:buSzPts val="2000"/>
              <a:buFont typeface="Noto Sans Symbols"/>
              <a:buChar char="❑"/>
            </a:pPr>
            <a:r>
              <a:rPr b="0" i="0" lang="en-US" sz="2000">
                <a:solidFill>
                  <a:srgbClr val="000000"/>
                </a:solidFill>
                <a:latin typeface="Times New Roman"/>
                <a:ea typeface="Times New Roman"/>
                <a:cs typeface="Times New Roman"/>
                <a:sym typeface="Times New Roman"/>
              </a:rPr>
              <a:t>Biểu ghi BánHàng cũng lập ra một cách tương tự. Trong đó có hai Chiều đo: ĐốiTác và HàngHóa; và một Số đo là SốTiền. </a:t>
            </a:r>
            <a:endParaRPr b="0" i="0" sz="2000">
              <a:solidFill>
                <a:srgbClr val="000000"/>
              </a:solidFill>
              <a:latin typeface="Times New Roman"/>
              <a:ea typeface="Times New Roman"/>
              <a:cs typeface="Times New Roman"/>
              <a:sym typeface="Times New Roman"/>
            </a:endParaRPr>
          </a:p>
          <a:p>
            <a:pPr indent="-342900" lvl="0" marL="342900" marR="0" rtl="0" algn="l">
              <a:lnSpc>
                <a:spcPct val="140000"/>
              </a:lnSpc>
              <a:spcBef>
                <a:spcPts val="0"/>
              </a:spcBef>
              <a:spcAft>
                <a:spcPts val="0"/>
              </a:spcAft>
              <a:buClr>
                <a:srgbClr val="000000"/>
              </a:buClr>
              <a:buSzPts val="2000"/>
              <a:buFont typeface="Noto Sans Symbols"/>
              <a:buChar char="❑"/>
            </a:pPr>
            <a:r>
              <a:rPr b="0" i="0" lang="en-US" sz="2000">
                <a:solidFill>
                  <a:srgbClr val="000000"/>
                </a:solidFill>
                <a:latin typeface="Times New Roman"/>
                <a:ea typeface="Times New Roman"/>
                <a:cs typeface="Times New Roman"/>
                <a:sym typeface="Times New Roman"/>
              </a:rPr>
              <a:t>Biểu ghi sẽ lưu trữ các số liệu về số lượng hàng đã bán trong kỳ, có tính đến từng đối tác và dạng hàng hoá, và như vậy, biểu ghi này có đặc tính là Phát sinh (Turnover), khác với biểu ghi TồnKho có đặc tính là Tồn (Balances).</a:t>
            </a:r>
            <a:r>
              <a:rPr lang="en-US" sz="2000">
                <a:solidFill>
                  <a:schemeClr val="dk1"/>
                </a:solidFill>
                <a:latin typeface="Times New Roman"/>
                <a:ea typeface="Times New Roman"/>
                <a:cs typeface="Times New Roman"/>
                <a:sym typeface="Times New Roman"/>
              </a:rPr>
              <a:t> </a:t>
            </a:r>
            <a:br>
              <a:rPr lang="en-US" sz="2000">
                <a:solidFill>
                  <a:schemeClr val="dk1"/>
                </a:solidFill>
                <a:latin typeface="Times New Roman"/>
                <a:ea typeface="Times New Roman"/>
                <a:cs typeface="Times New Roman"/>
                <a:sym typeface="Times New Roman"/>
              </a:rPr>
            </a:b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290" name="Google Shape;290;p36"/>
          <p:cNvPicPr preferRelativeResize="0"/>
          <p:nvPr/>
        </p:nvPicPr>
        <p:blipFill rotWithShape="1">
          <a:blip r:embed="rId3">
            <a:alphaModFix/>
          </a:blip>
          <a:srcRect b="0" l="0" r="0" t="0"/>
          <a:stretch/>
        </p:blipFill>
        <p:spPr>
          <a:xfrm>
            <a:off x="1981200" y="2971800"/>
            <a:ext cx="6162675" cy="381000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37"/>
          <p:cNvSpPr txBox="1"/>
          <p:nvPr>
            <p:ph type="title"/>
          </p:nvPr>
        </p:nvSpPr>
        <p:spPr>
          <a:xfrm>
            <a:off x="1524000" y="533400"/>
            <a:ext cx="7974012"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KẾ PHÂN HỆ QUẢN LÝ BÁN HÀNG TRÊN 1C</a:t>
            </a:r>
            <a:endParaRPr/>
          </a:p>
        </p:txBody>
      </p:sp>
      <p:sp>
        <p:nvSpPr>
          <p:cNvPr id="296" name="Google Shape;296;p37"/>
          <p:cNvSpPr txBox="1"/>
          <p:nvPr/>
        </p:nvSpPr>
        <p:spPr>
          <a:xfrm>
            <a:off x="228600" y="1066800"/>
            <a:ext cx="8763000" cy="2745303"/>
          </a:xfrm>
          <a:prstGeom prst="rect">
            <a:avLst/>
          </a:prstGeom>
          <a:noFill/>
          <a:ln>
            <a:noFill/>
          </a:ln>
        </p:spPr>
        <p:txBody>
          <a:bodyPr anchorCtr="0" anchor="t" bIns="45700" lIns="91425" spcFirstLastPara="1" rIns="91425" wrap="square" tIns="45700">
            <a:spAutoFit/>
          </a:bodyPr>
          <a:lstStyle/>
          <a:p>
            <a:pPr indent="-285750" lvl="0" marL="285750" marR="0" rtl="0" algn="l">
              <a:lnSpc>
                <a:spcPct val="145833"/>
              </a:lnSpc>
              <a:spcBef>
                <a:spcPts val="0"/>
              </a:spcBef>
              <a:spcAft>
                <a:spcPts val="0"/>
              </a:spcAft>
              <a:buClr>
                <a:srgbClr val="000000"/>
              </a:buClr>
              <a:buSzPts val="1800"/>
              <a:buFont typeface="Noto Sans Symbols"/>
              <a:buChar char="❑"/>
            </a:pPr>
            <a:r>
              <a:rPr b="1" i="0" lang="en-US" sz="1800">
                <a:solidFill>
                  <a:srgbClr val="000000"/>
                </a:solidFill>
                <a:latin typeface="Tahoma"/>
                <a:ea typeface="Tahoma"/>
                <a:cs typeface="Tahoma"/>
                <a:sym typeface="Tahoma"/>
              </a:rPr>
              <a:t>Xây dựng báo cáo</a:t>
            </a:r>
            <a:br>
              <a:rPr lang="en-US" sz="1800">
                <a:solidFill>
                  <a:schemeClr val="dk1"/>
                </a:solidFill>
                <a:latin typeface="Calibri"/>
                <a:ea typeface="Calibri"/>
                <a:cs typeface="Calibri"/>
                <a:sym typeface="Calibri"/>
              </a:rPr>
            </a:br>
            <a:r>
              <a:rPr b="0" i="0" lang="en-US" sz="2400">
                <a:solidFill>
                  <a:srgbClr val="000000"/>
                </a:solidFill>
                <a:latin typeface="Times New Roman"/>
                <a:ea typeface="Times New Roman"/>
                <a:cs typeface="Times New Roman"/>
                <a:sym typeface="Times New Roman"/>
              </a:rPr>
              <a:t>Các báo cáo dùng để hiển thị chi tiết và tổng hợp các thông tin được lưu trong cơ sở dữ liệu. Trong ví dụ của chúng ta sẽ lập 2 báo cáo: HàngTồnKho và PhânTíchBánHàng. Báo cáo HàngTồnKho chỉ ra số lượng hàng tồn thực tế trong mỗi kho.</a:t>
            </a:r>
            <a:r>
              <a:rPr lang="en-US" sz="2400">
                <a:solidFill>
                  <a:schemeClr val="dk1"/>
                </a:solidFill>
                <a:latin typeface="Times New Roman"/>
                <a:ea typeface="Times New Roman"/>
                <a:cs typeface="Times New Roman"/>
                <a:sym typeface="Times New Roman"/>
              </a:rPr>
              <a:t> </a:t>
            </a:r>
            <a:br>
              <a:rPr lang="en-US" sz="2400">
                <a:solidFill>
                  <a:schemeClr val="dk1"/>
                </a:solidFill>
                <a:latin typeface="Times New Roman"/>
                <a:ea typeface="Times New Roman"/>
                <a:cs typeface="Times New Roman"/>
                <a:sym typeface="Times New Roman"/>
              </a:rPr>
            </a:br>
            <a:endParaRPr sz="2400">
              <a:solidFill>
                <a:schemeClr val="dk1"/>
              </a:solidFill>
              <a:latin typeface="Times New Roman"/>
              <a:ea typeface="Times New Roman"/>
              <a:cs typeface="Times New Roman"/>
              <a:sym typeface="Times New Roman"/>
            </a:endParaRPr>
          </a:p>
        </p:txBody>
      </p:sp>
      <p:pic>
        <p:nvPicPr>
          <p:cNvPr id="297" name="Google Shape;297;p37"/>
          <p:cNvPicPr preferRelativeResize="0"/>
          <p:nvPr/>
        </p:nvPicPr>
        <p:blipFill rotWithShape="1">
          <a:blip r:embed="rId3">
            <a:alphaModFix/>
          </a:blip>
          <a:srcRect b="0" l="0" r="0" t="0"/>
          <a:stretch/>
        </p:blipFill>
        <p:spPr>
          <a:xfrm>
            <a:off x="1600200" y="3388824"/>
            <a:ext cx="5039524" cy="312420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38"/>
          <p:cNvSpPr txBox="1"/>
          <p:nvPr>
            <p:ph type="title"/>
          </p:nvPr>
        </p:nvSpPr>
        <p:spPr>
          <a:xfrm>
            <a:off x="1524000" y="533400"/>
            <a:ext cx="7974012"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KẾ PHÂN HỆ QUẢN LÝ BÁN HÀNG TRÊN 1C</a:t>
            </a:r>
            <a:endParaRPr/>
          </a:p>
        </p:txBody>
      </p:sp>
      <p:sp>
        <p:nvSpPr>
          <p:cNvPr id="303" name="Google Shape;303;p38"/>
          <p:cNvSpPr txBox="1"/>
          <p:nvPr/>
        </p:nvSpPr>
        <p:spPr>
          <a:xfrm>
            <a:off x="228600" y="1066800"/>
            <a:ext cx="8991600" cy="92333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rgbClr val="000000"/>
              </a:buClr>
              <a:buSzPts val="1800"/>
              <a:buFont typeface="Noto Sans Symbols"/>
              <a:buChar char="❑"/>
            </a:pPr>
            <a:r>
              <a:rPr b="0" i="0" lang="en-US" sz="1800">
                <a:solidFill>
                  <a:srgbClr val="000000"/>
                </a:solidFill>
                <a:latin typeface="Tahoma"/>
                <a:ea typeface="Tahoma"/>
                <a:cs typeface="Tahoma"/>
                <a:sym typeface="Tahoma"/>
              </a:rPr>
              <a:t>Báo cáo này có thể dễ dàng tạo ra bằng Bộ dựng báo cáo (Report Wizard).</a:t>
            </a:r>
            <a:r>
              <a:rPr lang="en-US" sz="1800">
                <a:solidFill>
                  <a:schemeClr val="dk1"/>
                </a:solidFill>
                <a:latin typeface="Calibri"/>
                <a:ea typeface="Calibri"/>
                <a:cs typeface="Calibri"/>
                <a:sym typeface="Calibri"/>
              </a:rPr>
              <a:t> </a:t>
            </a:r>
            <a:br>
              <a:rPr lang="en-US" sz="1800">
                <a:solidFill>
                  <a:schemeClr val="dk1"/>
                </a:solidFill>
                <a:latin typeface="Calibri"/>
                <a:ea typeface="Calibri"/>
                <a:cs typeface="Calibri"/>
                <a:sym typeface="Calibri"/>
              </a:rPr>
            </a:b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304" name="Google Shape;304;p38"/>
          <p:cNvPicPr preferRelativeResize="0"/>
          <p:nvPr/>
        </p:nvPicPr>
        <p:blipFill rotWithShape="1">
          <a:blip r:embed="rId3">
            <a:alphaModFix/>
          </a:blip>
          <a:srcRect b="0" l="0" r="0" t="0"/>
          <a:stretch/>
        </p:blipFill>
        <p:spPr>
          <a:xfrm>
            <a:off x="1143000" y="1752600"/>
            <a:ext cx="7696200" cy="5026546"/>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39"/>
          <p:cNvSpPr txBox="1"/>
          <p:nvPr>
            <p:ph type="title"/>
          </p:nvPr>
        </p:nvSpPr>
        <p:spPr>
          <a:xfrm>
            <a:off x="1524000" y="533400"/>
            <a:ext cx="7974012"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KẾ PHÂN HỆ QUẢN LÝ BÁN HÀNG TRÊN 1C</a:t>
            </a:r>
            <a:endParaRPr/>
          </a:p>
        </p:txBody>
      </p:sp>
      <p:sp>
        <p:nvSpPr>
          <p:cNvPr id="310" name="Google Shape;310;p39"/>
          <p:cNvSpPr txBox="1"/>
          <p:nvPr/>
        </p:nvSpPr>
        <p:spPr>
          <a:xfrm>
            <a:off x="228600" y="1066800"/>
            <a:ext cx="8610600" cy="5632311"/>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rgbClr val="000000"/>
              </a:buClr>
              <a:buSzPts val="2400"/>
              <a:buFont typeface="Noto Sans Symbols"/>
              <a:buChar char="❑"/>
            </a:pPr>
            <a:r>
              <a:rPr b="0" i="0" lang="en-US" sz="2400">
                <a:solidFill>
                  <a:srgbClr val="000000"/>
                </a:solidFill>
                <a:latin typeface="Times New Roman"/>
                <a:ea typeface="Times New Roman"/>
                <a:cs typeface="Times New Roman"/>
                <a:sym typeface="Times New Roman"/>
              </a:rPr>
              <a:t>Trong bộ dựng báo cáo HàngTồnKho, ở trang đầu tiên Bảng và Trường (Tables and Fields)/ lựa chọn các trường từ AccumulationRegister</a:t>
            </a:r>
            <a:r>
              <a:rPr lang="en-US" sz="2400">
                <a:solidFill>
                  <a:srgbClr val="000000"/>
                </a:solidFill>
                <a:latin typeface="Times New Roman"/>
                <a:ea typeface="Times New Roman"/>
                <a:cs typeface="Times New Roman"/>
                <a:sym typeface="Times New Roman"/>
              </a:rPr>
              <a:t>/ T</a:t>
            </a:r>
            <a:r>
              <a:rPr b="0" i="0" lang="en-US" sz="2400">
                <a:solidFill>
                  <a:srgbClr val="000000"/>
                </a:solidFill>
                <a:latin typeface="Times New Roman"/>
                <a:ea typeface="Times New Roman"/>
                <a:cs typeface="Times New Roman"/>
                <a:sym typeface="Times New Roman"/>
              </a:rPr>
              <a:t>ồnKho. Sau khi bấm vào OK, hệ thống sẽ tự động tạo ra biểu mẫu để hiển thị báo cáo với các đoạn mã lệnh trên ngôn ngữ hệ thống.</a:t>
            </a:r>
            <a:endParaRPr b="0" i="0" sz="2400">
              <a:solidFill>
                <a:srgbClr val="000000"/>
              </a:solidFill>
              <a:latin typeface="Times New Roman"/>
              <a:ea typeface="Times New Roman"/>
              <a:cs typeface="Times New Roman"/>
              <a:sym typeface="Times New Roman"/>
            </a:endParaRPr>
          </a:p>
          <a:p>
            <a:pPr indent="-342900" lvl="0" marL="342900" marR="0" rtl="0" algn="l">
              <a:spcBef>
                <a:spcPts val="0"/>
              </a:spcBef>
              <a:spcAft>
                <a:spcPts val="0"/>
              </a:spcAft>
              <a:buClr>
                <a:srgbClr val="000000"/>
              </a:buClr>
              <a:buSzPts val="2400"/>
              <a:buFont typeface="Noto Sans Symbols"/>
              <a:buChar char="❑"/>
            </a:pPr>
            <a:r>
              <a:rPr b="0" i="0" lang="en-US" sz="2400">
                <a:solidFill>
                  <a:srgbClr val="000000"/>
                </a:solidFill>
                <a:latin typeface="Times New Roman"/>
                <a:ea typeface="Times New Roman"/>
                <a:cs typeface="Times New Roman"/>
                <a:sym typeface="Times New Roman"/>
              </a:rPr>
              <a:t>Tạo báo cáo PhânTíchBánHàng, trong đó dữ liệu được lấy ra từ biểu ghi BánHàng, được thể hiện dưới dạng Bảng tổng hợp (Pivot-table). Đây là một công cụ rất hiệu quả trong việc hiển</a:t>
            </a:r>
            <a:br>
              <a:rPr b="0" i="0" lang="en-US" sz="2400">
                <a:solidFill>
                  <a:srgbClr val="000000"/>
                </a:solidFill>
                <a:latin typeface="Times New Roman"/>
                <a:ea typeface="Times New Roman"/>
                <a:cs typeface="Times New Roman"/>
                <a:sym typeface="Times New Roman"/>
              </a:rPr>
            </a:br>
            <a:r>
              <a:rPr b="0" i="0" lang="en-US" sz="2400">
                <a:solidFill>
                  <a:srgbClr val="000000"/>
                </a:solidFill>
                <a:latin typeface="Times New Roman"/>
                <a:ea typeface="Times New Roman"/>
                <a:cs typeface="Times New Roman"/>
                <a:sym typeface="Times New Roman"/>
              </a:rPr>
              <a:t>thị dữ liệu nhiều chiều, hơn nữa, người sử dụng có thể tự thay đổi cấu trúc của bảng: thêm vào hay bỏ đi các trường, thay đổi thứ tự hiển thị.</a:t>
            </a:r>
            <a:endParaRPr b="0" i="0" sz="2400">
              <a:solidFill>
                <a:srgbClr val="000000"/>
              </a:solidFill>
              <a:latin typeface="Times New Roman"/>
              <a:ea typeface="Times New Roman"/>
              <a:cs typeface="Times New Roman"/>
              <a:sym typeface="Times New Roman"/>
            </a:endParaRPr>
          </a:p>
          <a:p>
            <a:pPr indent="-342900" lvl="0" marL="342900" marR="0" rtl="0" algn="l">
              <a:spcBef>
                <a:spcPts val="0"/>
              </a:spcBef>
              <a:spcAft>
                <a:spcPts val="0"/>
              </a:spcAft>
              <a:buClr>
                <a:srgbClr val="000000"/>
              </a:buClr>
              <a:buSzPts val="2400"/>
              <a:buFont typeface="Noto Sans Symbols"/>
              <a:buChar char="❑"/>
            </a:pPr>
            <a:r>
              <a:rPr b="0" i="0" lang="en-US" sz="2400">
                <a:solidFill>
                  <a:srgbClr val="000000"/>
                </a:solidFill>
                <a:latin typeface="Times New Roman"/>
                <a:ea typeface="Times New Roman"/>
                <a:cs typeface="Times New Roman"/>
                <a:sym typeface="Times New Roman"/>
              </a:rPr>
              <a:t>Trước tiên, chúng ta tạo hộp thoại của báo cáo, tiếp theo đặt điều khiển có dạng &lt;Hộp văn bản dạng</a:t>
            </a:r>
            <a:br>
              <a:rPr b="0" i="0" lang="en-US" sz="2400">
                <a:solidFill>
                  <a:srgbClr val="000000"/>
                </a:solidFill>
                <a:latin typeface="Times New Roman"/>
                <a:ea typeface="Times New Roman"/>
                <a:cs typeface="Times New Roman"/>
                <a:sym typeface="Times New Roman"/>
              </a:rPr>
            </a:br>
            <a:r>
              <a:rPr b="0" i="0" lang="en-US" sz="2400">
                <a:solidFill>
                  <a:srgbClr val="000000"/>
                </a:solidFill>
                <a:latin typeface="Times New Roman"/>
                <a:ea typeface="Times New Roman"/>
                <a:cs typeface="Times New Roman"/>
                <a:sym typeface="Times New Roman"/>
              </a:rPr>
              <a:t>bảng&gt; (SpreadSheet Document Field)</a:t>
            </a:r>
            <a:r>
              <a:rPr lang="en-US" sz="2400">
                <a:solidFill>
                  <a:schemeClr val="dk1"/>
                </a:solidFill>
                <a:latin typeface="Times New Roman"/>
                <a:ea typeface="Times New Roman"/>
                <a:cs typeface="Times New Roman"/>
                <a:sym typeface="Times New Roman"/>
              </a:rPr>
              <a:t> </a:t>
            </a:r>
            <a:br>
              <a:rPr lang="en-US" sz="2400">
                <a:solidFill>
                  <a:schemeClr val="dk1"/>
                </a:solidFill>
                <a:latin typeface="Times New Roman"/>
                <a:ea typeface="Times New Roman"/>
                <a:cs typeface="Times New Roman"/>
                <a:sym typeface="Times New Roman"/>
              </a:rPr>
            </a:b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40"/>
          <p:cNvSpPr txBox="1"/>
          <p:nvPr>
            <p:ph type="title"/>
          </p:nvPr>
        </p:nvSpPr>
        <p:spPr>
          <a:xfrm>
            <a:off x="1524000" y="533400"/>
            <a:ext cx="7974012"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KẾ PHÂN HỆ QUẢN LÝ BÁN HÀNG TRÊN 1C</a:t>
            </a:r>
            <a:endParaRPr/>
          </a:p>
        </p:txBody>
      </p:sp>
      <p:pic>
        <p:nvPicPr>
          <p:cNvPr id="316" name="Google Shape;316;p40"/>
          <p:cNvPicPr preferRelativeResize="0"/>
          <p:nvPr/>
        </p:nvPicPr>
        <p:blipFill rotWithShape="1">
          <a:blip r:embed="rId3">
            <a:alphaModFix/>
          </a:blip>
          <a:srcRect b="0" l="0" r="0" t="0"/>
          <a:stretch/>
        </p:blipFill>
        <p:spPr>
          <a:xfrm>
            <a:off x="1981200" y="1295400"/>
            <a:ext cx="4276725" cy="3181350"/>
          </a:xfrm>
          <a:prstGeom prst="rect">
            <a:avLst/>
          </a:prstGeom>
          <a:noFill/>
          <a:ln>
            <a:noFill/>
          </a:ln>
        </p:spPr>
      </p:pic>
      <p:sp>
        <p:nvSpPr>
          <p:cNvPr id="317" name="Google Shape;317;p40"/>
          <p:cNvSpPr txBox="1"/>
          <p:nvPr/>
        </p:nvSpPr>
        <p:spPr>
          <a:xfrm>
            <a:off x="533400" y="4816984"/>
            <a:ext cx="8534400"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400">
                <a:solidFill>
                  <a:srgbClr val="000000"/>
                </a:solidFill>
                <a:latin typeface="Times New Roman"/>
                <a:ea typeface="Times New Roman"/>
                <a:cs typeface="Times New Roman"/>
                <a:sym typeface="Times New Roman"/>
              </a:rPr>
              <a:t>Sau đó đặt thêm Bảng tổng hợp (Pivot-table) vào điều khiển này</a:t>
            </a:r>
            <a:r>
              <a:rPr b="0" i="0" lang="en-US" sz="1800">
                <a:solidFill>
                  <a:srgbClr val="000000"/>
                </a:solidFill>
                <a:latin typeface="Tahoma"/>
                <a:ea typeface="Tahoma"/>
                <a:cs typeface="Tahoma"/>
                <a:sym typeface="Tahoma"/>
              </a:rPr>
              <a:t>.</a:t>
            </a:r>
            <a:r>
              <a:rPr lang="en-US" sz="1800">
                <a:solidFill>
                  <a:schemeClr val="dk1"/>
                </a:solidFill>
                <a:latin typeface="Calibri"/>
                <a:ea typeface="Calibri"/>
                <a:cs typeface="Calibri"/>
                <a:sym typeface="Calibri"/>
              </a:rPr>
              <a:t> </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41"/>
          <p:cNvSpPr txBox="1"/>
          <p:nvPr>
            <p:ph type="title"/>
          </p:nvPr>
        </p:nvSpPr>
        <p:spPr>
          <a:xfrm>
            <a:off x="1524000" y="533400"/>
            <a:ext cx="7974012"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KẾ PHÂN HỆ QUẢN LÝ BÁN HÀNG TRÊN 1C</a:t>
            </a:r>
            <a:endParaRPr/>
          </a:p>
        </p:txBody>
      </p:sp>
      <p:pic>
        <p:nvPicPr>
          <p:cNvPr id="323" name="Google Shape;323;p41"/>
          <p:cNvPicPr preferRelativeResize="0"/>
          <p:nvPr/>
        </p:nvPicPr>
        <p:blipFill rotWithShape="1">
          <a:blip r:embed="rId3">
            <a:alphaModFix/>
          </a:blip>
          <a:srcRect b="0" l="0" r="0" t="0"/>
          <a:stretch/>
        </p:blipFill>
        <p:spPr>
          <a:xfrm>
            <a:off x="1243012" y="1207294"/>
            <a:ext cx="6657975" cy="4443412"/>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42"/>
          <p:cNvSpPr txBox="1"/>
          <p:nvPr>
            <p:ph type="title"/>
          </p:nvPr>
        </p:nvSpPr>
        <p:spPr>
          <a:xfrm>
            <a:off x="1524000" y="533400"/>
            <a:ext cx="7974012"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KẾ PHÂN HỆ QUẢN LÝ BÁN HÀNG TRÊN 1C</a:t>
            </a:r>
            <a:endParaRPr/>
          </a:p>
        </p:txBody>
      </p:sp>
      <p:sp>
        <p:nvSpPr>
          <p:cNvPr id="329" name="Google Shape;329;p42"/>
          <p:cNvSpPr txBox="1"/>
          <p:nvPr/>
        </p:nvSpPr>
        <p:spPr>
          <a:xfrm>
            <a:off x="381000" y="1295400"/>
            <a:ext cx="70104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a:solidFill>
                  <a:srgbClr val="000000"/>
                </a:solidFill>
                <a:latin typeface="Tahoma"/>
                <a:ea typeface="Tahoma"/>
                <a:cs typeface="Tahoma"/>
                <a:sym typeface="Tahoma"/>
              </a:rPr>
              <a:t>Sau đó đặt thêm Bảng tổng hợp (Pivot-table) vào điều khiển này.</a:t>
            </a:r>
            <a:r>
              <a:rPr lang="en-US" sz="1800">
                <a:solidFill>
                  <a:schemeClr val="dk1"/>
                </a:solidFill>
                <a:latin typeface="Calibri"/>
                <a:ea typeface="Calibri"/>
                <a:cs typeface="Calibri"/>
                <a:sym typeface="Calibri"/>
              </a:rPr>
              <a:t> </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330" name="Google Shape;330;p42"/>
          <p:cNvPicPr preferRelativeResize="0"/>
          <p:nvPr/>
        </p:nvPicPr>
        <p:blipFill rotWithShape="1">
          <a:blip r:embed="rId3">
            <a:alphaModFix/>
          </a:blip>
          <a:srcRect b="0" l="0" r="0" t="0"/>
          <a:stretch/>
        </p:blipFill>
        <p:spPr>
          <a:xfrm>
            <a:off x="1243012" y="2057400"/>
            <a:ext cx="6657975" cy="4138612"/>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43"/>
          <p:cNvSpPr txBox="1"/>
          <p:nvPr>
            <p:ph type="title"/>
          </p:nvPr>
        </p:nvSpPr>
        <p:spPr>
          <a:xfrm>
            <a:off x="1524000" y="533400"/>
            <a:ext cx="7974012"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KẾ PHÂN HỆ QUẢN LÝ BÁN HÀNG TRÊN 1C</a:t>
            </a:r>
            <a:endParaRPr/>
          </a:p>
        </p:txBody>
      </p:sp>
      <p:sp>
        <p:nvSpPr>
          <p:cNvPr id="336" name="Google Shape;336;p43"/>
          <p:cNvSpPr txBox="1"/>
          <p:nvPr/>
        </p:nvSpPr>
        <p:spPr>
          <a:xfrm>
            <a:off x="304800" y="1143000"/>
            <a:ext cx="8686800"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400">
                <a:solidFill>
                  <a:srgbClr val="000000"/>
                </a:solidFill>
                <a:latin typeface="Times New Roman"/>
                <a:ea typeface="Times New Roman"/>
                <a:cs typeface="Times New Roman"/>
                <a:sym typeface="Times New Roman"/>
              </a:rPr>
              <a:t>Tiếp theo, trong ô chỉnh sửa biểu mẫu, chúng ta chuyển sang thẻ “Mô-đun”, tạo Truy vấn (Query) bằng cách dùng Bộ lập truy vấn (Query Builder) và viết thêm vài dòng lệnh bằng ngôn ngữ hệ thống.</a:t>
            </a:r>
            <a:r>
              <a:rPr lang="en-US" sz="2400">
                <a:solidFill>
                  <a:schemeClr val="dk1"/>
                </a:solidFill>
                <a:latin typeface="Times New Roman"/>
                <a:ea typeface="Times New Roman"/>
                <a:cs typeface="Times New Roman"/>
                <a:sym typeface="Times New Roman"/>
              </a:rPr>
              <a:t> </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337" name="Google Shape;337;p43"/>
          <p:cNvPicPr preferRelativeResize="0"/>
          <p:nvPr/>
        </p:nvPicPr>
        <p:blipFill rotWithShape="1">
          <a:blip r:embed="rId3">
            <a:alphaModFix/>
          </a:blip>
          <a:srcRect b="0" l="0" r="0" t="0"/>
          <a:stretch/>
        </p:blipFill>
        <p:spPr>
          <a:xfrm>
            <a:off x="1692027" y="2485073"/>
            <a:ext cx="6572250" cy="3505200"/>
          </a:xfrm>
          <a:prstGeom prst="rect">
            <a:avLst/>
          </a:prstGeom>
          <a:noFill/>
          <a:ln>
            <a:noFill/>
          </a:ln>
        </p:spPr>
      </p:pic>
      <p:sp>
        <p:nvSpPr>
          <p:cNvPr id="338" name="Google Shape;338;p43"/>
          <p:cNvSpPr txBox="1"/>
          <p:nvPr/>
        </p:nvSpPr>
        <p:spPr>
          <a:xfrm>
            <a:off x="228600" y="6096247"/>
            <a:ext cx="89916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a:solidFill>
                  <a:srgbClr val="000000"/>
                </a:solidFill>
                <a:latin typeface="Tahoma"/>
                <a:ea typeface="Tahoma"/>
                <a:cs typeface="Tahoma"/>
                <a:sym typeface="Tahoma"/>
              </a:rPr>
              <a:t>Kết quả là dữ liệu từ Biểu ghi sẽ lấy ra bằng truy vấn và hiển thị vào Bảng tổng hợp</a:t>
            </a:r>
            <a:r>
              <a:rPr lang="en-US" sz="1800">
                <a:solidFill>
                  <a:schemeClr val="dk1"/>
                </a:solidFill>
                <a:latin typeface="Calibri"/>
                <a:ea typeface="Calibri"/>
                <a:cs typeface="Calibri"/>
                <a:sym typeface="Calibri"/>
              </a:rPr>
              <a:t> </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44"/>
          <p:cNvSpPr txBox="1"/>
          <p:nvPr>
            <p:ph type="title"/>
          </p:nvPr>
        </p:nvSpPr>
        <p:spPr>
          <a:xfrm>
            <a:off x="1524000" y="533400"/>
            <a:ext cx="7974012"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KẾ PHÂN HỆ QUẢN LÝ BÁN HÀNG TRÊN 1C</a:t>
            </a:r>
            <a:endParaRPr/>
          </a:p>
        </p:txBody>
      </p:sp>
      <p:sp>
        <p:nvSpPr>
          <p:cNvPr id="344" name="Google Shape;344;p44"/>
          <p:cNvSpPr txBox="1"/>
          <p:nvPr/>
        </p:nvSpPr>
        <p:spPr>
          <a:xfrm>
            <a:off x="76200" y="1219200"/>
            <a:ext cx="90678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a:solidFill>
                  <a:srgbClr val="000000"/>
                </a:solidFill>
                <a:latin typeface="Tahoma"/>
                <a:ea typeface="Tahoma"/>
                <a:cs typeface="Tahoma"/>
                <a:sym typeface="Tahoma"/>
              </a:rPr>
              <a:t>Kết quả là dữ liệu từ Biểu ghi sẽ lấy ra bằng truy vấn và hiển thị vào Bảng tổng hợp</a:t>
            </a:r>
            <a:r>
              <a:rPr lang="en-US" sz="1800">
                <a:solidFill>
                  <a:schemeClr val="dk1"/>
                </a:solidFill>
                <a:latin typeface="Calibri"/>
                <a:ea typeface="Calibri"/>
                <a:cs typeface="Calibri"/>
                <a:sym typeface="Calibri"/>
              </a:rPr>
              <a:t> </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345" name="Google Shape;345;p44"/>
          <p:cNvSpPr txBox="1"/>
          <p:nvPr/>
        </p:nvSpPr>
        <p:spPr>
          <a:xfrm>
            <a:off x="76200" y="1676400"/>
            <a:ext cx="8796338" cy="129266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000">
                <a:solidFill>
                  <a:srgbClr val="000000"/>
                </a:solidFill>
                <a:latin typeface="Times New Roman"/>
                <a:ea typeface="Times New Roman"/>
                <a:cs typeface="Times New Roman"/>
                <a:sym typeface="Times New Roman"/>
              </a:rPr>
              <a:t>Còn lại một việc nhỏ nữa là tạo dựng menu chính cho ứng dụng. Để làm được điều này, chúng ta lập một đối tượng mới là Giao diện (Interface) –MenuChính. Sau đó sử dụng công cụ Bộ dựng menu (MenuWizard) để thiết kế.</a:t>
            </a:r>
            <a:r>
              <a:rPr lang="en-US" sz="2000">
                <a:solidFill>
                  <a:schemeClr val="dk1"/>
                </a:solidFill>
                <a:latin typeface="Times New Roman"/>
                <a:ea typeface="Times New Roman"/>
                <a:cs typeface="Times New Roman"/>
                <a:sym typeface="Times New Roman"/>
              </a:rPr>
              <a:t> </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346" name="Google Shape;346;p44"/>
          <p:cNvPicPr preferRelativeResize="0"/>
          <p:nvPr/>
        </p:nvPicPr>
        <p:blipFill rotWithShape="1">
          <a:blip r:embed="rId3">
            <a:alphaModFix/>
          </a:blip>
          <a:srcRect b="0" l="0" r="0" t="0"/>
          <a:stretch/>
        </p:blipFill>
        <p:spPr>
          <a:xfrm>
            <a:off x="838200" y="2819400"/>
            <a:ext cx="6934200" cy="358140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45"/>
          <p:cNvSpPr txBox="1"/>
          <p:nvPr>
            <p:ph type="title"/>
          </p:nvPr>
        </p:nvSpPr>
        <p:spPr>
          <a:xfrm>
            <a:off x="1524000" y="533400"/>
            <a:ext cx="7974012"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KẾ PHÂN HỆ QUẢN LÝ BÁN HÀNG TRÊN 1C</a:t>
            </a:r>
            <a:endParaRPr/>
          </a:p>
        </p:txBody>
      </p:sp>
      <p:sp>
        <p:nvSpPr>
          <p:cNvPr id="352" name="Google Shape;352;p45"/>
          <p:cNvSpPr txBox="1"/>
          <p:nvPr/>
        </p:nvSpPr>
        <p:spPr>
          <a:xfrm>
            <a:off x="114300" y="1273973"/>
            <a:ext cx="8915400"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a:solidFill>
                  <a:srgbClr val="000000"/>
                </a:solidFill>
                <a:latin typeface="Tahoma"/>
                <a:ea typeface="Tahoma"/>
                <a:cs typeface="Tahoma"/>
                <a:sym typeface="Tahoma"/>
              </a:rPr>
              <a:t>Dưới đây là màn hình miêu tả đối tượng giao diện (MenuChính) và đối tượng menu có tên là: Menu chính</a:t>
            </a:r>
            <a:r>
              <a:rPr lang="en-US" sz="1800">
                <a:solidFill>
                  <a:schemeClr val="dk1"/>
                </a:solidFill>
                <a:latin typeface="Calibri"/>
                <a:ea typeface="Calibri"/>
                <a:cs typeface="Calibri"/>
                <a:sym typeface="Calibri"/>
              </a:rPr>
              <a:t> </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353" name="Google Shape;353;p45"/>
          <p:cNvPicPr preferRelativeResize="0"/>
          <p:nvPr/>
        </p:nvPicPr>
        <p:blipFill rotWithShape="1">
          <a:blip r:embed="rId3">
            <a:alphaModFix/>
          </a:blip>
          <a:srcRect b="0" l="0" r="0" t="0"/>
          <a:stretch/>
        </p:blipFill>
        <p:spPr>
          <a:xfrm>
            <a:off x="4191000" y="1744487"/>
            <a:ext cx="4751438" cy="4122913"/>
          </a:xfrm>
          <a:prstGeom prst="rect">
            <a:avLst/>
          </a:prstGeom>
          <a:noFill/>
          <a:ln>
            <a:noFill/>
          </a:ln>
        </p:spPr>
      </p:pic>
      <p:sp>
        <p:nvSpPr>
          <p:cNvPr id="354" name="Google Shape;354;p45"/>
          <p:cNvSpPr txBox="1"/>
          <p:nvPr/>
        </p:nvSpPr>
        <p:spPr>
          <a:xfrm>
            <a:off x="-10324" y="2047193"/>
            <a:ext cx="4038599" cy="4370427"/>
          </a:xfrm>
          <a:prstGeom prst="rect">
            <a:avLst/>
          </a:prstGeom>
          <a:noFill/>
          <a:ln>
            <a:noFill/>
          </a:ln>
        </p:spPr>
        <p:txBody>
          <a:bodyPr anchorCtr="0" anchor="t" bIns="45700" lIns="91425" spcFirstLastPara="1" rIns="91425" wrap="square" tIns="45700">
            <a:spAutoFit/>
          </a:bodyPr>
          <a:lstStyle/>
          <a:p>
            <a:pPr indent="-285750" lvl="0" marL="285750" marR="0" rtl="0" algn="just">
              <a:spcBef>
                <a:spcPts val="0"/>
              </a:spcBef>
              <a:spcAft>
                <a:spcPts val="0"/>
              </a:spcAft>
              <a:buClr>
                <a:srgbClr val="000000"/>
              </a:buClr>
              <a:buSzPts val="2000"/>
              <a:buFont typeface="Noto Sans Symbols"/>
              <a:buChar char="▪"/>
            </a:pPr>
            <a:r>
              <a:rPr b="0" i="0" lang="en-US" sz="2000">
                <a:solidFill>
                  <a:srgbClr val="000000"/>
                </a:solidFill>
                <a:latin typeface="Calibri"/>
                <a:ea typeface="Calibri"/>
                <a:cs typeface="Calibri"/>
                <a:sym typeface="Calibri"/>
              </a:rPr>
              <a:t>Như vậy, hầu hết các phần của ứng dụng được xây dựng bằng các công cụ trực quan. </a:t>
            </a:r>
            <a:endParaRPr b="0" i="0" sz="2000">
              <a:solidFill>
                <a:srgbClr val="000000"/>
              </a:solidFill>
              <a:latin typeface="Calibri"/>
              <a:ea typeface="Calibri"/>
              <a:cs typeface="Calibri"/>
              <a:sym typeface="Calibri"/>
            </a:endParaRPr>
          </a:p>
          <a:p>
            <a:pPr indent="-285750" lvl="0" marL="285750" marR="0" rtl="0" algn="just">
              <a:spcBef>
                <a:spcPts val="0"/>
              </a:spcBef>
              <a:spcAft>
                <a:spcPts val="0"/>
              </a:spcAft>
              <a:buClr>
                <a:srgbClr val="000000"/>
              </a:buClr>
              <a:buSzPts val="2000"/>
              <a:buFont typeface="Noto Sans Symbols"/>
              <a:buChar char="▪"/>
            </a:pPr>
            <a:r>
              <a:rPr b="0" i="0" lang="en-US" sz="2000">
                <a:solidFill>
                  <a:srgbClr val="000000"/>
                </a:solidFill>
                <a:latin typeface="Calibri"/>
                <a:ea typeface="Calibri"/>
                <a:cs typeface="Calibri"/>
                <a:sym typeface="Calibri"/>
              </a:rPr>
              <a:t>Thuật toán lưu chuyển chứng từ trên cơ sở ngôn ngữ hệ thống được hình thành bởi bộ dựng phụ trợ (Wizard). Chỉ cómột phần cần lập trình là khi bổ sung một số các dòng mã lệnh vào trong báo cáo PhânTíchBánHàng.</a:t>
            </a:r>
            <a:br>
              <a:rPr b="0" i="0" lang="en-US" sz="2000">
                <a:solidFill>
                  <a:srgbClr val="000000"/>
                </a:solidFill>
                <a:latin typeface="Calibri"/>
                <a:ea typeface="Calibri"/>
                <a:cs typeface="Calibri"/>
                <a:sym typeface="Calibri"/>
              </a:rPr>
            </a:br>
            <a:r>
              <a:rPr b="0" i="0" lang="en-US" sz="2000">
                <a:solidFill>
                  <a:srgbClr val="000000"/>
                </a:solidFill>
                <a:latin typeface="Calibri"/>
                <a:ea typeface="Calibri"/>
                <a:cs typeface="Calibri"/>
                <a:sym typeface="Calibri"/>
              </a:rPr>
              <a:t>Khi đó, việc tạo các truy vấn được tạo nên bằng bộ lập truy vấn (Query Builder)</a:t>
            </a:r>
            <a:r>
              <a:rPr lang="en-US" sz="2000">
                <a:solidFill>
                  <a:schemeClr val="dk1"/>
                </a:solidFill>
                <a:latin typeface="Calibri"/>
                <a:ea typeface="Calibri"/>
                <a:cs typeface="Calibri"/>
                <a:sym typeface="Calibri"/>
              </a:rPr>
              <a:t> </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46"/>
          <p:cNvSpPr txBox="1"/>
          <p:nvPr>
            <p:ph type="title"/>
          </p:nvPr>
        </p:nvSpPr>
        <p:spPr>
          <a:xfrm>
            <a:off x="1524000" y="533400"/>
            <a:ext cx="7974012"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BÀI TẬP</a:t>
            </a:r>
            <a:endParaRPr/>
          </a:p>
        </p:txBody>
      </p:sp>
      <p:sp>
        <p:nvSpPr>
          <p:cNvPr id="360" name="Google Shape;360;p46"/>
          <p:cNvSpPr txBox="1"/>
          <p:nvPr/>
        </p:nvSpPr>
        <p:spPr>
          <a:xfrm>
            <a:off x="533400" y="1447800"/>
            <a:ext cx="8438485" cy="110799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Calibri"/>
                <a:ea typeface="Calibri"/>
                <a:cs typeface="Calibri"/>
                <a:sym typeface="Calibri"/>
              </a:rPr>
              <a:t>Thiết kế module quản lý bán hàng cho một tổ chức, doanh nghiệp cụ thể theo yêu  cầu bài mãu trên</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47"/>
          <p:cNvSpPr txBox="1"/>
          <p:nvPr>
            <p:ph type="title"/>
          </p:nvPr>
        </p:nvSpPr>
        <p:spPr>
          <a:xfrm>
            <a:off x="1752600" y="520591"/>
            <a:ext cx="7745603" cy="73866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TÀI LIỆU THAM KHẢO</a:t>
            </a:r>
            <a:br>
              <a:rPr lang="en-US"/>
            </a:br>
            <a:endParaRPr/>
          </a:p>
        </p:txBody>
      </p:sp>
      <p:sp>
        <p:nvSpPr>
          <p:cNvPr id="367" name="Google Shape;367;p47"/>
          <p:cNvSpPr txBox="1"/>
          <p:nvPr/>
        </p:nvSpPr>
        <p:spPr>
          <a:xfrm>
            <a:off x="609600" y="1676400"/>
            <a:ext cx="8153400" cy="3693319"/>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1800"/>
              <a:buFont typeface="Times New Roman"/>
              <a:buAutoNum type="arabicPeriod"/>
            </a:pPr>
            <a:r>
              <a:rPr lang="en-US" sz="1800">
                <a:solidFill>
                  <a:schemeClr val="dk1"/>
                </a:solidFill>
                <a:latin typeface="Times New Roman"/>
                <a:ea typeface="Times New Roman"/>
                <a:cs typeface="Times New Roman"/>
                <a:sym typeface="Times New Roman"/>
              </a:rPr>
              <a:t>Modern-ERP_-Select-Implement-and-Use-Todays-Advanced-Business-Systems, Marianne Bradford, Microsoft. Copyright 2015, ISBN: 978-1-312-66598-9</a:t>
            </a:r>
            <a:endParaRPr/>
          </a:p>
          <a:p>
            <a:pPr indent="-342900" lvl="0" marL="342900" marR="0" rtl="0" algn="l">
              <a:lnSpc>
                <a:spcPct val="150000"/>
              </a:lnSpc>
              <a:spcBef>
                <a:spcPts val="0"/>
              </a:spcBef>
              <a:spcAft>
                <a:spcPts val="0"/>
              </a:spcAft>
              <a:buClr>
                <a:schemeClr val="dk1"/>
              </a:buClr>
              <a:buSzPts val="1800"/>
              <a:buFont typeface="Times New Roman"/>
              <a:buAutoNum type="arabicPeriod"/>
            </a:pPr>
            <a:r>
              <a:rPr lang="en-US" sz="1800" u="sng">
                <a:solidFill>
                  <a:schemeClr val="hlink"/>
                </a:solidFill>
                <a:latin typeface="Times New Roman"/>
                <a:ea typeface="Times New Roman"/>
                <a:cs typeface="Times New Roman"/>
                <a:sym typeface="Times New Roman"/>
                <a:hlinkClick r:id="rId3"/>
              </a:rPr>
              <a:t>https://1c.com.vn/vn</a:t>
            </a:r>
            <a:endParaRPr sz="1800">
              <a:solidFill>
                <a:schemeClr val="dk1"/>
              </a:solidFill>
              <a:latin typeface="Times New Roman"/>
              <a:ea typeface="Times New Roman"/>
              <a:cs typeface="Times New Roman"/>
              <a:sym typeface="Times New Roman"/>
            </a:endParaRPr>
          </a:p>
          <a:p>
            <a:pPr indent="-342900" lvl="0" marL="342900" marR="0" rtl="0" algn="l">
              <a:lnSpc>
                <a:spcPct val="150000"/>
              </a:lnSpc>
              <a:spcBef>
                <a:spcPts val="0"/>
              </a:spcBef>
              <a:spcAft>
                <a:spcPts val="0"/>
              </a:spcAft>
              <a:buClr>
                <a:schemeClr val="dk1"/>
              </a:buClr>
              <a:buSzPts val="1800"/>
              <a:buFont typeface="Times New Roman"/>
              <a:buAutoNum type="arabicPeriod"/>
            </a:pPr>
            <a:r>
              <a:rPr lang="en-US" sz="1800" u="sng">
                <a:solidFill>
                  <a:schemeClr val="hlink"/>
                </a:solidFill>
                <a:latin typeface="Times New Roman"/>
                <a:ea typeface="Times New Roman"/>
                <a:cs typeface="Times New Roman"/>
                <a:sym typeface="Times New Roman"/>
                <a:hlinkClick r:id="rId4"/>
              </a:rPr>
              <a:t>https://1c-dn.com/download-trial/</a:t>
            </a:r>
            <a:endParaRPr sz="18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t/>
            </a:r>
            <a:endParaRPr i="0" sz="1800">
              <a:solidFill>
                <a:srgbClr val="000000"/>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228600" lvl="0" marL="34290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