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8" r:id="rId4"/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</p:sldIdLst>
  <p:sldSz cy="6858000" cx="91440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2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02" name="Google Shape;102;p2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1" name="Google Shape;111;p3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12" name="Google Shape;112;p3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3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4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22" name="Google Shape;122;p4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1" name="Google Shape;131;p5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32" name="Google Shape;132;p5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5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6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2" name="Google Shape;142;p6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6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7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52" name="Google Shape;152;p7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7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7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8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63" name="Google Shape;163;p8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8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8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9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" name="Google Shape;172;p9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73" name="Google Shape;173;p9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9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9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0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10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83" name="Google Shape;183;p10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0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0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1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11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93" name="Google Shape;193;p11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1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12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04" name="Google Shape;204;p12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2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2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3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3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14" name="Google Shape;214;p13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3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14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25" name="Google Shape;225;p14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4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4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15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5" name="Google Shape;235;p15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5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5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6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16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45" name="Google Shape;245;p16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6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6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7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17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55" name="Google Shape;255;p17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7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7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8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18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65" name="Google Shape;265;p18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8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8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19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75" name="Google Shape;275;p19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9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9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0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20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85" name="Google Shape;285;p20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0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0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1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21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95" name="Google Shape;295;p21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21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2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2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22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06" name="Google Shape;306;p22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2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2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3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23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18" name="Google Shape;318;p23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23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23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4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24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29" name="Google Shape;329;p24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24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24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5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25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40" name="Google Shape;340;p25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25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25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6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26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52" name="Google Shape;352;p26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26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26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7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2" name="Google Shape;362;p27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63" name="Google Shape;363;p27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27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27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8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3" name="Google Shape;373;p28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74" name="Google Shape;374;p28:notes"/>
          <p:cNvSpPr txBox="1"/>
          <p:nvPr/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28:notes"/>
          <p:cNvSpPr txBox="1"/>
          <p:nvPr/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28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9:notes"/>
          <p:cNvSpPr/>
          <p:nvPr>
            <p:ph idx="2" type="sldImg"/>
          </p:nvPr>
        </p:nvSpPr>
        <p:spPr>
          <a:xfrm>
            <a:off x="2857500" y="514350"/>
            <a:ext cx="34290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4" name="Google Shape;384;p29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29:notes"/>
          <p:cNvSpPr txBox="1"/>
          <p:nvPr>
            <p:ph idx="12" type="sldNum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Google Shape;21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8854" y="0"/>
            <a:ext cx="1310640" cy="1009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" name="Google Shape;27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93" y="76200"/>
            <a:ext cx="1310640" cy="1009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/>
          <p:nvPr>
            <p:ph type="ctrTitle"/>
          </p:nvPr>
        </p:nvSpPr>
        <p:spPr>
          <a:xfrm>
            <a:off x="960247" y="480186"/>
            <a:ext cx="72235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" type="subTitle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7757" y="137160"/>
            <a:ext cx="1310640" cy="1009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6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" type="body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2" type="body"/>
          </p:nvPr>
        </p:nvSpPr>
        <p:spPr>
          <a:xfrm>
            <a:off x="4727828" y="1565122"/>
            <a:ext cx="3315970" cy="3684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obj">
  <p:cSld name="OBJEC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 txBox="1"/>
          <p:nvPr>
            <p:ph type="ctrTitle"/>
          </p:nvPr>
        </p:nvSpPr>
        <p:spPr>
          <a:xfrm>
            <a:off x="960247" y="480186"/>
            <a:ext cx="72235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" type="subTitle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8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8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" name="Google Shape;62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199" y="137160"/>
            <a:ext cx="1154403" cy="85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9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9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9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0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0"/>
          <p:cNvSpPr txBox="1"/>
          <p:nvPr>
            <p:ph idx="2" type="body"/>
          </p:nvPr>
        </p:nvSpPr>
        <p:spPr>
          <a:xfrm>
            <a:off x="4727828" y="1565122"/>
            <a:ext cx="3315970" cy="3684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0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1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1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1" name="Google Shape;81;p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199" y="137160"/>
            <a:ext cx="1154403" cy="85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2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2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200" y="137160"/>
            <a:ext cx="1235133" cy="85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6.xml"/><Relationship Id="rId3" Type="http://schemas.openxmlformats.org/officeDocument/2006/relationships/slideLayout" Target="../slideLayouts/slideLayout7.xml"/><Relationship Id="rId4" Type="http://schemas.openxmlformats.org/officeDocument/2006/relationships/slideLayout" Target="../slideLayouts/slideLayout8.xml"/><Relationship Id="rId5" Type="http://schemas.openxmlformats.org/officeDocument/2006/relationships/slideLayout" Target="../slideLayouts/slideLayout9.xml"/><Relationship Id="rId6" Type="http://schemas.openxmlformats.org/officeDocument/2006/relationships/slideLayout" Target="../slideLayouts/slideLayout10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258887" y="404812"/>
            <a:ext cx="7885430" cy="621030"/>
          </a:xfrm>
          <a:custGeom>
            <a:rect b="b" l="l" r="r" t="t"/>
            <a:pathLst>
              <a:path extrusionOk="0" h="621030" w="7885430">
                <a:moveTo>
                  <a:pt x="0" y="620712"/>
                </a:moveTo>
                <a:lnTo>
                  <a:pt x="7885049" y="620712"/>
                </a:lnTo>
                <a:lnTo>
                  <a:pt x="7885049" y="0"/>
                </a:lnTo>
                <a:lnTo>
                  <a:pt x="0" y="0"/>
                </a:lnTo>
                <a:lnTo>
                  <a:pt x="0" y="620712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0" y="0"/>
            <a:ext cx="1322451" cy="1177925"/>
          </a:xfrm>
          <a:prstGeom prst="rect">
            <a:avLst/>
          </a:prstGeom>
          <a:blipFill rotWithShape="1">
            <a:blip r:embed="rId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u="none"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"/>
          <p:cNvSpPr/>
          <p:nvPr/>
        </p:nvSpPr>
        <p:spPr>
          <a:xfrm>
            <a:off x="1258887" y="404812"/>
            <a:ext cx="7885430" cy="621030"/>
          </a:xfrm>
          <a:custGeom>
            <a:rect b="b" l="l" r="r" t="t"/>
            <a:pathLst>
              <a:path extrusionOk="0" h="621030" w="7885430">
                <a:moveTo>
                  <a:pt x="0" y="620712"/>
                </a:moveTo>
                <a:lnTo>
                  <a:pt x="7885049" y="620712"/>
                </a:lnTo>
                <a:lnTo>
                  <a:pt x="7885049" y="0"/>
                </a:lnTo>
                <a:lnTo>
                  <a:pt x="0" y="0"/>
                </a:lnTo>
                <a:lnTo>
                  <a:pt x="0" y="620712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7"/>
          <p:cNvSpPr/>
          <p:nvPr/>
        </p:nvSpPr>
        <p:spPr>
          <a:xfrm>
            <a:off x="0" y="0"/>
            <a:ext cx="1322451" cy="1177925"/>
          </a:xfrm>
          <a:prstGeom prst="rect">
            <a:avLst/>
          </a:prstGeom>
          <a:blipFill rotWithShape="1">
            <a:blip r:embed="rId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7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2" name="Google Shape;52;p7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7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7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7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2"/>
    <p:sldLayoutId id="2147483654" r:id="rId3"/>
    <p:sldLayoutId id="2147483655" r:id="rId4"/>
    <p:sldLayoutId id="2147483656" r:id="rId5"/>
    <p:sldLayoutId id="2147483657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s://1c.com.vn/vn" TargetMode="External"/><Relationship Id="rId4" Type="http://schemas.openxmlformats.org/officeDocument/2006/relationships/hyperlink" Target="https://1c-dn.com/download-tria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3"/>
          <p:cNvSpPr/>
          <p:nvPr/>
        </p:nvSpPr>
        <p:spPr>
          <a:xfrm>
            <a:off x="1004823" y="5207896"/>
            <a:ext cx="3619500" cy="0"/>
          </a:xfrm>
          <a:custGeom>
            <a:rect b="b" l="l" r="r" t="t"/>
            <a:pathLst>
              <a:path extrusionOk="0" h="120000" w="3619500">
                <a:moveTo>
                  <a:pt x="0" y="0"/>
                </a:moveTo>
                <a:lnTo>
                  <a:pt x="3619500" y="0"/>
                </a:lnTo>
              </a:path>
            </a:pathLst>
          </a:custGeom>
          <a:noFill/>
          <a:ln cap="flat" cmpd="sng" w="44450">
            <a:solidFill>
              <a:srgbClr val="FF6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992498" y="5181600"/>
            <a:ext cx="7239000" cy="0"/>
          </a:xfrm>
          <a:custGeom>
            <a:rect b="b" l="l" r="r" t="t"/>
            <a:pathLst>
              <a:path extrusionOk="0" h="120000" w="7239000">
                <a:moveTo>
                  <a:pt x="0" y="0"/>
                </a:moveTo>
                <a:lnTo>
                  <a:pt x="7239000" y="0"/>
                </a:lnTo>
              </a:path>
            </a:pathLst>
          </a:custGeom>
          <a:noFill/>
          <a:ln cap="flat" cmpd="sng" w="46025">
            <a:solidFill>
              <a:srgbClr val="FF6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3"/>
          <p:cNvSpPr/>
          <p:nvPr/>
        </p:nvSpPr>
        <p:spPr>
          <a:xfrm>
            <a:off x="5638800" y="627333"/>
            <a:ext cx="851916" cy="123139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/>
          <p:nvPr/>
        </p:nvSpPr>
        <p:spPr>
          <a:xfrm>
            <a:off x="7537739" y="3340608"/>
            <a:ext cx="851916" cy="123139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3"/>
          <p:cNvSpPr/>
          <p:nvPr/>
        </p:nvSpPr>
        <p:spPr>
          <a:xfrm>
            <a:off x="381000" y="1583782"/>
            <a:ext cx="8215377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1" marL="55563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Bài 6</a:t>
            </a:r>
            <a:endParaRPr/>
          </a:p>
          <a:p>
            <a:pPr indent="0" lvl="1" marL="4572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THỰC HÀNH THIẾT KẾ VÀ CÀI ĐẶT PHÂN HỆ QUẢN LÝ BÁN HÀNG TRÊN </a:t>
            </a:r>
            <a:endParaRPr/>
          </a:p>
          <a:p>
            <a:pPr indent="0" lvl="1" marL="4572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1C ENTERPRISE</a:t>
            </a:r>
            <a:endParaRPr/>
          </a:p>
          <a:p>
            <a:pPr indent="0" lvl="1" marL="4572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1379779" y="403591"/>
            <a:ext cx="6764503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HỆ THỐNG HOẠCH ĐỊNH TÀI NGUYÊN DOANH NGHIỆP  ERP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(Enterprise Resource Planning)</a:t>
            </a:r>
            <a:endParaRPr/>
          </a:p>
        </p:txBody>
      </p:sp>
      <p:sp>
        <p:nvSpPr>
          <p:cNvPr id="97" name="Google Shape;97;p13"/>
          <p:cNvSpPr txBox="1"/>
          <p:nvPr/>
        </p:nvSpPr>
        <p:spPr>
          <a:xfrm>
            <a:off x="4611998" y="5328973"/>
            <a:ext cx="4666996" cy="3199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Giảng viên: Ts. Chu Thị Hồng Hải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8" name="Google Shape;98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854" y="137160"/>
            <a:ext cx="1310640" cy="8721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4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527713" y="381000"/>
            <a:ext cx="80772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600"/>
              <a:buFont typeface="Times New Roman"/>
              <a:buNone/>
            </a:pPr>
            <a:r>
              <a:rPr lang="en-US" sz="3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Mục tiêu</a:t>
            </a:r>
            <a:endParaRPr sz="3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381000" y="1524000"/>
            <a:ext cx="8077200" cy="3122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1313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Sau khi học xong người học có thể:</a:t>
            </a:r>
            <a:endParaRPr/>
          </a:p>
          <a:p>
            <a:pPr indent="-457200" lvl="0" marL="458787" marR="0" rtl="0" algn="l"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Cài đặt được một số chức năng trong phân hệ Quản lý bán hàng</a:t>
            </a:r>
            <a:endParaRPr sz="24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Phân tích được: Danh mục, Chứng từ, Biểu ghi tích lũy,… cho phân hệ Quản lý bán hàng</a:t>
            </a:r>
            <a:endParaRPr sz="24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Cài đặt các chức năng trong phân hệ</a:t>
            </a:r>
            <a:endParaRPr sz="24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Nhập dữ liệu trong phân hệ </a:t>
            </a:r>
            <a:endParaRPr/>
          </a:p>
          <a:p>
            <a:pPr indent="-457200" lvl="0" marL="458787" marR="0" rtl="0" algn="l"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Cài đặt và chạy chương trình</a:t>
            </a:r>
            <a:endParaRPr sz="24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5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539087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NỘI DUNG</a:t>
            </a:r>
            <a:endParaRPr/>
          </a:p>
        </p:txBody>
      </p:sp>
      <p:sp>
        <p:nvSpPr>
          <p:cNvPr id="118" name="Google Shape;118;p15"/>
          <p:cNvSpPr txBox="1"/>
          <p:nvPr/>
        </p:nvSpPr>
        <p:spPr>
          <a:xfrm>
            <a:off x="457200" y="16002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8787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Nhớ các chức năng có trong phân hệ Quản lý bán hàng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Phân tích các dữ liệu trong phân hệ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Thiết kế dữ liệu, biểu mẫu,..</a:t>
            </a:r>
            <a:endParaRPr/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Cài đặt dữ liệu, chức năng trong phân hệ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Kiểm thử chương trình và hoàn thiện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6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6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PHÂN TÍCH BÀI TOÁN</a:t>
            </a:r>
            <a:endParaRPr/>
          </a:p>
        </p:txBody>
      </p:sp>
      <p:sp>
        <p:nvSpPr>
          <p:cNvPr id="128" name="Google Shape;128;p16"/>
          <p:cNvSpPr txBox="1"/>
          <p:nvPr/>
        </p:nvSpPr>
        <p:spPr>
          <a:xfrm>
            <a:off x="381000" y="13716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8787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Các chức năng cơ bản: </a:t>
            </a:r>
            <a:r>
              <a:rPr i="1" lang="en-US" sz="20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Nhập dữ liệu; Tạo chứng từ Tiếp nhận hàng hóa kiêm nhập kho; Tạo chứng từ tiếp nhận hang hóa kiêm xuất kho; Điều chuyển nội bộ kho.</a:t>
            </a:r>
            <a:endParaRPr/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Phân tích các dữ liệu trong phân hệ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Thiết kế dữ liệu, biểu mẫu,..</a:t>
            </a:r>
            <a:endParaRPr/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Cài đặt dữ liệu, chức năng trong phân hệ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8787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222222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Kiểm thử chương trình và hoàn thiện</a:t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7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7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THỰC HÀNH CÀI ĐẶT TRÊN 1C: ENTERPISE</a:t>
            </a:r>
            <a:endParaRPr/>
          </a:p>
        </p:txBody>
      </p:sp>
      <p:sp>
        <p:nvSpPr>
          <p:cNvPr id="138" name="Google Shape;138;p17"/>
          <p:cNvSpPr txBox="1"/>
          <p:nvPr/>
        </p:nvSpPr>
        <p:spPr>
          <a:xfrm>
            <a:off x="381000" y="11430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1313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Tạo mới cơ sở thông tin, đặt tên “Phân hệ Quản lý bán hàng”</a:t>
            </a:r>
            <a:endParaRPr/>
          </a:p>
          <a:p>
            <a:pPr indent="-341313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Tạo hằng số về thông tin Công ty</a:t>
            </a:r>
            <a:endParaRPr/>
          </a:p>
          <a:p>
            <a:pPr indent="-341313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Tạo mới các danh mục: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Kho bãi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Phòng ban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Nhân viên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Đối tác (gồm NCC và Khách hàng)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Mặt hàng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Đơn vị tính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Tiền tệ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Quốc gia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LoạiMặtHàng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2100" lvl="0" marL="458787" marR="0" rtl="0" algn="l">
              <a:spcBef>
                <a:spcPts val="1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2100" lvl="0" marL="458787" marR="0" rtl="0" algn="l">
              <a:spcBef>
                <a:spcPts val="65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</a:pPr>
            <a:r>
              <a:t/>
            </a:r>
            <a:endParaRPr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8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8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THỰC HÀNH CÀI ĐẶT TRÊN 1C: ENTERPISE</a:t>
            </a:r>
            <a:endParaRPr/>
          </a:p>
        </p:txBody>
      </p:sp>
      <p:pic>
        <p:nvPicPr>
          <p:cNvPr id="148" name="Google Shape;14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1524000"/>
            <a:ext cx="7620000" cy="40963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9"/>
          <p:cNvSpPr txBox="1"/>
          <p:nvPr/>
        </p:nvSpPr>
        <p:spPr>
          <a:xfrm>
            <a:off x="304800" y="1447800"/>
            <a:ext cx="3505200" cy="3705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1800"/>
              <a:buFont typeface="Noto Sans Symbols"/>
              <a:buChar char="❑"/>
            </a:pPr>
            <a:r>
              <a:rPr b="1" i="1" lang="en-US" sz="18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Danh mục MặtHàng: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các thuộc tính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(Mục tin) của mặt hàng: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Thuộc tính “ĐơnVịTính” có kiểu CatalogRef.ĐơnVịTính (liên kết với danh mục ĐơnVịTính)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KýHiệu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MãVạch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NguồnGốc (link với QuốcGia)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LoạiMặtHàng (link với danh mục LoạiMặtHàng)</a:t>
            </a:r>
            <a:endParaRPr/>
          </a:p>
        </p:txBody>
      </p:sp>
      <p:pic>
        <p:nvPicPr>
          <p:cNvPr id="158" name="Google Shape;15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12093" y="1219200"/>
            <a:ext cx="4927107" cy="403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9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B4. TÙY CHỈNH CÁC DANH MỤC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0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0"/>
          <p:cNvSpPr txBox="1"/>
          <p:nvPr/>
        </p:nvSpPr>
        <p:spPr>
          <a:xfrm>
            <a:off x="304800" y="1219200"/>
            <a:ext cx="8686800" cy="53665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form cho danh mục MặtHàng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(dành cho các danh mục có các mục tin bổ sung ngoài 2 mục tin mặc định Mã và Tên)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Biểu mẫu “DanhSáchMặtHàng” có kiểu “Biểu mẫu danh sách của danh mục”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Biểu mẫu “ChiTiếtMặtHàng” có kiểu “Biểu mẫu phần tử danh mục” 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thêm 2 thông tin bổ sung cho MặtHàng: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GiáBán, SốLượngTồn (đây là dữ liệu động được lấy từ nguồn khác)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đúp biểu mẫu “ChiTiếtMặtHàng”/Kích chuột phải tại Object/Thêm mục tin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2 mục tên GiáBán, SốLượngTồn có kiểu Number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Kéo thả GiáBán, SốLượngTồn vào form</a:t>
            </a:r>
            <a:endParaRPr/>
          </a:p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Không cho người dùng nhập dữ liệu cho GiáBán và SốLượngTồn: kích đúp chuột vào 2 đối tượng trên form/Kích chọn mục “ReadOnly”</a:t>
            </a:r>
            <a:endParaRPr/>
          </a:p>
        </p:txBody>
      </p:sp>
      <p:sp>
        <p:nvSpPr>
          <p:cNvPr id="169" name="Google Shape;169;p20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B4. TÙY CHỈNH CÁC DANH MỤC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1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1"/>
          <p:cNvSpPr txBox="1"/>
          <p:nvPr/>
        </p:nvSpPr>
        <p:spPr>
          <a:xfrm>
            <a:off x="457200" y="957392"/>
            <a:ext cx="8382000" cy="5705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Danh mục đối tác</a:t>
            </a:r>
            <a:endParaRPr b="1"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Kích đúp chuột tại danh mục ĐốiTác/Phân nhánh/Phân nhánh nhóm và phần tử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các thông tin: Địa chỉ (độ dài 100); Điện thoại (độ dài 20); Email (độ dài 50)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mới Biểu mẫu “DanhSáchĐốiTác” có kiểu “Biểu mẫu danh sách của danh mục”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mới Biểu mẫu “ChiTiếtDSĐT” có kiểu “Biểu mẫu phần tử danh mục” 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Nhập thông tin cho Đối tác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F5 chạy chương trình/ Chọn Đối tác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Chọn Tạo nhóm /Tạo 2 nhóm KháchHàng và NhàCungCấp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Chọn Tạo mới / Nhập thông tin cho Khách hàng và nhà cung cấp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1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B4. TÙY CHỈNH CÁC DANH MỤC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16002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B4. TÙY CHỈNH CÁC DANH MỤC</a:t>
            </a:r>
            <a:endParaRPr/>
          </a:p>
        </p:txBody>
      </p:sp>
      <p:sp>
        <p:nvSpPr>
          <p:cNvPr id="189" name="Google Shape;189;p22"/>
          <p:cNvSpPr txBox="1"/>
          <p:nvPr/>
        </p:nvSpPr>
        <p:spPr>
          <a:xfrm>
            <a:off x="228600" y="1066800"/>
            <a:ext cx="8610600" cy="55089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Danh mục Nhân viên</a:t>
            </a:r>
            <a:endParaRPr b="1" i="1" sz="2000">
              <a:solidFill>
                <a:srgbClr val="4F81B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NhânViên/Kích chuột phải/ Mục tin chuẩn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Code/Đồng nghĩa: MãNhânViên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Description/Đồng nghĩa: TênNhânViên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mục tin GiớiTính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2 giá trị mặc định cho Giới tính là Nam và Nữ: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Trong cây cấu hình/Liệt Kê/Tạo Enum mới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Tên: GiớiTính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Dữ liệu: Thêm 2 giá trị Nam và Nữ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mục tin GiớiTính với kiểu 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mục tin: ChứcVụ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Biểu mẫu “DanhSáchNhânViên” có kiểu “Biểu mẫu danh sách của danh mục”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Biểu mẫu “ChiTiếtNhânViên” có kiểu “Biểu mẫu phần tử danh mục” 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Chạy chương trình, nhập thông tin cho các danh mục</a:t>
            </a:r>
            <a:endParaRPr b="1" i="1" sz="2000">
              <a:solidFill>
                <a:srgbClr val="4F81B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3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3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199" name="Google Shape;199;p23"/>
          <p:cNvSpPr txBox="1"/>
          <p:nvPr/>
        </p:nvSpPr>
        <p:spPr>
          <a:xfrm>
            <a:off x="0" y="1066800"/>
            <a:ext cx="8915400" cy="25491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Tạo chứng từ “TiếpNhậnHàngHóaKiêmNhậpKho”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Trong cây cấu hình/Thêm mới 1 chứng từ “TiếpNhậnHàngHóaKiêmNhậpKho”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mục tin (Phần Header)</a:t>
            </a:r>
            <a:endParaRPr/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mục tin: KhoBãi trỏ về danh mục KhoBãi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NhàCungCấp trỏ về ĐốiTác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ThủKho trỏ về NhânViên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TổngTiền: kiểu number</a:t>
            </a:r>
            <a:endParaRPr/>
          </a:p>
        </p:txBody>
      </p:sp>
      <p:pic>
        <p:nvPicPr>
          <p:cNvPr id="200" name="Google Shape;20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0" y="2743200"/>
            <a:ext cx="5029200" cy="312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4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4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210" name="Google Shape;210;p24"/>
          <p:cNvSpPr txBox="1"/>
          <p:nvPr/>
        </p:nvSpPr>
        <p:spPr>
          <a:xfrm>
            <a:off x="228600" y="986342"/>
            <a:ext cx="8839200" cy="57192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thông tin SốChứngTừ, NgàyChứngTừ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chuột phải tại chứng từ “TiếpNhậnHàngHóaKiêmNhậpKho” /Mục tiêu chuẩn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đúp tại “Number”/ Đồng nghĩa: SốChứngTừ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đúp tại “Date”/ Đồng nghĩa: NgàyChứngTừ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Thông tin “Phần bảng” (Phần thông tin chi tiết)</a:t>
            </a:r>
            <a:endParaRPr/>
          </a:p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1 Phần bảng với tên “BảngMặtHàng”</a:t>
            </a:r>
            <a:endParaRPr/>
          </a:p>
          <a:p>
            <a:pPr indent="-342900" lvl="0" marL="34290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các thông tin của phần bảng: Kích chuột phải tại “BảngMặtHàng”/Thêm/Mục tin của phần bảng:</a:t>
            </a:r>
            <a:endParaRPr/>
          </a:p>
          <a:p>
            <a:pPr indent="-285750" lvl="1" marL="74295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∙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MặtHàng trỏ vào MặtHàng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∙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ĐơnVịTính trỏ vào ĐơnVịTính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∙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SốLượng, ĐơnGiá, ThànhTiền: Kiểu Number</a:t>
            </a:r>
            <a:endParaRPr/>
          </a:p>
          <a:p>
            <a:pPr indent="-285750" lvl="1" marL="742950" marR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∙"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GhiChú (chiều dài 0 – tối đa)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5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220" name="Google Shape;220;p25"/>
          <p:cNvSpPr txBox="1"/>
          <p:nvPr/>
        </p:nvSpPr>
        <p:spPr>
          <a:xfrm>
            <a:off x="228600" y="1125548"/>
            <a:ext cx="8839200" cy="13478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Biểu mẫu: 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“Biểu mẫu chứng từ” với tên “ChiTiếtChứngTừ”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đúp tại biểu mẫu “ChiTiếtChứngTừ”/Chọn tab Biểu mẫu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Char char="o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đúp trường TổngTiền/Chọn thuộc tính ReadOnly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1" name="Google Shape;22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85900" y="2895600"/>
            <a:ext cx="6096000" cy="350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6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6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231" name="Google Shape;231;p26"/>
          <p:cNvSpPr txBox="1"/>
          <p:nvPr/>
        </p:nvSpPr>
        <p:spPr>
          <a:xfrm>
            <a:off x="381000" y="1447800"/>
            <a:ext cx="8534400" cy="44560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Nhập thông tin cho chứng từ “TiếpNhậnHàngHóaKiêmNhậpKho”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Nhận xét?</a:t>
            </a:r>
            <a:endParaRPr/>
          </a:p>
          <a:p>
            <a:pPr indent="-285750" lvl="0" marL="285750" marR="0" rtl="0" algn="l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Viết sự kiện cho chứng từ “TiếpNhậnHàngHóaKiêmNhậpKho”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Khi thay đổi mặt hàng 🡪 đơn vị tính thay đổi theo. Để tự động nhập đơn vị tính, cần truy xuất dữ liệu từ Danh mục  Mặt hàng, vậy cần gọi đến Server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đúp tại biểu mẫu “ChiTiếtChứngTừ”/Chọn tab Biểu mẫu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chuột phải tại mục “BảngMặtHàngMặtHàng”/Sự Kiện/OnChange/Tạo trên Client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Viết code: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7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7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241" name="Google Shape;241;p27"/>
          <p:cNvSpPr txBox="1"/>
          <p:nvPr/>
        </p:nvSpPr>
        <p:spPr>
          <a:xfrm>
            <a:off x="304800" y="1066800"/>
            <a:ext cx="8686800" cy="50503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Viết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code:</a:t>
            </a:r>
            <a:endParaRPr/>
          </a:p>
          <a:p>
            <a:pPr indent="0" lvl="0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&amp;AtClient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Procedure BảngMặtHàngMặtHàngOnChange(Item)</a:t>
            </a:r>
            <a:endParaRPr/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DòngHiệnTại= Items.BảngMặtHàng.CurrentData;  </a:t>
            </a:r>
            <a:endParaRPr/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DòngHiệnTại.ĐơnVịTính = ĐiềnĐơnVịTính(DòngHiệnTại.MặtHàng);</a:t>
            </a:r>
            <a:endParaRPr/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EndProcedure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&amp;AtServer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Function ĐiềnĐơnVịTính(CurMặtHàng)</a:t>
            </a:r>
            <a:endParaRPr/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Return CurMặtHàng.ĐơnVịTính;</a:t>
            </a:r>
            <a:endParaRPr/>
          </a:p>
          <a:p>
            <a:pPr indent="0" lvl="0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EndFunction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Tự động tính thành tiền khi số lượng và đơn giá thay đổi (không cần truy xuất dữ liệu🡪 có thể xử lý ngay trên client)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8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8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251" name="Google Shape;251;p28"/>
          <p:cNvSpPr txBox="1"/>
          <p:nvPr/>
        </p:nvSpPr>
        <p:spPr>
          <a:xfrm>
            <a:off x="152400" y="1066800"/>
            <a:ext cx="9448800" cy="540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các sự kiện OnChange cho BảngMặtHàngSốLượng và BảngMặtHàngĐơnGiá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Viết code:</a:t>
            </a:r>
            <a:endParaRPr/>
          </a:p>
          <a:p>
            <a:pPr indent="0" lvl="0" marL="801688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&amp;AtClient</a:t>
            </a:r>
            <a:endParaRPr i="1" sz="18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80168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Procedure BảngMặtHàngSốLượngOnChange(Item)</a:t>
            </a:r>
            <a:endParaRPr/>
          </a:p>
          <a:p>
            <a:pPr indent="0" lvl="0" marL="80168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	DòngHiệnTại= Items.BảngMặtHàng.CurrentData;</a:t>
            </a:r>
            <a:endParaRPr/>
          </a:p>
          <a:p>
            <a:pPr indent="0" lvl="0" marL="80168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	TínhThànhTiền(DòngHiệnTại);</a:t>
            </a:r>
            <a:endParaRPr/>
          </a:p>
          <a:p>
            <a:pPr indent="0" lvl="0" marL="80168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EndProcedure</a:t>
            </a:r>
            <a:endParaRPr i="1" sz="18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2855913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1800">
                <a:solidFill>
                  <a:schemeClr val="dk1"/>
                </a:solidFill>
                <a:highlight>
                  <a:srgbClr val="00FFFF"/>
                </a:highlight>
                <a:latin typeface="Calibri"/>
                <a:ea typeface="Calibri"/>
                <a:cs typeface="Calibri"/>
                <a:sym typeface="Calibri"/>
              </a:rPr>
              <a:t>&amp;AtClient</a:t>
            </a:r>
            <a:endParaRPr sz="1800">
              <a:solidFill>
                <a:schemeClr val="dk1"/>
              </a:solidFill>
              <a:highlight>
                <a:srgbClr val="00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2855913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highlight>
                  <a:srgbClr val="00FFFF"/>
                </a:highlight>
                <a:latin typeface="Calibri"/>
                <a:ea typeface="Calibri"/>
                <a:cs typeface="Calibri"/>
                <a:sym typeface="Calibri"/>
              </a:rPr>
              <a:t>Procedure BảngMặtHàngĐơnGiáOnChange(Item)</a:t>
            </a:r>
            <a:endParaRPr/>
          </a:p>
          <a:p>
            <a:pPr indent="0" lvl="0" marL="2855913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highlight>
                  <a:srgbClr val="00FFFF"/>
                </a:highlight>
                <a:latin typeface="Calibri"/>
                <a:ea typeface="Calibri"/>
                <a:cs typeface="Calibri"/>
                <a:sym typeface="Calibri"/>
              </a:rPr>
              <a:t>	DòngHiệnTại= Items.BảngMặtHàng.CurrentData;</a:t>
            </a:r>
            <a:endParaRPr/>
          </a:p>
          <a:p>
            <a:pPr indent="0" lvl="0" marL="2855913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highlight>
                  <a:srgbClr val="00FFFF"/>
                </a:highlight>
                <a:latin typeface="Calibri"/>
                <a:ea typeface="Calibri"/>
                <a:cs typeface="Calibri"/>
                <a:sym typeface="Calibri"/>
              </a:rPr>
              <a:t>	TínhThànhTiền(DòngHiệnTại);</a:t>
            </a:r>
            <a:endParaRPr/>
          </a:p>
          <a:p>
            <a:pPr indent="0" lvl="0" marL="2855913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highlight>
                  <a:srgbClr val="00FFFF"/>
                </a:highlight>
                <a:latin typeface="Calibri"/>
                <a:ea typeface="Calibri"/>
                <a:cs typeface="Calibri"/>
                <a:sym typeface="Calibri"/>
              </a:rPr>
              <a:t>EndProcedure</a:t>
            </a:r>
            <a:endParaRPr sz="1800">
              <a:solidFill>
                <a:schemeClr val="dk1"/>
              </a:solidFill>
              <a:highlight>
                <a:srgbClr val="00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85883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US" sz="1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&amp;AtClient</a:t>
            </a:r>
            <a:endParaRPr sz="18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85883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Procedure TínhThànhTiền(CurRow)</a:t>
            </a:r>
            <a:endParaRPr/>
          </a:p>
          <a:p>
            <a:pPr indent="0" lvl="0" marL="85883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	CurRow.ThànhTiền = CurRow.SốLượng * CurRow.ĐơnGiá;</a:t>
            </a:r>
            <a:endParaRPr/>
          </a:p>
          <a:p>
            <a:pPr indent="0" lvl="0" marL="85883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	Object.TổngTiền = Object.BảngMặtHàng.Total("ThànhTiền");</a:t>
            </a:r>
            <a:endParaRPr/>
          </a:p>
          <a:p>
            <a:pPr indent="0" lvl="0" marL="85883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highlight>
                  <a:srgbClr val="0000FF"/>
                </a:highlight>
                <a:latin typeface="Calibri"/>
                <a:ea typeface="Calibri"/>
                <a:cs typeface="Calibri"/>
                <a:sym typeface="Calibri"/>
              </a:rPr>
              <a:t>EndProcedure</a:t>
            </a:r>
            <a:endParaRPr sz="1800">
              <a:solidFill>
                <a:schemeClr val="lt1"/>
              </a:solidFill>
              <a:highlight>
                <a:srgbClr val="0000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9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9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B5: THÊM CHỨNG TỪ “TIẾPNHẬNHÀNGHÓAKIÊMNHẬPKHO”</a:t>
            </a:r>
            <a:endParaRPr/>
          </a:p>
        </p:txBody>
      </p:sp>
      <p:sp>
        <p:nvSpPr>
          <p:cNvPr id="261" name="Google Shape;261;p29"/>
          <p:cNvSpPr txBox="1"/>
          <p:nvPr/>
        </p:nvSpPr>
        <p:spPr>
          <a:xfrm>
            <a:off x="304800" y="1371600"/>
            <a:ext cx="8382000" cy="44670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400"/>
              <a:buFont typeface="Noto Sans Symbols"/>
              <a:buChar char="❑"/>
            </a:pPr>
            <a:r>
              <a:rPr b="1" i="1" lang="en-US" sz="24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Tạo mẫu in cho chứng từ “TiếpNhậnHàngHóaKiêmNhậpKho”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Kích chuột phải tại chứng từ “TiếpNhậnHàngHóaKiêmNhậpKho”/Bộ dựng/Bộ dựng bản in/Tên lệnh: InPhiếuNhậpKho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Chọn mục tin cần in ở phần đầu: Number; KhoBãi; NhàCungCấp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Chọn mục tin cần in ở phần bảng: LineNumber;MặtHàng;ĐơnVịTính;SốLượng;ĐơnGiá;ThànhTiền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Chọn mục tin cần in ở phần đáy: Tổng tiền;Date;ThủKho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0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30"/>
          <p:cNvSpPr txBox="1"/>
          <p:nvPr/>
        </p:nvSpPr>
        <p:spPr>
          <a:xfrm>
            <a:off x="1524000" y="762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B6: THÊM CHỨNG TỪ “GIAOHÀNGHÓAKIÊMXUẤTKHO”</a:t>
            </a:r>
            <a:endParaRPr/>
          </a:p>
        </p:txBody>
      </p:sp>
      <p:sp>
        <p:nvSpPr>
          <p:cNvPr id="271" name="Google Shape;271;p30"/>
          <p:cNvSpPr txBox="1"/>
          <p:nvPr/>
        </p:nvSpPr>
        <p:spPr>
          <a:xfrm>
            <a:off x="266700" y="1143000"/>
            <a:ext cx="8610600" cy="50119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400"/>
              <a:buFont typeface="Noto Sans Symbols"/>
              <a:buChar char="❑"/>
            </a:pPr>
            <a:r>
              <a:rPr b="1" i="1" lang="en-US" sz="24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chứng từ “GiaoHàngHóaKiêmXuấtKho”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mới chứng từ “GiaoHàngHóaKiêmXuấtKho”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Phần Header gồm: KhoBãi trỏ tới KhoBãi;KháchHàng trỏ tới ĐốiTác;ThủKho trỏ tới NhânViên;TổngTiền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thông tin SốChứngTừ, NgàyChứngTừ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Thông tin Phần bảng tạo “BảngMặtHàng” : Thực hiện tương tự chứng từ “TiếpNhậnHàngHóaKiêmNhậpKho”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Biểu mẫu “ChiTiếtChứngTừ”: Thực hiện tương tự chứng từ “TiếpNhậnHàngHóaKiêmNhậpKho”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1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1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B6: THÊM CHỨNG TỪ “GIAOHÀNGHÓAKIÊMXUẤTKHO”</a:t>
            </a:r>
            <a:endParaRPr/>
          </a:p>
        </p:txBody>
      </p:sp>
      <p:sp>
        <p:nvSpPr>
          <p:cNvPr id="281" name="Google Shape;281;p31"/>
          <p:cNvSpPr txBox="1"/>
          <p:nvPr/>
        </p:nvSpPr>
        <p:spPr>
          <a:xfrm>
            <a:off x="351081" y="1447800"/>
            <a:ext cx="8229600" cy="4155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29166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400"/>
              <a:buFont typeface="Noto Sans Symbols"/>
              <a:buChar char="❑"/>
            </a:pPr>
            <a:r>
              <a:rPr b="1" i="1" lang="en-US" sz="24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Viết sự kiện cho chứng từ “GiaoHàngHóaKiêmNhậpKho”</a:t>
            </a:r>
            <a:endParaRPr/>
          </a:p>
          <a:p>
            <a:pPr indent="-342900" lvl="0" marL="342900" marR="0" rtl="0" algn="l">
              <a:lnSpc>
                <a:spcPct val="12916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Thực hiện tương tự chứng từ “TiếpNhậnHàngHóaKiêmNhậpKho” </a:t>
            </a:r>
            <a:endParaRPr/>
          </a:p>
          <a:p>
            <a:pPr indent="-285750" lvl="0" marL="285750" marR="0" rtl="0" algn="l">
              <a:lnSpc>
                <a:spcPct val="129166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2400"/>
              <a:buFont typeface="Noto Sans Symbols"/>
              <a:buChar char="❑"/>
            </a:pPr>
            <a:r>
              <a:rPr b="1" i="1" lang="en-US" sz="24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mẫu in cho chứng từ “GiaoHàngHóaKiêmNhậpKho”</a:t>
            </a:r>
            <a:endParaRPr/>
          </a:p>
          <a:p>
            <a:pPr indent="-342900" lvl="0" marL="342900" marR="0" rtl="0" algn="l">
              <a:lnSpc>
                <a:spcPct val="12916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mẫu in “InPhiếuXuấtKho” thực hiện tương tự chứng từ “TiếpNhậnHàngHóaKiêmNhậpKho”</a:t>
            </a:r>
            <a:endParaRPr/>
          </a:p>
          <a:p>
            <a:pPr indent="-285750" lvl="0" marL="285750" marR="0" rtl="0" algn="l">
              <a:lnSpc>
                <a:spcPct val="129166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2400"/>
              <a:buFont typeface="Noto Sans Symbols"/>
              <a:buChar char="❑"/>
            </a:pPr>
            <a:r>
              <a:rPr b="1" i="1" lang="en-US" sz="24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Nhập thông tin cho chứng từ “GiaoHàngHóaKiêmXuấtKho”</a:t>
            </a:r>
            <a:endParaRPr/>
          </a:p>
          <a:p>
            <a:pPr indent="-342900" lvl="0" marL="342900" marR="0" rtl="0" algn="l">
              <a:lnSpc>
                <a:spcPct val="12916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Nhận xét về số lượng hàng hóa trong kho?</a:t>
            </a:r>
            <a:endParaRPr/>
          </a:p>
          <a:p>
            <a:pPr indent="-342900" lvl="0" marL="342900" marR="0" rtl="0" algn="l">
              <a:lnSpc>
                <a:spcPct val="12916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Đơn giá nhập, xuất?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2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32"/>
          <p:cNvSpPr txBox="1"/>
          <p:nvPr/>
        </p:nvSpPr>
        <p:spPr>
          <a:xfrm>
            <a:off x="1524000" y="1524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B7: THÊM CHỨNG TỪ “ĐIỀUCHUYỂNKHONỘIBỘ”</a:t>
            </a:r>
            <a:endParaRPr/>
          </a:p>
        </p:txBody>
      </p:sp>
      <p:sp>
        <p:nvSpPr>
          <p:cNvPr id="291" name="Google Shape;291;p32"/>
          <p:cNvSpPr txBox="1"/>
          <p:nvPr/>
        </p:nvSpPr>
        <p:spPr>
          <a:xfrm>
            <a:off x="304800" y="1143000"/>
            <a:ext cx="8534400" cy="54880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1800"/>
              <a:buFont typeface="Noto Sans Symbols"/>
              <a:buChar char="❑"/>
            </a:pPr>
            <a:r>
              <a:rPr b="1" i="1" lang="en-US" sz="18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Tạo chứng từ “ĐiềuChuyểnKhoNộiBộ”</a:t>
            </a:r>
            <a:endParaRPr/>
          </a:p>
          <a:p>
            <a:pPr indent="-342900" lvl="0" marL="34290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chứng từ “ĐiềuChuyểnKhoNộiBộ”</a:t>
            </a:r>
            <a:endParaRPr/>
          </a:p>
          <a:p>
            <a:pPr indent="-342900" lvl="0" marL="34290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Phần Header gồm: KhoXuất trỏ tới KhoBãi; KhoNhập trỏ tới KhoBãi; NgườiGiao trỏ tới NhânViên; NgườiNhập trỏ tới NhânViên;</a:t>
            </a:r>
            <a:endParaRPr/>
          </a:p>
          <a:p>
            <a:pPr indent="-342900" lvl="0" marL="34290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thông tin SốChứngTừ, NgàyChứngTừ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Thông tin Phần bảng: Tạo mới “BảngMặtHàng” gồm các mục tin: MặtHàng trỏ tới MặtHàng; ĐơnVịTính trỏ tới ĐơnVịTính; SốLượng (number); GhiChú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Biểu mẫu “ChiTiếtChứngTừ” có kiểu “Biểu mẫu chứng từ”</a:t>
            </a:r>
            <a:endParaRPr/>
          </a:p>
          <a:p>
            <a:pPr indent="-285750" lvl="0" marL="285750" marR="0" rtl="0" algn="l">
              <a:lnSpc>
                <a:spcPct val="177777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1800"/>
              <a:buFont typeface="Noto Sans Symbols"/>
              <a:buChar char="❑"/>
            </a:pPr>
            <a:r>
              <a:rPr b="1" i="1" lang="en-US" sz="18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Viết sự kiện cho chứng từ “ĐiềuChuyểnKhoNộiBộ”</a:t>
            </a:r>
            <a:endParaRPr/>
          </a:p>
          <a:p>
            <a:pPr indent="-342900" lvl="0" marL="34290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Viết sự kiện tự động cập nhật ĐơnVịTính khi thay đổi MặtHàng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lnSpc>
                <a:spcPct val="177777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1800"/>
              <a:buFont typeface="Noto Sans Symbols"/>
              <a:buChar char="❑"/>
            </a:pPr>
            <a:r>
              <a:rPr b="1" i="1" lang="en-US" sz="18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Tạo mẫu in cho chứng từ “ĐiềuChuyểnKhoNộiBộ”</a:t>
            </a:r>
            <a:endParaRPr/>
          </a:p>
          <a:p>
            <a:pPr indent="0" lvl="0" marL="0" marR="0" rtl="0" algn="l">
              <a:lnSpc>
                <a:spcPct val="1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   Tạo mẫu in “InPhiếuĐiềuChuyểnKho”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3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3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1" name="Google Shape;301;p33"/>
          <p:cNvSpPr txBox="1"/>
          <p:nvPr/>
        </p:nvSpPr>
        <p:spPr>
          <a:xfrm>
            <a:off x="1752600" y="479042"/>
            <a:ext cx="7772400" cy="480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B8: TẠO BIỂU GHI TÍCH LŨY “TỒNKHO”</a:t>
            </a:r>
            <a:endParaRPr/>
          </a:p>
        </p:txBody>
      </p:sp>
      <p:sp>
        <p:nvSpPr>
          <p:cNvPr id="302" name="Google Shape;302;p33"/>
          <p:cNvSpPr txBox="1"/>
          <p:nvPr/>
        </p:nvSpPr>
        <p:spPr>
          <a:xfrm>
            <a:off x="381000" y="1261601"/>
            <a:ext cx="8686800" cy="50499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Trong 1C, với những đối tượng cần theo dõi biến động về số lượng, ta dùng Biểu ghi tích lũy với: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Chiều đo: là những trường dữ liệu cần theo dõi biến động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Số đo: trường dữ liệu thay đổi số lượng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biểu ghi tích lũy “TồnKho”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mới biểu ghi tích lũy với tên “TồnKho”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mới các chiều đo:</a:t>
            </a:r>
            <a:endParaRPr/>
          </a:p>
          <a:p>
            <a:pPr indent="-342900" lvl="0" marL="114458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MặtHàng trỏ tới MặtHàng</a:t>
            </a:r>
            <a:endParaRPr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1144588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KhoBãi trỏ tới KhoBãi</a:t>
            </a:r>
            <a:endParaRPr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mới số đo: SốLượng kiểu Number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nguồn ghi: Kích đúp biểu ghi tích lũy “TồnKho” /Nguồn ghi/ Kích chọn TiếpNhậnHàngHóaKiêmNhậpKho; GiaoHàngHóaKiêmXuấtKho; ĐiềuChuyểnKhoNộiBộ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4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4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2" name="Google Shape;312;p34"/>
          <p:cNvSpPr txBox="1"/>
          <p:nvPr/>
        </p:nvSpPr>
        <p:spPr>
          <a:xfrm>
            <a:off x="1752600" y="479042"/>
            <a:ext cx="7772400" cy="480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B8: TẠO BIỂU GHI TÍCH LŨY “TỒNKHO”</a:t>
            </a:r>
            <a:endParaRPr/>
          </a:p>
        </p:txBody>
      </p:sp>
      <p:pic>
        <p:nvPicPr>
          <p:cNvPr id="313" name="Google Shape;313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76600" y="2971800"/>
            <a:ext cx="563880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34"/>
          <p:cNvSpPr txBox="1"/>
          <p:nvPr/>
        </p:nvSpPr>
        <p:spPr>
          <a:xfrm>
            <a:off x="66908" y="1143000"/>
            <a:ext cx="8924691" cy="2298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Xử lý sự kiện sau khi kết chuyển  các chứng từ từ gây biến động số lượng:</a:t>
            </a:r>
            <a:endParaRPr/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Kích chuột phải tại chứng từ “TiếpNhậnHàngHóaKiêmNhậpKho”/Chọn Bộ dựng /Bộ dựng bản ghi kết chuyển </a:t>
            </a:r>
            <a:endParaRPr/>
          </a:p>
          <a:p>
            <a:pPr indent="-228600" lvl="2" marL="1143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Kiểu bản ghi kết chuyển: Nhập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Phần bảng: Chọn BảngMặtHàng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Kích chọn “Điền biểu thức”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5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5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4" name="Google Shape;324;p35"/>
          <p:cNvSpPr txBox="1"/>
          <p:nvPr/>
        </p:nvSpPr>
        <p:spPr>
          <a:xfrm>
            <a:off x="1752600" y="479042"/>
            <a:ext cx="7772400" cy="480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B8: TẠO BIỂU GHI TÍCH LŨY “TỒNKHO”</a:t>
            </a:r>
            <a:endParaRPr/>
          </a:p>
        </p:txBody>
      </p:sp>
      <p:sp>
        <p:nvSpPr>
          <p:cNvPr id="325" name="Google Shape;325;p35"/>
          <p:cNvSpPr txBox="1"/>
          <p:nvPr/>
        </p:nvSpPr>
        <p:spPr>
          <a:xfrm>
            <a:off x="266700" y="1219200"/>
            <a:ext cx="8610600" cy="49212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1" marL="7429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Kích chuột phải tại chứng từ “GiaoHàngHóaKiêmXuấtKho”/Chọn Bộ dựng /Bộ dựng bản ghi kết chuyển </a:t>
            </a:r>
            <a:endParaRPr/>
          </a:p>
          <a:p>
            <a:pPr indent="-228600" lvl="2" marL="11430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Kiểu bản ghi kết chuyển: Xuất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Phần bảng: Chọn BảngMặtHàng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Kích chọn “Điền biểu thức”</a:t>
            </a:r>
            <a:endParaRPr/>
          </a:p>
          <a:p>
            <a:pPr indent="-285750" lvl="1" marL="74295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Kích chuột phải tại chứng từ “ĐiềuChuyểnKhoNộiBộ”/Chọn Bộ dựng /Bộ dựng bản ghi kết chuyển : Tạo 2 biểu ghi cho Xuất và Nhập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6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6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5" name="Google Shape;335;p36"/>
          <p:cNvSpPr txBox="1"/>
          <p:nvPr/>
        </p:nvSpPr>
        <p:spPr>
          <a:xfrm>
            <a:off x="1752600" y="479042"/>
            <a:ext cx="7772400" cy="480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B8: TẠO BIỂU GHI TÍCH LŨY “TỒNKHO”</a:t>
            </a:r>
            <a:endParaRPr/>
          </a:p>
        </p:txBody>
      </p:sp>
      <p:pic>
        <p:nvPicPr>
          <p:cNvPr id="336" name="Google Shape;336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1600" y="1290960"/>
            <a:ext cx="7162800" cy="48745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7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7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6" name="Google Shape;346;p37"/>
          <p:cNvSpPr txBox="1"/>
          <p:nvPr/>
        </p:nvSpPr>
        <p:spPr>
          <a:xfrm>
            <a:off x="1752600" y="479042"/>
            <a:ext cx="7772400" cy="480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B8: TẠO BIỂU GHI TÍCH LŨY “TỒNKHO”</a:t>
            </a:r>
            <a:endParaRPr/>
          </a:p>
        </p:txBody>
      </p:sp>
      <p:sp>
        <p:nvSpPr>
          <p:cNvPr id="347" name="Google Shape;347;p37"/>
          <p:cNvSpPr txBox="1"/>
          <p:nvPr/>
        </p:nvSpPr>
        <p:spPr>
          <a:xfrm>
            <a:off x="685800" y="1315374"/>
            <a:ext cx="7924800" cy="12958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1800"/>
              <a:buFont typeface="Noto Sans Symbols"/>
              <a:buChar char="❑"/>
            </a:pPr>
            <a:r>
              <a:rPr b="1" i="1" lang="en-US" sz="18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Chạy biểu ghi tích lũy</a:t>
            </a:r>
            <a:endParaRPr b="1" i="1" sz="1800">
              <a:solidFill>
                <a:srgbClr val="4F81BD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Chạy chương trình, chọn </a:t>
            </a: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Menu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🡪</a:t>
            </a: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Tất cả tính năng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🡪</a:t>
            </a: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Biểu ghi tích lũy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🡪</a:t>
            </a: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Tồn kho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8" name="Google Shape;348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38400" y="2819400"/>
            <a:ext cx="3827270" cy="31690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8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38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8" name="Google Shape;358;p38"/>
          <p:cNvSpPr txBox="1"/>
          <p:nvPr/>
        </p:nvSpPr>
        <p:spPr>
          <a:xfrm>
            <a:off x="1752600" y="479042"/>
            <a:ext cx="7772400" cy="416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B9: QUẢN LÝ BẢNG GIÁ HÀNG</a:t>
            </a:r>
            <a:endParaRPr/>
          </a:p>
        </p:txBody>
      </p:sp>
      <p:sp>
        <p:nvSpPr>
          <p:cNvPr id="359" name="Google Shape;359;p38"/>
          <p:cNvSpPr txBox="1"/>
          <p:nvPr/>
        </p:nvSpPr>
        <p:spPr>
          <a:xfrm>
            <a:off x="266700" y="1143000"/>
            <a:ext cx="8610600" cy="5776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200"/>
              <a:buFont typeface="Noto Sans Symbols"/>
              <a:buChar char="❑"/>
            </a:pPr>
            <a:r>
              <a:rPr b="1" i="1" lang="en-US" sz="22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Tạo chứng từ “BảngGiáMặtHàng”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chứng từ “BảngGiáMặtHàng”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mục tin: NgàyÁpDụng kiểu Date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Tạo bảng “BảngMặtHàng” , thêm 2 mục tin: MặtHàng trỏ tới MặtHàng, ĐơnGiá kiểu Number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Biểu mẫu “ChiTiếtBảngGiá”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rgbClr val="4F81BD"/>
              </a:buClr>
              <a:buSzPts val="2200"/>
              <a:buFont typeface="Noto Sans Symbols"/>
              <a:buChar char="❑"/>
            </a:pPr>
            <a:r>
              <a:rPr b="1" i="1" lang="en-US" sz="2200">
                <a:solidFill>
                  <a:srgbClr val="4F81BD"/>
                </a:solidFill>
                <a:latin typeface="Cambria"/>
                <a:ea typeface="Cambria"/>
                <a:cs typeface="Cambria"/>
                <a:sym typeface="Cambria"/>
              </a:rPr>
              <a:t>Tạo biểu ghi thông tin “LịchSửGiá”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mới Biểu ghi thông tin “LichSửGiá” 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chiều đo:</a:t>
            </a:r>
            <a:endParaRPr/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urier New"/>
              <a:buChar char="o"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MặtHàng trỏ tới MặtHàng; </a:t>
            </a:r>
            <a:endParaRPr/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urier New"/>
              <a:buChar char="o"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Date kiểu Date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Thêm Số đo: ĐơnGiá kiểu Number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Chế độ ghi: Trực thuộc nguồn ghi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Nguồn ghi: BảngGiáMặtHàng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9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1752600" y="479042"/>
            <a:ext cx="7772400" cy="416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B9: QUẢN LÝ BẢNG GIÁ HÀNG</a:t>
            </a:r>
            <a:endParaRPr/>
          </a:p>
        </p:txBody>
      </p:sp>
      <p:sp>
        <p:nvSpPr>
          <p:cNvPr id="370" name="Google Shape;370;p39"/>
          <p:cNvSpPr txBox="1"/>
          <p:nvPr/>
        </p:nvSpPr>
        <p:spPr>
          <a:xfrm>
            <a:off x="152400" y="1143000"/>
            <a:ext cx="8915400" cy="51550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400"/>
              <a:buFont typeface="Noto Sans Symbols"/>
              <a:buChar char="❑"/>
            </a:pPr>
            <a:r>
              <a:rPr b="1" i="1" lang="en-US" sz="24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Kết chuyển chứng từ BảngGiáMặtHàng</a:t>
            </a:r>
            <a:endParaRPr b="1" i="1" sz="2400">
              <a:solidFill>
                <a:srgbClr val="4F81B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-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Kích chuột phải tại chứng từ “BảngGiáMặtHàng”/Chọn Bộ dựng /Bộ dựng bản ghi kết chuyển </a:t>
            </a:r>
            <a:endParaRPr/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Phần bảng: Chọn BảngMặtHàng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Kích chọn “Điền biểu thức”/Đồng ý</a:t>
            </a:r>
            <a:endParaRPr/>
          </a:p>
          <a:p>
            <a:pPr indent="-285750" lvl="1" marL="7429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Sửa code:</a:t>
            </a:r>
            <a:endParaRPr/>
          </a:p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For Each CurRowBảngMặtHàng In BảngMặtHàng Do</a:t>
            </a:r>
            <a:endParaRPr/>
          </a:p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Record = RegisterRecords.LịchSửGiá.Add();</a:t>
            </a:r>
            <a:endParaRPr/>
          </a:p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Record.Date = NgàyÁpDụng;</a:t>
            </a:r>
            <a:endParaRPr b="0" i="1" sz="2400" u="none" cap="none" strike="noStrike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Record.MặtHàng = CurRowBảngMặtHàng.MặtHàng;</a:t>
            </a:r>
            <a:endParaRPr/>
          </a:p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Record.ĐơnGiá = CurRowBảngMặtHàng.ĐơnGiá;</a:t>
            </a:r>
            <a:endParaRPr/>
          </a:p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EndDo;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0"/>
          <p:cNvSpPr txBox="1"/>
          <p:nvPr/>
        </p:nvSpPr>
        <p:spPr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2133600" y="14796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80" name="Google Shape;380;p40"/>
          <p:cNvSpPr txBox="1"/>
          <p:nvPr/>
        </p:nvSpPr>
        <p:spPr>
          <a:xfrm>
            <a:off x="1752600" y="479042"/>
            <a:ext cx="7772400" cy="416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B9: QUẢN LÝ BẢNG GIÁ HÀNG</a:t>
            </a:r>
            <a:endParaRPr/>
          </a:p>
        </p:txBody>
      </p:sp>
      <p:sp>
        <p:nvSpPr>
          <p:cNvPr id="381" name="Google Shape;381;p40"/>
          <p:cNvSpPr txBox="1"/>
          <p:nvPr/>
        </p:nvSpPr>
        <p:spPr>
          <a:xfrm>
            <a:off x="304800" y="990600"/>
            <a:ext cx="8458200" cy="5698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ts val="2000"/>
              <a:buFont typeface="Noto Sans Symbols"/>
              <a:buChar char="❑"/>
            </a:pPr>
            <a:r>
              <a:rPr b="1" i="1" lang="en-US" sz="2000">
                <a:solidFill>
                  <a:srgbClr val="4F81B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Tự động điền đơn giá xuất khi chọn mặt hàng</a:t>
            </a:r>
            <a:endParaRPr b="1" i="1" sz="2000">
              <a:solidFill>
                <a:srgbClr val="4F81B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Kích chọn chứng từ “GiaoHàngHóaKiêmXuấtKho”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Trong phần Biểu mẫu, kích đúp biểu mẫu “ChiTiếtChứngTừ”</a:t>
            </a:r>
            <a:endParaRPr/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Sửa code: </a:t>
            </a:r>
            <a:endParaRPr/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Procedure BảngMặtHàngMặtHàngOnChange(Item)</a:t>
            </a:r>
            <a:endParaRPr/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DòngHiệnTại= Items.BảngMặtHàng.CurrentData;  </a:t>
            </a:r>
            <a:endParaRPr/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// Thực hiện điền đơn vị tính</a:t>
            </a:r>
            <a:endParaRPr b="0" i="0" sz="2000" u="none" cap="none" strike="noStrike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DòngHiệnTại.ĐơnVịTính = ĐiềnĐơnVịTính(DòngHiệnTại.MặtHàng);</a:t>
            </a:r>
            <a:endParaRPr/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// Thực hiện điền đơn giá</a:t>
            </a:r>
            <a:endParaRPr b="0" i="0" sz="2000" u="none" cap="none" strike="noStrike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DòngHiệnTại.ĐơnGiá = TìmĐơnGiáMặtHàng(DòngHiệnTại.MặtHàng);</a:t>
            </a:r>
            <a:endParaRPr/>
          </a:p>
          <a:p>
            <a:pPr indent="0" lvl="1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EndProcedure</a:t>
            </a:r>
            <a:endParaRPr b="0" i="0" sz="2000" u="none" cap="none" strike="noStrike">
              <a:solidFill>
                <a:schemeClr val="dk1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003425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00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&amp;AtServer</a:t>
            </a:r>
            <a:endParaRPr sz="2000">
              <a:solidFill>
                <a:schemeClr val="dk1"/>
              </a:solidFill>
              <a:highlight>
                <a:srgbClr val="FF00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00342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00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Function TìmĐơnGiáMặtHàng(CurMặtHàng)</a:t>
            </a:r>
            <a:endParaRPr/>
          </a:p>
          <a:p>
            <a:pPr indent="0" lvl="0" marL="200342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00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	Truyvan = New Query;</a:t>
            </a:r>
            <a:endParaRPr/>
          </a:p>
          <a:p>
            <a:pPr indent="0" lvl="0" marL="200342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00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	EndFunction</a:t>
            </a:r>
            <a:endParaRPr sz="2000">
              <a:solidFill>
                <a:schemeClr val="dk1"/>
              </a:solidFill>
              <a:highlight>
                <a:srgbClr val="FF00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41"/>
          <p:cNvSpPr txBox="1"/>
          <p:nvPr>
            <p:ph type="title"/>
          </p:nvPr>
        </p:nvSpPr>
        <p:spPr>
          <a:xfrm>
            <a:off x="1752600" y="520591"/>
            <a:ext cx="774560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/>
              <a:t>TÀI LIỆU THAM KHẢO</a:t>
            </a:r>
            <a:br>
              <a:rPr lang="en-US"/>
            </a:br>
            <a:endParaRPr/>
          </a:p>
        </p:txBody>
      </p:sp>
      <p:sp>
        <p:nvSpPr>
          <p:cNvPr id="388" name="Google Shape;388;p41"/>
          <p:cNvSpPr txBox="1"/>
          <p:nvPr/>
        </p:nvSpPr>
        <p:spPr>
          <a:xfrm>
            <a:off x="609600" y="1676400"/>
            <a:ext cx="8153400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AutoNum type="arabicPeriod"/>
            </a:pPr>
            <a:r>
              <a:rPr lang="en-US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https://1c.com.vn/vn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AutoNum type="arabicPeriod"/>
            </a:pPr>
            <a:r>
              <a:rPr lang="en-US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https://1c-dn.com/download-trial/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