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4"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Lst>
  <p:sldSz cy="6858000" cx="9144000"/>
  <p:notesSz cx="9144000" cy="6858000"/>
  <p:embeddedFontLst>
    <p:embeddedFont>
      <p:font typeface="Arimo"/>
      <p:regular r:id="rId55"/>
      <p:bold r:id="rId56"/>
      <p:italic r:id="rId57"/>
      <p:boldItalic r:id="rId58"/>
    </p:embeddedFont>
    <p:embeddedFont>
      <p:font typeface="Tahoma"/>
      <p:regular r:id="rId59"/>
      <p:bold r:id="rId6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85DE482-7B6B-4528-8283-87808583E3DF}">
  <a:tblStyle styleId="{985DE482-7B6B-4528-8283-87808583E3DF}"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EF85C8A3-B012-4A0B-99C6-3BB0CA2697F5}"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CF4"/>
          </a:solidFill>
        </a:fill>
      </a:tcStyle>
    </a:wholeTbl>
    <a:band1H>
      <a:tcTxStyle/>
      <a:tcStyle>
        <a:fill>
          <a:solidFill>
            <a:srgbClr val="CFD7E7"/>
          </a:solidFill>
        </a:fill>
      </a:tcStyle>
    </a:band1H>
    <a:band2H>
      <a:tcTxStyle/>
    </a:band2H>
    <a:band1V>
      <a:tcTxStyle/>
      <a:tcStyle>
        <a:fill>
          <a:solidFill>
            <a:srgbClr val="CFD7E7"/>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60" Type="http://schemas.openxmlformats.org/officeDocument/2006/relationships/font" Target="fonts/Tahoma-bold.fntdata"/><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font" Target="fonts/Arimo-regular.fntdata"/><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font" Target="fonts/Arimo-italic.fntdata"/><Relationship Id="rId12" Type="http://schemas.openxmlformats.org/officeDocument/2006/relationships/slide" Target="slides/slide6.xml"/><Relationship Id="rId56" Type="http://schemas.openxmlformats.org/officeDocument/2006/relationships/font" Target="fonts/Arimo-bold.fntdata"/><Relationship Id="rId15" Type="http://schemas.openxmlformats.org/officeDocument/2006/relationships/slide" Target="slides/slide9.xml"/><Relationship Id="rId59" Type="http://schemas.openxmlformats.org/officeDocument/2006/relationships/font" Target="fonts/Tahoma-regular.fntdata"/><Relationship Id="rId14" Type="http://schemas.openxmlformats.org/officeDocument/2006/relationships/slide" Target="slides/slide8.xml"/><Relationship Id="rId58" Type="http://schemas.openxmlformats.org/officeDocument/2006/relationships/font" Target="fonts/Arimo-bold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 name="Google Shape;52;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65" name="Google Shape;65;p2: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latin typeface="Arial"/>
              <a:ea typeface="Arial"/>
              <a:cs typeface="Arial"/>
              <a:sym typeface="Arial"/>
            </a:endParaRPr>
          </a:p>
        </p:txBody>
      </p:sp>
      <p:sp>
        <p:nvSpPr>
          <p:cNvPr id="66" name="Google Shape;66;p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 name="Google Shape;74;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 name="Google Shape;80;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1:notes"/>
          <p:cNvSpPr/>
          <p:nvPr>
            <p:ph idx="2" type="sldImg"/>
          </p:nvPr>
        </p:nvSpPr>
        <p:spPr>
          <a:xfrm>
            <a:off x="862013" y="400050"/>
            <a:ext cx="5795962" cy="4346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149" name="Google Shape;149;p11:notes"/>
          <p:cNvSpPr txBox="1"/>
          <p:nvPr>
            <p:ph idx="1" type="body"/>
          </p:nvPr>
        </p:nvSpPr>
        <p:spPr>
          <a:xfrm>
            <a:off x="838200" y="4876800"/>
            <a:ext cx="5851525" cy="43195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latin typeface="Arial"/>
              <a:ea typeface="Arial"/>
              <a:cs typeface="Arial"/>
              <a:sym typeface="Arial"/>
            </a:endParaRPr>
          </a:p>
        </p:txBody>
      </p:sp>
      <p:sp>
        <p:nvSpPr>
          <p:cNvPr id="150" name="Google Shape;150;p1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2" name="Google Shape;162;p12: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163" name="Google Shape;163;p1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2" name="Google Shape;172;p13: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173" name="Google Shape;173;p13: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3" name="Google Shape;213;p1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214" name="Google Shape;214;p1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1" name="Google Shape;221;p1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222" name="Google Shape;222;p1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1" name="Google Shape;231;p18: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232" name="Google Shape;232;p18: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39" name="Google Shape;239;p19: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240" name="Google Shape;240;p19: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56" name="Google Shape;256;p20: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257" name="Google Shape;257;p20: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64" name="Google Shape;264;p2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265" name="Google Shape;265;p2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72" name="Google Shape;272;p22: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273" name="Google Shape;273;p2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79" name="Google Shape;279;p23: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280" name="Google Shape;280;p23: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7" name="Google Shape;287;p24: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288" name="Google Shape;288;p2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7" name="Google Shape;297;p2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298" name="Google Shape;298;p2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8" name="Google Shape;318;p2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319" name="Google Shape;319;p2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349" name="Google Shape;349;p2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350" name="Google Shape;350;p2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365" name="Google Shape;365;p28: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366" name="Google Shape;366;p28: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378" name="Google Shape;378;p29: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379" name="Google Shape;379;p29: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410" name="Google Shape;410;p30: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411" name="Google Shape;411;p30: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421" name="Google Shape;421;p3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422" name="Google Shape;422;p3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442" name="Google Shape;442;p32: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443" name="Google Shape;443;p3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456" name="Google Shape;456;p33: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457" name="Google Shape;457;p33: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471" name="Google Shape;471;p34: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472" name="Google Shape;472;p3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482" name="Google Shape;482;p3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483" name="Google Shape;483;p3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493" name="Google Shape;493;p3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494" name="Google Shape;494;p3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503" name="Google Shape;503;p3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504" name="Google Shape;504;p3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3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9" name="Google Shape;519;p3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3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529" name="Google Shape;529;p39: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530" name="Google Shape;530;p39: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4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7" name="Google Shape;537;p4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3" name="Shape 563"/>
        <p:cNvGrpSpPr/>
        <p:nvPr/>
      </p:nvGrpSpPr>
      <p:grpSpPr>
        <a:xfrm>
          <a:off x="0" y="0"/>
          <a:ext cx="0" cy="0"/>
          <a:chOff x="0" y="0"/>
          <a:chExt cx="0" cy="0"/>
        </a:xfrm>
      </p:grpSpPr>
      <p:sp>
        <p:nvSpPr>
          <p:cNvPr id="564" name="Google Shape;564;p4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565" name="Google Shape;565;p4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566" name="Google Shape;566;p4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p4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586" name="Google Shape;586;p42: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587" name="Google Shape;587;p4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9" name="Shape 599"/>
        <p:cNvGrpSpPr/>
        <p:nvPr/>
      </p:nvGrpSpPr>
      <p:grpSpPr>
        <a:xfrm>
          <a:off x="0" y="0"/>
          <a:ext cx="0" cy="0"/>
          <a:chOff x="0" y="0"/>
          <a:chExt cx="0" cy="0"/>
        </a:xfrm>
      </p:grpSpPr>
      <p:sp>
        <p:nvSpPr>
          <p:cNvPr id="600" name="Google Shape;600;p4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601" name="Google Shape;601;p43: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602" name="Google Shape;602;p43: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0" name="Shape 620"/>
        <p:cNvGrpSpPr/>
        <p:nvPr/>
      </p:nvGrpSpPr>
      <p:grpSpPr>
        <a:xfrm>
          <a:off x="0" y="0"/>
          <a:ext cx="0" cy="0"/>
          <a:chOff x="0" y="0"/>
          <a:chExt cx="0" cy="0"/>
        </a:xfrm>
      </p:grpSpPr>
      <p:sp>
        <p:nvSpPr>
          <p:cNvPr id="621" name="Google Shape;621;p4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622" name="Google Shape;622;p44: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623" name="Google Shape;623;p4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p4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633" name="Google Shape;633;p4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634" name="Google Shape;634;p4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1" name="Shape 641"/>
        <p:cNvGrpSpPr/>
        <p:nvPr/>
      </p:nvGrpSpPr>
      <p:grpSpPr>
        <a:xfrm>
          <a:off x="0" y="0"/>
          <a:ext cx="0" cy="0"/>
          <a:chOff x="0" y="0"/>
          <a:chExt cx="0" cy="0"/>
        </a:xfrm>
      </p:grpSpPr>
      <p:sp>
        <p:nvSpPr>
          <p:cNvPr id="642" name="Google Shape;642;p4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a:noFill/>
          </a:ln>
        </p:spPr>
      </p:sp>
      <p:sp>
        <p:nvSpPr>
          <p:cNvPr id="643" name="Google Shape;643;p4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119063" lvl="0" marL="119063" rtl="0" algn="l">
              <a:spcBef>
                <a:spcPts val="0"/>
              </a:spcBef>
              <a:spcAft>
                <a:spcPts val="0"/>
              </a:spcAft>
              <a:buNone/>
            </a:pPr>
            <a:r>
              <a:t/>
            </a:r>
            <a:endParaRPr>
              <a:latin typeface="Arial"/>
              <a:ea typeface="Arial"/>
              <a:cs typeface="Arial"/>
              <a:sym typeface="Arial"/>
            </a:endParaRPr>
          </a:p>
        </p:txBody>
      </p:sp>
      <p:sp>
        <p:nvSpPr>
          <p:cNvPr id="644" name="Google Shape;644;p4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rgbClr val="000000"/>
                </a:solidFill>
                <a:latin typeface="Arial"/>
                <a:ea typeface="Arial"/>
                <a:cs typeface="Arial"/>
                <a:sym typeface="Arial"/>
              </a:rPr>
              <a:t>‹#›</a:t>
            </a:fld>
            <a:endParaRPr b="0" i="0" sz="1300" u="none" cap="none" strike="noStrike">
              <a:solidFill>
                <a:srgbClr val="000000"/>
              </a:solidFill>
              <a:latin typeface="Arial"/>
              <a:ea typeface="Arial"/>
              <a:cs typeface="Arial"/>
              <a:sym typeface="Aria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p4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3" name="Google Shape;653;p4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p4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60" name="Google Shape;660;p48: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1" name="Google Shape;661;p48: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obj">
  <p:cSld name="OBJECT">
    <p:spTree>
      <p:nvGrpSpPr>
        <p:cNvPr id="17" name="Shape 17"/>
        <p:cNvGrpSpPr/>
        <p:nvPr/>
      </p:nvGrpSpPr>
      <p:grpSpPr>
        <a:xfrm>
          <a:off x="0" y="0"/>
          <a:ext cx="0" cy="0"/>
          <a:chOff x="0" y="0"/>
          <a:chExt cx="0" cy="0"/>
        </a:xfrm>
      </p:grpSpPr>
      <p:sp>
        <p:nvSpPr>
          <p:cNvPr id="18" name="Google Shape;18;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21" name="Shape 21"/>
        <p:cNvGrpSpPr/>
        <p:nvPr/>
      </p:nvGrpSpPr>
      <p:grpSpPr>
        <a:xfrm>
          <a:off x="0" y="0"/>
          <a:ext cx="0" cy="0"/>
          <a:chOff x="0" y="0"/>
          <a:chExt cx="0" cy="0"/>
        </a:xfrm>
      </p:grpSpPr>
      <p:sp>
        <p:nvSpPr>
          <p:cNvPr id="22" name="Google Shape;22;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 name="Google Shape;24;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7" name="Google Shape;27;p3"/>
          <p:cNvPicPr preferRelativeResize="0"/>
          <p:nvPr/>
        </p:nvPicPr>
        <p:blipFill rotWithShape="1">
          <a:blip r:embed="rId2">
            <a:alphaModFix/>
          </a:blip>
          <a:srcRect b="0" l="0" r="0" t="0"/>
          <a:stretch/>
        </p:blipFill>
        <p:spPr>
          <a:xfrm>
            <a:off x="0" y="137160"/>
            <a:ext cx="1310640" cy="100931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Blank" type="blank">
  <p:cSld name="BLANK">
    <p:spTree>
      <p:nvGrpSpPr>
        <p:cNvPr id="28" name="Shape 28"/>
        <p:cNvGrpSpPr/>
        <p:nvPr/>
      </p:nvGrpSpPr>
      <p:grpSpPr>
        <a:xfrm>
          <a:off x="0" y="0"/>
          <a:ext cx="0" cy="0"/>
          <a:chOff x="0" y="0"/>
          <a:chExt cx="0" cy="0"/>
        </a:xfrm>
      </p:grpSpPr>
      <p:sp>
        <p:nvSpPr>
          <p:cNvPr id="29" name="Google Shape;29;p4"/>
          <p:cNvSpPr txBox="1"/>
          <p:nvPr>
            <p:ph idx="12" type="sldNum"/>
          </p:nvPr>
        </p:nvSpPr>
        <p:spPr>
          <a:xfrm>
            <a:off x="6583680" y="6377940"/>
            <a:ext cx="2103120" cy="276999"/>
          </a:xfrm>
          <a:prstGeom prst="rect">
            <a:avLst/>
          </a:prstGeom>
          <a:noFill/>
          <a:ln>
            <a:noFill/>
          </a:ln>
        </p:spPr>
        <p:txBody>
          <a:bodyPr anchorCtr="0" anchor="t" bIns="0" lIns="0" spcFirstLastPara="1" rIns="0" wrap="square" tIns="0">
            <a:spAutoFit/>
          </a:bodyPr>
          <a:lstStyle>
            <a:lvl1pPr indent="0" lvl="0" marL="0" marR="0" algn="r">
              <a:spcBef>
                <a:spcPts val="0"/>
              </a:spcBef>
              <a:buNone/>
              <a:defRPr sz="1800">
                <a:solidFill>
                  <a:srgbClr val="888888"/>
                </a:solidFill>
                <a:latin typeface="Calibri"/>
                <a:ea typeface="Calibri"/>
                <a:cs typeface="Calibri"/>
                <a:sym typeface="Calibri"/>
              </a:defRPr>
            </a:lvl1pPr>
            <a:lvl2pPr indent="0" lvl="1" marL="0" marR="0" algn="r">
              <a:spcBef>
                <a:spcPts val="0"/>
              </a:spcBef>
              <a:buNone/>
              <a:defRPr sz="1800">
                <a:solidFill>
                  <a:srgbClr val="888888"/>
                </a:solidFill>
                <a:latin typeface="Calibri"/>
                <a:ea typeface="Calibri"/>
                <a:cs typeface="Calibri"/>
                <a:sym typeface="Calibri"/>
              </a:defRPr>
            </a:lvl2pPr>
            <a:lvl3pPr indent="0" lvl="2" marL="0" marR="0" algn="r">
              <a:spcBef>
                <a:spcPts val="0"/>
              </a:spcBef>
              <a:buNone/>
              <a:defRPr sz="1800">
                <a:solidFill>
                  <a:srgbClr val="888888"/>
                </a:solidFill>
                <a:latin typeface="Calibri"/>
                <a:ea typeface="Calibri"/>
                <a:cs typeface="Calibri"/>
                <a:sym typeface="Calibri"/>
              </a:defRPr>
            </a:lvl3pPr>
            <a:lvl4pPr indent="0" lvl="3" marL="0" marR="0" algn="r">
              <a:spcBef>
                <a:spcPts val="0"/>
              </a:spcBef>
              <a:buNone/>
              <a:defRPr sz="1800">
                <a:solidFill>
                  <a:srgbClr val="888888"/>
                </a:solidFill>
                <a:latin typeface="Calibri"/>
                <a:ea typeface="Calibri"/>
                <a:cs typeface="Calibri"/>
                <a:sym typeface="Calibri"/>
              </a:defRPr>
            </a:lvl4pPr>
            <a:lvl5pPr indent="0" lvl="4" marL="0" marR="0" algn="r">
              <a:spcBef>
                <a:spcPts val="0"/>
              </a:spcBef>
              <a:buNone/>
              <a:defRPr sz="1800">
                <a:solidFill>
                  <a:srgbClr val="888888"/>
                </a:solidFill>
                <a:latin typeface="Calibri"/>
                <a:ea typeface="Calibri"/>
                <a:cs typeface="Calibri"/>
                <a:sym typeface="Calibri"/>
              </a:defRPr>
            </a:lvl5pPr>
            <a:lvl6pPr indent="0" lvl="5" marL="0" marR="0" algn="r">
              <a:spcBef>
                <a:spcPts val="0"/>
              </a:spcBef>
              <a:buNone/>
              <a:defRPr sz="1800">
                <a:solidFill>
                  <a:srgbClr val="888888"/>
                </a:solidFill>
                <a:latin typeface="Calibri"/>
                <a:ea typeface="Calibri"/>
                <a:cs typeface="Calibri"/>
                <a:sym typeface="Calibri"/>
              </a:defRPr>
            </a:lvl6pPr>
            <a:lvl7pPr indent="0" lvl="6" marL="0" marR="0" algn="r">
              <a:spcBef>
                <a:spcPts val="0"/>
              </a:spcBef>
              <a:buNone/>
              <a:defRPr sz="1800">
                <a:solidFill>
                  <a:srgbClr val="888888"/>
                </a:solidFill>
                <a:latin typeface="Calibri"/>
                <a:ea typeface="Calibri"/>
                <a:cs typeface="Calibri"/>
                <a:sym typeface="Calibri"/>
              </a:defRPr>
            </a:lvl7pPr>
            <a:lvl8pPr indent="0" lvl="7" marL="0" marR="0" algn="r">
              <a:spcBef>
                <a:spcPts val="0"/>
              </a:spcBef>
              <a:buNone/>
              <a:defRPr sz="1800">
                <a:solidFill>
                  <a:srgbClr val="888888"/>
                </a:solidFill>
                <a:latin typeface="Calibri"/>
                <a:ea typeface="Calibri"/>
                <a:cs typeface="Calibri"/>
                <a:sym typeface="Calibri"/>
              </a:defRPr>
            </a:lvl8pPr>
            <a:lvl9pPr indent="0" lvl="8" marL="0" marR="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30" name="Google Shape;30;p4"/>
          <p:cNvPicPr preferRelativeResize="0"/>
          <p:nvPr/>
        </p:nvPicPr>
        <p:blipFill rotWithShape="1">
          <a:blip r:embed="rId2">
            <a:alphaModFix/>
          </a:blip>
          <a:srcRect b="0" l="0" r="0" t="0"/>
          <a:stretch/>
        </p:blipFill>
        <p:spPr>
          <a:xfrm>
            <a:off x="58854" y="0"/>
            <a:ext cx="1310640" cy="10093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1" name="Shape 31"/>
        <p:cNvGrpSpPr/>
        <p:nvPr/>
      </p:nvGrpSpPr>
      <p:grpSpPr>
        <a:xfrm>
          <a:off x="0" y="0"/>
          <a:ext cx="0" cy="0"/>
          <a:chOff x="0" y="0"/>
          <a:chExt cx="0" cy="0"/>
        </a:xfrm>
      </p:grpSpPr>
      <p:sp>
        <p:nvSpPr>
          <p:cNvPr id="32" name="Google Shape;32;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6" name="Google Shape;36;p5"/>
          <p:cNvPicPr preferRelativeResize="0"/>
          <p:nvPr/>
        </p:nvPicPr>
        <p:blipFill rotWithShape="1">
          <a:blip r:embed="rId2">
            <a:alphaModFix/>
          </a:blip>
          <a:srcRect b="0" l="0" r="0" t="0"/>
          <a:stretch/>
        </p:blipFill>
        <p:spPr>
          <a:xfrm>
            <a:off x="0" y="149810"/>
            <a:ext cx="1310640" cy="100931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37" name="Shape 37"/>
        <p:cNvGrpSpPr/>
        <p:nvPr/>
      </p:nvGrpSpPr>
      <p:grpSpPr>
        <a:xfrm>
          <a:off x="0" y="0"/>
          <a:ext cx="0" cy="0"/>
          <a:chOff x="0" y="0"/>
          <a:chExt cx="0" cy="0"/>
        </a:xfrm>
      </p:grpSpPr>
      <p:sp>
        <p:nvSpPr>
          <p:cNvPr id="38" name="Google Shape;38;p6"/>
          <p:cNvSpPr txBox="1"/>
          <p:nvPr>
            <p:ph type="ctrTitle"/>
          </p:nvPr>
        </p:nvSpPr>
        <p:spPr>
          <a:xfrm>
            <a:off x="960247" y="480186"/>
            <a:ext cx="72235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6"/>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43" name="Shape 43"/>
        <p:cNvGrpSpPr/>
        <p:nvPr/>
      </p:nvGrpSpPr>
      <p:grpSpPr>
        <a:xfrm>
          <a:off x="0" y="0"/>
          <a:ext cx="0" cy="0"/>
          <a:chOff x="0" y="0"/>
          <a:chExt cx="0" cy="0"/>
        </a:xfrm>
      </p:grpSpPr>
      <p:sp>
        <p:nvSpPr>
          <p:cNvPr id="44" name="Google Shape;44;p7"/>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7"/>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6" name="Google Shape;46;p7"/>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7" name="Google Shape;47;p7"/>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2.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jpg"/><Relationship Id="rId4" Type="http://schemas.openxmlformats.org/officeDocument/2006/relationships/image" Target="../media/image6.jpg"/><Relationship Id="rId5" Type="http://schemas.openxmlformats.org/officeDocument/2006/relationships/image" Target="../media/image13.jpg"/><Relationship Id="rId6" Type="http://schemas.openxmlformats.org/officeDocument/2006/relationships/image" Target="../media/image1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7.jpg"/><Relationship Id="rId4" Type="http://schemas.openxmlformats.org/officeDocument/2006/relationships/image" Target="../media/image9.png"/><Relationship Id="rId5" Type="http://schemas.openxmlformats.org/officeDocument/2006/relationships/image" Target="../media/image5.png"/><Relationship Id="rId6" Type="http://schemas.openxmlformats.org/officeDocument/2006/relationships/image" Target="../media/image14.png"/><Relationship Id="rId7"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8.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6.jp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4.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9.png"/><Relationship Id="rId4" Type="http://schemas.openxmlformats.org/officeDocument/2006/relationships/image" Target="../media/image25.jpg"/><Relationship Id="rId5" Type="http://schemas.openxmlformats.org/officeDocument/2006/relationships/image" Target="../media/image33.jpg"/><Relationship Id="rId6" Type="http://schemas.openxmlformats.org/officeDocument/2006/relationships/image" Target="../media/image24.png"/><Relationship Id="rId7" Type="http://schemas.openxmlformats.org/officeDocument/2006/relationships/image" Target="../media/image3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4.png"/><Relationship Id="rId4" Type="http://schemas.openxmlformats.org/officeDocument/2006/relationships/image" Target="../media/image37.png"/><Relationship Id="rId5" Type="http://schemas.openxmlformats.org/officeDocument/2006/relationships/image" Target="../media/image33.jpg"/><Relationship Id="rId6" Type="http://schemas.openxmlformats.org/officeDocument/2006/relationships/image" Target="../media/image2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0.png"/><Relationship Id="rId4" Type="http://schemas.openxmlformats.org/officeDocument/2006/relationships/image" Target="../media/image43.png"/><Relationship Id="rId5" Type="http://schemas.openxmlformats.org/officeDocument/2006/relationships/image" Target="../media/image50.png"/><Relationship Id="rId6" Type="http://schemas.openxmlformats.org/officeDocument/2006/relationships/image" Target="../media/image4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5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5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4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5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5.png"/><Relationship Id="rId4" Type="http://schemas.openxmlformats.org/officeDocument/2006/relationships/image" Target="../media/image46.png"/><Relationship Id="rId5" Type="http://schemas.openxmlformats.org/officeDocument/2006/relationships/image" Target="../media/image5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48.png"/><Relationship Id="rId4" Type="http://schemas.openxmlformats.org/officeDocument/2006/relationships/image" Target="../media/image4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57.png"/><Relationship Id="rId4" Type="http://schemas.openxmlformats.org/officeDocument/2006/relationships/image" Target="../media/image47.png"/><Relationship Id="rId5" Type="http://schemas.openxmlformats.org/officeDocument/2006/relationships/image" Target="../media/image5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5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5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5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6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62.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6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7.xml"/><Relationship Id="rId3" Type="http://schemas.openxmlformats.org/officeDocument/2006/relationships/image" Target="../media/image60.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3" name="Shape 53"/>
        <p:cNvGrpSpPr/>
        <p:nvPr/>
      </p:nvGrpSpPr>
      <p:grpSpPr>
        <a:xfrm>
          <a:off x="0" y="0"/>
          <a:ext cx="0" cy="0"/>
          <a:chOff x="0" y="0"/>
          <a:chExt cx="0" cy="0"/>
        </a:xfrm>
      </p:grpSpPr>
      <p:sp>
        <p:nvSpPr>
          <p:cNvPr id="54" name="Google Shape;54;p8"/>
          <p:cNvSpPr/>
          <p:nvPr/>
        </p:nvSpPr>
        <p:spPr>
          <a:xfrm>
            <a:off x="1139299" y="4648200"/>
            <a:ext cx="3619500" cy="0"/>
          </a:xfrm>
          <a:custGeom>
            <a:rect b="b" l="l" r="r" t="t"/>
            <a:pathLst>
              <a:path extrusionOk="0" h="120000" w="3619500">
                <a:moveTo>
                  <a:pt x="0" y="0"/>
                </a:moveTo>
                <a:lnTo>
                  <a:pt x="3619500" y="0"/>
                </a:lnTo>
              </a:path>
            </a:pathLst>
          </a:custGeom>
          <a:noFill/>
          <a:ln cap="flat" cmpd="sng" w="444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5" name="Google Shape;55;p8"/>
          <p:cNvSpPr/>
          <p:nvPr/>
        </p:nvSpPr>
        <p:spPr>
          <a:xfrm>
            <a:off x="1139299" y="4572000"/>
            <a:ext cx="7239000" cy="0"/>
          </a:xfrm>
          <a:custGeom>
            <a:rect b="b" l="l" r="r" t="t"/>
            <a:pathLst>
              <a:path extrusionOk="0" h="120000" w="7239000">
                <a:moveTo>
                  <a:pt x="0" y="0"/>
                </a:moveTo>
                <a:lnTo>
                  <a:pt x="7239000" y="0"/>
                </a:lnTo>
              </a:path>
            </a:pathLst>
          </a:custGeom>
          <a:noFill/>
          <a:ln cap="flat" cmpd="sng" w="460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6" name="Google Shape;56;p8"/>
          <p:cNvSpPr/>
          <p:nvPr/>
        </p:nvSpPr>
        <p:spPr>
          <a:xfrm>
            <a:off x="5676900" y="1741932"/>
            <a:ext cx="851916" cy="1231391"/>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7" name="Google Shape;57;p8"/>
          <p:cNvSpPr/>
          <p:nvPr/>
        </p:nvSpPr>
        <p:spPr>
          <a:xfrm>
            <a:off x="7587995" y="3083051"/>
            <a:ext cx="851916" cy="123139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 name="Google Shape;58;p8"/>
          <p:cNvSpPr txBox="1"/>
          <p:nvPr/>
        </p:nvSpPr>
        <p:spPr>
          <a:xfrm>
            <a:off x="304800" y="2888283"/>
            <a:ext cx="8458200" cy="1236877"/>
          </a:xfrm>
          <a:prstGeom prst="rect">
            <a:avLst/>
          </a:prstGeom>
          <a:noFill/>
          <a:ln>
            <a:noFill/>
          </a:ln>
        </p:spPr>
        <p:txBody>
          <a:bodyPr anchorCtr="0" anchor="t" bIns="0" lIns="0" spcFirstLastPara="1" rIns="0" wrap="square" tIns="13325">
            <a:spAutoFit/>
          </a:bodyPr>
          <a:lstStyle/>
          <a:p>
            <a:pPr indent="0" lvl="0" marL="0" marR="0" rtl="0" algn="ctr">
              <a:lnSpc>
                <a:spcPct val="90000"/>
              </a:lnSpc>
              <a:spcBef>
                <a:spcPts val="0"/>
              </a:spcBef>
              <a:spcAft>
                <a:spcPts val="0"/>
              </a:spcAft>
              <a:buNone/>
            </a:pPr>
            <a:r>
              <a:rPr i="1" lang="en-US" sz="4000">
                <a:solidFill>
                  <a:schemeClr val="dk1"/>
                </a:solidFill>
                <a:latin typeface="Calibri"/>
                <a:ea typeface="Calibri"/>
                <a:cs typeface="Calibri"/>
                <a:sym typeface="Calibri"/>
              </a:rPr>
              <a:t>Bài 7</a:t>
            </a:r>
            <a:endParaRPr/>
          </a:p>
          <a:p>
            <a:pPr indent="0" lvl="0" marL="0" marR="0" rtl="0" algn="ctr">
              <a:lnSpc>
                <a:spcPct val="90000"/>
              </a:lnSpc>
              <a:spcBef>
                <a:spcPts val="850"/>
              </a:spcBef>
              <a:spcAft>
                <a:spcPts val="0"/>
              </a:spcAft>
              <a:buNone/>
            </a:pPr>
            <a:r>
              <a:rPr i="1" lang="en-US" sz="4000">
                <a:solidFill>
                  <a:schemeClr val="dk1"/>
                </a:solidFill>
                <a:latin typeface="Calibri"/>
                <a:ea typeface="Calibri"/>
                <a:cs typeface="Calibri"/>
                <a:sym typeface="Calibri"/>
              </a:rPr>
              <a:t>Quản lý sản xuất và chuỗi cung ứng</a:t>
            </a:r>
            <a:endParaRPr i="1" sz="4000">
              <a:solidFill>
                <a:schemeClr val="dk1"/>
              </a:solidFill>
              <a:latin typeface="Calibri"/>
              <a:ea typeface="Calibri"/>
              <a:cs typeface="Calibri"/>
              <a:sym typeface="Calibri"/>
            </a:endParaRPr>
          </a:p>
        </p:txBody>
      </p:sp>
      <p:sp>
        <p:nvSpPr>
          <p:cNvPr id="59" name="Google Shape;59;p8"/>
          <p:cNvSpPr txBox="1"/>
          <p:nvPr/>
        </p:nvSpPr>
        <p:spPr>
          <a:xfrm>
            <a:off x="2743200" y="5181600"/>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pic>
        <p:nvPicPr>
          <p:cNvPr id="60" name="Google Shape;60;p8"/>
          <p:cNvPicPr preferRelativeResize="0"/>
          <p:nvPr/>
        </p:nvPicPr>
        <p:blipFill rotWithShape="1">
          <a:blip r:embed="rId4">
            <a:alphaModFix/>
          </a:blip>
          <a:srcRect b="0" l="0" r="0" t="0"/>
          <a:stretch/>
        </p:blipFill>
        <p:spPr>
          <a:xfrm>
            <a:off x="76200" y="126297"/>
            <a:ext cx="1310640" cy="1009314"/>
          </a:xfrm>
          <a:prstGeom prst="rect">
            <a:avLst/>
          </a:prstGeom>
          <a:noFill/>
          <a:ln>
            <a:noFill/>
          </a:ln>
        </p:spPr>
      </p:pic>
      <p:pic>
        <p:nvPicPr>
          <p:cNvPr id="61" name="Google Shape;61;p8"/>
          <p:cNvPicPr preferRelativeResize="0"/>
          <p:nvPr/>
        </p:nvPicPr>
        <p:blipFill rotWithShape="1">
          <a:blip r:embed="rId4">
            <a:alphaModFix/>
          </a:blip>
          <a:srcRect b="0" l="0" r="0" t="0"/>
          <a:stretch/>
        </p:blipFill>
        <p:spPr>
          <a:xfrm>
            <a:off x="58854" y="0"/>
            <a:ext cx="1310640" cy="1009314"/>
          </a:xfrm>
          <a:prstGeom prst="rect">
            <a:avLst/>
          </a:prstGeom>
          <a:noFill/>
          <a:ln>
            <a:noFill/>
          </a:ln>
        </p:spPr>
      </p:pic>
      <p:sp>
        <p:nvSpPr>
          <p:cNvPr id="62" name="Google Shape;62;p8"/>
          <p:cNvSpPr txBox="1"/>
          <p:nvPr/>
        </p:nvSpPr>
        <p:spPr>
          <a:xfrm>
            <a:off x="1524000" y="398879"/>
            <a:ext cx="6764503" cy="1107996"/>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400">
                <a:solidFill>
                  <a:schemeClr val="dk1"/>
                </a:solidFill>
                <a:latin typeface="Times New Roman"/>
                <a:ea typeface="Times New Roman"/>
                <a:cs typeface="Times New Roman"/>
                <a:sym typeface="Times New Roman"/>
              </a:rPr>
              <a:t>HỆ THỐNG HOẠCH ĐỊNH TÀI NGUYÊN DOANH NGHIỆP  ERP </a:t>
            </a:r>
            <a:endParaRPr/>
          </a:p>
          <a:p>
            <a:pPr indent="0" lvl="0" marL="0" marR="0" rtl="0" algn="ctr">
              <a:spcBef>
                <a:spcPts val="0"/>
              </a:spcBef>
              <a:spcAft>
                <a:spcPts val="0"/>
              </a:spcAft>
              <a:buNone/>
            </a:pPr>
            <a:r>
              <a:rPr b="1" i="0" lang="en-US" sz="2400">
                <a:solidFill>
                  <a:srgbClr val="92D050"/>
                </a:solidFill>
                <a:latin typeface="Times New Roman"/>
                <a:ea typeface="Times New Roman"/>
                <a:cs typeface="Times New Roman"/>
                <a:sym typeface="Times New Roman"/>
              </a:rPr>
              <a:t>(Enterprise Resource Planning)</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9"/>
          <p:cNvSpPr txBox="1"/>
          <p:nvPr>
            <p:ph type="title"/>
          </p:nvPr>
        </p:nvSpPr>
        <p:spPr>
          <a:xfrm>
            <a:off x="2057400" y="1143000"/>
            <a:ext cx="49149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latin typeface="Arimo"/>
                <a:ea typeface="Arimo"/>
                <a:cs typeface="Arimo"/>
                <a:sym typeface="Arimo"/>
              </a:rPr>
              <a:t>Mục Tiêu</a:t>
            </a:r>
            <a:endParaRPr/>
          </a:p>
        </p:txBody>
      </p:sp>
      <p:sp>
        <p:nvSpPr>
          <p:cNvPr id="69" name="Google Shape;69;p9"/>
          <p:cNvSpPr txBox="1"/>
          <p:nvPr/>
        </p:nvSpPr>
        <p:spPr>
          <a:xfrm>
            <a:off x="152400" y="1828800"/>
            <a:ext cx="8839200" cy="2857500"/>
          </a:xfrm>
          <a:prstGeom prst="rect">
            <a:avLst/>
          </a:prstGeom>
          <a:noFill/>
          <a:ln>
            <a:noFill/>
          </a:ln>
        </p:spPr>
        <p:txBody>
          <a:bodyPr anchorCtr="0" anchor="t" bIns="45700" lIns="91425" spcFirstLastPara="1" rIns="91425" wrap="square" tIns="45700">
            <a:noAutofit/>
          </a:bodyPr>
          <a:lstStyle/>
          <a:p>
            <a:pPr indent="-285750" lvl="1" marL="742950" marR="0" rtl="0" algn="just">
              <a:lnSpc>
                <a:spcPct val="150000"/>
              </a:lnSpc>
              <a:spcBef>
                <a:spcPts val="0"/>
              </a:spcBef>
              <a:spcAft>
                <a:spcPts val="0"/>
              </a:spcAft>
              <a:buClr>
                <a:srgbClr val="000000"/>
              </a:buClr>
              <a:buSzPts val="1800"/>
              <a:buFont typeface="Noto Sans Symbols"/>
              <a:buChar char="⮚"/>
            </a:pPr>
            <a:r>
              <a:rPr b="1" i="0" lang="en-US" sz="1800" u="none" cap="none" strike="noStrike">
                <a:solidFill>
                  <a:srgbClr val="000000"/>
                </a:solidFill>
                <a:latin typeface="Tahoma"/>
                <a:ea typeface="Tahoma"/>
                <a:cs typeface="Tahoma"/>
                <a:sym typeface="Tahoma"/>
              </a:rPr>
              <a:t>Nhắc lại được  tổng quan về phân hệ Quản lý sản xuất và chuỗi cung ứng</a:t>
            </a:r>
            <a:endParaRPr b="1" i="0" sz="1800" u="none" cap="none" strike="noStrike">
              <a:solidFill>
                <a:srgbClr val="000000"/>
              </a:solidFill>
              <a:latin typeface="Tahoma"/>
              <a:ea typeface="Tahoma"/>
              <a:cs typeface="Tahoma"/>
              <a:sym typeface="Tahoma"/>
            </a:endParaRPr>
          </a:p>
          <a:p>
            <a:pPr indent="-285750" lvl="1" marL="742950" marR="0" rtl="0" algn="just">
              <a:lnSpc>
                <a:spcPct val="150000"/>
              </a:lnSpc>
              <a:spcBef>
                <a:spcPts val="900"/>
              </a:spcBef>
              <a:spcAft>
                <a:spcPts val="0"/>
              </a:spcAft>
              <a:buClr>
                <a:srgbClr val="000000"/>
              </a:buClr>
              <a:buSzPts val="1800"/>
              <a:buFont typeface="Noto Sans Symbols"/>
              <a:buChar char="⮚"/>
            </a:pPr>
            <a:r>
              <a:rPr b="1" i="0" lang="en-US" sz="1800" u="none" cap="none" strike="noStrike">
                <a:solidFill>
                  <a:srgbClr val="000000"/>
                </a:solidFill>
                <a:latin typeface="Tahoma"/>
                <a:ea typeface="Tahoma"/>
                <a:cs typeface="Tahoma"/>
                <a:sym typeface="Tahoma"/>
              </a:rPr>
              <a:t>Nhớ được các khái niệm về dữ liệu chính trong phân hệ</a:t>
            </a:r>
            <a:endParaRPr b="1" i="0" sz="1800" u="none" cap="none" strike="noStrike">
              <a:solidFill>
                <a:srgbClr val="000000"/>
              </a:solidFill>
              <a:latin typeface="Tahoma"/>
              <a:ea typeface="Tahoma"/>
              <a:cs typeface="Tahoma"/>
              <a:sym typeface="Tahoma"/>
            </a:endParaRPr>
          </a:p>
          <a:p>
            <a:pPr indent="-285750" lvl="1" marL="742950" marR="0" rtl="0" algn="just">
              <a:lnSpc>
                <a:spcPct val="150000"/>
              </a:lnSpc>
              <a:spcBef>
                <a:spcPts val="900"/>
              </a:spcBef>
              <a:spcAft>
                <a:spcPts val="0"/>
              </a:spcAft>
              <a:buClr>
                <a:srgbClr val="000000"/>
              </a:buClr>
              <a:buSzPts val="1800"/>
              <a:buFont typeface="Noto Sans Symbols"/>
              <a:buChar char="⮚"/>
            </a:pPr>
            <a:r>
              <a:rPr b="1" i="0" lang="en-US" sz="1800" u="none" cap="none" strike="noStrike">
                <a:solidFill>
                  <a:srgbClr val="000000"/>
                </a:solidFill>
                <a:latin typeface="Tahoma"/>
                <a:ea typeface="Tahoma"/>
                <a:cs typeface="Tahoma"/>
                <a:sym typeface="Tahoma"/>
              </a:rPr>
              <a:t>Nhớ được các quy trình về lập kế hoạch và thực hiện sản xuất</a:t>
            </a:r>
            <a:endParaRPr b="1" i="0" sz="1800" u="none" cap="none" strike="noStrike">
              <a:solidFill>
                <a:srgbClr val="000000"/>
              </a:solidFill>
              <a:latin typeface="Tahoma"/>
              <a:ea typeface="Tahoma"/>
              <a:cs typeface="Tahoma"/>
              <a:sym typeface="Tahoma"/>
            </a:endParaRPr>
          </a:p>
        </p:txBody>
      </p:sp>
      <p:sp>
        <p:nvSpPr>
          <p:cNvPr id="70" name="Google Shape;70;p9"/>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71" name="Google Shape;71;p9"/>
          <p:cNvSpPr txBox="1"/>
          <p:nvPr/>
        </p:nvSpPr>
        <p:spPr>
          <a:xfrm>
            <a:off x="1600200" y="470825"/>
            <a:ext cx="1524983" cy="418998"/>
          </a:xfrm>
          <a:prstGeom prst="rect">
            <a:avLst/>
          </a:prstGeom>
          <a:noFill/>
          <a:ln>
            <a:noFill/>
          </a:ln>
        </p:spPr>
        <p:txBody>
          <a:bodyPr anchorCtr="0" anchor="t" bIns="0" lIns="0" spcFirstLastPara="1" rIns="0" wrap="square" tIns="25550">
            <a:spAutoFit/>
          </a:bodyPr>
          <a:lstStyle/>
          <a:p>
            <a:pPr indent="0" lvl="0" marL="19665" marR="0" rtl="0" algn="l">
              <a:spcBef>
                <a:spcPts val="0"/>
              </a:spcBef>
              <a:spcAft>
                <a:spcPts val="0"/>
              </a:spcAft>
              <a:buNone/>
            </a:pPr>
            <a:r>
              <a:rPr b="1" i="0" lang="en-US" sz="2555">
                <a:solidFill>
                  <a:schemeClr val="lt1"/>
                </a:solidFill>
                <a:latin typeface="Bookman Old Style"/>
                <a:ea typeface="Bookman Old Style"/>
                <a:cs typeface="Bookman Old Style"/>
                <a:sym typeface="Bookman Old Style"/>
              </a:rPr>
              <a:t>Mục tiêu</a:t>
            </a:r>
            <a:endParaRPr b="1" i="0" sz="2555">
              <a:solidFill>
                <a:schemeClr val="lt1"/>
              </a:solidFill>
              <a:latin typeface="Bookman Old Style"/>
              <a:ea typeface="Bookman Old Style"/>
              <a:cs typeface="Bookman Old Style"/>
              <a:sym typeface="Bookman Old Styl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0"/>
          <p:cNvSpPr/>
          <p:nvPr/>
        </p:nvSpPr>
        <p:spPr>
          <a:xfrm>
            <a:off x="1447800" y="372486"/>
            <a:ext cx="1752600" cy="742950"/>
          </a:xfrm>
          <a:prstGeom prst="rect">
            <a:avLst/>
          </a:prstGeom>
          <a:noFill/>
          <a:ln>
            <a:noFill/>
          </a:ln>
        </p:spPr>
        <p:txBody>
          <a:bodyPr anchorCtr="1" anchor="ctr" bIns="33325" lIns="0" spcFirstLastPara="1" rIns="67850" wrap="square" tIns="33325">
            <a:noAutofit/>
          </a:bodyPr>
          <a:lstStyle/>
          <a:p>
            <a:pPr indent="0" lvl="0" marL="0" marR="0" rtl="0" algn="l">
              <a:spcBef>
                <a:spcPts val="0"/>
              </a:spcBef>
              <a:spcAft>
                <a:spcPts val="0"/>
              </a:spcAft>
              <a:buClr>
                <a:schemeClr val="lt1"/>
              </a:buClr>
              <a:buSzPts val="2400"/>
              <a:buFont typeface="Arimo"/>
              <a:buNone/>
            </a:pPr>
            <a:r>
              <a:rPr b="1" lang="en-US" sz="2400">
                <a:solidFill>
                  <a:schemeClr val="lt1"/>
                </a:solidFill>
                <a:latin typeface="Arimo"/>
                <a:ea typeface="Arimo"/>
                <a:cs typeface="Arimo"/>
                <a:sym typeface="Arimo"/>
              </a:rPr>
              <a:t>NỘI</a:t>
            </a:r>
            <a:r>
              <a:rPr b="1" lang="en-US" sz="2400">
                <a:solidFill>
                  <a:schemeClr val="lt1"/>
                </a:solidFill>
                <a:latin typeface="Tahoma"/>
                <a:ea typeface="Tahoma"/>
                <a:cs typeface="Tahoma"/>
                <a:sym typeface="Tahoma"/>
              </a:rPr>
              <a:t> </a:t>
            </a:r>
            <a:r>
              <a:rPr b="1" lang="en-US" sz="2400">
                <a:solidFill>
                  <a:schemeClr val="lt1"/>
                </a:solidFill>
                <a:latin typeface="Arimo"/>
                <a:ea typeface="Arimo"/>
                <a:cs typeface="Arimo"/>
                <a:sym typeface="Arimo"/>
              </a:rPr>
              <a:t>DUNG</a:t>
            </a:r>
            <a:endParaRPr b="1" sz="2400">
              <a:solidFill>
                <a:schemeClr val="lt1"/>
              </a:solidFill>
              <a:latin typeface="Arimo"/>
              <a:ea typeface="Arimo"/>
              <a:cs typeface="Arimo"/>
              <a:sym typeface="Arimo"/>
            </a:endParaRPr>
          </a:p>
        </p:txBody>
      </p:sp>
      <p:graphicFrame>
        <p:nvGraphicFramePr>
          <p:cNvPr id="77" name="Google Shape;77;p10"/>
          <p:cNvGraphicFramePr/>
          <p:nvPr/>
        </p:nvGraphicFramePr>
        <p:xfrm>
          <a:off x="609600" y="1371600"/>
          <a:ext cx="3000000" cy="3000000"/>
        </p:xfrm>
        <a:graphic>
          <a:graphicData uri="http://schemas.openxmlformats.org/drawingml/2006/table">
            <a:tbl>
              <a:tblPr>
                <a:noFill/>
                <a:tableStyleId>{985DE482-7B6B-4528-8283-87808583E3DF}</a:tableStyleId>
              </a:tblPr>
              <a:tblGrid>
                <a:gridCol w="8001000"/>
              </a:tblGrid>
              <a:tr h="411475">
                <a:tc>
                  <a:txBody>
                    <a:bodyPr/>
                    <a:lstStyle/>
                    <a:p>
                      <a:pPr indent="0" lvl="0" marL="0" marR="0" rtl="0" algn="l">
                        <a:lnSpc>
                          <a:spcPct val="200000"/>
                        </a:lnSpc>
                        <a:spcBef>
                          <a:spcPts val="0"/>
                        </a:spcBef>
                        <a:spcAft>
                          <a:spcPts val="0"/>
                        </a:spcAft>
                        <a:buClr>
                          <a:schemeClr val="dk1"/>
                        </a:buClr>
                        <a:buSzPts val="1600"/>
                        <a:buFont typeface="Calibri"/>
                        <a:buNone/>
                      </a:pPr>
                      <a:r>
                        <a:rPr b="1" lang="en-US" sz="2000" u="none" cap="none" strike="noStrike">
                          <a:solidFill>
                            <a:schemeClr val="dk1"/>
                          </a:solidFill>
                          <a:latin typeface="Tahoma"/>
                          <a:ea typeface="Tahoma"/>
                          <a:cs typeface="Tahoma"/>
                          <a:sym typeface="Tahoma"/>
                        </a:rPr>
                        <a:t>1. Giới thiệu tổng quan phân hệ quản lý sản xuất</a:t>
                      </a:r>
                      <a:endParaRPr b="1" sz="2000" u="none" cap="none" strike="noStrike">
                        <a:solidFill>
                          <a:schemeClr val="dk1"/>
                        </a:solidFill>
                        <a:latin typeface="Tahoma"/>
                        <a:ea typeface="Tahoma"/>
                        <a:cs typeface="Tahoma"/>
                        <a:sym typeface="Tahoma"/>
                      </a:endParaRPr>
                    </a:p>
                  </a:txBody>
                  <a:tcPr marT="34275" marB="34275" marR="68575" marL="68575" anchor="ctr">
                    <a:lnL cap="flat" cmpd="sng" w="12700">
                      <a:solidFill>
                        <a:srgbClr val="BFBFBF"/>
                      </a:solidFill>
                      <a:prstDash val="solid"/>
                      <a:round/>
                      <a:headEnd len="sm" w="sm" type="none"/>
                      <a:tailEnd len="sm" w="sm" type="none"/>
                    </a:lnL>
                    <a:lnR cap="flat" cmpd="sng" w="12700">
                      <a:solidFill>
                        <a:schemeClr val="lt2"/>
                      </a:solidFill>
                      <a:prstDash val="solid"/>
                      <a:round/>
                      <a:headEnd len="sm" w="sm" type="none"/>
                      <a:tailEnd len="sm" w="sm" type="none"/>
                    </a:lnR>
                    <a:lnT cap="flat" cmpd="sng" w="12700">
                      <a:solidFill>
                        <a:srgbClr val="BFBFBF"/>
                      </a:solidFill>
                      <a:prstDash val="solid"/>
                      <a:round/>
                      <a:headEnd len="sm" w="sm" type="none"/>
                      <a:tailEnd len="sm" w="sm" type="none"/>
                    </a:lnT>
                    <a:lnB cap="flat" cmpd="sng" w="12700">
                      <a:solidFill>
                        <a:srgbClr val="BFBFBF"/>
                      </a:solidFill>
                      <a:prstDash val="solid"/>
                      <a:round/>
                      <a:headEnd len="sm" w="sm" type="none"/>
                      <a:tailEnd len="sm" w="sm" type="none"/>
                    </a:lnB>
                  </a:tcPr>
                </a:tc>
              </a:tr>
              <a:tr h="411475">
                <a:tc>
                  <a:txBody>
                    <a:bodyPr/>
                    <a:lstStyle/>
                    <a:p>
                      <a:pPr indent="0" lvl="0" marL="0" marR="0" rtl="0" algn="l">
                        <a:lnSpc>
                          <a:spcPct val="200000"/>
                        </a:lnSpc>
                        <a:spcBef>
                          <a:spcPts val="0"/>
                        </a:spcBef>
                        <a:spcAft>
                          <a:spcPts val="0"/>
                        </a:spcAft>
                        <a:buClr>
                          <a:schemeClr val="dk1"/>
                        </a:buClr>
                        <a:buSzPts val="1600"/>
                        <a:buFont typeface="Calibri"/>
                        <a:buNone/>
                      </a:pPr>
                      <a:r>
                        <a:rPr b="1" lang="en-US" sz="2000" u="none" cap="none" strike="noStrike">
                          <a:solidFill>
                            <a:schemeClr val="dk1"/>
                          </a:solidFill>
                          <a:latin typeface="Tahoma"/>
                          <a:ea typeface="Tahoma"/>
                          <a:cs typeface="Tahoma"/>
                          <a:sym typeface="Tahoma"/>
                        </a:rPr>
                        <a:t>2. Các dữ liệu chính trong phân hệ quản lý sản xuất</a:t>
                      </a:r>
                      <a:endParaRPr b="1" sz="2000" u="none" cap="none" strike="noStrike">
                        <a:solidFill>
                          <a:schemeClr val="dk1"/>
                        </a:solidFill>
                        <a:latin typeface="Tahoma"/>
                        <a:ea typeface="Tahoma"/>
                        <a:cs typeface="Tahoma"/>
                        <a:sym typeface="Tahoma"/>
                      </a:endParaRPr>
                    </a:p>
                  </a:txBody>
                  <a:tcPr marT="34275" marB="34275" marR="68575" marL="68575" anchor="ctr">
                    <a:lnL cap="flat" cmpd="sng" w="12700">
                      <a:solidFill>
                        <a:srgbClr val="BFBFBF"/>
                      </a:solidFill>
                      <a:prstDash val="solid"/>
                      <a:round/>
                      <a:headEnd len="sm" w="sm" type="none"/>
                      <a:tailEnd len="sm" w="sm" type="none"/>
                    </a:lnL>
                    <a:lnR cap="flat" cmpd="sng" w="12700">
                      <a:solidFill>
                        <a:schemeClr val="lt2"/>
                      </a:solidFill>
                      <a:prstDash val="solid"/>
                      <a:round/>
                      <a:headEnd len="sm" w="sm" type="none"/>
                      <a:tailEnd len="sm" w="sm" type="none"/>
                    </a:lnR>
                    <a:lnT cap="flat" cmpd="sng" w="12700">
                      <a:solidFill>
                        <a:srgbClr val="BFBFBF"/>
                      </a:solidFill>
                      <a:prstDash val="solid"/>
                      <a:round/>
                      <a:headEnd len="sm" w="sm" type="none"/>
                      <a:tailEnd len="sm" w="sm" type="none"/>
                    </a:lnT>
                    <a:lnB cap="flat" cmpd="sng" w="12700">
                      <a:solidFill>
                        <a:srgbClr val="BFBFBF"/>
                      </a:solidFill>
                      <a:prstDash val="solid"/>
                      <a:round/>
                      <a:headEnd len="sm" w="sm" type="none"/>
                      <a:tailEnd len="sm" w="sm" type="none"/>
                    </a:lnB>
                  </a:tcPr>
                </a:tc>
              </a:tr>
              <a:tr h="411475">
                <a:tc>
                  <a:txBody>
                    <a:bodyPr/>
                    <a:lstStyle/>
                    <a:p>
                      <a:pPr indent="0" lvl="0" marL="0" marR="0" rtl="0" algn="l">
                        <a:lnSpc>
                          <a:spcPct val="200000"/>
                        </a:lnSpc>
                        <a:spcBef>
                          <a:spcPts val="0"/>
                        </a:spcBef>
                        <a:spcAft>
                          <a:spcPts val="0"/>
                        </a:spcAft>
                        <a:buClr>
                          <a:schemeClr val="accent2"/>
                        </a:buClr>
                        <a:buSzPts val="1400"/>
                        <a:buFont typeface="Calibri"/>
                        <a:buNone/>
                      </a:pPr>
                      <a:r>
                        <a:rPr b="1" lang="en-US" sz="2000" u="none" cap="none" strike="noStrike">
                          <a:solidFill>
                            <a:schemeClr val="dk1"/>
                          </a:solidFill>
                          <a:latin typeface="Tahoma"/>
                          <a:ea typeface="Tahoma"/>
                          <a:cs typeface="Tahoma"/>
                          <a:sym typeface="Tahoma"/>
                        </a:rPr>
                        <a:t>3. Quy trình lập kế hoạch sản xuất</a:t>
                      </a:r>
                      <a:endParaRPr b="1" sz="2000" u="none" cap="none" strike="noStrike">
                        <a:solidFill>
                          <a:schemeClr val="dk1"/>
                        </a:solidFill>
                        <a:latin typeface="Tahoma"/>
                        <a:ea typeface="Tahoma"/>
                        <a:cs typeface="Tahoma"/>
                        <a:sym typeface="Tahoma"/>
                      </a:endParaRPr>
                    </a:p>
                  </a:txBody>
                  <a:tcPr marT="34275" marB="34275" marR="68575" marL="68575" anchor="ctr">
                    <a:lnL cap="flat" cmpd="sng" w="12700">
                      <a:solidFill>
                        <a:srgbClr val="BFBFBF"/>
                      </a:solidFill>
                      <a:prstDash val="solid"/>
                      <a:round/>
                      <a:headEnd len="sm" w="sm" type="none"/>
                      <a:tailEnd len="sm" w="sm" type="none"/>
                    </a:lnL>
                    <a:lnR cap="flat" cmpd="sng" w="12700">
                      <a:solidFill>
                        <a:schemeClr val="lt2"/>
                      </a:solidFill>
                      <a:prstDash val="solid"/>
                      <a:round/>
                      <a:headEnd len="sm" w="sm" type="none"/>
                      <a:tailEnd len="sm" w="sm" type="none"/>
                    </a:lnR>
                    <a:lnT cap="flat" cmpd="sng" w="12700">
                      <a:solidFill>
                        <a:srgbClr val="BFBFBF"/>
                      </a:solidFill>
                      <a:prstDash val="solid"/>
                      <a:round/>
                      <a:headEnd len="sm" w="sm" type="none"/>
                      <a:tailEnd len="sm" w="sm" type="none"/>
                    </a:lnT>
                    <a:lnB cap="flat" cmpd="sng" w="12700">
                      <a:solidFill>
                        <a:srgbClr val="BFBFBF"/>
                      </a:solidFill>
                      <a:prstDash val="solid"/>
                      <a:round/>
                      <a:headEnd len="sm" w="sm" type="none"/>
                      <a:tailEnd len="sm" w="sm" type="none"/>
                    </a:lnB>
                  </a:tcPr>
                </a:tc>
              </a:tr>
              <a:tr h="411475">
                <a:tc>
                  <a:txBody>
                    <a:bodyPr/>
                    <a:lstStyle/>
                    <a:p>
                      <a:pPr indent="0" lvl="0" marL="0" marR="0" rtl="0" algn="l">
                        <a:lnSpc>
                          <a:spcPct val="200000"/>
                        </a:lnSpc>
                        <a:spcBef>
                          <a:spcPts val="0"/>
                        </a:spcBef>
                        <a:spcAft>
                          <a:spcPts val="0"/>
                        </a:spcAft>
                        <a:buClr>
                          <a:schemeClr val="accent2"/>
                        </a:buClr>
                        <a:buSzPts val="1400"/>
                        <a:buFont typeface="Calibri"/>
                        <a:buNone/>
                      </a:pPr>
                      <a:r>
                        <a:rPr b="1" lang="en-US" sz="2000" u="none" cap="none" strike="noStrike">
                          <a:solidFill>
                            <a:schemeClr val="dk1"/>
                          </a:solidFill>
                          <a:latin typeface="Tahoma"/>
                          <a:ea typeface="Tahoma"/>
                          <a:cs typeface="Tahoma"/>
                          <a:sym typeface="Tahoma"/>
                        </a:rPr>
                        <a:t>4. Quy trình thực hiện sản xuất</a:t>
                      </a:r>
                      <a:endParaRPr b="1" sz="2000" u="none" cap="none" strike="noStrike">
                        <a:solidFill>
                          <a:schemeClr val="dk1"/>
                        </a:solidFill>
                        <a:latin typeface="Tahoma"/>
                        <a:ea typeface="Tahoma"/>
                        <a:cs typeface="Tahoma"/>
                        <a:sym typeface="Tahoma"/>
                      </a:endParaRPr>
                    </a:p>
                  </a:txBody>
                  <a:tcPr marT="34275" marB="34275" marR="68575" marL="68575" anchor="ctr">
                    <a:lnL cap="flat" cmpd="sng" w="12700">
                      <a:solidFill>
                        <a:srgbClr val="BFBFBF"/>
                      </a:solidFill>
                      <a:prstDash val="solid"/>
                      <a:round/>
                      <a:headEnd len="sm" w="sm" type="none"/>
                      <a:tailEnd len="sm" w="sm" type="none"/>
                    </a:lnL>
                    <a:lnR cap="flat" cmpd="sng" w="12700">
                      <a:solidFill>
                        <a:schemeClr val="lt2"/>
                      </a:solidFill>
                      <a:prstDash val="solid"/>
                      <a:round/>
                      <a:headEnd len="sm" w="sm" type="none"/>
                      <a:tailEnd len="sm" w="sm" type="none"/>
                    </a:lnR>
                    <a:lnT cap="flat" cmpd="sng" w="12700">
                      <a:solidFill>
                        <a:srgbClr val="BFBFBF"/>
                      </a:solidFill>
                      <a:prstDash val="solid"/>
                      <a:round/>
                      <a:headEnd len="sm" w="sm" type="none"/>
                      <a:tailEnd len="sm" w="sm" type="none"/>
                    </a:lnT>
                    <a:lnB cap="flat" cmpd="sng" w="12700">
                      <a:solidFill>
                        <a:srgbClr val="BFBFBF"/>
                      </a:solidFill>
                      <a:prstDash val="solid"/>
                      <a:round/>
                      <a:headEnd len="sm" w="sm" type="none"/>
                      <a:tailEnd len="sm" w="sm" type="none"/>
                    </a:lnB>
                  </a:tcPr>
                </a:tc>
              </a:tr>
              <a:tr h="411475">
                <a:tc>
                  <a:txBody>
                    <a:bodyPr/>
                    <a:lstStyle/>
                    <a:p>
                      <a:pPr indent="0" lvl="0" marL="0" marR="0" rtl="0" algn="l">
                        <a:lnSpc>
                          <a:spcPct val="200000"/>
                        </a:lnSpc>
                        <a:spcBef>
                          <a:spcPts val="0"/>
                        </a:spcBef>
                        <a:spcAft>
                          <a:spcPts val="0"/>
                        </a:spcAft>
                        <a:buClr>
                          <a:schemeClr val="accent2"/>
                        </a:buClr>
                        <a:buSzPts val="1400"/>
                        <a:buFont typeface="Calibri"/>
                        <a:buNone/>
                      </a:pPr>
                      <a:r>
                        <a:rPr b="1" lang="en-US" sz="2000" u="none" cap="none" strike="noStrike">
                          <a:solidFill>
                            <a:schemeClr val="dk1"/>
                          </a:solidFill>
                          <a:latin typeface="Tahoma"/>
                          <a:ea typeface="Tahoma"/>
                          <a:cs typeface="Tahoma"/>
                          <a:sym typeface="Tahoma"/>
                        </a:rPr>
                        <a:t>5. Hệ thống báo cáo</a:t>
                      </a:r>
                      <a:endParaRPr b="1" sz="2000" u="none" cap="none" strike="noStrike">
                        <a:solidFill>
                          <a:schemeClr val="dk1"/>
                        </a:solidFill>
                        <a:latin typeface="Tahoma"/>
                        <a:ea typeface="Tahoma"/>
                        <a:cs typeface="Tahoma"/>
                        <a:sym typeface="Tahoma"/>
                      </a:endParaRPr>
                    </a:p>
                  </a:txBody>
                  <a:tcPr marT="34275" marB="34275" marR="68575" marL="68575" anchor="ctr">
                    <a:lnL cap="flat" cmpd="sng" w="12700">
                      <a:solidFill>
                        <a:srgbClr val="BFBFBF"/>
                      </a:solidFill>
                      <a:prstDash val="solid"/>
                      <a:round/>
                      <a:headEnd len="sm" w="sm" type="none"/>
                      <a:tailEnd len="sm" w="sm" type="none"/>
                    </a:lnL>
                    <a:lnR cap="flat" cmpd="sng" w="12700">
                      <a:solidFill>
                        <a:schemeClr val="lt2"/>
                      </a:solidFill>
                      <a:prstDash val="solid"/>
                      <a:round/>
                      <a:headEnd len="sm" w="sm" type="none"/>
                      <a:tailEnd len="sm" w="sm" type="none"/>
                    </a:lnR>
                    <a:lnT cap="flat" cmpd="sng" w="12700">
                      <a:solidFill>
                        <a:srgbClr val="BFBFBF"/>
                      </a:solidFill>
                      <a:prstDash val="solid"/>
                      <a:round/>
                      <a:headEnd len="sm" w="sm" type="none"/>
                      <a:tailEnd len="sm" w="sm" type="none"/>
                    </a:lnT>
                    <a:lnB cap="flat" cmpd="sng" w="12700">
                      <a:solidFill>
                        <a:srgbClr val="BFBFBF"/>
                      </a:solidFill>
                      <a:prstDash val="solid"/>
                      <a:round/>
                      <a:headEnd len="sm" w="sm" type="none"/>
                      <a:tailEnd len="sm" w="sm" type="none"/>
                    </a:lnB>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1"/>
          <p:cNvSpPr/>
          <p:nvPr/>
        </p:nvSpPr>
        <p:spPr>
          <a:xfrm>
            <a:off x="533400" y="1149400"/>
            <a:ext cx="8305800" cy="5175200"/>
          </a:xfrm>
          <a:prstGeom prst="rect">
            <a:avLst/>
          </a:prstGeom>
          <a:noFill/>
          <a:ln>
            <a:noFill/>
          </a:ln>
        </p:spPr>
        <p:txBody>
          <a:bodyPr anchorCtr="0" anchor="t" bIns="33325" lIns="67850" spcFirstLastPara="1" rIns="67850" wrap="square" tIns="33325">
            <a:noAutofit/>
          </a:bodyPr>
          <a:lstStyle/>
          <a:p>
            <a:pPr indent="-342900" lvl="0" marL="342900" marR="0" rtl="0" algn="l">
              <a:lnSpc>
                <a:spcPct val="150000"/>
              </a:lnSpc>
              <a:spcBef>
                <a:spcPts val="0"/>
              </a:spcBef>
              <a:spcAft>
                <a:spcPts val="0"/>
              </a:spcAft>
              <a:buClr>
                <a:srgbClr val="333399"/>
              </a:buClr>
              <a:buSzPts val="1400"/>
              <a:buFont typeface="Noto Sans Symbols"/>
              <a:buChar char="❑"/>
            </a:pPr>
            <a:r>
              <a:rPr lang="en-US" sz="2000">
                <a:solidFill>
                  <a:srgbClr val="000000"/>
                </a:solidFill>
                <a:latin typeface="Tahoma"/>
                <a:ea typeface="Tahoma"/>
                <a:cs typeface="Tahoma"/>
                <a:sym typeface="Tahoma"/>
              </a:rPr>
              <a:t>   PP- Production Planning :  Phân hệ quản lý sản xuất</a:t>
            </a:r>
            <a:endParaRPr sz="2000">
              <a:solidFill>
                <a:srgbClr val="000000"/>
              </a:solidFill>
              <a:latin typeface="Tahoma"/>
              <a:ea typeface="Tahoma"/>
              <a:cs typeface="Tahoma"/>
              <a:sym typeface="Tahoma"/>
            </a:endParaRPr>
          </a:p>
          <a:p>
            <a:pPr indent="-342900" lvl="0" marL="342900" marR="0" rtl="0" algn="l">
              <a:lnSpc>
                <a:spcPct val="150000"/>
              </a:lnSpc>
              <a:spcBef>
                <a:spcPts val="400"/>
              </a:spcBef>
              <a:spcAft>
                <a:spcPts val="0"/>
              </a:spcAft>
              <a:buClr>
                <a:srgbClr val="333399"/>
              </a:buClr>
              <a:buSzPts val="1400"/>
              <a:buFont typeface="Noto Sans Symbols"/>
              <a:buChar char="❑"/>
            </a:pPr>
            <a:r>
              <a:rPr lang="en-US" sz="2000">
                <a:solidFill>
                  <a:srgbClr val="000000"/>
                </a:solidFill>
                <a:latin typeface="Tahoma"/>
                <a:ea typeface="Tahoma"/>
                <a:cs typeface="Tahoma"/>
                <a:sym typeface="Tahoma"/>
              </a:rPr>
              <a:t>   BOM – Bill Of Material : Định mức thành phẩm</a:t>
            </a:r>
            <a:endParaRPr sz="2000">
              <a:solidFill>
                <a:srgbClr val="000000"/>
              </a:solidFill>
              <a:latin typeface="Tahoma"/>
              <a:ea typeface="Tahoma"/>
              <a:cs typeface="Tahoma"/>
              <a:sym typeface="Tahoma"/>
            </a:endParaRPr>
          </a:p>
          <a:p>
            <a:pPr indent="-342900" lvl="0" marL="342900" marR="0" rtl="0" algn="l">
              <a:lnSpc>
                <a:spcPct val="150000"/>
              </a:lnSpc>
              <a:spcBef>
                <a:spcPts val="400"/>
              </a:spcBef>
              <a:spcAft>
                <a:spcPts val="0"/>
              </a:spcAft>
              <a:buClr>
                <a:srgbClr val="333399"/>
              </a:buClr>
              <a:buSzPts val="1400"/>
              <a:buFont typeface="Noto Sans Symbols"/>
              <a:buChar char="❑"/>
            </a:pPr>
            <a:r>
              <a:rPr lang="en-US" sz="2000">
                <a:solidFill>
                  <a:srgbClr val="000000"/>
                </a:solidFill>
                <a:latin typeface="Tahoma"/>
                <a:ea typeface="Tahoma"/>
                <a:cs typeface="Tahoma"/>
                <a:sym typeface="Tahoma"/>
              </a:rPr>
              <a:t>   Work Center : Trung tâm làm việc, máy móc, nhân công …</a:t>
            </a:r>
            <a:endParaRPr/>
          </a:p>
          <a:p>
            <a:pPr indent="-342900" lvl="0" marL="342900" marR="0" rtl="0" algn="l">
              <a:lnSpc>
                <a:spcPct val="150000"/>
              </a:lnSpc>
              <a:spcBef>
                <a:spcPts val="400"/>
              </a:spcBef>
              <a:spcAft>
                <a:spcPts val="0"/>
              </a:spcAft>
              <a:buClr>
                <a:srgbClr val="333399"/>
              </a:buClr>
              <a:buSzPts val="1400"/>
              <a:buFont typeface="Noto Sans Symbols"/>
              <a:buChar char="❑"/>
            </a:pPr>
            <a:r>
              <a:rPr lang="en-US" sz="2000">
                <a:solidFill>
                  <a:srgbClr val="000000"/>
                </a:solidFill>
                <a:latin typeface="Tahoma"/>
                <a:ea typeface="Tahoma"/>
                <a:cs typeface="Tahoma"/>
                <a:sym typeface="Tahoma"/>
              </a:rPr>
              <a:t>   Routing : Trình tự sản xuất của thành phẩm</a:t>
            </a:r>
            <a:endParaRPr sz="2000">
              <a:solidFill>
                <a:srgbClr val="000000"/>
              </a:solidFill>
              <a:latin typeface="Tahoma"/>
              <a:ea typeface="Tahoma"/>
              <a:cs typeface="Tahoma"/>
              <a:sym typeface="Tahoma"/>
            </a:endParaRPr>
          </a:p>
          <a:p>
            <a:pPr indent="-342900" lvl="0" marL="342900" marR="0" rtl="0" algn="l">
              <a:lnSpc>
                <a:spcPct val="150000"/>
              </a:lnSpc>
              <a:spcBef>
                <a:spcPts val="400"/>
              </a:spcBef>
              <a:spcAft>
                <a:spcPts val="0"/>
              </a:spcAft>
              <a:buClr>
                <a:srgbClr val="333399"/>
              </a:buClr>
              <a:buSzPts val="1400"/>
              <a:buFont typeface="Noto Sans Symbols"/>
              <a:buChar char="❑"/>
            </a:pPr>
            <a:r>
              <a:rPr lang="en-US" sz="2000">
                <a:solidFill>
                  <a:srgbClr val="000000"/>
                </a:solidFill>
                <a:latin typeface="Tahoma"/>
                <a:ea typeface="Tahoma"/>
                <a:cs typeface="Tahoma"/>
                <a:sym typeface="Tahoma"/>
              </a:rPr>
              <a:t>   MRP - Material Requirement Planning – Hoạch định nhu cầu vật tư</a:t>
            </a:r>
            <a:endParaRPr sz="2000">
              <a:solidFill>
                <a:srgbClr val="000000"/>
              </a:solidFill>
              <a:latin typeface="Tahoma"/>
              <a:ea typeface="Tahoma"/>
              <a:cs typeface="Tahoma"/>
              <a:sym typeface="Tahoma"/>
            </a:endParaRPr>
          </a:p>
          <a:p>
            <a:pPr indent="-342900" lvl="0" marL="342900" marR="0" rtl="0" algn="l">
              <a:lnSpc>
                <a:spcPct val="150000"/>
              </a:lnSpc>
              <a:spcBef>
                <a:spcPts val="400"/>
              </a:spcBef>
              <a:spcAft>
                <a:spcPts val="0"/>
              </a:spcAft>
              <a:buClr>
                <a:srgbClr val="333399"/>
              </a:buClr>
              <a:buSzPts val="1400"/>
              <a:buFont typeface="Noto Sans Symbols"/>
              <a:buChar char="❑"/>
            </a:pPr>
            <a:r>
              <a:rPr lang="en-US" sz="2000">
                <a:solidFill>
                  <a:srgbClr val="000000"/>
                </a:solidFill>
                <a:latin typeface="Tahoma"/>
                <a:ea typeface="Tahoma"/>
                <a:cs typeface="Tahoma"/>
                <a:sym typeface="Tahoma"/>
              </a:rPr>
              <a:t>   MTS - Make To Stock : Sản xuất tồn kho</a:t>
            </a:r>
            <a:endParaRPr sz="2000">
              <a:solidFill>
                <a:srgbClr val="000000"/>
              </a:solidFill>
              <a:latin typeface="Tahoma"/>
              <a:ea typeface="Tahoma"/>
              <a:cs typeface="Tahoma"/>
              <a:sym typeface="Tahoma"/>
            </a:endParaRPr>
          </a:p>
          <a:p>
            <a:pPr indent="-342900" lvl="0" marL="342900" marR="0" rtl="0" algn="l">
              <a:lnSpc>
                <a:spcPct val="150000"/>
              </a:lnSpc>
              <a:spcBef>
                <a:spcPts val="400"/>
              </a:spcBef>
              <a:spcAft>
                <a:spcPts val="0"/>
              </a:spcAft>
              <a:buClr>
                <a:srgbClr val="333399"/>
              </a:buClr>
              <a:buSzPts val="1400"/>
              <a:buFont typeface="Noto Sans Symbols"/>
              <a:buChar char="❑"/>
            </a:pPr>
            <a:r>
              <a:rPr lang="en-US" sz="2000">
                <a:solidFill>
                  <a:srgbClr val="000000"/>
                </a:solidFill>
                <a:latin typeface="Tahoma"/>
                <a:ea typeface="Tahoma"/>
                <a:cs typeface="Tahoma"/>
                <a:sym typeface="Tahoma"/>
              </a:rPr>
              <a:t>   MTO - Make To Order : Sản xuất theo đơn đặt hàng</a:t>
            </a:r>
            <a:endParaRPr sz="2000">
              <a:solidFill>
                <a:srgbClr val="000000"/>
              </a:solidFill>
              <a:latin typeface="Tahoma"/>
              <a:ea typeface="Tahoma"/>
              <a:cs typeface="Tahoma"/>
              <a:sym typeface="Tahoma"/>
            </a:endParaRPr>
          </a:p>
          <a:p>
            <a:pPr indent="-342900" lvl="0" marL="342900" marR="0" rtl="0" algn="l">
              <a:lnSpc>
                <a:spcPct val="150000"/>
              </a:lnSpc>
              <a:spcBef>
                <a:spcPts val="400"/>
              </a:spcBef>
              <a:spcAft>
                <a:spcPts val="0"/>
              </a:spcAft>
              <a:buClr>
                <a:srgbClr val="333399"/>
              </a:buClr>
              <a:buSzPts val="1400"/>
              <a:buFont typeface="Noto Sans Symbols"/>
              <a:buChar char="❑"/>
            </a:pPr>
            <a:r>
              <a:rPr lang="en-US" sz="2000">
                <a:solidFill>
                  <a:srgbClr val="000000"/>
                </a:solidFill>
                <a:latin typeface="Tahoma"/>
                <a:ea typeface="Tahoma"/>
                <a:cs typeface="Tahoma"/>
                <a:sym typeface="Tahoma"/>
              </a:rPr>
              <a:t>   Production Order : Lệnh Sản Xuất</a:t>
            </a:r>
            <a:endParaRPr sz="2000">
              <a:solidFill>
                <a:srgbClr val="000000"/>
              </a:solidFill>
              <a:latin typeface="Tahoma"/>
              <a:ea typeface="Tahoma"/>
              <a:cs typeface="Tahoma"/>
              <a:sym typeface="Tahoma"/>
            </a:endParaRPr>
          </a:p>
          <a:p>
            <a:pPr indent="-342900" lvl="0" marL="342900" marR="0" rtl="0" algn="l">
              <a:lnSpc>
                <a:spcPct val="150000"/>
              </a:lnSpc>
              <a:spcBef>
                <a:spcPts val="400"/>
              </a:spcBef>
              <a:spcAft>
                <a:spcPts val="0"/>
              </a:spcAft>
              <a:buClr>
                <a:srgbClr val="333399"/>
              </a:buClr>
              <a:buSzPts val="1400"/>
              <a:buFont typeface="Noto Sans Symbols"/>
              <a:buChar char="❑"/>
            </a:pPr>
            <a:r>
              <a:rPr lang="en-US" sz="2000">
                <a:solidFill>
                  <a:srgbClr val="000000"/>
                </a:solidFill>
                <a:latin typeface="Tahoma"/>
                <a:ea typeface="Tahoma"/>
                <a:cs typeface="Tahoma"/>
                <a:sym typeface="Tahoma"/>
              </a:rPr>
              <a:t>   GI - Goods Issue: Xuất kho</a:t>
            </a:r>
            <a:endParaRPr sz="2000">
              <a:solidFill>
                <a:srgbClr val="000000"/>
              </a:solidFill>
              <a:latin typeface="Tahoma"/>
              <a:ea typeface="Tahoma"/>
              <a:cs typeface="Tahoma"/>
              <a:sym typeface="Tahoma"/>
            </a:endParaRPr>
          </a:p>
          <a:p>
            <a:pPr indent="-342900" lvl="0" marL="342900" marR="0" rtl="0" algn="l">
              <a:lnSpc>
                <a:spcPct val="150000"/>
              </a:lnSpc>
              <a:spcBef>
                <a:spcPts val="400"/>
              </a:spcBef>
              <a:spcAft>
                <a:spcPts val="0"/>
              </a:spcAft>
              <a:buClr>
                <a:srgbClr val="333399"/>
              </a:buClr>
              <a:buSzPts val="1400"/>
              <a:buFont typeface="Noto Sans Symbols"/>
              <a:buChar char="❑"/>
            </a:pPr>
            <a:r>
              <a:rPr lang="en-US" sz="2000">
                <a:solidFill>
                  <a:srgbClr val="000000"/>
                </a:solidFill>
                <a:latin typeface="Tahoma"/>
                <a:ea typeface="Tahoma"/>
                <a:cs typeface="Tahoma"/>
                <a:sym typeface="Tahoma"/>
              </a:rPr>
              <a:t>   GR - Goods Receipt : Nhập kho</a:t>
            </a:r>
            <a:endParaRPr sz="2000">
              <a:solidFill>
                <a:srgbClr val="000000"/>
              </a:solidFill>
              <a:latin typeface="Tahoma"/>
              <a:ea typeface="Tahoma"/>
              <a:cs typeface="Tahoma"/>
              <a:sym typeface="Tahoma"/>
            </a:endParaRPr>
          </a:p>
        </p:txBody>
      </p:sp>
      <p:sp>
        <p:nvSpPr>
          <p:cNvPr id="83" name="Google Shape;83;p11"/>
          <p:cNvSpPr txBox="1"/>
          <p:nvPr>
            <p:ph idx="12" type="sldNum"/>
          </p:nvPr>
        </p:nvSpPr>
        <p:spPr>
          <a:xfrm>
            <a:off x="4937760" y="5640705"/>
            <a:ext cx="1577340" cy="115416"/>
          </a:xfrm>
          <a:prstGeom prst="rect">
            <a:avLst/>
          </a:prstGeom>
          <a:noFill/>
          <a:ln>
            <a:noFill/>
          </a:ln>
        </p:spPr>
        <p:txBody>
          <a:bodyPr anchorCtr="0" anchor="t" bIns="0" lIns="0" spcFirstLastPara="1" rIns="0" wrap="square" tIns="0">
            <a:spAutoFit/>
          </a:bodyPr>
          <a:lstStyle/>
          <a:p>
            <a:pPr indent="0" lvl="0" marL="0" marR="0" rtl="0" algn="r">
              <a:spcBef>
                <a:spcPts val="0"/>
              </a:spcBef>
              <a:spcAft>
                <a:spcPts val="0"/>
              </a:spcAft>
              <a:buClr>
                <a:srgbClr val="000000"/>
              </a:buClr>
              <a:buSzPts val="750"/>
              <a:buFont typeface="Arial"/>
              <a:buNone/>
            </a:pPr>
            <a:fld id="{00000000-1234-1234-1234-123412341234}" type="slidenum">
              <a:rPr lang="en-US" sz="750">
                <a:solidFill>
                  <a:srgbClr val="000000"/>
                </a:solidFill>
                <a:latin typeface="Arial"/>
                <a:ea typeface="Arial"/>
                <a:cs typeface="Arial"/>
                <a:sym typeface="Arial"/>
              </a:rPr>
              <a:t>‹#›</a:t>
            </a:fld>
            <a:endParaRPr sz="750">
              <a:solidFill>
                <a:srgbClr val="000000"/>
              </a:solidFill>
              <a:latin typeface="Arial"/>
              <a:ea typeface="Arial"/>
              <a:cs typeface="Arial"/>
              <a:sym typeface="Arial"/>
            </a:endParaRPr>
          </a:p>
        </p:txBody>
      </p:sp>
      <p:sp>
        <p:nvSpPr>
          <p:cNvPr id="84" name="Google Shape;84;p11"/>
          <p:cNvSpPr txBox="1"/>
          <p:nvPr/>
        </p:nvSpPr>
        <p:spPr>
          <a:xfrm>
            <a:off x="1338467" y="533400"/>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lt1"/>
                </a:solidFill>
                <a:latin typeface="Tahoma"/>
                <a:ea typeface="Tahoma"/>
                <a:cs typeface="Tahoma"/>
                <a:sym typeface="Tahoma"/>
              </a:rPr>
              <a:t>MỘT SỐ THUẬT NGỮ SỬ DỤNG </a:t>
            </a:r>
            <a:endParaRPr sz="1800">
              <a:solidFill>
                <a:schemeClr val="lt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2"/>
          <p:cNvSpPr/>
          <p:nvPr/>
        </p:nvSpPr>
        <p:spPr>
          <a:xfrm>
            <a:off x="456708" y="1709141"/>
            <a:ext cx="8220751" cy="0"/>
          </a:xfrm>
          <a:custGeom>
            <a:rect b="b" l="l" r="r" t="t"/>
            <a:pathLst>
              <a:path extrusionOk="0" h="120000" w="5309235">
                <a:moveTo>
                  <a:pt x="0" y="0"/>
                </a:moveTo>
                <a:lnTo>
                  <a:pt x="5309171" y="0"/>
                </a:lnTo>
              </a:path>
            </a:pathLst>
          </a:custGeom>
          <a:noFill/>
          <a:ln cap="flat" cmpd="sng" w="9525">
            <a:solidFill>
              <a:srgbClr val="9FB8CD"/>
            </a:solidFill>
            <a:prstDash val="dot"/>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90" name="Google Shape;90;p12"/>
          <p:cNvSpPr/>
          <p:nvPr/>
        </p:nvSpPr>
        <p:spPr>
          <a:xfrm>
            <a:off x="453542" y="5671541"/>
            <a:ext cx="120937" cy="143551"/>
          </a:xfrm>
          <a:custGeom>
            <a:rect b="b" l="l" r="r" t="t"/>
            <a:pathLst>
              <a:path extrusionOk="0" h="92710" w="78104">
                <a:moveTo>
                  <a:pt x="0" y="0"/>
                </a:moveTo>
                <a:lnTo>
                  <a:pt x="0" y="92201"/>
                </a:lnTo>
                <a:lnTo>
                  <a:pt x="77838" y="46100"/>
                </a:lnTo>
                <a:lnTo>
                  <a:pt x="0" y="0"/>
                </a:lnTo>
                <a:close/>
              </a:path>
            </a:pathLst>
          </a:custGeom>
          <a:solidFill>
            <a:srgbClr val="9FB8CD"/>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91" name="Google Shape;91;p12"/>
          <p:cNvSpPr/>
          <p:nvPr/>
        </p:nvSpPr>
        <p:spPr>
          <a:xfrm>
            <a:off x="323500" y="5509841"/>
            <a:ext cx="1065817" cy="307750"/>
          </a:xfrm>
          <a:custGeom>
            <a:rect b="b" l="l" r="r" t="t"/>
            <a:pathLst>
              <a:path extrusionOk="0" h="198755" w="688340">
                <a:moveTo>
                  <a:pt x="0" y="198666"/>
                </a:moveTo>
                <a:lnTo>
                  <a:pt x="688238" y="198666"/>
                </a:lnTo>
                <a:lnTo>
                  <a:pt x="688238" y="0"/>
                </a:lnTo>
                <a:lnTo>
                  <a:pt x="0" y="0"/>
                </a:lnTo>
                <a:lnTo>
                  <a:pt x="0" y="198666"/>
                </a:lnTo>
                <a:close/>
              </a:path>
            </a:pathLst>
          </a:custGeom>
          <a:noFill/>
          <a:ln cap="flat" cmpd="sng" w="952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92" name="Google Shape;92;p12"/>
          <p:cNvSpPr txBox="1"/>
          <p:nvPr/>
        </p:nvSpPr>
        <p:spPr>
          <a:xfrm>
            <a:off x="395651" y="5532513"/>
            <a:ext cx="138635" cy="234403"/>
          </a:xfrm>
          <a:prstGeom prst="rect">
            <a:avLst/>
          </a:prstGeom>
          <a:noFill/>
          <a:ln>
            <a:noFill/>
          </a:ln>
        </p:spPr>
        <p:txBody>
          <a:bodyPr anchorCtr="0" anchor="t" bIns="0" lIns="0" spcFirstLastPara="1" rIns="0" wrap="square" tIns="19650">
            <a:spAutoFit/>
          </a:bodyPr>
          <a:lstStyle/>
          <a:p>
            <a:pPr indent="0" lvl="0" marL="19665" marR="0" rtl="0" algn="l">
              <a:spcBef>
                <a:spcPts val="0"/>
              </a:spcBef>
              <a:spcAft>
                <a:spcPts val="0"/>
              </a:spcAft>
              <a:buNone/>
            </a:pPr>
            <a:r>
              <a:rPr lang="en-US" sz="1394">
                <a:solidFill>
                  <a:srgbClr val="FFFFFF"/>
                </a:solidFill>
                <a:latin typeface="Arial"/>
                <a:ea typeface="Arial"/>
                <a:cs typeface="Arial"/>
                <a:sym typeface="Arial"/>
              </a:rPr>
              <a:t>5</a:t>
            </a:r>
            <a:endParaRPr sz="1394">
              <a:solidFill>
                <a:schemeClr val="dk1"/>
              </a:solidFill>
              <a:latin typeface="Arial"/>
              <a:ea typeface="Arial"/>
              <a:cs typeface="Arial"/>
              <a:sym typeface="Arial"/>
            </a:endParaRPr>
          </a:p>
        </p:txBody>
      </p:sp>
      <p:sp>
        <p:nvSpPr>
          <p:cNvPr id="93" name="Google Shape;93;p12"/>
          <p:cNvSpPr txBox="1"/>
          <p:nvPr>
            <p:ph type="title"/>
          </p:nvPr>
        </p:nvSpPr>
        <p:spPr>
          <a:xfrm>
            <a:off x="1422508" y="1311725"/>
            <a:ext cx="5644699" cy="394153"/>
          </a:xfrm>
          <a:prstGeom prst="rect">
            <a:avLst/>
          </a:prstGeom>
          <a:noFill/>
          <a:ln>
            <a:noFill/>
          </a:ln>
        </p:spPr>
        <p:txBody>
          <a:bodyPr anchorCtr="0" anchor="t" bIns="0" lIns="0" spcFirstLastPara="1" rIns="0" wrap="square" tIns="24575">
            <a:spAutoFit/>
          </a:bodyPr>
          <a:lstStyle/>
          <a:p>
            <a:pPr indent="0" lvl="0" marL="19665" rtl="0" algn="l">
              <a:spcBef>
                <a:spcPts val="0"/>
              </a:spcBef>
              <a:spcAft>
                <a:spcPts val="0"/>
              </a:spcAft>
              <a:buNone/>
            </a:pPr>
            <a:r>
              <a:rPr lang="en-US" sz="2400">
                <a:solidFill>
                  <a:schemeClr val="dk1"/>
                </a:solidFill>
                <a:latin typeface="Bookman Old Style"/>
                <a:ea typeface="Bookman Old Style"/>
                <a:cs typeface="Bookman Old Style"/>
                <a:sym typeface="Bookman Old Style"/>
              </a:rPr>
              <a:t>KHÁI NI</a:t>
            </a:r>
            <a:r>
              <a:rPr lang="en-US" sz="2400">
                <a:solidFill>
                  <a:schemeClr val="dk1"/>
                </a:solidFill>
              </a:rPr>
              <a:t>Ệ</a:t>
            </a:r>
            <a:r>
              <a:rPr lang="en-US" sz="2400">
                <a:solidFill>
                  <a:schemeClr val="dk1"/>
                </a:solidFill>
                <a:latin typeface="Bookman Old Style"/>
                <a:ea typeface="Bookman Old Style"/>
                <a:cs typeface="Bookman Old Style"/>
                <a:sym typeface="Bookman Old Style"/>
              </a:rPr>
              <a:t>M S</a:t>
            </a:r>
            <a:r>
              <a:rPr lang="en-US" sz="2400">
                <a:solidFill>
                  <a:schemeClr val="dk1"/>
                </a:solidFill>
              </a:rPr>
              <a:t>Ả</a:t>
            </a:r>
            <a:r>
              <a:rPr lang="en-US" sz="2400">
                <a:solidFill>
                  <a:schemeClr val="dk1"/>
                </a:solidFill>
                <a:latin typeface="Bookman Old Style"/>
                <a:ea typeface="Bookman Old Style"/>
                <a:cs typeface="Bookman Old Style"/>
                <a:sym typeface="Bookman Old Style"/>
              </a:rPr>
              <a:t>N XU</a:t>
            </a:r>
            <a:r>
              <a:rPr lang="en-US" sz="2400">
                <a:solidFill>
                  <a:schemeClr val="dk1"/>
                </a:solidFill>
              </a:rPr>
              <a:t>Ấ</a:t>
            </a:r>
            <a:r>
              <a:rPr lang="en-US" sz="2400">
                <a:solidFill>
                  <a:schemeClr val="dk1"/>
                </a:solidFill>
                <a:latin typeface="Bookman Old Style"/>
                <a:ea typeface="Bookman Old Style"/>
                <a:cs typeface="Bookman Old Style"/>
                <a:sym typeface="Bookman Old Style"/>
              </a:rPr>
              <a:t>T (SX)</a:t>
            </a:r>
            <a:endParaRPr sz="2400">
              <a:solidFill>
                <a:schemeClr val="dk1"/>
              </a:solidFill>
              <a:latin typeface="Bookman Old Style"/>
              <a:ea typeface="Bookman Old Style"/>
              <a:cs typeface="Bookman Old Style"/>
              <a:sym typeface="Bookman Old Style"/>
            </a:endParaRPr>
          </a:p>
        </p:txBody>
      </p:sp>
      <p:sp>
        <p:nvSpPr>
          <p:cNvPr id="94" name="Google Shape;94;p12"/>
          <p:cNvSpPr txBox="1"/>
          <p:nvPr/>
        </p:nvSpPr>
        <p:spPr>
          <a:xfrm>
            <a:off x="528974" y="2286000"/>
            <a:ext cx="8076217" cy="1769871"/>
          </a:xfrm>
          <a:prstGeom prst="rect">
            <a:avLst/>
          </a:prstGeom>
          <a:noFill/>
          <a:ln>
            <a:noFill/>
          </a:ln>
        </p:spPr>
        <p:txBody>
          <a:bodyPr anchorCtr="0" anchor="t" bIns="0" lIns="0" spcFirstLastPara="1" rIns="0" wrap="square" tIns="96350">
            <a:spAutoFit/>
          </a:bodyPr>
          <a:lstStyle/>
          <a:p>
            <a:pPr indent="0" lvl="0" marL="19665" marR="0" rtl="0" algn="just">
              <a:lnSpc>
                <a:spcPct val="150000"/>
              </a:lnSpc>
              <a:spcBef>
                <a:spcPts val="0"/>
              </a:spcBef>
              <a:spcAft>
                <a:spcPts val="0"/>
              </a:spcAft>
              <a:buNone/>
            </a:pPr>
            <a:r>
              <a:rPr lang="en-US" sz="2400">
                <a:solidFill>
                  <a:srgbClr val="717BA2"/>
                </a:solidFill>
                <a:latin typeface="Times New Roman"/>
                <a:ea typeface="Times New Roman"/>
                <a:cs typeface="Times New Roman"/>
                <a:sym typeface="Times New Roman"/>
              </a:rPr>
              <a:t> </a:t>
            </a:r>
            <a:r>
              <a:rPr lang="en-US" sz="2400">
                <a:solidFill>
                  <a:schemeClr val="dk1"/>
                </a:solidFill>
                <a:latin typeface="Times New Roman"/>
                <a:ea typeface="Times New Roman"/>
                <a:cs typeface="Times New Roman"/>
                <a:sym typeface="Times New Roman"/>
              </a:rPr>
              <a:t>SX là quá trình tạo ra sản phẩm hoặc dịch vụ.</a:t>
            </a:r>
            <a:endParaRPr/>
          </a:p>
          <a:p>
            <a:pPr indent="-274322" lvl="0" marL="293004" marR="7866" rtl="0" algn="just">
              <a:lnSpc>
                <a:spcPct val="150000"/>
              </a:lnSpc>
              <a:spcBef>
                <a:spcPts val="604"/>
              </a:spcBef>
              <a:spcAft>
                <a:spcPts val="0"/>
              </a:spcAft>
              <a:buNone/>
            </a:pPr>
            <a:r>
              <a:rPr lang="en-US" sz="2400">
                <a:solidFill>
                  <a:srgbClr val="717BA2"/>
                </a:solidFill>
                <a:latin typeface="Times New Roman"/>
                <a:ea typeface="Times New Roman"/>
                <a:cs typeface="Times New Roman"/>
                <a:sym typeface="Times New Roman"/>
              </a:rPr>
              <a:t> </a:t>
            </a:r>
            <a:r>
              <a:rPr lang="en-US" sz="2400">
                <a:solidFill>
                  <a:schemeClr val="dk1"/>
                </a:solidFill>
                <a:latin typeface="Times New Roman"/>
                <a:ea typeface="Times New Roman"/>
                <a:cs typeface="Times New Roman"/>
                <a:sym typeface="Times New Roman"/>
              </a:rPr>
              <a:t>Quản trị SX là quản lý quy trình tạo ra sản phẩm  hoặc dịch vụ thông qua việc biến đổi các yếu tố  đầu vào.</a:t>
            </a:r>
            <a:endParaRPr/>
          </a:p>
        </p:txBody>
      </p:sp>
      <p:sp>
        <p:nvSpPr>
          <p:cNvPr id="95" name="Google Shape;95;p12"/>
          <p:cNvSpPr txBox="1"/>
          <p:nvPr/>
        </p:nvSpPr>
        <p:spPr>
          <a:xfrm>
            <a:off x="1427183" y="500512"/>
            <a:ext cx="5644699" cy="394153"/>
          </a:xfrm>
          <a:prstGeom prst="rect">
            <a:avLst/>
          </a:prstGeom>
          <a:noFill/>
          <a:ln>
            <a:noFill/>
          </a:ln>
        </p:spPr>
        <p:txBody>
          <a:bodyPr anchorCtr="0" anchor="t" bIns="0" lIns="0" spcFirstLastPara="1" rIns="0" wrap="square" tIns="24575">
            <a:spAutoFit/>
          </a:bodyPr>
          <a:lstStyle/>
          <a:p>
            <a:pPr indent="0" lvl="0" marL="19665" marR="0" rtl="0" algn="l">
              <a:spcBef>
                <a:spcPts val="0"/>
              </a:spcBef>
              <a:spcAft>
                <a:spcPts val="0"/>
              </a:spcAft>
              <a:buNone/>
            </a:pPr>
            <a:r>
              <a:rPr b="1" i="0" lang="en-US" sz="2400">
                <a:solidFill>
                  <a:schemeClr val="lt1"/>
                </a:solidFill>
                <a:latin typeface="Bookman Old Style"/>
                <a:ea typeface="Bookman Old Style"/>
                <a:cs typeface="Bookman Old Style"/>
                <a:sym typeface="Bookman Old Style"/>
              </a:rPr>
              <a:t>MỘT SỐ KHÁI NIỆM CƠ BẢN</a:t>
            </a:r>
            <a:endParaRPr b="1" i="0" sz="2400">
              <a:solidFill>
                <a:schemeClr val="lt1"/>
              </a:solidFill>
              <a:latin typeface="Bookman Old Style"/>
              <a:ea typeface="Bookman Old Style"/>
              <a:cs typeface="Bookman Old Style"/>
              <a:sym typeface="Bookman Old Style"/>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3"/>
          <p:cNvSpPr/>
          <p:nvPr/>
        </p:nvSpPr>
        <p:spPr>
          <a:xfrm>
            <a:off x="456708" y="1709140"/>
            <a:ext cx="8220751" cy="0"/>
          </a:xfrm>
          <a:custGeom>
            <a:rect b="b" l="l" r="r" t="t"/>
            <a:pathLst>
              <a:path extrusionOk="0" h="120000" w="5309235">
                <a:moveTo>
                  <a:pt x="0" y="0"/>
                </a:moveTo>
                <a:lnTo>
                  <a:pt x="5309171" y="0"/>
                </a:lnTo>
              </a:path>
            </a:pathLst>
          </a:custGeom>
          <a:noFill/>
          <a:ln cap="flat" cmpd="sng" w="9525">
            <a:solidFill>
              <a:srgbClr val="9FB8CD"/>
            </a:solidFill>
            <a:prstDash val="dot"/>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01" name="Google Shape;101;p13"/>
          <p:cNvSpPr/>
          <p:nvPr/>
        </p:nvSpPr>
        <p:spPr>
          <a:xfrm>
            <a:off x="453542" y="5671599"/>
            <a:ext cx="120937" cy="143551"/>
          </a:xfrm>
          <a:custGeom>
            <a:rect b="b" l="l" r="r" t="t"/>
            <a:pathLst>
              <a:path extrusionOk="0" h="92710" w="78104">
                <a:moveTo>
                  <a:pt x="0" y="0"/>
                </a:moveTo>
                <a:lnTo>
                  <a:pt x="0" y="92163"/>
                </a:lnTo>
                <a:lnTo>
                  <a:pt x="77838" y="46075"/>
                </a:lnTo>
                <a:lnTo>
                  <a:pt x="0" y="0"/>
                </a:lnTo>
                <a:close/>
              </a:path>
            </a:pathLst>
          </a:custGeom>
          <a:solidFill>
            <a:srgbClr val="9FB8CD"/>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02" name="Google Shape;102;p13"/>
          <p:cNvSpPr/>
          <p:nvPr/>
        </p:nvSpPr>
        <p:spPr>
          <a:xfrm>
            <a:off x="323500" y="5509859"/>
            <a:ext cx="1065817" cy="307750"/>
          </a:xfrm>
          <a:custGeom>
            <a:rect b="b" l="l" r="r" t="t"/>
            <a:pathLst>
              <a:path extrusionOk="0" h="198755" w="688340">
                <a:moveTo>
                  <a:pt x="0" y="198666"/>
                </a:moveTo>
                <a:lnTo>
                  <a:pt x="688238" y="198666"/>
                </a:lnTo>
                <a:lnTo>
                  <a:pt x="688238" y="0"/>
                </a:lnTo>
                <a:lnTo>
                  <a:pt x="0" y="0"/>
                </a:lnTo>
                <a:lnTo>
                  <a:pt x="0" y="198666"/>
                </a:lnTo>
                <a:close/>
              </a:path>
            </a:pathLst>
          </a:custGeom>
          <a:noFill/>
          <a:ln cap="flat" cmpd="sng" w="952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03" name="Google Shape;103;p13"/>
          <p:cNvSpPr txBox="1"/>
          <p:nvPr/>
        </p:nvSpPr>
        <p:spPr>
          <a:xfrm>
            <a:off x="395651" y="5533417"/>
            <a:ext cx="138635" cy="234403"/>
          </a:xfrm>
          <a:prstGeom prst="rect">
            <a:avLst/>
          </a:prstGeom>
          <a:noFill/>
          <a:ln>
            <a:noFill/>
          </a:ln>
        </p:spPr>
        <p:txBody>
          <a:bodyPr anchorCtr="0" anchor="t" bIns="0" lIns="0" spcFirstLastPara="1" rIns="0" wrap="square" tIns="19650">
            <a:spAutoFit/>
          </a:bodyPr>
          <a:lstStyle/>
          <a:p>
            <a:pPr indent="0" lvl="0" marL="19665" marR="0" rtl="0" algn="l">
              <a:spcBef>
                <a:spcPts val="0"/>
              </a:spcBef>
              <a:spcAft>
                <a:spcPts val="0"/>
              </a:spcAft>
              <a:buNone/>
            </a:pPr>
            <a:r>
              <a:rPr lang="en-US" sz="1394">
                <a:solidFill>
                  <a:srgbClr val="FFFFFF"/>
                </a:solidFill>
                <a:latin typeface="Arial"/>
                <a:ea typeface="Arial"/>
                <a:cs typeface="Arial"/>
                <a:sym typeface="Arial"/>
              </a:rPr>
              <a:t>6</a:t>
            </a:r>
            <a:endParaRPr sz="1394">
              <a:solidFill>
                <a:schemeClr val="dk1"/>
              </a:solidFill>
              <a:latin typeface="Arial"/>
              <a:ea typeface="Arial"/>
              <a:cs typeface="Arial"/>
              <a:sym typeface="Arial"/>
            </a:endParaRPr>
          </a:p>
        </p:txBody>
      </p:sp>
      <p:sp>
        <p:nvSpPr>
          <p:cNvPr id="104" name="Google Shape;104;p13"/>
          <p:cNvSpPr txBox="1"/>
          <p:nvPr>
            <p:ph type="title"/>
          </p:nvPr>
        </p:nvSpPr>
        <p:spPr>
          <a:xfrm>
            <a:off x="228600" y="1511567"/>
            <a:ext cx="8839200" cy="764477"/>
          </a:xfrm>
          <a:prstGeom prst="rect">
            <a:avLst/>
          </a:prstGeom>
          <a:noFill/>
          <a:ln>
            <a:noFill/>
          </a:ln>
        </p:spPr>
        <p:txBody>
          <a:bodyPr anchorCtr="0" anchor="t" bIns="0" lIns="0" spcFirstLastPara="1" rIns="0" wrap="square" tIns="25550">
            <a:spAutoFit/>
          </a:bodyPr>
          <a:lstStyle/>
          <a:p>
            <a:pPr indent="0" lvl="0" marL="19665" rtl="0" algn="l">
              <a:spcBef>
                <a:spcPts val="0"/>
              </a:spcBef>
              <a:spcAft>
                <a:spcPts val="0"/>
              </a:spcAft>
              <a:buNone/>
            </a:pPr>
            <a:r>
              <a:rPr lang="en-US" sz="2400">
                <a:solidFill>
                  <a:schemeClr val="dk1"/>
                </a:solidFill>
                <a:latin typeface="Bookman Old Style"/>
                <a:ea typeface="Bookman Old Style"/>
                <a:cs typeface="Bookman Old Style"/>
                <a:sym typeface="Bookman Old Style"/>
              </a:rPr>
              <a:t>Doanh nghiệp thường sản xuất hàng hóa theo 1 trong các phương án: </a:t>
            </a:r>
            <a:endParaRPr sz="2400">
              <a:solidFill>
                <a:schemeClr val="dk1"/>
              </a:solidFill>
              <a:latin typeface="Bookman Old Style"/>
              <a:ea typeface="Bookman Old Style"/>
              <a:cs typeface="Bookman Old Style"/>
              <a:sym typeface="Bookman Old Style"/>
            </a:endParaRPr>
          </a:p>
        </p:txBody>
      </p:sp>
      <p:sp>
        <p:nvSpPr>
          <p:cNvPr id="105" name="Google Shape;105;p13"/>
          <p:cNvSpPr txBox="1"/>
          <p:nvPr/>
        </p:nvSpPr>
        <p:spPr>
          <a:xfrm>
            <a:off x="360590" y="2708698"/>
            <a:ext cx="4075471" cy="1944366"/>
          </a:xfrm>
          <a:prstGeom prst="rect">
            <a:avLst/>
          </a:prstGeom>
          <a:noFill/>
          <a:ln>
            <a:noFill/>
          </a:ln>
        </p:spPr>
        <p:txBody>
          <a:bodyPr anchorCtr="0" anchor="t" bIns="0" lIns="0" spcFirstLastPara="1" rIns="0" wrap="square" tIns="103225">
            <a:spAutoFit/>
          </a:bodyPr>
          <a:lstStyle/>
          <a:p>
            <a:pPr indent="0" lvl="0" marL="19665" marR="0" rtl="0" algn="l">
              <a:spcBef>
                <a:spcPts val="0"/>
              </a:spcBef>
              <a:spcAft>
                <a:spcPts val="0"/>
              </a:spcAft>
              <a:buNone/>
            </a:pPr>
            <a:r>
              <a:rPr lang="en-US" sz="2245">
                <a:solidFill>
                  <a:srgbClr val="717BA2"/>
                </a:solidFill>
                <a:latin typeface="Noto Sans Symbols"/>
                <a:ea typeface="Noto Sans Symbols"/>
                <a:cs typeface="Noto Sans Symbols"/>
                <a:sym typeface="Noto Sans Symbols"/>
              </a:rPr>
              <a:t>🞂</a:t>
            </a:r>
            <a:r>
              <a:rPr lang="en-US" sz="2245">
                <a:solidFill>
                  <a:srgbClr val="717BA2"/>
                </a:solidFill>
                <a:latin typeface="Times New Roman"/>
                <a:ea typeface="Times New Roman"/>
                <a:cs typeface="Times New Roman"/>
                <a:sym typeface="Times New Roman"/>
              </a:rPr>
              <a:t> </a:t>
            </a:r>
            <a:r>
              <a:rPr b="1" lang="en-US" sz="2942">
                <a:solidFill>
                  <a:schemeClr val="dk1"/>
                </a:solidFill>
                <a:latin typeface="Arial"/>
                <a:ea typeface="Arial"/>
                <a:cs typeface="Arial"/>
                <a:sym typeface="Arial"/>
              </a:rPr>
              <a:t>Make to Stock (MTS)</a:t>
            </a:r>
            <a:endParaRPr sz="2942">
              <a:solidFill>
                <a:schemeClr val="dk1"/>
              </a:solidFill>
              <a:latin typeface="Arial"/>
              <a:ea typeface="Arial"/>
              <a:cs typeface="Arial"/>
              <a:sym typeface="Arial"/>
            </a:endParaRPr>
          </a:p>
          <a:p>
            <a:pPr indent="0" lvl="0" marL="19665" marR="0" rtl="0" algn="l">
              <a:spcBef>
                <a:spcPts val="666"/>
              </a:spcBef>
              <a:spcAft>
                <a:spcPts val="0"/>
              </a:spcAft>
              <a:buNone/>
            </a:pPr>
            <a:r>
              <a:rPr lang="en-US" sz="2245">
                <a:solidFill>
                  <a:srgbClr val="717BA2"/>
                </a:solidFill>
                <a:latin typeface="Noto Sans Symbols"/>
                <a:ea typeface="Noto Sans Symbols"/>
                <a:cs typeface="Noto Sans Symbols"/>
                <a:sym typeface="Noto Sans Symbols"/>
              </a:rPr>
              <a:t>🞂</a:t>
            </a:r>
            <a:r>
              <a:rPr lang="en-US" sz="2245">
                <a:solidFill>
                  <a:srgbClr val="717BA2"/>
                </a:solidFill>
                <a:latin typeface="Times New Roman"/>
                <a:ea typeface="Times New Roman"/>
                <a:cs typeface="Times New Roman"/>
                <a:sym typeface="Times New Roman"/>
              </a:rPr>
              <a:t> </a:t>
            </a:r>
            <a:r>
              <a:rPr b="1" lang="en-US" sz="2942">
                <a:solidFill>
                  <a:schemeClr val="dk1"/>
                </a:solidFill>
                <a:latin typeface="Arial"/>
                <a:ea typeface="Arial"/>
                <a:cs typeface="Arial"/>
                <a:sym typeface="Arial"/>
              </a:rPr>
              <a:t>Make to Order (MTO)</a:t>
            </a:r>
            <a:endParaRPr sz="2942">
              <a:solidFill>
                <a:schemeClr val="dk1"/>
              </a:solidFill>
              <a:latin typeface="Arial"/>
              <a:ea typeface="Arial"/>
              <a:cs typeface="Arial"/>
              <a:sym typeface="Arial"/>
            </a:endParaRPr>
          </a:p>
          <a:p>
            <a:pPr indent="0" lvl="0" marL="294970" marR="0" rtl="0" algn="l">
              <a:spcBef>
                <a:spcPts val="565"/>
              </a:spcBef>
              <a:spcAft>
                <a:spcPts val="0"/>
              </a:spcAft>
              <a:buNone/>
            </a:pPr>
            <a:r>
              <a:rPr lang="en-US" sz="1703">
                <a:solidFill>
                  <a:srgbClr val="9FB8CD"/>
                </a:solidFill>
                <a:latin typeface="Noto Sans Symbols"/>
                <a:ea typeface="Noto Sans Symbols"/>
                <a:cs typeface="Noto Sans Symbols"/>
                <a:sym typeface="Noto Sans Symbols"/>
              </a:rPr>
              <a:t>🞂</a:t>
            </a:r>
            <a:r>
              <a:rPr lang="en-US" sz="1703">
                <a:solidFill>
                  <a:srgbClr val="9FB8CD"/>
                </a:solidFill>
                <a:latin typeface="Times New Roman"/>
                <a:ea typeface="Times New Roman"/>
                <a:cs typeface="Times New Roman"/>
                <a:sym typeface="Times New Roman"/>
              </a:rPr>
              <a:t> </a:t>
            </a:r>
            <a:r>
              <a:rPr lang="en-US" sz="2245">
                <a:solidFill>
                  <a:srgbClr val="001F5F"/>
                </a:solidFill>
                <a:latin typeface="Arial"/>
                <a:ea typeface="Arial"/>
                <a:cs typeface="Arial"/>
                <a:sym typeface="Arial"/>
              </a:rPr>
              <a:t>Engineer to Order (ETO)</a:t>
            </a:r>
            <a:endParaRPr sz="2245">
              <a:solidFill>
                <a:schemeClr val="dk1"/>
              </a:solidFill>
              <a:latin typeface="Arial"/>
              <a:ea typeface="Arial"/>
              <a:cs typeface="Arial"/>
              <a:sym typeface="Arial"/>
            </a:endParaRPr>
          </a:p>
          <a:p>
            <a:pPr indent="0" lvl="0" marL="294970" marR="0" rtl="0" algn="l">
              <a:spcBef>
                <a:spcPts val="581"/>
              </a:spcBef>
              <a:spcAft>
                <a:spcPts val="0"/>
              </a:spcAft>
              <a:buNone/>
            </a:pPr>
            <a:r>
              <a:rPr lang="en-US" sz="1703">
                <a:solidFill>
                  <a:srgbClr val="9FB8CD"/>
                </a:solidFill>
                <a:latin typeface="Noto Sans Symbols"/>
                <a:ea typeface="Noto Sans Symbols"/>
                <a:cs typeface="Noto Sans Symbols"/>
                <a:sym typeface="Noto Sans Symbols"/>
              </a:rPr>
              <a:t>🞂</a:t>
            </a:r>
            <a:r>
              <a:rPr lang="en-US" sz="1703">
                <a:solidFill>
                  <a:srgbClr val="9FB8CD"/>
                </a:solidFill>
                <a:latin typeface="Times New Roman"/>
                <a:ea typeface="Times New Roman"/>
                <a:cs typeface="Times New Roman"/>
                <a:sym typeface="Times New Roman"/>
              </a:rPr>
              <a:t> </a:t>
            </a:r>
            <a:r>
              <a:rPr lang="en-US" sz="2245">
                <a:solidFill>
                  <a:srgbClr val="001F5F"/>
                </a:solidFill>
                <a:latin typeface="Arial"/>
                <a:ea typeface="Arial"/>
                <a:cs typeface="Arial"/>
                <a:sym typeface="Arial"/>
              </a:rPr>
              <a:t>Assemble to Order (ATO)</a:t>
            </a:r>
            <a:endParaRPr sz="2245">
              <a:solidFill>
                <a:schemeClr val="dk1"/>
              </a:solidFill>
              <a:latin typeface="Arial"/>
              <a:ea typeface="Arial"/>
              <a:cs typeface="Arial"/>
              <a:sym typeface="Arial"/>
            </a:endParaRPr>
          </a:p>
        </p:txBody>
      </p:sp>
      <p:sp>
        <p:nvSpPr>
          <p:cNvPr id="106" name="Google Shape;106;p13"/>
          <p:cNvSpPr/>
          <p:nvPr/>
        </p:nvSpPr>
        <p:spPr>
          <a:xfrm>
            <a:off x="5228402" y="3421723"/>
            <a:ext cx="3701254" cy="1855149"/>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07" name="Google Shape;107;p13"/>
          <p:cNvSpPr txBox="1"/>
          <p:nvPr/>
        </p:nvSpPr>
        <p:spPr>
          <a:xfrm>
            <a:off x="1427183" y="500512"/>
            <a:ext cx="5644699" cy="394153"/>
          </a:xfrm>
          <a:prstGeom prst="rect">
            <a:avLst/>
          </a:prstGeom>
          <a:noFill/>
          <a:ln>
            <a:noFill/>
          </a:ln>
        </p:spPr>
        <p:txBody>
          <a:bodyPr anchorCtr="0" anchor="t" bIns="0" lIns="0" spcFirstLastPara="1" rIns="0" wrap="square" tIns="24575">
            <a:spAutoFit/>
          </a:bodyPr>
          <a:lstStyle/>
          <a:p>
            <a:pPr indent="0" lvl="0" marL="19665" marR="0" rtl="0" algn="l">
              <a:spcBef>
                <a:spcPts val="0"/>
              </a:spcBef>
              <a:spcAft>
                <a:spcPts val="0"/>
              </a:spcAft>
              <a:buNone/>
            </a:pPr>
            <a:r>
              <a:rPr b="1" i="0" lang="en-US" sz="2400">
                <a:solidFill>
                  <a:schemeClr val="lt1"/>
                </a:solidFill>
                <a:latin typeface="Bookman Old Style"/>
                <a:ea typeface="Bookman Old Style"/>
                <a:cs typeface="Bookman Old Style"/>
                <a:sym typeface="Bookman Old Style"/>
              </a:rPr>
              <a:t>MỘT SỐ KHÁI NIỆM CƠ BẢN</a:t>
            </a:r>
            <a:endParaRPr b="1" i="0" sz="2400">
              <a:solidFill>
                <a:schemeClr val="lt1"/>
              </a:solidFill>
              <a:latin typeface="Bookman Old Style"/>
              <a:ea typeface="Bookman Old Style"/>
              <a:cs typeface="Bookman Old Style"/>
              <a:sym typeface="Bookman Old Style"/>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4"/>
          <p:cNvSpPr/>
          <p:nvPr/>
        </p:nvSpPr>
        <p:spPr>
          <a:xfrm>
            <a:off x="453542" y="5671541"/>
            <a:ext cx="120937" cy="143551"/>
          </a:xfrm>
          <a:custGeom>
            <a:rect b="b" l="l" r="r" t="t"/>
            <a:pathLst>
              <a:path extrusionOk="0" h="92710" w="78104">
                <a:moveTo>
                  <a:pt x="0" y="0"/>
                </a:moveTo>
                <a:lnTo>
                  <a:pt x="0" y="92201"/>
                </a:lnTo>
                <a:lnTo>
                  <a:pt x="77838" y="46100"/>
                </a:lnTo>
                <a:lnTo>
                  <a:pt x="0" y="0"/>
                </a:lnTo>
                <a:close/>
              </a:path>
            </a:pathLst>
          </a:custGeom>
          <a:solidFill>
            <a:srgbClr val="9FB8CD"/>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13" name="Google Shape;113;p14"/>
          <p:cNvSpPr/>
          <p:nvPr/>
        </p:nvSpPr>
        <p:spPr>
          <a:xfrm>
            <a:off x="323500" y="5509841"/>
            <a:ext cx="1065817" cy="307750"/>
          </a:xfrm>
          <a:custGeom>
            <a:rect b="b" l="l" r="r" t="t"/>
            <a:pathLst>
              <a:path extrusionOk="0" h="198755" w="688340">
                <a:moveTo>
                  <a:pt x="0" y="198666"/>
                </a:moveTo>
                <a:lnTo>
                  <a:pt x="688238" y="198666"/>
                </a:lnTo>
                <a:lnTo>
                  <a:pt x="688238" y="0"/>
                </a:lnTo>
                <a:lnTo>
                  <a:pt x="0" y="0"/>
                </a:lnTo>
                <a:lnTo>
                  <a:pt x="0" y="198666"/>
                </a:lnTo>
                <a:close/>
              </a:path>
            </a:pathLst>
          </a:custGeom>
          <a:noFill/>
          <a:ln cap="flat" cmpd="sng" w="952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14" name="Google Shape;114;p14"/>
          <p:cNvSpPr txBox="1"/>
          <p:nvPr/>
        </p:nvSpPr>
        <p:spPr>
          <a:xfrm>
            <a:off x="395651" y="5532513"/>
            <a:ext cx="138635" cy="234403"/>
          </a:xfrm>
          <a:prstGeom prst="rect">
            <a:avLst/>
          </a:prstGeom>
          <a:noFill/>
          <a:ln>
            <a:noFill/>
          </a:ln>
        </p:spPr>
        <p:txBody>
          <a:bodyPr anchorCtr="0" anchor="t" bIns="0" lIns="0" spcFirstLastPara="1" rIns="0" wrap="square" tIns="19650">
            <a:spAutoFit/>
          </a:bodyPr>
          <a:lstStyle/>
          <a:p>
            <a:pPr indent="0" lvl="0" marL="19665" marR="0" rtl="0" algn="l">
              <a:spcBef>
                <a:spcPts val="0"/>
              </a:spcBef>
              <a:spcAft>
                <a:spcPts val="0"/>
              </a:spcAft>
              <a:buNone/>
            </a:pPr>
            <a:r>
              <a:rPr lang="en-US" sz="1394">
                <a:solidFill>
                  <a:srgbClr val="FFFFFF"/>
                </a:solidFill>
                <a:latin typeface="Arial"/>
                <a:ea typeface="Arial"/>
                <a:cs typeface="Arial"/>
                <a:sym typeface="Arial"/>
              </a:rPr>
              <a:t>7</a:t>
            </a:r>
            <a:endParaRPr sz="1394">
              <a:solidFill>
                <a:schemeClr val="dk1"/>
              </a:solidFill>
              <a:latin typeface="Arial"/>
              <a:ea typeface="Arial"/>
              <a:cs typeface="Arial"/>
              <a:sym typeface="Arial"/>
            </a:endParaRPr>
          </a:p>
        </p:txBody>
      </p:sp>
      <p:sp>
        <p:nvSpPr>
          <p:cNvPr id="115" name="Google Shape;115;p14"/>
          <p:cNvSpPr txBox="1"/>
          <p:nvPr>
            <p:ph type="title"/>
          </p:nvPr>
        </p:nvSpPr>
        <p:spPr>
          <a:xfrm>
            <a:off x="1600200" y="551726"/>
            <a:ext cx="6604328" cy="394153"/>
          </a:xfrm>
          <a:prstGeom prst="rect">
            <a:avLst/>
          </a:prstGeom>
          <a:noFill/>
          <a:ln>
            <a:noFill/>
          </a:ln>
        </p:spPr>
        <p:txBody>
          <a:bodyPr anchorCtr="0" anchor="t" bIns="0" lIns="0" spcFirstLastPara="1" rIns="0" wrap="square" tIns="24575">
            <a:spAutoFit/>
          </a:bodyPr>
          <a:lstStyle/>
          <a:p>
            <a:pPr indent="0" lvl="0" marL="19665" rtl="0" algn="l">
              <a:spcBef>
                <a:spcPts val="0"/>
              </a:spcBef>
              <a:spcAft>
                <a:spcPts val="0"/>
              </a:spcAft>
              <a:buNone/>
            </a:pPr>
            <a:r>
              <a:rPr lang="en-US" sz="2400">
                <a:latin typeface="Bookman Old Style"/>
                <a:ea typeface="Bookman Old Style"/>
                <a:cs typeface="Bookman Old Style"/>
                <a:sym typeface="Bookman Old Style"/>
              </a:rPr>
              <a:t>MTS (MAKE To Stock - MTS)</a:t>
            </a:r>
            <a:endParaRPr sz="2400">
              <a:latin typeface="Bookman Old Style"/>
              <a:ea typeface="Bookman Old Style"/>
              <a:cs typeface="Bookman Old Style"/>
              <a:sym typeface="Bookman Old Style"/>
            </a:endParaRPr>
          </a:p>
        </p:txBody>
      </p:sp>
      <p:sp>
        <p:nvSpPr>
          <p:cNvPr id="116" name="Google Shape;116;p14"/>
          <p:cNvSpPr txBox="1"/>
          <p:nvPr/>
        </p:nvSpPr>
        <p:spPr>
          <a:xfrm>
            <a:off x="420428" y="1314328"/>
            <a:ext cx="8079166" cy="4229343"/>
          </a:xfrm>
          <a:prstGeom prst="rect">
            <a:avLst/>
          </a:prstGeom>
          <a:noFill/>
          <a:ln>
            <a:noFill/>
          </a:ln>
        </p:spPr>
        <p:txBody>
          <a:bodyPr anchorCtr="0" anchor="t" bIns="0" lIns="0" spcFirstLastPara="1" rIns="0" wrap="square" tIns="19650">
            <a:spAutoFit/>
          </a:bodyPr>
          <a:lstStyle/>
          <a:p>
            <a:pPr indent="-274322" lvl="0" marL="293004" marR="7866" rtl="0" algn="just">
              <a:lnSpc>
                <a:spcPct val="150000"/>
              </a:lnSpc>
              <a:spcBef>
                <a:spcPts val="0"/>
              </a:spcBef>
              <a:spcAft>
                <a:spcPts val="0"/>
              </a:spcAft>
              <a:buNone/>
            </a:pPr>
            <a:r>
              <a:rPr lang="en-US" sz="1936">
                <a:solidFill>
                  <a:srgbClr val="717BA2"/>
                </a:solidFill>
                <a:latin typeface="Noto Sans Symbols"/>
                <a:ea typeface="Noto Sans Symbols"/>
                <a:cs typeface="Noto Sans Symbols"/>
                <a:sym typeface="Noto Sans Symbols"/>
              </a:rPr>
              <a:t>🞂</a:t>
            </a:r>
            <a:r>
              <a:rPr lang="en-US" sz="1936">
                <a:solidFill>
                  <a:srgbClr val="717BA2"/>
                </a:solidFill>
                <a:latin typeface="Times New Roman"/>
                <a:ea typeface="Times New Roman"/>
                <a:cs typeface="Times New Roman"/>
                <a:sym typeface="Times New Roman"/>
              </a:rPr>
              <a:t> </a:t>
            </a:r>
            <a:r>
              <a:rPr lang="en-US" sz="2555">
                <a:solidFill>
                  <a:schemeClr val="dk1"/>
                </a:solidFill>
                <a:latin typeface="Arial"/>
                <a:ea typeface="Arial"/>
                <a:cs typeface="Arial"/>
                <a:sym typeface="Arial"/>
              </a:rPr>
              <a:t>Doanh nghiệp sản xuất sản phẩm trước khi khách  hàng có nhu cầu. Sản phẩm được lưu trong kho, rồi  sau đó được đem phân phối và bán cho khách hàng.</a:t>
            </a:r>
            <a:endParaRPr sz="2555">
              <a:solidFill>
                <a:schemeClr val="dk1"/>
              </a:solidFill>
              <a:latin typeface="Arial"/>
              <a:ea typeface="Arial"/>
              <a:cs typeface="Arial"/>
              <a:sym typeface="Arial"/>
            </a:endParaRPr>
          </a:p>
          <a:p>
            <a:pPr indent="-274322" lvl="0" marL="293004" marR="7866" rtl="0" algn="just">
              <a:lnSpc>
                <a:spcPct val="150000"/>
              </a:lnSpc>
              <a:spcBef>
                <a:spcPts val="596"/>
              </a:spcBef>
              <a:spcAft>
                <a:spcPts val="0"/>
              </a:spcAft>
              <a:buNone/>
            </a:pPr>
            <a:r>
              <a:rPr lang="en-US" sz="1936">
                <a:solidFill>
                  <a:srgbClr val="717BA2"/>
                </a:solidFill>
                <a:latin typeface="Noto Sans Symbols"/>
                <a:ea typeface="Noto Sans Symbols"/>
                <a:cs typeface="Noto Sans Symbols"/>
                <a:sym typeface="Noto Sans Symbols"/>
              </a:rPr>
              <a:t>🞂</a:t>
            </a:r>
            <a:r>
              <a:rPr lang="en-US" sz="1936">
                <a:solidFill>
                  <a:srgbClr val="717BA2"/>
                </a:solidFill>
                <a:latin typeface="Times New Roman"/>
                <a:ea typeface="Times New Roman"/>
                <a:cs typeface="Times New Roman"/>
                <a:sym typeface="Times New Roman"/>
              </a:rPr>
              <a:t> </a:t>
            </a:r>
            <a:r>
              <a:rPr lang="en-US" sz="2555">
                <a:solidFill>
                  <a:schemeClr val="dk1"/>
                </a:solidFill>
                <a:latin typeface="Arial"/>
                <a:ea typeface="Arial"/>
                <a:cs typeface="Arial"/>
                <a:sym typeface="Arial"/>
              </a:rPr>
              <a:t>Các sản phẩm theo dạng MTS thường có xu hướng  được tạo ra hàng loạt. </a:t>
            </a:r>
            <a:endParaRPr sz="2555">
              <a:solidFill>
                <a:schemeClr val="dk1"/>
              </a:solidFill>
              <a:latin typeface="Arial"/>
              <a:ea typeface="Arial"/>
              <a:cs typeface="Arial"/>
              <a:sym typeface="Arial"/>
            </a:endParaRPr>
          </a:p>
          <a:p>
            <a:pPr indent="-274322" lvl="0" marL="293004" marR="7866" rtl="0" algn="just">
              <a:lnSpc>
                <a:spcPct val="150000"/>
              </a:lnSpc>
              <a:spcBef>
                <a:spcPts val="596"/>
              </a:spcBef>
              <a:spcAft>
                <a:spcPts val="0"/>
              </a:spcAft>
              <a:buNone/>
            </a:pPr>
            <a:r>
              <a:rPr b="1" lang="en-US" sz="2555">
                <a:solidFill>
                  <a:schemeClr val="dk1"/>
                </a:solidFill>
                <a:latin typeface="Arial"/>
                <a:ea typeface="Arial"/>
                <a:cs typeface="Arial"/>
                <a:sym typeface="Arial"/>
              </a:rPr>
              <a:t>Ví dụ. </a:t>
            </a:r>
            <a:r>
              <a:rPr lang="en-US" sz="2555">
                <a:solidFill>
                  <a:schemeClr val="dk1"/>
                </a:solidFill>
                <a:latin typeface="Arial"/>
                <a:ea typeface="Arial"/>
                <a:cs typeface="Arial"/>
                <a:sym typeface="Arial"/>
              </a:rPr>
              <a:t>Các mặt hàng tiêu  dùng - kem đánh răng, nước uống đóng chai, dầu  gội đầu…</a:t>
            </a:r>
            <a:endParaRPr sz="2555">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5"/>
          <p:cNvSpPr/>
          <p:nvPr/>
        </p:nvSpPr>
        <p:spPr>
          <a:xfrm>
            <a:off x="456708" y="1709140"/>
            <a:ext cx="8220751" cy="0"/>
          </a:xfrm>
          <a:custGeom>
            <a:rect b="b" l="l" r="r" t="t"/>
            <a:pathLst>
              <a:path extrusionOk="0" h="120000" w="5309235">
                <a:moveTo>
                  <a:pt x="0" y="0"/>
                </a:moveTo>
                <a:lnTo>
                  <a:pt x="5309171" y="0"/>
                </a:lnTo>
              </a:path>
            </a:pathLst>
          </a:custGeom>
          <a:noFill/>
          <a:ln cap="flat" cmpd="sng" w="9525">
            <a:solidFill>
              <a:srgbClr val="9FB8CD"/>
            </a:solidFill>
            <a:prstDash val="dot"/>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22" name="Google Shape;122;p15"/>
          <p:cNvSpPr/>
          <p:nvPr/>
        </p:nvSpPr>
        <p:spPr>
          <a:xfrm>
            <a:off x="453542" y="5671599"/>
            <a:ext cx="120937" cy="143551"/>
          </a:xfrm>
          <a:custGeom>
            <a:rect b="b" l="l" r="r" t="t"/>
            <a:pathLst>
              <a:path extrusionOk="0" h="92710" w="78104">
                <a:moveTo>
                  <a:pt x="0" y="0"/>
                </a:moveTo>
                <a:lnTo>
                  <a:pt x="0" y="92163"/>
                </a:lnTo>
                <a:lnTo>
                  <a:pt x="77838" y="46075"/>
                </a:lnTo>
                <a:lnTo>
                  <a:pt x="0" y="0"/>
                </a:lnTo>
                <a:close/>
              </a:path>
            </a:pathLst>
          </a:custGeom>
          <a:solidFill>
            <a:srgbClr val="9FB8CD"/>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23" name="Google Shape;123;p15"/>
          <p:cNvSpPr/>
          <p:nvPr/>
        </p:nvSpPr>
        <p:spPr>
          <a:xfrm>
            <a:off x="323500" y="5509859"/>
            <a:ext cx="1065817" cy="307750"/>
          </a:xfrm>
          <a:custGeom>
            <a:rect b="b" l="l" r="r" t="t"/>
            <a:pathLst>
              <a:path extrusionOk="0" h="198755" w="688340">
                <a:moveTo>
                  <a:pt x="0" y="198666"/>
                </a:moveTo>
                <a:lnTo>
                  <a:pt x="688238" y="198666"/>
                </a:lnTo>
                <a:lnTo>
                  <a:pt x="688238" y="0"/>
                </a:lnTo>
                <a:lnTo>
                  <a:pt x="0" y="0"/>
                </a:lnTo>
                <a:lnTo>
                  <a:pt x="0" y="198666"/>
                </a:lnTo>
                <a:close/>
              </a:path>
            </a:pathLst>
          </a:custGeom>
          <a:noFill/>
          <a:ln cap="flat" cmpd="sng" w="952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24" name="Google Shape;124;p15"/>
          <p:cNvSpPr txBox="1"/>
          <p:nvPr/>
        </p:nvSpPr>
        <p:spPr>
          <a:xfrm>
            <a:off x="395651" y="5533417"/>
            <a:ext cx="138635" cy="234403"/>
          </a:xfrm>
          <a:prstGeom prst="rect">
            <a:avLst/>
          </a:prstGeom>
          <a:noFill/>
          <a:ln>
            <a:noFill/>
          </a:ln>
        </p:spPr>
        <p:txBody>
          <a:bodyPr anchorCtr="0" anchor="t" bIns="0" lIns="0" spcFirstLastPara="1" rIns="0" wrap="square" tIns="19650">
            <a:spAutoFit/>
          </a:bodyPr>
          <a:lstStyle/>
          <a:p>
            <a:pPr indent="0" lvl="0" marL="19665" marR="0" rtl="0" algn="l">
              <a:spcBef>
                <a:spcPts val="0"/>
              </a:spcBef>
              <a:spcAft>
                <a:spcPts val="0"/>
              </a:spcAft>
              <a:buNone/>
            </a:pPr>
            <a:r>
              <a:rPr lang="en-US" sz="1394">
                <a:solidFill>
                  <a:srgbClr val="FFFFFF"/>
                </a:solidFill>
                <a:latin typeface="Arial"/>
                <a:ea typeface="Arial"/>
                <a:cs typeface="Arial"/>
                <a:sym typeface="Arial"/>
              </a:rPr>
              <a:t>8</a:t>
            </a:r>
            <a:endParaRPr sz="1394">
              <a:solidFill>
                <a:schemeClr val="dk1"/>
              </a:solidFill>
              <a:latin typeface="Arial"/>
              <a:ea typeface="Arial"/>
              <a:cs typeface="Arial"/>
              <a:sym typeface="Arial"/>
            </a:endParaRPr>
          </a:p>
        </p:txBody>
      </p:sp>
      <p:sp>
        <p:nvSpPr>
          <p:cNvPr id="125" name="Google Shape;125;p15"/>
          <p:cNvSpPr txBox="1"/>
          <p:nvPr/>
        </p:nvSpPr>
        <p:spPr>
          <a:xfrm>
            <a:off x="528739" y="1784258"/>
            <a:ext cx="8078183" cy="2173325"/>
          </a:xfrm>
          <a:prstGeom prst="rect">
            <a:avLst/>
          </a:prstGeom>
          <a:noFill/>
          <a:ln>
            <a:noFill/>
          </a:ln>
        </p:spPr>
        <p:txBody>
          <a:bodyPr anchorCtr="0" anchor="t" bIns="0" lIns="0" spcFirstLastPara="1" rIns="0" wrap="square" tIns="25550">
            <a:spAutoFit/>
          </a:bodyPr>
          <a:lstStyle/>
          <a:p>
            <a:pPr indent="0" lvl="0" marL="19665" marR="0" rtl="0" algn="l">
              <a:spcBef>
                <a:spcPts val="0"/>
              </a:spcBef>
              <a:spcAft>
                <a:spcPts val="0"/>
              </a:spcAft>
              <a:buNone/>
            </a:pPr>
            <a:r>
              <a:rPr lang="en-US" sz="1936">
                <a:solidFill>
                  <a:srgbClr val="717BA2"/>
                </a:solidFill>
                <a:latin typeface="Noto Sans Symbols"/>
                <a:ea typeface="Noto Sans Symbols"/>
                <a:cs typeface="Noto Sans Symbols"/>
                <a:sym typeface="Noto Sans Symbols"/>
              </a:rPr>
              <a:t>🞂</a:t>
            </a:r>
            <a:r>
              <a:rPr lang="en-US" sz="1936">
                <a:solidFill>
                  <a:srgbClr val="717BA2"/>
                </a:solidFill>
                <a:latin typeface="Times New Roman"/>
                <a:ea typeface="Times New Roman"/>
                <a:cs typeface="Times New Roman"/>
                <a:sym typeface="Times New Roman"/>
              </a:rPr>
              <a:t> </a:t>
            </a:r>
            <a:r>
              <a:rPr lang="en-US" sz="2555">
                <a:solidFill>
                  <a:schemeClr val="dk1"/>
                </a:solidFill>
                <a:latin typeface="Arial"/>
                <a:ea typeface="Arial"/>
                <a:cs typeface="Arial"/>
                <a:sym typeface="Arial"/>
              </a:rPr>
              <a:t>Doanh nghiệp chỉ sản xuất ra sản phẩm khi khách</a:t>
            </a:r>
            <a:endParaRPr sz="2555">
              <a:solidFill>
                <a:schemeClr val="dk1"/>
              </a:solidFill>
              <a:latin typeface="Arial"/>
              <a:ea typeface="Arial"/>
              <a:cs typeface="Arial"/>
              <a:sym typeface="Arial"/>
            </a:endParaRPr>
          </a:p>
          <a:p>
            <a:pPr indent="0" lvl="0" marL="293004" marR="0" rtl="0" algn="l">
              <a:spcBef>
                <a:spcPts val="54"/>
              </a:spcBef>
              <a:spcAft>
                <a:spcPts val="0"/>
              </a:spcAft>
              <a:buNone/>
            </a:pPr>
            <a:r>
              <a:rPr lang="en-US" sz="2555">
                <a:solidFill>
                  <a:schemeClr val="dk1"/>
                </a:solidFill>
                <a:latin typeface="Arial"/>
                <a:ea typeface="Arial"/>
                <a:cs typeface="Arial"/>
                <a:sym typeface="Arial"/>
              </a:rPr>
              <a:t>hàng có đơn đặt hàng cho doanh nghiệp.</a:t>
            </a:r>
            <a:endParaRPr sz="2555">
              <a:solidFill>
                <a:schemeClr val="dk1"/>
              </a:solidFill>
              <a:latin typeface="Arial"/>
              <a:ea typeface="Arial"/>
              <a:cs typeface="Arial"/>
              <a:sym typeface="Arial"/>
            </a:endParaRPr>
          </a:p>
          <a:p>
            <a:pPr indent="0" lvl="0" marL="0" marR="0" rtl="0" algn="l">
              <a:spcBef>
                <a:spcPts val="23"/>
              </a:spcBef>
              <a:spcAft>
                <a:spcPts val="0"/>
              </a:spcAft>
              <a:buNone/>
            </a:pPr>
            <a:r>
              <a:t/>
            </a:r>
            <a:endParaRPr sz="3716">
              <a:solidFill>
                <a:schemeClr val="dk1"/>
              </a:solidFill>
              <a:latin typeface="Times New Roman"/>
              <a:ea typeface="Times New Roman"/>
              <a:cs typeface="Times New Roman"/>
              <a:sym typeface="Times New Roman"/>
            </a:endParaRPr>
          </a:p>
          <a:p>
            <a:pPr indent="-274322" lvl="0" marL="293004" marR="7866" rtl="0" algn="l">
              <a:lnSpc>
                <a:spcPct val="101800"/>
              </a:lnSpc>
              <a:spcBef>
                <a:spcPts val="0"/>
              </a:spcBef>
              <a:spcAft>
                <a:spcPts val="0"/>
              </a:spcAft>
              <a:buNone/>
            </a:pPr>
            <a:r>
              <a:rPr lang="en-US" sz="1936">
                <a:solidFill>
                  <a:srgbClr val="717BA2"/>
                </a:solidFill>
                <a:latin typeface="Noto Sans Symbols"/>
                <a:ea typeface="Noto Sans Symbols"/>
                <a:cs typeface="Noto Sans Symbols"/>
                <a:sym typeface="Noto Sans Symbols"/>
              </a:rPr>
              <a:t>🞂</a:t>
            </a:r>
            <a:r>
              <a:rPr lang="en-US" sz="1936">
                <a:solidFill>
                  <a:srgbClr val="717BA2"/>
                </a:solidFill>
                <a:latin typeface="Times New Roman"/>
                <a:ea typeface="Times New Roman"/>
                <a:cs typeface="Times New Roman"/>
                <a:sym typeface="Times New Roman"/>
              </a:rPr>
              <a:t> </a:t>
            </a:r>
            <a:r>
              <a:rPr lang="en-US" sz="2555">
                <a:solidFill>
                  <a:schemeClr val="dk1"/>
                </a:solidFill>
                <a:latin typeface="Arial"/>
                <a:ea typeface="Arial"/>
                <a:cs typeface="Arial"/>
                <a:sym typeface="Arial"/>
              </a:rPr>
              <a:t>Đa số các sản phẩm MTO được tạo ra theo một đơn  đặt hàng cụ thể và thời gian tạo ra sản phẩm lâu.</a:t>
            </a:r>
            <a:endParaRPr sz="2555">
              <a:solidFill>
                <a:schemeClr val="dk1"/>
              </a:solidFill>
              <a:latin typeface="Arial"/>
              <a:ea typeface="Arial"/>
              <a:cs typeface="Arial"/>
              <a:sym typeface="Arial"/>
            </a:endParaRPr>
          </a:p>
        </p:txBody>
      </p:sp>
      <p:sp>
        <p:nvSpPr>
          <p:cNvPr id="126" name="Google Shape;126;p15"/>
          <p:cNvSpPr txBox="1"/>
          <p:nvPr/>
        </p:nvSpPr>
        <p:spPr>
          <a:xfrm>
            <a:off x="1600200" y="551726"/>
            <a:ext cx="6604328" cy="394153"/>
          </a:xfrm>
          <a:prstGeom prst="rect">
            <a:avLst/>
          </a:prstGeom>
          <a:noFill/>
          <a:ln>
            <a:noFill/>
          </a:ln>
        </p:spPr>
        <p:txBody>
          <a:bodyPr anchorCtr="0" anchor="t" bIns="0" lIns="0" spcFirstLastPara="1" rIns="0" wrap="square" tIns="24575">
            <a:spAutoFit/>
          </a:bodyPr>
          <a:lstStyle/>
          <a:p>
            <a:pPr indent="0" lvl="0" marL="19665" marR="0" rtl="0" algn="l">
              <a:spcBef>
                <a:spcPts val="0"/>
              </a:spcBef>
              <a:spcAft>
                <a:spcPts val="0"/>
              </a:spcAft>
              <a:buNone/>
            </a:pPr>
            <a:r>
              <a:rPr b="1" i="0" lang="en-US" sz="2400">
                <a:solidFill>
                  <a:schemeClr val="lt1"/>
                </a:solidFill>
                <a:latin typeface="Arial"/>
                <a:ea typeface="Arial"/>
                <a:cs typeface="Arial"/>
                <a:sym typeface="Arial"/>
              </a:rPr>
              <a:t>MAKE TO ORDER (MTO)</a:t>
            </a:r>
            <a:endParaRPr b="1" i="0" sz="2400">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6"/>
          <p:cNvSpPr/>
          <p:nvPr/>
        </p:nvSpPr>
        <p:spPr>
          <a:xfrm>
            <a:off x="456708" y="1709141"/>
            <a:ext cx="8220751" cy="0"/>
          </a:xfrm>
          <a:custGeom>
            <a:rect b="b" l="l" r="r" t="t"/>
            <a:pathLst>
              <a:path extrusionOk="0" h="120000" w="5309235">
                <a:moveTo>
                  <a:pt x="0" y="0"/>
                </a:moveTo>
                <a:lnTo>
                  <a:pt x="5309171" y="0"/>
                </a:lnTo>
              </a:path>
            </a:pathLst>
          </a:custGeom>
          <a:noFill/>
          <a:ln cap="flat" cmpd="sng" w="9525">
            <a:solidFill>
              <a:srgbClr val="9FB8CD"/>
            </a:solidFill>
            <a:prstDash val="dot"/>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32" name="Google Shape;132;p16"/>
          <p:cNvSpPr/>
          <p:nvPr/>
        </p:nvSpPr>
        <p:spPr>
          <a:xfrm>
            <a:off x="453542" y="5671541"/>
            <a:ext cx="120937" cy="143551"/>
          </a:xfrm>
          <a:custGeom>
            <a:rect b="b" l="l" r="r" t="t"/>
            <a:pathLst>
              <a:path extrusionOk="0" h="92710" w="78104">
                <a:moveTo>
                  <a:pt x="0" y="0"/>
                </a:moveTo>
                <a:lnTo>
                  <a:pt x="0" y="92201"/>
                </a:lnTo>
                <a:lnTo>
                  <a:pt x="77838" y="46100"/>
                </a:lnTo>
                <a:lnTo>
                  <a:pt x="0" y="0"/>
                </a:lnTo>
                <a:close/>
              </a:path>
            </a:pathLst>
          </a:custGeom>
          <a:solidFill>
            <a:srgbClr val="9FB8CD"/>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33" name="Google Shape;133;p16"/>
          <p:cNvSpPr/>
          <p:nvPr/>
        </p:nvSpPr>
        <p:spPr>
          <a:xfrm>
            <a:off x="323500" y="5509841"/>
            <a:ext cx="1065817" cy="307750"/>
          </a:xfrm>
          <a:custGeom>
            <a:rect b="b" l="l" r="r" t="t"/>
            <a:pathLst>
              <a:path extrusionOk="0" h="198755" w="688340">
                <a:moveTo>
                  <a:pt x="0" y="198666"/>
                </a:moveTo>
                <a:lnTo>
                  <a:pt x="688238" y="198666"/>
                </a:lnTo>
                <a:lnTo>
                  <a:pt x="688238" y="0"/>
                </a:lnTo>
                <a:lnTo>
                  <a:pt x="0" y="0"/>
                </a:lnTo>
                <a:lnTo>
                  <a:pt x="0" y="198666"/>
                </a:lnTo>
                <a:close/>
              </a:path>
            </a:pathLst>
          </a:custGeom>
          <a:noFill/>
          <a:ln cap="flat" cmpd="sng" w="952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34" name="Google Shape;134;p16"/>
          <p:cNvSpPr txBox="1"/>
          <p:nvPr/>
        </p:nvSpPr>
        <p:spPr>
          <a:xfrm>
            <a:off x="395651" y="5532513"/>
            <a:ext cx="138635" cy="234403"/>
          </a:xfrm>
          <a:prstGeom prst="rect">
            <a:avLst/>
          </a:prstGeom>
          <a:noFill/>
          <a:ln>
            <a:noFill/>
          </a:ln>
        </p:spPr>
        <p:txBody>
          <a:bodyPr anchorCtr="0" anchor="t" bIns="0" lIns="0" spcFirstLastPara="1" rIns="0" wrap="square" tIns="19650">
            <a:spAutoFit/>
          </a:bodyPr>
          <a:lstStyle/>
          <a:p>
            <a:pPr indent="0" lvl="0" marL="19665" marR="0" rtl="0" algn="l">
              <a:spcBef>
                <a:spcPts val="0"/>
              </a:spcBef>
              <a:spcAft>
                <a:spcPts val="0"/>
              </a:spcAft>
              <a:buNone/>
            </a:pPr>
            <a:r>
              <a:rPr lang="en-US" sz="1394">
                <a:solidFill>
                  <a:srgbClr val="FFFFFF"/>
                </a:solidFill>
                <a:latin typeface="Arial"/>
                <a:ea typeface="Arial"/>
                <a:cs typeface="Arial"/>
                <a:sym typeface="Arial"/>
              </a:rPr>
              <a:t>9</a:t>
            </a:r>
            <a:endParaRPr sz="1394">
              <a:solidFill>
                <a:schemeClr val="dk1"/>
              </a:solidFill>
              <a:latin typeface="Arial"/>
              <a:ea typeface="Arial"/>
              <a:cs typeface="Arial"/>
              <a:sym typeface="Arial"/>
            </a:endParaRPr>
          </a:p>
        </p:txBody>
      </p:sp>
      <p:sp>
        <p:nvSpPr>
          <p:cNvPr id="135" name="Google Shape;135;p16"/>
          <p:cNvSpPr txBox="1"/>
          <p:nvPr>
            <p:ph type="title"/>
          </p:nvPr>
        </p:nvSpPr>
        <p:spPr>
          <a:xfrm>
            <a:off x="1548088" y="430203"/>
            <a:ext cx="6037990" cy="455708"/>
          </a:xfrm>
          <a:prstGeom prst="rect">
            <a:avLst/>
          </a:prstGeom>
          <a:noFill/>
          <a:ln>
            <a:noFill/>
          </a:ln>
        </p:spPr>
        <p:txBody>
          <a:bodyPr anchorCtr="0" anchor="t" bIns="0" lIns="0" spcFirstLastPara="1" rIns="0" wrap="square" tIns="24575">
            <a:spAutoFit/>
          </a:bodyPr>
          <a:lstStyle/>
          <a:p>
            <a:pPr indent="0" lvl="0" marL="19665" rtl="0" algn="l">
              <a:spcBef>
                <a:spcPts val="0"/>
              </a:spcBef>
              <a:spcAft>
                <a:spcPts val="0"/>
              </a:spcAft>
              <a:buNone/>
            </a:pPr>
            <a:r>
              <a:rPr lang="en-US">
                <a:latin typeface="Bookman Old Style"/>
                <a:ea typeface="Bookman Old Style"/>
                <a:cs typeface="Bookman Old Style"/>
                <a:sym typeface="Bookman Old Style"/>
              </a:rPr>
              <a:t>ATO (ASSEMBLY TO ORDER )</a:t>
            </a:r>
            <a:endParaRPr>
              <a:latin typeface="Bookman Old Style"/>
              <a:ea typeface="Bookman Old Style"/>
              <a:cs typeface="Bookman Old Style"/>
              <a:sym typeface="Bookman Old Style"/>
            </a:endParaRPr>
          </a:p>
        </p:txBody>
      </p:sp>
      <p:sp>
        <p:nvSpPr>
          <p:cNvPr id="136" name="Google Shape;136;p16"/>
          <p:cNvSpPr txBox="1"/>
          <p:nvPr/>
        </p:nvSpPr>
        <p:spPr>
          <a:xfrm>
            <a:off x="685800" y="1709141"/>
            <a:ext cx="8078183" cy="3144022"/>
          </a:xfrm>
          <a:prstGeom prst="rect">
            <a:avLst/>
          </a:prstGeom>
          <a:noFill/>
          <a:ln>
            <a:noFill/>
          </a:ln>
        </p:spPr>
        <p:txBody>
          <a:bodyPr anchorCtr="0" anchor="t" bIns="0" lIns="0" spcFirstLastPara="1" rIns="0" wrap="square" tIns="100275">
            <a:spAutoFit/>
          </a:bodyPr>
          <a:lstStyle/>
          <a:p>
            <a:pPr indent="0" lvl="0" marL="19665" marR="0" rtl="0" algn="just">
              <a:lnSpc>
                <a:spcPct val="150000"/>
              </a:lnSpc>
              <a:spcBef>
                <a:spcPts val="0"/>
              </a:spcBef>
              <a:spcAft>
                <a:spcPts val="0"/>
              </a:spcAft>
              <a:buNone/>
            </a:pPr>
            <a:r>
              <a:rPr lang="en-US" sz="1936">
                <a:solidFill>
                  <a:srgbClr val="717BA2"/>
                </a:solidFill>
                <a:latin typeface="Noto Sans Symbols"/>
                <a:ea typeface="Noto Sans Symbols"/>
                <a:cs typeface="Noto Sans Symbols"/>
                <a:sym typeface="Noto Sans Symbols"/>
              </a:rPr>
              <a:t>🞂</a:t>
            </a:r>
            <a:r>
              <a:rPr lang="en-US" sz="1936">
                <a:solidFill>
                  <a:srgbClr val="717BA2"/>
                </a:solidFill>
                <a:latin typeface="Times New Roman"/>
                <a:ea typeface="Times New Roman"/>
                <a:cs typeface="Times New Roman"/>
                <a:sym typeface="Times New Roman"/>
              </a:rPr>
              <a:t> </a:t>
            </a:r>
            <a:r>
              <a:rPr lang="en-US" sz="2555">
                <a:solidFill>
                  <a:schemeClr val="dk1"/>
                </a:solidFill>
                <a:latin typeface="Arial"/>
                <a:ea typeface="Arial"/>
                <a:cs typeface="Arial"/>
                <a:sym typeface="Arial"/>
              </a:rPr>
              <a:t>Nhà sản xuất cho ra đời các linh kiện cấu kiện chuẩn</a:t>
            </a:r>
            <a:endParaRPr sz="2555">
              <a:solidFill>
                <a:schemeClr val="dk1"/>
              </a:solidFill>
              <a:latin typeface="Arial"/>
              <a:ea typeface="Arial"/>
              <a:cs typeface="Arial"/>
              <a:sym typeface="Arial"/>
            </a:endParaRPr>
          </a:p>
          <a:p>
            <a:pPr indent="-274322" lvl="0" marL="293004" marR="7866" rtl="0" algn="just">
              <a:lnSpc>
                <a:spcPct val="150000"/>
              </a:lnSpc>
              <a:spcBef>
                <a:spcPts val="612"/>
              </a:spcBef>
              <a:spcAft>
                <a:spcPts val="0"/>
              </a:spcAft>
              <a:buNone/>
            </a:pPr>
            <a:r>
              <a:rPr lang="en-US" sz="1936">
                <a:solidFill>
                  <a:srgbClr val="717BA2"/>
                </a:solidFill>
                <a:latin typeface="Noto Sans Symbols"/>
                <a:ea typeface="Noto Sans Symbols"/>
                <a:cs typeface="Noto Sans Symbols"/>
                <a:sym typeface="Noto Sans Symbols"/>
              </a:rPr>
              <a:t>🞂</a:t>
            </a:r>
            <a:r>
              <a:rPr lang="en-US" sz="1936">
                <a:solidFill>
                  <a:srgbClr val="717BA2"/>
                </a:solidFill>
                <a:latin typeface="Times New Roman"/>
                <a:ea typeface="Times New Roman"/>
                <a:cs typeface="Times New Roman"/>
                <a:sym typeface="Times New Roman"/>
              </a:rPr>
              <a:t> </a:t>
            </a:r>
            <a:r>
              <a:rPr lang="en-US" sz="2555">
                <a:solidFill>
                  <a:schemeClr val="dk1"/>
                </a:solidFill>
                <a:latin typeface="Arial"/>
                <a:ea typeface="Arial"/>
                <a:cs typeface="Arial"/>
                <a:sym typeface="Arial"/>
              </a:rPr>
              <a:t>Sản xuất ra sản phẩm bằng cách lắp ráp các cấu  kiện lại theo yêu cầu của khách hàng (khách hàng tự  chọn cấu kiện)</a:t>
            </a:r>
            <a:endParaRPr sz="2555">
              <a:solidFill>
                <a:schemeClr val="dk1"/>
              </a:solidFill>
              <a:latin typeface="Arial"/>
              <a:ea typeface="Arial"/>
              <a:cs typeface="Arial"/>
              <a:sym typeface="Arial"/>
            </a:endParaRPr>
          </a:p>
          <a:p>
            <a:pPr indent="0" lvl="0" marL="19665" marR="0" rtl="0" algn="just">
              <a:lnSpc>
                <a:spcPct val="150000"/>
              </a:lnSpc>
              <a:spcBef>
                <a:spcPts val="650"/>
              </a:spcBef>
              <a:spcAft>
                <a:spcPts val="0"/>
              </a:spcAft>
              <a:buNone/>
            </a:pPr>
            <a:r>
              <a:rPr lang="en-US" sz="1936">
                <a:solidFill>
                  <a:srgbClr val="717BA2"/>
                </a:solidFill>
                <a:latin typeface="Noto Sans Symbols"/>
                <a:ea typeface="Noto Sans Symbols"/>
                <a:cs typeface="Noto Sans Symbols"/>
                <a:sym typeface="Noto Sans Symbols"/>
              </a:rPr>
              <a:t>🞂</a:t>
            </a:r>
            <a:r>
              <a:rPr lang="en-US" sz="1936">
                <a:solidFill>
                  <a:srgbClr val="717BA2"/>
                </a:solidFill>
                <a:latin typeface="Times New Roman"/>
                <a:ea typeface="Times New Roman"/>
                <a:cs typeface="Times New Roman"/>
                <a:sym typeface="Times New Roman"/>
              </a:rPr>
              <a:t> </a:t>
            </a:r>
            <a:r>
              <a:rPr b="1" lang="en-US" sz="2555">
                <a:solidFill>
                  <a:schemeClr val="dk1"/>
                </a:solidFill>
                <a:latin typeface="Arial"/>
                <a:ea typeface="Arial"/>
                <a:cs typeface="Arial"/>
                <a:sym typeface="Arial"/>
              </a:rPr>
              <a:t>VD. </a:t>
            </a:r>
            <a:r>
              <a:rPr lang="en-US" sz="2555">
                <a:solidFill>
                  <a:schemeClr val="dk1"/>
                </a:solidFill>
                <a:latin typeface="Arial"/>
                <a:ea typeface="Arial"/>
                <a:cs typeface="Arial"/>
                <a:sym typeface="Arial"/>
              </a:rPr>
              <a:t>máy tính hoặc xe hơi…</a:t>
            </a:r>
            <a:endParaRPr sz="2555">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7"/>
          <p:cNvSpPr/>
          <p:nvPr/>
        </p:nvSpPr>
        <p:spPr>
          <a:xfrm>
            <a:off x="456708" y="1709140"/>
            <a:ext cx="8220751" cy="0"/>
          </a:xfrm>
          <a:custGeom>
            <a:rect b="b" l="l" r="r" t="t"/>
            <a:pathLst>
              <a:path extrusionOk="0" h="120000" w="5309235">
                <a:moveTo>
                  <a:pt x="0" y="0"/>
                </a:moveTo>
                <a:lnTo>
                  <a:pt x="5309171" y="0"/>
                </a:lnTo>
              </a:path>
            </a:pathLst>
          </a:custGeom>
          <a:noFill/>
          <a:ln cap="flat" cmpd="sng" w="9525">
            <a:solidFill>
              <a:srgbClr val="9FB8CD"/>
            </a:solidFill>
            <a:prstDash val="dot"/>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42" name="Google Shape;142;p17"/>
          <p:cNvSpPr/>
          <p:nvPr/>
        </p:nvSpPr>
        <p:spPr>
          <a:xfrm>
            <a:off x="453542" y="5671599"/>
            <a:ext cx="120937" cy="143551"/>
          </a:xfrm>
          <a:custGeom>
            <a:rect b="b" l="l" r="r" t="t"/>
            <a:pathLst>
              <a:path extrusionOk="0" h="92710" w="78104">
                <a:moveTo>
                  <a:pt x="0" y="0"/>
                </a:moveTo>
                <a:lnTo>
                  <a:pt x="0" y="92163"/>
                </a:lnTo>
                <a:lnTo>
                  <a:pt x="77838" y="46075"/>
                </a:lnTo>
                <a:lnTo>
                  <a:pt x="0" y="0"/>
                </a:lnTo>
                <a:close/>
              </a:path>
            </a:pathLst>
          </a:custGeom>
          <a:solidFill>
            <a:srgbClr val="9FB8CD"/>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43" name="Google Shape;143;p17"/>
          <p:cNvSpPr/>
          <p:nvPr/>
        </p:nvSpPr>
        <p:spPr>
          <a:xfrm>
            <a:off x="323500" y="5509859"/>
            <a:ext cx="1065817" cy="307750"/>
          </a:xfrm>
          <a:custGeom>
            <a:rect b="b" l="l" r="r" t="t"/>
            <a:pathLst>
              <a:path extrusionOk="0" h="198755" w="688340">
                <a:moveTo>
                  <a:pt x="0" y="198666"/>
                </a:moveTo>
                <a:lnTo>
                  <a:pt x="688238" y="198666"/>
                </a:lnTo>
                <a:lnTo>
                  <a:pt x="688238" y="0"/>
                </a:lnTo>
                <a:lnTo>
                  <a:pt x="0" y="0"/>
                </a:lnTo>
                <a:lnTo>
                  <a:pt x="0" y="198666"/>
                </a:lnTo>
                <a:close/>
              </a:path>
            </a:pathLst>
          </a:custGeom>
          <a:noFill/>
          <a:ln cap="flat" cmpd="sng" w="952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144" name="Google Shape;144;p17"/>
          <p:cNvSpPr txBox="1"/>
          <p:nvPr/>
        </p:nvSpPr>
        <p:spPr>
          <a:xfrm>
            <a:off x="395650" y="5533418"/>
            <a:ext cx="237941" cy="234403"/>
          </a:xfrm>
          <a:prstGeom prst="rect">
            <a:avLst/>
          </a:prstGeom>
          <a:noFill/>
          <a:ln>
            <a:noFill/>
          </a:ln>
        </p:spPr>
        <p:txBody>
          <a:bodyPr anchorCtr="0" anchor="t" bIns="0" lIns="0" spcFirstLastPara="1" rIns="0" wrap="square" tIns="19650">
            <a:spAutoFit/>
          </a:bodyPr>
          <a:lstStyle/>
          <a:p>
            <a:pPr indent="0" lvl="0" marL="19665" marR="0" rtl="0" algn="l">
              <a:spcBef>
                <a:spcPts val="0"/>
              </a:spcBef>
              <a:spcAft>
                <a:spcPts val="0"/>
              </a:spcAft>
              <a:buNone/>
            </a:pPr>
            <a:r>
              <a:rPr lang="en-US" sz="1394">
                <a:solidFill>
                  <a:srgbClr val="FFFFFF"/>
                </a:solidFill>
                <a:latin typeface="Arial"/>
                <a:ea typeface="Arial"/>
                <a:cs typeface="Arial"/>
                <a:sym typeface="Arial"/>
              </a:rPr>
              <a:t>10</a:t>
            </a:r>
            <a:endParaRPr sz="1394">
              <a:solidFill>
                <a:schemeClr val="dk1"/>
              </a:solidFill>
              <a:latin typeface="Arial"/>
              <a:ea typeface="Arial"/>
              <a:cs typeface="Arial"/>
              <a:sym typeface="Arial"/>
            </a:endParaRPr>
          </a:p>
        </p:txBody>
      </p:sp>
      <p:sp>
        <p:nvSpPr>
          <p:cNvPr id="145" name="Google Shape;145;p17"/>
          <p:cNvSpPr txBox="1"/>
          <p:nvPr>
            <p:ph type="title"/>
          </p:nvPr>
        </p:nvSpPr>
        <p:spPr>
          <a:xfrm>
            <a:off x="1408713" y="457200"/>
            <a:ext cx="5918036" cy="573784"/>
          </a:xfrm>
          <a:prstGeom prst="rect">
            <a:avLst/>
          </a:prstGeom>
          <a:noFill/>
          <a:ln>
            <a:noFill/>
          </a:ln>
        </p:spPr>
        <p:txBody>
          <a:bodyPr anchorCtr="0" anchor="t" bIns="0" lIns="0" spcFirstLastPara="1" rIns="0" wrap="square" tIns="25550">
            <a:spAutoFit/>
          </a:bodyPr>
          <a:lstStyle/>
          <a:p>
            <a:pPr indent="0" lvl="0" marL="19665" rtl="0" algn="l">
              <a:spcBef>
                <a:spcPts val="0"/>
              </a:spcBef>
              <a:spcAft>
                <a:spcPts val="0"/>
              </a:spcAft>
              <a:buNone/>
            </a:pPr>
            <a:r>
              <a:rPr lang="en-US" sz="3561">
                <a:latin typeface="Bookman Old Style"/>
                <a:ea typeface="Bookman Old Style"/>
                <a:cs typeface="Bookman Old Style"/>
                <a:sym typeface="Bookman Old Style"/>
              </a:rPr>
              <a:t>ETO (Engineer to Order </a:t>
            </a:r>
            <a:r>
              <a:rPr lang="en-US" sz="3561">
                <a:solidFill>
                  <a:srgbClr val="006FC0"/>
                </a:solidFill>
                <a:latin typeface="Bookman Old Style"/>
                <a:ea typeface="Bookman Old Style"/>
                <a:cs typeface="Bookman Old Style"/>
                <a:sym typeface="Bookman Old Style"/>
              </a:rPr>
              <a:t>)</a:t>
            </a:r>
            <a:endParaRPr sz="3561">
              <a:latin typeface="Bookman Old Style"/>
              <a:ea typeface="Bookman Old Style"/>
              <a:cs typeface="Bookman Old Style"/>
              <a:sym typeface="Bookman Old Style"/>
            </a:endParaRPr>
          </a:p>
        </p:txBody>
      </p:sp>
      <p:sp>
        <p:nvSpPr>
          <p:cNvPr id="146" name="Google Shape;146;p17"/>
          <p:cNvSpPr txBox="1"/>
          <p:nvPr/>
        </p:nvSpPr>
        <p:spPr>
          <a:xfrm>
            <a:off x="528739" y="1784259"/>
            <a:ext cx="8078183" cy="3081394"/>
          </a:xfrm>
          <a:prstGeom prst="rect">
            <a:avLst/>
          </a:prstGeom>
          <a:noFill/>
          <a:ln>
            <a:noFill/>
          </a:ln>
        </p:spPr>
        <p:txBody>
          <a:bodyPr anchorCtr="0" anchor="t" bIns="0" lIns="0" spcFirstLastPara="1" rIns="0" wrap="square" tIns="25550">
            <a:spAutoFit/>
          </a:bodyPr>
          <a:lstStyle/>
          <a:p>
            <a:pPr indent="0" lvl="0" marL="19665" marR="0" rtl="0" algn="l">
              <a:lnSpc>
                <a:spcPct val="150000"/>
              </a:lnSpc>
              <a:spcBef>
                <a:spcPts val="0"/>
              </a:spcBef>
              <a:spcAft>
                <a:spcPts val="0"/>
              </a:spcAft>
              <a:buNone/>
            </a:pPr>
            <a:r>
              <a:rPr lang="en-US" sz="1936">
                <a:solidFill>
                  <a:srgbClr val="717BA2"/>
                </a:solidFill>
                <a:latin typeface="Noto Sans Symbols"/>
                <a:ea typeface="Noto Sans Symbols"/>
                <a:cs typeface="Noto Sans Symbols"/>
                <a:sym typeface="Noto Sans Symbols"/>
              </a:rPr>
              <a:t>🞂</a:t>
            </a:r>
            <a:r>
              <a:rPr lang="en-US" sz="1936">
                <a:solidFill>
                  <a:srgbClr val="717BA2"/>
                </a:solidFill>
                <a:latin typeface="Times New Roman"/>
                <a:ea typeface="Times New Roman"/>
                <a:cs typeface="Times New Roman"/>
                <a:sym typeface="Times New Roman"/>
              </a:rPr>
              <a:t> </a:t>
            </a:r>
            <a:r>
              <a:rPr lang="en-US" sz="2555">
                <a:solidFill>
                  <a:schemeClr val="dk1"/>
                </a:solidFill>
                <a:latin typeface="Arial"/>
                <a:ea typeface="Arial"/>
                <a:cs typeface="Arial"/>
                <a:sym typeface="Arial"/>
              </a:rPr>
              <a:t>Nhà sản xuất chế tạo sản phẩm theo yêu cầu của</a:t>
            </a:r>
            <a:endParaRPr sz="2555">
              <a:solidFill>
                <a:schemeClr val="dk1"/>
              </a:solidFill>
              <a:latin typeface="Arial"/>
              <a:ea typeface="Arial"/>
              <a:cs typeface="Arial"/>
              <a:sym typeface="Arial"/>
            </a:endParaRPr>
          </a:p>
          <a:p>
            <a:pPr indent="0" lvl="0" marL="293004" marR="0" rtl="0" algn="l">
              <a:lnSpc>
                <a:spcPct val="150000"/>
              </a:lnSpc>
              <a:spcBef>
                <a:spcPts val="54"/>
              </a:spcBef>
              <a:spcAft>
                <a:spcPts val="0"/>
              </a:spcAft>
              <a:buNone/>
            </a:pPr>
            <a:r>
              <a:rPr lang="en-US" sz="2555">
                <a:solidFill>
                  <a:schemeClr val="dk1"/>
                </a:solidFill>
                <a:latin typeface="Arial"/>
                <a:ea typeface="Arial"/>
                <a:cs typeface="Arial"/>
                <a:sym typeface="Arial"/>
              </a:rPr>
              <a:t>khách hàng</a:t>
            </a:r>
            <a:endParaRPr sz="2555">
              <a:solidFill>
                <a:schemeClr val="dk1"/>
              </a:solidFill>
              <a:latin typeface="Arial"/>
              <a:ea typeface="Arial"/>
              <a:cs typeface="Arial"/>
              <a:sym typeface="Arial"/>
            </a:endParaRPr>
          </a:p>
          <a:p>
            <a:pPr indent="-274322" lvl="0" marL="293004" marR="11799" rtl="0" algn="l">
              <a:lnSpc>
                <a:spcPct val="150000"/>
              </a:lnSpc>
              <a:spcBef>
                <a:spcPts val="619"/>
              </a:spcBef>
              <a:spcAft>
                <a:spcPts val="0"/>
              </a:spcAft>
              <a:buNone/>
            </a:pPr>
            <a:r>
              <a:rPr lang="en-US" sz="1936">
                <a:solidFill>
                  <a:srgbClr val="717BA2"/>
                </a:solidFill>
                <a:latin typeface="Noto Sans Symbols"/>
                <a:ea typeface="Noto Sans Symbols"/>
                <a:cs typeface="Noto Sans Symbols"/>
                <a:sym typeface="Noto Sans Symbols"/>
              </a:rPr>
              <a:t>🞂</a:t>
            </a:r>
            <a:r>
              <a:rPr lang="en-US" sz="1936">
                <a:solidFill>
                  <a:srgbClr val="717BA2"/>
                </a:solidFill>
                <a:latin typeface="Times New Roman"/>
                <a:ea typeface="Times New Roman"/>
                <a:cs typeface="Times New Roman"/>
                <a:sym typeface="Times New Roman"/>
              </a:rPr>
              <a:t> </a:t>
            </a:r>
            <a:r>
              <a:rPr lang="en-US" sz="2555">
                <a:solidFill>
                  <a:schemeClr val="dk1"/>
                </a:solidFill>
                <a:latin typeface="Arial"/>
                <a:ea typeface="Arial"/>
                <a:cs typeface="Arial"/>
                <a:sym typeface="Arial"/>
              </a:rPr>
              <a:t>Các sản phẩm này chưa hề được thiết kế trước đây,  ít nhất bởi công ty này</a:t>
            </a:r>
            <a:endParaRPr sz="2555">
              <a:solidFill>
                <a:schemeClr val="dk1"/>
              </a:solidFill>
              <a:latin typeface="Arial"/>
              <a:ea typeface="Arial"/>
              <a:cs typeface="Arial"/>
              <a:sym typeface="Arial"/>
            </a:endParaRPr>
          </a:p>
          <a:p>
            <a:pPr indent="0" lvl="0" marL="19665" marR="0" rtl="0" algn="l">
              <a:lnSpc>
                <a:spcPct val="150000"/>
              </a:lnSpc>
              <a:spcBef>
                <a:spcPts val="650"/>
              </a:spcBef>
              <a:spcAft>
                <a:spcPts val="0"/>
              </a:spcAft>
              <a:buNone/>
            </a:pPr>
            <a:r>
              <a:rPr lang="en-US" sz="1936">
                <a:solidFill>
                  <a:srgbClr val="717BA2"/>
                </a:solidFill>
                <a:latin typeface="Noto Sans Symbols"/>
                <a:ea typeface="Noto Sans Symbols"/>
                <a:cs typeface="Noto Sans Symbols"/>
                <a:sym typeface="Noto Sans Symbols"/>
              </a:rPr>
              <a:t>🞂</a:t>
            </a:r>
            <a:r>
              <a:rPr lang="en-US" sz="1936">
                <a:solidFill>
                  <a:srgbClr val="717BA2"/>
                </a:solidFill>
                <a:latin typeface="Times New Roman"/>
                <a:ea typeface="Times New Roman"/>
                <a:cs typeface="Times New Roman"/>
                <a:sym typeface="Times New Roman"/>
              </a:rPr>
              <a:t> </a:t>
            </a:r>
            <a:r>
              <a:rPr b="1" lang="en-US" sz="2555">
                <a:solidFill>
                  <a:schemeClr val="dk1"/>
                </a:solidFill>
                <a:latin typeface="Arial"/>
                <a:ea typeface="Arial"/>
                <a:cs typeface="Arial"/>
                <a:sym typeface="Arial"/>
              </a:rPr>
              <a:t>VD. </a:t>
            </a:r>
            <a:r>
              <a:rPr lang="en-US" sz="2555">
                <a:solidFill>
                  <a:schemeClr val="dk1"/>
                </a:solidFill>
                <a:latin typeface="Arial"/>
                <a:ea typeface="Arial"/>
                <a:cs typeface="Arial"/>
                <a:sym typeface="Arial"/>
              </a:rPr>
              <a:t>các sản phẩm như xây dựng nhà, cầu đường</a:t>
            </a:r>
            <a:endParaRPr sz="2555">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8"/>
          <p:cNvSpPr/>
          <p:nvPr/>
        </p:nvSpPr>
        <p:spPr>
          <a:xfrm>
            <a:off x="1143000" y="5657850"/>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153" name="Google Shape;153;p18"/>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154" name="Google Shape;154;p18"/>
          <p:cNvSpPr txBox="1"/>
          <p:nvPr>
            <p:ph idx="1" type="body"/>
          </p:nvPr>
        </p:nvSpPr>
        <p:spPr>
          <a:xfrm>
            <a:off x="304800" y="1219200"/>
            <a:ext cx="5638800" cy="6001643"/>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Trong phân hệ này quan tâm 4 Loại hình Sản xuất, cụ thể:</a:t>
            </a:r>
            <a:endParaRPr/>
          </a:p>
          <a:p>
            <a:pPr indent="-152400" lvl="0" marL="0" rtl="0" algn="l">
              <a:lnSpc>
                <a:spcPct val="150000"/>
              </a:lnSpc>
              <a:spcBef>
                <a:spcPts val="0"/>
              </a:spcBef>
              <a:spcAft>
                <a:spcPts val="0"/>
              </a:spcAft>
              <a:buClr>
                <a:schemeClr val="dk1"/>
              </a:buClr>
              <a:buSzPts val="2400"/>
              <a:buFont typeface="Calibri"/>
              <a:buChar char="-"/>
            </a:pPr>
            <a:r>
              <a:rPr lang="en-US" sz="2400"/>
              <a:t>Sản xuất dự án dạng MOT </a:t>
            </a:r>
            <a:endParaRPr/>
          </a:p>
          <a:p>
            <a:pPr indent="0" lvl="0" marL="0" rtl="0" algn="l">
              <a:lnSpc>
                <a:spcPct val="150000"/>
              </a:lnSpc>
              <a:spcBef>
                <a:spcPts val="0"/>
              </a:spcBef>
              <a:spcAft>
                <a:spcPts val="0"/>
              </a:spcAft>
              <a:buNone/>
            </a:pPr>
            <a:r>
              <a:rPr lang="en-US" sz="2400"/>
              <a:t>     </a:t>
            </a:r>
            <a:r>
              <a:rPr b="1" lang="en-US" sz="2400"/>
              <a:t>Project manufacturing</a:t>
            </a:r>
            <a:endParaRPr/>
          </a:p>
          <a:p>
            <a:pPr indent="-152400" lvl="0" marL="0" rtl="0" algn="l">
              <a:lnSpc>
                <a:spcPct val="150000"/>
              </a:lnSpc>
              <a:spcBef>
                <a:spcPts val="0"/>
              </a:spcBef>
              <a:spcAft>
                <a:spcPts val="0"/>
              </a:spcAft>
              <a:buClr>
                <a:schemeClr val="dk1"/>
              </a:buClr>
              <a:buSzPts val="2400"/>
              <a:buFont typeface="Calibri"/>
              <a:buChar char="-"/>
            </a:pPr>
            <a:r>
              <a:rPr lang="en-US" sz="2400"/>
              <a:t>Sản xuất rời rạc dạng ATO</a:t>
            </a:r>
            <a:endParaRPr/>
          </a:p>
          <a:p>
            <a:pPr indent="0" lvl="0" marL="0" rtl="0" algn="l">
              <a:lnSpc>
                <a:spcPct val="150000"/>
              </a:lnSpc>
              <a:spcBef>
                <a:spcPts val="0"/>
              </a:spcBef>
              <a:spcAft>
                <a:spcPts val="0"/>
              </a:spcAft>
              <a:buNone/>
            </a:pPr>
            <a:r>
              <a:rPr b="1" lang="en-US" sz="2400"/>
              <a:t>     Discrete manufacturing</a:t>
            </a:r>
            <a:endParaRPr/>
          </a:p>
          <a:p>
            <a:pPr indent="-152400" lvl="0" marL="0" rtl="0" algn="l">
              <a:lnSpc>
                <a:spcPct val="150000"/>
              </a:lnSpc>
              <a:spcBef>
                <a:spcPts val="0"/>
              </a:spcBef>
              <a:spcAft>
                <a:spcPts val="0"/>
              </a:spcAft>
              <a:buClr>
                <a:schemeClr val="dk1"/>
              </a:buClr>
              <a:buSzPts val="2400"/>
              <a:buFont typeface="Calibri"/>
              <a:buChar char="-"/>
            </a:pPr>
            <a:r>
              <a:rPr lang="en-US" sz="2400"/>
              <a:t>Sản xuất theo quá trình ETO</a:t>
            </a:r>
            <a:endParaRPr/>
          </a:p>
          <a:p>
            <a:pPr indent="0" lvl="0" marL="0" rtl="0" algn="l">
              <a:lnSpc>
                <a:spcPct val="150000"/>
              </a:lnSpc>
              <a:spcBef>
                <a:spcPts val="0"/>
              </a:spcBef>
              <a:spcAft>
                <a:spcPts val="0"/>
              </a:spcAft>
              <a:buNone/>
            </a:pPr>
            <a:r>
              <a:rPr b="1" lang="en-US" sz="2400"/>
              <a:t>     Process manufacturing</a:t>
            </a:r>
            <a:endParaRPr/>
          </a:p>
          <a:p>
            <a:pPr indent="-152400" lvl="0" marL="0" rtl="0" algn="l">
              <a:lnSpc>
                <a:spcPct val="150000"/>
              </a:lnSpc>
              <a:spcBef>
                <a:spcPts val="0"/>
              </a:spcBef>
              <a:spcAft>
                <a:spcPts val="0"/>
              </a:spcAft>
              <a:buClr>
                <a:schemeClr val="dk1"/>
              </a:buClr>
              <a:buSzPts val="2400"/>
              <a:buFont typeface="Calibri"/>
              <a:buChar char="-"/>
            </a:pPr>
            <a:r>
              <a:rPr lang="en-US" sz="2400"/>
              <a:t>Sản xuất liên tục dạng MTS</a:t>
            </a:r>
            <a:endParaRPr/>
          </a:p>
          <a:p>
            <a:pPr indent="0" lvl="0" marL="0" rtl="0" algn="l">
              <a:lnSpc>
                <a:spcPct val="150000"/>
              </a:lnSpc>
              <a:spcBef>
                <a:spcPts val="0"/>
              </a:spcBef>
              <a:spcAft>
                <a:spcPts val="0"/>
              </a:spcAft>
              <a:buNone/>
            </a:pPr>
            <a:r>
              <a:rPr b="1" lang="en-US" sz="2400"/>
              <a:t>     Repetitive manufacturing</a:t>
            </a:r>
            <a:r>
              <a:rPr lang="en-US" sz="1500"/>
              <a:t>	</a:t>
            </a:r>
            <a:endParaRPr/>
          </a:p>
          <a:p>
            <a:pPr indent="0" lvl="0" marL="0" rtl="0" algn="l">
              <a:spcBef>
                <a:spcPts val="0"/>
              </a:spcBef>
              <a:spcAft>
                <a:spcPts val="0"/>
              </a:spcAft>
              <a:buNone/>
            </a:pPr>
            <a:r>
              <a:rPr lang="en-US" sz="1500"/>
              <a:t>	</a:t>
            </a:r>
            <a:endParaRPr/>
          </a:p>
          <a:p>
            <a:pPr indent="0" lvl="0" marL="0" rtl="0" algn="l">
              <a:spcBef>
                <a:spcPts val="0"/>
              </a:spcBef>
              <a:spcAft>
                <a:spcPts val="0"/>
              </a:spcAft>
              <a:buNone/>
            </a:pPr>
            <a:r>
              <a:rPr lang="en-US" sz="1500"/>
              <a:t>	</a:t>
            </a:r>
            <a:endParaRPr/>
          </a:p>
        </p:txBody>
      </p:sp>
      <p:pic>
        <p:nvPicPr>
          <p:cNvPr descr="project.jpg" id="155" name="Google Shape;155;p18"/>
          <p:cNvPicPr preferRelativeResize="0"/>
          <p:nvPr/>
        </p:nvPicPr>
        <p:blipFill rotWithShape="1">
          <a:blip r:embed="rId3">
            <a:alphaModFix/>
          </a:blip>
          <a:srcRect b="0" l="0" r="0" t="0"/>
          <a:stretch/>
        </p:blipFill>
        <p:spPr>
          <a:xfrm>
            <a:off x="6260886" y="1219200"/>
            <a:ext cx="2114550" cy="963215"/>
          </a:xfrm>
          <a:prstGeom prst="rect">
            <a:avLst/>
          </a:prstGeom>
          <a:noFill/>
          <a:ln>
            <a:noFill/>
          </a:ln>
        </p:spPr>
      </p:pic>
      <p:pic>
        <p:nvPicPr>
          <p:cNvPr descr="header-discretemanufacturing.jpg" id="156" name="Google Shape;156;p18"/>
          <p:cNvPicPr preferRelativeResize="0"/>
          <p:nvPr/>
        </p:nvPicPr>
        <p:blipFill rotWithShape="1">
          <a:blip r:embed="rId4">
            <a:alphaModFix/>
          </a:blip>
          <a:srcRect b="0" l="0" r="0" t="0"/>
          <a:stretch/>
        </p:blipFill>
        <p:spPr>
          <a:xfrm>
            <a:off x="5867400" y="2604103"/>
            <a:ext cx="2457450" cy="709613"/>
          </a:xfrm>
          <a:prstGeom prst="rect">
            <a:avLst/>
          </a:prstGeom>
          <a:noFill/>
          <a:ln>
            <a:noFill/>
          </a:ln>
        </p:spPr>
      </p:pic>
      <p:pic>
        <p:nvPicPr>
          <p:cNvPr descr="C:\Users\HOAIVU\Desktop\Paradise-Biscuits-bought-5926321.jpg" id="157" name="Google Shape;157;p18"/>
          <p:cNvPicPr preferRelativeResize="0"/>
          <p:nvPr/>
        </p:nvPicPr>
        <p:blipFill rotWithShape="1">
          <a:blip r:embed="rId5">
            <a:alphaModFix/>
          </a:blip>
          <a:srcRect b="0" l="0" r="0" t="0"/>
          <a:stretch/>
        </p:blipFill>
        <p:spPr>
          <a:xfrm>
            <a:off x="6934200" y="4343400"/>
            <a:ext cx="1644253" cy="1943100"/>
          </a:xfrm>
          <a:prstGeom prst="rect">
            <a:avLst/>
          </a:prstGeom>
          <a:noFill/>
          <a:ln>
            <a:noFill/>
          </a:ln>
        </p:spPr>
      </p:pic>
      <p:pic>
        <p:nvPicPr>
          <p:cNvPr descr="C:\Users\HOAIVU\Desktop\BottlingLine.jpg" id="158" name="Google Shape;158;p18"/>
          <p:cNvPicPr preferRelativeResize="0"/>
          <p:nvPr/>
        </p:nvPicPr>
        <p:blipFill rotWithShape="1">
          <a:blip r:embed="rId6">
            <a:alphaModFix/>
          </a:blip>
          <a:srcRect b="0" l="0" r="0" t="0"/>
          <a:stretch/>
        </p:blipFill>
        <p:spPr>
          <a:xfrm>
            <a:off x="4442203" y="3838570"/>
            <a:ext cx="1296590" cy="1964531"/>
          </a:xfrm>
          <a:prstGeom prst="rect">
            <a:avLst/>
          </a:prstGeom>
          <a:noFill/>
          <a:ln>
            <a:noFill/>
          </a:ln>
        </p:spPr>
      </p:pic>
      <p:sp>
        <p:nvSpPr>
          <p:cNvPr id="159" name="Google Shape;159;p18"/>
          <p:cNvSpPr txBox="1"/>
          <p:nvPr/>
        </p:nvSpPr>
        <p:spPr>
          <a:xfrm>
            <a:off x="1219200" y="594479"/>
            <a:ext cx="7518400" cy="375104"/>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000"/>
              <a:buFont typeface="Noto Sans Symbols"/>
              <a:buNone/>
            </a:pPr>
            <a:r>
              <a:rPr b="1" i="0" lang="en-US" sz="2000">
                <a:solidFill>
                  <a:schemeClr val="lt1"/>
                </a:solidFill>
                <a:latin typeface="Tahoma"/>
                <a:ea typeface="Tahoma"/>
                <a:cs typeface="Tahoma"/>
                <a:sym typeface="Tahoma"/>
              </a:rPr>
              <a:t>PHÂN HỆ QUẢN LÝ SẢN XUẤT VÀ CHUỖI CUNG ỨNG</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id="165" name="Google Shape;165;p19"/>
          <p:cNvPicPr preferRelativeResize="0"/>
          <p:nvPr/>
        </p:nvPicPr>
        <p:blipFill rotWithShape="1">
          <a:blip r:embed="rId3">
            <a:alphaModFix/>
          </a:blip>
          <a:srcRect b="0" l="0" r="0" t="0"/>
          <a:stretch/>
        </p:blipFill>
        <p:spPr>
          <a:xfrm>
            <a:off x="152400" y="1524000"/>
            <a:ext cx="2819400" cy="4022257"/>
          </a:xfrm>
          <a:prstGeom prst="rect">
            <a:avLst/>
          </a:prstGeom>
          <a:noFill/>
          <a:ln>
            <a:noFill/>
          </a:ln>
        </p:spPr>
      </p:pic>
      <p:sp>
        <p:nvSpPr>
          <p:cNvPr id="166" name="Google Shape;166;p19"/>
          <p:cNvSpPr/>
          <p:nvPr/>
        </p:nvSpPr>
        <p:spPr>
          <a:xfrm>
            <a:off x="1143000" y="5657850"/>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167" name="Google Shape;167;p19"/>
          <p:cNvSpPr/>
          <p:nvPr/>
        </p:nvSpPr>
        <p:spPr>
          <a:xfrm>
            <a:off x="3124200" y="1230213"/>
            <a:ext cx="5791200" cy="5221109"/>
          </a:xfrm>
          <a:prstGeom prst="rect">
            <a:avLst/>
          </a:prstGeom>
          <a:noFill/>
          <a:ln>
            <a:noFill/>
          </a:ln>
        </p:spPr>
        <p:txBody>
          <a:bodyPr anchorCtr="0" anchor="t" bIns="45700" lIns="91425" spcFirstLastPara="1" rIns="91425" wrap="square" tIns="45700">
            <a:noAutofit/>
          </a:bodyPr>
          <a:lstStyle/>
          <a:p>
            <a:pPr indent="-152400" lvl="0" marL="119063" marR="0" rtl="0" algn="just">
              <a:lnSpc>
                <a:spcPct val="129166"/>
              </a:lnSpc>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 </a:t>
            </a:r>
            <a:r>
              <a:rPr b="1" lang="en-US" sz="2000">
                <a:solidFill>
                  <a:srgbClr val="000000"/>
                </a:solidFill>
                <a:latin typeface="Times New Roman"/>
                <a:ea typeface="Times New Roman"/>
                <a:cs typeface="Times New Roman"/>
                <a:sym typeface="Times New Roman"/>
              </a:rPr>
              <a:t>Client: </a:t>
            </a:r>
            <a:r>
              <a:rPr lang="en-US" sz="2000">
                <a:solidFill>
                  <a:srgbClr val="000000"/>
                </a:solidFill>
                <a:latin typeface="Times New Roman"/>
                <a:ea typeface="Times New Roman"/>
                <a:cs typeface="Times New Roman"/>
                <a:sym typeface="Times New Roman"/>
              </a:rPr>
              <a:t>Được cho là mức cao nhất trong cấu trúc tổ chức. Bao gồm toàn bộ dữ liệu, thông tin cấu hình, các nghiệp vụ của doanh nghiệp trên hệ thống.</a:t>
            </a:r>
            <a:endParaRPr sz="2000">
              <a:solidFill>
                <a:srgbClr val="000000"/>
              </a:solidFill>
              <a:latin typeface="Times New Roman"/>
              <a:ea typeface="Times New Roman"/>
              <a:cs typeface="Times New Roman"/>
              <a:sym typeface="Times New Roman"/>
            </a:endParaRPr>
          </a:p>
          <a:p>
            <a:pPr indent="-127000" lvl="2" marL="119063" marR="0" rtl="0" algn="just">
              <a:lnSpc>
                <a:spcPct val="155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Times New Roman"/>
                <a:ea typeface="Times New Roman"/>
                <a:cs typeface="Times New Roman"/>
                <a:sym typeface="Times New Roman"/>
              </a:rPr>
              <a:t> </a:t>
            </a:r>
            <a:r>
              <a:rPr b="1" i="0" lang="en-US" sz="2000" u="none" cap="none" strike="noStrike">
                <a:solidFill>
                  <a:srgbClr val="000000"/>
                </a:solidFill>
                <a:latin typeface="Times New Roman"/>
                <a:ea typeface="Times New Roman"/>
                <a:cs typeface="Times New Roman"/>
                <a:sym typeface="Times New Roman"/>
              </a:rPr>
              <a:t>Company code: </a:t>
            </a:r>
            <a:r>
              <a:rPr b="0" i="0" lang="en-US" sz="2000" u="none" cap="none" strike="noStrike">
                <a:solidFill>
                  <a:srgbClr val="000000"/>
                </a:solidFill>
                <a:latin typeface="Times New Roman"/>
                <a:ea typeface="Times New Roman"/>
                <a:cs typeface="Times New Roman"/>
                <a:sym typeface="Times New Roman"/>
              </a:rPr>
              <a:t>là một thực thể pháp nhân, có đơn vị hạch toán độc lập (Đơn vị tổ chức nhỏ nhất có khả năng tự lên báo cáo tài chính). Mỗi company code có 1 hệ thống tài khoản riêng và được lên báo cáo kết quả hoạt động kinh doanh và bảng cân đối kế toán</a:t>
            </a:r>
            <a:endParaRPr b="0" i="0" sz="2000" u="none" cap="none" strike="noStrike">
              <a:solidFill>
                <a:srgbClr val="000000"/>
              </a:solidFill>
              <a:latin typeface="Times New Roman"/>
              <a:ea typeface="Times New Roman"/>
              <a:cs typeface="Times New Roman"/>
              <a:sym typeface="Times New Roman"/>
            </a:endParaRPr>
          </a:p>
          <a:p>
            <a:pPr indent="-127000" lvl="0" marL="119063" marR="0" rtl="0" algn="just">
              <a:lnSpc>
                <a:spcPct val="155000"/>
              </a:lnSpc>
              <a:spcBef>
                <a:spcPts val="0"/>
              </a:spcBef>
              <a:spcAft>
                <a:spcPts val="0"/>
              </a:spcAft>
              <a:buClr>
                <a:srgbClr val="000000"/>
              </a:buClr>
              <a:buSzPts val="2000"/>
              <a:buFont typeface="Noto Sans Symbols"/>
              <a:buChar char="⮚"/>
            </a:pPr>
            <a:r>
              <a:rPr lang="en-US" sz="2000">
                <a:solidFill>
                  <a:srgbClr val="000000"/>
                </a:solidFill>
                <a:latin typeface="Times New Roman"/>
                <a:ea typeface="Times New Roman"/>
                <a:cs typeface="Times New Roman"/>
                <a:sym typeface="Times New Roman"/>
              </a:rPr>
              <a:t> </a:t>
            </a:r>
            <a:r>
              <a:rPr b="1" lang="en-US" sz="2000">
                <a:solidFill>
                  <a:srgbClr val="000000"/>
                </a:solidFill>
                <a:latin typeface="Times New Roman"/>
                <a:ea typeface="Times New Roman"/>
                <a:cs typeface="Times New Roman"/>
                <a:sym typeface="Times New Roman"/>
              </a:rPr>
              <a:t>Plant</a:t>
            </a:r>
            <a:r>
              <a:rPr lang="en-US" sz="2000">
                <a:solidFill>
                  <a:srgbClr val="000000"/>
                </a:solidFill>
                <a:latin typeface="Times New Roman"/>
                <a:ea typeface="Times New Roman"/>
                <a:cs typeface="Times New Roman"/>
                <a:sym typeface="Times New Roman"/>
              </a:rPr>
              <a:t>: là 1 đơn vị tổ chức logistics trong cấu trúc doanh nghiệp. Plant có thể là một nhà máy, trung tâm giao hàng hoặc vị trí các nhóm lưu trữ</a:t>
            </a:r>
            <a:endParaRPr sz="2000">
              <a:solidFill>
                <a:srgbClr val="000000"/>
              </a:solidFill>
              <a:latin typeface="Times New Roman"/>
              <a:ea typeface="Times New Roman"/>
              <a:cs typeface="Times New Roman"/>
              <a:sym typeface="Times New Roman"/>
            </a:endParaRPr>
          </a:p>
          <a:p>
            <a:pPr indent="-127000" lvl="0" marL="119063" marR="0" rtl="0" algn="just">
              <a:lnSpc>
                <a:spcPct val="155000"/>
              </a:lnSpc>
              <a:spcBef>
                <a:spcPts val="0"/>
              </a:spcBef>
              <a:spcAft>
                <a:spcPts val="0"/>
              </a:spcAft>
              <a:buClr>
                <a:srgbClr val="000000"/>
              </a:buClr>
              <a:buSzPts val="2000"/>
              <a:buFont typeface="Noto Sans Symbols"/>
              <a:buChar char="⮚"/>
            </a:pPr>
            <a:r>
              <a:rPr lang="en-US" sz="2000">
                <a:solidFill>
                  <a:srgbClr val="000000"/>
                </a:solidFill>
                <a:latin typeface="Times New Roman"/>
                <a:ea typeface="Times New Roman"/>
                <a:cs typeface="Times New Roman"/>
                <a:sym typeface="Times New Roman"/>
              </a:rPr>
              <a:t> </a:t>
            </a:r>
            <a:r>
              <a:rPr b="1" lang="en-US" sz="2000">
                <a:solidFill>
                  <a:srgbClr val="000000"/>
                </a:solidFill>
                <a:latin typeface="Times New Roman"/>
                <a:ea typeface="Times New Roman"/>
                <a:cs typeface="Times New Roman"/>
                <a:sym typeface="Times New Roman"/>
              </a:rPr>
              <a:t>Storage location</a:t>
            </a:r>
            <a:r>
              <a:rPr lang="en-US" sz="2000">
                <a:solidFill>
                  <a:srgbClr val="000000"/>
                </a:solidFill>
                <a:latin typeface="Times New Roman"/>
                <a:ea typeface="Times New Roman"/>
                <a:cs typeface="Times New Roman"/>
                <a:sym typeface="Times New Roman"/>
              </a:rPr>
              <a:t>: đơn vị thấp hơn plant, cho phép nhận hàng hóa vào nhiều nơi khác nhau trong 1 plant</a:t>
            </a:r>
            <a:endParaRPr sz="2000">
              <a:solidFill>
                <a:srgbClr val="000000"/>
              </a:solidFill>
              <a:latin typeface="Times New Roman"/>
              <a:ea typeface="Times New Roman"/>
              <a:cs typeface="Times New Roman"/>
              <a:sym typeface="Times New Roman"/>
            </a:endParaRPr>
          </a:p>
        </p:txBody>
      </p:sp>
      <p:sp>
        <p:nvSpPr>
          <p:cNvPr id="168" name="Google Shape;168;p19"/>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169" name="Google Shape;169;p19"/>
          <p:cNvSpPr txBox="1"/>
          <p:nvPr/>
        </p:nvSpPr>
        <p:spPr>
          <a:xfrm>
            <a:off x="1219200" y="594479"/>
            <a:ext cx="5847779" cy="375104"/>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000"/>
              <a:buFont typeface="Noto Sans Symbols"/>
              <a:buNone/>
            </a:pPr>
            <a:r>
              <a:rPr b="1" i="0" lang="en-US" sz="2000">
                <a:solidFill>
                  <a:schemeClr val="lt1"/>
                </a:solidFill>
                <a:latin typeface="Tahoma"/>
                <a:ea typeface="Tahoma"/>
                <a:cs typeface="Tahoma"/>
                <a:sym typeface="Tahoma"/>
              </a:rPr>
              <a:t>TỔNG QUAN PHÂN HỆ QUẢN LÝ SẢN XUẤT</a:t>
            </a:r>
            <a:endParaRPr b="1" i="0" sz="2000">
              <a:solidFill>
                <a:schemeClr val="lt1"/>
              </a:solidFill>
              <a:latin typeface="Tahoma"/>
              <a:ea typeface="Tahoma"/>
              <a:cs typeface="Tahoma"/>
              <a:sym typeface="Tahom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pic>
        <p:nvPicPr>
          <p:cNvPr id="175" name="Google Shape;175;p20"/>
          <p:cNvPicPr preferRelativeResize="0"/>
          <p:nvPr/>
        </p:nvPicPr>
        <p:blipFill rotWithShape="1">
          <a:blip r:embed="rId3">
            <a:alphaModFix/>
          </a:blip>
          <a:srcRect b="0" l="0" r="0" t="0"/>
          <a:stretch/>
        </p:blipFill>
        <p:spPr>
          <a:xfrm>
            <a:off x="381000" y="1600200"/>
            <a:ext cx="8256853" cy="4419600"/>
          </a:xfrm>
          <a:prstGeom prst="rect">
            <a:avLst/>
          </a:prstGeom>
          <a:noFill/>
          <a:ln>
            <a:noFill/>
          </a:ln>
        </p:spPr>
      </p:pic>
      <p:sp>
        <p:nvSpPr>
          <p:cNvPr id="176" name="Google Shape;176;p20"/>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177" name="Google Shape;177;p20"/>
          <p:cNvSpPr txBox="1"/>
          <p:nvPr/>
        </p:nvSpPr>
        <p:spPr>
          <a:xfrm>
            <a:off x="1219200" y="594479"/>
            <a:ext cx="5847779" cy="375104"/>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000"/>
              <a:buFont typeface="Noto Sans Symbols"/>
              <a:buNone/>
            </a:pPr>
            <a:r>
              <a:rPr b="1" i="0" lang="en-US" sz="2000">
                <a:solidFill>
                  <a:schemeClr val="lt1"/>
                </a:solidFill>
                <a:latin typeface="Tahoma"/>
                <a:ea typeface="Tahoma"/>
                <a:cs typeface="Tahoma"/>
                <a:sym typeface="Tahoma"/>
              </a:rPr>
              <a:t>TỔNG QUAN PHÂN HỆ QUẢN LÝ SẢN XUẤT</a:t>
            </a:r>
            <a:endParaRPr b="1" i="0" sz="2000">
              <a:solidFill>
                <a:schemeClr val="lt1"/>
              </a:solidFill>
              <a:latin typeface="Tahoma"/>
              <a:ea typeface="Tahoma"/>
              <a:cs typeface="Tahoma"/>
              <a:sym typeface="Tahom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21"/>
          <p:cNvSpPr txBox="1"/>
          <p:nvPr>
            <p:ph type="title"/>
          </p:nvPr>
        </p:nvSpPr>
        <p:spPr>
          <a:xfrm>
            <a:off x="1371600" y="554241"/>
            <a:ext cx="7543799" cy="38736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latin typeface="Times New Roman"/>
                <a:ea typeface="Times New Roman"/>
                <a:cs typeface="Times New Roman"/>
                <a:sym typeface="Times New Roman"/>
              </a:rPr>
              <a:t>CÁC DỮ LIỆU CHÍNH TRONG PHÂN HỆ QUẢN LÝ SẢN XUẤT</a:t>
            </a:r>
            <a:endParaRPr sz="2000">
              <a:latin typeface="Times New Roman"/>
              <a:ea typeface="Times New Roman"/>
              <a:cs typeface="Times New Roman"/>
              <a:sym typeface="Times New Roman"/>
            </a:endParaRPr>
          </a:p>
        </p:txBody>
      </p:sp>
      <p:sp>
        <p:nvSpPr>
          <p:cNvPr id="183" name="Google Shape;183;p21"/>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fld id="{00000000-1234-1234-1234-123412341234}" type="slidenum">
              <a:rPr lang="en-US" sz="1000">
                <a:solidFill>
                  <a:schemeClr val="dk1"/>
                </a:solidFill>
                <a:latin typeface="Calibri"/>
                <a:ea typeface="Calibri"/>
                <a:cs typeface="Calibri"/>
                <a:sym typeface="Calibri"/>
              </a:rPr>
              <a:t>‹#›</a:t>
            </a:fld>
            <a:endParaRPr sz="1000">
              <a:solidFill>
                <a:srgbClr val="000000"/>
              </a:solidFill>
              <a:latin typeface="Arial"/>
              <a:ea typeface="Arial"/>
              <a:cs typeface="Arial"/>
              <a:sym typeface="Arial"/>
            </a:endParaRPr>
          </a:p>
        </p:txBody>
      </p:sp>
      <p:sp>
        <p:nvSpPr>
          <p:cNvPr id="184" name="Google Shape;184;p21"/>
          <p:cNvSpPr/>
          <p:nvPr/>
        </p:nvSpPr>
        <p:spPr>
          <a:xfrm>
            <a:off x="4320732" y="3333904"/>
            <a:ext cx="1042247" cy="748511"/>
          </a:xfrm>
          <a:prstGeom prst="rect">
            <a:avLst/>
          </a:prstGeom>
          <a:noFill/>
          <a:ln>
            <a:noFill/>
          </a:ln>
        </p:spPr>
        <p:txBody>
          <a:bodyPr anchorCtr="0" anchor="ctr" bIns="63500" lIns="95250" spcFirstLastPara="1" rIns="95250" wrap="square" tIns="63500">
            <a:noAutofit/>
          </a:bodyPr>
          <a:lstStyle/>
          <a:p>
            <a:pPr indent="0" lvl="0" marL="0" marR="0" rtl="0" algn="ctr">
              <a:lnSpc>
                <a:spcPct val="90000"/>
              </a:lnSpc>
              <a:spcBef>
                <a:spcPts val="0"/>
              </a:spcBef>
              <a:spcAft>
                <a:spcPts val="0"/>
              </a:spcAft>
              <a:buNone/>
            </a:pPr>
            <a:r>
              <a:rPr lang="en-US" sz="5001">
                <a:solidFill>
                  <a:srgbClr val="000000"/>
                </a:solidFill>
                <a:latin typeface="Arial"/>
                <a:ea typeface="Arial"/>
                <a:cs typeface="Arial"/>
                <a:sym typeface="Arial"/>
              </a:rPr>
              <a:t> </a:t>
            </a:r>
            <a:endParaRPr/>
          </a:p>
        </p:txBody>
      </p:sp>
      <p:grpSp>
        <p:nvGrpSpPr>
          <p:cNvPr id="185" name="Google Shape;185;p21"/>
          <p:cNvGrpSpPr/>
          <p:nvPr/>
        </p:nvGrpSpPr>
        <p:grpSpPr>
          <a:xfrm>
            <a:off x="1207797" y="3162716"/>
            <a:ext cx="1529586" cy="1113552"/>
            <a:chOff x="-2304706" y="4581690"/>
            <a:chExt cx="7115066" cy="2598049"/>
          </a:xfrm>
        </p:grpSpPr>
        <p:pic>
          <p:nvPicPr>
            <p:cNvPr id="186" name="Google Shape;186;p21"/>
            <p:cNvPicPr preferRelativeResize="0"/>
            <p:nvPr/>
          </p:nvPicPr>
          <p:blipFill rotWithShape="1">
            <a:blip r:embed="rId3">
              <a:alphaModFix/>
            </a:blip>
            <a:srcRect b="0" l="0" r="0" t="0"/>
            <a:stretch/>
          </p:blipFill>
          <p:spPr>
            <a:xfrm>
              <a:off x="619290" y="4581690"/>
              <a:ext cx="1267072" cy="1267072"/>
            </a:xfrm>
            <a:prstGeom prst="rect">
              <a:avLst/>
            </a:prstGeom>
            <a:noFill/>
            <a:ln>
              <a:noFill/>
            </a:ln>
          </p:spPr>
        </p:pic>
        <p:sp>
          <p:nvSpPr>
            <p:cNvPr id="187" name="Google Shape;187;p21"/>
            <p:cNvSpPr/>
            <p:nvPr/>
          </p:nvSpPr>
          <p:spPr>
            <a:xfrm>
              <a:off x="-2304706" y="5887196"/>
              <a:ext cx="7115066" cy="129254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BOM</a:t>
              </a:r>
              <a:endParaRPr/>
            </a:p>
            <a:p>
              <a:pPr indent="0" lvl="0" marL="0" marR="0" rtl="0" algn="ctr">
                <a:spcBef>
                  <a:spcPts val="0"/>
                </a:spcBef>
                <a:spcAft>
                  <a:spcPts val="0"/>
                </a:spcAft>
                <a:buNone/>
              </a:pPr>
              <a:r>
                <a:rPr b="1" lang="en-US" sz="1500">
                  <a:solidFill>
                    <a:srgbClr val="00B050"/>
                  </a:solidFill>
                  <a:latin typeface="Tahoma"/>
                  <a:ea typeface="Tahoma"/>
                  <a:cs typeface="Tahoma"/>
                  <a:sym typeface="Tahoma"/>
                </a:rPr>
                <a:t>ĐỊNH MỨC TP</a:t>
              </a:r>
              <a:endParaRPr/>
            </a:p>
          </p:txBody>
        </p:sp>
      </p:grpSp>
      <p:grpSp>
        <p:nvGrpSpPr>
          <p:cNvPr id="188" name="Google Shape;188;p21"/>
          <p:cNvGrpSpPr/>
          <p:nvPr/>
        </p:nvGrpSpPr>
        <p:grpSpPr>
          <a:xfrm>
            <a:off x="3412618" y="1607908"/>
            <a:ext cx="2858475" cy="1026228"/>
            <a:chOff x="-2256169" y="2534727"/>
            <a:chExt cx="12377995" cy="3153582"/>
          </a:xfrm>
        </p:grpSpPr>
        <p:pic>
          <p:nvPicPr>
            <p:cNvPr id="189" name="Google Shape;189;p21"/>
            <p:cNvPicPr preferRelativeResize="0"/>
            <p:nvPr/>
          </p:nvPicPr>
          <p:blipFill rotWithShape="1">
            <a:blip r:embed="rId4">
              <a:alphaModFix/>
            </a:blip>
            <a:srcRect b="0" l="0" r="0" t="0"/>
            <a:stretch/>
          </p:blipFill>
          <p:spPr>
            <a:xfrm>
              <a:off x="2967539" y="2534727"/>
              <a:ext cx="1676399" cy="1676400"/>
            </a:xfrm>
            <a:prstGeom prst="rect">
              <a:avLst/>
            </a:prstGeom>
            <a:noFill/>
            <a:ln>
              <a:noFill/>
            </a:ln>
          </p:spPr>
        </p:pic>
        <p:sp>
          <p:nvSpPr>
            <p:cNvPr id="190" name="Google Shape;190;p21"/>
            <p:cNvSpPr/>
            <p:nvPr/>
          </p:nvSpPr>
          <p:spPr>
            <a:xfrm>
              <a:off x="-2256169" y="3985882"/>
              <a:ext cx="12377995" cy="170242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WORK CENTER(RESOURCE)</a:t>
              </a:r>
              <a:endParaRPr/>
            </a:p>
            <a:p>
              <a:pPr indent="0" lvl="0" marL="0" marR="0" rtl="0" algn="ctr">
                <a:spcBef>
                  <a:spcPts val="0"/>
                </a:spcBef>
                <a:spcAft>
                  <a:spcPts val="0"/>
                </a:spcAft>
                <a:buNone/>
              </a:pPr>
              <a:r>
                <a:rPr b="1" lang="en-US" sz="1500">
                  <a:solidFill>
                    <a:srgbClr val="00B050"/>
                  </a:solidFill>
                  <a:latin typeface="Tahoma"/>
                  <a:ea typeface="Tahoma"/>
                  <a:cs typeface="Tahoma"/>
                  <a:sym typeface="Tahoma"/>
                </a:rPr>
                <a:t>MÁY MÓC – NHÂN CÔNG</a:t>
              </a:r>
              <a:endParaRPr/>
            </a:p>
          </p:txBody>
        </p:sp>
      </p:grpSp>
      <p:grpSp>
        <p:nvGrpSpPr>
          <p:cNvPr id="191" name="Google Shape;191;p21"/>
          <p:cNvGrpSpPr/>
          <p:nvPr/>
        </p:nvGrpSpPr>
        <p:grpSpPr>
          <a:xfrm>
            <a:off x="6412296" y="3163070"/>
            <a:ext cx="1612942" cy="1119353"/>
            <a:chOff x="3403575" y="4495800"/>
            <a:chExt cx="7501140" cy="2611935"/>
          </a:xfrm>
        </p:grpSpPr>
        <p:pic>
          <p:nvPicPr>
            <p:cNvPr id="192" name="Google Shape;192;p21"/>
            <p:cNvPicPr preferRelativeResize="0"/>
            <p:nvPr/>
          </p:nvPicPr>
          <p:blipFill rotWithShape="1">
            <a:blip r:embed="rId5">
              <a:alphaModFix/>
            </a:blip>
            <a:srcRect b="0" l="0" r="0" t="0"/>
            <a:stretch/>
          </p:blipFill>
          <p:spPr>
            <a:xfrm>
              <a:off x="6418729" y="4495800"/>
              <a:ext cx="1470847" cy="1470847"/>
            </a:xfrm>
            <a:prstGeom prst="rect">
              <a:avLst/>
            </a:prstGeom>
            <a:noFill/>
            <a:ln>
              <a:noFill/>
            </a:ln>
          </p:spPr>
        </p:pic>
        <p:sp>
          <p:nvSpPr>
            <p:cNvPr id="193" name="Google Shape;193;p21"/>
            <p:cNvSpPr/>
            <p:nvPr/>
          </p:nvSpPr>
          <p:spPr>
            <a:xfrm>
              <a:off x="3403575" y="5815018"/>
              <a:ext cx="7501140" cy="129271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ROUTING</a:t>
              </a:r>
              <a:endParaRPr/>
            </a:p>
            <a:p>
              <a:pPr indent="0" lvl="0" marL="0" marR="0" rtl="0" algn="ctr">
                <a:spcBef>
                  <a:spcPts val="0"/>
                </a:spcBef>
                <a:spcAft>
                  <a:spcPts val="0"/>
                </a:spcAft>
                <a:buNone/>
              </a:pPr>
              <a:r>
                <a:rPr b="1" lang="en-US" sz="1500">
                  <a:solidFill>
                    <a:srgbClr val="00B050"/>
                  </a:solidFill>
                  <a:latin typeface="Tahoma"/>
                  <a:ea typeface="Tahoma"/>
                  <a:cs typeface="Tahoma"/>
                  <a:sym typeface="Tahoma"/>
                </a:rPr>
                <a:t>QUY TRÌNH SX</a:t>
              </a:r>
              <a:endParaRPr/>
            </a:p>
          </p:txBody>
        </p:sp>
      </p:grpSp>
      <p:grpSp>
        <p:nvGrpSpPr>
          <p:cNvPr id="194" name="Google Shape;194;p21"/>
          <p:cNvGrpSpPr/>
          <p:nvPr/>
        </p:nvGrpSpPr>
        <p:grpSpPr>
          <a:xfrm>
            <a:off x="3736911" y="3203917"/>
            <a:ext cx="2039341" cy="1104568"/>
            <a:chOff x="2041130" y="3795468"/>
            <a:chExt cx="4765216" cy="3961651"/>
          </a:xfrm>
        </p:grpSpPr>
        <p:pic>
          <p:nvPicPr>
            <p:cNvPr descr="http://www.epsilonsys.com/erp_soa/images/Production-icon.png" id="195" name="Google Shape;195;p21"/>
            <p:cNvPicPr preferRelativeResize="0"/>
            <p:nvPr/>
          </p:nvPicPr>
          <p:blipFill rotWithShape="1">
            <a:blip r:embed="rId6">
              <a:alphaModFix/>
            </a:blip>
            <a:srcRect b="0" l="0" r="0" t="0"/>
            <a:stretch/>
          </p:blipFill>
          <p:spPr>
            <a:xfrm>
              <a:off x="3466425" y="3795468"/>
              <a:ext cx="1752600" cy="1752599"/>
            </a:xfrm>
            <a:prstGeom prst="rect">
              <a:avLst/>
            </a:prstGeom>
            <a:noFill/>
            <a:ln>
              <a:noFill/>
            </a:ln>
          </p:spPr>
        </p:pic>
        <p:sp>
          <p:nvSpPr>
            <p:cNvPr id="196" name="Google Shape;196;p21"/>
            <p:cNvSpPr/>
            <p:nvPr/>
          </p:nvSpPr>
          <p:spPr>
            <a:xfrm>
              <a:off x="2041130" y="5770146"/>
              <a:ext cx="4765216" cy="198697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MASTER DATA PP</a:t>
              </a:r>
              <a:endParaRPr/>
            </a:p>
            <a:p>
              <a:pPr indent="0" lvl="0" marL="0" marR="0" rtl="0" algn="ctr">
                <a:spcBef>
                  <a:spcPts val="0"/>
                </a:spcBef>
                <a:spcAft>
                  <a:spcPts val="0"/>
                </a:spcAft>
                <a:buNone/>
              </a:pPr>
              <a:r>
                <a:rPr b="1" lang="en-US" sz="1500">
                  <a:solidFill>
                    <a:srgbClr val="00B050"/>
                  </a:solidFill>
                  <a:latin typeface="Tahoma"/>
                  <a:ea typeface="Tahoma"/>
                  <a:cs typeface="Tahoma"/>
                  <a:sym typeface="Tahoma"/>
                </a:rPr>
                <a:t>DỮ LIỆU SẢN XUẤT</a:t>
              </a:r>
              <a:endParaRPr/>
            </a:p>
          </p:txBody>
        </p:sp>
      </p:grpSp>
      <p:sp>
        <p:nvSpPr>
          <p:cNvPr id="197" name="Google Shape;197;p21"/>
          <p:cNvSpPr/>
          <p:nvPr/>
        </p:nvSpPr>
        <p:spPr>
          <a:xfrm>
            <a:off x="4581018" y="2659524"/>
            <a:ext cx="351126" cy="503546"/>
          </a:xfrm>
          <a:prstGeom prst="downArrow">
            <a:avLst>
              <a:gd fmla="val 50000" name="adj1"/>
              <a:gd fmla="val 50000" name="adj2"/>
            </a:avLst>
          </a:prstGeom>
          <a:gradFill>
            <a:gsLst>
              <a:gs pos="0">
                <a:srgbClr val="5D427D"/>
              </a:gs>
              <a:gs pos="80000">
                <a:srgbClr val="7A57A5"/>
              </a:gs>
              <a:gs pos="100000">
                <a:srgbClr val="7A56A7"/>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rgbClr val="FFFFFF"/>
              </a:solidFill>
              <a:latin typeface="Arial"/>
              <a:ea typeface="Arial"/>
              <a:cs typeface="Arial"/>
              <a:sym typeface="Arial"/>
            </a:endParaRPr>
          </a:p>
        </p:txBody>
      </p:sp>
      <p:sp>
        <p:nvSpPr>
          <p:cNvPr id="198" name="Google Shape;198;p21"/>
          <p:cNvSpPr/>
          <p:nvPr/>
        </p:nvSpPr>
        <p:spPr>
          <a:xfrm rot="-5400000">
            <a:off x="3082642" y="3676854"/>
            <a:ext cx="387359" cy="643766"/>
          </a:xfrm>
          <a:prstGeom prst="downArrow">
            <a:avLst>
              <a:gd fmla="val 50000" name="adj1"/>
              <a:gd fmla="val 50000" name="adj2"/>
            </a:avLst>
          </a:prstGeom>
          <a:gradFill>
            <a:gsLst>
              <a:gs pos="0">
                <a:srgbClr val="5D427D"/>
              </a:gs>
              <a:gs pos="80000">
                <a:srgbClr val="7A57A5"/>
              </a:gs>
              <a:gs pos="100000">
                <a:srgbClr val="7A56A7"/>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rgbClr val="FFFFFF"/>
              </a:solidFill>
              <a:latin typeface="Arial"/>
              <a:ea typeface="Arial"/>
              <a:cs typeface="Arial"/>
              <a:sym typeface="Arial"/>
            </a:endParaRPr>
          </a:p>
        </p:txBody>
      </p:sp>
      <p:sp>
        <p:nvSpPr>
          <p:cNvPr id="199" name="Google Shape;199;p21"/>
          <p:cNvSpPr/>
          <p:nvPr/>
        </p:nvSpPr>
        <p:spPr>
          <a:xfrm flipH="1" rot="5400000">
            <a:off x="5921642" y="3672693"/>
            <a:ext cx="352999" cy="642599"/>
          </a:xfrm>
          <a:prstGeom prst="downArrow">
            <a:avLst>
              <a:gd fmla="val 50000" name="adj1"/>
              <a:gd fmla="val 50000" name="adj2"/>
            </a:avLst>
          </a:prstGeom>
          <a:gradFill>
            <a:gsLst>
              <a:gs pos="0">
                <a:srgbClr val="5D427D"/>
              </a:gs>
              <a:gs pos="80000">
                <a:srgbClr val="7A57A5"/>
              </a:gs>
              <a:gs pos="100000">
                <a:srgbClr val="7A56A7"/>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rgbClr val="FFFFFF"/>
              </a:solidFill>
              <a:latin typeface="Arial"/>
              <a:ea typeface="Arial"/>
              <a:cs typeface="Arial"/>
              <a:sym typeface="Arial"/>
            </a:endParaRPr>
          </a:p>
        </p:txBody>
      </p:sp>
      <p:grpSp>
        <p:nvGrpSpPr>
          <p:cNvPr id="200" name="Google Shape;200;p21"/>
          <p:cNvGrpSpPr/>
          <p:nvPr/>
        </p:nvGrpSpPr>
        <p:grpSpPr>
          <a:xfrm>
            <a:off x="3597271" y="4788350"/>
            <a:ext cx="2319866" cy="1010943"/>
            <a:chOff x="-1217969" y="2534727"/>
            <a:chExt cx="10301609" cy="3210526"/>
          </a:xfrm>
        </p:grpSpPr>
        <p:pic>
          <p:nvPicPr>
            <p:cNvPr id="201" name="Google Shape;201;p21"/>
            <p:cNvPicPr preferRelativeResize="0"/>
            <p:nvPr/>
          </p:nvPicPr>
          <p:blipFill rotWithShape="1">
            <a:blip r:embed="rId7">
              <a:alphaModFix/>
            </a:blip>
            <a:srcRect b="0" l="0" r="0" t="0"/>
            <a:stretch/>
          </p:blipFill>
          <p:spPr>
            <a:xfrm>
              <a:off x="2967539" y="2534727"/>
              <a:ext cx="1676399" cy="1676400"/>
            </a:xfrm>
            <a:prstGeom prst="rect">
              <a:avLst/>
            </a:prstGeom>
            <a:noFill/>
            <a:ln>
              <a:noFill/>
            </a:ln>
          </p:spPr>
        </p:pic>
        <p:sp>
          <p:nvSpPr>
            <p:cNvPr id="202" name="Google Shape;202;p21"/>
            <p:cNvSpPr/>
            <p:nvPr/>
          </p:nvSpPr>
          <p:spPr>
            <a:xfrm>
              <a:off x="-1217969" y="3985881"/>
              <a:ext cx="10301609" cy="175937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Production Version</a:t>
              </a:r>
              <a:endParaRPr/>
            </a:p>
            <a:p>
              <a:pPr indent="0" lvl="0" marL="0" marR="0" rtl="0" algn="ctr">
                <a:spcBef>
                  <a:spcPts val="0"/>
                </a:spcBef>
                <a:spcAft>
                  <a:spcPts val="0"/>
                </a:spcAft>
                <a:buNone/>
              </a:pPr>
              <a:r>
                <a:rPr b="1" lang="en-US" sz="1500">
                  <a:solidFill>
                    <a:srgbClr val="000000"/>
                  </a:solidFill>
                  <a:latin typeface="Tahoma"/>
                  <a:ea typeface="Tahoma"/>
                  <a:cs typeface="Tahoma"/>
                  <a:sym typeface="Tahoma"/>
                </a:rPr>
                <a:t>PHIÊN BẢN SẢN XUẤT</a:t>
              </a:r>
              <a:endParaRPr/>
            </a:p>
          </p:txBody>
        </p:sp>
      </p:grpSp>
      <p:sp>
        <p:nvSpPr>
          <p:cNvPr id="203" name="Google Shape;203;p21"/>
          <p:cNvSpPr/>
          <p:nvPr/>
        </p:nvSpPr>
        <p:spPr>
          <a:xfrm flipH="1" rot="10800000">
            <a:off x="4565264" y="4387113"/>
            <a:ext cx="351126" cy="434422"/>
          </a:xfrm>
          <a:prstGeom prst="downArrow">
            <a:avLst>
              <a:gd fmla="val 50000" name="adj1"/>
              <a:gd fmla="val 50000" name="adj2"/>
            </a:avLst>
          </a:prstGeom>
          <a:gradFill>
            <a:gsLst>
              <a:gs pos="0">
                <a:srgbClr val="5D427D"/>
              </a:gs>
              <a:gs pos="80000">
                <a:srgbClr val="7A57A5"/>
              </a:gs>
              <a:gs pos="100000">
                <a:srgbClr val="7A56A7"/>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rgbClr val="FFFFFF"/>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2"/>
          <p:cNvSpPr txBox="1"/>
          <p:nvPr>
            <p:ph idx="1" type="body"/>
          </p:nvPr>
        </p:nvSpPr>
        <p:spPr>
          <a:xfrm>
            <a:off x="342900" y="1371600"/>
            <a:ext cx="8458200" cy="4804520"/>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Bill Of Material (BOM)</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 Là định mức để làm ra một sản phẩm, trong đó chi tiết sử dụng các thành phẩn nguyên vật liệu nào, số lượng bao nhiêu. </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 Giúp hỗ trợ việc lên kế hoạch nhu cầu nguyên vật liệu cho sản xuất cũng như tính toán được chi phí nguyên vật liệu ước tính cho sản phẩm. </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 Một trong các tiêu chí giúp đánh hiệu quả sản xuất (số lượng nguyên vật liệu sử dụng thực tế so với số lượng kế hoạch). </a:t>
            </a:r>
            <a:endParaRPr/>
          </a:p>
          <a:p>
            <a:pPr indent="0" lvl="0" marL="0" rtl="0" algn="l">
              <a:lnSpc>
                <a:spcPct val="150000"/>
              </a:lnSpc>
              <a:spcBef>
                <a:spcPts val="0"/>
              </a:spcBef>
              <a:spcAft>
                <a:spcPts val="0"/>
              </a:spcAft>
              <a:buNone/>
            </a:pPr>
            <a:r>
              <a:t/>
            </a:r>
            <a:endParaRPr/>
          </a:p>
        </p:txBody>
      </p:sp>
      <p:sp>
        <p:nvSpPr>
          <p:cNvPr id="209" name="Google Shape;209;p22"/>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210" name="Google Shape;210;p22"/>
          <p:cNvSpPr txBox="1"/>
          <p:nvPr/>
        </p:nvSpPr>
        <p:spPr>
          <a:xfrm>
            <a:off x="1447800" y="457200"/>
            <a:ext cx="5844778" cy="514350"/>
          </a:xfrm>
          <a:prstGeom prst="rect">
            <a:avLst/>
          </a:prstGeom>
          <a:noFill/>
          <a:ln>
            <a:noFill/>
          </a:ln>
        </p:spPr>
        <p:txBody>
          <a:bodyPr anchorCtr="1" anchor="ctr" bIns="33325" lIns="0" spcFirstLastPara="1" rIns="67850" wrap="square" tIns="33325">
            <a:noAutofit/>
          </a:bodyPr>
          <a:lstStyle/>
          <a:p>
            <a:pPr indent="0" lvl="0" marL="0" marR="0" rtl="0" algn="ctr">
              <a:spcBef>
                <a:spcPts val="0"/>
              </a:spcBef>
              <a:spcAft>
                <a:spcPts val="0"/>
              </a:spcAft>
              <a:buClr>
                <a:schemeClr val="lt1"/>
              </a:buClr>
              <a:buSzPts val="1800"/>
              <a:buFont typeface="Tahoma"/>
              <a:buNone/>
            </a:pPr>
            <a:r>
              <a:rPr b="1" lang="en-US" sz="1800">
                <a:solidFill>
                  <a:schemeClr val="lt1"/>
                </a:solidFill>
                <a:latin typeface="Tahoma"/>
                <a:ea typeface="Tahoma"/>
                <a:cs typeface="Tahoma"/>
                <a:sym typeface="Tahoma"/>
              </a:rPr>
              <a:t>ĐỊNH MỨC SẢN PHẨM BILL OF MATERIAL - BOM</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3"/>
          <p:cNvSpPr txBox="1"/>
          <p:nvPr>
            <p:ph type="title"/>
          </p:nvPr>
        </p:nvSpPr>
        <p:spPr>
          <a:xfrm>
            <a:off x="1649611" y="518011"/>
            <a:ext cx="5844778" cy="375104"/>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chemeClr val="lt1"/>
              </a:buClr>
              <a:buSzPts val="2000"/>
              <a:buFont typeface="Noto Sans Symbols"/>
              <a:buNone/>
            </a:pPr>
            <a:r>
              <a:rPr lang="en-US" sz="2000">
                <a:latin typeface="Tahoma"/>
                <a:ea typeface="Tahoma"/>
                <a:cs typeface="Tahoma"/>
                <a:sym typeface="Tahoma"/>
              </a:rPr>
              <a:t>CÁC THÔNG TIN CƠ BẢN CỦA BOM</a:t>
            </a:r>
            <a:endParaRPr/>
          </a:p>
        </p:txBody>
      </p:sp>
      <p:graphicFrame>
        <p:nvGraphicFramePr>
          <p:cNvPr id="217" name="Google Shape;217;p23"/>
          <p:cNvGraphicFramePr/>
          <p:nvPr/>
        </p:nvGraphicFramePr>
        <p:xfrm>
          <a:off x="228600" y="1600200"/>
          <a:ext cx="3000000" cy="3000000"/>
        </p:xfrm>
        <a:graphic>
          <a:graphicData uri="http://schemas.openxmlformats.org/drawingml/2006/table">
            <a:tbl>
              <a:tblPr bandRow="1" firstRow="1">
                <a:noFill/>
                <a:tableStyleId>{EF85C8A3-B012-4A0B-99C6-3BB0CA2697F5}</a:tableStyleId>
              </a:tblPr>
              <a:tblGrid>
                <a:gridCol w="667375"/>
                <a:gridCol w="2669500"/>
                <a:gridCol w="5172150"/>
              </a:tblGrid>
              <a:tr h="495300">
                <a:tc>
                  <a:txBody>
                    <a:bodyPr/>
                    <a:lstStyle/>
                    <a:p>
                      <a:pPr indent="0" lvl="0" marL="0" marR="0" rtl="0" algn="ctr">
                        <a:spcBef>
                          <a:spcPts val="0"/>
                        </a:spcBef>
                        <a:spcAft>
                          <a:spcPts val="0"/>
                        </a:spcAft>
                        <a:buNone/>
                      </a:pPr>
                      <a:r>
                        <a:rPr lang="en-US" sz="1400" u="none" cap="none" strike="noStrike">
                          <a:latin typeface="Tahoma"/>
                          <a:ea typeface="Tahoma"/>
                          <a:cs typeface="Tahoma"/>
                          <a:sym typeface="Tahoma"/>
                        </a:rPr>
                        <a:t>No.</a:t>
                      </a:r>
                      <a:endParaRPr sz="1400" u="none" cap="none" strike="noStrike">
                        <a:solidFill>
                          <a:schemeClr val="dk1"/>
                        </a:solidFill>
                        <a:latin typeface="Tahoma"/>
                        <a:ea typeface="Tahoma"/>
                        <a:cs typeface="Tahoma"/>
                        <a:sym typeface="Tahoma"/>
                      </a:endParaRPr>
                    </a:p>
                  </a:txBody>
                  <a:tcPr marT="34300" marB="34300" marR="68575" marL="68575"/>
                </a:tc>
                <a:tc>
                  <a:txBody>
                    <a:bodyPr/>
                    <a:lstStyle/>
                    <a:p>
                      <a:pPr indent="0" lvl="0" marL="0" marR="0" rtl="0" algn="ctr">
                        <a:spcBef>
                          <a:spcPts val="0"/>
                        </a:spcBef>
                        <a:spcAft>
                          <a:spcPts val="0"/>
                        </a:spcAft>
                        <a:buNone/>
                      </a:pPr>
                      <a:r>
                        <a:rPr lang="en-US" sz="1400" u="none" cap="none" strike="noStrike">
                          <a:latin typeface="Tahoma"/>
                          <a:ea typeface="Tahoma"/>
                          <a:cs typeface="Tahoma"/>
                          <a:sym typeface="Tahoma"/>
                        </a:rPr>
                        <a:t>Information</a:t>
                      </a:r>
                      <a:endParaRPr sz="1400" u="none" cap="none" strike="noStrike">
                        <a:solidFill>
                          <a:schemeClr val="dk1"/>
                        </a:solidFill>
                        <a:latin typeface="Tahoma"/>
                        <a:ea typeface="Tahoma"/>
                        <a:cs typeface="Tahoma"/>
                        <a:sym typeface="Tahoma"/>
                      </a:endParaRPr>
                    </a:p>
                  </a:txBody>
                  <a:tcPr marT="34300" marB="34300" marR="68575" marL="68575"/>
                </a:tc>
                <a:tc>
                  <a:txBody>
                    <a:bodyPr/>
                    <a:lstStyle/>
                    <a:p>
                      <a:pPr indent="0" lvl="0" marL="0" marR="0" rtl="0" algn="ctr">
                        <a:spcBef>
                          <a:spcPts val="0"/>
                        </a:spcBef>
                        <a:spcAft>
                          <a:spcPts val="0"/>
                        </a:spcAft>
                        <a:buNone/>
                      </a:pPr>
                      <a:r>
                        <a:rPr lang="en-US" sz="1400" u="none" cap="none" strike="noStrike">
                          <a:latin typeface="Tahoma"/>
                          <a:ea typeface="Tahoma"/>
                          <a:cs typeface="Tahoma"/>
                          <a:sym typeface="Tahoma"/>
                        </a:rPr>
                        <a:t>Description</a:t>
                      </a:r>
                      <a:endParaRPr sz="1400" u="none" cap="none" strike="noStrike">
                        <a:solidFill>
                          <a:schemeClr val="dk1"/>
                        </a:solidFill>
                        <a:latin typeface="Tahoma"/>
                        <a:ea typeface="Tahoma"/>
                        <a:cs typeface="Tahoma"/>
                        <a:sym typeface="Tahoma"/>
                      </a:endParaRPr>
                    </a:p>
                  </a:txBody>
                  <a:tcPr marT="34300" marB="34300" marR="68575" marL="68575"/>
                </a:tc>
              </a:tr>
              <a:tr h="495300">
                <a:tc>
                  <a:txBody>
                    <a:bodyPr/>
                    <a:lstStyle/>
                    <a:p>
                      <a:pPr indent="0" lvl="0" marL="0" marR="0" rtl="0" algn="ctr">
                        <a:spcBef>
                          <a:spcPts val="0"/>
                        </a:spcBef>
                        <a:spcAft>
                          <a:spcPts val="0"/>
                        </a:spcAft>
                        <a:buNone/>
                      </a:pPr>
                      <a:r>
                        <a:rPr lang="en-US" sz="1400" u="none" cap="none" strike="noStrike">
                          <a:latin typeface="Tahoma"/>
                          <a:ea typeface="Tahoma"/>
                          <a:cs typeface="Tahoma"/>
                          <a:sym typeface="Tahoma"/>
                        </a:rPr>
                        <a:t>1</a:t>
                      </a:r>
                      <a:endParaRPr sz="1400" u="none" cap="none" strike="noStrike">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u="none" cap="none" strike="noStrike">
                          <a:latin typeface="Tahoma"/>
                          <a:ea typeface="Tahoma"/>
                          <a:cs typeface="Tahoma"/>
                          <a:sym typeface="Tahoma"/>
                        </a:rPr>
                        <a:t>Material</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Mã</a:t>
                      </a:r>
                      <a:r>
                        <a:rPr lang="en-US" sz="1400">
                          <a:latin typeface="Tahoma"/>
                          <a:ea typeface="Tahoma"/>
                          <a:cs typeface="Tahoma"/>
                          <a:sym typeface="Tahoma"/>
                        </a:rPr>
                        <a:t> thành phẩm, bán thành phẩm</a:t>
                      </a:r>
                      <a:endParaRPr sz="1400">
                        <a:solidFill>
                          <a:schemeClr val="dk1"/>
                        </a:solidFill>
                        <a:latin typeface="Tahoma"/>
                        <a:ea typeface="Tahoma"/>
                        <a:cs typeface="Tahoma"/>
                        <a:sym typeface="Tahoma"/>
                      </a:endParaRPr>
                    </a:p>
                  </a:txBody>
                  <a:tcPr marT="34300" marB="34300" marR="68575" marL="68575"/>
                </a:tc>
              </a:tr>
              <a:tr h="495300">
                <a:tc>
                  <a:txBody>
                    <a:bodyPr/>
                    <a:lstStyle/>
                    <a:p>
                      <a:pPr indent="0" lvl="0" marL="0" marR="0" rtl="0" algn="ctr">
                        <a:spcBef>
                          <a:spcPts val="0"/>
                        </a:spcBef>
                        <a:spcAft>
                          <a:spcPts val="0"/>
                        </a:spcAft>
                        <a:buNone/>
                      </a:pPr>
                      <a:r>
                        <a:rPr lang="en-US" sz="1400">
                          <a:latin typeface="Tahoma"/>
                          <a:ea typeface="Tahoma"/>
                          <a:cs typeface="Tahoma"/>
                          <a:sym typeface="Tahoma"/>
                        </a:rPr>
                        <a:t>2</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Plant</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Nơi</a:t>
                      </a:r>
                      <a:r>
                        <a:rPr lang="en-US" sz="1400">
                          <a:latin typeface="Tahoma"/>
                          <a:ea typeface="Tahoma"/>
                          <a:cs typeface="Tahoma"/>
                          <a:sym typeface="Tahoma"/>
                        </a:rPr>
                        <a:t> định mức được sử dụng</a:t>
                      </a:r>
                      <a:endParaRPr sz="1400">
                        <a:solidFill>
                          <a:schemeClr val="dk1"/>
                        </a:solidFill>
                        <a:latin typeface="Tahoma"/>
                        <a:ea typeface="Tahoma"/>
                        <a:cs typeface="Tahoma"/>
                        <a:sym typeface="Tahoma"/>
                      </a:endParaRPr>
                    </a:p>
                  </a:txBody>
                  <a:tcPr marT="34300" marB="34300" marR="68575" marL="68575"/>
                </a:tc>
              </a:tr>
              <a:tr h="495300">
                <a:tc>
                  <a:txBody>
                    <a:bodyPr/>
                    <a:lstStyle/>
                    <a:p>
                      <a:pPr indent="0" lvl="0" marL="0" marR="0" rtl="0" algn="ctr">
                        <a:spcBef>
                          <a:spcPts val="0"/>
                        </a:spcBef>
                        <a:spcAft>
                          <a:spcPts val="0"/>
                        </a:spcAft>
                        <a:buNone/>
                      </a:pPr>
                      <a:r>
                        <a:rPr lang="en-US" sz="1400">
                          <a:latin typeface="Tahoma"/>
                          <a:ea typeface="Tahoma"/>
                          <a:cs typeface="Tahoma"/>
                          <a:sym typeface="Tahoma"/>
                        </a:rPr>
                        <a:t>3</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t>Alternative BOM</a:t>
                      </a:r>
                      <a:endParaRPr/>
                    </a:p>
                  </a:txBody>
                  <a:tcPr marT="34300" marB="34300" marR="68575" marL="68575"/>
                </a:tc>
                <a:tc>
                  <a:txBody>
                    <a:bodyPr/>
                    <a:lstStyle/>
                    <a:p>
                      <a:pPr indent="0" lvl="0" marL="0" marR="0" rtl="0" algn="l">
                        <a:spcBef>
                          <a:spcPts val="0"/>
                        </a:spcBef>
                        <a:spcAft>
                          <a:spcPts val="0"/>
                        </a:spcAft>
                        <a:buNone/>
                      </a:pPr>
                      <a:r>
                        <a:rPr lang="en-US" sz="1400"/>
                        <a:t>Phiên</a:t>
                      </a:r>
                      <a:r>
                        <a:rPr lang="en-US" sz="1400"/>
                        <a:t> bản</a:t>
                      </a:r>
                      <a:endParaRPr sz="1400"/>
                    </a:p>
                  </a:txBody>
                  <a:tcPr marT="34300" marB="34300" marR="68575" marL="68575"/>
                </a:tc>
              </a:tr>
              <a:tr h="495300">
                <a:tc>
                  <a:txBody>
                    <a:bodyPr/>
                    <a:lstStyle/>
                    <a:p>
                      <a:pPr indent="0" lvl="0" marL="0" marR="0" rtl="0" algn="ctr">
                        <a:spcBef>
                          <a:spcPts val="0"/>
                        </a:spcBef>
                        <a:spcAft>
                          <a:spcPts val="0"/>
                        </a:spcAft>
                        <a:buNone/>
                      </a:pPr>
                      <a:r>
                        <a:rPr lang="en-US" sz="1400">
                          <a:latin typeface="Tahoma"/>
                          <a:ea typeface="Tahoma"/>
                          <a:cs typeface="Tahoma"/>
                          <a:sym typeface="Tahoma"/>
                        </a:rPr>
                        <a:t>4</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Valid</a:t>
                      </a:r>
                      <a:r>
                        <a:rPr lang="en-US" sz="1400">
                          <a:latin typeface="Tahoma"/>
                          <a:ea typeface="Tahoma"/>
                          <a:cs typeface="Tahoma"/>
                          <a:sym typeface="Tahoma"/>
                        </a:rPr>
                        <a:t> From</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Ngày</a:t>
                      </a:r>
                      <a:r>
                        <a:rPr lang="en-US" sz="1400">
                          <a:latin typeface="Tahoma"/>
                          <a:ea typeface="Tahoma"/>
                          <a:cs typeface="Tahoma"/>
                          <a:sym typeface="Tahoma"/>
                        </a:rPr>
                        <a:t> hiệu lực của định mức</a:t>
                      </a:r>
                      <a:endParaRPr sz="1400">
                        <a:solidFill>
                          <a:schemeClr val="dk1"/>
                        </a:solidFill>
                        <a:latin typeface="Tahoma"/>
                        <a:ea typeface="Tahoma"/>
                        <a:cs typeface="Tahoma"/>
                        <a:sym typeface="Tahoma"/>
                      </a:endParaRPr>
                    </a:p>
                  </a:txBody>
                  <a:tcPr marT="34300" marB="34300" marR="68575" marL="68575"/>
                </a:tc>
              </a:tr>
              <a:tr h="495300">
                <a:tc>
                  <a:txBody>
                    <a:bodyPr/>
                    <a:lstStyle/>
                    <a:p>
                      <a:pPr indent="0" lvl="0" marL="0" marR="0" rtl="0" algn="ctr">
                        <a:spcBef>
                          <a:spcPts val="0"/>
                        </a:spcBef>
                        <a:spcAft>
                          <a:spcPts val="0"/>
                        </a:spcAft>
                        <a:buNone/>
                      </a:pPr>
                      <a:r>
                        <a:rPr lang="en-US" sz="1400">
                          <a:latin typeface="Tahoma"/>
                          <a:ea typeface="Tahoma"/>
                          <a:cs typeface="Tahoma"/>
                          <a:sym typeface="Tahoma"/>
                        </a:rPr>
                        <a:t>5</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Base quantity</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Số</a:t>
                      </a:r>
                      <a:r>
                        <a:rPr lang="en-US" sz="1400">
                          <a:latin typeface="Tahoma"/>
                          <a:ea typeface="Tahoma"/>
                          <a:cs typeface="Tahoma"/>
                          <a:sym typeface="Tahoma"/>
                        </a:rPr>
                        <a:t> lượng TP cho 1 định mức</a:t>
                      </a:r>
                      <a:endParaRPr sz="1400">
                        <a:solidFill>
                          <a:schemeClr val="dk1"/>
                        </a:solidFill>
                        <a:latin typeface="Tahoma"/>
                        <a:ea typeface="Tahoma"/>
                        <a:cs typeface="Tahoma"/>
                        <a:sym typeface="Tahoma"/>
                      </a:endParaRPr>
                    </a:p>
                  </a:txBody>
                  <a:tcPr marT="34300" marB="34300" marR="68575" marL="68575"/>
                </a:tc>
              </a:tr>
              <a:tr h="495300">
                <a:tc>
                  <a:txBody>
                    <a:bodyPr/>
                    <a:lstStyle/>
                    <a:p>
                      <a:pPr indent="0" lvl="0" marL="0" marR="0" rtl="0" algn="ctr">
                        <a:spcBef>
                          <a:spcPts val="0"/>
                        </a:spcBef>
                        <a:spcAft>
                          <a:spcPts val="0"/>
                        </a:spcAft>
                        <a:buNone/>
                      </a:pPr>
                      <a:r>
                        <a:rPr lang="en-US" sz="1400">
                          <a:latin typeface="Tahoma"/>
                          <a:ea typeface="Tahoma"/>
                          <a:cs typeface="Tahoma"/>
                          <a:sym typeface="Tahoma"/>
                        </a:rPr>
                        <a:t>6</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BOM Status</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Trạng</a:t>
                      </a:r>
                      <a:r>
                        <a:rPr lang="en-US" sz="1400">
                          <a:latin typeface="Tahoma"/>
                          <a:ea typeface="Tahoma"/>
                          <a:cs typeface="Tahoma"/>
                          <a:sym typeface="Tahoma"/>
                        </a:rPr>
                        <a:t> thái BOM : được sử dụng, khóa</a:t>
                      </a:r>
                      <a:endParaRPr sz="1400">
                        <a:solidFill>
                          <a:schemeClr val="dk1"/>
                        </a:solidFill>
                        <a:latin typeface="Tahoma"/>
                        <a:ea typeface="Tahoma"/>
                        <a:cs typeface="Tahoma"/>
                        <a:sym typeface="Tahoma"/>
                      </a:endParaRPr>
                    </a:p>
                  </a:txBody>
                  <a:tcPr marT="34300" marB="34300" marR="68575" marL="68575"/>
                </a:tc>
              </a:tr>
              <a:tr h="495300">
                <a:tc>
                  <a:txBody>
                    <a:bodyPr/>
                    <a:lstStyle/>
                    <a:p>
                      <a:pPr indent="0" lvl="0" marL="0" marR="0" rtl="0" algn="ctr">
                        <a:spcBef>
                          <a:spcPts val="0"/>
                        </a:spcBef>
                        <a:spcAft>
                          <a:spcPts val="0"/>
                        </a:spcAft>
                        <a:buNone/>
                      </a:pPr>
                      <a:r>
                        <a:rPr lang="en-US" sz="1400">
                          <a:latin typeface="Tahoma"/>
                          <a:ea typeface="Tahoma"/>
                          <a:cs typeface="Tahoma"/>
                          <a:sym typeface="Tahoma"/>
                        </a:rPr>
                        <a:t>7</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Lab/Office</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Phòng</a:t>
                      </a:r>
                      <a:r>
                        <a:rPr lang="en-US" sz="1400">
                          <a:latin typeface="Tahoma"/>
                          <a:ea typeface="Tahoma"/>
                          <a:cs typeface="Tahoma"/>
                          <a:sym typeface="Tahoma"/>
                        </a:rPr>
                        <a:t> ban thiết kế, chịu trách nhiệm</a:t>
                      </a:r>
                      <a:endParaRPr sz="1400">
                        <a:solidFill>
                          <a:schemeClr val="dk1"/>
                        </a:solidFill>
                        <a:latin typeface="Tahoma"/>
                        <a:ea typeface="Tahoma"/>
                        <a:cs typeface="Tahoma"/>
                        <a:sym typeface="Tahoma"/>
                      </a:endParaRPr>
                    </a:p>
                  </a:txBody>
                  <a:tcPr marT="34300" marB="34300" marR="68575" marL="68575"/>
                </a:tc>
              </a:tr>
              <a:tr h="495300">
                <a:tc>
                  <a:txBody>
                    <a:bodyPr/>
                    <a:lstStyle/>
                    <a:p>
                      <a:pPr indent="0" lvl="0" marL="0" marR="0" rtl="0" algn="ctr">
                        <a:spcBef>
                          <a:spcPts val="0"/>
                        </a:spcBef>
                        <a:spcAft>
                          <a:spcPts val="0"/>
                        </a:spcAft>
                        <a:buNone/>
                      </a:pPr>
                      <a:r>
                        <a:rPr lang="en-US" sz="1400">
                          <a:latin typeface="Tahoma"/>
                          <a:ea typeface="Tahoma"/>
                          <a:cs typeface="Tahoma"/>
                          <a:sym typeface="Tahoma"/>
                        </a:rPr>
                        <a:t>8</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Component</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Nguyên</a:t>
                      </a:r>
                      <a:r>
                        <a:rPr lang="en-US" sz="1400">
                          <a:latin typeface="Tahoma"/>
                          <a:ea typeface="Tahoma"/>
                          <a:cs typeface="Tahoma"/>
                          <a:sym typeface="Tahoma"/>
                        </a:rPr>
                        <a:t> vật liệu trong định mức</a:t>
                      </a:r>
                      <a:endParaRPr sz="1400">
                        <a:solidFill>
                          <a:schemeClr val="dk1"/>
                        </a:solidFill>
                        <a:latin typeface="Tahoma"/>
                        <a:ea typeface="Tahoma"/>
                        <a:cs typeface="Tahoma"/>
                        <a:sym typeface="Tahoma"/>
                      </a:endParaRPr>
                    </a:p>
                  </a:txBody>
                  <a:tcPr marT="34300" marB="34300" marR="68575" marL="68575"/>
                </a:tc>
              </a:tr>
              <a:tr h="495300">
                <a:tc>
                  <a:txBody>
                    <a:bodyPr/>
                    <a:lstStyle/>
                    <a:p>
                      <a:pPr indent="0" lvl="0" marL="0" marR="0" rtl="0" algn="ctr">
                        <a:spcBef>
                          <a:spcPts val="0"/>
                        </a:spcBef>
                        <a:spcAft>
                          <a:spcPts val="0"/>
                        </a:spcAft>
                        <a:buNone/>
                      </a:pPr>
                      <a:r>
                        <a:rPr lang="en-US" sz="1400">
                          <a:solidFill>
                            <a:schemeClr val="dk1"/>
                          </a:solidFill>
                          <a:latin typeface="Tahoma"/>
                          <a:ea typeface="Tahoma"/>
                          <a:cs typeface="Tahoma"/>
                          <a:sym typeface="Tahoma"/>
                        </a:rPr>
                        <a:t>9</a:t>
                      </a:r>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Component</a:t>
                      </a:r>
                      <a:r>
                        <a:rPr lang="en-US" sz="1400">
                          <a:latin typeface="Tahoma"/>
                          <a:ea typeface="Tahoma"/>
                          <a:cs typeface="Tahoma"/>
                          <a:sym typeface="Tahoma"/>
                        </a:rPr>
                        <a:t> quantity</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Số</a:t>
                      </a:r>
                      <a:r>
                        <a:rPr lang="en-US" sz="1400">
                          <a:latin typeface="Tahoma"/>
                          <a:ea typeface="Tahoma"/>
                          <a:cs typeface="Tahoma"/>
                          <a:sym typeface="Tahoma"/>
                        </a:rPr>
                        <a:t> lượng nguyên vật liệu cấu thành</a:t>
                      </a:r>
                      <a:endParaRPr sz="1400">
                        <a:solidFill>
                          <a:schemeClr val="dk1"/>
                        </a:solidFill>
                        <a:latin typeface="Tahoma"/>
                        <a:ea typeface="Tahoma"/>
                        <a:cs typeface="Tahoma"/>
                        <a:sym typeface="Tahoma"/>
                      </a:endParaRPr>
                    </a:p>
                  </a:txBody>
                  <a:tcPr marT="34300" marB="34300" marR="68575" marL="68575"/>
                </a:tc>
              </a:tr>
            </a:tbl>
          </a:graphicData>
        </a:graphic>
      </p:graphicFrame>
      <p:sp>
        <p:nvSpPr>
          <p:cNvPr id="218" name="Google Shape;218;p23"/>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4"/>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pic>
        <p:nvPicPr>
          <p:cNvPr id="225" name="Google Shape;225;p24"/>
          <p:cNvPicPr preferRelativeResize="0"/>
          <p:nvPr/>
        </p:nvPicPr>
        <p:blipFill rotWithShape="1">
          <a:blip r:embed="rId3">
            <a:alphaModFix/>
          </a:blip>
          <a:srcRect b="0" l="0" r="0" t="0"/>
          <a:stretch/>
        </p:blipFill>
        <p:spPr>
          <a:xfrm>
            <a:off x="1085850" y="1333146"/>
            <a:ext cx="4031456" cy="3947276"/>
          </a:xfrm>
          <a:prstGeom prst="rect">
            <a:avLst/>
          </a:prstGeom>
          <a:noFill/>
          <a:ln>
            <a:noFill/>
          </a:ln>
        </p:spPr>
      </p:pic>
      <p:pic>
        <p:nvPicPr>
          <p:cNvPr id="226" name="Google Shape;226;p24"/>
          <p:cNvPicPr preferRelativeResize="0"/>
          <p:nvPr/>
        </p:nvPicPr>
        <p:blipFill rotWithShape="1">
          <a:blip r:embed="rId4">
            <a:alphaModFix/>
          </a:blip>
          <a:srcRect b="0" l="0" r="0" t="0"/>
          <a:stretch/>
        </p:blipFill>
        <p:spPr>
          <a:xfrm>
            <a:off x="3581400" y="3053371"/>
            <a:ext cx="5360991" cy="3336130"/>
          </a:xfrm>
          <a:prstGeom prst="rect">
            <a:avLst/>
          </a:prstGeom>
          <a:noFill/>
          <a:ln>
            <a:noFill/>
          </a:ln>
        </p:spPr>
      </p:pic>
      <p:sp>
        <p:nvSpPr>
          <p:cNvPr id="227" name="Google Shape;227;p24"/>
          <p:cNvSpPr txBox="1"/>
          <p:nvPr/>
        </p:nvSpPr>
        <p:spPr>
          <a:xfrm>
            <a:off x="228600" y="1371600"/>
            <a:ext cx="857250" cy="3808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75"/>
              <a:buFont typeface="Arial"/>
              <a:buNone/>
            </a:pPr>
            <a:r>
              <a:rPr lang="en-US" sz="1875">
                <a:solidFill>
                  <a:srgbClr val="000000"/>
                </a:solidFill>
                <a:latin typeface="Arial"/>
                <a:ea typeface="Arial"/>
                <a:cs typeface="Arial"/>
                <a:sym typeface="Arial"/>
              </a:rPr>
              <a:t>Ví dụ:</a:t>
            </a:r>
            <a:endParaRPr/>
          </a:p>
        </p:txBody>
      </p:sp>
      <p:sp>
        <p:nvSpPr>
          <p:cNvPr id="228" name="Google Shape;228;p24"/>
          <p:cNvSpPr txBox="1"/>
          <p:nvPr/>
        </p:nvSpPr>
        <p:spPr>
          <a:xfrm>
            <a:off x="1649611" y="518011"/>
            <a:ext cx="5844778" cy="375104"/>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000"/>
              <a:buFont typeface="Noto Sans Symbols"/>
              <a:buNone/>
            </a:pPr>
            <a:r>
              <a:rPr b="1" i="0" lang="en-US" sz="2000">
                <a:solidFill>
                  <a:schemeClr val="lt1"/>
                </a:solidFill>
                <a:latin typeface="Tahoma"/>
                <a:ea typeface="Tahoma"/>
                <a:cs typeface="Tahoma"/>
                <a:sym typeface="Tahoma"/>
              </a:rPr>
              <a:t>CÁC THÔNG TIN CƠ BẢN CỦA BOM</a:t>
            </a:r>
            <a:endParaRPr b="1" i="0" sz="2000">
              <a:solidFill>
                <a:schemeClr val="lt1"/>
              </a:solidFill>
              <a:latin typeface="Tahoma"/>
              <a:ea typeface="Tahoma"/>
              <a:cs typeface="Tahoma"/>
              <a:sym typeface="Tahoma"/>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5"/>
          <p:cNvSpPr txBox="1"/>
          <p:nvPr>
            <p:ph type="title"/>
          </p:nvPr>
        </p:nvSpPr>
        <p:spPr>
          <a:xfrm>
            <a:off x="838200" y="518011"/>
            <a:ext cx="8001000" cy="375104"/>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chemeClr val="lt1"/>
              </a:buClr>
              <a:buSzPts val="2000"/>
              <a:buFont typeface="Noto Sans Symbols"/>
              <a:buNone/>
            </a:pPr>
            <a:r>
              <a:rPr lang="en-US" sz="2000">
                <a:latin typeface="Tahoma"/>
                <a:ea typeface="Tahoma"/>
                <a:cs typeface="Tahoma"/>
                <a:sym typeface="Tahoma"/>
              </a:rPr>
              <a:t>TRUNG TÂM/TRẠM SẢN XUẤT WORK CENTER</a:t>
            </a:r>
            <a:endParaRPr/>
          </a:p>
        </p:txBody>
      </p:sp>
      <p:sp>
        <p:nvSpPr>
          <p:cNvPr id="235" name="Google Shape;235;p25"/>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236" name="Google Shape;236;p25"/>
          <p:cNvSpPr txBox="1"/>
          <p:nvPr>
            <p:ph idx="1" type="body"/>
          </p:nvPr>
        </p:nvSpPr>
        <p:spPr>
          <a:xfrm>
            <a:off x="304800" y="1371600"/>
            <a:ext cx="8658225" cy="4708981"/>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Work Center:</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 Là 1 máy / nhóm máy móc / nhóm công nhân / 1 trạm làm việc…</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 Quy định các thông tin như: năng lực sản xuất, thời gian chạy máy, bộ giá trị thống kê tiêu hao, chi phí sản xuất tính vào mục nào… nhằm mục đích lập kế hoạch, quản lý năng lực sản xuất, tập hợp chi phí. </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 Work Center là thông tin bắt buộc khi khai báo Routing (Quy trình sản xuất). </a:t>
            </a:r>
            <a:endParaRPr/>
          </a:p>
          <a:p>
            <a:pPr indent="0" lvl="0" marL="0" rtl="0" algn="l">
              <a:spcBef>
                <a:spcPts val="0"/>
              </a:spcBef>
              <a:spcAft>
                <a:spcPts val="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grpSp>
        <p:nvGrpSpPr>
          <p:cNvPr id="242" name="Google Shape;242;p26"/>
          <p:cNvGrpSpPr/>
          <p:nvPr/>
        </p:nvGrpSpPr>
        <p:grpSpPr>
          <a:xfrm>
            <a:off x="685800" y="2333314"/>
            <a:ext cx="3657600" cy="2695886"/>
            <a:chOff x="457200" y="3816632"/>
            <a:chExt cx="3276600" cy="2462478"/>
          </a:xfrm>
        </p:grpSpPr>
        <p:pic>
          <p:nvPicPr>
            <p:cNvPr descr="http://srv.vnexpress.net/FileStore/Raovat/2012/04/02/0p17texs__8548-88149-lap-bien-tan-tiet-kiem-dien-cho-may-ep-nhua.jpg" id="243" name="Google Shape;243;p26"/>
            <p:cNvPicPr preferRelativeResize="0"/>
            <p:nvPr/>
          </p:nvPicPr>
          <p:blipFill rotWithShape="1">
            <a:blip r:embed="rId3">
              <a:alphaModFix/>
            </a:blip>
            <a:srcRect b="0" l="0" r="0" t="0"/>
            <a:stretch/>
          </p:blipFill>
          <p:spPr>
            <a:xfrm>
              <a:off x="457200" y="3816632"/>
              <a:ext cx="3276600" cy="1933195"/>
            </a:xfrm>
            <a:prstGeom prst="rect">
              <a:avLst/>
            </a:prstGeom>
            <a:noFill/>
            <a:ln>
              <a:noFill/>
            </a:ln>
          </p:spPr>
        </p:pic>
        <p:sp>
          <p:nvSpPr>
            <p:cNvPr id="244" name="Google Shape;244;p26"/>
            <p:cNvSpPr/>
            <p:nvPr/>
          </p:nvSpPr>
          <p:spPr>
            <a:xfrm>
              <a:off x="903929" y="5786735"/>
              <a:ext cx="2392108" cy="49237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800" cap="none">
                  <a:solidFill>
                    <a:srgbClr val="000000"/>
                  </a:solidFill>
                  <a:latin typeface="Tahoma"/>
                  <a:ea typeface="Tahoma"/>
                  <a:cs typeface="Tahoma"/>
                  <a:sym typeface="Tahoma"/>
                </a:rPr>
                <a:t>MÁY TẠO HẠT</a:t>
              </a:r>
              <a:endParaRPr/>
            </a:p>
          </p:txBody>
        </p:sp>
      </p:grpSp>
      <p:grpSp>
        <p:nvGrpSpPr>
          <p:cNvPr id="245" name="Google Shape;245;p26"/>
          <p:cNvGrpSpPr/>
          <p:nvPr/>
        </p:nvGrpSpPr>
        <p:grpSpPr>
          <a:xfrm>
            <a:off x="4800602" y="1932555"/>
            <a:ext cx="3276598" cy="3172844"/>
            <a:chOff x="5631111" y="4572000"/>
            <a:chExt cx="3239914" cy="1953190"/>
          </a:xfrm>
        </p:grpSpPr>
        <p:grpSp>
          <p:nvGrpSpPr>
            <p:cNvPr id="246" name="Google Shape;246;p26"/>
            <p:cNvGrpSpPr/>
            <p:nvPr/>
          </p:nvGrpSpPr>
          <p:grpSpPr>
            <a:xfrm>
              <a:off x="6119533" y="4572000"/>
              <a:ext cx="2362200" cy="914400"/>
              <a:chOff x="1984393" y="5252544"/>
              <a:chExt cx="2362200" cy="914400"/>
            </a:xfrm>
          </p:grpSpPr>
          <p:pic>
            <p:nvPicPr>
              <p:cNvPr descr="http://www.large-icons.com/stock-icons/large-people/worker-icon.gif" id="247" name="Google Shape;247;p26"/>
              <p:cNvPicPr preferRelativeResize="0"/>
              <p:nvPr/>
            </p:nvPicPr>
            <p:blipFill rotWithShape="1">
              <a:blip r:embed="rId4">
                <a:alphaModFix/>
              </a:blip>
              <a:srcRect b="0" l="0" r="0" t="0"/>
              <a:stretch/>
            </p:blipFill>
            <p:spPr>
              <a:xfrm>
                <a:off x="2722860" y="5271593"/>
                <a:ext cx="895350" cy="895351"/>
              </a:xfrm>
              <a:prstGeom prst="rect">
                <a:avLst/>
              </a:prstGeom>
              <a:noFill/>
              <a:ln>
                <a:noFill/>
              </a:ln>
            </p:spPr>
          </p:pic>
          <p:pic>
            <p:nvPicPr>
              <p:cNvPr descr="http://www.large-icons.com/stock-icons/large-people/worker-icon.gif" id="248" name="Google Shape;248;p26"/>
              <p:cNvPicPr preferRelativeResize="0"/>
              <p:nvPr/>
            </p:nvPicPr>
            <p:blipFill rotWithShape="1">
              <a:blip r:embed="rId4">
                <a:alphaModFix/>
              </a:blip>
              <a:srcRect b="0" l="0" r="0" t="0"/>
              <a:stretch/>
            </p:blipFill>
            <p:spPr>
              <a:xfrm>
                <a:off x="1984393" y="5252544"/>
                <a:ext cx="895350" cy="895351"/>
              </a:xfrm>
              <a:prstGeom prst="rect">
                <a:avLst/>
              </a:prstGeom>
              <a:noFill/>
              <a:ln>
                <a:noFill/>
              </a:ln>
            </p:spPr>
          </p:pic>
          <p:pic>
            <p:nvPicPr>
              <p:cNvPr descr="http://www.large-icons.com/stock-icons/large-people/worker-icon.gif" id="249" name="Google Shape;249;p26"/>
              <p:cNvPicPr preferRelativeResize="0"/>
              <p:nvPr/>
            </p:nvPicPr>
            <p:blipFill rotWithShape="1">
              <a:blip r:embed="rId4">
                <a:alphaModFix/>
              </a:blip>
              <a:srcRect b="0" l="0" r="0" t="0"/>
              <a:stretch/>
            </p:blipFill>
            <p:spPr>
              <a:xfrm>
                <a:off x="3451243" y="5271593"/>
                <a:ext cx="895350" cy="895351"/>
              </a:xfrm>
              <a:prstGeom prst="rect">
                <a:avLst/>
              </a:prstGeom>
              <a:noFill/>
              <a:ln>
                <a:noFill/>
              </a:ln>
            </p:spPr>
          </p:pic>
        </p:grpSp>
        <p:sp>
          <p:nvSpPr>
            <p:cNvPr id="250" name="Google Shape;250;p26"/>
            <p:cNvSpPr/>
            <p:nvPr/>
          </p:nvSpPr>
          <p:spPr>
            <a:xfrm>
              <a:off x="5631111" y="5663431"/>
              <a:ext cx="3239914" cy="86175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800" cap="none">
                  <a:solidFill>
                    <a:srgbClr val="000000"/>
                  </a:solidFill>
                  <a:latin typeface="Tahoma"/>
                  <a:ea typeface="Tahoma"/>
                  <a:cs typeface="Tahoma"/>
                  <a:sym typeface="Tahoma"/>
                </a:rPr>
                <a:t>NHÓM NHÂN CÔNG</a:t>
              </a:r>
              <a:endParaRPr/>
            </a:p>
            <a:p>
              <a:pPr indent="0" lvl="0" marL="0" marR="0" rtl="0" algn="ctr">
                <a:spcBef>
                  <a:spcPts val="0"/>
                </a:spcBef>
                <a:spcAft>
                  <a:spcPts val="0"/>
                </a:spcAft>
                <a:buNone/>
              </a:pPr>
              <a:r>
                <a:rPr b="1" lang="en-US" sz="1800" cap="none">
                  <a:solidFill>
                    <a:srgbClr val="000000"/>
                  </a:solidFill>
                  <a:latin typeface="Tahoma"/>
                  <a:ea typeface="Tahoma"/>
                  <a:cs typeface="Tahoma"/>
                  <a:sym typeface="Tahoma"/>
                </a:rPr>
                <a:t>ĐÓNG GÓI</a:t>
              </a:r>
              <a:endParaRPr b="1" sz="1800" cap="none">
                <a:solidFill>
                  <a:srgbClr val="000000"/>
                </a:solidFill>
                <a:latin typeface="Tahoma"/>
                <a:ea typeface="Tahoma"/>
                <a:cs typeface="Tahoma"/>
                <a:sym typeface="Tahoma"/>
              </a:endParaRPr>
            </a:p>
          </p:txBody>
        </p:sp>
      </p:grpSp>
      <p:sp>
        <p:nvSpPr>
          <p:cNvPr id="251" name="Google Shape;251;p26"/>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252" name="Google Shape;252;p26"/>
          <p:cNvSpPr txBox="1"/>
          <p:nvPr/>
        </p:nvSpPr>
        <p:spPr>
          <a:xfrm>
            <a:off x="896541" y="1676400"/>
            <a:ext cx="912019" cy="3808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75"/>
              <a:buFont typeface="Arial"/>
              <a:buNone/>
            </a:pPr>
            <a:r>
              <a:rPr lang="en-US" sz="1875">
                <a:solidFill>
                  <a:srgbClr val="000000"/>
                </a:solidFill>
                <a:latin typeface="Arial"/>
                <a:ea typeface="Arial"/>
                <a:cs typeface="Arial"/>
                <a:sym typeface="Arial"/>
              </a:rPr>
              <a:t>Ví dụ:</a:t>
            </a:r>
            <a:endParaRPr/>
          </a:p>
        </p:txBody>
      </p:sp>
      <p:sp>
        <p:nvSpPr>
          <p:cNvPr id="253" name="Google Shape;253;p26"/>
          <p:cNvSpPr txBox="1"/>
          <p:nvPr>
            <p:ph type="title"/>
          </p:nvPr>
        </p:nvSpPr>
        <p:spPr>
          <a:xfrm>
            <a:off x="838200" y="518011"/>
            <a:ext cx="8001000" cy="375104"/>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chemeClr val="lt1"/>
              </a:buClr>
              <a:buSzPts val="2000"/>
              <a:buFont typeface="Noto Sans Symbols"/>
              <a:buNone/>
            </a:pPr>
            <a:r>
              <a:rPr lang="en-US" sz="2000">
                <a:latin typeface="Tahoma"/>
                <a:ea typeface="Tahoma"/>
                <a:cs typeface="Tahoma"/>
                <a:sym typeface="Tahoma"/>
              </a:rPr>
              <a:t>TRUNG TÂM/TRẠM SẢN XUẤT WORK CENTER</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2"/>
                                        </p:tgtEl>
                                        <p:attrNameLst>
                                          <p:attrName>style.visibility</p:attrName>
                                        </p:attrNameLst>
                                      </p:cBhvr>
                                      <p:to>
                                        <p:strVal val="visible"/>
                                      </p:to>
                                    </p:set>
                                    <p:animEffect filter="fade" transition="in">
                                      <p:cBhvr>
                                        <p:cTn dur="500"/>
                                        <p:tgtEl>
                                          <p:spTgt spid="24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5"/>
                                        </p:tgtEl>
                                        <p:attrNameLst>
                                          <p:attrName>style.visibility</p:attrName>
                                        </p:attrNameLst>
                                      </p:cBhvr>
                                      <p:to>
                                        <p:strVal val="visible"/>
                                      </p:to>
                                    </p:set>
                                    <p:animEffect filter="fade" transition="in">
                                      <p:cBhvr>
                                        <p:cTn dur="500"/>
                                        <p:tgtEl>
                                          <p:spTgt spid="2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27"/>
          <p:cNvSpPr txBox="1"/>
          <p:nvPr>
            <p:ph type="title"/>
          </p:nvPr>
        </p:nvSpPr>
        <p:spPr>
          <a:xfrm>
            <a:off x="1371600" y="518011"/>
            <a:ext cx="5844778" cy="375104"/>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chemeClr val="lt1"/>
              </a:buClr>
              <a:buSzPts val="2000"/>
              <a:buFont typeface="Noto Sans Symbols"/>
              <a:buNone/>
            </a:pPr>
            <a:r>
              <a:rPr lang="en-US" sz="2000">
                <a:latin typeface="Tahoma"/>
                <a:ea typeface="Tahoma"/>
                <a:cs typeface="Tahoma"/>
                <a:sym typeface="Tahoma"/>
              </a:rPr>
              <a:t>CÁC THÔNG TIN CƠ BẢN CỦA WORK CENTER</a:t>
            </a:r>
            <a:endParaRPr/>
          </a:p>
        </p:txBody>
      </p:sp>
      <p:graphicFrame>
        <p:nvGraphicFramePr>
          <p:cNvPr id="260" name="Google Shape;260;p27"/>
          <p:cNvGraphicFramePr/>
          <p:nvPr/>
        </p:nvGraphicFramePr>
        <p:xfrm>
          <a:off x="381000" y="1479476"/>
          <a:ext cx="3000000" cy="3000000"/>
        </p:xfrm>
        <a:graphic>
          <a:graphicData uri="http://schemas.openxmlformats.org/drawingml/2006/table">
            <a:tbl>
              <a:tblPr bandRow="1" firstRow="1">
                <a:noFill/>
                <a:tableStyleId>{EF85C8A3-B012-4A0B-99C6-3BB0CA2697F5}</a:tableStyleId>
              </a:tblPr>
              <a:tblGrid>
                <a:gridCol w="651425"/>
                <a:gridCol w="1573325"/>
                <a:gridCol w="6081025"/>
              </a:tblGrid>
              <a:tr h="545325">
                <a:tc>
                  <a:txBody>
                    <a:bodyPr/>
                    <a:lstStyle/>
                    <a:p>
                      <a:pPr indent="0" lvl="0" marL="0" marR="0" rtl="0" algn="ctr">
                        <a:spcBef>
                          <a:spcPts val="0"/>
                        </a:spcBef>
                        <a:spcAft>
                          <a:spcPts val="0"/>
                        </a:spcAft>
                        <a:buNone/>
                      </a:pPr>
                      <a:r>
                        <a:rPr lang="en-US" sz="1400">
                          <a:latin typeface="Tahoma"/>
                          <a:ea typeface="Tahoma"/>
                          <a:cs typeface="Tahoma"/>
                          <a:sym typeface="Tahoma"/>
                        </a:rPr>
                        <a:t>No.</a:t>
                      </a:r>
                      <a:endParaRPr sz="1400">
                        <a:solidFill>
                          <a:schemeClr val="dk1"/>
                        </a:solidFill>
                        <a:latin typeface="Tahoma"/>
                        <a:ea typeface="Tahoma"/>
                        <a:cs typeface="Tahoma"/>
                        <a:sym typeface="Tahoma"/>
                      </a:endParaRPr>
                    </a:p>
                  </a:txBody>
                  <a:tcPr marT="34300" marB="34300" marR="68575" marL="68575">
                    <a:solidFill>
                      <a:schemeClr val="accent2"/>
                    </a:solidFill>
                  </a:tcPr>
                </a:tc>
                <a:tc>
                  <a:txBody>
                    <a:bodyPr/>
                    <a:lstStyle/>
                    <a:p>
                      <a:pPr indent="0" lvl="0" marL="0" marR="0" rtl="0" algn="ctr">
                        <a:spcBef>
                          <a:spcPts val="0"/>
                        </a:spcBef>
                        <a:spcAft>
                          <a:spcPts val="0"/>
                        </a:spcAft>
                        <a:buNone/>
                      </a:pPr>
                      <a:r>
                        <a:rPr lang="en-US" sz="1400">
                          <a:latin typeface="Tahoma"/>
                          <a:ea typeface="Tahoma"/>
                          <a:cs typeface="Tahoma"/>
                          <a:sym typeface="Tahoma"/>
                        </a:rPr>
                        <a:t>Information</a:t>
                      </a:r>
                      <a:endParaRPr sz="1400">
                        <a:solidFill>
                          <a:schemeClr val="dk1"/>
                        </a:solidFill>
                        <a:latin typeface="Tahoma"/>
                        <a:ea typeface="Tahoma"/>
                        <a:cs typeface="Tahoma"/>
                        <a:sym typeface="Tahoma"/>
                      </a:endParaRPr>
                    </a:p>
                  </a:txBody>
                  <a:tcPr marT="34300" marB="34300" marR="68575" marL="68575">
                    <a:solidFill>
                      <a:schemeClr val="accent2"/>
                    </a:solidFill>
                  </a:tcPr>
                </a:tc>
                <a:tc>
                  <a:txBody>
                    <a:bodyPr/>
                    <a:lstStyle/>
                    <a:p>
                      <a:pPr indent="0" lvl="0" marL="0" marR="0" rtl="0" algn="ctr">
                        <a:spcBef>
                          <a:spcPts val="0"/>
                        </a:spcBef>
                        <a:spcAft>
                          <a:spcPts val="0"/>
                        </a:spcAft>
                        <a:buNone/>
                      </a:pPr>
                      <a:r>
                        <a:rPr lang="en-US" sz="1400">
                          <a:latin typeface="Tahoma"/>
                          <a:ea typeface="Tahoma"/>
                          <a:cs typeface="Tahoma"/>
                          <a:sym typeface="Tahoma"/>
                        </a:rPr>
                        <a:t>Description</a:t>
                      </a:r>
                      <a:endParaRPr sz="1400">
                        <a:solidFill>
                          <a:schemeClr val="dk1"/>
                        </a:solidFill>
                        <a:latin typeface="Tahoma"/>
                        <a:ea typeface="Tahoma"/>
                        <a:cs typeface="Tahoma"/>
                        <a:sym typeface="Tahoma"/>
                      </a:endParaRPr>
                    </a:p>
                  </a:txBody>
                  <a:tcPr marT="34300" marB="34300" marR="68575" marL="68575">
                    <a:solidFill>
                      <a:schemeClr val="accent2"/>
                    </a:solidFill>
                  </a:tcPr>
                </a:tc>
              </a:tr>
              <a:tr h="545325">
                <a:tc>
                  <a:txBody>
                    <a:bodyPr/>
                    <a:lstStyle/>
                    <a:p>
                      <a:pPr indent="0" lvl="0" marL="0" marR="0" rtl="0" algn="ctr">
                        <a:spcBef>
                          <a:spcPts val="0"/>
                        </a:spcBef>
                        <a:spcAft>
                          <a:spcPts val="0"/>
                        </a:spcAft>
                        <a:buNone/>
                      </a:pPr>
                      <a:r>
                        <a:rPr lang="en-US" sz="1400">
                          <a:latin typeface="Tahoma"/>
                          <a:ea typeface="Tahoma"/>
                          <a:cs typeface="Tahoma"/>
                          <a:sym typeface="Tahoma"/>
                        </a:rPr>
                        <a:t>1</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Category</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solidFill>
                            <a:schemeClr val="dk1"/>
                          </a:solidFill>
                          <a:latin typeface="Tahoma"/>
                          <a:ea typeface="Tahoma"/>
                          <a:cs typeface="Tahoma"/>
                          <a:sym typeface="Tahoma"/>
                        </a:rPr>
                        <a:t>Loại</a:t>
                      </a:r>
                      <a:r>
                        <a:rPr lang="en-US" sz="1400">
                          <a:solidFill>
                            <a:schemeClr val="dk1"/>
                          </a:solidFill>
                          <a:latin typeface="Tahoma"/>
                          <a:ea typeface="Tahoma"/>
                          <a:cs typeface="Tahoma"/>
                          <a:sym typeface="Tahoma"/>
                        </a:rPr>
                        <a:t> </a:t>
                      </a:r>
                      <a:r>
                        <a:rPr lang="en-US" sz="1400">
                          <a:solidFill>
                            <a:schemeClr val="dk1"/>
                          </a:solidFill>
                          <a:latin typeface="Tahoma"/>
                          <a:ea typeface="Tahoma"/>
                          <a:cs typeface="Tahoma"/>
                          <a:sym typeface="Tahoma"/>
                        </a:rPr>
                        <a:t>Máy</a:t>
                      </a:r>
                      <a:r>
                        <a:rPr lang="en-US" sz="1400">
                          <a:solidFill>
                            <a:schemeClr val="dk1"/>
                          </a:solidFill>
                          <a:latin typeface="Tahoma"/>
                          <a:ea typeface="Tahoma"/>
                          <a:cs typeface="Tahoma"/>
                          <a:sym typeface="Tahoma"/>
                        </a:rPr>
                        <a:t> móc/ nhóm nhân công/…</a:t>
                      </a:r>
                      <a:endParaRPr sz="1400">
                        <a:solidFill>
                          <a:schemeClr val="dk1"/>
                        </a:solidFill>
                        <a:latin typeface="Tahoma"/>
                        <a:ea typeface="Tahoma"/>
                        <a:cs typeface="Tahoma"/>
                        <a:sym typeface="Tahoma"/>
                      </a:endParaRPr>
                    </a:p>
                  </a:txBody>
                  <a:tcPr marT="34300" marB="34300" marR="68575" marL="68575"/>
                </a:tc>
              </a:tr>
              <a:tr h="545325">
                <a:tc>
                  <a:txBody>
                    <a:bodyPr/>
                    <a:lstStyle/>
                    <a:p>
                      <a:pPr indent="0" lvl="0" marL="0" marR="0" rtl="0" algn="ctr">
                        <a:spcBef>
                          <a:spcPts val="0"/>
                        </a:spcBef>
                        <a:spcAft>
                          <a:spcPts val="0"/>
                        </a:spcAft>
                        <a:buNone/>
                      </a:pPr>
                      <a:r>
                        <a:rPr lang="en-US" sz="1400">
                          <a:latin typeface="Tahoma"/>
                          <a:ea typeface="Tahoma"/>
                          <a:cs typeface="Tahoma"/>
                          <a:sym typeface="Tahoma"/>
                        </a:rPr>
                        <a:t>2</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Plant</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Nơi</a:t>
                      </a:r>
                      <a:r>
                        <a:rPr lang="en-US" sz="1400">
                          <a:latin typeface="Tahoma"/>
                          <a:ea typeface="Tahoma"/>
                          <a:cs typeface="Tahoma"/>
                          <a:sym typeface="Tahoma"/>
                        </a:rPr>
                        <a:t> Work Center được sử dụng</a:t>
                      </a:r>
                      <a:endParaRPr sz="1400">
                        <a:solidFill>
                          <a:schemeClr val="dk1"/>
                        </a:solidFill>
                        <a:latin typeface="Tahoma"/>
                        <a:ea typeface="Tahoma"/>
                        <a:cs typeface="Tahoma"/>
                        <a:sym typeface="Tahoma"/>
                      </a:endParaRPr>
                    </a:p>
                  </a:txBody>
                  <a:tcPr marT="34300" marB="34300" marR="68575" marL="68575"/>
                </a:tc>
              </a:tr>
              <a:tr h="545325">
                <a:tc>
                  <a:txBody>
                    <a:bodyPr/>
                    <a:lstStyle/>
                    <a:p>
                      <a:pPr indent="0" lvl="0" marL="0" marR="0" rtl="0" algn="ctr">
                        <a:spcBef>
                          <a:spcPts val="0"/>
                        </a:spcBef>
                        <a:spcAft>
                          <a:spcPts val="0"/>
                        </a:spcAft>
                        <a:buNone/>
                      </a:pPr>
                      <a:r>
                        <a:rPr lang="en-US" sz="1400">
                          <a:latin typeface="Tahoma"/>
                          <a:ea typeface="Tahoma"/>
                          <a:cs typeface="Tahoma"/>
                          <a:sym typeface="Tahoma"/>
                        </a:rPr>
                        <a:t>3</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Usage</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Trạng</a:t>
                      </a:r>
                      <a:r>
                        <a:rPr lang="en-US" sz="1400">
                          <a:latin typeface="Tahoma"/>
                          <a:ea typeface="Tahoma"/>
                          <a:cs typeface="Tahoma"/>
                          <a:sym typeface="Tahoma"/>
                        </a:rPr>
                        <a:t> thái Work Center : được sử dụng, khóa</a:t>
                      </a:r>
                      <a:endParaRPr sz="1400">
                        <a:solidFill>
                          <a:schemeClr val="dk1"/>
                        </a:solidFill>
                        <a:latin typeface="Tahoma"/>
                        <a:ea typeface="Tahoma"/>
                        <a:cs typeface="Tahoma"/>
                        <a:sym typeface="Tahoma"/>
                      </a:endParaRPr>
                    </a:p>
                  </a:txBody>
                  <a:tcPr marT="34300" marB="34300" marR="68575" marL="68575"/>
                </a:tc>
              </a:tr>
              <a:tr h="634850">
                <a:tc>
                  <a:txBody>
                    <a:bodyPr/>
                    <a:lstStyle/>
                    <a:p>
                      <a:pPr indent="0" lvl="0" marL="0" marR="0" rtl="0" algn="ctr">
                        <a:spcBef>
                          <a:spcPts val="0"/>
                        </a:spcBef>
                        <a:spcAft>
                          <a:spcPts val="0"/>
                        </a:spcAft>
                        <a:buNone/>
                      </a:pPr>
                      <a:r>
                        <a:rPr lang="en-US" sz="1400">
                          <a:latin typeface="Tahoma"/>
                          <a:ea typeface="Tahoma"/>
                          <a:cs typeface="Tahoma"/>
                          <a:sym typeface="Tahoma"/>
                        </a:rPr>
                        <a:t>4</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Standard</a:t>
                      </a:r>
                      <a:r>
                        <a:rPr lang="en-US" sz="1400">
                          <a:latin typeface="Tahoma"/>
                          <a:ea typeface="Tahoma"/>
                          <a:cs typeface="Tahoma"/>
                          <a:sym typeface="Tahoma"/>
                        </a:rPr>
                        <a:t> value key</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Quy định</a:t>
                      </a:r>
                      <a:r>
                        <a:rPr lang="en-US" sz="1400">
                          <a:latin typeface="Tahoma"/>
                          <a:ea typeface="Tahoma"/>
                          <a:cs typeface="Tahoma"/>
                          <a:sym typeface="Tahoma"/>
                        </a:rPr>
                        <a:t> các thông tin thống kê tiêu hao trên work center như: giờ cài đặt máy, giờ chạy máy, giờ nhân công …</a:t>
                      </a:r>
                      <a:endParaRPr sz="1400">
                        <a:solidFill>
                          <a:schemeClr val="dk1"/>
                        </a:solidFill>
                        <a:latin typeface="Tahoma"/>
                        <a:ea typeface="Tahoma"/>
                        <a:cs typeface="Tahoma"/>
                        <a:sym typeface="Tahoma"/>
                      </a:endParaRPr>
                    </a:p>
                  </a:txBody>
                  <a:tcPr marT="34300" marB="34300" marR="68575" marL="68575"/>
                </a:tc>
              </a:tr>
              <a:tr h="545325">
                <a:tc>
                  <a:txBody>
                    <a:bodyPr/>
                    <a:lstStyle/>
                    <a:p>
                      <a:pPr indent="0" lvl="0" marL="0" marR="0" rtl="0" algn="ctr">
                        <a:spcBef>
                          <a:spcPts val="0"/>
                        </a:spcBef>
                        <a:spcAft>
                          <a:spcPts val="0"/>
                        </a:spcAft>
                        <a:buNone/>
                      </a:pPr>
                      <a:r>
                        <a:rPr lang="en-US" sz="1400">
                          <a:solidFill>
                            <a:schemeClr val="dk1"/>
                          </a:solidFill>
                          <a:latin typeface="Tahoma"/>
                          <a:ea typeface="Tahoma"/>
                          <a:cs typeface="Tahoma"/>
                          <a:sym typeface="Tahoma"/>
                        </a:rPr>
                        <a:t>5</a:t>
                      </a:r>
                      <a:endParaRPr/>
                    </a:p>
                  </a:txBody>
                  <a:tcPr marT="34300" marB="34300" marR="68575" marL="68575"/>
                </a:tc>
                <a:tc>
                  <a:txBody>
                    <a:bodyPr/>
                    <a:lstStyle/>
                    <a:p>
                      <a:pPr indent="0" lvl="0" marL="0" marR="0" rtl="0" algn="l">
                        <a:spcBef>
                          <a:spcPts val="0"/>
                        </a:spcBef>
                        <a:spcAft>
                          <a:spcPts val="0"/>
                        </a:spcAft>
                        <a:buNone/>
                      </a:pPr>
                      <a:r>
                        <a:rPr lang="en-US" sz="1400">
                          <a:solidFill>
                            <a:schemeClr val="dk1"/>
                          </a:solidFill>
                          <a:latin typeface="Tahoma"/>
                          <a:ea typeface="Tahoma"/>
                          <a:cs typeface="Tahoma"/>
                          <a:sym typeface="Tahoma"/>
                        </a:rPr>
                        <a:t>Activity</a:t>
                      </a:r>
                      <a:r>
                        <a:rPr lang="en-US" sz="1400">
                          <a:solidFill>
                            <a:schemeClr val="dk1"/>
                          </a:solidFill>
                          <a:latin typeface="Tahoma"/>
                          <a:ea typeface="Tahoma"/>
                          <a:cs typeface="Tahoma"/>
                          <a:sym typeface="Tahoma"/>
                        </a:rPr>
                        <a:t> Type</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solidFill>
                            <a:schemeClr val="dk1"/>
                          </a:solidFill>
                          <a:latin typeface="Tahoma"/>
                          <a:ea typeface="Tahoma"/>
                          <a:cs typeface="Tahoma"/>
                          <a:sym typeface="Tahoma"/>
                        </a:rPr>
                        <a:t>Loại</a:t>
                      </a:r>
                      <a:r>
                        <a:rPr lang="en-US" sz="1400">
                          <a:solidFill>
                            <a:schemeClr val="dk1"/>
                          </a:solidFill>
                          <a:latin typeface="Tahoma"/>
                          <a:ea typeface="Tahoma"/>
                          <a:cs typeface="Tahoma"/>
                          <a:sym typeface="Tahoma"/>
                        </a:rPr>
                        <a:t> chi phí tiêu hao: chi phí máy, chi phí nhân công</a:t>
                      </a:r>
                      <a:endParaRPr sz="1400">
                        <a:solidFill>
                          <a:schemeClr val="dk1"/>
                        </a:solidFill>
                        <a:latin typeface="Tahoma"/>
                        <a:ea typeface="Tahoma"/>
                        <a:cs typeface="Tahoma"/>
                        <a:sym typeface="Tahoma"/>
                      </a:endParaRPr>
                    </a:p>
                  </a:txBody>
                  <a:tcPr marT="34300" marB="34300" marR="68575" marL="68575"/>
                </a:tc>
              </a:tr>
              <a:tr h="545325">
                <a:tc>
                  <a:txBody>
                    <a:bodyPr/>
                    <a:lstStyle/>
                    <a:p>
                      <a:pPr indent="0" lvl="0" marL="0" marR="0" rtl="0" algn="ctr">
                        <a:spcBef>
                          <a:spcPts val="0"/>
                        </a:spcBef>
                        <a:spcAft>
                          <a:spcPts val="0"/>
                        </a:spcAft>
                        <a:buNone/>
                      </a:pPr>
                      <a:r>
                        <a:rPr lang="en-US" sz="1400">
                          <a:solidFill>
                            <a:schemeClr val="dk1"/>
                          </a:solidFill>
                          <a:latin typeface="Tahoma"/>
                          <a:ea typeface="Tahoma"/>
                          <a:cs typeface="Tahoma"/>
                          <a:sym typeface="Tahoma"/>
                        </a:rPr>
                        <a:t>6</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Capacities</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Quản</a:t>
                      </a:r>
                      <a:r>
                        <a:rPr lang="en-US" sz="1400">
                          <a:latin typeface="Tahoma"/>
                          <a:ea typeface="Tahoma"/>
                          <a:cs typeface="Tahoma"/>
                          <a:sym typeface="Tahoma"/>
                        </a:rPr>
                        <a:t> lý năng lực máy móc phục vụ việc lên kế hoạch</a:t>
                      </a:r>
                      <a:endParaRPr sz="1400">
                        <a:solidFill>
                          <a:schemeClr val="dk1"/>
                        </a:solidFill>
                        <a:latin typeface="Tahoma"/>
                        <a:ea typeface="Tahoma"/>
                        <a:cs typeface="Tahoma"/>
                        <a:sym typeface="Tahoma"/>
                      </a:endParaRPr>
                    </a:p>
                  </a:txBody>
                  <a:tcPr marT="34300" marB="34300" marR="68575" marL="68575"/>
                </a:tc>
              </a:tr>
              <a:tr h="545325">
                <a:tc>
                  <a:txBody>
                    <a:bodyPr/>
                    <a:lstStyle/>
                    <a:p>
                      <a:pPr indent="0" lvl="0" marL="0" marR="0" rtl="0" algn="ctr">
                        <a:spcBef>
                          <a:spcPts val="0"/>
                        </a:spcBef>
                        <a:spcAft>
                          <a:spcPts val="0"/>
                        </a:spcAft>
                        <a:buNone/>
                      </a:pPr>
                      <a:r>
                        <a:rPr lang="en-US" sz="1400">
                          <a:solidFill>
                            <a:schemeClr val="dk1"/>
                          </a:solidFill>
                          <a:latin typeface="Tahoma"/>
                          <a:ea typeface="Tahoma"/>
                          <a:cs typeface="Tahoma"/>
                          <a:sym typeface="Tahoma"/>
                        </a:rPr>
                        <a:t>7</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Costing</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solidFill>
                            <a:schemeClr val="dk1"/>
                          </a:solidFill>
                          <a:latin typeface="Tahoma"/>
                          <a:ea typeface="Tahoma"/>
                          <a:cs typeface="Tahoma"/>
                          <a:sym typeface="Tahoma"/>
                        </a:rPr>
                        <a:t>Phương</a:t>
                      </a:r>
                      <a:r>
                        <a:rPr lang="en-US" sz="1400">
                          <a:solidFill>
                            <a:schemeClr val="dk1"/>
                          </a:solidFill>
                          <a:latin typeface="Tahoma"/>
                          <a:ea typeface="Tahoma"/>
                          <a:cs typeface="Tahoma"/>
                          <a:sym typeface="Tahoma"/>
                        </a:rPr>
                        <a:t> thức tính chi phí chi tiết cho Work Center</a:t>
                      </a:r>
                      <a:endParaRPr sz="1400">
                        <a:solidFill>
                          <a:schemeClr val="dk1"/>
                        </a:solidFill>
                        <a:latin typeface="Tahoma"/>
                        <a:ea typeface="Tahoma"/>
                        <a:cs typeface="Tahoma"/>
                        <a:sym typeface="Tahoma"/>
                      </a:endParaRPr>
                    </a:p>
                  </a:txBody>
                  <a:tcPr marT="34300" marB="34300" marR="68575" marL="68575"/>
                </a:tc>
              </a:tr>
              <a:tr h="545325">
                <a:tc>
                  <a:txBody>
                    <a:bodyPr/>
                    <a:lstStyle/>
                    <a:p>
                      <a:pPr indent="0" lvl="0" marL="0" marR="0" rtl="0" algn="ctr">
                        <a:spcBef>
                          <a:spcPts val="0"/>
                        </a:spcBef>
                        <a:spcAft>
                          <a:spcPts val="0"/>
                        </a:spcAft>
                        <a:buNone/>
                      </a:pPr>
                      <a:r>
                        <a:rPr lang="en-US" sz="1400">
                          <a:solidFill>
                            <a:schemeClr val="dk1"/>
                          </a:solidFill>
                          <a:latin typeface="Tahoma"/>
                          <a:ea typeface="Tahoma"/>
                          <a:cs typeface="Tahoma"/>
                          <a:sym typeface="Tahoma"/>
                        </a:rPr>
                        <a:t>8</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solidFill>
                            <a:schemeClr val="dk1"/>
                          </a:solidFill>
                          <a:latin typeface="Tahoma"/>
                          <a:ea typeface="Tahoma"/>
                          <a:cs typeface="Tahoma"/>
                          <a:sym typeface="Tahoma"/>
                        </a:rPr>
                        <a:t>Formula</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Công</a:t>
                      </a:r>
                      <a:r>
                        <a:rPr lang="en-US" sz="1400">
                          <a:latin typeface="Tahoma"/>
                          <a:ea typeface="Tahoma"/>
                          <a:cs typeface="Tahoma"/>
                          <a:sym typeface="Tahoma"/>
                        </a:rPr>
                        <a:t> thức tính giờ máy móc, nhân công, tính chi phí chi tiết</a:t>
                      </a:r>
                      <a:endParaRPr sz="1400">
                        <a:solidFill>
                          <a:schemeClr val="dk1"/>
                        </a:solidFill>
                        <a:latin typeface="Tahoma"/>
                        <a:ea typeface="Tahoma"/>
                        <a:cs typeface="Tahoma"/>
                        <a:sym typeface="Tahoma"/>
                      </a:endParaRPr>
                    </a:p>
                  </a:txBody>
                  <a:tcPr marT="34300" marB="34300" marR="68575" marL="68575"/>
                </a:tc>
              </a:tr>
            </a:tbl>
          </a:graphicData>
        </a:graphic>
      </p:graphicFrame>
      <p:sp>
        <p:nvSpPr>
          <p:cNvPr id="261" name="Google Shape;261;p27"/>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8"/>
          <p:cNvSpPr txBox="1"/>
          <p:nvPr/>
        </p:nvSpPr>
        <p:spPr>
          <a:xfrm>
            <a:off x="304800" y="1447800"/>
            <a:ext cx="912019" cy="3808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75"/>
              <a:buFont typeface="Arial"/>
              <a:buNone/>
            </a:pPr>
            <a:r>
              <a:rPr lang="en-US" sz="1875">
                <a:solidFill>
                  <a:srgbClr val="000000"/>
                </a:solidFill>
                <a:latin typeface="Arial"/>
                <a:ea typeface="Arial"/>
                <a:cs typeface="Arial"/>
                <a:sym typeface="Arial"/>
              </a:rPr>
              <a:t>Ví dụ:</a:t>
            </a:r>
            <a:endParaRPr/>
          </a:p>
        </p:txBody>
      </p:sp>
      <p:pic>
        <p:nvPicPr>
          <p:cNvPr id="268" name="Google Shape;268;p28"/>
          <p:cNvPicPr preferRelativeResize="0"/>
          <p:nvPr/>
        </p:nvPicPr>
        <p:blipFill rotWithShape="1">
          <a:blip r:embed="rId3">
            <a:alphaModFix/>
          </a:blip>
          <a:srcRect b="0" l="0" r="0" t="0"/>
          <a:stretch/>
        </p:blipFill>
        <p:spPr>
          <a:xfrm>
            <a:off x="1387644" y="1277465"/>
            <a:ext cx="6918155" cy="5378860"/>
          </a:xfrm>
          <a:prstGeom prst="rect">
            <a:avLst/>
          </a:prstGeom>
          <a:noFill/>
          <a:ln>
            <a:noFill/>
          </a:ln>
        </p:spPr>
      </p:pic>
      <p:sp>
        <p:nvSpPr>
          <p:cNvPr id="269" name="Google Shape;269;p28"/>
          <p:cNvSpPr txBox="1"/>
          <p:nvPr/>
        </p:nvSpPr>
        <p:spPr>
          <a:xfrm>
            <a:off x="1371600" y="518011"/>
            <a:ext cx="5844778" cy="375104"/>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000"/>
              <a:buFont typeface="Noto Sans Symbols"/>
              <a:buNone/>
            </a:pPr>
            <a:r>
              <a:rPr b="1" i="0" lang="en-US" sz="2000">
                <a:solidFill>
                  <a:schemeClr val="lt1"/>
                </a:solidFill>
                <a:latin typeface="Tahoma"/>
                <a:ea typeface="Tahoma"/>
                <a:cs typeface="Tahoma"/>
                <a:sym typeface="Tahoma"/>
              </a:rPr>
              <a:t>CÁC THÔNG TIN CƠ BẢN CỦA WORK CENTER</a:t>
            </a:r>
            <a:endParaRPr b="1" i="0" sz="2000">
              <a:solidFill>
                <a:schemeClr val="lt1"/>
              </a:solidFill>
              <a:latin typeface="Tahoma"/>
              <a:ea typeface="Tahoma"/>
              <a:cs typeface="Tahoma"/>
              <a:sym typeface="Tahoma"/>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9"/>
          <p:cNvSpPr txBox="1"/>
          <p:nvPr>
            <p:ph type="title"/>
          </p:nvPr>
        </p:nvSpPr>
        <p:spPr>
          <a:xfrm>
            <a:off x="1447800" y="533400"/>
            <a:ext cx="5844778" cy="375104"/>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chemeClr val="lt1"/>
              </a:buClr>
              <a:buSzPts val="2000"/>
              <a:buFont typeface="Noto Sans Symbols"/>
              <a:buNone/>
            </a:pPr>
            <a:r>
              <a:rPr lang="en-US" sz="2000">
                <a:latin typeface="Tahoma"/>
                <a:ea typeface="Tahoma"/>
                <a:cs typeface="Tahoma"/>
                <a:sym typeface="Tahoma"/>
              </a:rPr>
              <a:t>ROUTING – QUY TRÌNH SẢN XUẤT</a:t>
            </a:r>
            <a:endParaRPr/>
          </a:p>
        </p:txBody>
      </p:sp>
      <p:sp>
        <p:nvSpPr>
          <p:cNvPr id="276" name="Google Shape;276;p29"/>
          <p:cNvSpPr txBox="1"/>
          <p:nvPr>
            <p:ph idx="1" type="body"/>
          </p:nvPr>
        </p:nvSpPr>
        <p:spPr>
          <a:xfrm>
            <a:off x="381000" y="1447800"/>
            <a:ext cx="8458200" cy="4374724"/>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b="1" lang="en-US" sz="2400"/>
              <a:t>Routing:</a:t>
            </a:r>
            <a:endParaRPr/>
          </a:p>
          <a:p>
            <a:pPr indent="-152400" lvl="0" marL="0" rtl="0" algn="l">
              <a:lnSpc>
                <a:spcPct val="150000"/>
              </a:lnSpc>
              <a:spcBef>
                <a:spcPts val="0"/>
              </a:spcBef>
              <a:spcAft>
                <a:spcPts val="0"/>
              </a:spcAft>
              <a:buClr>
                <a:schemeClr val="dk1"/>
              </a:buClr>
              <a:buSzPts val="2400"/>
              <a:buFont typeface="Calibri"/>
              <a:buChar char="-"/>
            </a:pPr>
            <a:r>
              <a:rPr lang="en-US" sz="2400"/>
              <a:t> Là Trình tự sản xuất bao gồm các công đoạn (Operation) để tạo ra 1 sản phẩm. Routing thể hiện mối liên hệ giữa các công đoạn (song song/ nối tiếp)</a:t>
            </a:r>
            <a:endParaRPr/>
          </a:p>
          <a:p>
            <a:pPr indent="-152400" lvl="0" marL="0" rtl="0" algn="l">
              <a:lnSpc>
                <a:spcPct val="150000"/>
              </a:lnSpc>
              <a:spcBef>
                <a:spcPts val="0"/>
              </a:spcBef>
              <a:spcAft>
                <a:spcPts val="0"/>
              </a:spcAft>
              <a:buClr>
                <a:schemeClr val="dk1"/>
              </a:buClr>
              <a:buSzPts val="2400"/>
              <a:buFont typeface="Calibri"/>
              <a:buChar char="-"/>
            </a:pPr>
            <a:r>
              <a:rPr lang="en-US" sz="2400"/>
              <a:t> Từng công đoạn (Operation) quy định rõ sẽ sử dụng Work Center nào, thời gian tương ứng để làm ra sản phẩm, các chi phí và tiêu chí thống kê của công đoạn, các công cụ dụng cụ sử dụng đi kèm…</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0"/>
          <p:cNvSpPr txBox="1"/>
          <p:nvPr>
            <p:ph type="title"/>
          </p:nvPr>
        </p:nvSpPr>
        <p:spPr>
          <a:xfrm>
            <a:off x="1524000" y="518011"/>
            <a:ext cx="5844778" cy="375104"/>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chemeClr val="lt1"/>
              </a:buClr>
              <a:buSzPts val="2000"/>
              <a:buFont typeface="Noto Sans Symbols"/>
              <a:buNone/>
            </a:pPr>
            <a:r>
              <a:rPr lang="en-US" sz="2000">
                <a:latin typeface="Tahoma"/>
                <a:ea typeface="Tahoma"/>
                <a:cs typeface="Tahoma"/>
                <a:sym typeface="Tahoma"/>
              </a:rPr>
              <a:t>CÁC THÔNG TIN CƠ BẢN CỦA ROUTING</a:t>
            </a:r>
            <a:endParaRPr/>
          </a:p>
        </p:txBody>
      </p:sp>
      <p:graphicFrame>
        <p:nvGraphicFramePr>
          <p:cNvPr id="283" name="Google Shape;283;p30"/>
          <p:cNvGraphicFramePr/>
          <p:nvPr/>
        </p:nvGraphicFramePr>
        <p:xfrm>
          <a:off x="381000" y="1295400"/>
          <a:ext cx="3000000" cy="3000000"/>
        </p:xfrm>
        <a:graphic>
          <a:graphicData uri="http://schemas.openxmlformats.org/drawingml/2006/table">
            <a:tbl>
              <a:tblPr bandRow="1" firstRow="1">
                <a:noFill/>
                <a:tableStyleId>{EF85C8A3-B012-4A0B-99C6-3BB0CA2697F5}</a:tableStyleId>
              </a:tblPr>
              <a:tblGrid>
                <a:gridCol w="657400"/>
                <a:gridCol w="2629650"/>
                <a:gridCol w="5094950"/>
              </a:tblGrid>
              <a:tr h="525775">
                <a:tc>
                  <a:txBody>
                    <a:bodyPr/>
                    <a:lstStyle/>
                    <a:p>
                      <a:pPr indent="0" lvl="0" marL="0" marR="0" rtl="0" algn="ctr">
                        <a:spcBef>
                          <a:spcPts val="0"/>
                        </a:spcBef>
                        <a:spcAft>
                          <a:spcPts val="0"/>
                        </a:spcAft>
                        <a:buNone/>
                      </a:pPr>
                      <a:r>
                        <a:rPr lang="en-US" sz="1400">
                          <a:latin typeface="Tahoma"/>
                          <a:ea typeface="Tahoma"/>
                          <a:cs typeface="Tahoma"/>
                          <a:sym typeface="Tahoma"/>
                        </a:rPr>
                        <a:t>No.</a:t>
                      </a:r>
                      <a:endParaRPr sz="1400">
                        <a:solidFill>
                          <a:schemeClr val="dk1"/>
                        </a:solidFill>
                        <a:latin typeface="Tahoma"/>
                        <a:ea typeface="Tahoma"/>
                        <a:cs typeface="Tahoma"/>
                        <a:sym typeface="Tahoma"/>
                      </a:endParaRPr>
                    </a:p>
                  </a:txBody>
                  <a:tcPr marT="34300" marB="34300" marR="68575" marL="68575">
                    <a:solidFill>
                      <a:schemeClr val="accent2"/>
                    </a:solidFill>
                  </a:tcPr>
                </a:tc>
                <a:tc>
                  <a:txBody>
                    <a:bodyPr/>
                    <a:lstStyle/>
                    <a:p>
                      <a:pPr indent="0" lvl="0" marL="0" marR="0" rtl="0" algn="ctr">
                        <a:spcBef>
                          <a:spcPts val="0"/>
                        </a:spcBef>
                        <a:spcAft>
                          <a:spcPts val="0"/>
                        </a:spcAft>
                        <a:buNone/>
                      </a:pPr>
                      <a:r>
                        <a:rPr lang="en-US" sz="1400">
                          <a:latin typeface="Tahoma"/>
                          <a:ea typeface="Tahoma"/>
                          <a:cs typeface="Tahoma"/>
                          <a:sym typeface="Tahoma"/>
                        </a:rPr>
                        <a:t>Information</a:t>
                      </a:r>
                      <a:endParaRPr sz="1400">
                        <a:solidFill>
                          <a:schemeClr val="dk1"/>
                        </a:solidFill>
                        <a:latin typeface="Tahoma"/>
                        <a:ea typeface="Tahoma"/>
                        <a:cs typeface="Tahoma"/>
                        <a:sym typeface="Tahoma"/>
                      </a:endParaRPr>
                    </a:p>
                  </a:txBody>
                  <a:tcPr marT="34300" marB="34300" marR="68575" marL="68575">
                    <a:solidFill>
                      <a:schemeClr val="accent2"/>
                    </a:solidFill>
                  </a:tcPr>
                </a:tc>
                <a:tc>
                  <a:txBody>
                    <a:bodyPr/>
                    <a:lstStyle/>
                    <a:p>
                      <a:pPr indent="0" lvl="0" marL="0" marR="0" rtl="0" algn="ctr">
                        <a:spcBef>
                          <a:spcPts val="0"/>
                        </a:spcBef>
                        <a:spcAft>
                          <a:spcPts val="0"/>
                        </a:spcAft>
                        <a:buNone/>
                      </a:pPr>
                      <a:r>
                        <a:rPr lang="en-US" sz="1400">
                          <a:latin typeface="Tahoma"/>
                          <a:ea typeface="Tahoma"/>
                          <a:cs typeface="Tahoma"/>
                          <a:sym typeface="Tahoma"/>
                        </a:rPr>
                        <a:t>Description</a:t>
                      </a:r>
                      <a:endParaRPr sz="1400">
                        <a:solidFill>
                          <a:schemeClr val="dk1"/>
                        </a:solidFill>
                        <a:latin typeface="Tahoma"/>
                        <a:ea typeface="Tahoma"/>
                        <a:cs typeface="Tahoma"/>
                        <a:sym typeface="Tahoma"/>
                      </a:endParaRPr>
                    </a:p>
                  </a:txBody>
                  <a:tcPr marT="34300" marB="34300" marR="68575" marL="68575">
                    <a:solidFill>
                      <a:schemeClr val="accent2"/>
                    </a:solidFill>
                  </a:tcPr>
                </a:tc>
              </a:tr>
              <a:tr h="525775">
                <a:tc>
                  <a:txBody>
                    <a:bodyPr/>
                    <a:lstStyle/>
                    <a:p>
                      <a:pPr indent="0" lvl="0" marL="0" marR="0" rtl="0" algn="ctr">
                        <a:spcBef>
                          <a:spcPts val="0"/>
                        </a:spcBef>
                        <a:spcAft>
                          <a:spcPts val="0"/>
                        </a:spcAft>
                        <a:buNone/>
                      </a:pPr>
                      <a:r>
                        <a:rPr lang="en-US" sz="1400">
                          <a:latin typeface="Tahoma"/>
                          <a:ea typeface="Tahoma"/>
                          <a:cs typeface="Tahoma"/>
                          <a:sym typeface="Tahoma"/>
                        </a:rPr>
                        <a:t>1</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Material</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Mã</a:t>
                      </a:r>
                      <a:r>
                        <a:rPr lang="en-US" sz="1400">
                          <a:latin typeface="Tahoma"/>
                          <a:ea typeface="Tahoma"/>
                          <a:cs typeface="Tahoma"/>
                          <a:sym typeface="Tahoma"/>
                        </a:rPr>
                        <a:t> thành phẩm, bán thành phẩm</a:t>
                      </a:r>
                      <a:endParaRPr sz="1400">
                        <a:solidFill>
                          <a:schemeClr val="dk1"/>
                        </a:solidFill>
                        <a:latin typeface="Tahoma"/>
                        <a:ea typeface="Tahoma"/>
                        <a:cs typeface="Tahoma"/>
                        <a:sym typeface="Tahoma"/>
                      </a:endParaRPr>
                    </a:p>
                  </a:txBody>
                  <a:tcPr marT="34300" marB="34300" marR="68575" marL="68575"/>
                </a:tc>
              </a:tr>
              <a:tr h="525775">
                <a:tc>
                  <a:txBody>
                    <a:bodyPr/>
                    <a:lstStyle/>
                    <a:p>
                      <a:pPr indent="0" lvl="0" marL="0" marR="0" rtl="0" algn="ctr">
                        <a:spcBef>
                          <a:spcPts val="0"/>
                        </a:spcBef>
                        <a:spcAft>
                          <a:spcPts val="0"/>
                        </a:spcAft>
                        <a:buNone/>
                      </a:pPr>
                      <a:r>
                        <a:rPr lang="en-US" sz="1400">
                          <a:latin typeface="Tahoma"/>
                          <a:ea typeface="Tahoma"/>
                          <a:cs typeface="Tahoma"/>
                          <a:sym typeface="Tahoma"/>
                        </a:rPr>
                        <a:t>2</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Plant</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Nơi</a:t>
                      </a:r>
                      <a:r>
                        <a:rPr lang="en-US" sz="1400">
                          <a:latin typeface="Tahoma"/>
                          <a:ea typeface="Tahoma"/>
                          <a:cs typeface="Tahoma"/>
                          <a:sym typeface="Tahoma"/>
                        </a:rPr>
                        <a:t> quy trình được sử dụng</a:t>
                      </a:r>
                      <a:endParaRPr sz="1400">
                        <a:solidFill>
                          <a:schemeClr val="dk1"/>
                        </a:solidFill>
                        <a:latin typeface="Tahoma"/>
                        <a:ea typeface="Tahoma"/>
                        <a:cs typeface="Tahoma"/>
                        <a:sym typeface="Tahoma"/>
                      </a:endParaRPr>
                    </a:p>
                  </a:txBody>
                  <a:tcPr marT="34300" marB="34300" marR="68575" marL="68575"/>
                </a:tc>
              </a:tr>
              <a:tr h="525775">
                <a:tc>
                  <a:txBody>
                    <a:bodyPr/>
                    <a:lstStyle/>
                    <a:p>
                      <a:pPr indent="0" lvl="0" marL="0" marR="0" rtl="0" algn="ctr">
                        <a:spcBef>
                          <a:spcPts val="0"/>
                        </a:spcBef>
                        <a:spcAft>
                          <a:spcPts val="0"/>
                        </a:spcAft>
                        <a:buNone/>
                      </a:pPr>
                      <a:r>
                        <a:rPr lang="en-US" sz="1400">
                          <a:latin typeface="Tahoma"/>
                          <a:ea typeface="Tahoma"/>
                          <a:cs typeface="Tahoma"/>
                          <a:sym typeface="Tahoma"/>
                        </a:rPr>
                        <a:t>3</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Status</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Trạng</a:t>
                      </a:r>
                      <a:r>
                        <a:rPr lang="en-US" sz="1400">
                          <a:latin typeface="Tahoma"/>
                          <a:ea typeface="Tahoma"/>
                          <a:cs typeface="Tahoma"/>
                          <a:sym typeface="Tahoma"/>
                        </a:rPr>
                        <a:t> thái Routing : được sử dụng, khóa</a:t>
                      </a:r>
                      <a:endParaRPr sz="1400">
                        <a:solidFill>
                          <a:schemeClr val="dk1"/>
                        </a:solidFill>
                        <a:latin typeface="Tahoma"/>
                        <a:ea typeface="Tahoma"/>
                        <a:cs typeface="Tahoma"/>
                        <a:sym typeface="Tahoma"/>
                      </a:endParaRPr>
                    </a:p>
                  </a:txBody>
                  <a:tcPr marT="34300" marB="34300" marR="68575" marL="68575"/>
                </a:tc>
              </a:tr>
              <a:tr h="525775">
                <a:tc>
                  <a:txBody>
                    <a:bodyPr/>
                    <a:lstStyle/>
                    <a:p>
                      <a:pPr indent="0" lvl="0" marL="0" marR="0" rtl="0" algn="ctr">
                        <a:spcBef>
                          <a:spcPts val="0"/>
                        </a:spcBef>
                        <a:spcAft>
                          <a:spcPts val="0"/>
                        </a:spcAft>
                        <a:buNone/>
                      </a:pPr>
                      <a:r>
                        <a:rPr lang="en-US" sz="1400">
                          <a:latin typeface="Tahoma"/>
                          <a:ea typeface="Tahoma"/>
                          <a:cs typeface="Tahoma"/>
                          <a:sym typeface="Tahoma"/>
                        </a:rPr>
                        <a:t>4</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solidFill>
                            <a:schemeClr val="dk1"/>
                          </a:solidFill>
                          <a:latin typeface="Tahoma"/>
                          <a:ea typeface="Tahoma"/>
                          <a:cs typeface="Tahoma"/>
                          <a:sym typeface="Tahoma"/>
                        </a:rPr>
                        <a:t>Group Counter</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solidFill>
                            <a:schemeClr val="dk1"/>
                          </a:solidFill>
                          <a:latin typeface="Tahoma"/>
                          <a:ea typeface="Tahoma"/>
                          <a:cs typeface="Tahoma"/>
                          <a:sym typeface="Tahoma"/>
                        </a:rPr>
                        <a:t>Phiên</a:t>
                      </a:r>
                      <a:r>
                        <a:rPr lang="en-US" sz="1400">
                          <a:solidFill>
                            <a:schemeClr val="dk1"/>
                          </a:solidFill>
                          <a:latin typeface="Tahoma"/>
                          <a:ea typeface="Tahoma"/>
                          <a:cs typeface="Tahoma"/>
                          <a:sym typeface="Tahoma"/>
                        </a:rPr>
                        <a:t> bản của Routing</a:t>
                      </a:r>
                      <a:endParaRPr sz="1400">
                        <a:solidFill>
                          <a:schemeClr val="dk1"/>
                        </a:solidFill>
                        <a:latin typeface="Tahoma"/>
                        <a:ea typeface="Tahoma"/>
                        <a:cs typeface="Tahoma"/>
                        <a:sym typeface="Tahoma"/>
                      </a:endParaRPr>
                    </a:p>
                  </a:txBody>
                  <a:tcPr marT="34300" marB="34300" marR="68575" marL="68575"/>
                </a:tc>
              </a:tr>
              <a:tr h="525775">
                <a:tc>
                  <a:txBody>
                    <a:bodyPr/>
                    <a:lstStyle/>
                    <a:p>
                      <a:pPr indent="0" lvl="0" marL="0" marR="0" rtl="0" algn="ctr">
                        <a:spcBef>
                          <a:spcPts val="0"/>
                        </a:spcBef>
                        <a:spcAft>
                          <a:spcPts val="0"/>
                        </a:spcAft>
                        <a:buNone/>
                      </a:pPr>
                      <a:r>
                        <a:rPr lang="en-US" sz="1400">
                          <a:latin typeface="Tahoma"/>
                          <a:ea typeface="Tahoma"/>
                          <a:cs typeface="Tahoma"/>
                          <a:sym typeface="Tahoma"/>
                        </a:rPr>
                        <a:t>5</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Valid</a:t>
                      </a:r>
                      <a:r>
                        <a:rPr lang="en-US" sz="1400">
                          <a:latin typeface="Tahoma"/>
                          <a:ea typeface="Tahoma"/>
                          <a:cs typeface="Tahoma"/>
                          <a:sym typeface="Tahoma"/>
                        </a:rPr>
                        <a:t> From</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Ngày</a:t>
                      </a:r>
                      <a:r>
                        <a:rPr lang="en-US" sz="1400">
                          <a:latin typeface="Tahoma"/>
                          <a:ea typeface="Tahoma"/>
                          <a:cs typeface="Tahoma"/>
                          <a:sym typeface="Tahoma"/>
                        </a:rPr>
                        <a:t> hiệu lực của định mức</a:t>
                      </a:r>
                      <a:endParaRPr sz="1400">
                        <a:solidFill>
                          <a:schemeClr val="dk1"/>
                        </a:solidFill>
                        <a:latin typeface="Tahoma"/>
                        <a:ea typeface="Tahoma"/>
                        <a:cs typeface="Tahoma"/>
                        <a:sym typeface="Tahoma"/>
                      </a:endParaRPr>
                    </a:p>
                  </a:txBody>
                  <a:tcPr marT="34300" marB="34300" marR="68575" marL="68575"/>
                </a:tc>
              </a:tr>
              <a:tr h="525775">
                <a:tc>
                  <a:txBody>
                    <a:bodyPr/>
                    <a:lstStyle/>
                    <a:p>
                      <a:pPr indent="0" lvl="0" marL="0" marR="0" rtl="0" algn="ctr">
                        <a:spcBef>
                          <a:spcPts val="0"/>
                        </a:spcBef>
                        <a:spcAft>
                          <a:spcPts val="0"/>
                        </a:spcAft>
                        <a:buNone/>
                      </a:pPr>
                      <a:r>
                        <a:rPr lang="en-US" sz="1400">
                          <a:latin typeface="Tahoma"/>
                          <a:ea typeface="Tahoma"/>
                          <a:cs typeface="Tahoma"/>
                          <a:sym typeface="Tahoma"/>
                        </a:rPr>
                        <a:t>6</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Operation</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solidFill>
                            <a:schemeClr val="dk1"/>
                          </a:solidFill>
                          <a:latin typeface="Tahoma"/>
                          <a:ea typeface="Tahoma"/>
                          <a:cs typeface="Tahoma"/>
                          <a:sym typeface="Tahoma"/>
                        </a:rPr>
                        <a:t>Các</a:t>
                      </a:r>
                      <a:r>
                        <a:rPr lang="en-US" sz="1400">
                          <a:solidFill>
                            <a:schemeClr val="dk1"/>
                          </a:solidFill>
                          <a:latin typeface="Tahoma"/>
                          <a:ea typeface="Tahoma"/>
                          <a:cs typeface="Tahoma"/>
                          <a:sym typeface="Tahoma"/>
                        </a:rPr>
                        <a:t> công đoạn sản xuất của sản phẩm</a:t>
                      </a:r>
                      <a:endParaRPr sz="1400">
                        <a:solidFill>
                          <a:schemeClr val="dk1"/>
                        </a:solidFill>
                        <a:latin typeface="Tahoma"/>
                        <a:ea typeface="Tahoma"/>
                        <a:cs typeface="Tahoma"/>
                        <a:sym typeface="Tahoma"/>
                      </a:endParaRPr>
                    </a:p>
                  </a:txBody>
                  <a:tcPr marT="34300" marB="34300" marR="68575" marL="68575"/>
                </a:tc>
              </a:tr>
              <a:tr h="525775">
                <a:tc>
                  <a:txBody>
                    <a:bodyPr/>
                    <a:lstStyle/>
                    <a:p>
                      <a:pPr indent="0" lvl="0" marL="0" marR="0" rtl="0" algn="ctr">
                        <a:spcBef>
                          <a:spcPts val="0"/>
                        </a:spcBef>
                        <a:spcAft>
                          <a:spcPts val="0"/>
                        </a:spcAft>
                        <a:buNone/>
                      </a:pPr>
                      <a:r>
                        <a:rPr lang="en-US" sz="1400">
                          <a:latin typeface="Tahoma"/>
                          <a:ea typeface="Tahoma"/>
                          <a:cs typeface="Tahoma"/>
                          <a:sym typeface="Tahoma"/>
                        </a:rPr>
                        <a:t>7</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Work</a:t>
                      </a:r>
                      <a:r>
                        <a:rPr lang="en-US" sz="1400">
                          <a:latin typeface="Tahoma"/>
                          <a:ea typeface="Tahoma"/>
                          <a:cs typeface="Tahoma"/>
                          <a:sym typeface="Tahoma"/>
                        </a:rPr>
                        <a:t> Center</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Máy</a:t>
                      </a:r>
                      <a:r>
                        <a:rPr lang="en-US" sz="1400">
                          <a:latin typeface="Tahoma"/>
                          <a:ea typeface="Tahoma"/>
                          <a:cs typeface="Tahoma"/>
                          <a:sym typeface="Tahoma"/>
                        </a:rPr>
                        <a:t> móc, nhóm nhân công</a:t>
                      </a:r>
                      <a:endParaRPr sz="1400">
                        <a:solidFill>
                          <a:schemeClr val="dk1"/>
                        </a:solidFill>
                        <a:latin typeface="Tahoma"/>
                        <a:ea typeface="Tahoma"/>
                        <a:cs typeface="Tahoma"/>
                        <a:sym typeface="Tahoma"/>
                      </a:endParaRPr>
                    </a:p>
                  </a:txBody>
                  <a:tcPr marT="34300" marB="34300" marR="68575" marL="68575"/>
                </a:tc>
              </a:tr>
              <a:tr h="525775">
                <a:tc>
                  <a:txBody>
                    <a:bodyPr/>
                    <a:lstStyle/>
                    <a:p>
                      <a:pPr indent="0" lvl="0" marL="0" marR="0" rtl="0" algn="ctr">
                        <a:spcBef>
                          <a:spcPts val="0"/>
                        </a:spcBef>
                        <a:spcAft>
                          <a:spcPts val="0"/>
                        </a:spcAft>
                        <a:buNone/>
                      </a:pPr>
                      <a:r>
                        <a:rPr lang="en-US" sz="1400">
                          <a:latin typeface="Tahoma"/>
                          <a:ea typeface="Tahoma"/>
                          <a:cs typeface="Tahoma"/>
                          <a:sym typeface="Tahoma"/>
                        </a:rPr>
                        <a:t>8</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Activity Type</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Số</a:t>
                      </a:r>
                      <a:r>
                        <a:rPr lang="en-US" sz="1400">
                          <a:latin typeface="Tahoma"/>
                          <a:ea typeface="Tahoma"/>
                          <a:cs typeface="Tahoma"/>
                          <a:sym typeface="Tahoma"/>
                        </a:rPr>
                        <a:t> lượng chi tiết cho các hoạt động</a:t>
                      </a:r>
                      <a:endParaRPr sz="1400">
                        <a:solidFill>
                          <a:schemeClr val="dk1"/>
                        </a:solidFill>
                        <a:latin typeface="Tahoma"/>
                        <a:ea typeface="Tahoma"/>
                        <a:cs typeface="Tahoma"/>
                        <a:sym typeface="Tahoma"/>
                      </a:endParaRPr>
                    </a:p>
                  </a:txBody>
                  <a:tcPr marT="34300" marB="34300" marR="68575" marL="68575"/>
                </a:tc>
              </a:tr>
              <a:tr h="525775">
                <a:tc>
                  <a:txBody>
                    <a:bodyPr/>
                    <a:lstStyle/>
                    <a:p>
                      <a:pPr indent="0" lvl="0" marL="0" marR="0" rtl="0" algn="ctr">
                        <a:spcBef>
                          <a:spcPts val="0"/>
                        </a:spcBef>
                        <a:spcAft>
                          <a:spcPts val="0"/>
                        </a:spcAft>
                        <a:buNone/>
                      </a:pPr>
                      <a:r>
                        <a:rPr lang="en-US" sz="1400"/>
                        <a:t>9</a:t>
                      </a:r>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Component</a:t>
                      </a:r>
                      <a:r>
                        <a:rPr lang="en-US" sz="1400">
                          <a:latin typeface="Tahoma"/>
                          <a:ea typeface="Tahoma"/>
                          <a:cs typeface="Tahoma"/>
                          <a:sym typeface="Tahoma"/>
                        </a:rPr>
                        <a:t> allocation</a:t>
                      </a:r>
                      <a:endParaRPr sz="1400">
                        <a:solidFill>
                          <a:schemeClr val="dk1"/>
                        </a:solidFill>
                        <a:latin typeface="Tahoma"/>
                        <a:ea typeface="Tahoma"/>
                        <a:cs typeface="Tahoma"/>
                        <a:sym typeface="Tahoma"/>
                      </a:endParaRPr>
                    </a:p>
                  </a:txBody>
                  <a:tcPr marT="34300" marB="34300" marR="68575" marL="68575"/>
                </a:tc>
                <a:tc>
                  <a:txBody>
                    <a:bodyPr/>
                    <a:lstStyle/>
                    <a:p>
                      <a:pPr indent="0" lvl="0" marL="0" marR="0" rtl="0" algn="l">
                        <a:spcBef>
                          <a:spcPts val="0"/>
                        </a:spcBef>
                        <a:spcAft>
                          <a:spcPts val="0"/>
                        </a:spcAft>
                        <a:buNone/>
                      </a:pPr>
                      <a:r>
                        <a:rPr lang="en-US" sz="1400">
                          <a:latin typeface="Tahoma"/>
                          <a:ea typeface="Tahoma"/>
                          <a:cs typeface="Tahoma"/>
                          <a:sym typeface="Tahoma"/>
                        </a:rPr>
                        <a:t>Chi tiết</a:t>
                      </a:r>
                      <a:r>
                        <a:rPr lang="en-US" sz="1400">
                          <a:latin typeface="Tahoma"/>
                          <a:ea typeface="Tahoma"/>
                          <a:cs typeface="Tahoma"/>
                          <a:sym typeface="Tahoma"/>
                        </a:rPr>
                        <a:t> NVL sử dụng cho từng công đoạn</a:t>
                      </a:r>
                      <a:endParaRPr sz="1400">
                        <a:solidFill>
                          <a:schemeClr val="dk1"/>
                        </a:solidFill>
                        <a:latin typeface="Tahoma"/>
                        <a:ea typeface="Tahoma"/>
                        <a:cs typeface="Tahoma"/>
                        <a:sym typeface="Tahoma"/>
                      </a:endParaRPr>
                    </a:p>
                  </a:txBody>
                  <a:tcPr marT="34300" marB="34300" marR="68575" marL="68575"/>
                </a:tc>
              </a:tr>
            </a:tbl>
          </a:graphicData>
        </a:graphic>
      </p:graphicFrame>
      <p:sp>
        <p:nvSpPr>
          <p:cNvPr id="284" name="Google Shape;284;p30"/>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31"/>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pic>
        <p:nvPicPr>
          <p:cNvPr id="291" name="Google Shape;291;p31"/>
          <p:cNvPicPr preferRelativeResize="0"/>
          <p:nvPr/>
        </p:nvPicPr>
        <p:blipFill rotWithShape="1">
          <a:blip r:embed="rId3">
            <a:alphaModFix/>
          </a:blip>
          <a:srcRect b="0" l="0" r="0" t="0"/>
          <a:stretch/>
        </p:blipFill>
        <p:spPr>
          <a:xfrm>
            <a:off x="228600" y="1473372"/>
            <a:ext cx="4945126" cy="4447533"/>
          </a:xfrm>
          <a:prstGeom prst="rect">
            <a:avLst/>
          </a:prstGeom>
          <a:noFill/>
          <a:ln>
            <a:noFill/>
          </a:ln>
        </p:spPr>
      </p:pic>
      <p:sp>
        <p:nvSpPr>
          <p:cNvPr id="292" name="Google Shape;292;p31"/>
          <p:cNvSpPr txBox="1"/>
          <p:nvPr/>
        </p:nvSpPr>
        <p:spPr>
          <a:xfrm>
            <a:off x="76200" y="1092499"/>
            <a:ext cx="912019" cy="3808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1875"/>
              <a:buFont typeface="Arial"/>
              <a:buNone/>
            </a:pPr>
            <a:r>
              <a:rPr lang="en-US" sz="1875">
                <a:solidFill>
                  <a:srgbClr val="000000"/>
                </a:solidFill>
                <a:latin typeface="Arial"/>
                <a:ea typeface="Arial"/>
                <a:cs typeface="Arial"/>
                <a:sym typeface="Arial"/>
              </a:rPr>
              <a:t>Ví dụ:</a:t>
            </a:r>
            <a:endParaRPr/>
          </a:p>
        </p:txBody>
      </p:sp>
      <p:pic>
        <p:nvPicPr>
          <p:cNvPr id="293" name="Google Shape;293;p31"/>
          <p:cNvPicPr preferRelativeResize="0"/>
          <p:nvPr/>
        </p:nvPicPr>
        <p:blipFill rotWithShape="1">
          <a:blip r:embed="rId4">
            <a:alphaModFix/>
          </a:blip>
          <a:srcRect b="0" l="0" r="0" t="0"/>
          <a:stretch/>
        </p:blipFill>
        <p:spPr>
          <a:xfrm>
            <a:off x="3429000" y="2705187"/>
            <a:ext cx="4992968" cy="3810000"/>
          </a:xfrm>
          <a:prstGeom prst="rect">
            <a:avLst/>
          </a:prstGeom>
          <a:noFill/>
          <a:ln>
            <a:noFill/>
          </a:ln>
        </p:spPr>
      </p:pic>
      <p:sp>
        <p:nvSpPr>
          <p:cNvPr id="294" name="Google Shape;294;p31"/>
          <p:cNvSpPr txBox="1"/>
          <p:nvPr/>
        </p:nvSpPr>
        <p:spPr>
          <a:xfrm>
            <a:off x="1524000" y="518011"/>
            <a:ext cx="5844778" cy="375104"/>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000"/>
              <a:buFont typeface="Noto Sans Symbols"/>
              <a:buNone/>
            </a:pPr>
            <a:r>
              <a:rPr b="1" i="0" lang="en-US" sz="2000">
                <a:solidFill>
                  <a:schemeClr val="lt1"/>
                </a:solidFill>
                <a:latin typeface="Tahoma"/>
                <a:ea typeface="Tahoma"/>
                <a:cs typeface="Tahoma"/>
                <a:sym typeface="Tahoma"/>
              </a:rPr>
              <a:t>CÁC THÔNG TIN CƠ BẢN CỦA ROUTING</a:t>
            </a:r>
            <a:endParaRPr b="1" i="0" sz="2000">
              <a:solidFill>
                <a:schemeClr val="lt1"/>
              </a:solidFill>
              <a:latin typeface="Tahoma"/>
              <a:ea typeface="Tahoma"/>
              <a:cs typeface="Tahoma"/>
              <a:sym typeface="Tahoma"/>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32"/>
          <p:cNvSpPr txBox="1"/>
          <p:nvPr>
            <p:ph type="title"/>
          </p:nvPr>
        </p:nvSpPr>
        <p:spPr>
          <a:xfrm>
            <a:off x="1592166" y="491067"/>
            <a:ext cx="6789833" cy="436659"/>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chemeClr val="lt1"/>
              </a:buClr>
              <a:buSzPts val="2400"/>
              <a:buFont typeface="Noto Sans Symbols"/>
              <a:buNone/>
            </a:pPr>
            <a:r>
              <a:rPr lang="en-US" sz="2400">
                <a:latin typeface="Tahoma"/>
                <a:ea typeface="Tahoma"/>
                <a:cs typeface="Tahoma"/>
                <a:sym typeface="Tahoma"/>
              </a:rPr>
              <a:t>QUY TRÌNH LẬP KẾ HOẠCH SẢN XUẤT</a:t>
            </a:r>
            <a:endParaRPr/>
          </a:p>
        </p:txBody>
      </p:sp>
      <p:sp>
        <p:nvSpPr>
          <p:cNvPr id="301" name="Google Shape;301;p32"/>
          <p:cNvSpPr/>
          <p:nvPr/>
        </p:nvSpPr>
        <p:spPr>
          <a:xfrm>
            <a:off x="3451026" y="1600200"/>
            <a:ext cx="2241947" cy="888206"/>
          </a:xfrm>
          <a:prstGeom prst="ellipse">
            <a:avLst/>
          </a:prstGeom>
          <a:gradFill>
            <a:gsLst>
              <a:gs pos="0">
                <a:srgbClr val="992D2B"/>
              </a:gs>
              <a:gs pos="80000">
                <a:srgbClr val="C93D39"/>
              </a:gs>
              <a:gs pos="100000">
                <a:srgbClr val="CD3A36"/>
              </a:gs>
            </a:gsLst>
            <a:lin ang="16200000" scaled="0"/>
          </a:gradFill>
          <a:ln cap="flat" cmpd="sng" w="9525">
            <a:solidFill>
              <a:srgbClr val="BD4B48"/>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500">
                <a:solidFill>
                  <a:srgbClr val="FFFFFF"/>
                </a:solidFill>
                <a:latin typeface="Tahoma"/>
                <a:ea typeface="Tahoma"/>
                <a:cs typeface="Tahoma"/>
                <a:sym typeface="Tahoma"/>
              </a:rPr>
              <a:t>Production Planning – Lập KHSX</a:t>
            </a:r>
            <a:endParaRPr/>
          </a:p>
        </p:txBody>
      </p:sp>
      <p:grpSp>
        <p:nvGrpSpPr>
          <p:cNvPr id="302" name="Google Shape;302;p32"/>
          <p:cNvGrpSpPr/>
          <p:nvPr/>
        </p:nvGrpSpPr>
        <p:grpSpPr>
          <a:xfrm>
            <a:off x="4594024" y="2493029"/>
            <a:ext cx="2395538" cy="1383646"/>
            <a:chOff x="6117688" y="3257725"/>
            <a:chExt cx="4613770" cy="2598618"/>
          </a:xfrm>
        </p:grpSpPr>
        <p:sp>
          <p:nvSpPr>
            <p:cNvPr id="303" name="Google Shape;303;p32"/>
            <p:cNvSpPr/>
            <p:nvPr/>
          </p:nvSpPr>
          <p:spPr>
            <a:xfrm rot="2099293">
              <a:off x="7245906" y="3492780"/>
              <a:ext cx="951648" cy="418151"/>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200" cap="none">
                <a:solidFill>
                  <a:srgbClr val="000000"/>
                </a:solidFill>
                <a:latin typeface="Arial"/>
                <a:ea typeface="Arial"/>
                <a:cs typeface="Arial"/>
                <a:sym typeface="Arial"/>
              </a:endParaRPr>
            </a:p>
          </p:txBody>
        </p:sp>
        <p:sp>
          <p:nvSpPr>
            <p:cNvPr id="304" name="Google Shape;304;p32"/>
            <p:cNvSpPr/>
            <p:nvPr/>
          </p:nvSpPr>
          <p:spPr>
            <a:xfrm>
              <a:off x="6117688" y="4188208"/>
              <a:ext cx="4613770" cy="1668135"/>
            </a:xfrm>
            <a:prstGeom prst="ellipse">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500">
                  <a:solidFill>
                    <a:srgbClr val="000000"/>
                  </a:solidFill>
                  <a:latin typeface="Tahoma"/>
                  <a:ea typeface="Tahoma"/>
                  <a:cs typeface="Tahoma"/>
                  <a:sym typeface="Tahoma"/>
                </a:rPr>
                <a:t>Make To Order – SX Theo đơn hàng</a:t>
              </a:r>
              <a:endParaRPr/>
            </a:p>
          </p:txBody>
        </p:sp>
      </p:grpSp>
      <p:grpSp>
        <p:nvGrpSpPr>
          <p:cNvPr id="305" name="Google Shape;305;p32"/>
          <p:cNvGrpSpPr/>
          <p:nvPr/>
        </p:nvGrpSpPr>
        <p:grpSpPr>
          <a:xfrm>
            <a:off x="2131812" y="2484644"/>
            <a:ext cx="2343150" cy="1392030"/>
            <a:chOff x="-31602" y="3419412"/>
            <a:chExt cx="4513784" cy="2614360"/>
          </a:xfrm>
        </p:grpSpPr>
        <p:sp>
          <p:nvSpPr>
            <p:cNvPr id="306" name="Google Shape;306;p32"/>
            <p:cNvSpPr/>
            <p:nvPr/>
          </p:nvSpPr>
          <p:spPr>
            <a:xfrm rot="8458221">
              <a:off x="2539512" y="3672448"/>
              <a:ext cx="951839" cy="418152"/>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200" cap="none">
                <a:solidFill>
                  <a:srgbClr val="000000"/>
                </a:solidFill>
                <a:latin typeface="Arial"/>
                <a:ea typeface="Arial"/>
                <a:cs typeface="Arial"/>
                <a:sym typeface="Arial"/>
              </a:endParaRPr>
            </a:p>
          </p:txBody>
        </p:sp>
        <p:sp>
          <p:nvSpPr>
            <p:cNvPr id="307" name="Google Shape;307;p32"/>
            <p:cNvSpPr/>
            <p:nvPr/>
          </p:nvSpPr>
          <p:spPr>
            <a:xfrm>
              <a:off x="-31602" y="4365640"/>
              <a:ext cx="4513784" cy="1668133"/>
            </a:xfrm>
            <a:prstGeom prst="ellipse">
              <a:avLst/>
            </a:prstGeom>
            <a:gradFill>
              <a:gsLst>
                <a:gs pos="0">
                  <a:srgbClr val="BABABA"/>
                </a:gs>
                <a:gs pos="35000">
                  <a:srgbClr val="CFCFCF"/>
                </a:gs>
                <a:gs pos="100000">
                  <a:srgbClr val="EDEDED"/>
                </a:gs>
              </a:gsLst>
              <a:lin ang="16200000" scaled="0"/>
            </a:gradFill>
            <a:ln cap="flat" cmpd="sng" w="9525">
              <a:solidFill>
                <a:schemeClr val="dk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500">
                  <a:solidFill>
                    <a:srgbClr val="000000"/>
                  </a:solidFill>
                  <a:latin typeface="Tahoma"/>
                  <a:ea typeface="Tahoma"/>
                  <a:cs typeface="Tahoma"/>
                  <a:sym typeface="Tahoma"/>
                </a:rPr>
                <a:t>Make To Stock – SX Tồn kho</a:t>
              </a:r>
              <a:endParaRPr/>
            </a:p>
          </p:txBody>
        </p:sp>
      </p:grpSp>
      <p:sp>
        <p:nvSpPr>
          <p:cNvPr id="308" name="Google Shape;308;p32"/>
          <p:cNvSpPr/>
          <p:nvPr/>
        </p:nvSpPr>
        <p:spPr>
          <a:xfrm>
            <a:off x="703062" y="5248274"/>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grpSp>
        <p:nvGrpSpPr>
          <p:cNvPr id="309" name="Google Shape;309;p32"/>
          <p:cNvGrpSpPr/>
          <p:nvPr/>
        </p:nvGrpSpPr>
        <p:grpSpPr>
          <a:xfrm>
            <a:off x="794740" y="3816274"/>
            <a:ext cx="2422922" cy="1603450"/>
            <a:chOff x="153846" y="3127178"/>
            <a:chExt cx="4664816" cy="3009614"/>
          </a:xfrm>
        </p:grpSpPr>
        <p:sp>
          <p:nvSpPr>
            <p:cNvPr id="310" name="Google Shape;310;p32"/>
            <p:cNvSpPr/>
            <p:nvPr/>
          </p:nvSpPr>
          <p:spPr>
            <a:xfrm rot="7927464">
              <a:off x="2666676" y="3400539"/>
              <a:ext cx="927425" cy="428660"/>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200" cap="none">
                <a:solidFill>
                  <a:srgbClr val="000000"/>
                </a:solidFill>
                <a:latin typeface="Arial"/>
                <a:ea typeface="Arial"/>
                <a:cs typeface="Arial"/>
                <a:sym typeface="Arial"/>
              </a:endParaRPr>
            </a:p>
          </p:txBody>
        </p:sp>
        <p:sp>
          <p:nvSpPr>
            <p:cNvPr id="311" name="Google Shape;311;p32"/>
            <p:cNvSpPr/>
            <p:nvPr/>
          </p:nvSpPr>
          <p:spPr>
            <a:xfrm>
              <a:off x="153846" y="4042825"/>
              <a:ext cx="4664816" cy="2093966"/>
            </a:xfrm>
            <a:prstGeom prst="ellipse">
              <a:avLst/>
            </a:prstGeom>
            <a:solidFill>
              <a:schemeClr val="dk1"/>
            </a:solidFill>
            <a:ln cap="flat" cmpd="sng" w="38100">
              <a:solidFill>
                <a:schemeClr val="lt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350">
                  <a:solidFill>
                    <a:srgbClr val="FFFFFF"/>
                  </a:solidFill>
                  <a:latin typeface="Tahoma"/>
                  <a:ea typeface="Tahoma"/>
                  <a:cs typeface="Tahoma"/>
                  <a:sym typeface="Tahoma"/>
                </a:rPr>
                <a:t>Planning with Final Assembly – Theo KH tồn kho và đơn hàng</a:t>
              </a:r>
              <a:endParaRPr/>
            </a:p>
          </p:txBody>
        </p:sp>
      </p:grpSp>
      <p:grpSp>
        <p:nvGrpSpPr>
          <p:cNvPr id="312" name="Google Shape;312;p32"/>
          <p:cNvGrpSpPr/>
          <p:nvPr/>
        </p:nvGrpSpPr>
        <p:grpSpPr>
          <a:xfrm>
            <a:off x="3389112" y="3760574"/>
            <a:ext cx="2566988" cy="1659150"/>
            <a:chOff x="59501" y="3115535"/>
            <a:chExt cx="4942870" cy="3114806"/>
          </a:xfrm>
        </p:grpSpPr>
        <p:sp>
          <p:nvSpPr>
            <p:cNvPr id="313" name="Google Shape;313;p32"/>
            <p:cNvSpPr/>
            <p:nvPr/>
          </p:nvSpPr>
          <p:spPr>
            <a:xfrm rot="3004900">
              <a:off x="1386222" y="3394041"/>
              <a:ext cx="927617" cy="431011"/>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200" cap="none">
                <a:solidFill>
                  <a:srgbClr val="000000"/>
                </a:solidFill>
                <a:latin typeface="Arial"/>
                <a:ea typeface="Arial"/>
                <a:cs typeface="Arial"/>
                <a:sym typeface="Arial"/>
              </a:endParaRPr>
            </a:p>
          </p:txBody>
        </p:sp>
        <p:sp>
          <p:nvSpPr>
            <p:cNvPr id="314" name="Google Shape;314;p32"/>
            <p:cNvSpPr/>
            <p:nvPr/>
          </p:nvSpPr>
          <p:spPr>
            <a:xfrm>
              <a:off x="59501" y="4104647"/>
              <a:ext cx="4942870" cy="2125694"/>
            </a:xfrm>
            <a:prstGeom prst="ellipse">
              <a:avLst/>
            </a:prstGeom>
            <a:solidFill>
              <a:schemeClr val="dk1"/>
            </a:solidFill>
            <a:ln cap="flat" cmpd="sng" w="38100">
              <a:solidFill>
                <a:schemeClr val="lt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350">
                  <a:solidFill>
                    <a:srgbClr val="FFFFFF"/>
                  </a:solidFill>
                  <a:latin typeface="Tahoma"/>
                  <a:ea typeface="Tahoma"/>
                  <a:cs typeface="Tahoma"/>
                  <a:sym typeface="Tahoma"/>
                </a:rPr>
                <a:t>Make To Stock – Theo KH tồn kho</a:t>
              </a:r>
              <a:endParaRPr/>
            </a:p>
          </p:txBody>
        </p:sp>
      </p:grpSp>
      <p:sp>
        <p:nvSpPr>
          <p:cNvPr id="315" name="Google Shape;315;p32"/>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grpSp>
        <p:nvGrpSpPr>
          <p:cNvPr id="321" name="Google Shape;321;p33"/>
          <p:cNvGrpSpPr/>
          <p:nvPr/>
        </p:nvGrpSpPr>
        <p:grpSpPr>
          <a:xfrm>
            <a:off x="1205294" y="3264695"/>
            <a:ext cx="1037465" cy="1215968"/>
            <a:chOff x="83048" y="2325688"/>
            <a:chExt cx="1383670" cy="1620637"/>
          </a:xfrm>
        </p:grpSpPr>
        <p:pic>
          <p:nvPicPr>
            <p:cNvPr descr="D:\Desktop\ICON\industry.png" id="322" name="Google Shape;322;p33"/>
            <p:cNvPicPr preferRelativeResize="0"/>
            <p:nvPr/>
          </p:nvPicPr>
          <p:blipFill rotWithShape="1">
            <a:blip r:embed="rId3">
              <a:alphaModFix/>
            </a:blip>
            <a:srcRect b="0" l="0" r="0" t="0"/>
            <a:stretch/>
          </p:blipFill>
          <p:spPr>
            <a:xfrm>
              <a:off x="115888" y="2325688"/>
              <a:ext cx="1179512" cy="1179512"/>
            </a:xfrm>
            <a:prstGeom prst="rect">
              <a:avLst/>
            </a:prstGeom>
            <a:noFill/>
            <a:ln>
              <a:noFill/>
            </a:ln>
          </p:spPr>
        </p:pic>
        <p:sp>
          <p:nvSpPr>
            <p:cNvPr id="323" name="Google Shape;323;p33"/>
            <p:cNvSpPr/>
            <p:nvPr/>
          </p:nvSpPr>
          <p:spPr>
            <a:xfrm>
              <a:off x="83048" y="3515612"/>
              <a:ext cx="1383670" cy="43071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Sản xuất</a:t>
              </a:r>
              <a:endParaRPr/>
            </a:p>
          </p:txBody>
        </p:sp>
      </p:grpSp>
      <p:grpSp>
        <p:nvGrpSpPr>
          <p:cNvPr id="324" name="Google Shape;324;p33"/>
          <p:cNvGrpSpPr/>
          <p:nvPr/>
        </p:nvGrpSpPr>
        <p:grpSpPr>
          <a:xfrm>
            <a:off x="2372916" y="3328988"/>
            <a:ext cx="1227534" cy="1151944"/>
            <a:chOff x="1639539" y="2410022"/>
            <a:chExt cx="1637061" cy="1536691"/>
          </a:xfrm>
        </p:grpSpPr>
        <p:sp>
          <p:nvSpPr>
            <p:cNvPr id="325" name="Google Shape;325;p33"/>
            <p:cNvSpPr/>
            <p:nvPr/>
          </p:nvSpPr>
          <p:spPr>
            <a:xfrm>
              <a:off x="1639539" y="2857920"/>
              <a:ext cx="419189" cy="220773"/>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350" cap="none">
                <a:solidFill>
                  <a:srgbClr val="000000"/>
                </a:solidFill>
                <a:latin typeface="Arial"/>
                <a:ea typeface="Arial"/>
                <a:cs typeface="Arial"/>
                <a:sym typeface="Arial"/>
              </a:endParaRPr>
            </a:p>
          </p:txBody>
        </p:sp>
        <p:grpSp>
          <p:nvGrpSpPr>
            <p:cNvPr id="326" name="Google Shape;326;p33"/>
            <p:cNvGrpSpPr/>
            <p:nvPr/>
          </p:nvGrpSpPr>
          <p:grpSpPr>
            <a:xfrm>
              <a:off x="2228165" y="2410022"/>
              <a:ext cx="1048435" cy="1536691"/>
              <a:chOff x="2228165" y="2410022"/>
              <a:chExt cx="1048435" cy="1536691"/>
            </a:xfrm>
          </p:grpSpPr>
          <p:pic>
            <p:nvPicPr>
              <p:cNvPr descr="D:\Desktop\ICON\box-icons.jpg" id="327" name="Google Shape;327;p33"/>
              <p:cNvPicPr preferRelativeResize="0"/>
              <p:nvPr/>
            </p:nvPicPr>
            <p:blipFill rotWithShape="1">
              <a:blip r:embed="rId4">
                <a:alphaModFix/>
              </a:blip>
              <a:srcRect b="0" l="0" r="0" t="0"/>
              <a:stretch/>
            </p:blipFill>
            <p:spPr>
              <a:xfrm>
                <a:off x="2228165" y="2410022"/>
                <a:ext cx="1048435" cy="1032669"/>
              </a:xfrm>
              <a:prstGeom prst="rect">
                <a:avLst/>
              </a:prstGeom>
              <a:noFill/>
              <a:ln>
                <a:noFill/>
              </a:ln>
            </p:spPr>
          </p:pic>
          <p:sp>
            <p:nvSpPr>
              <p:cNvPr id="328" name="Google Shape;328;p33"/>
              <p:cNvSpPr/>
              <p:nvPr/>
            </p:nvSpPr>
            <p:spPr>
              <a:xfrm>
                <a:off x="2252345" y="3515612"/>
                <a:ext cx="923954" cy="43110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Hàng</a:t>
                </a:r>
                <a:endParaRPr/>
              </a:p>
            </p:txBody>
          </p:sp>
        </p:grpSp>
      </p:grpSp>
      <p:grpSp>
        <p:nvGrpSpPr>
          <p:cNvPr id="329" name="Google Shape;329;p33"/>
          <p:cNvGrpSpPr/>
          <p:nvPr/>
        </p:nvGrpSpPr>
        <p:grpSpPr>
          <a:xfrm>
            <a:off x="3800475" y="3288506"/>
            <a:ext cx="1461727" cy="1192274"/>
            <a:chOff x="3543300" y="2356810"/>
            <a:chExt cx="1948850" cy="1589686"/>
          </a:xfrm>
        </p:grpSpPr>
        <p:sp>
          <p:nvSpPr>
            <p:cNvPr id="330" name="Google Shape;330;p33"/>
            <p:cNvSpPr/>
            <p:nvPr/>
          </p:nvSpPr>
          <p:spPr>
            <a:xfrm>
              <a:off x="3543300" y="2817181"/>
              <a:ext cx="419074" cy="219073"/>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350" cap="none">
                <a:solidFill>
                  <a:srgbClr val="000000"/>
                </a:solidFill>
                <a:latin typeface="Arial"/>
                <a:ea typeface="Arial"/>
                <a:cs typeface="Arial"/>
                <a:sym typeface="Arial"/>
              </a:endParaRPr>
            </a:p>
          </p:txBody>
        </p:sp>
        <p:grpSp>
          <p:nvGrpSpPr>
            <p:cNvPr id="331" name="Google Shape;331;p33"/>
            <p:cNvGrpSpPr/>
            <p:nvPr/>
          </p:nvGrpSpPr>
          <p:grpSpPr>
            <a:xfrm>
              <a:off x="4017050" y="2356810"/>
              <a:ext cx="1475100" cy="1589686"/>
              <a:chOff x="4017050" y="2356810"/>
              <a:chExt cx="1475100" cy="1589686"/>
            </a:xfrm>
          </p:grpSpPr>
          <p:pic>
            <p:nvPicPr>
              <p:cNvPr id="332" name="Google Shape;332;p33"/>
              <p:cNvPicPr preferRelativeResize="0"/>
              <p:nvPr/>
            </p:nvPicPr>
            <p:blipFill rotWithShape="1">
              <a:blip r:embed="rId5">
                <a:alphaModFix/>
              </a:blip>
              <a:srcRect b="0" l="0" r="0" t="0"/>
              <a:stretch/>
            </p:blipFill>
            <p:spPr>
              <a:xfrm>
                <a:off x="4175198" y="2356810"/>
                <a:ext cx="1158802" cy="1158802"/>
              </a:xfrm>
              <a:prstGeom prst="rect">
                <a:avLst/>
              </a:prstGeom>
              <a:noFill/>
              <a:ln>
                <a:noFill/>
              </a:ln>
            </p:spPr>
          </p:pic>
          <p:sp>
            <p:nvSpPr>
              <p:cNvPr id="333" name="Google Shape;333;p33"/>
              <p:cNvSpPr/>
              <p:nvPr/>
            </p:nvSpPr>
            <p:spPr>
              <a:xfrm>
                <a:off x="4017050" y="3515613"/>
                <a:ext cx="1475100" cy="43088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Nhập kho</a:t>
                </a:r>
                <a:endParaRPr/>
              </a:p>
            </p:txBody>
          </p:sp>
        </p:grpSp>
      </p:grpSp>
      <p:grpSp>
        <p:nvGrpSpPr>
          <p:cNvPr id="334" name="Google Shape;334;p33"/>
          <p:cNvGrpSpPr/>
          <p:nvPr/>
        </p:nvGrpSpPr>
        <p:grpSpPr>
          <a:xfrm>
            <a:off x="5429252" y="3390900"/>
            <a:ext cx="1369494" cy="1081824"/>
            <a:chOff x="5715000" y="2492727"/>
            <a:chExt cx="1825315" cy="1443755"/>
          </a:xfrm>
        </p:grpSpPr>
        <p:sp>
          <p:nvSpPr>
            <p:cNvPr id="335" name="Google Shape;335;p33"/>
            <p:cNvSpPr/>
            <p:nvPr/>
          </p:nvSpPr>
          <p:spPr>
            <a:xfrm>
              <a:off x="5715000" y="2826408"/>
              <a:ext cx="418945" cy="219276"/>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350" cap="none">
                <a:solidFill>
                  <a:srgbClr val="000000"/>
                </a:solidFill>
                <a:latin typeface="Arial"/>
                <a:ea typeface="Arial"/>
                <a:cs typeface="Arial"/>
                <a:sym typeface="Arial"/>
              </a:endParaRPr>
            </a:p>
          </p:txBody>
        </p:sp>
        <p:grpSp>
          <p:nvGrpSpPr>
            <p:cNvPr id="336" name="Google Shape;336;p33"/>
            <p:cNvGrpSpPr/>
            <p:nvPr/>
          </p:nvGrpSpPr>
          <p:grpSpPr>
            <a:xfrm>
              <a:off x="6050715" y="2492727"/>
              <a:ext cx="1489600" cy="1443755"/>
              <a:chOff x="6050715" y="2492727"/>
              <a:chExt cx="1489600" cy="1443755"/>
            </a:xfrm>
          </p:grpSpPr>
          <p:pic>
            <p:nvPicPr>
              <p:cNvPr descr="D:\Desktop\ICON\document-yellow-icon.png" id="337" name="Google Shape;337;p33"/>
              <p:cNvPicPr preferRelativeResize="0"/>
              <p:nvPr/>
            </p:nvPicPr>
            <p:blipFill rotWithShape="1">
              <a:blip r:embed="rId6">
                <a:alphaModFix/>
              </a:blip>
              <a:srcRect b="0" l="0" r="0" t="0"/>
              <a:stretch/>
            </p:blipFill>
            <p:spPr>
              <a:xfrm>
                <a:off x="6352032" y="2492727"/>
                <a:ext cx="886968" cy="886968"/>
              </a:xfrm>
              <a:prstGeom prst="rect">
                <a:avLst/>
              </a:prstGeom>
              <a:noFill/>
              <a:ln>
                <a:noFill/>
              </a:ln>
            </p:spPr>
          </p:pic>
          <p:sp>
            <p:nvSpPr>
              <p:cNvPr id="338" name="Google Shape;338;p33"/>
              <p:cNvSpPr/>
              <p:nvPr/>
            </p:nvSpPr>
            <p:spPr>
              <a:xfrm>
                <a:off x="6050715" y="3505200"/>
                <a:ext cx="1489600" cy="43128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Đơn hàng</a:t>
                </a:r>
                <a:endParaRPr/>
              </a:p>
            </p:txBody>
          </p:sp>
        </p:grpSp>
      </p:grpSp>
      <p:grpSp>
        <p:nvGrpSpPr>
          <p:cNvPr id="339" name="Google Shape;339;p33"/>
          <p:cNvGrpSpPr/>
          <p:nvPr/>
        </p:nvGrpSpPr>
        <p:grpSpPr>
          <a:xfrm>
            <a:off x="6774654" y="3533775"/>
            <a:ext cx="1191074" cy="918730"/>
            <a:chOff x="7543800" y="2720738"/>
            <a:chExt cx="1589292" cy="1226188"/>
          </a:xfrm>
        </p:grpSpPr>
        <p:sp>
          <p:nvSpPr>
            <p:cNvPr id="340" name="Google Shape;340;p33"/>
            <p:cNvSpPr/>
            <p:nvPr/>
          </p:nvSpPr>
          <p:spPr>
            <a:xfrm>
              <a:off x="7543800" y="2858988"/>
              <a:ext cx="419415" cy="219292"/>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350" cap="none">
                <a:solidFill>
                  <a:srgbClr val="000000"/>
                </a:solidFill>
                <a:latin typeface="Arial"/>
                <a:ea typeface="Arial"/>
                <a:cs typeface="Arial"/>
                <a:sym typeface="Arial"/>
              </a:endParaRPr>
            </a:p>
          </p:txBody>
        </p:sp>
        <p:grpSp>
          <p:nvGrpSpPr>
            <p:cNvPr id="341" name="Google Shape;341;p33"/>
            <p:cNvGrpSpPr/>
            <p:nvPr/>
          </p:nvGrpSpPr>
          <p:grpSpPr>
            <a:xfrm>
              <a:off x="7729516" y="2720738"/>
              <a:ext cx="1403576" cy="1226188"/>
              <a:chOff x="7729516" y="2720738"/>
              <a:chExt cx="1403576" cy="1226188"/>
            </a:xfrm>
          </p:grpSpPr>
          <p:pic>
            <p:nvPicPr>
              <p:cNvPr id="342" name="Google Shape;342;p33"/>
              <p:cNvPicPr preferRelativeResize="0"/>
              <p:nvPr/>
            </p:nvPicPr>
            <p:blipFill rotWithShape="1">
              <a:blip r:embed="rId7">
                <a:alphaModFix/>
              </a:blip>
              <a:srcRect b="0" l="0" r="0" t="0"/>
              <a:stretch/>
            </p:blipFill>
            <p:spPr>
              <a:xfrm>
                <a:off x="8248650" y="2720738"/>
                <a:ext cx="514350" cy="495300"/>
              </a:xfrm>
              <a:prstGeom prst="rect">
                <a:avLst/>
              </a:prstGeom>
              <a:noFill/>
              <a:ln>
                <a:noFill/>
              </a:ln>
            </p:spPr>
          </p:pic>
          <p:sp>
            <p:nvSpPr>
              <p:cNvPr id="343" name="Google Shape;343;p33"/>
              <p:cNvSpPr/>
              <p:nvPr/>
            </p:nvSpPr>
            <p:spPr>
              <a:xfrm>
                <a:off x="7729516" y="3515612"/>
                <a:ext cx="1403576" cy="43131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Xuất bán</a:t>
                </a:r>
                <a:endParaRPr/>
              </a:p>
            </p:txBody>
          </p:sp>
        </p:grpSp>
      </p:grpSp>
      <p:sp>
        <p:nvSpPr>
          <p:cNvPr id="344" name="Google Shape;344;p33"/>
          <p:cNvSpPr/>
          <p:nvPr/>
        </p:nvSpPr>
        <p:spPr>
          <a:xfrm>
            <a:off x="2807532" y="2228851"/>
            <a:ext cx="3273653" cy="60016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3300">
                <a:solidFill>
                  <a:srgbClr val="000058"/>
                </a:solidFill>
                <a:latin typeface="Tahoma"/>
                <a:ea typeface="Tahoma"/>
                <a:cs typeface="Tahoma"/>
                <a:sym typeface="Tahoma"/>
              </a:rPr>
              <a:t>Make To Stock</a:t>
            </a:r>
            <a:endParaRPr/>
          </a:p>
        </p:txBody>
      </p:sp>
      <p:sp>
        <p:nvSpPr>
          <p:cNvPr id="345" name="Google Shape;345;p33"/>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346" name="Google Shape;346;p33"/>
          <p:cNvSpPr txBox="1"/>
          <p:nvPr/>
        </p:nvSpPr>
        <p:spPr>
          <a:xfrm>
            <a:off x="1592166" y="491067"/>
            <a:ext cx="6789833" cy="436659"/>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400"/>
              <a:buFont typeface="Noto Sans Symbols"/>
              <a:buNone/>
            </a:pPr>
            <a:r>
              <a:rPr b="1" i="0" lang="en-US" sz="2400">
                <a:solidFill>
                  <a:schemeClr val="lt1"/>
                </a:solidFill>
                <a:latin typeface="Tahoma"/>
                <a:ea typeface="Tahoma"/>
                <a:cs typeface="Tahoma"/>
                <a:sym typeface="Tahoma"/>
              </a:rPr>
              <a:t>QUY TRÌNH LẬP KẾ HOẠCH SẢN XUẤT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1"/>
                                        </p:tgtEl>
                                        <p:attrNameLst>
                                          <p:attrName>style.visibility</p:attrName>
                                        </p:attrNameLst>
                                      </p:cBhvr>
                                      <p:to>
                                        <p:strVal val="visible"/>
                                      </p:to>
                                    </p:set>
                                    <p:animEffect filter="fade" transition="in">
                                      <p:cBhvr>
                                        <p:cTn dur="500"/>
                                        <p:tgtEl>
                                          <p:spTgt spid="32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4"/>
                                        </p:tgtEl>
                                        <p:attrNameLst>
                                          <p:attrName>style.visibility</p:attrName>
                                        </p:attrNameLst>
                                      </p:cBhvr>
                                      <p:to>
                                        <p:strVal val="visible"/>
                                      </p:to>
                                    </p:set>
                                    <p:animEffect filter="fade" transition="in">
                                      <p:cBhvr>
                                        <p:cTn dur="500"/>
                                        <p:tgtEl>
                                          <p:spTgt spid="32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9"/>
                                        </p:tgtEl>
                                        <p:attrNameLst>
                                          <p:attrName>style.visibility</p:attrName>
                                        </p:attrNameLst>
                                      </p:cBhvr>
                                      <p:to>
                                        <p:strVal val="visible"/>
                                      </p:to>
                                    </p:set>
                                    <p:animEffect filter="fade" transition="in">
                                      <p:cBhvr>
                                        <p:cTn dur="500"/>
                                        <p:tgtEl>
                                          <p:spTgt spid="32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4"/>
                                        </p:tgtEl>
                                        <p:attrNameLst>
                                          <p:attrName>style.visibility</p:attrName>
                                        </p:attrNameLst>
                                      </p:cBhvr>
                                      <p:to>
                                        <p:strVal val="visible"/>
                                      </p:to>
                                    </p:set>
                                    <p:animEffect filter="fade" transition="in">
                                      <p:cBhvr>
                                        <p:cTn dur="500"/>
                                        <p:tgtEl>
                                          <p:spTgt spid="33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9"/>
                                        </p:tgtEl>
                                        <p:attrNameLst>
                                          <p:attrName>style.visibility</p:attrName>
                                        </p:attrNameLst>
                                      </p:cBhvr>
                                      <p:to>
                                        <p:strVal val="visible"/>
                                      </p:to>
                                    </p:set>
                                    <p:animEffect filter="fade" transition="in">
                                      <p:cBhvr>
                                        <p:cTn dur="500"/>
                                        <p:tgtEl>
                                          <p:spTgt spid="3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34"/>
          <p:cNvSpPr txBox="1"/>
          <p:nvPr>
            <p:ph type="title"/>
          </p:nvPr>
        </p:nvSpPr>
        <p:spPr>
          <a:xfrm>
            <a:off x="1870473" y="1170863"/>
            <a:ext cx="5844778" cy="344326"/>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rgbClr val="336699"/>
              </a:buClr>
              <a:buSzPts val="1800"/>
              <a:buFont typeface="Noto Sans Symbols"/>
              <a:buNone/>
            </a:pPr>
            <a:r>
              <a:rPr lang="en-US" sz="1800">
                <a:solidFill>
                  <a:srgbClr val="336699"/>
                </a:solidFill>
                <a:latin typeface="Tahoma"/>
                <a:ea typeface="Tahoma"/>
                <a:cs typeface="Tahoma"/>
                <a:sym typeface="Tahoma"/>
              </a:rPr>
              <a:t>MTS – Make To Stock</a:t>
            </a:r>
            <a:endParaRPr/>
          </a:p>
        </p:txBody>
      </p:sp>
      <p:sp>
        <p:nvSpPr>
          <p:cNvPr id="353" name="Google Shape;353;p34"/>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pic>
        <p:nvPicPr>
          <p:cNvPr id="354" name="Google Shape;354;p34"/>
          <p:cNvPicPr preferRelativeResize="0"/>
          <p:nvPr/>
        </p:nvPicPr>
        <p:blipFill rotWithShape="1">
          <a:blip r:embed="rId3">
            <a:alphaModFix/>
          </a:blip>
          <a:srcRect b="0" l="0" r="0" t="0"/>
          <a:stretch/>
        </p:blipFill>
        <p:spPr>
          <a:xfrm>
            <a:off x="1885951" y="2057401"/>
            <a:ext cx="5380435" cy="3412331"/>
          </a:xfrm>
          <a:prstGeom prst="rect">
            <a:avLst/>
          </a:prstGeom>
          <a:noFill/>
          <a:ln>
            <a:noFill/>
          </a:ln>
        </p:spPr>
      </p:pic>
      <p:sp>
        <p:nvSpPr>
          <p:cNvPr id="355" name="Google Shape;355;p34"/>
          <p:cNvSpPr/>
          <p:nvPr/>
        </p:nvSpPr>
        <p:spPr>
          <a:xfrm>
            <a:off x="2147015" y="5029200"/>
            <a:ext cx="1298753" cy="30008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350">
                <a:solidFill>
                  <a:srgbClr val="FF0000"/>
                </a:solidFill>
                <a:latin typeface="Tahoma"/>
                <a:ea typeface="Tahoma"/>
                <a:cs typeface="Tahoma"/>
                <a:sym typeface="Tahoma"/>
              </a:rPr>
              <a:t>KH bán hàng</a:t>
            </a:r>
            <a:endParaRPr/>
          </a:p>
        </p:txBody>
      </p:sp>
      <p:sp>
        <p:nvSpPr>
          <p:cNvPr id="356" name="Google Shape;356;p34"/>
          <p:cNvSpPr/>
          <p:nvPr/>
        </p:nvSpPr>
        <p:spPr>
          <a:xfrm>
            <a:off x="1150178" y="4171951"/>
            <a:ext cx="873957" cy="5078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350">
                <a:solidFill>
                  <a:srgbClr val="FF0000"/>
                </a:solidFill>
                <a:latin typeface="Tahoma"/>
                <a:ea typeface="Tahoma"/>
                <a:cs typeface="Tahoma"/>
                <a:sym typeface="Tahoma"/>
              </a:rPr>
              <a:t>Quản lý</a:t>
            </a:r>
            <a:endParaRPr/>
          </a:p>
          <a:p>
            <a:pPr indent="0" lvl="0" marL="0" marR="0" rtl="0" algn="ctr">
              <a:spcBef>
                <a:spcPts val="0"/>
              </a:spcBef>
              <a:spcAft>
                <a:spcPts val="0"/>
              </a:spcAft>
              <a:buNone/>
            </a:pPr>
            <a:r>
              <a:rPr b="1" lang="en-US" sz="1350">
                <a:solidFill>
                  <a:srgbClr val="FF0000"/>
                </a:solidFill>
                <a:latin typeface="Tahoma"/>
                <a:ea typeface="Tahoma"/>
                <a:cs typeface="Tahoma"/>
                <a:sym typeface="Tahoma"/>
              </a:rPr>
              <a:t>nhu cầu</a:t>
            </a:r>
            <a:endParaRPr/>
          </a:p>
        </p:txBody>
      </p:sp>
      <p:sp>
        <p:nvSpPr>
          <p:cNvPr id="357" name="Google Shape;357;p34"/>
          <p:cNvSpPr/>
          <p:nvPr/>
        </p:nvSpPr>
        <p:spPr>
          <a:xfrm>
            <a:off x="1259668" y="2628901"/>
            <a:ext cx="982961" cy="5078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350">
                <a:solidFill>
                  <a:srgbClr val="FF0000"/>
                </a:solidFill>
                <a:latin typeface="Tahoma"/>
                <a:ea typeface="Tahoma"/>
                <a:cs typeface="Tahoma"/>
                <a:sym typeface="Tahoma"/>
              </a:rPr>
              <a:t>Kế hoạch</a:t>
            </a:r>
            <a:endParaRPr/>
          </a:p>
          <a:p>
            <a:pPr indent="0" lvl="0" marL="0" marR="0" rtl="0" algn="ctr">
              <a:spcBef>
                <a:spcPts val="0"/>
              </a:spcBef>
              <a:spcAft>
                <a:spcPts val="0"/>
              </a:spcAft>
              <a:buNone/>
            </a:pPr>
            <a:r>
              <a:rPr b="1" lang="en-US" sz="1350">
                <a:solidFill>
                  <a:srgbClr val="FF0000"/>
                </a:solidFill>
                <a:latin typeface="Tahoma"/>
                <a:ea typeface="Tahoma"/>
                <a:cs typeface="Tahoma"/>
                <a:sym typeface="Tahoma"/>
              </a:rPr>
              <a:t>dài hạn</a:t>
            </a:r>
            <a:endParaRPr/>
          </a:p>
        </p:txBody>
      </p:sp>
      <p:sp>
        <p:nvSpPr>
          <p:cNvPr id="358" name="Google Shape;358;p34"/>
          <p:cNvSpPr/>
          <p:nvPr/>
        </p:nvSpPr>
        <p:spPr>
          <a:xfrm>
            <a:off x="2000250" y="1815026"/>
            <a:ext cx="2228850" cy="71558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350">
                <a:solidFill>
                  <a:srgbClr val="FF0000"/>
                </a:solidFill>
                <a:latin typeface="Tahoma"/>
                <a:ea typeface="Tahoma"/>
                <a:cs typeface="Tahoma"/>
                <a:sym typeface="Tahoma"/>
              </a:rPr>
              <a:t>Kế hoạch sản xuất</a:t>
            </a:r>
            <a:endParaRPr/>
          </a:p>
          <a:p>
            <a:pPr indent="0" lvl="0" marL="0" marR="0" rtl="0" algn="ctr">
              <a:spcBef>
                <a:spcPts val="0"/>
              </a:spcBef>
              <a:spcAft>
                <a:spcPts val="0"/>
              </a:spcAft>
              <a:buNone/>
            </a:pPr>
            <a:r>
              <a:rPr b="1" lang="en-US" sz="1350">
                <a:solidFill>
                  <a:srgbClr val="FF0000"/>
                </a:solidFill>
                <a:latin typeface="Tahoma"/>
                <a:ea typeface="Tahoma"/>
                <a:cs typeface="Tahoma"/>
                <a:sym typeface="Tahoma"/>
              </a:rPr>
              <a:t>MPS – Master Production Scheduling</a:t>
            </a:r>
            <a:endParaRPr/>
          </a:p>
        </p:txBody>
      </p:sp>
      <p:sp>
        <p:nvSpPr>
          <p:cNvPr id="359" name="Google Shape;359;p34"/>
          <p:cNvSpPr/>
          <p:nvPr/>
        </p:nvSpPr>
        <p:spPr>
          <a:xfrm>
            <a:off x="5460651" y="1851394"/>
            <a:ext cx="1906291" cy="71558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350">
                <a:solidFill>
                  <a:srgbClr val="FF0000"/>
                </a:solidFill>
                <a:latin typeface="Tahoma"/>
                <a:ea typeface="Tahoma"/>
                <a:cs typeface="Tahoma"/>
                <a:sym typeface="Tahoma"/>
              </a:rPr>
              <a:t>Hoạch đinh nhu cầu</a:t>
            </a:r>
            <a:endParaRPr/>
          </a:p>
          <a:p>
            <a:pPr indent="0" lvl="0" marL="0" marR="0" rtl="0" algn="ctr">
              <a:spcBef>
                <a:spcPts val="0"/>
              </a:spcBef>
              <a:spcAft>
                <a:spcPts val="0"/>
              </a:spcAft>
              <a:buNone/>
            </a:pPr>
            <a:r>
              <a:rPr b="1" lang="en-US" sz="1350">
                <a:solidFill>
                  <a:srgbClr val="FF0000"/>
                </a:solidFill>
                <a:latin typeface="Tahoma"/>
                <a:ea typeface="Tahoma"/>
                <a:cs typeface="Tahoma"/>
                <a:sym typeface="Tahoma"/>
              </a:rPr>
              <a:t> BTP và NVL</a:t>
            </a:r>
            <a:endParaRPr/>
          </a:p>
          <a:p>
            <a:pPr indent="0" lvl="0" marL="0" marR="0" rtl="0" algn="ctr">
              <a:spcBef>
                <a:spcPts val="0"/>
              </a:spcBef>
              <a:spcAft>
                <a:spcPts val="0"/>
              </a:spcAft>
              <a:buNone/>
            </a:pPr>
            <a:r>
              <a:rPr b="1" lang="en-US" sz="1350">
                <a:solidFill>
                  <a:srgbClr val="FF0000"/>
                </a:solidFill>
                <a:latin typeface="Tahoma"/>
                <a:ea typeface="Tahoma"/>
                <a:cs typeface="Tahoma"/>
                <a:sym typeface="Tahoma"/>
              </a:rPr>
              <a:t>(MRP)</a:t>
            </a:r>
            <a:endParaRPr/>
          </a:p>
        </p:txBody>
      </p:sp>
      <p:sp>
        <p:nvSpPr>
          <p:cNvPr id="360" name="Google Shape;360;p34"/>
          <p:cNvSpPr/>
          <p:nvPr/>
        </p:nvSpPr>
        <p:spPr>
          <a:xfrm>
            <a:off x="7291917" y="3429001"/>
            <a:ext cx="575799" cy="5078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350">
                <a:solidFill>
                  <a:srgbClr val="FF0000"/>
                </a:solidFill>
                <a:latin typeface="Tahoma"/>
                <a:ea typeface="Tahoma"/>
                <a:cs typeface="Tahoma"/>
                <a:sym typeface="Tahoma"/>
              </a:rPr>
              <a:t>Sản</a:t>
            </a:r>
            <a:endParaRPr/>
          </a:p>
          <a:p>
            <a:pPr indent="0" lvl="0" marL="0" marR="0" rtl="0" algn="ctr">
              <a:spcBef>
                <a:spcPts val="0"/>
              </a:spcBef>
              <a:spcAft>
                <a:spcPts val="0"/>
              </a:spcAft>
              <a:buNone/>
            </a:pPr>
            <a:r>
              <a:rPr b="1" lang="en-US" sz="1350">
                <a:solidFill>
                  <a:srgbClr val="FF0000"/>
                </a:solidFill>
                <a:latin typeface="Tahoma"/>
                <a:ea typeface="Tahoma"/>
                <a:cs typeface="Tahoma"/>
                <a:sym typeface="Tahoma"/>
              </a:rPr>
              <a:t>xuất</a:t>
            </a:r>
            <a:endParaRPr/>
          </a:p>
        </p:txBody>
      </p:sp>
      <p:sp>
        <p:nvSpPr>
          <p:cNvPr id="361" name="Google Shape;361;p34"/>
          <p:cNvSpPr/>
          <p:nvPr/>
        </p:nvSpPr>
        <p:spPr>
          <a:xfrm>
            <a:off x="7086765" y="4414325"/>
            <a:ext cx="881973" cy="5078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350">
                <a:solidFill>
                  <a:srgbClr val="FF0000"/>
                </a:solidFill>
                <a:latin typeface="Tahoma"/>
                <a:ea typeface="Tahoma"/>
                <a:cs typeface="Tahoma"/>
                <a:sym typeface="Tahoma"/>
              </a:rPr>
              <a:t>Tính giá</a:t>
            </a:r>
            <a:endParaRPr/>
          </a:p>
          <a:p>
            <a:pPr indent="0" lvl="0" marL="0" marR="0" rtl="0" algn="ctr">
              <a:spcBef>
                <a:spcPts val="0"/>
              </a:spcBef>
              <a:spcAft>
                <a:spcPts val="0"/>
              </a:spcAft>
              <a:buNone/>
            </a:pPr>
            <a:r>
              <a:rPr b="1" lang="en-US" sz="1350">
                <a:solidFill>
                  <a:srgbClr val="FF0000"/>
                </a:solidFill>
                <a:latin typeface="Tahoma"/>
                <a:ea typeface="Tahoma"/>
                <a:cs typeface="Tahoma"/>
                <a:sym typeface="Tahoma"/>
              </a:rPr>
              <a:t>thành</a:t>
            </a:r>
            <a:endParaRPr/>
          </a:p>
        </p:txBody>
      </p:sp>
      <p:sp>
        <p:nvSpPr>
          <p:cNvPr id="362" name="Google Shape;362;p34"/>
          <p:cNvSpPr txBox="1"/>
          <p:nvPr/>
        </p:nvSpPr>
        <p:spPr>
          <a:xfrm>
            <a:off x="1592166" y="491067"/>
            <a:ext cx="6789833" cy="436659"/>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400"/>
              <a:buFont typeface="Noto Sans Symbols"/>
              <a:buNone/>
            </a:pPr>
            <a:r>
              <a:rPr b="1" i="0" lang="en-US" sz="2400">
                <a:solidFill>
                  <a:schemeClr val="lt1"/>
                </a:solidFill>
                <a:latin typeface="Tahoma"/>
                <a:ea typeface="Tahoma"/>
                <a:cs typeface="Tahoma"/>
                <a:sym typeface="Tahoma"/>
              </a:rPr>
              <a:t>QUY TRÌNH LẬP KẾ HOẠCH SẢN XUẤT</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pic>
        <p:nvPicPr>
          <p:cNvPr id="368" name="Google Shape;368;p35"/>
          <p:cNvPicPr preferRelativeResize="0"/>
          <p:nvPr/>
        </p:nvPicPr>
        <p:blipFill rotWithShape="1">
          <a:blip r:embed="rId3">
            <a:alphaModFix/>
          </a:blip>
          <a:srcRect b="0" l="0" r="0" t="0"/>
          <a:stretch/>
        </p:blipFill>
        <p:spPr>
          <a:xfrm>
            <a:off x="1593313" y="2045151"/>
            <a:ext cx="6471047" cy="1750219"/>
          </a:xfrm>
          <a:prstGeom prst="rect">
            <a:avLst/>
          </a:prstGeom>
          <a:noFill/>
          <a:ln>
            <a:noFill/>
          </a:ln>
        </p:spPr>
      </p:pic>
      <p:sp>
        <p:nvSpPr>
          <p:cNvPr id="369" name="Google Shape;369;p35"/>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370" name="Google Shape;370;p35"/>
          <p:cNvSpPr/>
          <p:nvPr/>
        </p:nvSpPr>
        <p:spPr>
          <a:xfrm>
            <a:off x="1813730" y="1737969"/>
            <a:ext cx="1088760" cy="32316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FF0000"/>
                </a:solidFill>
                <a:latin typeface="Arial"/>
                <a:ea typeface="Arial"/>
                <a:cs typeface="Arial"/>
                <a:sym typeface="Arial"/>
              </a:rPr>
              <a:t>Đơn hàng</a:t>
            </a:r>
            <a:endParaRPr/>
          </a:p>
        </p:txBody>
      </p:sp>
      <p:sp>
        <p:nvSpPr>
          <p:cNvPr id="371" name="Google Shape;371;p35"/>
          <p:cNvSpPr/>
          <p:nvPr/>
        </p:nvSpPr>
        <p:spPr>
          <a:xfrm>
            <a:off x="6448925" y="1723637"/>
            <a:ext cx="1465466" cy="32316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FF0000"/>
                </a:solidFill>
                <a:latin typeface="Arial"/>
                <a:ea typeface="Arial"/>
                <a:cs typeface="Arial"/>
                <a:sym typeface="Arial"/>
              </a:rPr>
              <a:t>KHSX tồn kho</a:t>
            </a:r>
            <a:endParaRPr/>
          </a:p>
        </p:txBody>
      </p:sp>
      <p:sp>
        <p:nvSpPr>
          <p:cNvPr id="372" name="Google Shape;372;p35"/>
          <p:cNvSpPr/>
          <p:nvPr/>
        </p:nvSpPr>
        <p:spPr>
          <a:xfrm>
            <a:off x="3700682" y="1723637"/>
            <a:ext cx="2071401" cy="32316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FF0000"/>
                </a:solidFill>
                <a:latin typeface="Arial"/>
                <a:ea typeface="Arial"/>
                <a:cs typeface="Arial"/>
                <a:sym typeface="Arial"/>
              </a:rPr>
              <a:t>Tồn kho thành phẩm</a:t>
            </a:r>
            <a:endParaRPr/>
          </a:p>
        </p:txBody>
      </p:sp>
      <p:sp>
        <p:nvSpPr>
          <p:cNvPr id="373" name="Google Shape;373;p35"/>
          <p:cNvSpPr/>
          <p:nvPr/>
        </p:nvSpPr>
        <p:spPr>
          <a:xfrm>
            <a:off x="1143000" y="5657850"/>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374" name="Google Shape;374;p35"/>
          <p:cNvSpPr/>
          <p:nvPr/>
        </p:nvSpPr>
        <p:spPr>
          <a:xfrm>
            <a:off x="609600" y="4373131"/>
            <a:ext cx="8127999" cy="1876219"/>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2000">
                <a:solidFill>
                  <a:schemeClr val="dk1"/>
                </a:solidFill>
                <a:latin typeface="Tahoma"/>
                <a:ea typeface="Tahoma"/>
                <a:cs typeface="Tahoma"/>
                <a:sym typeface="Tahoma"/>
              </a:rPr>
              <a:t>Planning with Final Assembly (PFA) giống với Make To Stock (MTS) ở chỗ cả 2 đều là sản xuất tồn kho, nhưng đầu vào của PFA có cả Sale Order và kế hoạch, còn MTS thì chỉ có kế hoạch. </a:t>
            </a:r>
            <a:endParaRPr/>
          </a:p>
        </p:txBody>
      </p:sp>
      <p:sp>
        <p:nvSpPr>
          <p:cNvPr id="375" name="Google Shape;375;p35"/>
          <p:cNvSpPr txBox="1"/>
          <p:nvPr/>
        </p:nvSpPr>
        <p:spPr>
          <a:xfrm>
            <a:off x="1352893" y="463717"/>
            <a:ext cx="579213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Times New Roman"/>
                <a:ea typeface="Times New Roman"/>
                <a:cs typeface="Times New Roman"/>
                <a:sym typeface="Times New Roman"/>
              </a:rPr>
              <a:t>LẬP KẾ HOẠCH SẢN XUẤT TỒN KHO</a:t>
            </a:r>
            <a:endParaRPr b="1" sz="2400">
              <a:solidFill>
                <a:schemeClr val="lt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grpSp>
        <p:nvGrpSpPr>
          <p:cNvPr id="381" name="Google Shape;381;p36"/>
          <p:cNvGrpSpPr/>
          <p:nvPr/>
        </p:nvGrpSpPr>
        <p:grpSpPr>
          <a:xfrm>
            <a:off x="1233084" y="3446861"/>
            <a:ext cx="1117615" cy="1082676"/>
            <a:chOff x="6050535" y="2492727"/>
            <a:chExt cx="1489960" cy="1443270"/>
          </a:xfrm>
        </p:grpSpPr>
        <p:pic>
          <p:nvPicPr>
            <p:cNvPr descr="D:\Desktop\ICON\document-yellow-icon.png" id="382" name="Google Shape;382;p36"/>
            <p:cNvPicPr preferRelativeResize="0"/>
            <p:nvPr/>
          </p:nvPicPr>
          <p:blipFill rotWithShape="1">
            <a:blip r:embed="rId3">
              <a:alphaModFix/>
            </a:blip>
            <a:srcRect b="0" l="0" r="0" t="0"/>
            <a:stretch/>
          </p:blipFill>
          <p:spPr>
            <a:xfrm>
              <a:off x="6352032" y="2492727"/>
              <a:ext cx="886968" cy="886968"/>
            </a:xfrm>
            <a:prstGeom prst="rect">
              <a:avLst/>
            </a:prstGeom>
            <a:noFill/>
            <a:ln>
              <a:noFill/>
            </a:ln>
          </p:spPr>
        </p:pic>
        <p:sp>
          <p:nvSpPr>
            <p:cNvPr id="383" name="Google Shape;383;p36"/>
            <p:cNvSpPr/>
            <p:nvPr/>
          </p:nvSpPr>
          <p:spPr>
            <a:xfrm>
              <a:off x="6050535" y="3505199"/>
              <a:ext cx="1489960" cy="430798"/>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Đơn hàng</a:t>
              </a:r>
              <a:endParaRPr/>
            </a:p>
          </p:txBody>
        </p:sp>
      </p:grpSp>
      <p:grpSp>
        <p:nvGrpSpPr>
          <p:cNvPr id="384" name="Google Shape;384;p36"/>
          <p:cNvGrpSpPr/>
          <p:nvPr/>
        </p:nvGrpSpPr>
        <p:grpSpPr>
          <a:xfrm>
            <a:off x="2400303" y="3618312"/>
            <a:ext cx="1293322" cy="919522"/>
            <a:chOff x="7543800" y="2720738"/>
            <a:chExt cx="1724544" cy="1225616"/>
          </a:xfrm>
        </p:grpSpPr>
        <p:sp>
          <p:nvSpPr>
            <p:cNvPr id="385" name="Google Shape;385;p36"/>
            <p:cNvSpPr/>
            <p:nvPr/>
          </p:nvSpPr>
          <p:spPr>
            <a:xfrm>
              <a:off x="7543800" y="2858803"/>
              <a:ext cx="419128" cy="219001"/>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350" cap="none">
                <a:solidFill>
                  <a:srgbClr val="000000"/>
                </a:solidFill>
                <a:latin typeface="Arial"/>
                <a:ea typeface="Arial"/>
                <a:cs typeface="Arial"/>
                <a:sym typeface="Arial"/>
              </a:endParaRPr>
            </a:p>
          </p:txBody>
        </p:sp>
        <p:grpSp>
          <p:nvGrpSpPr>
            <p:cNvPr id="386" name="Google Shape;386;p36"/>
            <p:cNvGrpSpPr/>
            <p:nvPr/>
          </p:nvGrpSpPr>
          <p:grpSpPr>
            <a:xfrm>
              <a:off x="7594268" y="2720738"/>
              <a:ext cx="1674076" cy="1225616"/>
              <a:chOff x="7594268" y="2720738"/>
              <a:chExt cx="1674076" cy="1225616"/>
            </a:xfrm>
          </p:grpSpPr>
          <p:pic>
            <p:nvPicPr>
              <p:cNvPr id="387" name="Google Shape;387;p36"/>
              <p:cNvPicPr preferRelativeResize="0"/>
              <p:nvPr/>
            </p:nvPicPr>
            <p:blipFill rotWithShape="1">
              <a:blip r:embed="rId4">
                <a:alphaModFix/>
              </a:blip>
              <a:srcRect b="0" l="0" r="0" t="0"/>
              <a:stretch/>
            </p:blipFill>
            <p:spPr>
              <a:xfrm>
                <a:off x="8248650" y="2720738"/>
                <a:ext cx="514350" cy="495300"/>
              </a:xfrm>
              <a:prstGeom prst="rect">
                <a:avLst/>
              </a:prstGeom>
              <a:noFill/>
              <a:ln>
                <a:noFill/>
              </a:ln>
            </p:spPr>
          </p:pic>
          <p:sp>
            <p:nvSpPr>
              <p:cNvPr id="388" name="Google Shape;388;p36"/>
              <p:cNvSpPr/>
              <p:nvPr/>
            </p:nvSpPr>
            <p:spPr>
              <a:xfrm>
                <a:off x="7594268" y="3515612"/>
                <a:ext cx="1674076" cy="43074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Yêu cầu SX</a:t>
                </a:r>
                <a:endParaRPr/>
              </a:p>
            </p:txBody>
          </p:sp>
        </p:grpSp>
      </p:grpSp>
      <p:grpSp>
        <p:nvGrpSpPr>
          <p:cNvPr id="389" name="Google Shape;389;p36"/>
          <p:cNvGrpSpPr/>
          <p:nvPr/>
        </p:nvGrpSpPr>
        <p:grpSpPr>
          <a:xfrm>
            <a:off x="6829426" y="3580210"/>
            <a:ext cx="1136099" cy="918730"/>
            <a:chOff x="7617495" y="2720738"/>
            <a:chExt cx="1515315" cy="1226188"/>
          </a:xfrm>
        </p:grpSpPr>
        <p:sp>
          <p:nvSpPr>
            <p:cNvPr id="390" name="Google Shape;390;p36"/>
            <p:cNvSpPr/>
            <p:nvPr/>
          </p:nvSpPr>
          <p:spPr>
            <a:xfrm>
              <a:off x="7617495" y="2858987"/>
              <a:ext cx="419243" cy="219292"/>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350" cap="none">
                <a:solidFill>
                  <a:srgbClr val="000000"/>
                </a:solidFill>
                <a:latin typeface="Arial"/>
                <a:ea typeface="Arial"/>
                <a:cs typeface="Arial"/>
                <a:sym typeface="Arial"/>
              </a:endParaRPr>
            </a:p>
          </p:txBody>
        </p:sp>
        <p:grpSp>
          <p:nvGrpSpPr>
            <p:cNvPr id="391" name="Google Shape;391;p36"/>
            <p:cNvGrpSpPr/>
            <p:nvPr/>
          </p:nvGrpSpPr>
          <p:grpSpPr>
            <a:xfrm>
              <a:off x="7729810" y="2720738"/>
              <a:ext cx="1403000" cy="1226188"/>
              <a:chOff x="7729810" y="2720738"/>
              <a:chExt cx="1403000" cy="1226188"/>
            </a:xfrm>
          </p:grpSpPr>
          <p:pic>
            <p:nvPicPr>
              <p:cNvPr id="392" name="Google Shape;392;p36"/>
              <p:cNvPicPr preferRelativeResize="0"/>
              <p:nvPr/>
            </p:nvPicPr>
            <p:blipFill rotWithShape="1">
              <a:blip r:embed="rId4">
                <a:alphaModFix/>
              </a:blip>
              <a:srcRect b="0" l="0" r="0" t="0"/>
              <a:stretch/>
            </p:blipFill>
            <p:spPr>
              <a:xfrm>
                <a:off x="8248650" y="2720738"/>
                <a:ext cx="514350" cy="495300"/>
              </a:xfrm>
              <a:prstGeom prst="rect">
                <a:avLst/>
              </a:prstGeom>
              <a:noFill/>
              <a:ln>
                <a:noFill/>
              </a:ln>
            </p:spPr>
          </p:pic>
          <p:sp>
            <p:nvSpPr>
              <p:cNvPr id="393" name="Google Shape;393;p36"/>
              <p:cNvSpPr/>
              <p:nvPr/>
            </p:nvSpPr>
            <p:spPr>
              <a:xfrm>
                <a:off x="7729810" y="3515612"/>
                <a:ext cx="1403000" cy="43131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Xuất bán</a:t>
                </a:r>
                <a:endParaRPr/>
              </a:p>
            </p:txBody>
          </p:sp>
        </p:grpSp>
      </p:grpSp>
      <p:grpSp>
        <p:nvGrpSpPr>
          <p:cNvPr id="394" name="Google Shape;394;p36"/>
          <p:cNvGrpSpPr/>
          <p:nvPr/>
        </p:nvGrpSpPr>
        <p:grpSpPr>
          <a:xfrm>
            <a:off x="5419727" y="3332560"/>
            <a:ext cx="1378291" cy="1192274"/>
            <a:chOff x="3543300" y="2356810"/>
            <a:chExt cx="1837288" cy="1589686"/>
          </a:xfrm>
        </p:grpSpPr>
        <p:sp>
          <p:nvSpPr>
            <p:cNvPr id="395" name="Google Shape;395;p36"/>
            <p:cNvSpPr/>
            <p:nvPr/>
          </p:nvSpPr>
          <p:spPr>
            <a:xfrm>
              <a:off x="3543300" y="2817181"/>
              <a:ext cx="419001" cy="219073"/>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350" cap="none">
                <a:solidFill>
                  <a:srgbClr val="000000"/>
                </a:solidFill>
                <a:latin typeface="Arial"/>
                <a:ea typeface="Arial"/>
                <a:cs typeface="Arial"/>
                <a:sym typeface="Arial"/>
              </a:endParaRPr>
            </a:p>
          </p:txBody>
        </p:sp>
        <p:grpSp>
          <p:nvGrpSpPr>
            <p:cNvPr id="396" name="Google Shape;396;p36"/>
            <p:cNvGrpSpPr/>
            <p:nvPr/>
          </p:nvGrpSpPr>
          <p:grpSpPr>
            <a:xfrm>
              <a:off x="3905744" y="2356810"/>
              <a:ext cx="1474844" cy="1589686"/>
              <a:chOff x="3905744" y="2356810"/>
              <a:chExt cx="1474844" cy="1589686"/>
            </a:xfrm>
          </p:grpSpPr>
          <p:pic>
            <p:nvPicPr>
              <p:cNvPr id="397" name="Google Shape;397;p36"/>
              <p:cNvPicPr preferRelativeResize="0"/>
              <p:nvPr/>
            </p:nvPicPr>
            <p:blipFill rotWithShape="1">
              <a:blip r:embed="rId5">
                <a:alphaModFix/>
              </a:blip>
              <a:srcRect b="0" l="0" r="0" t="0"/>
              <a:stretch/>
            </p:blipFill>
            <p:spPr>
              <a:xfrm>
                <a:off x="4089283" y="2356810"/>
                <a:ext cx="1158802" cy="1158802"/>
              </a:xfrm>
              <a:prstGeom prst="rect">
                <a:avLst/>
              </a:prstGeom>
              <a:noFill/>
              <a:ln>
                <a:noFill/>
              </a:ln>
            </p:spPr>
          </p:pic>
          <p:sp>
            <p:nvSpPr>
              <p:cNvPr id="398" name="Google Shape;398;p36"/>
              <p:cNvSpPr/>
              <p:nvPr/>
            </p:nvSpPr>
            <p:spPr>
              <a:xfrm>
                <a:off x="3905744" y="3515613"/>
                <a:ext cx="1474844" cy="43088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Nhập kho</a:t>
                </a:r>
                <a:endParaRPr/>
              </a:p>
            </p:txBody>
          </p:sp>
        </p:grpSp>
      </p:grpSp>
      <p:grpSp>
        <p:nvGrpSpPr>
          <p:cNvPr id="399" name="Google Shape;399;p36"/>
          <p:cNvGrpSpPr/>
          <p:nvPr/>
        </p:nvGrpSpPr>
        <p:grpSpPr>
          <a:xfrm>
            <a:off x="3752851" y="3313511"/>
            <a:ext cx="1474792" cy="1215968"/>
            <a:chOff x="3479531" y="5156549"/>
            <a:chExt cx="1966887" cy="1620637"/>
          </a:xfrm>
        </p:grpSpPr>
        <p:grpSp>
          <p:nvGrpSpPr>
            <p:cNvPr id="400" name="Google Shape;400;p36"/>
            <p:cNvGrpSpPr/>
            <p:nvPr/>
          </p:nvGrpSpPr>
          <p:grpSpPr>
            <a:xfrm>
              <a:off x="4062781" y="5156549"/>
              <a:ext cx="1383637" cy="1620637"/>
              <a:chOff x="83064" y="2325688"/>
              <a:chExt cx="1383637" cy="1620637"/>
            </a:xfrm>
          </p:grpSpPr>
          <p:pic>
            <p:nvPicPr>
              <p:cNvPr descr="D:\Desktop\ICON\industry.png" id="401" name="Google Shape;401;p36"/>
              <p:cNvPicPr preferRelativeResize="0"/>
              <p:nvPr/>
            </p:nvPicPr>
            <p:blipFill rotWithShape="1">
              <a:blip r:embed="rId6">
                <a:alphaModFix/>
              </a:blip>
              <a:srcRect b="0" l="0" r="0" t="0"/>
              <a:stretch/>
            </p:blipFill>
            <p:spPr>
              <a:xfrm>
                <a:off x="115888" y="2325688"/>
                <a:ext cx="1179512" cy="1179512"/>
              </a:xfrm>
              <a:prstGeom prst="rect">
                <a:avLst/>
              </a:prstGeom>
              <a:noFill/>
              <a:ln>
                <a:noFill/>
              </a:ln>
            </p:spPr>
          </p:pic>
          <p:sp>
            <p:nvSpPr>
              <p:cNvPr id="402" name="Google Shape;402;p36"/>
              <p:cNvSpPr/>
              <p:nvPr/>
            </p:nvSpPr>
            <p:spPr>
              <a:xfrm>
                <a:off x="83064" y="3515612"/>
                <a:ext cx="1383637" cy="43071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500">
                    <a:solidFill>
                      <a:srgbClr val="000058"/>
                    </a:solidFill>
                    <a:latin typeface="Tahoma"/>
                    <a:ea typeface="Tahoma"/>
                    <a:cs typeface="Tahoma"/>
                    <a:sym typeface="Tahoma"/>
                  </a:rPr>
                  <a:t>Sản xuất</a:t>
                </a:r>
                <a:endParaRPr/>
              </a:p>
            </p:txBody>
          </p:sp>
        </p:grpSp>
        <p:sp>
          <p:nvSpPr>
            <p:cNvPr id="403" name="Google Shape;403;p36"/>
            <p:cNvSpPr/>
            <p:nvPr/>
          </p:nvSpPr>
          <p:spPr>
            <a:xfrm>
              <a:off x="3479531" y="5648476"/>
              <a:ext cx="419206" cy="218987"/>
            </a:xfrm>
            <a:prstGeom prst="rightArrow">
              <a:avLst>
                <a:gd fmla="val 50000" name="adj1"/>
                <a:gd fmla="val 50000" name="adj2"/>
              </a:avLst>
            </a:prstGeom>
            <a:solidFill>
              <a:srgbClr val="7030A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350" cap="none">
                <a:solidFill>
                  <a:srgbClr val="000000"/>
                </a:solidFill>
                <a:latin typeface="Arial"/>
                <a:ea typeface="Arial"/>
                <a:cs typeface="Arial"/>
                <a:sym typeface="Arial"/>
              </a:endParaRPr>
            </a:p>
          </p:txBody>
        </p:sp>
      </p:grpSp>
      <p:sp>
        <p:nvSpPr>
          <p:cNvPr id="404" name="Google Shape;404;p36"/>
          <p:cNvSpPr/>
          <p:nvPr/>
        </p:nvSpPr>
        <p:spPr>
          <a:xfrm>
            <a:off x="2743200" y="1800800"/>
            <a:ext cx="3299301" cy="60016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3300">
                <a:solidFill>
                  <a:srgbClr val="000058"/>
                </a:solidFill>
                <a:latin typeface="Tahoma"/>
                <a:ea typeface="Tahoma"/>
                <a:cs typeface="Tahoma"/>
                <a:sym typeface="Tahoma"/>
              </a:rPr>
              <a:t>Make To Order</a:t>
            </a:r>
            <a:endParaRPr/>
          </a:p>
        </p:txBody>
      </p:sp>
      <p:sp>
        <p:nvSpPr>
          <p:cNvPr id="405" name="Google Shape;405;p36"/>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406" name="Google Shape;406;p36"/>
          <p:cNvSpPr txBox="1"/>
          <p:nvPr/>
        </p:nvSpPr>
        <p:spPr>
          <a:xfrm>
            <a:off x="1592166" y="491067"/>
            <a:ext cx="6789833" cy="436659"/>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400"/>
              <a:buFont typeface="Noto Sans Symbols"/>
              <a:buNone/>
            </a:pPr>
            <a:r>
              <a:rPr b="1" i="0" lang="en-US" sz="2400">
                <a:solidFill>
                  <a:schemeClr val="lt1"/>
                </a:solidFill>
                <a:latin typeface="Tahoma"/>
                <a:ea typeface="Tahoma"/>
                <a:cs typeface="Tahoma"/>
                <a:sym typeface="Tahoma"/>
              </a:rPr>
              <a:t>QUY TRÌNH LẬP KẾ HOẠCH SẢN XUẤT</a:t>
            </a:r>
            <a:endParaRPr/>
          </a:p>
        </p:txBody>
      </p:sp>
      <p:sp>
        <p:nvSpPr>
          <p:cNvPr id="407" name="Google Shape;407;p36"/>
          <p:cNvSpPr txBox="1"/>
          <p:nvPr/>
        </p:nvSpPr>
        <p:spPr>
          <a:xfrm>
            <a:off x="2203133" y="2364696"/>
            <a:ext cx="579213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336699"/>
                </a:solidFill>
                <a:latin typeface="Tahoma"/>
                <a:ea typeface="Tahoma"/>
                <a:cs typeface="Tahoma"/>
                <a:sym typeface="Tahoma"/>
              </a:rPr>
              <a:t>Lập kế hoạch sản xuất theo đơn hàng</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1"/>
                                        </p:tgtEl>
                                        <p:attrNameLst>
                                          <p:attrName>style.visibility</p:attrName>
                                        </p:attrNameLst>
                                      </p:cBhvr>
                                      <p:to>
                                        <p:strVal val="visible"/>
                                      </p:to>
                                    </p:set>
                                    <p:animEffect filter="fade" transition="in">
                                      <p:cBhvr>
                                        <p:cTn dur="500"/>
                                        <p:tgtEl>
                                          <p:spTgt spid="3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4"/>
                                        </p:tgtEl>
                                        <p:attrNameLst>
                                          <p:attrName>style.visibility</p:attrName>
                                        </p:attrNameLst>
                                      </p:cBhvr>
                                      <p:to>
                                        <p:strVal val="visible"/>
                                      </p:to>
                                    </p:set>
                                    <p:animEffect filter="fade" transition="in">
                                      <p:cBhvr>
                                        <p:cTn dur="500"/>
                                        <p:tgtEl>
                                          <p:spTgt spid="38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9"/>
                                        </p:tgtEl>
                                        <p:attrNameLst>
                                          <p:attrName>style.visibility</p:attrName>
                                        </p:attrNameLst>
                                      </p:cBhvr>
                                      <p:to>
                                        <p:strVal val="visible"/>
                                      </p:to>
                                    </p:set>
                                    <p:animEffect filter="fade" transition="in">
                                      <p:cBhvr>
                                        <p:cTn dur="500"/>
                                        <p:tgtEl>
                                          <p:spTgt spid="39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4"/>
                                        </p:tgtEl>
                                        <p:attrNameLst>
                                          <p:attrName>style.visibility</p:attrName>
                                        </p:attrNameLst>
                                      </p:cBhvr>
                                      <p:to>
                                        <p:strVal val="visible"/>
                                      </p:to>
                                    </p:set>
                                    <p:animEffect filter="fade" transition="in">
                                      <p:cBhvr>
                                        <p:cTn dur="500"/>
                                        <p:tgtEl>
                                          <p:spTgt spid="39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9"/>
                                        </p:tgtEl>
                                        <p:attrNameLst>
                                          <p:attrName>style.visibility</p:attrName>
                                        </p:attrNameLst>
                                      </p:cBhvr>
                                      <p:to>
                                        <p:strVal val="visible"/>
                                      </p:to>
                                    </p:set>
                                    <p:animEffect filter="fade" transition="in">
                                      <p:cBhvr>
                                        <p:cTn dur="500"/>
                                        <p:tgtEl>
                                          <p:spTgt spid="3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37"/>
          <p:cNvSpPr txBox="1"/>
          <p:nvPr>
            <p:ph type="title"/>
          </p:nvPr>
        </p:nvSpPr>
        <p:spPr>
          <a:xfrm>
            <a:off x="1718072" y="1299023"/>
            <a:ext cx="5844778" cy="621325"/>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rgbClr val="336699"/>
              </a:buClr>
              <a:buSzPts val="1800"/>
              <a:buFont typeface="Noto Sans Symbols"/>
              <a:buNone/>
            </a:pPr>
            <a:r>
              <a:rPr lang="en-US" sz="1800">
                <a:solidFill>
                  <a:srgbClr val="336699"/>
                </a:solidFill>
                <a:latin typeface="Tahoma"/>
                <a:ea typeface="Tahoma"/>
                <a:cs typeface="Tahoma"/>
                <a:sym typeface="Tahoma"/>
              </a:rPr>
              <a:t>Make To Order</a:t>
            </a:r>
            <a:br>
              <a:rPr lang="en-US" sz="1800">
                <a:solidFill>
                  <a:srgbClr val="336699"/>
                </a:solidFill>
                <a:latin typeface="Tahoma"/>
                <a:ea typeface="Tahoma"/>
                <a:cs typeface="Tahoma"/>
                <a:sym typeface="Tahoma"/>
              </a:rPr>
            </a:br>
            <a:endParaRPr sz="1800">
              <a:solidFill>
                <a:srgbClr val="336699"/>
              </a:solidFill>
              <a:latin typeface="Tahoma"/>
              <a:ea typeface="Tahoma"/>
              <a:cs typeface="Tahoma"/>
              <a:sym typeface="Tahoma"/>
            </a:endParaRPr>
          </a:p>
        </p:txBody>
      </p:sp>
      <p:pic>
        <p:nvPicPr>
          <p:cNvPr id="414" name="Google Shape;414;p37"/>
          <p:cNvPicPr preferRelativeResize="0"/>
          <p:nvPr/>
        </p:nvPicPr>
        <p:blipFill rotWithShape="1">
          <a:blip r:embed="rId3">
            <a:alphaModFix/>
          </a:blip>
          <a:srcRect b="0" l="0" r="0" t="0"/>
          <a:stretch/>
        </p:blipFill>
        <p:spPr>
          <a:xfrm>
            <a:off x="1600200" y="2000250"/>
            <a:ext cx="5962650" cy="3200400"/>
          </a:xfrm>
          <a:prstGeom prst="rect">
            <a:avLst/>
          </a:prstGeom>
          <a:noFill/>
          <a:ln>
            <a:noFill/>
          </a:ln>
        </p:spPr>
      </p:pic>
      <p:sp>
        <p:nvSpPr>
          <p:cNvPr id="415" name="Google Shape;415;p37"/>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416" name="Google Shape;416;p37"/>
          <p:cNvSpPr/>
          <p:nvPr/>
        </p:nvSpPr>
        <p:spPr>
          <a:xfrm>
            <a:off x="1143000" y="5657850"/>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417" name="Google Shape;417;p37"/>
          <p:cNvSpPr/>
          <p:nvPr/>
        </p:nvSpPr>
        <p:spPr>
          <a:xfrm>
            <a:off x="381000" y="5421440"/>
            <a:ext cx="7848600" cy="952890"/>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b="1" lang="en-US" sz="2000">
                <a:solidFill>
                  <a:schemeClr val="dk1"/>
                </a:solidFill>
                <a:latin typeface="Tahoma"/>
                <a:ea typeface="Tahoma"/>
                <a:cs typeface="Tahoma"/>
                <a:sym typeface="Tahoma"/>
              </a:rPr>
              <a:t>Hệ thống quản lý tồn kho cho đích danh đơn hàng tương ứng đảm bảo cho việc giữ hàng cho khách hàng</a:t>
            </a:r>
            <a:endParaRPr b="1" sz="2000">
              <a:solidFill>
                <a:schemeClr val="dk1"/>
              </a:solidFill>
              <a:latin typeface="Tahoma"/>
              <a:ea typeface="Tahoma"/>
              <a:cs typeface="Tahoma"/>
              <a:sym typeface="Tahoma"/>
            </a:endParaRPr>
          </a:p>
        </p:txBody>
      </p:sp>
      <p:sp>
        <p:nvSpPr>
          <p:cNvPr id="418" name="Google Shape;418;p37"/>
          <p:cNvSpPr txBox="1"/>
          <p:nvPr/>
        </p:nvSpPr>
        <p:spPr>
          <a:xfrm>
            <a:off x="1295400" y="467308"/>
            <a:ext cx="579213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Tahoma"/>
                <a:ea typeface="Tahoma"/>
                <a:cs typeface="Tahoma"/>
                <a:sym typeface="Tahoma"/>
              </a:rPr>
              <a:t>LẬP KẾ HOẠCH SẢN XUẤT THEO ĐƠN HÀNG</a:t>
            </a:r>
            <a:endParaRPr b="1" sz="2000">
              <a:solidFill>
                <a:schemeClr val="lt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38"/>
          <p:cNvSpPr/>
          <p:nvPr/>
        </p:nvSpPr>
        <p:spPr>
          <a:xfrm>
            <a:off x="481013" y="5066109"/>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Times New Roman"/>
              <a:ea typeface="Times New Roman"/>
              <a:cs typeface="Times New Roman"/>
              <a:sym typeface="Times New Roman"/>
            </a:endParaRPr>
          </a:p>
        </p:txBody>
      </p:sp>
      <p:sp>
        <p:nvSpPr>
          <p:cNvPr id="425" name="Google Shape;425;p38"/>
          <p:cNvSpPr txBox="1"/>
          <p:nvPr>
            <p:ph type="title"/>
          </p:nvPr>
        </p:nvSpPr>
        <p:spPr>
          <a:xfrm>
            <a:off x="1416417" y="527594"/>
            <a:ext cx="6311165" cy="436659"/>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chemeClr val="lt1"/>
              </a:buClr>
              <a:buSzPts val="2400"/>
              <a:buFont typeface="Noto Sans Symbols"/>
              <a:buNone/>
            </a:pPr>
            <a:r>
              <a:rPr lang="en-US" sz="2400">
                <a:latin typeface="Tahoma"/>
                <a:ea typeface="Tahoma"/>
                <a:cs typeface="Tahoma"/>
                <a:sym typeface="Tahoma"/>
              </a:rPr>
              <a:t>CÁC YẾU TỐ TRONG VIỆC LẬP KẾ HOẠCH</a:t>
            </a:r>
            <a:endParaRPr/>
          </a:p>
        </p:txBody>
      </p:sp>
      <p:grpSp>
        <p:nvGrpSpPr>
          <p:cNvPr id="426" name="Google Shape;426;p38"/>
          <p:cNvGrpSpPr/>
          <p:nvPr/>
        </p:nvGrpSpPr>
        <p:grpSpPr>
          <a:xfrm>
            <a:off x="1143000" y="1905000"/>
            <a:ext cx="5567363" cy="2646759"/>
            <a:chOff x="249" y="520"/>
            <a:chExt cx="5533" cy="3278"/>
          </a:xfrm>
        </p:grpSpPr>
        <p:pic>
          <p:nvPicPr>
            <p:cNvPr id="427" name="Google Shape;427;p38"/>
            <p:cNvPicPr preferRelativeResize="0"/>
            <p:nvPr/>
          </p:nvPicPr>
          <p:blipFill rotWithShape="1">
            <a:blip r:embed="rId3">
              <a:alphaModFix/>
            </a:blip>
            <a:srcRect b="0" l="0" r="0" t="0"/>
            <a:stretch/>
          </p:blipFill>
          <p:spPr>
            <a:xfrm>
              <a:off x="249" y="556"/>
              <a:ext cx="1402" cy="1069"/>
            </a:xfrm>
            <a:prstGeom prst="rect">
              <a:avLst/>
            </a:prstGeom>
            <a:noFill/>
            <a:ln cap="flat" cmpd="sng" w="9525">
              <a:solidFill>
                <a:schemeClr val="dk2"/>
              </a:solidFill>
              <a:prstDash val="solid"/>
              <a:miter lim="800000"/>
              <a:headEnd len="sm" w="sm" type="none"/>
              <a:tailEnd len="sm" w="sm" type="none"/>
            </a:ln>
          </p:spPr>
        </p:pic>
        <p:pic>
          <p:nvPicPr>
            <p:cNvPr id="428" name="Google Shape;428;p38"/>
            <p:cNvPicPr preferRelativeResize="0"/>
            <p:nvPr/>
          </p:nvPicPr>
          <p:blipFill rotWithShape="1">
            <a:blip r:embed="rId4">
              <a:alphaModFix/>
            </a:blip>
            <a:srcRect b="0" l="0" r="0" t="0"/>
            <a:stretch/>
          </p:blipFill>
          <p:spPr>
            <a:xfrm>
              <a:off x="1723" y="520"/>
              <a:ext cx="3684" cy="807"/>
            </a:xfrm>
            <a:prstGeom prst="rect">
              <a:avLst/>
            </a:prstGeom>
            <a:noFill/>
            <a:ln>
              <a:noFill/>
            </a:ln>
          </p:spPr>
        </p:pic>
        <p:pic>
          <p:nvPicPr>
            <p:cNvPr id="429" name="Google Shape;429;p38"/>
            <p:cNvPicPr preferRelativeResize="0"/>
            <p:nvPr/>
          </p:nvPicPr>
          <p:blipFill rotWithShape="1">
            <a:blip r:embed="rId5">
              <a:alphaModFix/>
            </a:blip>
            <a:srcRect b="0" l="0" r="0" t="0"/>
            <a:stretch/>
          </p:blipFill>
          <p:spPr>
            <a:xfrm>
              <a:off x="2864" y="1366"/>
              <a:ext cx="2641" cy="2334"/>
            </a:xfrm>
            <a:prstGeom prst="rect">
              <a:avLst/>
            </a:prstGeom>
            <a:noFill/>
            <a:ln cap="flat" cmpd="sng" w="9525">
              <a:solidFill>
                <a:schemeClr val="dk2"/>
              </a:solidFill>
              <a:prstDash val="solid"/>
              <a:miter lim="800000"/>
              <a:headEnd len="sm" w="sm" type="none"/>
              <a:tailEnd len="sm" w="sm" type="none"/>
            </a:ln>
          </p:spPr>
        </p:pic>
        <p:pic>
          <p:nvPicPr>
            <p:cNvPr id="430" name="Google Shape;430;p38"/>
            <p:cNvPicPr preferRelativeResize="0"/>
            <p:nvPr/>
          </p:nvPicPr>
          <p:blipFill rotWithShape="1">
            <a:blip r:embed="rId6">
              <a:alphaModFix/>
            </a:blip>
            <a:srcRect b="0" l="0" r="0" t="0"/>
            <a:stretch/>
          </p:blipFill>
          <p:spPr>
            <a:xfrm>
              <a:off x="255" y="1671"/>
              <a:ext cx="2572" cy="1832"/>
            </a:xfrm>
            <a:prstGeom prst="rect">
              <a:avLst/>
            </a:prstGeom>
            <a:noFill/>
            <a:ln>
              <a:noFill/>
            </a:ln>
          </p:spPr>
        </p:pic>
        <p:sp>
          <p:nvSpPr>
            <p:cNvPr id="431" name="Google Shape;431;p38"/>
            <p:cNvSpPr/>
            <p:nvPr/>
          </p:nvSpPr>
          <p:spPr>
            <a:xfrm>
              <a:off x="1036" y="520"/>
              <a:ext cx="687" cy="498"/>
            </a:xfrm>
            <a:prstGeom prst="wedgeRoundRectCallout">
              <a:avLst>
                <a:gd fmla="val -57694" name="adj1"/>
                <a:gd fmla="val 66269" name="adj2"/>
                <a:gd fmla="val 16667" name="adj3"/>
              </a:avLst>
            </a:prstGeom>
            <a:solidFill>
              <a:srgbClr val="FFFFCC"/>
            </a:solidFill>
            <a:ln cap="flat" cmpd="sng" w="9525">
              <a:solidFill>
                <a:srgbClr val="000000"/>
              </a:solidFill>
              <a:prstDash val="solid"/>
              <a:miter lim="800000"/>
              <a:headEnd len="sm" w="sm" type="none"/>
              <a:tailEnd len="sm" w="sm" type="none"/>
            </a:ln>
          </p:spPr>
          <p:txBody>
            <a:bodyPr anchorCtr="0" anchor="ctr" bIns="0" lIns="0" spcFirstLastPara="1" rIns="0" wrap="square" tIns="54850">
              <a:noAutofit/>
            </a:bodyPr>
            <a:lstStyle/>
            <a:p>
              <a:pPr indent="0" lvl="0" marL="0" marR="0" rtl="0" algn="ctr">
                <a:spcBef>
                  <a:spcPts val="0"/>
                </a:spcBef>
                <a:spcAft>
                  <a:spcPts val="0"/>
                </a:spcAft>
                <a:buClr>
                  <a:srgbClr val="FF3300"/>
                </a:buClr>
                <a:buSzPts val="900"/>
                <a:buFont typeface="Times New Roman"/>
                <a:buNone/>
              </a:pPr>
              <a:r>
                <a:rPr b="1" lang="en-US" sz="900">
                  <a:solidFill>
                    <a:srgbClr val="000000"/>
                  </a:solidFill>
                  <a:latin typeface="Times New Roman"/>
                  <a:ea typeface="Times New Roman"/>
                  <a:cs typeface="Times New Roman"/>
                  <a:sym typeface="Times New Roman"/>
                </a:rPr>
                <a:t>Factory Calendar</a:t>
              </a:r>
              <a:endParaRPr/>
            </a:p>
          </p:txBody>
        </p:sp>
        <p:sp>
          <p:nvSpPr>
            <p:cNvPr id="432" name="Google Shape;432;p38"/>
            <p:cNvSpPr/>
            <p:nvPr/>
          </p:nvSpPr>
          <p:spPr>
            <a:xfrm>
              <a:off x="3939" y="2432"/>
              <a:ext cx="650" cy="418"/>
            </a:xfrm>
            <a:prstGeom prst="wedgeRoundRectCallout">
              <a:avLst>
                <a:gd fmla="val -132463" name="adj1"/>
                <a:gd fmla="val 32773" name="adj2"/>
                <a:gd fmla="val 16667" name="adj3"/>
              </a:avLst>
            </a:prstGeom>
            <a:solidFill>
              <a:srgbClr val="FFFFCC"/>
            </a:solidFill>
            <a:ln cap="flat" cmpd="sng" w="9525">
              <a:solidFill>
                <a:srgbClr val="000000"/>
              </a:solidFill>
              <a:prstDash val="solid"/>
              <a:miter lim="800000"/>
              <a:headEnd len="sm" w="sm" type="none"/>
              <a:tailEnd len="sm" w="sm" type="none"/>
            </a:ln>
          </p:spPr>
          <p:txBody>
            <a:bodyPr anchorCtr="0" anchor="ctr" bIns="0" lIns="0" spcFirstLastPara="1" rIns="0" wrap="square" tIns="54850">
              <a:noAutofit/>
            </a:bodyPr>
            <a:lstStyle/>
            <a:p>
              <a:pPr indent="0" lvl="0" marL="0" marR="0" rtl="0" algn="ctr">
                <a:spcBef>
                  <a:spcPts val="0"/>
                </a:spcBef>
                <a:spcAft>
                  <a:spcPts val="0"/>
                </a:spcAft>
                <a:buClr>
                  <a:srgbClr val="FF3300"/>
                </a:buClr>
                <a:buSzPts val="900"/>
                <a:buFont typeface="Times New Roman"/>
                <a:buNone/>
              </a:pPr>
              <a:r>
                <a:rPr b="1" lang="en-US" sz="900">
                  <a:solidFill>
                    <a:srgbClr val="000000"/>
                  </a:solidFill>
                  <a:latin typeface="Times New Roman"/>
                  <a:ea typeface="Times New Roman"/>
                  <a:cs typeface="Times New Roman"/>
                  <a:sym typeface="Times New Roman"/>
                </a:rPr>
                <a:t>Workdays Definition</a:t>
              </a:r>
              <a:endParaRPr/>
            </a:p>
          </p:txBody>
        </p:sp>
        <p:sp>
          <p:nvSpPr>
            <p:cNvPr id="433" name="Google Shape;433;p38"/>
            <p:cNvSpPr/>
            <p:nvPr/>
          </p:nvSpPr>
          <p:spPr>
            <a:xfrm>
              <a:off x="2362" y="2657"/>
              <a:ext cx="370" cy="683"/>
            </a:xfrm>
            <a:prstGeom prst="ellipse">
              <a:avLst/>
            </a:prstGeom>
            <a:noFill/>
            <a:ln cap="flat" cmpd="sng" w="28575">
              <a:solidFill>
                <a:srgbClr val="FF0000"/>
              </a:solidFill>
              <a:prstDash val="solid"/>
              <a:round/>
              <a:headEnd len="sm" w="sm" type="none"/>
              <a:tailEnd len="sm" w="sm" type="none"/>
            </a:ln>
          </p:spPr>
          <p:txBody>
            <a:bodyPr anchorCtr="0" anchor="ctr" bIns="0" lIns="0" spcFirstLastPara="1" rIns="0" wrap="square" tIns="54850">
              <a:noAutofit/>
            </a:bodyPr>
            <a:lstStyle/>
            <a:p>
              <a:pPr indent="0" lvl="0" marL="0" marR="0" rtl="0" algn="l">
                <a:spcBef>
                  <a:spcPts val="0"/>
                </a:spcBef>
                <a:spcAft>
                  <a:spcPts val="0"/>
                </a:spcAft>
                <a:buClr>
                  <a:schemeClr val="dk1"/>
                </a:buClr>
                <a:buSzPts val="1350"/>
                <a:buFont typeface="Arial"/>
                <a:buNone/>
              </a:pPr>
              <a:r>
                <a:t/>
              </a:r>
              <a:endParaRPr sz="1350">
                <a:solidFill>
                  <a:srgbClr val="000000"/>
                </a:solidFill>
                <a:latin typeface="Times New Roman"/>
                <a:ea typeface="Times New Roman"/>
                <a:cs typeface="Times New Roman"/>
                <a:sym typeface="Times New Roman"/>
              </a:endParaRPr>
            </a:p>
          </p:txBody>
        </p:sp>
        <p:sp>
          <p:nvSpPr>
            <p:cNvPr id="434" name="Google Shape;434;p38"/>
            <p:cNvSpPr/>
            <p:nvPr/>
          </p:nvSpPr>
          <p:spPr>
            <a:xfrm>
              <a:off x="1775" y="3390"/>
              <a:ext cx="628" cy="408"/>
            </a:xfrm>
            <a:prstGeom prst="wedgeRoundRectCallout">
              <a:avLst>
                <a:gd fmla="val 56273" name="adj1"/>
                <a:gd fmla="val -80139" name="adj2"/>
                <a:gd fmla="val 16667" name="adj3"/>
              </a:avLst>
            </a:prstGeom>
            <a:solidFill>
              <a:srgbClr val="FFFFCC"/>
            </a:solidFill>
            <a:ln cap="flat" cmpd="sng" w="9525">
              <a:solidFill>
                <a:srgbClr val="000000"/>
              </a:solidFill>
              <a:prstDash val="solid"/>
              <a:miter lim="800000"/>
              <a:headEnd len="sm" w="sm" type="none"/>
              <a:tailEnd len="sm" w="sm" type="none"/>
            </a:ln>
          </p:spPr>
          <p:txBody>
            <a:bodyPr anchorCtr="0" anchor="ctr" bIns="0" lIns="0" spcFirstLastPara="1" rIns="0" wrap="square" tIns="54850">
              <a:noAutofit/>
            </a:bodyPr>
            <a:lstStyle/>
            <a:p>
              <a:pPr indent="0" lvl="0" marL="0" marR="0" rtl="0" algn="ctr">
                <a:spcBef>
                  <a:spcPts val="0"/>
                </a:spcBef>
                <a:spcAft>
                  <a:spcPts val="0"/>
                </a:spcAft>
                <a:buClr>
                  <a:srgbClr val="FF3300"/>
                </a:buClr>
                <a:buSzPts val="900"/>
                <a:buFont typeface="Times New Roman"/>
                <a:buNone/>
              </a:pPr>
              <a:r>
                <a:rPr b="1" lang="en-US" sz="900">
                  <a:solidFill>
                    <a:srgbClr val="000000"/>
                  </a:solidFill>
                  <a:latin typeface="Times New Roman"/>
                  <a:ea typeface="Times New Roman"/>
                  <a:cs typeface="Times New Roman"/>
                  <a:sym typeface="Times New Roman"/>
                </a:rPr>
                <a:t>Non-working days</a:t>
              </a:r>
              <a:endParaRPr/>
            </a:p>
          </p:txBody>
        </p:sp>
        <p:sp>
          <p:nvSpPr>
            <p:cNvPr id="435" name="Google Shape;435;p38"/>
            <p:cNvSpPr/>
            <p:nvPr/>
          </p:nvSpPr>
          <p:spPr>
            <a:xfrm>
              <a:off x="4345" y="839"/>
              <a:ext cx="995" cy="157"/>
            </a:xfrm>
            <a:prstGeom prst="ellipse">
              <a:avLst/>
            </a:prstGeom>
            <a:noFill/>
            <a:ln cap="flat" cmpd="sng" w="28575">
              <a:solidFill>
                <a:srgbClr val="FF0000"/>
              </a:solidFill>
              <a:prstDash val="solid"/>
              <a:round/>
              <a:headEnd len="sm" w="sm" type="none"/>
              <a:tailEnd len="sm" w="sm" type="none"/>
            </a:ln>
          </p:spPr>
          <p:txBody>
            <a:bodyPr anchorCtr="0" anchor="ctr" bIns="0" lIns="0" spcFirstLastPara="1" rIns="0" wrap="square" tIns="54850">
              <a:noAutofit/>
            </a:bodyPr>
            <a:lstStyle/>
            <a:p>
              <a:pPr indent="0" lvl="0" marL="0" marR="0" rtl="0" algn="l">
                <a:spcBef>
                  <a:spcPts val="0"/>
                </a:spcBef>
                <a:spcAft>
                  <a:spcPts val="0"/>
                </a:spcAft>
                <a:buClr>
                  <a:schemeClr val="dk1"/>
                </a:buClr>
                <a:buSzPts val="1350"/>
                <a:buFont typeface="Arial"/>
                <a:buNone/>
              </a:pPr>
              <a:r>
                <a:t/>
              </a:r>
              <a:endParaRPr sz="1350">
                <a:solidFill>
                  <a:srgbClr val="000000"/>
                </a:solidFill>
                <a:latin typeface="Times New Roman"/>
                <a:ea typeface="Times New Roman"/>
                <a:cs typeface="Times New Roman"/>
                <a:sym typeface="Times New Roman"/>
              </a:endParaRPr>
            </a:p>
          </p:txBody>
        </p:sp>
        <p:sp>
          <p:nvSpPr>
            <p:cNvPr id="436" name="Google Shape;436;p38"/>
            <p:cNvSpPr/>
            <p:nvPr/>
          </p:nvSpPr>
          <p:spPr>
            <a:xfrm>
              <a:off x="5272" y="1075"/>
              <a:ext cx="510" cy="355"/>
            </a:xfrm>
            <a:prstGeom prst="wedgeRoundRectCallout">
              <a:avLst>
                <a:gd fmla="val -58236" name="adj1"/>
                <a:gd fmla="val -82394" name="adj2"/>
                <a:gd fmla="val 16667" name="adj3"/>
              </a:avLst>
            </a:prstGeom>
            <a:solidFill>
              <a:srgbClr val="FFFFCC"/>
            </a:solidFill>
            <a:ln cap="flat" cmpd="sng" w="9525">
              <a:solidFill>
                <a:srgbClr val="000000"/>
              </a:solidFill>
              <a:prstDash val="solid"/>
              <a:miter lim="800000"/>
              <a:headEnd len="sm" w="sm" type="none"/>
              <a:tailEnd len="sm" w="sm" type="none"/>
            </a:ln>
          </p:spPr>
          <p:txBody>
            <a:bodyPr anchorCtr="0" anchor="ctr" bIns="0" lIns="0" spcFirstLastPara="1" rIns="0" wrap="square" tIns="54850">
              <a:noAutofit/>
            </a:bodyPr>
            <a:lstStyle/>
            <a:p>
              <a:pPr indent="0" lvl="0" marL="0" marR="0" rtl="0" algn="ctr">
                <a:spcBef>
                  <a:spcPts val="0"/>
                </a:spcBef>
                <a:spcAft>
                  <a:spcPts val="0"/>
                </a:spcAft>
                <a:buClr>
                  <a:srgbClr val="FF3300"/>
                </a:buClr>
                <a:buSzPts val="900"/>
                <a:buFont typeface="Times New Roman"/>
                <a:buNone/>
              </a:pPr>
              <a:r>
                <a:rPr b="1" lang="en-US" sz="900">
                  <a:solidFill>
                    <a:srgbClr val="000000"/>
                  </a:solidFill>
                  <a:latin typeface="Times New Roman"/>
                  <a:ea typeface="Times New Roman"/>
                  <a:cs typeface="Times New Roman"/>
                  <a:sym typeface="Times New Roman"/>
                </a:rPr>
                <a:t>Setup Years</a:t>
              </a:r>
              <a:endParaRPr/>
            </a:p>
          </p:txBody>
        </p:sp>
      </p:grpSp>
      <p:sp>
        <p:nvSpPr>
          <p:cNvPr id="437" name="Google Shape;437;p38"/>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438" name="Google Shape;438;p38"/>
          <p:cNvSpPr/>
          <p:nvPr/>
        </p:nvSpPr>
        <p:spPr>
          <a:xfrm>
            <a:off x="396393" y="1107897"/>
            <a:ext cx="6311165" cy="579967"/>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2400">
                <a:solidFill>
                  <a:srgbClr val="000058"/>
                </a:solidFill>
                <a:latin typeface="Times New Roman"/>
                <a:ea typeface="Times New Roman"/>
                <a:cs typeface="Times New Roman"/>
                <a:sym typeface="Times New Roman"/>
              </a:rPr>
              <a:t>1. Lịch sản xuất</a:t>
            </a:r>
            <a:endParaRPr b="1" sz="2400">
              <a:solidFill>
                <a:srgbClr val="000058"/>
              </a:solidFill>
              <a:latin typeface="Times New Roman"/>
              <a:ea typeface="Times New Roman"/>
              <a:cs typeface="Times New Roman"/>
              <a:sym typeface="Times New Roman"/>
            </a:endParaRPr>
          </a:p>
        </p:txBody>
      </p:sp>
      <p:sp>
        <p:nvSpPr>
          <p:cNvPr id="439" name="Google Shape;439;p38"/>
          <p:cNvSpPr/>
          <p:nvPr/>
        </p:nvSpPr>
        <p:spPr>
          <a:xfrm>
            <a:off x="631398" y="5117188"/>
            <a:ext cx="7881201" cy="960328"/>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b="1" lang="en-US" sz="2000">
                <a:solidFill>
                  <a:srgbClr val="000058"/>
                </a:solidFill>
                <a:latin typeface="Times New Roman"/>
                <a:ea typeface="Times New Roman"/>
                <a:cs typeface="Times New Roman"/>
                <a:sym typeface="Times New Roman"/>
              </a:rPr>
              <a:t>Việc xác định lịch sản xuất sẽ ảnh hưởng đến việc lập kế hoạch, kế hoạch sẽ tránh các ngày không làm việc trong lịch</a:t>
            </a:r>
            <a:endParaRPr b="1" sz="2000">
              <a:solidFill>
                <a:srgbClr val="000058"/>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pic>
        <p:nvPicPr>
          <p:cNvPr id="445" name="Google Shape;445;p39"/>
          <p:cNvPicPr preferRelativeResize="0"/>
          <p:nvPr/>
        </p:nvPicPr>
        <p:blipFill rotWithShape="1">
          <a:blip r:embed="rId3">
            <a:alphaModFix/>
          </a:blip>
          <a:srcRect b="0" l="0" r="0" t="0"/>
          <a:stretch/>
        </p:blipFill>
        <p:spPr>
          <a:xfrm>
            <a:off x="2185987" y="2201466"/>
            <a:ext cx="4729163" cy="3342084"/>
          </a:xfrm>
          <a:prstGeom prst="rect">
            <a:avLst/>
          </a:prstGeom>
          <a:noFill/>
          <a:ln>
            <a:noFill/>
          </a:ln>
        </p:spPr>
      </p:pic>
      <p:sp>
        <p:nvSpPr>
          <p:cNvPr id="446" name="Google Shape;446;p39"/>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447" name="Google Shape;447;p39"/>
          <p:cNvSpPr/>
          <p:nvPr/>
        </p:nvSpPr>
        <p:spPr>
          <a:xfrm>
            <a:off x="457200" y="1255011"/>
            <a:ext cx="6311165" cy="391517"/>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1500">
                <a:solidFill>
                  <a:srgbClr val="000058"/>
                </a:solidFill>
                <a:latin typeface="Tahoma"/>
                <a:ea typeface="Tahoma"/>
                <a:cs typeface="Tahoma"/>
                <a:sym typeface="Tahoma"/>
              </a:rPr>
              <a:t>2. Kích thước Lô sản xuất</a:t>
            </a:r>
            <a:endParaRPr b="1" sz="1500">
              <a:solidFill>
                <a:srgbClr val="000058"/>
              </a:solidFill>
              <a:latin typeface="Tahoma"/>
              <a:ea typeface="Tahoma"/>
              <a:cs typeface="Tahoma"/>
              <a:sym typeface="Tahoma"/>
            </a:endParaRPr>
          </a:p>
        </p:txBody>
      </p:sp>
      <p:sp>
        <p:nvSpPr>
          <p:cNvPr id="448" name="Google Shape;448;p39"/>
          <p:cNvSpPr/>
          <p:nvPr/>
        </p:nvSpPr>
        <p:spPr>
          <a:xfrm>
            <a:off x="1693138" y="2837002"/>
            <a:ext cx="788999" cy="30008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350">
                <a:solidFill>
                  <a:srgbClr val="FF0000"/>
                </a:solidFill>
                <a:latin typeface="Tahoma"/>
                <a:ea typeface="Tahoma"/>
                <a:cs typeface="Tahoma"/>
                <a:sym typeface="Tahoma"/>
              </a:rPr>
              <a:t>Lô tĩnh</a:t>
            </a:r>
            <a:endParaRPr/>
          </a:p>
        </p:txBody>
      </p:sp>
      <p:sp>
        <p:nvSpPr>
          <p:cNvPr id="449" name="Google Shape;449;p39"/>
          <p:cNvSpPr/>
          <p:nvPr/>
        </p:nvSpPr>
        <p:spPr>
          <a:xfrm>
            <a:off x="3409644" y="2999703"/>
            <a:ext cx="787395" cy="50783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350">
                <a:solidFill>
                  <a:srgbClr val="FF0000"/>
                </a:solidFill>
                <a:latin typeface="Tahoma"/>
                <a:ea typeface="Tahoma"/>
                <a:cs typeface="Tahoma"/>
                <a:sym typeface="Tahoma"/>
              </a:rPr>
              <a:t>Lô thời</a:t>
            </a:r>
            <a:endParaRPr/>
          </a:p>
          <a:p>
            <a:pPr indent="0" lvl="0" marL="0" marR="0" rtl="0" algn="ctr">
              <a:spcBef>
                <a:spcPts val="0"/>
              </a:spcBef>
              <a:spcAft>
                <a:spcPts val="0"/>
              </a:spcAft>
              <a:buNone/>
            </a:pPr>
            <a:r>
              <a:rPr b="1" lang="en-US" sz="1350">
                <a:solidFill>
                  <a:srgbClr val="FF0000"/>
                </a:solidFill>
                <a:latin typeface="Tahoma"/>
                <a:ea typeface="Tahoma"/>
                <a:cs typeface="Tahoma"/>
                <a:sym typeface="Tahoma"/>
              </a:rPr>
              <a:t>gian</a:t>
            </a:r>
            <a:endParaRPr/>
          </a:p>
        </p:txBody>
      </p:sp>
      <p:sp>
        <p:nvSpPr>
          <p:cNvPr id="450" name="Google Shape;450;p39"/>
          <p:cNvSpPr/>
          <p:nvPr/>
        </p:nvSpPr>
        <p:spPr>
          <a:xfrm>
            <a:off x="6574903" y="2822094"/>
            <a:ext cx="960520" cy="30008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350">
                <a:solidFill>
                  <a:srgbClr val="FF0000"/>
                </a:solidFill>
                <a:latin typeface="Tahoma"/>
                <a:ea typeface="Tahoma"/>
                <a:cs typeface="Tahoma"/>
                <a:sym typeface="Tahoma"/>
              </a:rPr>
              <a:t>Lô tối ưu</a:t>
            </a:r>
            <a:endParaRPr/>
          </a:p>
        </p:txBody>
      </p:sp>
      <p:sp>
        <p:nvSpPr>
          <p:cNvPr id="451" name="Google Shape;451;p39"/>
          <p:cNvSpPr/>
          <p:nvPr/>
        </p:nvSpPr>
        <p:spPr>
          <a:xfrm>
            <a:off x="1143000" y="5657850"/>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452" name="Google Shape;452;p39"/>
          <p:cNvSpPr/>
          <p:nvPr/>
        </p:nvSpPr>
        <p:spPr>
          <a:xfrm>
            <a:off x="1295400" y="5847449"/>
            <a:ext cx="7258049" cy="391517"/>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b="1" lang="en-US" sz="1500">
                <a:solidFill>
                  <a:srgbClr val="000058"/>
                </a:solidFill>
                <a:latin typeface="Tahoma"/>
                <a:ea typeface="Tahoma"/>
                <a:cs typeface="Tahoma"/>
                <a:sym typeface="Tahoma"/>
              </a:rPr>
              <a:t>Khối lượng lô xác định khối lượng lệnh sản xuất khi lập kế hoạch</a:t>
            </a:r>
            <a:endParaRPr b="1" sz="1500">
              <a:solidFill>
                <a:srgbClr val="000058"/>
              </a:solidFill>
              <a:latin typeface="Tahoma"/>
              <a:ea typeface="Tahoma"/>
              <a:cs typeface="Tahoma"/>
              <a:sym typeface="Tahoma"/>
            </a:endParaRPr>
          </a:p>
        </p:txBody>
      </p:sp>
      <p:sp>
        <p:nvSpPr>
          <p:cNvPr id="453" name="Google Shape;453;p39"/>
          <p:cNvSpPr txBox="1"/>
          <p:nvPr/>
        </p:nvSpPr>
        <p:spPr>
          <a:xfrm>
            <a:off x="1416417" y="527594"/>
            <a:ext cx="6311165" cy="436659"/>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400"/>
              <a:buFont typeface="Noto Sans Symbols"/>
              <a:buNone/>
            </a:pPr>
            <a:r>
              <a:rPr b="1" i="0" lang="en-US" sz="2400">
                <a:solidFill>
                  <a:schemeClr val="lt1"/>
                </a:solidFill>
                <a:latin typeface="Tahoma"/>
                <a:ea typeface="Tahoma"/>
                <a:cs typeface="Tahoma"/>
                <a:sym typeface="Tahoma"/>
              </a:rPr>
              <a:t>CÁC YẾU TỐ TRONG VIỆC LẬP KẾ HOẠCH</a:t>
            </a:r>
            <a:endParaRPr b="1" i="0" sz="2400">
              <a:solidFill>
                <a:schemeClr val="lt1"/>
              </a:solidFill>
              <a:latin typeface="Tahoma"/>
              <a:ea typeface="Tahoma"/>
              <a:cs typeface="Tahoma"/>
              <a:sym typeface="Tahoma"/>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40"/>
          <p:cNvSpPr/>
          <p:nvPr/>
        </p:nvSpPr>
        <p:spPr>
          <a:xfrm>
            <a:off x="609600" y="5181600"/>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pic>
        <p:nvPicPr>
          <p:cNvPr id="460" name="Google Shape;460;p40"/>
          <p:cNvPicPr preferRelativeResize="0"/>
          <p:nvPr/>
        </p:nvPicPr>
        <p:blipFill rotWithShape="1">
          <a:blip r:embed="rId3">
            <a:alphaModFix/>
          </a:blip>
          <a:srcRect b="0" l="0" r="0" t="0"/>
          <a:stretch/>
        </p:blipFill>
        <p:spPr>
          <a:xfrm>
            <a:off x="895350" y="2209800"/>
            <a:ext cx="6286500" cy="3000375"/>
          </a:xfrm>
          <a:prstGeom prst="rect">
            <a:avLst/>
          </a:prstGeom>
          <a:noFill/>
          <a:ln>
            <a:noFill/>
          </a:ln>
        </p:spPr>
      </p:pic>
      <p:sp>
        <p:nvSpPr>
          <p:cNvPr id="461" name="Google Shape;461;p40"/>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462" name="Google Shape;462;p40"/>
          <p:cNvSpPr/>
          <p:nvPr/>
        </p:nvSpPr>
        <p:spPr>
          <a:xfrm>
            <a:off x="162289" y="1216253"/>
            <a:ext cx="6311165" cy="491225"/>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2000">
                <a:solidFill>
                  <a:srgbClr val="000058"/>
                </a:solidFill>
                <a:latin typeface="Tahoma"/>
                <a:ea typeface="Tahoma"/>
                <a:cs typeface="Tahoma"/>
                <a:sym typeface="Tahoma"/>
              </a:rPr>
              <a:t>3. Thời gian sản xuất cụ thể cho 1 sản phẩm</a:t>
            </a:r>
            <a:endParaRPr b="1" sz="2000">
              <a:solidFill>
                <a:srgbClr val="000058"/>
              </a:solidFill>
              <a:latin typeface="Tahoma"/>
              <a:ea typeface="Tahoma"/>
              <a:cs typeface="Tahoma"/>
              <a:sym typeface="Tahoma"/>
            </a:endParaRPr>
          </a:p>
        </p:txBody>
      </p:sp>
      <p:sp>
        <p:nvSpPr>
          <p:cNvPr id="463" name="Google Shape;463;p40"/>
          <p:cNvSpPr/>
          <p:nvPr/>
        </p:nvSpPr>
        <p:spPr>
          <a:xfrm>
            <a:off x="1233122" y="2038351"/>
            <a:ext cx="1928733"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Thời gian chờ trước SX</a:t>
            </a:r>
            <a:endParaRPr/>
          </a:p>
        </p:txBody>
      </p:sp>
      <p:sp>
        <p:nvSpPr>
          <p:cNvPr id="464" name="Google Shape;464;p40"/>
          <p:cNvSpPr/>
          <p:nvPr/>
        </p:nvSpPr>
        <p:spPr>
          <a:xfrm>
            <a:off x="5237664" y="2038351"/>
            <a:ext cx="1778052"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Thời gian chờ sau SX</a:t>
            </a:r>
            <a:endParaRPr/>
          </a:p>
        </p:txBody>
      </p:sp>
      <p:sp>
        <p:nvSpPr>
          <p:cNvPr id="465" name="Google Shape;465;p40"/>
          <p:cNvSpPr/>
          <p:nvPr/>
        </p:nvSpPr>
        <p:spPr>
          <a:xfrm>
            <a:off x="818924" y="4552951"/>
            <a:ext cx="1207383"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Ngày bắt đầu</a:t>
            </a:r>
            <a:endParaRPr/>
          </a:p>
        </p:txBody>
      </p:sp>
      <p:sp>
        <p:nvSpPr>
          <p:cNvPr id="466" name="Google Shape;466;p40"/>
          <p:cNvSpPr/>
          <p:nvPr/>
        </p:nvSpPr>
        <p:spPr>
          <a:xfrm>
            <a:off x="6114899" y="4552951"/>
            <a:ext cx="1258679"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Ngày kết thúc</a:t>
            </a:r>
            <a:endParaRPr/>
          </a:p>
        </p:txBody>
      </p:sp>
      <p:sp>
        <p:nvSpPr>
          <p:cNvPr id="467" name="Google Shape;467;p40"/>
          <p:cNvSpPr/>
          <p:nvPr/>
        </p:nvSpPr>
        <p:spPr>
          <a:xfrm>
            <a:off x="2784472" y="5181601"/>
            <a:ext cx="2811988"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Thời gian thực hiện các công đoạn</a:t>
            </a:r>
            <a:endParaRPr/>
          </a:p>
        </p:txBody>
      </p:sp>
      <p:sp>
        <p:nvSpPr>
          <p:cNvPr id="468" name="Google Shape;468;p40"/>
          <p:cNvSpPr txBox="1"/>
          <p:nvPr/>
        </p:nvSpPr>
        <p:spPr>
          <a:xfrm>
            <a:off x="1416417" y="527594"/>
            <a:ext cx="6311165" cy="436659"/>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400"/>
              <a:buFont typeface="Noto Sans Symbols"/>
              <a:buNone/>
            </a:pPr>
            <a:r>
              <a:rPr b="1" i="0" lang="en-US" sz="2400">
                <a:solidFill>
                  <a:schemeClr val="lt1"/>
                </a:solidFill>
                <a:latin typeface="Tahoma"/>
                <a:ea typeface="Tahoma"/>
                <a:cs typeface="Tahoma"/>
                <a:sym typeface="Tahoma"/>
              </a:rPr>
              <a:t>CÁC YẾU TỐ TRONG VIỆC LẬP KẾ HOẠCH</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pic>
        <p:nvPicPr>
          <p:cNvPr id="474" name="Google Shape;474;p41"/>
          <p:cNvPicPr preferRelativeResize="0"/>
          <p:nvPr/>
        </p:nvPicPr>
        <p:blipFill rotWithShape="1">
          <a:blip r:embed="rId3">
            <a:alphaModFix/>
          </a:blip>
          <a:srcRect b="0" l="0" r="0" t="0"/>
          <a:stretch/>
        </p:blipFill>
        <p:spPr>
          <a:xfrm>
            <a:off x="1301902" y="2251300"/>
            <a:ext cx="5907881" cy="2693194"/>
          </a:xfrm>
          <a:prstGeom prst="rect">
            <a:avLst/>
          </a:prstGeom>
          <a:noFill/>
          <a:ln>
            <a:noFill/>
          </a:ln>
        </p:spPr>
      </p:pic>
      <p:sp>
        <p:nvSpPr>
          <p:cNvPr id="475" name="Google Shape;475;p41"/>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476" name="Google Shape;476;p41"/>
          <p:cNvSpPr/>
          <p:nvPr/>
        </p:nvSpPr>
        <p:spPr>
          <a:xfrm>
            <a:off x="775436" y="1422282"/>
            <a:ext cx="6311165" cy="491225"/>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2000">
                <a:solidFill>
                  <a:srgbClr val="000058"/>
                </a:solidFill>
                <a:latin typeface="Tahoma"/>
                <a:ea typeface="Tahoma"/>
                <a:cs typeface="Tahoma"/>
                <a:sym typeface="Tahoma"/>
              </a:rPr>
              <a:t>4. Kiểm tra NVL trước sản xuất</a:t>
            </a:r>
            <a:endParaRPr b="1" sz="2000">
              <a:solidFill>
                <a:srgbClr val="000058"/>
              </a:solidFill>
              <a:latin typeface="Tahoma"/>
              <a:ea typeface="Tahoma"/>
              <a:cs typeface="Tahoma"/>
              <a:sym typeface="Tahoma"/>
            </a:endParaRPr>
          </a:p>
        </p:txBody>
      </p:sp>
      <p:sp>
        <p:nvSpPr>
          <p:cNvPr id="477" name="Google Shape;477;p41"/>
          <p:cNvSpPr/>
          <p:nvPr/>
        </p:nvSpPr>
        <p:spPr>
          <a:xfrm>
            <a:off x="609600" y="5323898"/>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00">
              <a:solidFill>
                <a:srgbClr val="FFFFFF"/>
              </a:solidFill>
              <a:latin typeface="Arial"/>
              <a:ea typeface="Arial"/>
              <a:cs typeface="Arial"/>
              <a:sym typeface="Arial"/>
            </a:endParaRPr>
          </a:p>
        </p:txBody>
      </p:sp>
      <p:sp>
        <p:nvSpPr>
          <p:cNvPr id="478" name="Google Shape;478;p41"/>
          <p:cNvSpPr/>
          <p:nvPr/>
        </p:nvSpPr>
        <p:spPr>
          <a:xfrm>
            <a:off x="152400" y="5249736"/>
            <a:ext cx="8585200" cy="491225"/>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b="1" lang="en-US" sz="2000">
                <a:solidFill>
                  <a:srgbClr val="000058"/>
                </a:solidFill>
                <a:latin typeface="Tahoma"/>
                <a:ea typeface="Tahoma"/>
                <a:cs typeface="Tahoma"/>
                <a:sym typeface="Tahoma"/>
              </a:rPr>
              <a:t>Với chức năng này sẽ đảm bảo NVL luôn có trong kho để sản xuất</a:t>
            </a:r>
            <a:endParaRPr b="1" sz="2000">
              <a:solidFill>
                <a:srgbClr val="000058"/>
              </a:solidFill>
              <a:latin typeface="Tahoma"/>
              <a:ea typeface="Tahoma"/>
              <a:cs typeface="Tahoma"/>
              <a:sym typeface="Tahoma"/>
            </a:endParaRPr>
          </a:p>
        </p:txBody>
      </p:sp>
      <p:sp>
        <p:nvSpPr>
          <p:cNvPr id="479" name="Google Shape;479;p41"/>
          <p:cNvSpPr txBox="1"/>
          <p:nvPr/>
        </p:nvSpPr>
        <p:spPr>
          <a:xfrm>
            <a:off x="1416417" y="527594"/>
            <a:ext cx="6311165" cy="436659"/>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400"/>
              <a:buFont typeface="Noto Sans Symbols"/>
              <a:buNone/>
            </a:pPr>
            <a:r>
              <a:rPr b="1" i="0" lang="en-US" sz="2400">
                <a:solidFill>
                  <a:schemeClr val="lt1"/>
                </a:solidFill>
                <a:latin typeface="Tahoma"/>
                <a:ea typeface="Tahoma"/>
                <a:cs typeface="Tahoma"/>
                <a:sym typeface="Tahoma"/>
              </a:rPr>
              <a:t>CÁC YẾU TỐ TRONG VIỆC LẬP KẾ HOẠCH</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 name="Shape 484"/>
        <p:cNvGrpSpPr/>
        <p:nvPr/>
      </p:nvGrpSpPr>
      <p:grpSpPr>
        <a:xfrm>
          <a:off x="0" y="0"/>
          <a:ext cx="0" cy="0"/>
          <a:chOff x="0" y="0"/>
          <a:chExt cx="0" cy="0"/>
        </a:xfrm>
      </p:grpSpPr>
      <p:pic>
        <p:nvPicPr>
          <p:cNvPr id="485" name="Google Shape;485;p42"/>
          <p:cNvPicPr preferRelativeResize="0"/>
          <p:nvPr/>
        </p:nvPicPr>
        <p:blipFill rotWithShape="1">
          <a:blip r:embed="rId3">
            <a:alphaModFix/>
          </a:blip>
          <a:srcRect b="0" l="0" r="0" t="0"/>
          <a:stretch/>
        </p:blipFill>
        <p:spPr>
          <a:xfrm>
            <a:off x="2481094" y="2034439"/>
            <a:ext cx="4092178" cy="3017044"/>
          </a:xfrm>
          <a:prstGeom prst="rect">
            <a:avLst/>
          </a:prstGeom>
          <a:noFill/>
          <a:ln>
            <a:noFill/>
          </a:ln>
        </p:spPr>
      </p:pic>
      <p:sp>
        <p:nvSpPr>
          <p:cNvPr id="486" name="Google Shape;486;p42"/>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487" name="Google Shape;487;p42"/>
          <p:cNvSpPr/>
          <p:nvPr/>
        </p:nvSpPr>
        <p:spPr>
          <a:xfrm>
            <a:off x="203469" y="1382745"/>
            <a:ext cx="6311165" cy="491225"/>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2000">
                <a:solidFill>
                  <a:srgbClr val="000058"/>
                </a:solidFill>
                <a:latin typeface="Tahoma"/>
                <a:ea typeface="Tahoma"/>
                <a:cs typeface="Tahoma"/>
                <a:sym typeface="Tahoma"/>
              </a:rPr>
              <a:t>5. Kiểm tra khả năng máy móc</a:t>
            </a:r>
            <a:endParaRPr b="1" sz="2000">
              <a:solidFill>
                <a:srgbClr val="000058"/>
              </a:solidFill>
              <a:latin typeface="Tahoma"/>
              <a:ea typeface="Tahoma"/>
              <a:cs typeface="Tahoma"/>
              <a:sym typeface="Tahoma"/>
            </a:endParaRPr>
          </a:p>
        </p:txBody>
      </p:sp>
      <p:sp>
        <p:nvSpPr>
          <p:cNvPr id="488" name="Google Shape;488;p42"/>
          <p:cNvSpPr/>
          <p:nvPr/>
        </p:nvSpPr>
        <p:spPr>
          <a:xfrm>
            <a:off x="1143000" y="5657850"/>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00">
              <a:solidFill>
                <a:srgbClr val="FFFFFF"/>
              </a:solidFill>
              <a:latin typeface="Arial"/>
              <a:ea typeface="Arial"/>
              <a:cs typeface="Arial"/>
              <a:sym typeface="Arial"/>
            </a:endParaRPr>
          </a:p>
        </p:txBody>
      </p:sp>
      <p:sp>
        <p:nvSpPr>
          <p:cNvPr id="489" name="Google Shape;489;p42"/>
          <p:cNvSpPr/>
          <p:nvPr/>
        </p:nvSpPr>
        <p:spPr>
          <a:xfrm>
            <a:off x="381001" y="5518032"/>
            <a:ext cx="8153400" cy="491225"/>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b="1" lang="en-US" sz="2000">
                <a:solidFill>
                  <a:srgbClr val="000058"/>
                </a:solidFill>
                <a:latin typeface="Tahoma"/>
                <a:ea typeface="Tahoma"/>
                <a:cs typeface="Tahoma"/>
                <a:sym typeface="Tahoma"/>
              </a:rPr>
              <a:t>Với chức năng này sẽ đảm bảo máy móc không bị quá tải</a:t>
            </a:r>
            <a:endParaRPr b="1" sz="2000">
              <a:solidFill>
                <a:srgbClr val="000058"/>
              </a:solidFill>
              <a:latin typeface="Tahoma"/>
              <a:ea typeface="Tahoma"/>
              <a:cs typeface="Tahoma"/>
              <a:sym typeface="Tahoma"/>
            </a:endParaRPr>
          </a:p>
        </p:txBody>
      </p:sp>
      <p:sp>
        <p:nvSpPr>
          <p:cNvPr id="490" name="Google Shape;490;p42"/>
          <p:cNvSpPr txBox="1"/>
          <p:nvPr/>
        </p:nvSpPr>
        <p:spPr>
          <a:xfrm>
            <a:off x="1416417" y="527594"/>
            <a:ext cx="6311165" cy="436659"/>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400"/>
              <a:buFont typeface="Noto Sans Symbols"/>
              <a:buNone/>
            </a:pPr>
            <a:r>
              <a:rPr b="1" i="0" lang="en-US" sz="2400">
                <a:solidFill>
                  <a:schemeClr val="lt1"/>
                </a:solidFill>
                <a:latin typeface="Tahoma"/>
                <a:ea typeface="Tahoma"/>
                <a:cs typeface="Tahoma"/>
                <a:sym typeface="Tahoma"/>
              </a:rPr>
              <a:t>CÁC YẾU TỐ TRONG VIỆC LẬP KẾ HOẠCH</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sp>
        <p:nvSpPr>
          <p:cNvPr id="496" name="Google Shape;496;p43"/>
          <p:cNvSpPr/>
          <p:nvPr/>
        </p:nvSpPr>
        <p:spPr>
          <a:xfrm>
            <a:off x="381000" y="1295400"/>
            <a:ext cx="6311165" cy="411459"/>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1600">
                <a:solidFill>
                  <a:srgbClr val="000058"/>
                </a:solidFill>
                <a:latin typeface="Tahoma"/>
                <a:ea typeface="Tahoma"/>
                <a:cs typeface="Tahoma"/>
                <a:sym typeface="Tahoma"/>
              </a:rPr>
              <a:t>6. Reorder point – điểm đặt hàng lại</a:t>
            </a:r>
            <a:endParaRPr b="1" sz="1600">
              <a:solidFill>
                <a:srgbClr val="000058"/>
              </a:solidFill>
              <a:latin typeface="Tahoma"/>
              <a:ea typeface="Tahoma"/>
              <a:cs typeface="Tahoma"/>
              <a:sym typeface="Tahoma"/>
            </a:endParaRPr>
          </a:p>
        </p:txBody>
      </p:sp>
      <p:sp>
        <p:nvSpPr>
          <p:cNvPr id="497" name="Google Shape;497;p43"/>
          <p:cNvSpPr/>
          <p:nvPr/>
        </p:nvSpPr>
        <p:spPr>
          <a:xfrm>
            <a:off x="1314450" y="5311602"/>
            <a:ext cx="6515100" cy="36933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800" cap="none">
                <a:solidFill>
                  <a:srgbClr val="FF0000"/>
                </a:solidFill>
                <a:latin typeface="Arial"/>
                <a:ea typeface="Arial"/>
                <a:cs typeface="Arial"/>
                <a:sym typeface="Arial"/>
              </a:rPr>
              <a:t>SỬ DỤNG CHO VẬT TƯ PHỤ DÙNG CHUNG</a:t>
            </a:r>
            <a:endParaRPr/>
          </a:p>
        </p:txBody>
      </p:sp>
      <p:pic>
        <p:nvPicPr>
          <p:cNvPr id="498" name="Google Shape;498;p43"/>
          <p:cNvPicPr preferRelativeResize="0"/>
          <p:nvPr/>
        </p:nvPicPr>
        <p:blipFill rotWithShape="1">
          <a:blip r:embed="rId3">
            <a:alphaModFix/>
          </a:blip>
          <a:srcRect b="0" l="0" r="0" t="0"/>
          <a:stretch/>
        </p:blipFill>
        <p:spPr>
          <a:xfrm>
            <a:off x="1572502" y="1971675"/>
            <a:ext cx="5436394" cy="2914650"/>
          </a:xfrm>
          <a:prstGeom prst="rect">
            <a:avLst/>
          </a:prstGeom>
          <a:noFill/>
          <a:ln>
            <a:noFill/>
          </a:ln>
        </p:spPr>
      </p:pic>
      <p:sp>
        <p:nvSpPr>
          <p:cNvPr id="499" name="Google Shape;499;p43"/>
          <p:cNvSpPr/>
          <p:nvPr/>
        </p:nvSpPr>
        <p:spPr>
          <a:xfrm>
            <a:off x="1543050" y="2301478"/>
            <a:ext cx="5829300" cy="327422"/>
          </a:xfrm>
          <a:prstGeom prst="roundRect">
            <a:avLst>
              <a:gd fmla="val 16667"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500" name="Google Shape;500;p43"/>
          <p:cNvSpPr txBox="1"/>
          <p:nvPr/>
        </p:nvSpPr>
        <p:spPr>
          <a:xfrm>
            <a:off x="1416417" y="527594"/>
            <a:ext cx="6311165" cy="436659"/>
          </a:xfrm>
          <a:prstGeom prst="rect">
            <a:avLst/>
          </a:prstGeom>
          <a:noFill/>
          <a:ln>
            <a:noFill/>
          </a:ln>
        </p:spPr>
        <p:txBody>
          <a:bodyPr anchorCtr="1" anchor="ctr" bIns="33325" lIns="0" spcFirstLastPara="1" rIns="67850" wrap="square" tIns="33325">
            <a:spAutoFit/>
          </a:bodyPr>
          <a:lstStyle/>
          <a:p>
            <a:pPr indent="0" lvl="0" marL="0" marR="0" rtl="0" algn="l">
              <a:spcBef>
                <a:spcPts val="0"/>
              </a:spcBef>
              <a:spcAft>
                <a:spcPts val="0"/>
              </a:spcAft>
              <a:buClr>
                <a:schemeClr val="lt1"/>
              </a:buClr>
              <a:buSzPts val="2400"/>
              <a:buFont typeface="Noto Sans Symbols"/>
              <a:buNone/>
            </a:pPr>
            <a:r>
              <a:rPr b="1" i="0" lang="en-US" sz="2400">
                <a:solidFill>
                  <a:schemeClr val="lt1"/>
                </a:solidFill>
                <a:latin typeface="Tahoma"/>
                <a:ea typeface="Tahoma"/>
                <a:cs typeface="Tahoma"/>
                <a:sym typeface="Tahoma"/>
              </a:rPr>
              <a:t>CÁC YẾU TỐ TRONG VIỆC LẬP KẾ HOẠCH</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7"/>
                                        </p:tgtEl>
                                        <p:attrNameLst>
                                          <p:attrName>style.visibility</p:attrName>
                                        </p:attrNameLst>
                                      </p:cBhvr>
                                      <p:to>
                                        <p:strVal val="visible"/>
                                      </p:to>
                                    </p:set>
                                    <p:animEffect filter="fade" transition="in">
                                      <p:cBhvr>
                                        <p:cTn dur="500"/>
                                        <p:tgtEl>
                                          <p:spTgt spid="49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44"/>
          <p:cNvSpPr txBox="1"/>
          <p:nvPr>
            <p:ph type="title"/>
          </p:nvPr>
        </p:nvSpPr>
        <p:spPr>
          <a:xfrm>
            <a:off x="1870473" y="1170863"/>
            <a:ext cx="5844778" cy="344326"/>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rgbClr val="336699"/>
              </a:buClr>
              <a:buSzPts val="1800"/>
              <a:buFont typeface="Noto Sans Symbols"/>
              <a:buNone/>
            </a:pPr>
            <a:r>
              <a:rPr lang="en-US" sz="1800">
                <a:solidFill>
                  <a:srgbClr val="336699"/>
                </a:solidFill>
                <a:latin typeface="Tahoma"/>
                <a:ea typeface="Tahoma"/>
                <a:cs typeface="Tahoma"/>
                <a:sym typeface="Tahoma"/>
              </a:rPr>
              <a:t>Quy trình thực hiện sản xuất</a:t>
            </a:r>
            <a:endParaRPr sz="1800">
              <a:solidFill>
                <a:srgbClr val="336699"/>
              </a:solidFill>
              <a:latin typeface="Tahoma"/>
              <a:ea typeface="Tahoma"/>
              <a:cs typeface="Tahoma"/>
              <a:sym typeface="Tahoma"/>
            </a:endParaRPr>
          </a:p>
        </p:txBody>
      </p:sp>
      <p:sp>
        <p:nvSpPr>
          <p:cNvPr id="507" name="Google Shape;507;p44"/>
          <p:cNvSpPr/>
          <p:nvPr/>
        </p:nvSpPr>
        <p:spPr>
          <a:xfrm>
            <a:off x="1609725" y="4152900"/>
            <a:ext cx="2028825" cy="1552575"/>
          </a:xfrm>
          <a:prstGeom prst="roundRect">
            <a:avLst>
              <a:gd fmla="val 16667" name="adj"/>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pic>
        <p:nvPicPr>
          <p:cNvPr id="508" name="Google Shape;508;p44"/>
          <p:cNvPicPr preferRelativeResize="0"/>
          <p:nvPr/>
        </p:nvPicPr>
        <p:blipFill rotWithShape="1">
          <a:blip r:embed="rId3">
            <a:alphaModFix/>
          </a:blip>
          <a:srcRect b="0" l="0" r="0" t="0"/>
          <a:stretch/>
        </p:blipFill>
        <p:spPr>
          <a:xfrm>
            <a:off x="3743326" y="3812382"/>
            <a:ext cx="3745706" cy="2112169"/>
          </a:xfrm>
          <a:prstGeom prst="rect">
            <a:avLst/>
          </a:prstGeom>
          <a:noFill/>
          <a:ln>
            <a:noFill/>
          </a:ln>
        </p:spPr>
      </p:pic>
      <p:pic>
        <p:nvPicPr>
          <p:cNvPr id="509" name="Google Shape;509;p44"/>
          <p:cNvPicPr preferRelativeResize="0"/>
          <p:nvPr/>
        </p:nvPicPr>
        <p:blipFill rotWithShape="1">
          <a:blip r:embed="rId4">
            <a:alphaModFix/>
          </a:blip>
          <a:srcRect b="0" l="0" r="0" t="0"/>
          <a:stretch/>
        </p:blipFill>
        <p:spPr>
          <a:xfrm>
            <a:off x="6205538" y="2046686"/>
            <a:ext cx="1457325" cy="1507331"/>
          </a:xfrm>
          <a:prstGeom prst="rect">
            <a:avLst/>
          </a:prstGeom>
          <a:noFill/>
          <a:ln>
            <a:noFill/>
          </a:ln>
        </p:spPr>
      </p:pic>
      <p:pic>
        <p:nvPicPr>
          <p:cNvPr id="510" name="Google Shape;510;p44"/>
          <p:cNvPicPr preferRelativeResize="0"/>
          <p:nvPr/>
        </p:nvPicPr>
        <p:blipFill rotWithShape="1">
          <a:blip r:embed="rId5">
            <a:alphaModFix/>
          </a:blip>
          <a:srcRect b="0" l="0" r="0" t="0"/>
          <a:stretch/>
        </p:blipFill>
        <p:spPr>
          <a:xfrm>
            <a:off x="1238250" y="2168128"/>
            <a:ext cx="4657725" cy="1128713"/>
          </a:xfrm>
          <a:prstGeom prst="rect">
            <a:avLst/>
          </a:prstGeom>
          <a:noFill/>
          <a:ln>
            <a:noFill/>
          </a:ln>
        </p:spPr>
      </p:pic>
      <p:sp>
        <p:nvSpPr>
          <p:cNvPr id="511" name="Google Shape;511;p44"/>
          <p:cNvSpPr/>
          <p:nvPr/>
        </p:nvSpPr>
        <p:spPr>
          <a:xfrm>
            <a:off x="4552950" y="3333750"/>
            <a:ext cx="304800" cy="819150"/>
          </a:xfrm>
          <a:prstGeom prst="downArrow">
            <a:avLst>
              <a:gd fmla="val 50000" name="adj1"/>
              <a:gd fmla="val 50000" name="adj2"/>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512" name="Google Shape;512;p44"/>
          <p:cNvSpPr/>
          <p:nvPr/>
        </p:nvSpPr>
        <p:spPr>
          <a:xfrm rot="-6992285">
            <a:off x="3977880" y="4448176"/>
            <a:ext cx="286940" cy="970360"/>
          </a:xfrm>
          <a:prstGeom prst="downArrow">
            <a:avLst>
              <a:gd fmla="val 50000" name="adj1"/>
              <a:gd fmla="val 50000" name="adj2"/>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513" name="Google Shape;513;p44"/>
          <p:cNvSpPr/>
          <p:nvPr/>
        </p:nvSpPr>
        <p:spPr>
          <a:xfrm>
            <a:off x="1724025" y="4362450"/>
            <a:ext cx="1809750" cy="476250"/>
          </a:xfrm>
          <a:prstGeom prst="rect">
            <a:avLst/>
          </a:prstGeom>
          <a:solidFill>
            <a:srgbClr val="5F497A"/>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350">
                <a:solidFill>
                  <a:srgbClr val="FFFFFF"/>
                </a:solidFill>
                <a:latin typeface="Arial"/>
                <a:ea typeface="Arial"/>
                <a:cs typeface="Arial"/>
                <a:sym typeface="Arial"/>
              </a:rPr>
              <a:t>Copy from Sales and Operations Planning</a:t>
            </a:r>
            <a:endParaRPr sz="1350">
              <a:solidFill>
                <a:srgbClr val="FFFFFF"/>
              </a:solidFill>
              <a:latin typeface="Arial"/>
              <a:ea typeface="Arial"/>
              <a:cs typeface="Arial"/>
              <a:sym typeface="Arial"/>
            </a:endParaRPr>
          </a:p>
        </p:txBody>
      </p:sp>
      <p:sp>
        <p:nvSpPr>
          <p:cNvPr id="514" name="Google Shape;514;p44"/>
          <p:cNvSpPr/>
          <p:nvPr/>
        </p:nvSpPr>
        <p:spPr>
          <a:xfrm>
            <a:off x="1714500" y="5010150"/>
            <a:ext cx="1809750" cy="476250"/>
          </a:xfrm>
          <a:prstGeom prst="rect">
            <a:avLst/>
          </a:prstGeom>
          <a:solidFill>
            <a:srgbClr val="5F497A"/>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350">
                <a:solidFill>
                  <a:srgbClr val="FFFFFF"/>
                </a:solidFill>
                <a:latin typeface="Arial"/>
                <a:ea typeface="Arial"/>
                <a:cs typeface="Arial"/>
                <a:sym typeface="Arial"/>
              </a:rPr>
              <a:t>Copy from Long – Term Planning</a:t>
            </a:r>
            <a:endParaRPr sz="1350">
              <a:solidFill>
                <a:srgbClr val="FFFFFF"/>
              </a:solidFill>
              <a:latin typeface="Arial"/>
              <a:ea typeface="Arial"/>
              <a:cs typeface="Arial"/>
              <a:sym typeface="Arial"/>
            </a:endParaRPr>
          </a:p>
        </p:txBody>
      </p:sp>
      <p:sp>
        <p:nvSpPr>
          <p:cNvPr id="515" name="Google Shape;515;p44"/>
          <p:cNvSpPr/>
          <p:nvPr/>
        </p:nvSpPr>
        <p:spPr>
          <a:xfrm>
            <a:off x="6809185" y="3531394"/>
            <a:ext cx="304800" cy="381000"/>
          </a:xfrm>
          <a:prstGeom prst="downArrow">
            <a:avLst>
              <a:gd fmla="val 50000" name="adj1"/>
              <a:gd fmla="val 50000" name="adj2"/>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516" name="Google Shape;516;p44"/>
          <p:cNvSpPr txBox="1"/>
          <p:nvPr/>
        </p:nvSpPr>
        <p:spPr>
          <a:xfrm>
            <a:off x="1457326" y="491944"/>
            <a:ext cx="4572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QUẢN LÝ NHU CẦU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08"/>
                                        </p:tgtEl>
                                        <p:attrNameLst>
                                          <p:attrName>style.visibility</p:attrName>
                                        </p:attrNameLst>
                                      </p:cBhvr>
                                      <p:to>
                                        <p:strVal val="visible"/>
                                      </p:to>
                                    </p:set>
                                    <p:anim calcmode="lin" valueType="num">
                                      <p:cBhvr additive="base">
                                        <p:cTn dur="500"/>
                                        <p:tgtEl>
                                          <p:spTgt spid="50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7"/>
                                        </p:tgtEl>
                                        <p:attrNameLst>
                                          <p:attrName>style.visibility</p:attrName>
                                        </p:attrNameLst>
                                      </p:cBhvr>
                                      <p:to>
                                        <p:strVal val="visible"/>
                                      </p:to>
                                    </p:set>
                                    <p:animEffect filter="fade" transition="in">
                                      <p:cBhvr>
                                        <p:cTn dur="500"/>
                                        <p:tgtEl>
                                          <p:spTgt spid="507"/>
                                        </p:tgtEl>
                                      </p:cBhvr>
                                    </p:animEffect>
                                  </p:childTnLst>
                                </p:cTn>
                              </p:par>
                              <p:par>
                                <p:cTn fill="hold" nodeType="withEffect" presetClass="entr" presetID="10" presetSubtype="0">
                                  <p:stCondLst>
                                    <p:cond delay="0"/>
                                  </p:stCondLst>
                                  <p:childTnLst>
                                    <p:set>
                                      <p:cBhvr>
                                        <p:cTn dur="1" fill="hold">
                                          <p:stCondLst>
                                            <p:cond delay="0"/>
                                          </p:stCondLst>
                                        </p:cTn>
                                        <p:tgtEl>
                                          <p:spTgt spid="509"/>
                                        </p:tgtEl>
                                        <p:attrNameLst>
                                          <p:attrName>style.visibility</p:attrName>
                                        </p:attrNameLst>
                                      </p:cBhvr>
                                      <p:to>
                                        <p:strVal val="visible"/>
                                      </p:to>
                                    </p:set>
                                    <p:animEffect filter="fade" transition="in">
                                      <p:cBhvr>
                                        <p:cTn dur="500"/>
                                        <p:tgtEl>
                                          <p:spTgt spid="509"/>
                                        </p:tgtEl>
                                      </p:cBhvr>
                                    </p:animEffect>
                                  </p:childTnLst>
                                </p:cTn>
                              </p:par>
                              <p:par>
                                <p:cTn fill="hold" nodeType="withEffect" presetClass="entr" presetID="10" presetSubtype="0">
                                  <p:stCondLst>
                                    <p:cond delay="0"/>
                                  </p:stCondLst>
                                  <p:childTnLst>
                                    <p:set>
                                      <p:cBhvr>
                                        <p:cTn dur="1" fill="hold">
                                          <p:stCondLst>
                                            <p:cond delay="0"/>
                                          </p:stCondLst>
                                        </p:cTn>
                                        <p:tgtEl>
                                          <p:spTgt spid="510"/>
                                        </p:tgtEl>
                                        <p:attrNameLst>
                                          <p:attrName>style.visibility</p:attrName>
                                        </p:attrNameLst>
                                      </p:cBhvr>
                                      <p:to>
                                        <p:strVal val="visible"/>
                                      </p:to>
                                    </p:set>
                                    <p:animEffect filter="fade" transition="in">
                                      <p:cBhvr>
                                        <p:cTn dur="500"/>
                                        <p:tgtEl>
                                          <p:spTgt spid="510"/>
                                        </p:tgtEl>
                                      </p:cBhvr>
                                    </p:animEffect>
                                  </p:childTnLst>
                                </p:cTn>
                              </p:par>
                              <p:par>
                                <p:cTn fill="hold" nodeType="withEffect" presetClass="entr" presetID="10" presetSubtype="0">
                                  <p:stCondLst>
                                    <p:cond delay="0"/>
                                  </p:stCondLst>
                                  <p:childTnLst>
                                    <p:set>
                                      <p:cBhvr>
                                        <p:cTn dur="1" fill="hold">
                                          <p:stCondLst>
                                            <p:cond delay="0"/>
                                          </p:stCondLst>
                                        </p:cTn>
                                        <p:tgtEl>
                                          <p:spTgt spid="511"/>
                                        </p:tgtEl>
                                        <p:attrNameLst>
                                          <p:attrName>style.visibility</p:attrName>
                                        </p:attrNameLst>
                                      </p:cBhvr>
                                      <p:to>
                                        <p:strVal val="visible"/>
                                      </p:to>
                                    </p:set>
                                    <p:animEffect filter="fade" transition="in">
                                      <p:cBhvr>
                                        <p:cTn dur="500"/>
                                        <p:tgtEl>
                                          <p:spTgt spid="511"/>
                                        </p:tgtEl>
                                      </p:cBhvr>
                                    </p:animEffect>
                                  </p:childTnLst>
                                </p:cTn>
                              </p:par>
                              <p:par>
                                <p:cTn fill="hold" nodeType="withEffect" presetClass="entr" presetID="10" presetSubtype="0">
                                  <p:stCondLst>
                                    <p:cond delay="0"/>
                                  </p:stCondLst>
                                  <p:childTnLst>
                                    <p:set>
                                      <p:cBhvr>
                                        <p:cTn dur="1" fill="hold">
                                          <p:stCondLst>
                                            <p:cond delay="0"/>
                                          </p:stCondLst>
                                        </p:cTn>
                                        <p:tgtEl>
                                          <p:spTgt spid="512"/>
                                        </p:tgtEl>
                                        <p:attrNameLst>
                                          <p:attrName>style.visibility</p:attrName>
                                        </p:attrNameLst>
                                      </p:cBhvr>
                                      <p:to>
                                        <p:strVal val="visible"/>
                                      </p:to>
                                    </p:set>
                                    <p:animEffect filter="fade" transition="in">
                                      <p:cBhvr>
                                        <p:cTn dur="500"/>
                                        <p:tgtEl>
                                          <p:spTgt spid="512"/>
                                        </p:tgtEl>
                                      </p:cBhvr>
                                    </p:animEffect>
                                  </p:childTnLst>
                                </p:cTn>
                              </p:par>
                              <p:par>
                                <p:cTn fill="hold" nodeType="withEffect" presetClass="entr" presetID="10" presetSubtype="0">
                                  <p:stCondLst>
                                    <p:cond delay="0"/>
                                  </p:stCondLst>
                                  <p:childTnLst>
                                    <p:set>
                                      <p:cBhvr>
                                        <p:cTn dur="1" fill="hold">
                                          <p:stCondLst>
                                            <p:cond delay="0"/>
                                          </p:stCondLst>
                                        </p:cTn>
                                        <p:tgtEl>
                                          <p:spTgt spid="513"/>
                                        </p:tgtEl>
                                        <p:attrNameLst>
                                          <p:attrName>style.visibility</p:attrName>
                                        </p:attrNameLst>
                                      </p:cBhvr>
                                      <p:to>
                                        <p:strVal val="visible"/>
                                      </p:to>
                                    </p:set>
                                    <p:animEffect filter="fade" transition="in">
                                      <p:cBhvr>
                                        <p:cTn dur="500"/>
                                        <p:tgtEl>
                                          <p:spTgt spid="513"/>
                                        </p:tgtEl>
                                      </p:cBhvr>
                                    </p:animEffect>
                                  </p:childTnLst>
                                </p:cTn>
                              </p:par>
                              <p:par>
                                <p:cTn fill="hold" nodeType="withEffect" presetClass="entr" presetID="10" presetSubtype="0">
                                  <p:stCondLst>
                                    <p:cond delay="0"/>
                                  </p:stCondLst>
                                  <p:childTnLst>
                                    <p:set>
                                      <p:cBhvr>
                                        <p:cTn dur="1" fill="hold">
                                          <p:stCondLst>
                                            <p:cond delay="0"/>
                                          </p:stCondLst>
                                        </p:cTn>
                                        <p:tgtEl>
                                          <p:spTgt spid="514"/>
                                        </p:tgtEl>
                                        <p:attrNameLst>
                                          <p:attrName>style.visibility</p:attrName>
                                        </p:attrNameLst>
                                      </p:cBhvr>
                                      <p:to>
                                        <p:strVal val="visible"/>
                                      </p:to>
                                    </p:set>
                                    <p:animEffect filter="fade" transition="in">
                                      <p:cBhvr>
                                        <p:cTn dur="500"/>
                                        <p:tgtEl>
                                          <p:spTgt spid="514"/>
                                        </p:tgtEl>
                                      </p:cBhvr>
                                    </p:animEffect>
                                  </p:childTnLst>
                                </p:cTn>
                              </p:par>
                              <p:par>
                                <p:cTn fill="hold" nodeType="withEffect" presetClass="entr" presetID="10" presetSubtype="0">
                                  <p:stCondLst>
                                    <p:cond delay="0"/>
                                  </p:stCondLst>
                                  <p:childTnLst>
                                    <p:set>
                                      <p:cBhvr>
                                        <p:cTn dur="1" fill="hold">
                                          <p:stCondLst>
                                            <p:cond delay="0"/>
                                          </p:stCondLst>
                                        </p:cTn>
                                        <p:tgtEl>
                                          <p:spTgt spid="515"/>
                                        </p:tgtEl>
                                        <p:attrNameLst>
                                          <p:attrName>style.visibility</p:attrName>
                                        </p:attrNameLst>
                                      </p:cBhvr>
                                      <p:to>
                                        <p:strVal val="visible"/>
                                      </p:to>
                                    </p:set>
                                    <p:animEffect filter="fade" transition="in">
                                      <p:cBhvr>
                                        <p:cTn dur="500"/>
                                        <p:tgtEl>
                                          <p:spTgt spid="51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45"/>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fld id="{00000000-1234-1234-1234-123412341234}" type="slidenum">
              <a:rPr lang="en-US" sz="1000">
                <a:solidFill>
                  <a:schemeClr val="dk1"/>
                </a:solidFill>
                <a:latin typeface="Calibri"/>
                <a:ea typeface="Calibri"/>
                <a:cs typeface="Calibri"/>
                <a:sym typeface="Calibri"/>
              </a:rPr>
              <a:t>‹#›</a:t>
            </a:fld>
            <a:endParaRPr sz="1000">
              <a:solidFill>
                <a:srgbClr val="000000"/>
              </a:solidFill>
              <a:latin typeface="Arial"/>
              <a:ea typeface="Arial"/>
              <a:cs typeface="Arial"/>
              <a:sym typeface="Arial"/>
            </a:endParaRPr>
          </a:p>
        </p:txBody>
      </p:sp>
      <p:pic>
        <p:nvPicPr>
          <p:cNvPr id="522" name="Google Shape;522;p45"/>
          <p:cNvPicPr preferRelativeResize="0"/>
          <p:nvPr/>
        </p:nvPicPr>
        <p:blipFill rotWithShape="1">
          <a:blip r:embed="rId3">
            <a:alphaModFix/>
          </a:blip>
          <a:srcRect b="0" l="0" r="0" t="0"/>
          <a:stretch/>
        </p:blipFill>
        <p:spPr>
          <a:xfrm>
            <a:off x="1257300" y="2514601"/>
            <a:ext cx="3693737" cy="2937586"/>
          </a:xfrm>
          <a:prstGeom prst="rect">
            <a:avLst/>
          </a:prstGeom>
          <a:noFill/>
          <a:ln>
            <a:noFill/>
          </a:ln>
        </p:spPr>
      </p:pic>
      <p:pic>
        <p:nvPicPr>
          <p:cNvPr id="523" name="Google Shape;523;p45"/>
          <p:cNvPicPr preferRelativeResize="0"/>
          <p:nvPr/>
        </p:nvPicPr>
        <p:blipFill rotWithShape="1">
          <a:blip r:embed="rId4">
            <a:alphaModFix/>
          </a:blip>
          <a:srcRect b="0" l="0" r="0" t="0"/>
          <a:stretch/>
        </p:blipFill>
        <p:spPr>
          <a:xfrm>
            <a:off x="3751893" y="2343151"/>
            <a:ext cx="4256990" cy="3465704"/>
          </a:xfrm>
          <a:prstGeom prst="rect">
            <a:avLst/>
          </a:prstGeom>
          <a:noFill/>
          <a:ln>
            <a:noFill/>
          </a:ln>
        </p:spPr>
      </p:pic>
      <p:sp>
        <p:nvSpPr>
          <p:cNvPr id="524" name="Google Shape;524;p45"/>
          <p:cNvSpPr/>
          <p:nvPr/>
        </p:nvSpPr>
        <p:spPr>
          <a:xfrm>
            <a:off x="685800" y="1675254"/>
            <a:ext cx="8713467" cy="253916"/>
          </a:xfrm>
          <a:prstGeom prst="rect">
            <a:avLst/>
          </a:prstGeom>
          <a:noFill/>
          <a:ln>
            <a:noFill/>
          </a:ln>
        </p:spPr>
        <p:txBody>
          <a:bodyPr anchorCtr="0" anchor="ctr" bIns="34275" lIns="68575" spcFirstLastPara="1" rIns="68575" wrap="square" tIns="34275">
            <a:noAutofit/>
          </a:bodyPr>
          <a:lstStyle/>
          <a:p>
            <a:pPr indent="0" lvl="0" marL="0" marR="0" rtl="0" algn="l">
              <a:spcBef>
                <a:spcPts val="0"/>
              </a:spcBef>
              <a:spcAft>
                <a:spcPts val="0"/>
              </a:spcAft>
              <a:buNone/>
            </a:pPr>
            <a:r>
              <a:rPr b="1" lang="en-US" sz="1200">
                <a:solidFill>
                  <a:srgbClr val="336699"/>
                </a:solidFill>
                <a:latin typeface="Arial"/>
                <a:ea typeface="Arial"/>
                <a:cs typeface="Arial"/>
                <a:sym typeface="Arial"/>
              </a:rPr>
              <a:t>5. Lập bảng nhu cầu dựa vào thông tin trong bản kế hoạch</a:t>
            </a:r>
            <a:endParaRPr b="1" sz="1200">
              <a:solidFill>
                <a:srgbClr val="336699"/>
              </a:solidFill>
              <a:latin typeface="Arial"/>
              <a:ea typeface="Arial"/>
              <a:cs typeface="Arial"/>
              <a:sym typeface="Arial"/>
            </a:endParaRPr>
          </a:p>
        </p:txBody>
      </p:sp>
      <p:sp>
        <p:nvSpPr>
          <p:cNvPr id="525" name="Google Shape;525;p45"/>
          <p:cNvSpPr txBox="1"/>
          <p:nvPr>
            <p:ph type="title"/>
          </p:nvPr>
        </p:nvSpPr>
        <p:spPr>
          <a:xfrm>
            <a:off x="1870473" y="1170863"/>
            <a:ext cx="5844778" cy="344326"/>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rgbClr val="336699"/>
              </a:buClr>
              <a:buSzPts val="1800"/>
              <a:buFont typeface="Noto Sans Symbols"/>
              <a:buNone/>
            </a:pPr>
            <a:r>
              <a:rPr lang="en-US" sz="1800">
                <a:solidFill>
                  <a:srgbClr val="336699"/>
                </a:solidFill>
                <a:latin typeface="Tahoma"/>
                <a:ea typeface="Tahoma"/>
                <a:cs typeface="Tahoma"/>
                <a:sym typeface="Tahoma"/>
              </a:rPr>
              <a:t>Quy trình thực hiện sản xuất</a:t>
            </a:r>
            <a:endParaRPr sz="1800">
              <a:solidFill>
                <a:srgbClr val="336699"/>
              </a:solidFill>
              <a:latin typeface="Tahoma"/>
              <a:ea typeface="Tahoma"/>
              <a:cs typeface="Tahoma"/>
              <a:sym typeface="Tahoma"/>
            </a:endParaRPr>
          </a:p>
        </p:txBody>
      </p:sp>
      <p:sp>
        <p:nvSpPr>
          <p:cNvPr id="526" name="Google Shape;526;p45"/>
          <p:cNvSpPr txBox="1"/>
          <p:nvPr/>
        </p:nvSpPr>
        <p:spPr>
          <a:xfrm>
            <a:off x="1457326" y="491944"/>
            <a:ext cx="4572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QUẢN LÝ NHU CẦU</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1" name="Shape 531"/>
        <p:cNvGrpSpPr/>
        <p:nvPr/>
      </p:nvGrpSpPr>
      <p:grpSpPr>
        <a:xfrm>
          <a:off x="0" y="0"/>
          <a:ext cx="0" cy="0"/>
          <a:chOff x="0" y="0"/>
          <a:chExt cx="0" cy="0"/>
        </a:xfrm>
      </p:grpSpPr>
      <p:sp>
        <p:nvSpPr>
          <p:cNvPr id="532" name="Google Shape;532;p46"/>
          <p:cNvSpPr txBox="1"/>
          <p:nvPr>
            <p:ph type="title"/>
          </p:nvPr>
        </p:nvSpPr>
        <p:spPr>
          <a:xfrm>
            <a:off x="1371600" y="1371600"/>
            <a:ext cx="5844778" cy="344326"/>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rgbClr val="336699"/>
              </a:buClr>
              <a:buSzPts val="1800"/>
              <a:buFont typeface="Noto Sans Symbols"/>
              <a:buNone/>
            </a:pPr>
            <a:r>
              <a:rPr lang="en-US" sz="1800">
                <a:solidFill>
                  <a:srgbClr val="336699"/>
                </a:solidFill>
                <a:latin typeface="Tahoma"/>
                <a:ea typeface="Tahoma"/>
                <a:cs typeface="Tahoma"/>
                <a:sym typeface="Tahoma"/>
              </a:rPr>
              <a:t>Quy trình thực hiện sản xuất</a:t>
            </a:r>
            <a:endParaRPr sz="1800">
              <a:solidFill>
                <a:srgbClr val="336699"/>
              </a:solidFill>
              <a:latin typeface="Tahoma"/>
              <a:ea typeface="Tahoma"/>
              <a:cs typeface="Tahoma"/>
              <a:sym typeface="Tahoma"/>
            </a:endParaRPr>
          </a:p>
        </p:txBody>
      </p:sp>
      <p:sp>
        <p:nvSpPr>
          <p:cNvPr id="533" name="Google Shape;533;p46"/>
          <p:cNvSpPr txBox="1"/>
          <p:nvPr>
            <p:ph idx="1" type="body"/>
          </p:nvPr>
        </p:nvSpPr>
        <p:spPr>
          <a:xfrm>
            <a:off x="533400" y="1828800"/>
            <a:ext cx="8153400" cy="4110228"/>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1800"/>
              <a:buFont typeface="Noto Sans Symbols"/>
              <a:buChar char="▪"/>
            </a:pPr>
            <a:r>
              <a:rPr b="1" lang="en-US"/>
              <a:t>MPS (Master Production Schedule)</a:t>
            </a:r>
            <a:r>
              <a:rPr lang="en-US"/>
              <a:t>: được sử dụng để Lập kế hoạch cho một sản phẩm quan trọng (Quan trọng theo nghĩa là vật liệu có thể được định giá cao) ở cấp độ đầu tiên và điều chỉnh trước khi giải quyết yêu cầu xuống cấp độ thấp hơn.</a:t>
            </a:r>
            <a:endParaRPr b="1"/>
          </a:p>
          <a:p>
            <a:pPr indent="-285750" lvl="0" marL="285750" rtl="0" algn="l">
              <a:lnSpc>
                <a:spcPct val="150000"/>
              </a:lnSpc>
              <a:spcBef>
                <a:spcPts val="0"/>
              </a:spcBef>
              <a:spcAft>
                <a:spcPts val="0"/>
              </a:spcAft>
              <a:buClr>
                <a:schemeClr val="dk1"/>
              </a:buClr>
              <a:buSzPts val="1800"/>
              <a:buFont typeface="Noto Sans Symbols"/>
              <a:buChar char="▪"/>
            </a:pPr>
            <a:r>
              <a:rPr b="1" lang="en-US"/>
              <a:t>MRP (Material requirement Planning)</a:t>
            </a:r>
            <a:r>
              <a:rPr lang="en-US"/>
              <a:t>:   là kế hoạch của bất kỳ loại vật liệu nào. Kết quả sẽ là các yêu cầu mua hàng và các đơn đặt hàng theo kế hoạch. Các đề xuất sẽ được chuyển đổi sau đó:</a:t>
            </a:r>
            <a:endParaRPr/>
          </a:p>
          <a:p>
            <a:pPr indent="-285750" lvl="1" marL="628650" rtl="0" algn="l">
              <a:lnSpc>
                <a:spcPct val="150000"/>
              </a:lnSpc>
              <a:spcBef>
                <a:spcPts val="0"/>
              </a:spcBef>
              <a:spcAft>
                <a:spcPts val="0"/>
              </a:spcAft>
              <a:buSzPts val="1800"/>
              <a:buFont typeface="Calibri"/>
              <a:buChar char="-"/>
            </a:pPr>
            <a:r>
              <a:rPr lang="en-US"/>
              <a:t>Đơn đặt hàng theo kế hoạch -&gt; Đơn đặt hàng sản xuất (Vật liệu được mua sắm nội bộ)</a:t>
            </a:r>
            <a:endParaRPr/>
          </a:p>
          <a:p>
            <a:pPr indent="-285750" lvl="1" marL="628650" rtl="0" algn="l">
              <a:lnSpc>
                <a:spcPct val="150000"/>
              </a:lnSpc>
              <a:spcBef>
                <a:spcPts val="0"/>
              </a:spcBef>
              <a:spcAft>
                <a:spcPts val="0"/>
              </a:spcAft>
              <a:buSzPts val="1800"/>
              <a:buFont typeface="Calibri"/>
              <a:buChar char="-"/>
            </a:pPr>
            <a:r>
              <a:rPr lang="en-US"/>
              <a:t>Yêu cầu mua hàng -&gt;  Đơn đặt hàng (Vật liệu mua ngoài)</a:t>
            </a:r>
            <a:endParaRPr/>
          </a:p>
        </p:txBody>
      </p:sp>
      <p:sp>
        <p:nvSpPr>
          <p:cNvPr id="534" name="Google Shape;534;p46"/>
          <p:cNvSpPr txBox="1"/>
          <p:nvPr/>
        </p:nvSpPr>
        <p:spPr>
          <a:xfrm>
            <a:off x="1457326" y="491944"/>
            <a:ext cx="4572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QUẢN LÝ NHU CẦU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3">
                                            <p:txEl>
                                              <p:pRg end="0" st="0"/>
                                            </p:txEl>
                                          </p:spTgt>
                                        </p:tgtEl>
                                        <p:attrNameLst>
                                          <p:attrName>style.visibility</p:attrName>
                                        </p:attrNameLst>
                                      </p:cBhvr>
                                      <p:to>
                                        <p:strVal val="visible"/>
                                      </p:to>
                                    </p:set>
                                    <p:animEffect filter="fade" transition="in">
                                      <p:cBhvr>
                                        <p:cTn dur="500"/>
                                        <p:tgtEl>
                                          <p:spTgt spid="53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3">
                                            <p:txEl>
                                              <p:pRg end="1" st="1"/>
                                            </p:txEl>
                                          </p:spTgt>
                                        </p:tgtEl>
                                        <p:attrNameLst>
                                          <p:attrName>style.visibility</p:attrName>
                                        </p:attrNameLst>
                                      </p:cBhvr>
                                      <p:to>
                                        <p:strVal val="visible"/>
                                      </p:to>
                                    </p:set>
                                    <p:animEffect filter="fade" transition="in">
                                      <p:cBhvr>
                                        <p:cTn dur="500"/>
                                        <p:tgtEl>
                                          <p:spTgt spid="53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3">
                                            <p:txEl>
                                              <p:pRg end="2" st="2"/>
                                            </p:txEl>
                                          </p:spTgt>
                                        </p:tgtEl>
                                        <p:attrNameLst>
                                          <p:attrName>style.visibility</p:attrName>
                                        </p:attrNameLst>
                                      </p:cBhvr>
                                      <p:to>
                                        <p:strVal val="visible"/>
                                      </p:to>
                                    </p:set>
                                    <p:animEffect filter="fade" transition="in">
                                      <p:cBhvr>
                                        <p:cTn dur="500"/>
                                        <p:tgtEl>
                                          <p:spTgt spid="53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3">
                                            <p:txEl>
                                              <p:pRg end="3" st="3"/>
                                            </p:txEl>
                                          </p:spTgt>
                                        </p:tgtEl>
                                        <p:attrNameLst>
                                          <p:attrName>style.visibility</p:attrName>
                                        </p:attrNameLst>
                                      </p:cBhvr>
                                      <p:to>
                                        <p:strVal val="visible"/>
                                      </p:to>
                                    </p:set>
                                    <p:animEffect filter="fade" transition="in">
                                      <p:cBhvr>
                                        <p:cTn dur="500"/>
                                        <p:tgtEl>
                                          <p:spTgt spid="533">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8" name="Shape 538"/>
        <p:cNvGrpSpPr/>
        <p:nvPr/>
      </p:nvGrpSpPr>
      <p:grpSpPr>
        <a:xfrm>
          <a:off x="0" y="0"/>
          <a:ext cx="0" cy="0"/>
          <a:chOff x="0" y="0"/>
          <a:chExt cx="0" cy="0"/>
        </a:xfrm>
      </p:grpSpPr>
      <p:sp>
        <p:nvSpPr>
          <p:cNvPr id="539" name="Google Shape;539;p47"/>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fld id="{00000000-1234-1234-1234-123412341234}" type="slidenum">
              <a:rPr lang="en-US" sz="1000">
                <a:solidFill>
                  <a:schemeClr val="dk1"/>
                </a:solidFill>
                <a:latin typeface="Calibri"/>
                <a:ea typeface="Calibri"/>
                <a:cs typeface="Calibri"/>
                <a:sym typeface="Calibri"/>
              </a:rPr>
              <a:t>‹#›</a:t>
            </a:fld>
            <a:endParaRPr sz="1000">
              <a:solidFill>
                <a:srgbClr val="000000"/>
              </a:solidFill>
              <a:latin typeface="Arial"/>
              <a:ea typeface="Arial"/>
              <a:cs typeface="Arial"/>
              <a:sym typeface="Arial"/>
            </a:endParaRPr>
          </a:p>
        </p:txBody>
      </p:sp>
      <p:grpSp>
        <p:nvGrpSpPr>
          <p:cNvPr id="540" name="Google Shape;540;p47"/>
          <p:cNvGrpSpPr/>
          <p:nvPr/>
        </p:nvGrpSpPr>
        <p:grpSpPr>
          <a:xfrm>
            <a:off x="2443305" y="2265653"/>
            <a:ext cx="855102" cy="855102"/>
            <a:chOff x="2982180" y="112266"/>
            <a:chExt cx="1140136" cy="1140136"/>
          </a:xfrm>
        </p:grpSpPr>
        <p:sp>
          <p:nvSpPr>
            <p:cNvPr id="541" name="Google Shape;541;p47"/>
            <p:cNvSpPr/>
            <p:nvPr/>
          </p:nvSpPr>
          <p:spPr>
            <a:xfrm>
              <a:off x="2982180" y="112266"/>
              <a:ext cx="1140136" cy="1140136"/>
            </a:xfrm>
            <a:prstGeom prst="ellipse">
              <a:avLst/>
            </a:prstGeom>
            <a:solidFill>
              <a:srgbClr val="205867"/>
            </a:solidFill>
            <a:ln cap="flat" cmpd="sng" w="25400">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47"/>
            <p:cNvSpPr txBox="1"/>
            <p:nvPr/>
          </p:nvSpPr>
          <p:spPr>
            <a:xfrm>
              <a:off x="3149149" y="284490"/>
              <a:ext cx="806198" cy="806198"/>
            </a:xfrm>
            <a:prstGeom prst="rect">
              <a:avLst/>
            </a:prstGeom>
            <a:solidFill>
              <a:srgbClr val="205867"/>
            </a:solidFill>
            <a:ln cap="flat" cmpd="sng" w="9525">
              <a:solidFill>
                <a:schemeClr val="accent2"/>
              </a:solidFill>
              <a:prstDash val="solid"/>
              <a:round/>
              <a:headEnd len="sm" w="sm" type="none"/>
              <a:tailEnd len="sm" w="sm" type="none"/>
            </a:ln>
          </p:spPr>
          <p:txBody>
            <a:bodyPr anchorCtr="0" anchor="ctr" bIns="12375" lIns="12375" spcFirstLastPara="1" rIns="12375" wrap="square" tIns="12375">
              <a:noAutofit/>
            </a:bodyPr>
            <a:lstStyle/>
            <a:p>
              <a:pPr indent="0" lvl="0" marL="0" marR="0" rtl="0" algn="ctr">
                <a:lnSpc>
                  <a:spcPct val="90000"/>
                </a:lnSpc>
                <a:spcBef>
                  <a:spcPts val="0"/>
                </a:spcBef>
                <a:spcAft>
                  <a:spcPts val="0"/>
                </a:spcAft>
                <a:buNone/>
              </a:pPr>
              <a:r>
                <a:rPr lang="en-US" sz="975">
                  <a:solidFill>
                    <a:srgbClr val="FFFFFF"/>
                  </a:solidFill>
                  <a:latin typeface="Arial"/>
                  <a:ea typeface="Arial"/>
                  <a:cs typeface="Arial"/>
                  <a:sym typeface="Arial"/>
                </a:rPr>
                <a:t>Supply: PR/PO in period</a:t>
              </a:r>
              <a:endParaRPr sz="975">
                <a:solidFill>
                  <a:srgbClr val="FFFFFF"/>
                </a:solidFill>
                <a:latin typeface="Arial"/>
                <a:ea typeface="Arial"/>
                <a:cs typeface="Arial"/>
                <a:sym typeface="Arial"/>
              </a:endParaRPr>
            </a:p>
          </p:txBody>
        </p:sp>
      </p:grpSp>
      <p:sp>
        <p:nvSpPr>
          <p:cNvPr id="543" name="Google Shape;543;p47"/>
          <p:cNvSpPr/>
          <p:nvPr/>
        </p:nvSpPr>
        <p:spPr>
          <a:xfrm>
            <a:off x="1193296" y="2140432"/>
            <a:ext cx="2660317" cy="2292029"/>
          </a:xfrm>
          <a:custGeom>
            <a:rect b="b" l="l" r="r" t="t"/>
            <a:pathLst>
              <a:path extrusionOk="0" h="120000" w="120000">
                <a:moveTo>
                  <a:pt x="584" y="34175"/>
                </a:moveTo>
                <a:lnTo>
                  <a:pt x="584" y="34175"/>
                </a:lnTo>
                <a:cubicBezTo>
                  <a:pt x="-2679" y="22567"/>
                  <a:pt x="7879" y="11072"/>
                  <a:pt x="27615" y="4745"/>
                </a:cubicBezTo>
                <a:cubicBezTo>
                  <a:pt x="47351" y="-1582"/>
                  <a:pt x="72649" y="-1582"/>
                  <a:pt x="92385" y="4745"/>
                </a:cubicBezTo>
                <a:cubicBezTo>
                  <a:pt x="112121" y="11072"/>
                  <a:pt x="122679" y="22567"/>
                  <a:pt x="119416" y="34175"/>
                </a:cubicBezTo>
                <a:lnTo>
                  <a:pt x="74854" y="113544"/>
                </a:lnTo>
                <a:cubicBezTo>
                  <a:pt x="73813" y="117246"/>
                  <a:pt x="67478" y="120000"/>
                  <a:pt x="60000" y="120000"/>
                </a:cubicBezTo>
                <a:cubicBezTo>
                  <a:pt x="52522" y="120000"/>
                  <a:pt x="46187" y="117246"/>
                  <a:pt x="45146" y="113544"/>
                </a:cubicBezTo>
                <a:close/>
                <a:moveTo>
                  <a:pt x="5169" y="30000"/>
                </a:moveTo>
                <a:lnTo>
                  <a:pt x="5169" y="30000"/>
                </a:lnTo>
                <a:cubicBezTo>
                  <a:pt x="5169" y="43255"/>
                  <a:pt x="29718" y="54000"/>
                  <a:pt x="60000" y="54000"/>
                </a:cubicBezTo>
                <a:cubicBezTo>
                  <a:pt x="90282" y="54000"/>
                  <a:pt x="114831" y="43255"/>
                  <a:pt x="114831" y="30000"/>
                </a:cubicBezTo>
                <a:cubicBezTo>
                  <a:pt x="114831" y="16745"/>
                  <a:pt x="90282" y="6000"/>
                  <a:pt x="60000" y="6000"/>
                </a:cubicBezTo>
                <a:cubicBezTo>
                  <a:pt x="29718" y="6000"/>
                  <a:pt x="5169" y="16745"/>
                  <a:pt x="5169" y="30000"/>
                </a:cubicBezTo>
                <a:close/>
              </a:path>
            </a:pathLst>
          </a:custGeom>
          <a:solidFill>
            <a:schemeClr val="lt1">
              <a:alpha val="40000"/>
            </a:schemeClr>
          </a:solidFill>
          <a:ln cap="flat" cmpd="sng" w="9525">
            <a:solidFill>
              <a:srgbClr val="0070C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44" name="Google Shape;544;p47"/>
          <p:cNvGrpSpPr/>
          <p:nvPr/>
        </p:nvGrpSpPr>
        <p:grpSpPr>
          <a:xfrm>
            <a:off x="1607318" y="2258089"/>
            <a:ext cx="855102" cy="855102"/>
            <a:chOff x="1566485" y="557530"/>
            <a:chExt cx="1140136" cy="1140136"/>
          </a:xfrm>
        </p:grpSpPr>
        <p:sp>
          <p:nvSpPr>
            <p:cNvPr id="545" name="Google Shape;545;p47"/>
            <p:cNvSpPr/>
            <p:nvPr/>
          </p:nvSpPr>
          <p:spPr>
            <a:xfrm>
              <a:off x="1566485" y="557530"/>
              <a:ext cx="1140136" cy="1140136"/>
            </a:xfrm>
            <a:prstGeom prst="ellipse">
              <a:avLst/>
            </a:prstGeom>
            <a:solidFill>
              <a:srgbClr val="6FA0DC"/>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47"/>
            <p:cNvSpPr txBox="1"/>
            <p:nvPr/>
          </p:nvSpPr>
          <p:spPr>
            <a:xfrm>
              <a:off x="1844488" y="891467"/>
              <a:ext cx="683286" cy="598561"/>
            </a:xfrm>
            <a:prstGeom prst="rect">
              <a:avLst/>
            </a:prstGeom>
            <a:solidFill>
              <a:srgbClr val="6FA0DC"/>
            </a:solidFill>
            <a:ln>
              <a:noFill/>
            </a:ln>
          </p:spPr>
          <p:txBody>
            <a:bodyPr anchorCtr="0" anchor="ctr" bIns="9525" lIns="9525" spcFirstLastPara="1" rIns="9525" wrap="square" tIns="9525">
              <a:noAutofit/>
            </a:bodyPr>
            <a:lstStyle/>
            <a:p>
              <a:pPr indent="0" lvl="0" marL="0" marR="0" rtl="0" algn="ctr">
                <a:spcBef>
                  <a:spcPts val="0"/>
                </a:spcBef>
                <a:spcAft>
                  <a:spcPts val="0"/>
                </a:spcAft>
                <a:buNone/>
              </a:pPr>
              <a:r>
                <a:rPr lang="en-US" sz="750">
                  <a:solidFill>
                    <a:srgbClr val="FFFFFF"/>
                  </a:solidFill>
                  <a:latin typeface="Arial"/>
                  <a:ea typeface="Arial"/>
                  <a:cs typeface="Arial"/>
                  <a:sym typeface="Arial"/>
                </a:rPr>
                <a:t>Independent demand, customer requirement, safety stock</a:t>
              </a:r>
              <a:endParaRPr sz="750">
                <a:solidFill>
                  <a:srgbClr val="FFFFFF"/>
                </a:solidFill>
                <a:latin typeface="Arial"/>
                <a:ea typeface="Arial"/>
                <a:cs typeface="Arial"/>
                <a:sym typeface="Arial"/>
              </a:endParaRPr>
            </a:p>
          </p:txBody>
        </p:sp>
      </p:grpSp>
      <p:grpSp>
        <p:nvGrpSpPr>
          <p:cNvPr id="547" name="Google Shape;547;p47"/>
          <p:cNvGrpSpPr/>
          <p:nvPr/>
        </p:nvGrpSpPr>
        <p:grpSpPr>
          <a:xfrm>
            <a:off x="2071493" y="3113191"/>
            <a:ext cx="855102" cy="662120"/>
            <a:chOff x="2319802" y="1402619"/>
            <a:chExt cx="1140136" cy="1140136"/>
          </a:xfrm>
        </p:grpSpPr>
        <p:sp>
          <p:nvSpPr>
            <p:cNvPr id="548" name="Google Shape;548;p47"/>
            <p:cNvSpPr/>
            <p:nvPr/>
          </p:nvSpPr>
          <p:spPr>
            <a:xfrm>
              <a:off x="2319802" y="1402619"/>
              <a:ext cx="1140136" cy="1140136"/>
            </a:xfrm>
            <a:prstGeom prst="ellipse">
              <a:avLst/>
            </a:prstGeom>
            <a:solidFill>
              <a:schemeClr val="accent6"/>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47"/>
            <p:cNvSpPr txBox="1"/>
            <p:nvPr/>
          </p:nvSpPr>
          <p:spPr>
            <a:xfrm>
              <a:off x="2512257" y="1570548"/>
              <a:ext cx="806198" cy="806198"/>
            </a:xfrm>
            <a:prstGeom prst="rect">
              <a:avLst/>
            </a:prstGeom>
            <a:solidFill>
              <a:schemeClr val="accent6"/>
            </a:solidFill>
            <a:ln>
              <a:noFill/>
            </a:ln>
          </p:spPr>
          <p:txBody>
            <a:bodyPr anchorCtr="0" anchor="ctr" bIns="14275" lIns="14275" spcFirstLastPara="1" rIns="14275" wrap="square" tIns="14275">
              <a:noAutofit/>
            </a:bodyPr>
            <a:lstStyle/>
            <a:p>
              <a:pPr indent="0" lvl="0" marL="0" marR="0" rtl="0" algn="ctr">
                <a:lnSpc>
                  <a:spcPct val="90000"/>
                </a:lnSpc>
                <a:spcBef>
                  <a:spcPts val="0"/>
                </a:spcBef>
                <a:spcAft>
                  <a:spcPts val="0"/>
                </a:spcAft>
                <a:buNone/>
              </a:pPr>
              <a:r>
                <a:rPr lang="en-US" sz="1125">
                  <a:solidFill>
                    <a:srgbClr val="FFFFFF"/>
                  </a:solidFill>
                  <a:latin typeface="Arial"/>
                  <a:ea typeface="Arial"/>
                  <a:cs typeface="Arial"/>
                  <a:sym typeface="Arial"/>
                </a:rPr>
                <a:t>Stock level</a:t>
              </a:r>
              <a:endParaRPr/>
            </a:p>
            <a:p>
              <a:pPr indent="0" lvl="0" marL="0" marR="0" rtl="0" algn="ctr">
                <a:lnSpc>
                  <a:spcPct val="90000"/>
                </a:lnSpc>
                <a:spcBef>
                  <a:spcPts val="394"/>
                </a:spcBef>
                <a:spcAft>
                  <a:spcPts val="0"/>
                </a:spcAft>
                <a:buNone/>
              </a:pPr>
              <a:r>
                <a:rPr lang="en-US" sz="1125">
                  <a:solidFill>
                    <a:srgbClr val="FFFFFF"/>
                  </a:solidFill>
                  <a:latin typeface="Arial"/>
                  <a:ea typeface="Arial"/>
                  <a:cs typeface="Arial"/>
                  <a:sym typeface="Arial"/>
                </a:rPr>
                <a:t>....</a:t>
              </a:r>
              <a:endParaRPr sz="1125">
                <a:solidFill>
                  <a:srgbClr val="FFFFFF"/>
                </a:solidFill>
                <a:latin typeface="Arial"/>
                <a:ea typeface="Arial"/>
                <a:cs typeface="Arial"/>
                <a:sym typeface="Arial"/>
              </a:endParaRPr>
            </a:p>
          </p:txBody>
        </p:sp>
      </p:grpSp>
      <p:grpSp>
        <p:nvGrpSpPr>
          <p:cNvPr id="550" name="Google Shape;550;p47"/>
          <p:cNvGrpSpPr/>
          <p:nvPr/>
        </p:nvGrpSpPr>
        <p:grpSpPr>
          <a:xfrm>
            <a:off x="3143251" y="3727317"/>
            <a:ext cx="3438604" cy="1218373"/>
            <a:chOff x="3838301" y="2259562"/>
            <a:chExt cx="6621880" cy="2833676"/>
          </a:xfrm>
        </p:grpSpPr>
        <p:pic>
          <p:nvPicPr>
            <p:cNvPr id="551" name="Google Shape;551;p47"/>
            <p:cNvPicPr preferRelativeResize="0"/>
            <p:nvPr/>
          </p:nvPicPr>
          <p:blipFill rotWithShape="1">
            <a:blip r:embed="rId3">
              <a:alphaModFix/>
            </a:blip>
            <a:srcRect b="7454" l="-1" r="-487" t="0"/>
            <a:stretch/>
          </p:blipFill>
          <p:spPr>
            <a:xfrm>
              <a:off x="3838302" y="2259562"/>
              <a:ext cx="6621879" cy="1204074"/>
            </a:xfrm>
            <a:prstGeom prst="rect">
              <a:avLst/>
            </a:prstGeom>
            <a:noFill/>
            <a:ln>
              <a:noFill/>
            </a:ln>
          </p:spPr>
        </p:pic>
        <p:sp>
          <p:nvSpPr>
            <p:cNvPr id="552" name="Google Shape;552;p47"/>
            <p:cNvSpPr txBox="1"/>
            <p:nvPr/>
          </p:nvSpPr>
          <p:spPr>
            <a:xfrm>
              <a:off x="3838301" y="3671454"/>
              <a:ext cx="2029962" cy="966360"/>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lang="en-US" sz="1350">
                  <a:solidFill>
                    <a:srgbClr val="000000"/>
                  </a:solidFill>
                  <a:latin typeface="Arial"/>
                  <a:ea typeface="Arial"/>
                  <a:cs typeface="Arial"/>
                  <a:sym typeface="Arial"/>
                </a:rPr>
                <a:t>Define Planning data</a:t>
              </a:r>
              <a:endParaRPr/>
            </a:p>
          </p:txBody>
        </p:sp>
        <p:sp>
          <p:nvSpPr>
            <p:cNvPr id="553" name="Google Shape;553;p47"/>
            <p:cNvSpPr txBox="1"/>
            <p:nvPr/>
          </p:nvSpPr>
          <p:spPr>
            <a:xfrm>
              <a:off x="6414655" y="3671452"/>
              <a:ext cx="1219200" cy="966360"/>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lang="en-US" sz="1350">
                  <a:solidFill>
                    <a:srgbClr val="000000"/>
                  </a:solidFill>
                  <a:latin typeface="Arial"/>
                  <a:ea typeface="Arial"/>
                  <a:cs typeface="Arial"/>
                  <a:sym typeface="Arial"/>
                </a:rPr>
                <a:t>Run MRP</a:t>
              </a:r>
              <a:endParaRPr/>
            </a:p>
          </p:txBody>
        </p:sp>
        <p:sp>
          <p:nvSpPr>
            <p:cNvPr id="554" name="Google Shape;554;p47"/>
            <p:cNvSpPr txBox="1"/>
            <p:nvPr/>
          </p:nvSpPr>
          <p:spPr>
            <a:xfrm>
              <a:off x="8285017" y="3643696"/>
              <a:ext cx="2143054" cy="1449542"/>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lang="en-US" sz="1350">
                  <a:solidFill>
                    <a:srgbClr val="000000"/>
                  </a:solidFill>
                  <a:latin typeface="Arial"/>
                  <a:ea typeface="Arial"/>
                  <a:cs typeface="Arial"/>
                  <a:sym typeface="Arial"/>
                </a:rPr>
                <a:t>MRP recommendation</a:t>
              </a:r>
              <a:endParaRPr/>
            </a:p>
          </p:txBody>
        </p:sp>
      </p:grpSp>
      <p:pic>
        <p:nvPicPr>
          <p:cNvPr id="555" name="Google Shape;555;p47"/>
          <p:cNvPicPr preferRelativeResize="0"/>
          <p:nvPr/>
        </p:nvPicPr>
        <p:blipFill rotWithShape="1">
          <a:blip r:embed="rId4">
            <a:alphaModFix/>
          </a:blip>
          <a:srcRect b="3926" l="1935" r="1420" t="6876"/>
          <a:stretch/>
        </p:blipFill>
        <p:spPr>
          <a:xfrm>
            <a:off x="6565181" y="3775311"/>
            <a:ext cx="1112843" cy="474596"/>
          </a:xfrm>
          <a:prstGeom prst="rect">
            <a:avLst/>
          </a:prstGeom>
          <a:noFill/>
          <a:ln>
            <a:noFill/>
          </a:ln>
        </p:spPr>
      </p:pic>
      <p:sp>
        <p:nvSpPr>
          <p:cNvPr id="556" name="Google Shape;556;p47"/>
          <p:cNvSpPr txBox="1"/>
          <p:nvPr/>
        </p:nvSpPr>
        <p:spPr>
          <a:xfrm>
            <a:off x="6598235" y="4322443"/>
            <a:ext cx="1600200" cy="623248"/>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lang="en-US" sz="1350">
                <a:solidFill>
                  <a:srgbClr val="000000"/>
                </a:solidFill>
                <a:latin typeface="Arial"/>
                <a:ea typeface="Arial"/>
                <a:cs typeface="Arial"/>
                <a:sym typeface="Arial"/>
              </a:rPr>
              <a:t>Production order / Purchasing document</a:t>
            </a:r>
            <a:endParaRPr/>
          </a:p>
        </p:txBody>
      </p:sp>
      <p:sp>
        <p:nvSpPr>
          <p:cNvPr id="557" name="Google Shape;557;p47"/>
          <p:cNvSpPr txBox="1"/>
          <p:nvPr/>
        </p:nvSpPr>
        <p:spPr>
          <a:xfrm>
            <a:off x="1294493" y="5127274"/>
            <a:ext cx="6649107" cy="456343"/>
          </a:xfrm>
          <a:prstGeom prst="rect">
            <a:avLst/>
          </a:prstGeom>
          <a:blipFill rotWithShape="1">
            <a:blip r:embed="rId5">
              <a:alphaModFix/>
            </a:blip>
            <a:stretch>
              <a:fillRect b="-18666"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alibri"/>
                <a:ea typeface="Calibri"/>
                <a:cs typeface="Calibri"/>
                <a:sym typeface="Calibri"/>
              </a:rPr>
              <a:t> </a:t>
            </a:r>
            <a:endParaRPr/>
          </a:p>
        </p:txBody>
      </p:sp>
      <p:grpSp>
        <p:nvGrpSpPr>
          <p:cNvPr id="558" name="Google Shape;558;p47"/>
          <p:cNvGrpSpPr/>
          <p:nvPr/>
        </p:nvGrpSpPr>
        <p:grpSpPr>
          <a:xfrm>
            <a:off x="1225849" y="4142877"/>
            <a:ext cx="2286991" cy="672215"/>
            <a:chOff x="1650330" y="3268389"/>
            <a:chExt cx="3049321" cy="896287"/>
          </a:xfrm>
        </p:grpSpPr>
        <p:sp>
          <p:nvSpPr>
            <p:cNvPr id="559" name="Google Shape;559;p47"/>
            <p:cNvSpPr/>
            <p:nvPr/>
          </p:nvSpPr>
          <p:spPr>
            <a:xfrm>
              <a:off x="1659289" y="3268389"/>
              <a:ext cx="3040362" cy="76009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47"/>
            <p:cNvSpPr txBox="1"/>
            <p:nvPr/>
          </p:nvSpPr>
          <p:spPr>
            <a:xfrm>
              <a:off x="1650330" y="3404586"/>
              <a:ext cx="3040362" cy="760090"/>
            </a:xfrm>
            <a:prstGeom prst="rect">
              <a:avLst/>
            </a:prstGeom>
            <a:noFill/>
            <a:ln>
              <a:noFill/>
            </a:ln>
          </p:spPr>
          <p:txBody>
            <a:bodyPr anchorCtr="0" anchor="ctr" bIns="80000" lIns="80000" spcFirstLastPara="1" rIns="80000" wrap="square" tIns="80000">
              <a:noAutofit/>
            </a:bodyPr>
            <a:lstStyle/>
            <a:p>
              <a:pPr indent="0" lvl="0" marL="0" marR="0" rtl="0" algn="ctr">
                <a:lnSpc>
                  <a:spcPct val="90000"/>
                </a:lnSpc>
                <a:spcBef>
                  <a:spcPts val="0"/>
                </a:spcBef>
                <a:spcAft>
                  <a:spcPts val="0"/>
                </a:spcAft>
                <a:buNone/>
              </a:pPr>
              <a:r>
                <a:rPr b="1" lang="en-US" sz="1125">
                  <a:solidFill>
                    <a:srgbClr val="000000"/>
                  </a:solidFill>
                  <a:latin typeface="Arial"/>
                  <a:ea typeface="Arial"/>
                  <a:cs typeface="Arial"/>
                  <a:sym typeface="Arial"/>
                </a:rPr>
                <a:t>MRP recommendation</a:t>
              </a:r>
              <a:endParaRPr b="1" sz="1125">
                <a:solidFill>
                  <a:srgbClr val="000000"/>
                </a:solidFill>
                <a:latin typeface="Arial"/>
                <a:ea typeface="Arial"/>
                <a:cs typeface="Arial"/>
                <a:sym typeface="Arial"/>
              </a:endParaRPr>
            </a:p>
          </p:txBody>
        </p:sp>
      </p:grpSp>
      <p:sp>
        <p:nvSpPr>
          <p:cNvPr id="561" name="Google Shape;561;p47"/>
          <p:cNvSpPr txBox="1"/>
          <p:nvPr>
            <p:ph type="title"/>
          </p:nvPr>
        </p:nvSpPr>
        <p:spPr>
          <a:xfrm>
            <a:off x="1870473" y="1170863"/>
            <a:ext cx="5844778" cy="344326"/>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rgbClr val="336699"/>
              </a:buClr>
              <a:buSzPts val="1800"/>
              <a:buFont typeface="Noto Sans Symbols"/>
              <a:buNone/>
            </a:pPr>
            <a:r>
              <a:rPr lang="en-US" sz="1800">
                <a:solidFill>
                  <a:srgbClr val="336699"/>
                </a:solidFill>
                <a:latin typeface="Tahoma"/>
                <a:ea typeface="Tahoma"/>
                <a:cs typeface="Tahoma"/>
                <a:sym typeface="Tahoma"/>
              </a:rPr>
              <a:t>Quy trình thực hiện sản xuất</a:t>
            </a:r>
            <a:endParaRPr sz="1800">
              <a:solidFill>
                <a:srgbClr val="336699"/>
              </a:solidFill>
              <a:latin typeface="Tahoma"/>
              <a:ea typeface="Tahoma"/>
              <a:cs typeface="Tahoma"/>
              <a:sym typeface="Tahoma"/>
            </a:endParaRPr>
          </a:p>
        </p:txBody>
      </p:sp>
      <p:sp>
        <p:nvSpPr>
          <p:cNvPr id="562" name="Google Shape;562;p47"/>
          <p:cNvSpPr txBox="1"/>
          <p:nvPr/>
        </p:nvSpPr>
        <p:spPr>
          <a:xfrm>
            <a:off x="1457326" y="491944"/>
            <a:ext cx="4572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QUẢN LÝ NHU CẦU</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7" name="Shape 567"/>
        <p:cNvGrpSpPr/>
        <p:nvPr/>
      </p:nvGrpSpPr>
      <p:grpSpPr>
        <a:xfrm>
          <a:off x="0" y="0"/>
          <a:ext cx="0" cy="0"/>
          <a:chOff x="0" y="0"/>
          <a:chExt cx="0" cy="0"/>
        </a:xfrm>
      </p:grpSpPr>
      <p:sp>
        <p:nvSpPr>
          <p:cNvPr id="568" name="Google Shape;568;p48"/>
          <p:cNvSpPr/>
          <p:nvPr/>
        </p:nvSpPr>
        <p:spPr>
          <a:xfrm>
            <a:off x="1143000" y="5657850"/>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pic>
        <p:nvPicPr>
          <p:cNvPr id="569" name="Google Shape;569;p48"/>
          <p:cNvPicPr preferRelativeResize="0"/>
          <p:nvPr/>
        </p:nvPicPr>
        <p:blipFill rotWithShape="1">
          <a:blip r:embed="rId3">
            <a:alphaModFix/>
          </a:blip>
          <a:srcRect b="0" l="0" r="0" t="0"/>
          <a:stretch/>
        </p:blipFill>
        <p:spPr>
          <a:xfrm>
            <a:off x="1759745" y="2228851"/>
            <a:ext cx="5422106" cy="3183731"/>
          </a:xfrm>
          <a:prstGeom prst="rect">
            <a:avLst/>
          </a:prstGeom>
          <a:noFill/>
          <a:ln>
            <a:noFill/>
          </a:ln>
        </p:spPr>
      </p:pic>
      <p:sp>
        <p:nvSpPr>
          <p:cNvPr id="570" name="Google Shape;570;p48"/>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571" name="Google Shape;571;p48"/>
          <p:cNvSpPr/>
          <p:nvPr/>
        </p:nvSpPr>
        <p:spPr>
          <a:xfrm>
            <a:off x="6471510" y="2237602"/>
            <a:ext cx="1040671"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Yêu cầu SX</a:t>
            </a:r>
            <a:endParaRPr/>
          </a:p>
        </p:txBody>
      </p:sp>
      <p:sp>
        <p:nvSpPr>
          <p:cNvPr id="572" name="Google Shape;572;p48"/>
          <p:cNvSpPr/>
          <p:nvPr/>
        </p:nvSpPr>
        <p:spPr>
          <a:xfrm>
            <a:off x="7012135" y="2603585"/>
            <a:ext cx="801823"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Tạo LSX</a:t>
            </a:r>
            <a:endParaRPr/>
          </a:p>
        </p:txBody>
      </p:sp>
      <p:sp>
        <p:nvSpPr>
          <p:cNvPr id="573" name="Google Shape;573;p48"/>
          <p:cNvSpPr/>
          <p:nvPr/>
        </p:nvSpPr>
        <p:spPr>
          <a:xfrm>
            <a:off x="7091972" y="3037702"/>
            <a:ext cx="870751"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Ktra NVL</a:t>
            </a:r>
            <a:endParaRPr/>
          </a:p>
        </p:txBody>
      </p:sp>
      <p:sp>
        <p:nvSpPr>
          <p:cNvPr id="574" name="Google Shape;574;p48"/>
          <p:cNvSpPr/>
          <p:nvPr/>
        </p:nvSpPr>
        <p:spPr>
          <a:xfrm>
            <a:off x="7068081" y="3494902"/>
            <a:ext cx="830677"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Đặt máy</a:t>
            </a:r>
            <a:endParaRPr/>
          </a:p>
        </p:txBody>
      </p:sp>
      <p:sp>
        <p:nvSpPr>
          <p:cNvPr id="575" name="Google Shape;575;p48"/>
          <p:cNvSpPr/>
          <p:nvPr/>
        </p:nvSpPr>
        <p:spPr>
          <a:xfrm>
            <a:off x="6817555" y="4091104"/>
            <a:ext cx="1245854"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Ban hành LSX</a:t>
            </a:r>
            <a:endParaRPr/>
          </a:p>
        </p:txBody>
      </p:sp>
      <p:sp>
        <p:nvSpPr>
          <p:cNvPr id="576" name="Google Shape;576;p48"/>
          <p:cNvSpPr/>
          <p:nvPr/>
        </p:nvSpPr>
        <p:spPr>
          <a:xfrm>
            <a:off x="6835719" y="4489535"/>
            <a:ext cx="692818"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In LSX</a:t>
            </a:r>
            <a:endParaRPr/>
          </a:p>
        </p:txBody>
      </p:sp>
      <p:sp>
        <p:nvSpPr>
          <p:cNvPr id="577" name="Google Shape;577;p48"/>
          <p:cNvSpPr/>
          <p:nvPr/>
        </p:nvSpPr>
        <p:spPr>
          <a:xfrm>
            <a:off x="6951422" y="4832436"/>
            <a:ext cx="1090363" cy="46166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Chuyển kho</a:t>
            </a:r>
            <a:endParaRPr/>
          </a:p>
          <a:p>
            <a:pPr indent="0" lvl="0" marL="0" marR="0" rtl="0" algn="ctr">
              <a:spcBef>
                <a:spcPts val="0"/>
              </a:spcBef>
              <a:spcAft>
                <a:spcPts val="0"/>
              </a:spcAft>
              <a:buNone/>
            </a:pPr>
            <a:r>
              <a:rPr b="1" lang="en-US" sz="1200">
                <a:solidFill>
                  <a:srgbClr val="FF0000"/>
                </a:solidFill>
                <a:latin typeface="Tahoma"/>
                <a:ea typeface="Tahoma"/>
                <a:cs typeface="Tahoma"/>
                <a:sym typeface="Tahoma"/>
              </a:rPr>
              <a:t>NVL</a:t>
            </a:r>
            <a:endParaRPr/>
          </a:p>
        </p:txBody>
      </p:sp>
      <p:sp>
        <p:nvSpPr>
          <p:cNvPr id="578" name="Google Shape;578;p48"/>
          <p:cNvSpPr/>
          <p:nvPr/>
        </p:nvSpPr>
        <p:spPr>
          <a:xfrm>
            <a:off x="4151878" y="5429251"/>
            <a:ext cx="899605"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Xuất NVL</a:t>
            </a:r>
            <a:endParaRPr/>
          </a:p>
        </p:txBody>
      </p:sp>
      <p:sp>
        <p:nvSpPr>
          <p:cNvPr id="579" name="Google Shape;579;p48"/>
          <p:cNvSpPr/>
          <p:nvPr/>
        </p:nvSpPr>
        <p:spPr>
          <a:xfrm>
            <a:off x="1065460" y="4775285"/>
            <a:ext cx="1596912"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Xác nhận Tiêu hao</a:t>
            </a:r>
            <a:endParaRPr/>
          </a:p>
        </p:txBody>
      </p:sp>
      <p:sp>
        <p:nvSpPr>
          <p:cNvPr id="580" name="Google Shape;580;p48"/>
          <p:cNvSpPr/>
          <p:nvPr/>
        </p:nvSpPr>
        <p:spPr>
          <a:xfrm>
            <a:off x="1368115" y="4286251"/>
            <a:ext cx="824265"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Dở dang</a:t>
            </a:r>
            <a:endParaRPr/>
          </a:p>
        </p:txBody>
      </p:sp>
      <p:sp>
        <p:nvSpPr>
          <p:cNvPr id="581" name="Google Shape;581;p48"/>
          <p:cNvSpPr/>
          <p:nvPr/>
        </p:nvSpPr>
        <p:spPr>
          <a:xfrm>
            <a:off x="1101888" y="3837189"/>
            <a:ext cx="918841"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Nhập kho</a:t>
            </a:r>
            <a:endParaRPr/>
          </a:p>
        </p:txBody>
      </p:sp>
      <p:sp>
        <p:nvSpPr>
          <p:cNvPr id="582" name="Google Shape;582;p48"/>
          <p:cNvSpPr/>
          <p:nvPr/>
        </p:nvSpPr>
        <p:spPr>
          <a:xfrm>
            <a:off x="1236622" y="2647520"/>
            <a:ext cx="800220" cy="46166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Tính giá</a:t>
            </a:r>
            <a:endParaRPr/>
          </a:p>
          <a:p>
            <a:pPr indent="0" lvl="0" marL="0" marR="0" rtl="0" algn="ctr">
              <a:spcBef>
                <a:spcPts val="0"/>
              </a:spcBef>
              <a:spcAft>
                <a:spcPts val="0"/>
              </a:spcAft>
              <a:buNone/>
            </a:pPr>
            <a:r>
              <a:rPr b="1" lang="en-US" sz="1200">
                <a:solidFill>
                  <a:srgbClr val="FF0000"/>
                </a:solidFill>
                <a:latin typeface="Tahoma"/>
                <a:ea typeface="Tahoma"/>
                <a:cs typeface="Tahoma"/>
                <a:sym typeface="Tahoma"/>
              </a:rPr>
              <a:t>thành</a:t>
            </a:r>
            <a:endParaRPr/>
          </a:p>
        </p:txBody>
      </p:sp>
      <p:sp>
        <p:nvSpPr>
          <p:cNvPr id="583" name="Google Shape;583;p48"/>
          <p:cNvSpPr txBox="1"/>
          <p:nvPr/>
        </p:nvSpPr>
        <p:spPr>
          <a:xfrm>
            <a:off x="1369737" y="532031"/>
            <a:ext cx="579213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Tahoma"/>
                <a:ea typeface="Tahoma"/>
                <a:cs typeface="Tahoma"/>
                <a:sym typeface="Tahoma"/>
              </a:rPr>
              <a:t>QUY TRÌNH THỰC HIỆN SẢN XUẤT</a:t>
            </a:r>
            <a:endParaRPr b="1" sz="2000">
              <a:solidFill>
                <a:schemeClr val="lt1"/>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sp>
        <p:nvSpPr>
          <p:cNvPr id="589" name="Google Shape;589;p49"/>
          <p:cNvSpPr txBox="1"/>
          <p:nvPr>
            <p:ph type="title"/>
          </p:nvPr>
        </p:nvSpPr>
        <p:spPr>
          <a:xfrm>
            <a:off x="1870473" y="1170863"/>
            <a:ext cx="5844778" cy="344326"/>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rgbClr val="336699"/>
              </a:buClr>
              <a:buSzPts val="1800"/>
              <a:buFont typeface="Noto Sans Symbols"/>
              <a:buNone/>
            </a:pPr>
            <a:r>
              <a:rPr lang="en-US" sz="1800">
                <a:solidFill>
                  <a:srgbClr val="336699"/>
                </a:solidFill>
                <a:latin typeface="Tahoma"/>
                <a:ea typeface="Tahoma"/>
                <a:cs typeface="Tahoma"/>
                <a:sym typeface="Tahoma"/>
              </a:rPr>
              <a:t>Quy trình thực hiện sản xuất</a:t>
            </a:r>
            <a:endParaRPr/>
          </a:p>
        </p:txBody>
      </p:sp>
      <p:pic>
        <p:nvPicPr>
          <p:cNvPr id="590" name="Google Shape;590;p49"/>
          <p:cNvPicPr preferRelativeResize="0"/>
          <p:nvPr/>
        </p:nvPicPr>
        <p:blipFill rotWithShape="1">
          <a:blip r:embed="rId3">
            <a:alphaModFix/>
          </a:blip>
          <a:srcRect b="0" l="0" r="0" t="0"/>
          <a:stretch/>
        </p:blipFill>
        <p:spPr>
          <a:xfrm>
            <a:off x="2000250" y="2286000"/>
            <a:ext cx="4930379" cy="3625454"/>
          </a:xfrm>
          <a:prstGeom prst="rect">
            <a:avLst/>
          </a:prstGeom>
          <a:noFill/>
          <a:ln>
            <a:noFill/>
          </a:ln>
        </p:spPr>
      </p:pic>
      <p:sp>
        <p:nvSpPr>
          <p:cNvPr id="591" name="Google Shape;591;p49"/>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592" name="Google Shape;592;p49"/>
          <p:cNvSpPr/>
          <p:nvPr/>
        </p:nvSpPr>
        <p:spPr>
          <a:xfrm>
            <a:off x="1461236" y="1885951"/>
            <a:ext cx="6311165" cy="391517"/>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1500">
                <a:solidFill>
                  <a:srgbClr val="000058"/>
                </a:solidFill>
                <a:latin typeface="Tahoma"/>
                <a:ea typeface="Tahoma"/>
                <a:cs typeface="Tahoma"/>
                <a:sym typeface="Tahoma"/>
              </a:rPr>
              <a:t>1. Tạo lệnh sản xuất</a:t>
            </a:r>
            <a:endParaRPr/>
          </a:p>
        </p:txBody>
      </p:sp>
      <p:sp>
        <p:nvSpPr>
          <p:cNvPr id="593" name="Google Shape;593;p49"/>
          <p:cNvSpPr/>
          <p:nvPr/>
        </p:nvSpPr>
        <p:spPr>
          <a:xfrm>
            <a:off x="3639126" y="2057401"/>
            <a:ext cx="1595310"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200">
                <a:solidFill>
                  <a:srgbClr val="FF0000"/>
                </a:solidFill>
                <a:latin typeface="Tahoma"/>
                <a:ea typeface="Tahoma"/>
                <a:cs typeface="Tahoma"/>
                <a:sym typeface="Tahoma"/>
              </a:rPr>
              <a:t>Kế hoạch sản xuất</a:t>
            </a:r>
            <a:endParaRPr/>
          </a:p>
        </p:txBody>
      </p:sp>
      <p:sp>
        <p:nvSpPr>
          <p:cNvPr id="594" name="Google Shape;594;p49"/>
          <p:cNvSpPr/>
          <p:nvPr/>
        </p:nvSpPr>
        <p:spPr>
          <a:xfrm>
            <a:off x="1771651" y="2571751"/>
            <a:ext cx="1007007"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 Mã TP</a:t>
            </a:r>
            <a:endParaRPr/>
          </a:p>
          <a:p>
            <a:pPr indent="0" lvl="0" marL="0" marR="0" rtl="0" algn="l">
              <a:spcBef>
                <a:spcPts val="0"/>
              </a:spcBef>
              <a:spcAft>
                <a:spcPts val="0"/>
              </a:spcAft>
              <a:buNone/>
            </a:pPr>
            <a:r>
              <a:rPr b="1" lang="en-US" sz="1200">
                <a:solidFill>
                  <a:srgbClr val="FF0000"/>
                </a:solidFill>
                <a:latin typeface="Tahoma"/>
                <a:ea typeface="Tahoma"/>
                <a:cs typeface="Tahoma"/>
                <a:sym typeface="Tahoma"/>
              </a:rPr>
              <a:t>- Số lượng</a:t>
            </a:r>
            <a:endParaRPr/>
          </a:p>
          <a:p>
            <a:pPr indent="0" lvl="0" marL="0" marR="0" rtl="0" algn="l">
              <a:spcBef>
                <a:spcPts val="0"/>
              </a:spcBef>
              <a:spcAft>
                <a:spcPts val="0"/>
              </a:spcAft>
              <a:buNone/>
            </a:pPr>
            <a:r>
              <a:rPr b="1" lang="en-US" sz="1200">
                <a:solidFill>
                  <a:srgbClr val="FF0000"/>
                </a:solidFill>
                <a:latin typeface="Tahoma"/>
                <a:ea typeface="Tahoma"/>
                <a:cs typeface="Tahoma"/>
                <a:sym typeface="Tahoma"/>
              </a:rPr>
              <a:t>- Thời gian</a:t>
            </a:r>
            <a:endParaRPr/>
          </a:p>
        </p:txBody>
      </p:sp>
      <p:sp>
        <p:nvSpPr>
          <p:cNvPr id="595" name="Google Shape;595;p49"/>
          <p:cNvSpPr/>
          <p:nvPr/>
        </p:nvSpPr>
        <p:spPr>
          <a:xfrm>
            <a:off x="6858000" y="2647520"/>
            <a:ext cx="1138453"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 Mã NVL</a:t>
            </a:r>
            <a:endParaRPr/>
          </a:p>
          <a:p>
            <a:pPr indent="0" lvl="0" marL="0" marR="0" rtl="0" algn="l">
              <a:spcBef>
                <a:spcPts val="0"/>
              </a:spcBef>
              <a:spcAft>
                <a:spcPts val="0"/>
              </a:spcAft>
              <a:buNone/>
            </a:pPr>
            <a:r>
              <a:rPr b="1" lang="en-US" sz="1200">
                <a:solidFill>
                  <a:srgbClr val="FF0000"/>
                </a:solidFill>
                <a:latin typeface="Tahoma"/>
                <a:ea typeface="Tahoma"/>
                <a:cs typeface="Tahoma"/>
                <a:sym typeface="Tahoma"/>
              </a:rPr>
              <a:t>- Lượng NVL</a:t>
            </a:r>
            <a:endParaRPr/>
          </a:p>
        </p:txBody>
      </p:sp>
      <p:sp>
        <p:nvSpPr>
          <p:cNvPr id="596" name="Google Shape;596;p49"/>
          <p:cNvSpPr/>
          <p:nvPr/>
        </p:nvSpPr>
        <p:spPr>
          <a:xfrm>
            <a:off x="1181439" y="4972051"/>
            <a:ext cx="1010213"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Thông tin</a:t>
            </a:r>
            <a:endParaRPr/>
          </a:p>
          <a:p>
            <a:pPr indent="0" lvl="0" marL="0" marR="0" rtl="0" algn="l">
              <a:spcBef>
                <a:spcPts val="0"/>
              </a:spcBef>
              <a:spcAft>
                <a:spcPts val="0"/>
              </a:spcAft>
              <a:buNone/>
            </a:pPr>
            <a:r>
              <a:rPr b="1" lang="en-US" sz="1200">
                <a:solidFill>
                  <a:srgbClr val="FF0000"/>
                </a:solidFill>
                <a:latin typeface="Tahoma"/>
                <a:ea typeface="Tahoma"/>
                <a:cs typeface="Tahoma"/>
                <a:sym typeface="Tahoma"/>
              </a:rPr>
              <a:t>kiểm tra</a:t>
            </a:r>
            <a:endParaRPr/>
          </a:p>
          <a:p>
            <a:pPr indent="0" lvl="0" marL="0" marR="0" rtl="0" algn="l">
              <a:spcBef>
                <a:spcPts val="0"/>
              </a:spcBef>
              <a:spcAft>
                <a:spcPts val="0"/>
              </a:spcAft>
              <a:buNone/>
            </a:pPr>
            <a:r>
              <a:rPr b="1" lang="en-US" sz="1200">
                <a:solidFill>
                  <a:srgbClr val="FF0000"/>
                </a:solidFill>
                <a:latin typeface="Tahoma"/>
                <a:ea typeface="Tahoma"/>
                <a:cs typeface="Tahoma"/>
                <a:sym typeface="Tahoma"/>
              </a:rPr>
              <a:t>chất lượng</a:t>
            </a:r>
            <a:endParaRPr/>
          </a:p>
        </p:txBody>
      </p:sp>
      <p:sp>
        <p:nvSpPr>
          <p:cNvPr id="597" name="Google Shape;597;p49"/>
          <p:cNvSpPr/>
          <p:nvPr/>
        </p:nvSpPr>
        <p:spPr>
          <a:xfrm>
            <a:off x="6515100" y="5104970"/>
            <a:ext cx="1290738"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Thông tin quy </a:t>
            </a:r>
            <a:endParaRPr/>
          </a:p>
          <a:p>
            <a:pPr indent="0" lvl="0" marL="0" marR="0" rtl="0" algn="l">
              <a:spcBef>
                <a:spcPts val="0"/>
              </a:spcBef>
              <a:spcAft>
                <a:spcPts val="0"/>
              </a:spcAft>
              <a:buNone/>
            </a:pPr>
            <a:r>
              <a:rPr b="1" lang="en-US" sz="1200">
                <a:solidFill>
                  <a:srgbClr val="FF0000"/>
                </a:solidFill>
                <a:latin typeface="Tahoma"/>
                <a:ea typeface="Tahoma"/>
                <a:cs typeface="Tahoma"/>
                <a:sym typeface="Tahoma"/>
              </a:rPr>
              <a:t>trình sản xuất</a:t>
            </a:r>
            <a:endParaRPr/>
          </a:p>
        </p:txBody>
      </p:sp>
      <p:sp>
        <p:nvSpPr>
          <p:cNvPr id="598" name="Google Shape;598;p49"/>
          <p:cNvSpPr txBox="1"/>
          <p:nvPr/>
        </p:nvSpPr>
        <p:spPr>
          <a:xfrm>
            <a:off x="1369737" y="532031"/>
            <a:ext cx="579213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Tahoma"/>
                <a:ea typeface="Tahoma"/>
                <a:cs typeface="Tahoma"/>
                <a:sym typeface="Tahoma"/>
              </a:rPr>
              <a:t>QUY TRÌNH THỰC HIỆN SẢN XUẤT</a:t>
            </a:r>
            <a:endParaRPr b="1" sz="2000">
              <a:solidFill>
                <a:schemeClr val="lt1"/>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3" name="Shape 603"/>
        <p:cNvGrpSpPr/>
        <p:nvPr/>
      </p:nvGrpSpPr>
      <p:grpSpPr>
        <a:xfrm>
          <a:off x="0" y="0"/>
          <a:ext cx="0" cy="0"/>
          <a:chOff x="0" y="0"/>
          <a:chExt cx="0" cy="0"/>
        </a:xfrm>
      </p:grpSpPr>
      <p:sp>
        <p:nvSpPr>
          <p:cNvPr id="604" name="Google Shape;604;p50"/>
          <p:cNvSpPr/>
          <p:nvPr/>
        </p:nvSpPr>
        <p:spPr>
          <a:xfrm>
            <a:off x="1143000" y="5657850"/>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605" name="Google Shape;605;p50"/>
          <p:cNvSpPr txBox="1"/>
          <p:nvPr>
            <p:ph type="title"/>
          </p:nvPr>
        </p:nvSpPr>
        <p:spPr>
          <a:xfrm>
            <a:off x="1870473" y="1170863"/>
            <a:ext cx="5844778" cy="344326"/>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rgbClr val="336699"/>
              </a:buClr>
              <a:buSzPts val="1800"/>
              <a:buFont typeface="Noto Sans Symbols"/>
              <a:buNone/>
            </a:pPr>
            <a:r>
              <a:rPr lang="en-US" sz="1800">
                <a:solidFill>
                  <a:srgbClr val="336699"/>
                </a:solidFill>
                <a:latin typeface="Tahoma"/>
                <a:ea typeface="Tahoma"/>
                <a:cs typeface="Tahoma"/>
                <a:sym typeface="Tahoma"/>
              </a:rPr>
              <a:t>Quy trình thực hiện sản xuất</a:t>
            </a:r>
            <a:endParaRPr/>
          </a:p>
        </p:txBody>
      </p:sp>
      <p:pic>
        <p:nvPicPr>
          <p:cNvPr id="606" name="Google Shape;606;p50"/>
          <p:cNvPicPr preferRelativeResize="0"/>
          <p:nvPr/>
        </p:nvPicPr>
        <p:blipFill rotWithShape="1">
          <a:blip r:embed="rId3">
            <a:alphaModFix/>
          </a:blip>
          <a:srcRect b="0" l="0" r="0" t="0"/>
          <a:stretch/>
        </p:blipFill>
        <p:spPr>
          <a:xfrm>
            <a:off x="1708590" y="2311677"/>
            <a:ext cx="5704284" cy="3245644"/>
          </a:xfrm>
          <a:prstGeom prst="rect">
            <a:avLst/>
          </a:prstGeom>
          <a:noFill/>
          <a:ln>
            <a:noFill/>
          </a:ln>
        </p:spPr>
      </p:pic>
      <p:sp>
        <p:nvSpPr>
          <p:cNvPr id="607" name="Google Shape;607;p50"/>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608" name="Google Shape;608;p50"/>
          <p:cNvSpPr/>
          <p:nvPr/>
        </p:nvSpPr>
        <p:spPr>
          <a:xfrm>
            <a:off x="1461236" y="1885951"/>
            <a:ext cx="6311165" cy="391517"/>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1500">
                <a:solidFill>
                  <a:srgbClr val="000058"/>
                </a:solidFill>
                <a:latin typeface="Tahoma"/>
                <a:ea typeface="Tahoma"/>
                <a:cs typeface="Tahoma"/>
                <a:sym typeface="Tahoma"/>
              </a:rPr>
              <a:t>2. Duyệt lệnh sản xuất</a:t>
            </a:r>
            <a:endParaRPr/>
          </a:p>
        </p:txBody>
      </p:sp>
      <p:sp>
        <p:nvSpPr>
          <p:cNvPr id="609" name="Google Shape;609;p50"/>
          <p:cNvSpPr/>
          <p:nvPr/>
        </p:nvSpPr>
        <p:spPr>
          <a:xfrm>
            <a:off x="5771310" y="2628901"/>
            <a:ext cx="843501" cy="27699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Tạo lệnh</a:t>
            </a:r>
            <a:endParaRPr/>
          </a:p>
        </p:txBody>
      </p:sp>
      <p:sp>
        <p:nvSpPr>
          <p:cNvPr id="610" name="Google Shape;610;p50"/>
          <p:cNvSpPr/>
          <p:nvPr/>
        </p:nvSpPr>
        <p:spPr>
          <a:xfrm>
            <a:off x="5778764" y="3200401"/>
            <a:ext cx="830677" cy="27699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Đặt máy</a:t>
            </a:r>
            <a:endParaRPr/>
          </a:p>
        </p:txBody>
      </p:sp>
      <p:sp>
        <p:nvSpPr>
          <p:cNvPr id="611" name="Google Shape;611;p50"/>
          <p:cNvSpPr/>
          <p:nvPr/>
        </p:nvSpPr>
        <p:spPr>
          <a:xfrm>
            <a:off x="5772150" y="3803735"/>
            <a:ext cx="1200970" cy="27699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Kiểm tra NVL</a:t>
            </a:r>
            <a:endParaRPr/>
          </a:p>
        </p:txBody>
      </p:sp>
      <p:sp>
        <p:nvSpPr>
          <p:cNvPr id="612" name="Google Shape;612;p50"/>
          <p:cNvSpPr/>
          <p:nvPr/>
        </p:nvSpPr>
        <p:spPr>
          <a:xfrm>
            <a:off x="5772151" y="4375235"/>
            <a:ext cx="1021433" cy="27699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Duyệt lệnh</a:t>
            </a:r>
            <a:endParaRPr/>
          </a:p>
        </p:txBody>
      </p:sp>
      <p:sp>
        <p:nvSpPr>
          <p:cNvPr id="613" name="Google Shape;613;p50"/>
          <p:cNvSpPr/>
          <p:nvPr/>
        </p:nvSpPr>
        <p:spPr>
          <a:xfrm>
            <a:off x="1943101" y="5584910"/>
            <a:ext cx="734496" cy="27699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In lệnh</a:t>
            </a:r>
            <a:endParaRPr/>
          </a:p>
        </p:txBody>
      </p:sp>
      <p:sp>
        <p:nvSpPr>
          <p:cNvPr id="614" name="Google Shape;614;p50"/>
          <p:cNvSpPr/>
          <p:nvPr/>
        </p:nvSpPr>
        <p:spPr>
          <a:xfrm>
            <a:off x="2743200" y="5575385"/>
            <a:ext cx="899605" cy="27699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Xuất NVL</a:t>
            </a:r>
            <a:endParaRPr/>
          </a:p>
        </p:txBody>
      </p:sp>
      <p:sp>
        <p:nvSpPr>
          <p:cNvPr id="615" name="Google Shape;615;p50"/>
          <p:cNvSpPr/>
          <p:nvPr/>
        </p:nvSpPr>
        <p:spPr>
          <a:xfrm>
            <a:off x="3657600" y="5575385"/>
            <a:ext cx="946093" cy="27699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Thực hiện</a:t>
            </a:r>
            <a:endParaRPr/>
          </a:p>
        </p:txBody>
      </p:sp>
      <p:sp>
        <p:nvSpPr>
          <p:cNvPr id="616" name="Google Shape;616;p50"/>
          <p:cNvSpPr/>
          <p:nvPr/>
        </p:nvSpPr>
        <p:spPr>
          <a:xfrm>
            <a:off x="4629150" y="5575385"/>
            <a:ext cx="893193" cy="27699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Xác nhận</a:t>
            </a:r>
            <a:endParaRPr/>
          </a:p>
        </p:txBody>
      </p:sp>
      <p:sp>
        <p:nvSpPr>
          <p:cNvPr id="617" name="Google Shape;617;p50"/>
          <p:cNvSpPr/>
          <p:nvPr/>
        </p:nvSpPr>
        <p:spPr>
          <a:xfrm>
            <a:off x="5543551" y="5575385"/>
            <a:ext cx="918841" cy="27699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Nhập kho</a:t>
            </a:r>
            <a:endParaRPr/>
          </a:p>
        </p:txBody>
      </p:sp>
      <p:sp>
        <p:nvSpPr>
          <p:cNvPr id="618" name="Google Shape;618;p50"/>
          <p:cNvSpPr/>
          <p:nvPr/>
        </p:nvSpPr>
        <p:spPr>
          <a:xfrm>
            <a:off x="6551616" y="5575385"/>
            <a:ext cx="809837" cy="27699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200">
                <a:solidFill>
                  <a:srgbClr val="FF0000"/>
                </a:solidFill>
                <a:latin typeface="Tahoma"/>
                <a:ea typeface="Tahoma"/>
                <a:cs typeface="Tahoma"/>
                <a:sym typeface="Tahoma"/>
              </a:rPr>
              <a:t>Phân bổ</a:t>
            </a:r>
            <a:endParaRPr/>
          </a:p>
        </p:txBody>
      </p:sp>
      <p:sp>
        <p:nvSpPr>
          <p:cNvPr id="619" name="Google Shape;619;p50"/>
          <p:cNvSpPr txBox="1"/>
          <p:nvPr/>
        </p:nvSpPr>
        <p:spPr>
          <a:xfrm>
            <a:off x="1369737" y="532031"/>
            <a:ext cx="579213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Tahoma"/>
                <a:ea typeface="Tahoma"/>
                <a:cs typeface="Tahoma"/>
                <a:sym typeface="Tahoma"/>
              </a:rPr>
              <a:t>QUY TRÌNH THỰC HIỆN SẢN XUẤT</a:t>
            </a:r>
            <a:endParaRPr b="1" sz="2000">
              <a:solidFill>
                <a:schemeClr val="lt1"/>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4" name="Shape 624"/>
        <p:cNvGrpSpPr/>
        <p:nvPr/>
      </p:nvGrpSpPr>
      <p:grpSpPr>
        <a:xfrm>
          <a:off x="0" y="0"/>
          <a:ext cx="0" cy="0"/>
          <a:chOff x="0" y="0"/>
          <a:chExt cx="0" cy="0"/>
        </a:xfrm>
      </p:grpSpPr>
      <p:pic>
        <p:nvPicPr>
          <p:cNvPr id="625" name="Google Shape;625;p51"/>
          <p:cNvPicPr preferRelativeResize="0"/>
          <p:nvPr/>
        </p:nvPicPr>
        <p:blipFill rotWithShape="1">
          <a:blip r:embed="rId3">
            <a:alphaModFix/>
          </a:blip>
          <a:srcRect b="0" l="0" r="0" t="0"/>
          <a:stretch/>
        </p:blipFill>
        <p:spPr>
          <a:xfrm>
            <a:off x="2233612" y="2400301"/>
            <a:ext cx="4624388" cy="3018235"/>
          </a:xfrm>
          <a:prstGeom prst="rect">
            <a:avLst/>
          </a:prstGeom>
          <a:noFill/>
          <a:ln>
            <a:noFill/>
          </a:ln>
        </p:spPr>
      </p:pic>
      <p:sp>
        <p:nvSpPr>
          <p:cNvPr id="626" name="Google Shape;626;p51"/>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627" name="Google Shape;627;p51"/>
          <p:cNvSpPr/>
          <p:nvPr/>
        </p:nvSpPr>
        <p:spPr>
          <a:xfrm>
            <a:off x="1461236" y="1885951"/>
            <a:ext cx="6311165" cy="391517"/>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1500">
                <a:solidFill>
                  <a:srgbClr val="000058"/>
                </a:solidFill>
                <a:latin typeface="Tahoma"/>
                <a:ea typeface="Tahoma"/>
                <a:cs typeface="Tahoma"/>
                <a:sym typeface="Tahoma"/>
              </a:rPr>
              <a:t>4. Chuyển kho NVL từ kho NVL sang kho SX</a:t>
            </a:r>
            <a:endParaRPr/>
          </a:p>
        </p:txBody>
      </p:sp>
      <p:sp>
        <p:nvSpPr>
          <p:cNvPr id="628" name="Google Shape;628;p51"/>
          <p:cNvSpPr/>
          <p:nvPr/>
        </p:nvSpPr>
        <p:spPr>
          <a:xfrm>
            <a:off x="1143000" y="5657850"/>
            <a:ext cx="6858000" cy="34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rgbClr val="FFFFFF"/>
              </a:solidFill>
              <a:latin typeface="Arial"/>
              <a:ea typeface="Arial"/>
              <a:cs typeface="Arial"/>
              <a:sym typeface="Arial"/>
            </a:endParaRPr>
          </a:p>
        </p:txBody>
      </p:sp>
      <p:sp>
        <p:nvSpPr>
          <p:cNvPr id="629" name="Google Shape;629;p51"/>
          <p:cNvSpPr/>
          <p:nvPr/>
        </p:nvSpPr>
        <p:spPr>
          <a:xfrm>
            <a:off x="1314451" y="5518032"/>
            <a:ext cx="6425465" cy="391517"/>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b="1" lang="en-US" sz="1500">
                <a:solidFill>
                  <a:srgbClr val="000058"/>
                </a:solidFill>
                <a:latin typeface="Tahoma"/>
                <a:ea typeface="Tahoma"/>
                <a:cs typeface="Tahoma"/>
                <a:sym typeface="Tahoma"/>
              </a:rPr>
              <a:t>Việc tách bạch kho sẽ giúp việc quản lý sản xuất tốt hơn</a:t>
            </a:r>
            <a:endParaRPr/>
          </a:p>
        </p:txBody>
      </p:sp>
      <p:sp>
        <p:nvSpPr>
          <p:cNvPr id="630" name="Google Shape;630;p51"/>
          <p:cNvSpPr txBox="1"/>
          <p:nvPr/>
        </p:nvSpPr>
        <p:spPr>
          <a:xfrm>
            <a:off x="1369737" y="532031"/>
            <a:ext cx="579213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Tahoma"/>
                <a:ea typeface="Tahoma"/>
                <a:cs typeface="Tahoma"/>
                <a:sym typeface="Tahoma"/>
              </a:rPr>
              <a:t>QUY TRÌNH THỰC HIỆN SẢN XUẤT</a:t>
            </a:r>
            <a:endParaRPr b="1" sz="2000">
              <a:solidFill>
                <a:schemeClr val="lt1"/>
              </a:solidFill>
              <a:latin typeface="Calibri"/>
              <a:ea typeface="Calibri"/>
              <a:cs typeface="Calibri"/>
              <a:sym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5" name="Shape 635"/>
        <p:cNvGrpSpPr/>
        <p:nvPr/>
      </p:nvGrpSpPr>
      <p:grpSpPr>
        <a:xfrm>
          <a:off x="0" y="0"/>
          <a:ext cx="0" cy="0"/>
          <a:chOff x="0" y="0"/>
          <a:chExt cx="0" cy="0"/>
        </a:xfrm>
      </p:grpSpPr>
      <p:sp>
        <p:nvSpPr>
          <p:cNvPr id="636" name="Google Shape;636;p52"/>
          <p:cNvSpPr txBox="1"/>
          <p:nvPr>
            <p:ph type="title"/>
          </p:nvPr>
        </p:nvSpPr>
        <p:spPr>
          <a:xfrm>
            <a:off x="1870473" y="1170863"/>
            <a:ext cx="5844778" cy="344326"/>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rgbClr val="336699"/>
              </a:buClr>
              <a:buSzPts val="1800"/>
              <a:buFont typeface="Noto Sans Symbols"/>
              <a:buNone/>
            </a:pPr>
            <a:r>
              <a:rPr lang="en-US" sz="1800">
                <a:solidFill>
                  <a:srgbClr val="336699"/>
                </a:solidFill>
                <a:latin typeface="Tahoma"/>
                <a:ea typeface="Tahoma"/>
                <a:cs typeface="Tahoma"/>
                <a:sym typeface="Tahoma"/>
              </a:rPr>
              <a:t>Quy trình thực hiện sản xuất</a:t>
            </a:r>
            <a:endParaRPr/>
          </a:p>
        </p:txBody>
      </p:sp>
      <p:pic>
        <p:nvPicPr>
          <p:cNvPr id="637" name="Google Shape;637;p52"/>
          <p:cNvPicPr preferRelativeResize="0"/>
          <p:nvPr/>
        </p:nvPicPr>
        <p:blipFill rotWithShape="1">
          <a:blip r:embed="rId3">
            <a:alphaModFix/>
          </a:blip>
          <a:srcRect b="0" l="0" r="0" t="0"/>
          <a:stretch/>
        </p:blipFill>
        <p:spPr>
          <a:xfrm>
            <a:off x="2400300" y="2366964"/>
            <a:ext cx="3829050" cy="3093244"/>
          </a:xfrm>
          <a:prstGeom prst="rect">
            <a:avLst/>
          </a:prstGeom>
          <a:noFill/>
          <a:ln>
            <a:noFill/>
          </a:ln>
        </p:spPr>
      </p:pic>
      <p:sp>
        <p:nvSpPr>
          <p:cNvPr id="638" name="Google Shape;638;p52"/>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639" name="Google Shape;639;p52"/>
          <p:cNvSpPr/>
          <p:nvPr/>
        </p:nvSpPr>
        <p:spPr>
          <a:xfrm>
            <a:off x="1461236" y="1885951"/>
            <a:ext cx="6311165" cy="391517"/>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1500">
                <a:solidFill>
                  <a:srgbClr val="000058"/>
                </a:solidFill>
                <a:latin typeface="Tahoma"/>
                <a:ea typeface="Tahoma"/>
                <a:cs typeface="Tahoma"/>
                <a:sym typeface="Tahoma"/>
              </a:rPr>
              <a:t>5. Xuất kho NVL</a:t>
            </a:r>
            <a:endParaRPr/>
          </a:p>
        </p:txBody>
      </p:sp>
      <p:sp>
        <p:nvSpPr>
          <p:cNvPr id="640" name="Google Shape;640;p52"/>
          <p:cNvSpPr txBox="1"/>
          <p:nvPr/>
        </p:nvSpPr>
        <p:spPr>
          <a:xfrm>
            <a:off x="1369737" y="532031"/>
            <a:ext cx="579213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Tahoma"/>
                <a:ea typeface="Tahoma"/>
                <a:cs typeface="Tahoma"/>
                <a:sym typeface="Tahoma"/>
              </a:rPr>
              <a:t>QUY TRÌNH THỰC HIỆN SẢN XUẤT</a:t>
            </a:r>
            <a:endParaRPr b="1" sz="2000">
              <a:solidFill>
                <a:schemeClr val="lt1"/>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5" name="Shape 645"/>
        <p:cNvGrpSpPr/>
        <p:nvPr/>
      </p:nvGrpSpPr>
      <p:grpSpPr>
        <a:xfrm>
          <a:off x="0" y="0"/>
          <a:ext cx="0" cy="0"/>
          <a:chOff x="0" y="0"/>
          <a:chExt cx="0" cy="0"/>
        </a:xfrm>
      </p:grpSpPr>
      <p:sp>
        <p:nvSpPr>
          <p:cNvPr id="646" name="Google Shape;646;p53"/>
          <p:cNvSpPr txBox="1"/>
          <p:nvPr>
            <p:ph type="title"/>
          </p:nvPr>
        </p:nvSpPr>
        <p:spPr>
          <a:xfrm>
            <a:off x="1870473" y="1170863"/>
            <a:ext cx="5844778" cy="344326"/>
          </a:xfrm>
          <a:prstGeom prst="rect">
            <a:avLst/>
          </a:prstGeom>
          <a:noFill/>
          <a:ln>
            <a:noFill/>
          </a:ln>
        </p:spPr>
        <p:txBody>
          <a:bodyPr anchorCtr="1" anchor="ctr" bIns="33325" lIns="0" spcFirstLastPara="1" rIns="67850" wrap="square" tIns="33325">
            <a:spAutoFit/>
          </a:bodyPr>
          <a:lstStyle/>
          <a:p>
            <a:pPr indent="0" lvl="0" marL="0" rtl="0" algn="l">
              <a:spcBef>
                <a:spcPts val="0"/>
              </a:spcBef>
              <a:spcAft>
                <a:spcPts val="0"/>
              </a:spcAft>
              <a:buClr>
                <a:srgbClr val="336699"/>
              </a:buClr>
              <a:buSzPts val="1800"/>
              <a:buFont typeface="Noto Sans Symbols"/>
              <a:buNone/>
            </a:pPr>
            <a:r>
              <a:rPr lang="en-US" sz="1800">
                <a:solidFill>
                  <a:srgbClr val="336699"/>
                </a:solidFill>
                <a:latin typeface="Tahoma"/>
                <a:ea typeface="Tahoma"/>
                <a:cs typeface="Tahoma"/>
                <a:sym typeface="Tahoma"/>
              </a:rPr>
              <a:t>Quy trình thực hiện sản xuất</a:t>
            </a:r>
            <a:endParaRPr/>
          </a:p>
        </p:txBody>
      </p:sp>
      <p:pic>
        <p:nvPicPr>
          <p:cNvPr id="647" name="Google Shape;647;p53"/>
          <p:cNvPicPr preferRelativeResize="0"/>
          <p:nvPr/>
        </p:nvPicPr>
        <p:blipFill rotWithShape="1">
          <a:blip r:embed="rId3">
            <a:alphaModFix/>
          </a:blip>
          <a:srcRect b="0" l="0" r="0" t="0"/>
          <a:stretch/>
        </p:blipFill>
        <p:spPr>
          <a:xfrm>
            <a:off x="1943100" y="2343151"/>
            <a:ext cx="5200650" cy="3508772"/>
          </a:xfrm>
          <a:prstGeom prst="rect">
            <a:avLst/>
          </a:prstGeom>
          <a:noFill/>
          <a:ln>
            <a:noFill/>
          </a:ln>
        </p:spPr>
      </p:pic>
      <p:sp>
        <p:nvSpPr>
          <p:cNvPr id="648" name="Google Shape;648;p53"/>
          <p:cNvSpPr txBox="1"/>
          <p:nvPr>
            <p:ph idx="12" type="sldNum"/>
          </p:nvPr>
        </p:nvSpPr>
        <p:spPr>
          <a:xfrm>
            <a:off x="8737600" y="6381750"/>
            <a:ext cx="2844800" cy="47625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Clr>
                <a:schemeClr val="dk1"/>
              </a:buClr>
              <a:buSzPts val="1000"/>
              <a:buFont typeface="Calibri"/>
              <a:buNone/>
            </a:pPr>
            <a:fld id="{00000000-1234-1234-1234-123412341234}" type="slidenum">
              <a:rPr lang="en-US" sz="1000">
                <a:solidFill>
                  <a:schemeClr val="dk1"/>
                </a:solidFill>
                <a:latin typeface="Calibri"/>
                <a:ea typeface="Calibri"/>
                <a:cs typeface="Calibri"/>
                <a:sym typeface="Calibri"/>
              </a:rPr>
              <a:t>‹#›</a:t>
            </a:fld>
            <a:endParaRPr sz="750">
              <a:solidFill>
                <a:srgbClr val="000000"/>
              </a:solidFill>
              <a:latin typeface="Calibri"/>
              <a:ea typeface="Calibri"/>
              <a:cs typeface="Calibri"/>
              <a:sym typeface="Calibri"/>
            </a:endParaRPr>
          </a:p>
        </p:txBody>
      </p:sp>
      <p:sp>
        <p:nvSpPr>
          <p:cNvPr id="649" name="Google Shape;649;p53"/>
          <p:cNvSpPr/>
          <p:nvPr/>
        </p:nvSpPr>
        <p:spPr>
          <a:xfrm>
            <a:off x="1461236" y="1885951"/>
            <a:ext cx="6311165" cy="391517"/>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b="1" lang="en-US" sz="1500">
                <a:solidFill>
                  <a:srgbClr val="000058"/>
                </a:solidFill>
                <a:latin typeface="Tahoma"/>
                <a:ea typeface="Tahoma"/>
                <a:cs typeface="Tahoma"/>
                <a:sym typeface="Tahoma"/>
              </a:rPr>
              <a:t>5. Xuất kho NVL</a:t>
            </a:r>
            <a:endParaRPr/>
          </a:p>
        </p:txBody>
      </p:sp>
      <p:sp>
        <p:nvSpPr>
          <p:cNvPr id="650" name="Google Shape;650;p53"/>
          <p:cNvSpPr txBox="1"/>
          <p:nvPr/>
        </p:nvSpPr>
        <p:spPr>
          <a:xfrm>
            <a:off x="1369737" y="532031"/>
            <a:ext cx="579213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Tahoma"/>
                <a:ea typeface="Tahoma"/>
                <a:cs typeface="Tahoma"/>
                <a:sym typeface="Tahoma"/>
              </a:rPr>
              <a:t>QUY TRÌNH THỰC HIỆN SẢN XUẤT</a:t>
            </a:r>
            <a:endParaRPr b="1" sz="2000">
              <a:solidFill>
                <a:schemeClr val="lt1"/>
              </a:solidFill>
              <a:latin typeface="Calibri"/>
              <a:ea typeface="Calibri"/>
              <a:cs typeface="Calibri"/>
              <a:sym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4" name="Shape 654"/>
        <p:cNvGrpSpPr/>
        <p:nvPr/>
      </p:nvGrpSpPr>
      <p:grpSpPr>
        <a:xfrm>
          <a:off x="0" y="0"/>
          <a:ext cx="0" cy="0"/>
          <a:chOff x="0" y="0"/>
          <a:chExt cx="0" cy="0"/>
        </a:xfrm>
      </p:grpSpPr>
      <p:sp>
        <p:nvSpPr>
          <p:cNvPr id="655" name="Google Shape;655;p54"/>
          <p:cNvSpPr/>
          <p:nvPr/>
        </p:nvSpPr>
        <p:spPr>
          <a:xfrm>
            <a:off x="2209800" y="2634999"/>
            <a:ext cx="3719192" cy="3724161"/>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2787">
              <a:solidFill>
                <a:schemeClr val="dk1"/>
              </a:solidFill>
              <a:latin typeface="Calibri"/>
              <a:ea typeface="Calibri"/>
              <a:cs typeface="Calibri"/>
              <a:sym typeface="Calibri"/>
            </a:endParaRPr>
          </a:p>
        </p:txBody>
      </p:sp>
      <p:sp>
        <p:nvSpPr>
          <p:cNvPr id="656" name="Google Shape;656;p54"/>
          <p:cNvSpPr txBox="1"/>
          <p:nvPr>
            <p:ph type="title"/>
          </p:nvPr>
        </p:nvSpPr>
        <p:spPr>
          <a:xfrm>
            <a:off x="161092" y="1106635"/>
            <a:ext cx="8754308" cy="1133809"/>
          </a:xfrm>
          <a:prstGeom prst="rect">
            <a:avLst/>
          </a:prstGeom>
          <a:noFill/>
          <a:ln>
            <a:noFill/>
          </a:ln>
        </p:spPr>
        <p:txBody>
          <a:bodyPr anchorCtr="0" anchor="t" bIns="0" lIns="0" spcFirstLastPara="1" rIns="0" wrap="square" tIns="25550">
            <a:spAutoFit/>
          </a:bodyPr>
          <a:lstStyle/>
          <a:p>
            <a:pPr indent="0" lvl="0" marL="19665" rtl="0" algn="l">
              <a:spcBef>
                <a:spcPts val="0"/>
              </a:spcBef>
              <a:spcAft>
                <a:spcPts val="0"/>
              </a:spcAft>
              <a:buNone/>
            </a:pPr>
            <a:r>
              <a:rPr b="0" lang="en-US" sz="2400">
                <a:solidFill>
                  <a:srgbClr val="001F5F"/>
                </a:solidFill>
                <a:latin typeface="Georgia"/>
                <a:ea typeface="Georgia"/>
                <a:cs typeface="Georgia"/>
                <a:sym typeface="Georgia"/>
              </a:rPr>
              <a:t>Mô tả các tiến trình, các danh mục, các chứng từ, các biểu ghi sử dụng trong quy trình cung ứng sản phẩm tới khách hàng như hình dưới đây:</a:t>
            </a:r>
            <a:endParaRPr sz="2400">
              <a:latin typeface="Georgia"/>
              <a:ea typeface="Georgia"/>
              <a:cs typeface="Georgia"/>
              <a:sym typeface="Georgia"/>
            </a:endParaRPr>
          </a:p>
        </p:txBody>
      </p:sp>
      <p:sp>
        <p:nvSpPr>
          <p:cNvPr id="657" name="Google Shape;657;p54"/>
          <p:cNvSpPr txBox="1"/>
          <p:nvPr/>
        </p:nvSpPr>
        <p:spPr>
          <a:xfrm>
            <a:off x="1369737" y="532031"/>
            <a:ext cx="579213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lt1"/>
                </a:solidFill>
                <a:latin typeface="Tahoma"/>
                <a:ea typeface="Tahoma"/>
                <a:cs typeface="Tahoma"/>
                <a:sym typeface="Tahoma"/>
              </a:rPr>
              <a:t>BÀI TẬP</a:t>
            </a:r>
            <a:endParaRPr b="1" sz="2000">
              <a:solidFill>
                <a:schemeClr val="lt1"/>
              </a:solidFill>
              <a:latin typeface="Calibri"/>
              <a:ea typeface="Calibri"/>
              <a:cs typeface="Calibri"/>
              <a:sym typeface="Calibri"/>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sp>
        <p:nvSpPr>
          <p:cNvPr id="663" name="Google Shape;663;p55"/>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664" name="Google Shape;664;p55"/>
          <p:cNvSpPr txBox="1"/>
          <p:nvPr/>
        </p:nvSpPr>
        <p:spPr>
          <a:xfrm>
            <a:off x="609600" y="1676400"/>
            <a:ext cx="8153400" cy="203132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Modern-ERP_-Select-Implement-and-Use-Todays-Advanced-Business-Systems, Marianne Bradford, Microsoft. Copyright 2015, ISBN: 978-1-312-66598-9</a:t>
            </a:r>
            <a:endParaRPr/>
          </a:p>
          <a:p>
            <a:pPr indent="-342900" lvl="0" marL="342900" marR="0" rtl="0" algn="l">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Marianne Bradford, </a:t>
            </a:r>
            <a:r>
              <a:rPr i="1" lang="en-US" sz="1800">
                <a:solidFill>
                  <a:schemeClr val="dk1"/>
                </a:solidFill>
                <a:latin typeface="Times New Roman"/>
                <a:ea typeface="Times New Roman"/>
                <a:cs typeface="Times New Roman"/>
                <a:sym typeface="Times New Roman"/>
              </a:rPr>
              <a:t>Modern-ERP_-Select-Implement-and-Use-Todays-Advanced-Business-Systems, </a:t>
            </a:r>
            <a:r>
              <a:rPr lang="en-US" sz="1800">
                <a:solidFill>
                  <a:schemeClr val="dk1"/>
                </a:solidFill>
                <a:latin typeface="Calibri"/>
                <a:ea typeface="Calibri"/>
                <a:cs typeface="Calibri"/>
                <a:sym typeface="Calibri"/>
              </a:rPr>
              <a:t>Microsoft. Copyright  2015, ISBN: 978-1-312-66598-9</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228600" lvl="0" marL="34290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