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4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</p:sldIdLst>
  <p:sldSz cy="6858000" cx="91440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E78B877-BB81-4028-9D2B-13EBA6F9C1EE}">
  <a:tblStyle styleId="{2E78B877-BB81-4028-9D2B-13EBA6F9C1E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20" Type="http://schemas.openxmlformats.org/officeDocument/2006/relationships/slide" Target="slides/slide14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22" Type="http://schemas.openxmlformats.org/officeDocument/2006/relationships/slide" Target="slides/slide16.xml"/><Relationship Id="rId66" Type="http://schemas.openxmlformats.org/officeDocument/2006/relationships/slide" Target="slides/slide60.xml"/><Relationship Id="rId21" Type="http://schemas.openxmlformats.org/officeDocument/2006/relationships/slide" Target="slides/slide15.xml"/><Relationship Id="rId65" Type="http://schemas.openxmlformats.org/officeDocument/2006/relationships/slide" Target="slides/slide5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67" Type="http://schemas.openxmlformats.org/officeDocument/2006/relationships/slide" Target="slides/slide61.xml"/><Relationship Id="rId60" Type="http://schemas.openxmlformats.org/officeDocument/2006/relationships/slide" Target="slides/slide54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schemas.openxmlformats.org/officeDocument/2006/relationships/slide" Target="slides/slide49.xml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57" Type="http://schemas.openxmlformats.org/officeDocument/2006/relationships/slide" Target="slides/slide51.xml"/><Relationship Id="rId12" Type="http://schemas.openxmlformats.org/officeDocument/2006/relationships/slide" Target="slides/slide6.xml"/><Relationship Id="rId56" Type="http://schemas.openxmlformats.org/officeDocument/2006/relationships/slide" Target="slides/slide50.xml"/><Relationship Id="rId15" Type="http://schemas.openxmlformats.org/officeDocument/2006/relationships/slide" Target="slides/slide9.xml"/><Relationship Id="rId59" Type="http://schemas.openxmlformats.org/officeDocument/2006/relationships/slide" Target="slides/slide53.xml"/><Relationship Id="rId14" Type="http://schemas.openxmlformats.org/officeDocument/2006/relationships/slide" Target="slides/slide8.xml"/><Relationship Id="rId58" Type="http://schemas.openxmlformats.org/officeDocument/2006/relationships/slide" Target="slides/slide5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180013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" name="Google Shape;58;p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" name="Google Shape;59;p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2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2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2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2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2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2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2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3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3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3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3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3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3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3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3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3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3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4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4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4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4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4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4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4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4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4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4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4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4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4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4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p4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5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p5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5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3" name="Google Shape;433;p5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52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52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53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4" name="Google Shape;454;p53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4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3" name="Google Shape;463;p54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55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55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56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" name="Google Shape;480;p56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57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7" name="Google Shape;487;p57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58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3" name="Google Shape;493;p58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9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59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60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7" name="Google Shape;507;p60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61:notes"/>
          <p:cNvSpPr/>
          <p:nvPr>
            <p:ph idx="2" type="sldImg"/>
          </p:nvPr>
        </p:nvSpPr>
        <p:spPr>
          <a:xfrm>
            <a:off x="3028950" y="857250"/>
            <a:ext cx="3086100" cy="23145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15" name="Google Shape;515;p61:notes"/>
          <p:cNvSpPr txBox="1"/>
          <p:nvPr>
            <p:ph idx="1" type="body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6" name="Google Shape;516;p61:notes"/>
          <p:cNvSpPr txBox="1"/>
          <p:nvPr>
            <p:ph idx="12" type="sldNum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1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 showMasterSp="0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1066837" y="5081888"/>
            <a:ext cx="3619500" cy="4445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1066874" y="5029200"/>
            <a:ext cx="7239000" cy="46037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FF33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" name="Google Shape;20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7625" y="61913"/>
            <a:ext cx="1355725" cy="1206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2"/>
          <p:cNvSpPr txBox="1"/>
          <p:nvPr>
            <p:ph type="ctrTitle"/>
          </p:nvPr>
        </p:nvSpPr>
        <p:spPr>
          <a:xfrm>
            <a:off x="1149350" y="2132858"/>
            <a:ext cx="7239074" cy="15835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i="0" sz="4400">
                <a:solidFill>
                  <a:srgbClr val="003399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1066800" y="5334000"/>
            <a:ext cx="7239074" cy="7284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oto Sans Symbols"/>
              <a:buNone/>
              <a:defRPr b="1" sz="2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3" name="Google Shape;2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20" y="201136"/>
            <a:ext cx="1235133" cy="85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200" y="76200"/>
            <a:ext cx="1266853" cy="99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" name="Google Shape;35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52400"/>
            <a:ext cx="1343053" cy="99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" name="Google Shape;41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52400"/>
            <a:ext cx="1343053" cy="99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/>
          <p:nvPr>
            <p:ph type="ctrTitle"/>
          </p:nvPr>
        </p:nvSpPr>
        <p:spPr>
          <a:xfrm>
            <a:off x="960247" y="480186"/>
            <a:ext cx="72235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" type="subTitle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" name="Google Shape;48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200" y="137160"/>
            <a:ext cx="1266853" cy="9174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" type="body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2" type="body"/>
          </p:nvPr>
        </p:nvSpPr>
        <p:spPr>
          <a:xfrm>
            <a:off x="4727828" y="1565122"/>
            <a:ext cx="3315970" cy="36842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258887" y="404812"/>
            <a:ext cx="7885430" cy="621030"/>
          </a:xfrm>
          <a:custGeom>
            <a:rect b="b" l="l" r="r" t="t"/>
            <a:pathLst>
              <a:path extrusionOk="0" h="621030" w="7885430">
                <a:moveTo>
                  <a:pt x="0" y="620712"/>
                </a:moveTo>
                <a:lnTo>
                  <a:pt x="7885049" y="620712"/>
                </a:lnTo>
                <a:lnTo>
                  <a:pt x="7885049" y="0"/>
                </a:lnTo>
                <a:lnTo>
                  <a:pt x="0" y="0"/>
                </a:lnTo>
                <a:lnTo>
                  <a:pt x="0" y="620712"/>
                </a:lnTo>
                <a:close/>
              </a:path>
            </a:pathLst>
          </a:custGeom>
          <a:solidFill>
            <a:srgbClr val="FF6600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0" y="0"/>
            <a:ext cx="1322451" cy="1177925"/>
          </a:xfrm>
          <a:prstGeom prst="rect">
            <a:avLst/>
          </a:prstGeom>
          <a:blipFill rotWithShape="1">
            <a:blip r:embed="rId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444500" y="122237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1" type="ft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0" type="dt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b="0" u="none"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png"/><Relationship Id="rId4" Type="http://schemas.openxmlformats.org/officeDocument/2006/relationships/image" Target="../media/image3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png"/><Relationship Id="rId4" Type="http://schemas.openxmlformats.org/officeDocument/2006/relationships/image" Target="../media/image2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0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7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1.png"/><Relationship Id="rId4" Type="http://schemas.openxmlformats.org/officeDocument/2006/relationships/image" Target="../media/image3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3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5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0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6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4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6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0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9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9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2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7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48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52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3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38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5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51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53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50.png"/><Relationship Id="rId4" Type="http://schemas.openxmlformats.org/officeDocument/2006/relationships/image" Target="../media/image47.png"/><Relationship Id="rId5" Type="http://schemas.openxmlformats.org/officeDocument/2006/relationships/image" Target="../media/image54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66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57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55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56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60.png"/><Relationship Id="rId4" Type="http://schemas.openxmlformats.org/officeDocument/2006/relationships/image" Target="../media/image58.pn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63.png"/><Relationship Id="rId4" Type="http://schemas.openxmlformats.org/officeDocument/2006/relationships/image" Target="../media/image61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59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67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65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62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64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68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1.xml"/><Relationship Id="rId3" Type="http://schemas.openxmlformats.org/officeDocument/2006/relationships/hyperlink" Target="https://1c.com.vn/vn" TargetMode="External"/><Relationship Id="rId4" Type="http://schemas.openxmlformats.org/officeDocument/2006/relationships/hyperlink" Target="https://1c-dn.com/download-tria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8"/>
          <p:cNvSpPr txBox="1"/>
          <p:nvPr>
            <p:ph type="ctrTitle"/>
          </p:nvPr>
        </p:nvSpPr>
        <p:spPr>
          <a:xfrm>
            <a:off x="419100" y="1981200"/>
            <a:ext cx="8305800" cy="33239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</a:rPr>
              <a:t>Bài </a:t>
            </a:r>
            <a:r>
              <a:rPr lang="en-US" sz="3600">
                <a:solidFill>
                  <a:schemeClr val="dk1"/>
                </a:solidFill>
              </a:rPr>
              <a:t>8</a:t>
            </a:r>
            <a:br>
              <a:rPr b="1" lang="en-US" sz="3600" cap="none">
                <a:solidFill>
                  <a:schemeClr val="dk1"/>
                </a:solidFill>
              </a:rPr>
            </a:br>
            <a:r>
              <a:rPr lang="en-US" sz="3600">
                <a:solidFill>
                  <a:schemeClr val="dk1"/>
                </a:solidFill>
              </a:rPr>
              <a:t> Thực hành xây dựng chức năng  “ T</a:t>
            </a: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ổng hợp nguyên vật liệu thành sản phẩm</a:t>
            </a:r>
            <a:br>
              <a:rPr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600">
                <a:solidFill>
                  <a:schemeClr val="dk1"/>
                </a:solidFill>
              </a:rPr>
              <a:t>” trong phân hệ Quản lý chuỗi cung ứng trên 1C</a:t>
            </a:r>
            <a:endParaRPr/>
          </a:p>
        </p:txBody>
      </p:sp>
      <p:sp>
        <p:nvSpPr>
          <p:cNvPr id="62" name="Google Shape;62;p8"/>
          <p:cNvSpPr txBox="1"/>
          <p:nvPr/>
        </p:nvSpPr>
        <p:spPr>
          <a:xfrm>
            <a:off x="3276600" y="5334000"/>
            <a:ext cx="4666996" cy="3507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Giảng viên: TS. Chu Thị Hồng Hải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" name="Google Shape;63;p8"/>
          <p:cNvSpPr txBox="1"/>
          <p:nvPr/>
        </p:nvSpPr>
        <p:spPr>
          <a:xfrm>
            <a:off x="762000" y="228600"/>
            <a:ext cx="7924800" cy="12926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HỆ THỐNG HOẠCH ĐỊNH TÀI NGUYÊN DOANH NGHIỆP  ERP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(Enterprise Resource Planning)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 txBox="1"/>
          <p:nvPr>
            <p:ph type="title"/>
          </p:nvPr>
        </p:nvSpPr>
        <p:spPr>
          <a:xfrm>
            <a:off x="1398397" y="480186"/>
            <a:ext cx="634720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MỤC TIÊU</a:t>
            </a:r>
            <a:endParaRPr/>
          </a:p>
        </p:txBody>
      </p:sp>
      <p:sp>
        <p:nvSpPr>
          <p:cNvPr id="69" name="Google Shape;69;p9"/>
          <p:cNvSpPr txBox="1"/>
          <p:nvPr>
            <p:ph idx="4294967295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‹#›</a:t>
            </a:fld>
            <a:endParaRPr sz="1200">
              <a:solidFill>
                <a:srgbClr val="FFFFFF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70" name="Google Shape;70;p9"/>
          <p:cNvSpPr txBox="1"/>
          <p:nvPr/>
        </p:nvSpPr>
        <p:spPr>
          <a:xfrm>
            <a:off x="457200" y="1371600"/>
            <a:ext cx="8610600" cy="464710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342900" lvl="0" marL="355600" marR="22669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Hiểu được một số mô hình quản lý nguyên vật liệu cơ bản trong cửa hàng, nhà máy sản xuất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55600" marR="381000" rtl="0" algn="l">
              <a:lnSpc>
                <a:spcPct val="150000"/>
              </a:lnSpc>
              <a:spcBef>
                <a:spcPts val="67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Thiết lập được một hệ thống thông tin có chức năng tổng hợp tồn kho cho các vật tư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55600" marR="381000" rtl="0" algn="l">
              <a:lnSpc>
                <a:spcPct val="150000"/>
              </a:lnSpc>
              <a:spcBef>
                <a:spcPts val="67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Sử dụng ngôn ngữ SQL để truy vấn dữ liệu trong CSDL của hệ thống 1C:Enterprise</a:t>
            </a:r>
            <a:endParaRPr/>
          </a:p>
          <a:p>
            <a:pPr indent="-342900" lvl="0" marL="355600" marR="5080" rtl="0" algn="l">
              <a:lnSpc>
                <a:spcPct val="150000"/>
              </a:lnSpc>
              <a:spcBef>
                <a:spcPts val="680"/>
              </a:spcBef>
              <a:spcAft>
                <a:spcPts val="0"/>
              </a:spcAft>
              <a:buClr>
                <a:srgbClr val="E68200"/>
              </a:buClr>
              <a:buSzPts val="240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Sử dụng ngôn ngữ lập trình 1C để mô tả các tính toán liên quan tới bảng (Tabular Section) trong biểu mẫu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0"/>
          <p:cNvSpPr txBox="1"/>
          <p:nvPr>
            <p:ph type="title"/>
          </p:nvPr>
        </p:nvSpPr>
        <p:spPr>
          <a:xfrm>
            <a:off x="1398397" y="480186"/>
            <a:ext cx="634720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NỘI DUNG</a:t>
            </a:r>
            <a:endParaRPr/>
          </a:p>
        </p:txBody>
      </p:sp>
      <p:sp>
        <p:nvSpPr>
          <p:cNvPr id="76" name="Google Shape;76;p10"/>
          <p:cNvSpPr txBox="1"/>
          <p:nvPr>
            <p:ph idx="1" type="body"/>
          </p:nvPr>
        </p:nvSpPr>
        <p:spPr>
          <a:xfrm>
            <a:off x="381000" y="1524000"/>
            <a:ext cx="8255000" cy="36041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8575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lang="en-US" sz="2800"/>
              <a:t>Thiết kế các Danh mục</a:t>
            </a:r>
            <a:endParaRPr sz="2800"/>
          </a:p>
          <a:p>
            <a:pPr indent="-28575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lang="en-US" sz="2800"/>
              <a:t>Thiết kế các chứng từ, biểu ghi</a:t>
            </a:r>
            <a:endParaRPr sz="2800"/>
          </a:p>
          <a:p>
            <a:pPr indent="-28575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lang="en-US" sz="2800"/>
              <a:t>Kiểm tra các ràng buộc trong các chứng từ, biểu ghi</a:t>
            </a:r>
            <a:endParaRPr sz="2800"/>
          </a:p>
          <a:p>
            <a:pPr indent="-28575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▪"/>
            </a:pPr>
            <a:r>
              <a:rPr lang="en-US" sz="2800"/>
              <a:t>Một số vấn đề trong thực tế liên quan đến nguyên vật liệu và sản phẩm</a:t>
            </a:r>
            <a:endParaRPr sz="28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0"/>
          <p:cNvSpPr txBox="1"/>
          <p:nvPr>
            <p:ph idx="4294967295" type="sldNum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‹#›</a:t>
            </a:fld>
            <a:endParaRPr sz="1200">
              <a:solidFill>
                <a:srgbClr val="FFFFFF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1"/>
          <p:cNvSpPr txBox="1"/>
          <p:nvPr>
            <p:ph type="title"/>
          </p:nvPr>
        </p:nvSpPr>
        <p:spPr>
          <a:xfrm>
            <a:off x="1398397" y="480186"/>
            <a:ext cx="634720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Dẫn nhập</a:t>
            </a:r>
            <a:endParaRPr/>
          </a:p>
        </p:txBody>
      </p:sp>
      <p:sp>
        <p:nvSpPr>
          <p:cNvPr id="83" name="Google Shape;83;p11"/>
          <p:cNvSpPr txBox="1"/>
          <p:nvPr>
            <p:ph idx="1" type="body"/>
          </p:nvPr>
        </p:nvSpPr>
        <p:spPr>
          <a:xfrm>
            <a:off x="304800" y="1143000"/>
            <a:ext cx="8255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2900" lvl="0" marL="355600" marR="22669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Char char="❖"/>
            </a:pPr>
            <a:r>
              <a:rPr lang="en-US" sz="2800">
                <a:latin typeface="Times New Roman"/>
                <a:ea typeface="Times New Roman"/>
                <a:cs typeface="Times New Roman"/>
                <a:sym typeface="Times New Roman"/>
              </a:rPr>
              <a:t>Mô tả một số quy trình và nghiệp vụ trong công tác quản lý nguyên vật liệu và tổng hợp nguyên vật liệu thành sản phẩm?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/>
              <a:t> </a:t>
            </a:r>
            <a:endParaRPr/>
          </a:p>
        </p:txBody>
      </p:sp>
      <p:sp>
        <p:nvSpPr>
          <p:cNvPr id="84" name="Google Shape;84;p11"/>
          <p:cNvSpPr txBox="1"/>
          <p:nvPr/>
        </p:nvSpPr>
        <p:spPr>
          <a:xfrm>
            <a:off x="868050" y="4377136"/>
            <a:ext cx="1802004" cy="46166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Sản phẩm 1</a:t>
            </a:r>
            <a:endParaRPr/>
          </a:p>
        </p:txBody>
      </p:sp>
      <p:sp>
        <p:nvSpPr>
          <p:cNvPr id="85" name="Google Shape;85;p11"/>
          <p:cNvSpPr txBox="1"/>
          <p:nvPr/>
        </p:nvSpPr>
        <p:spPr>
          <a:xfrm>
            <a:off x="868050" y="5801172"/>
            <a:ext cx="1802004" cy="46166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Sản phẩm 2</a:t>
            </a:r>
            <a:endParaRPr/>
          </a:p>
        </p:txBody>
      </p:sp>
      <p:sp>
        <p:nvSpPr>
          <p:cNvPr id="86" name="Google Shape;86;p11"/>
          <p:cNvSpPr txBox="1"/>
          <p:nvPr/>
        </p:nvSpPr>
        <p:spPr>
          <a:xfrm>
            <a:off x="3813054" y="5135413"/>
            <a:ext cx="1444746" cy="461665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Combo 1</a:t>
            </a:r>
            <a:endParaRPr/>
          </a:p>
        </p:txBody>
      </p:sp>
      <p:cxnSp>
        <p:nvCxnSpPr>
          <p:cNvPr id="87" name="Google Shape;87;p11"/>
          <p:cNvCxnSpPr/>
          <p:nvPr/>
        </p:nvCxnSpPr>
        <p:spPr>
          <a:xfrm>
            <a:off x="2670054" y="4838801"/>
            <a:ext cx="1143000" cy="407218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88" name="Google Shape;88;p11"/>
          <p:cNvCxnSpPr>
            <a:stCxn id="85" idx="3"/>
          </p:cNvCxnSpPr>
          <p:nvPr/>
        </p:nvCxnSpPr>
        <p:spPr>
          <a:xfrm flipH="1" rot="10800000">
            <a:off x="2670054" y="5393904"/>
            <a:ext cx="1143000" cy="6381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graphicFrame>
        <p:nvGraphicFramePr>
          <p:cNvPr id="89" name="Google Shape;89;p11"/>
          <p:cNvGraphicFramePr/>
          <p:nvPr/>
        </p:nvGraphicFramePr>
        <p:xfrm>
          <a:off x="2743200" y="304800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{2E78B877-BB81-4028-9D2B-13EBA6F9C1EE}</a:tableStyleId>
              </a:tblPr>
              <a:tblGrid>
                <a:gridCol w="2032000"/>
                <a:gridCol w="2032000"/>
                <a:gridCol w="2032000"/>
              </a:tblGrid>
              <a:tr h="304800">
                <a:tc gridSpan="3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Tồn kho</a:t>
                      </a:r>
                      <a:endParaRPr sz="24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45725" marB="45725" marR="91450" marL="91450"/>
                </a:tc>
                <a:tc hMerge="1"/>
                <a:tc hMerge="1"/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Sản phẩm 1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Sản phẩm 2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Combo 1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-1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-1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+1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2"/>
          <p:cNvSpPr txBox="1"/>
          <p:nvPr/>
        </p:nvSpPr>
        <p:spPr>
          <a:xfrm>
            <a:off x="990600" y="457200"/>
            <a:ext cx="64770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CÁC BƯỚC THỰC HIỆN</a:t>
            </a:r>
            <a:endParaRPr b="1" sz="2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12"/>
          <p:cNvSpPr txBox="1"/>
          <p:nvPr/>
        </p:nvSpPr>
        <p:spPr>
          <a:xfrm>
            <a:off x="533400" y="1382783"/>
            <a:ext cx="8289290" cy="50571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Catalog lưu trữ thông tin Combo sản phẩm</a:t>
            </a:r>
            <a:endParaRPr sz="2800">
              <a:solidFill>
                <a:srgbClr val="00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Tạo chứng từ Packaging để ghi nhận hoạt động đóng gói Combo sản phẩm</a:t>
            </a:r>
            <a:endParaRPr sz="2800">
              <a:solidFill>
                <a:srgbClr val="00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Viết chương trình tính toán các sản phẩm để đóng gói thành Combo</a:t>
            </a:r>
            <a:endParaRPr sz="2800">
              <a:solidFill>
                <a:srgbClr val="00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Thiết lập thủ tục kết chuyển (Posting) </a:t>
            </a:r>
            <a:endParaRPr/>
          </a:p>
          <a:p>
            <a:pPr indent="-457200" lvl="0" marL="469900" marR="30543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Kiểm tra hoạt động của thủ tục Posting</a:t>
            </a:r>
            <a:endParaRPr sz="2800">
              <a:solidFill>
                <a:srgbClr val="00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65100" lvl="0" marL="355600" marR="151765" rtl="0" algn="l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>
                <a:srgbClr val="E68200"/>
              </a:buClr>
              <a:buSzPts val="2800"/>
              <a:buFont typeface="Noto Sans Symbols"/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3"/>
          <p:cNvSpPr txBox="1"/>
          <p:nvPr/>
        </p:nvSpPr>
        <p:spPr>
          <a:xfrm>
            <a:off x="990600" y="457200"/>
            <a:ext cx="7543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Tạo Catalog lưu trữ thông tin Combo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BÁN HÀNG THEO COMBO – BÁN HÀNG LÀ PHẢI CÓ CHIẾN THUẬT" id="101" name="Google Shape;10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1074" y="1557338"/>
            <a:ext cx="7676956" cy="4310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4"/>
          <p:cNvSpPr txBox="1"/>
          <p:nvPr/>
        </p:nvSpPr>
        <p:spPr>
          <a:xfrm>
            <a:off x="990600" y="457200"/>
            <a:ext cx="7543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Tạo Catalog lưu trữ thông tin Combo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107" name="Google Shape;10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09800" y="1676400"/>
            <a:ext cx="4442791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email&#10;&#10;Description automatically generated" id="108" name="Google Shape;10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4836" y="3434787"/>
            <a:ext cx="623951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/>
          <p:nvPr/>
        </p:nvSpPr>
        <p:spPr>
          <a:xfrm>
            <a:off x="990600" y="457200"/>
            <a:ext cx="7543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Tạo Catalog lưu trữ thông tin Combo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114" name="Google Shape;11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4206" y="1295400"/>
            <a:ext cx="7656080" cy="48148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6"/>
          <p:cNvSpPr txBox="1"/>
          <p:nvPr/>
        </p:nvSpPr>
        <p:spPr>
          <a:xfrm>
            <a:off x="990600" y="457200"/>
            <a:ext cx="7543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877569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B1: Tạo Catalog lưu trữ thông tin Combo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120" name="Google Shape;12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5632" y="1524000"/>
            <a:ext cx="5372735" cy="46964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7"/>
          <p:cNvSpPr txBox="1"/>
          <p:nvPr/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877569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Tạo chứng từ Packaging (đóng gói)</a:t>
            </a:r>
            <a:endParaRPr b="1" i="0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17"/>
          <p:cNvSpPr txBox="1"/>
          <p:nvPr>
            <p:ph idx="1" type="body"/>
          </p:nvPr>
        </p:nvSpPr>
        <p:spPr>
          <a:xfrm>
            <a:off x="444500" y="154622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Quy cách đóng gói hàng hóa đảm bảo an toàn 100%" id="127" name="Google Shape;12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6800" y="1546225"/>
            <a:ext cx="6781800" cy="423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 txBox="1"/>
          <p:nvPr/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877569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Tạo chứng từ Packaging (đóng gói)</a:t>
            </a:r>
            <a:endParaRPr b="1" i="0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18"/>
          <p:cNvSpPr txBox="1"/>
          <p:nvPr>
            <p:ph idx="1" type="body"/>
          </p:nvPr>
        </p:nvSpPr>
        <p:spPr>
          <a:xfrm>
            <a:off x="444500" y="154622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Graphical user interface, text, application&#10;&#10;Description automatically generated" id="134" name="Google Shape;13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8800" y="1796131"/>
            <a:ext cx="5112858" cy="182119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135" name="Google Shape;135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5532" y="3881503"/>
            <a:ext cx="8432934" cy="196524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8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8"/>
          <p:cNvSpPr/>
          <p:nvPr/>
        </p:nvSpPr>
        <p:spPr>
          <a:xfrm>
            <a:off x="0" y="1355725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 txBox="1"/>
          <p:nvPr/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877569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Tạo chứng từ Packaging (đóng gói)</a:t>
            </a:r>
            <a:endParaRPr b="1" i="0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3" name="Google Shape;143;p19"/>
          <p:cNvSpPr txBox="1"/>
          <p:nvPr>
            <p:ph idx="1" type="body"/>
          </p:nvPr>
        </p:nvSpPr>
        <p:spPr>
          <a:xfrm>
            <a:off x="444500" y="154622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Graphical user interface, application, Word&#10;&#10;Description automatically generated" id="144" name="Google Shape;14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52600" y="2057399"/>
            <a:ext cx="5137679" cy="43906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0"/>
          <p:cNvSpPr txBox="1"/>
          <p:nvPr/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877569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Tạo chứng từ Packaging (đóng gói)</a:t>
            </a:r>
            <a:endParaRPr b="1" i="0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0"/>
          <p:cNvSpPr txBox="1"/>
          <p:nvPr>
            <p:ph idx="1" type="body"/>
          </p:nvPr>
        </p:nvSpPr>
        <p:spPr>
          <a:xfrm>
            <a:off x="444500" y="154622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1" name="Google Shape;15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2999" y="1546225"/>
            <a:ext cx="6858000" cy="46304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1"/>
          <p:cNvSpPr txBox="1"/>
          <p:nvPr/>
        </p:nvSpPr>
        <p:spPr>
          <a:xfrm>
            <a:off x="1398397" y="480186"/>
            <a:ext cx="6347205" cy="452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877569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B2: Tạo chứng từ Packaging (đóng gói)</a:t>
            </a:r>
            <a:endParaRPr b="1" i="0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1"/>
          <p:cNvSpPr txBox="1"/>
          <p:nvPr>
            <p:ph idx="1" type="body"/>
          </p:nvPr>
        </p:nvSpPr>
        <p:spPr>
          <a:xfrm>
            <a:off x="444500" y="1546225"/>
            <a:ext cx="8255000" cy="4405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Graphical user interface, text, application&#10;&#10;Description automatically generated" id="158" name="Google Shape;15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520" y="1981200"/>
            <a:ext cx="8796959" cy="41435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2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SKU là gì? Bật mí 5 công dụng tuyệt vời của SKU sản phẩm" id="164" name="Google Shape;16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0" y="1981200"/>
            <a:ext cx="5827419" cy="3035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3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, Word&#10;&#10;Description automatically generated" id="170" name="Google Shape;17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6132" y="2061210"/>
            <a:ext cx="3228975" cy="3390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, chat or text message&#10;&#10;Description automatically generated" id="171" name="Google Shape;171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90641" y="2061210"/>
            <a:ext cx="3610610" cy="3063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4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177" name="Google Shape;177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3847" y="1371600"/>
            <a:ext cx="7016306" cy="4763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5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183" name="Google Shape;18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95400" y="1342390"/>
            <a:ext cx="6772910" cy="513461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4" name="Google Shape;184;p25"/>
          <p:cNvCxnSpPr/>
          <p:nvPr/>
        </p:nvCxnSpPr>
        <p:spPr>
          <a:xfrm flipH="1">
            <a:off x="2819400" y="1905000"/>
            <a:ext cx="1752600" cy="304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85" name="Google Shape;185;p25"/>
          <p:cNvSpPr/>
          <p:nvPr/>
        </p:nvSpPr>
        <p:spPr>
          <a:xfrm>
            <a:off x="3962400" y="4038600"/>
            <a:ext cx="1143000" cy="44702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6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191" name="Google Shape;19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71257" y="1143000"/>
            <a:ext cx="6801485" cy="501078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6"/>
          <p:cNvSpPr/>
          <p:nvPr/>
        </p:nvSpPr>
        <p:spPr>
          <a:xfrm>
            <a:off x="2590800" y="4495800"/>
            <a:ext cx="2209800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7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198" name="Google Shape;198;p27"/>
          <p:cNvPicPr preferRelativeResize="0"/>
          <p:nvPr/>
        </p:nvPicPr>
        <p:blipFill rotWithShape="1">
          <a:blip r:embed="rId3">
            <a:alphaModFix/>
          </a:blip>
          <a:srcRect b="65611" l="0" r="27781" t="0"/>
          <a:stretch/>
        </p:blipFill>
        <p:spPr>
          <a:xfrm>
            <a:off x="2129789" y="3746575"/>
            <a:ext cx="4884420" cy="1752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199" name="Google Shape;199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01291" y="1676401"/>
            <a:ext cx="4141415" cy="1752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8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205" name="Google Shape;205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9755" y="1524000"/>
            <a:ext cx="7197602" cy="37338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8"/>
          <p:cNvSpPr/>
          <p:nvPr/>
        </p:nvSpPr>
        <p:spPr>
          <a:xfrm>
            <a:off x="2057400" y="3733800"/>
            <a:ext cx="2819400" cy="304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9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212" name="Google Shape;21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7716" y="1905000"/>
            <a:ext cx="8708568" cy="2895599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/>
          <p:nvPr/>
        </p:nvSpPr>
        <p:spPr>
          <a:xfrm>
            <a:off x="1219200" y="2438400"/>
            <a:ext cx="4800600" cy="685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9"/>
          <p:cNvSpPr/>
          <p:nvPr/>
        </p:nvSpPr>
        <p:spPr>
          <a:xfrm>
            <a:off x="1219200" y="3334656"/>
            <a:ext cx="5410200" cy="685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0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, chat or text message&#10;&#10;Description automatically generated" id="220" name="Google Shape;22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1476692"/>
            <a:ext cx="6858000" cy="3904615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30"/>
          <p:cNvSpPr/>
          <p:nvPr/>
        </p:nvSpPr>
        <p:spPr>
          <a:xfrm flipH="1">
            <a:off x="4419600" y="4495800"/>
            <a:ext cx="2971800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1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, Word&#10;&#10;Description automatically generated" id="227" name="Google Shape;22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1447800"/>
            <a:ext cx="7467600" cy="4255841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31"/>
          <p:cNvSpPr/>
          <p:nvPr/>
        </p:nvSpPr>
        <p:spPr>
          <a:xfrm>
            <a:off x="3561147" y="2967335"/>
            <a:ext cx="2021708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400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Ctrl+O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2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, Word&#10;&#10;Description automatically generated" id="234" name="Google Shape;23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6840" y="1676399"/>
            <a:ext cx="7044159" cy="441303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2"/>
          <p:cNvSpPr/>
          <p:nvPr/>
        </p:nvSpPr>
        <p:spPr>
          <a:xfrm>
            <a:off x="6172200" y="3886200"/>
            <a:ext cx="914400" cy="1447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3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241" name="Google Shape;24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1828800"/>
            <a:ext cx="8170590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3"/>
          <p:cNvSpPr/>
          <p:nvPr/>
        </p:nvSpPr>
        <p:spPr>
          <a:xfrm>
            <a:off x="4419600" y="5562600"/>
            <a:ext cx="2438400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4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248" name="Google Shape;248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570672"/>
            <a:ext cx="8991600" cy="487294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9" name="Google Shape;249;p34"/>
          <p:cNvCxnSpPr/>
          <p:nvPr/>
        </p:nvCxnSpPr>
        <p:spPr>
          <a:xfrm flipH="1" rot="10800000">
            <a:off x="1219200" y="2667000"/>
            <a:ext cx="2286000" cy="1371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0" name="Google Shape;250;p34"/>
          <p:cNvCxnSpPr/>
          <p:nvPr/>
        </p:nvCxnSpPr>
        <p:spPr>
          <a:xfrm flipH="1" rot="10800000">
            <a:off x="1600200" y="2971800"/>
            <a:ext cx="1905000" cy="19812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1" name="Google Shape;251;p34"/>
          <p:cNvCxnSpPr/>
          <p:nvPr/>
        </p:nvCxnSpPr>
        <p:spPr>
          <a:xfrm>
            <a:off x="4267200" y="2667000"/>
            <a:ext cx="2362200" cy="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2" name="Google Shape;252;p34"/>
          <p:cNvCxnSpPr/>
          <p:nvPr/>
        </p:nvCxnSpPr>
        <p:spPr>
          <a:xfrm flipH="1" rot="10800000">
            <a:off x="4419600" y="2819402"/>
            <a:ext cx="2133600" cy="514051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3" name="Google Shape;253;p34"/>
          <p:cNvCxnSpPr/>
          <p:nvPr/>
        </p:nvCxnSpPr>
        <p:spPr>
          <a:xfrm flipH="1" rot="10800000">
            <a:off x="4419600" y="2971800"/>
            <a:ext cx="2133600" cy="514053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54" name="Google Shape;254;p34"/>
          <p:cNvSpPr/>
          <p:nvPr/>
        </p:nvSpPr>
        <p:spPr>
          <a:xfrm flipH="1" rot="10800000">
            <a:off x="7848600" y="6095999"/>
            <a:ext cx="457200" cy="347618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5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, Word&#10;&#10;Description automatically generated" id="260" name="Google Shape;260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56995" y="1447800"/>
            <a:ext cx="6430010" cy="15049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able&#10;&#10;Description automatically generated" id="261" name="Google Shape;261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52172" y="3393311"/>
            <a:ext cx="5953760" cy="2581275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35"/>
          <p:cNvSpPr/>
          <p:nvPr/>
        </p:nvSpPr>
        <p:spPr>
          <a:xfrm flipH="1" rot="10800000">
            <a:off x="1875790" y="4343400"/>
            <a:ext cx="3077210" cy="1371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5"/>
          <p:cNvSpPr/>
          <p:nvPr/>
        </p:nvSpPr>
        <p:spPr>
          <a:xfrm flipH="1" rot="10800000">
            <a:off x="1352172" y="1836166"/>
            <a:ext cx="1695828" cy="449834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6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269" name="Google Shape;269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04645" y="2000250"/>
            <a:ext cx="593471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6"/>
          <p:cNvSpPr/>
          <p:nvPr/>
        </p:nvSpPr>
        <p:spPr>
          <a:xfrm flipH="1" rot="10800000">
            <a:off x="2133600" y="2667000"/>
            <a:ext cx="5405754" cy="1752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7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276" name="Google Shape;276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8445" y="1371600"/>
            <a:ext cx="6087110" cy="4438650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37"/>
          <p:cNvSpPr/>
          <p:nvPr/>
        </p:nvSpPr>
        <p:spPr>
          <a:xfrm flipH="1" rot="10800000">
            <a:off x="3724086" y="4800600"/>
            <a:ext cx="3514914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8" name="Google Shape;278;p37"/>
          <p:cNvCxnSpPr/>
          <p:nvPr/>
        </p:nvCxnSpPr>
        <p:spPr>
          <a:xfrm>
            <a:off x="2895600" y="3657600"/>
            <a:ext cx="828486" cy="11430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8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284" name="Google Shape;284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1828800"/>
            <a:ext cx="8057177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38"/>
          <p:cNvSpPr/>
          <p:nvPr/>
        </p:nvSpPr>
        <p:spPr>
          <a:xfrm>
            <a:off x="685800" y="5257800"/>
            <a:ext cx="1066800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9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291" name="Google Shape;29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7801" y="1609724"/>
            <a:ext cx="7450447" cy="3952876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9"/>
          <p:cNvSpPr/>
          <p:nvPr/>
        </p:nvSpPr>
        <p:spPr>
          <a:xfrm>
            <a:off x="855752" y="1828800"/>
            <a:ext cx="211048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40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298" name="Google Shape;298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4250" y="1600200"/>
            <a:ext cx="8275500" cy="389255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40"/>
          <p:cNvSpPr/>
          <p:nvPr/>
        </p:nvSpPr>
        <p:spPr>
          <a:xfrm>
            <a:off x="3810000" y="1905000"/>
            <a:ext cx="914400" cy="304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41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305" name="Google Shape;305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743" y="1855787"/>
            <a:ext cx="8577691" cy="3935413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41"/>
          <p:cNvSpPr/>
          <p:nvPr/>
        </p:nvSpPr>
        <p:spPr>
          <a:xfrm>
            <a:off x="3352800" y="3048000"/>
            <a:ext cx="5181600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41"/>
          <p:cNvSpPr/>
          <p:nvPr/>
        </p:nvSpPr>
        <p:spPr>
          <a:xfrm>
            <a:off x="3733800" y="2057400"/>
            <a:ext cx="1066800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42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313" name="Google Shape;313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0600" y="1181293"/>
            <a:ext cx="7086600" cy="5488178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42"/>
          <p:cNvSpPr/>
          <p:nvPr/>
        </p:nvSpPr>
        <p:spPr>
          <a:xfrm>
            <a:off x="2209800" y="3429000"/>
            <a:ext cx="3276600" cy="5334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43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320" name="Google Shape;320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9247" y="2079624"/>
            <a:ext cx="8076306" cy="3178176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43"/>
          <p:cNvSpPr/>
          <p:nvPr/>
        </p:nvSpPr>
        <p:spPr>
          <a:xfrm>
            <a:off x="3733800" y="2971800"/>
            <a:ext cx="914400" cy="304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327" name="Google Shape;32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117" y="2323782"/>
            <a:ext cx="9102957" cy="2934018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44"/>
          <p:cNvSpPr/>
          <p:nvPr/>
        </p:nvSpPr>
        <p:spPr>
          <a:xfrm>
            <a:off x="838200" y="3962400"/>
            <a:ext cx="8077200" cy="990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45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Logo&#10;&#10;Description automatically generated with low confidence" id="334" name="Google Shape;334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799" y="2731134"/>
            <a:ext cx="8305801" cy="1535035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45"/>
          <p:cNvSpPr/>
          <p:nvPr/>
        </p:nvSpPr>
        <p:spPr>
          <a:xfrm>
            <a:off x="1676400" y="3581400"/>
            <a:ext cx="3048000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6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, email&#10;&#10;Description automatically generated" id="341" name="Google Shape;341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051" y="1833880"/>
            <a:ext cx="8506978" cy="3957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47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, email&#10;&#10;Description automatically generated" id="347" name="Google Shape;347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0999" y="1600200"/>
            <a:ext cx="7789801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47"/>
          <p:cNvSpPr/>
          <p:nvPr/>
        </p:nvSpPr>
        <p:spPr>
          <a:xfrm>
            <a:off x="2590800" y="1905000"/>
            <a:ext cx="838200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47"/>
          <p:cNvSpPr/>
          <p:nvPr/>
        </p:nvSpPr>
        <p:spPr>
          <a:xfrm>
            <a:off x="571500" y="3733799"/>
            <a:ext cx="7277100" cy="990601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8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able&#10;&#10;Description automatically generated with low confidence" id="355" name="Google Shape;355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7950" y="1981200"/>
            <a:ext cx="7948099" cy="3752533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48"/>
          <p:cNvSpPr/>
          <p:nvPr/>
        </p:nvSpPr>
        <p:spPr>
          <a:xfrm>
            <a:off x="2743200" y="3810000"/>
            <a:ext cx="1295400" cy="12954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9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, timeline&#10;&#10;Description automatically generated" id="362" name="Google Shape;362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5789" y="1981200"/>
            <a:ext cx="7432421" cy="394335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49"/>
          <p:cNvSpPr/>
          <p:nvPr/>
        </p:nvSpPr>
        <p:spPr>
          <a:xfrm>
            <a:off x="855789" y="3429001"/>
            <a:ext cx="6840411" cy="2362199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50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369" name="Google Shape;369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3705" y="1900713"/>
            <a:ext cx="8536589" cy="3056573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50"/>
          <p:cNvSpPr/>
          <p:nvPr/>
        </p:nvSpPr>
        <p:spPr>
          <a:xfrm>
            <a:off x="990600" y="3886200"/>
            <a:ext cx="7391400" cy="304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51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376" name="Google Shape;376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521" y="1787842"/>
            <a:ext cx="8364532" cy="4003358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51"/>
          <p:cNvSpPr/>
          <p:nvPr/>
        </p:nvSpPr>
        <p:spPr>
          <a:xfrm>
            <a:off x="2743200" y="3733799"/>
            <a:ext cx="1295400" cy="1219201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52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383" name="Google Shape;383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752600"/>
            <a:ext cx="8839200" cy="3825409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52"/>
          <p:cNvSpPr/>
          <p:nvPr/>
        </p:nvSpPr>
        <p:spPr>
          <a:xfrm>
            <a:off x="457200" y="4419601"/>
            <a:ext cx="7086600" cy="1158408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53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B3: Tính toán sản phẩm đóng gói theo combo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390" name="Google Shape;390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590800"/>
            <a:ext cx="8902375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53"/>
          <p:cNvSpPr/>
          <p:nvPr/>
        </p:nvSpPr>
        <p:spPr>
          <a:xfrm>
            <a:off x="7848600" y="3733799"/>
            <a:ext cx="1053774" cy="1066801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4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ác bút toán kết chuyển cuối kỳ kế toán trong doanh nghiệp" id="397" name="Google Shape;397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4500" y="1524000"/>
            <a:ext cx="5715000" cy="428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55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, chat or text message&#10;&#10;Description automatically generated" id="403" name="Google Shape;403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57362" y="1571625"/>
            <a:ext cx="2581275" cy="18573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application&#10;&#10;Description automatically generated" id="404" name="Google Shape;404;p55"/>
          <p:cNvPicPr preferRelativeResize="0"/>
          <p:nvPr/>
        </p:nvPicPr>
        <p:blipFill rotWithShape="1">
          <a:blip r:embed="rId4">
            <a:alphaModFix/>
          </a:blip>
          <a:srcRect b="0" l="20068" r="0" t="0"/>
          <a:stretch/>
        </p:blipFill>
        <p:spPr>
          <a:xfrm>
            <a:off x="307182" y="3810000"/>
            <a:ext cx="5481637" cy="245999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application&#10;&#10;Description automatically generated" id="405" name="Google Shape;405;p5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96000" y="1524000"/>
            <a:ext cx="2910639" cy="4839335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55"/>
          <p:cNvSpPr/>
          <p:nvPr/>
        </p:nvSpPr>
        <p:spPr>
          <a:xfrm>
            <a:off x="2366962" y="5105400"/>
            <a:ext cx="3119438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55"/>
          <p:cNvSpPr/>
          <p:nvPr/>
        </p:nvSpPr>
        <p:spPr>
          <a:xfrm>
            <a:off x="6096000" y="1752601"/>
            <a:ext cx="1290638" cy="228599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55"/>
          <p:cNvSpPr/>
          <p:nvPr/>
        </p:nvSpPr>
        <p:spPr>
          <a:xfrm>
            <a:off x="6477000" y="2980988"/>
            <a:ext cx="1290638" cy="228599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55"/>
          <p:cNvSpPr/>
          <p:nvPr/>
        </p:nvSpPr>
        <p:spPr>
          <a:xfrm>
            <a:off x="6477000" y="4106459"/>
            <a:ext cx="1290638" cy="228599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56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415" name="Google Shape;415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3897" y="1786572"/>
            <a:ext cx="7724366" cy="3699828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56"/>
          <p:cNvSpPr/>
          <p:nvPr/>
        </p:nvSpPr>
        <p:spPr>
          <a:xfrm>
            <a:off x="5410200" y="2895600"/>
            <a:ext cx="1290638" cy="228599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56"/>
          <p:cNvSpPr/>
          <p:nvPr/>
        </p:nvSpPr>
        <p:spPr>
          <a:xfrm>
            <a:off x="5105400" y="4041187"/>
            <a:ext cx="1595437" cy="228599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57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423" name="Google Shape;423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1327122"/>
            <a:ext cx="7467600" cy="5149878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57"/>
          <p:cNvSpPr/>
          <p:nvPr/>
        </p:nvSpPr>
        <p:spPr>
          <a:xfrm>
            <a:off x="838200" y="2209800"/>
            <a:ext cx="2514600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57"/>
          <p:cNvSpPr/>
          <p:nvPr/>
        </p:nvSpPr>
        <p:spPr>
          <a:xfrm>
            <a:off x="6248400" y="5530878"/>
            <a:ext cx="1905000" cy="336522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57"/>
          <p:cNvSpPr/>
          <p:nvPr/>
        </p:nvSpPr>
        <p:spPr>
          <a:xfrm>
            <a:off x="3505200" y="3565538"/>
            <a:ext cx="838200" cy="396861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7" name="Google Shape;427;p57"/>
          <p:cNvCxnSpPr/>
          <p:nvPr/>
        </p:nvCxnSpPr>
        <p:spPr>
          <a:xfrm flipH="1">
            <a:off x="4800600" y="3733800"/>
            <a:ext cx="914400" cy="12954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8" name="Google Shape;428;p57"/>
          <p:cNvCxnSpPr/>
          <p:nvPr/>
        </p:nvCxnSpPr>
        <p:spPr>
          <a:xfrm flipH="1">
            <a:off x="3505200" y="2895600"/>
            <a:ext cx="1676400" cy="24384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9" name="Google Shape;429;p57"/>
          <p:cNvCxnSpPr/>
          <p:nvPr/>
        </p:nvCxnSpPr>
        <p:spPr>
          <a:xfrm flipH="1">
            <a:off x="5334000" y="4191000"/>
            <a:ext cx="1143000" cy="1339878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30" name="Google Shape;430;p57"/>
          <p:cNvSpPr/>
          <p:nvPr/>
        </p:nvSpPr>
        <p:spPr>
          <a:xfrm>
            <a:off x="2095500" y="4308764"/>
            <a:ext cx="897082" cy="369152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58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436" name="Google Shape;436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5803" y="1264647"/>
            <a:ext cx="7532393" cy="5241290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58"/>
          <p:cNvSpPr/>
          <p:nvPr/>
        </p:nvSpPr>
        <p:spPr>
          <a:xfrm>
            <a:off x="805802" y="2286000"/>
            <a:ext cx="2546997" cy="304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58"/>
          <p:cNvSpPr/>
          <p:nvPr/>
        </p:nvSpPr>
        <p:spPr>
          <a:xfrm>
            <a:off x="805802" y="1524000"/>
            <a:ext cx="337199" cy="401572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58"/>
          <p:cNvSpPr/>
          <p:nvPr/>
        </p:nvSpPr>
        <p:spPr>
          <a:xfrm>
            <a:off x="2514600" y="3470564"/>
            <a:ext cx="838199" cy="415636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58"/>
          <p:cNvSpPr/>
          <p:nvPr/>
        </p:nvSpPr>
        <p:spPr>
          <a:xfrm>
            <a:off x="2095500" y="4267409"/>
            <a:ext cx="838199" cy="304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58"/>
          <p:cNvSpPr/>
          <p:nvPr/>
        </p:nvSpPr>
        <p:spPr>
          <a:xfrm>
            <a:off x="6172200" y="5440952"/>
            <a:ext cx="2057400" cy="426447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2" name="Google Shape;442;p58"/>
          <p:cNvCxnSpPr/>
          <p:nvPr/>
        </p:nvCxnSpPr>
        <p:spPr>
          <a:xfrm flipH="1">
            <a:off x="4495800" y="3200400"/>
            <a:ext cx="1295404" cy="18288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3" name="Google Shape;443;p58"/>
          <p:cNvCxnSpPr/>
          <p:nvPr/>
        </p:nvCxnSpPr>
        <p:spPr>
          <a:xfrm flipH="1">
            <a:off x="4572000" y="3352800"/>
            <a:ext cx="1371604" cy="2088152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4" name="Google Shape;444;p58"/>
          <p:cNvCxnSpPr/>
          <p:nvPr/>
        </p:nvCxnSpPr>
        <p:spPr>
          <a:xfrm flipH="1">
            <a:off x="3352799" y="2743200"/>
            <a:ext cx="1371601" cy="25146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59"/>
          <p:cNvSpPr txBox="1"/>
          <p:nvPr/>
        </p:nvSpPr>
        <p:spPr>
          <a:xfrm>
            <a:off x="990600" y="352435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ext&#10;&#10;Description automatically generated" id="450" name="Google Shape;450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47800" y="1447800"/>
            <a:ext cx="5867400" cy="4816701"/>
          </a:xfrm>
          <a:prstGeom prst="rect">
            <a:avLst/>
          </a:prstGeom>
          <a:noFill/>
          <a:ln>
            <a:noFill/>
          </a:ln>
        </p:spPr>
      </p:pic>
      <p:sp>
        <p:nvSpPr>
          <p:cNvPr id="451" name="Google Shape;451;p59"/>
          <p:cNvSpPr/>
          <p:nvPr/>
        </p:nvSpPr>
        <p:spPr>
          <a:xfrm>
            <a:off x="1981200" y="2667000"/>
            <a:ext cx="5105400" cy="3048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60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457" name="Google Shape;457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27" y="2286000"/>
            <a:ext cx="2638425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458" name="Google Shape;458;p6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92725" y="2286000"/>
            <a:ext cx="6244549" cy="3893592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Google Shape;459;p60"/>
          <p:cNvSpPr/>
          <p:nvPr/>
        </p:nvSpPr>
        <p:spPr>
          <a:xfrm>
            <a:off x="152401" y="2286000"/>
            <a:ext cx="1447800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60"/>
          <p:cNvSpPr/>
          <p:nvPr/>
        </p:nvSpPr>
        <p:spPr>
          <a:xfrm>
            <a:off x="2656752" y="2514600"/>
            <a:ext cx="1517847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61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466" name="Google Shape;466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30392" y="1219200"/>
            <a:ext cx="4267200" cy="31179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raphical user interface, text, application&#10;&#10;Description automatically generated" id="467" name="Google Shape;467;p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57400" y="4552950"/>
            <a:ext cx="4086225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61"/>
          <p:cNvSpPr/>
          <p:nvPr/>
        </p:nvSpPr>
        <p:spPr>
          <a:xfrm>
            <a:off x="2209800" y="2438400"/>
            <a:ext cx="3657600" cy="37082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61"/>
          <p:cNvSpPr/>
          <p:nvPr/>
        </p:nvSpPr>
        <p:spPr>
          <a:xfrm>
            <a:off x="2036619" y="5028560"/>
            <a:ext cx="1316182" cy="22924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61"/>
          <p:cNvSpPr/>
          <p:nvPr/>
        </p:nvSpPr>
        <p:spPr>
          <a:xfrm>
            <a:off x="3048000" y="5834610"/>
            <a:ext cx="990600" cy="43284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62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476" name="Google Shape;476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3495" y="1433194"/>
            <a:ext cx="8142104" cy="4739006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62"/>
          <p:cNvSpPr/>
          <p:nvPr/>
        </p:nvSpPr>
        <p:spPr>
          <a:xfrm>
            <a:off x="685800" y="4419600"/>
            <a:ext cx="4495800" cy="8382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63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B4: Thiết lập thủ tục kết chuyển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text, application&#10;&#10;Description automatically generated" id="483" name="Google Shape;483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9203" y="1429702"/>
            <a:ext cx="8656633" cy="5047298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63"/>
          <p:cNvSpPr/>
          <p:nvPr/>
        </p:nvSpPr>
        <p:spPr>
          <a:xfrm>
            <a:off x="990600" y="5029200"/>
            <a:ext cx="2438400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64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B5: Kiểm tra hoạt động kết chuyển (Posting)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VGP News :. | Đề xuất kiểm tra hoạt động dịch vụ kế toán | BÁO ĐIỆN TỬ  CHÍNH PHỦ NƯỚC CHXHCN VIỆT NAM" id="490" name="Google Shape;490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5375" y="1828800"/>
            <a:ext cx="6953250" cy="415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65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B5: Kiểm tra hoạt động kết chuyển (Posting)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&#10;&#10;Description automatically generated" id="496" name="Google Shape;496;p65"/>
          <p:cNvPicPr preferRelativeResize="0"/>
          <p:nvPr/>
        </p:nvPicPr>
        <p:blipFill rotWithShape="1">
          <a:blip r:embed="rId3">
            <a:alphaModFix/>
          </a:blip>
          <a:srcRect b="21580" l="20889" r="14778" t="10470"/>
          <a:stretch/>
        </p:blipFill>
        <p:spPr>
          <a:xfrm>
            <a:off x="435682" y="1447800"/>
            <a:ext cx="8272636" cy="4914583"/>
          </a:xfrm>
          <a:prstGeom prst="rect">
            <a:avLst/>
          </a:prstGeom>
          <a:noFill/>
          <a:ln>
            <a:noFill/>
          </a:ln>
        </p:spPr>
      </p:pic>
      <p:sp>
        <p:nvSpPr>
          <p:cNvPr id="497" name="Google Shape;497;p65"/>
          <p:cNvSpPr/>
          <p:nvPr/>
        </p:nvSpPr>
        <p:spPr>
          <a:xfrm>
            <a:off x="2133600" y="4495800"/>
            <a:ext cx="3276600" cy="2286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6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B5: Kiểm tra hoạt động kết chuyển (Posting)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Graphical user interface, application, Word&#10;&#10;Description automatically generated" id="503" name="Google Shape;503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4035" y="2438400"/>
            <a:ext cx="7391400" cy="1535430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66"/>
          <p:cNvSpPr/>
          <p:nvPr/>
        </p:nvSpPr>
        <p:spPr>
          <a:xfrm>
            <a:off x="6858000" y="3276600"/>
            <a:ext cx="1143000" cy="3048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67"/>
          <p:cNvSpPr txBox="1"/>
          <p:nvPr/>
        </p:nvSpPr>
        <p:spPr>
          <a:xfrm>
            <a:off x="990600" y="381000"/>
            <a:ext cx="94488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66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B5: Kiểm tra hoạt động kết chuyển (Posting)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Table&#10;&#10;Description automatically generated" id="510" name="Google Shape;510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52345" y="1478043"/>
            <a:ext cx="4148455" cy="4531730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67"/>
          <p:cNvSpPr/>
          <p:nvPr/>
        </p:nvSpPr>
        <p:spPr>
          <a:xfrm>
            <a:off x="2362200" y="1828800"/>
            <a:ext cx="1066800" cy="3810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67"/>
          <p:cNvSpPr/>
          <p:nvPr/>
        </p:nvSpPr>
        <p:spPr>
          <a:xfrm flipH="1" rot="10800000">
            <a:off x="2819400" y="3124200"/>
            <a:ext cx="2209800" cy="4572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68"/>
          <p:cNvSpPr txBox="1"/>
          <p:nvPr>
            <p:ph type="title"/>
          </p:nvPr>
        </p:nvSpPr>
        <p:spPr>
          <a:xfrm>
            <a:off x="1752600" y="520591"/>
            <a:ext cx="774560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/>
              <a:t>TÀI LIỆU THAM KHẢO</a:t>
            </a:r>
            <a:br>
              <a:rPr lang="en-US"/>
            </a:br>
            <a:endParaRPr/>
          </a:p>
        </p:txBody>
      </p:sp>
      <p:sp>
        <p:nvSpPr>
          <p:cNvPr id="519" name="Google Shape;519;p68"/>
          <p:cNvSpPr txBox="1"/>
          <p:nvPr/>
        </p:nvSpPr>
        <p:spPr>
          <a:xfrm>
            <a:off x="609600" y="1676400"/>
            <a:ext cx="8153400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AutoNum type="arabicPeriod"/>
            </a:pPr>
            <a:r>
              <a:rPr lang="en-US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https://1c.com.vn/vn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AutoNum type="arabicPeriod"/>
            </a:pPr>
            <a:r>
              <a:rPr lang="en-US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https://1c-dn.com/download-trial/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