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6" r:id="rId10"/>
    <p:sldId id="267" r:id="rId11"/>
    <p:sldId id="264" r:id="rId12"/>
    <p:sldId id="268" r:id="rId13"/>
    <p:sldId id="269" r:id="rId14"/>
    <p:sldId id="270" r:id="rId15"/>
    <p:sldId id="271" r:id="rId16"/>
    <p:sldId id="272" r:id="rId17"/>
    <p:sldId id="273" r:id="rId18"/>
    <p:sldId id="274" r:id="rId19"/>
    <p:sldId id="265" r:id="rId20"/>
    <p:sldId id="275" r:id="rId21"/>
    <p:sldId id="276" r:id="rId22"/>
    <p:sldId id="277" r:id="rId23"/>
    <p:sldId id="278" r:id="rId24"/>
    <p:sldId id="279" r:id="rId25"/>
    <p:sldId id="280" r:id="rId26"/>
    <p:sldId id="281" r:id="rId27"/>
    <p:sldId id="282" r:id="rId28"/>
    <p:sldId id="283" r:id="rId29"/>
    <p:sldId id="288" r:id="rId30"/>
    <p:sldId id="287" r:id="rId31"/>
    <p:sldId id="285" r:id="rId32"/>
    <p:sldId id="286" r:id="rId33"/>
    <p:sldId id="289" r:id="rId34"/>
    <p:sldId id="290" r:id="rId35"/>
    <p:sldId id="291" r:id="rId36"/>
    <p:sldId id="292"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10/10/2022</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10/10/2022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10/10/2022</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segmentationstudyguide.com/understanding-target-markets/introduction-to-target-markets/" TargetMode="External"/><Relationship Id="rId2" Type="http://schemas.openxmlformats.org/officeDocument/2006/relationships/hyperlink" Target="http://www.segmentationstudyguide.com/understanding-market-segmentation/market-segmentation/" TargetMode="External"/><Relationship Id="rId1" Type="http://schemas.openxmlformats.org/officeDocument/2006/relationships/slideLayout" Target="../slideLayouts/slideLayout2.xml"/><Relationship Id="rId4" Type="http://schemas.openxmlformats.org/officeDocument/2006/relationships/hyperlink" Target="http://www.segmentationstudyguide.com/all-about-positioning/positioning/"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hyperlink" Target="https://doi.org/10.1080/0965254X.2021.189280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6424" y="313508"/>
            <a:ext cx="8791575" cy="3676455"/>
          </a:xfrm>
        </p:spPr>
        <p:txBody>
          <a:bodyPr>
            <a:normAutofit fontScale="90000"/>
          </a:bodyPr>
          <a:lstStyle/>
          <a:p>
            <a:pPr algn="ctr"/>
            <a:r>
              <a:rPr lang="en-US" dirty="0" smtClean="0">
                <a:solidFill>
                  <a:schemeClr val="bg1"/>
                </a:solidFill>
              </a:rPr>
              <a:t>CONSUMER BEHAVIOR</a:t>
            </a:r>
            <a:r>
              <a:rPr lang="en-US" dirty="0">
                <a:solidFill>
                  <a:schemeClr val="bg1"/>
                </a:solidFill>
              </a:rPr>
              <a:t/>
            </a:r>
            <a:br>
              <a:rPr lang="en-US" dirty="0">
                <a:solidFill>
                  <a:schemeClr val="bg1"/>
                </a:solidFill>
              </a:rPr>
            </a:br>
            <a:r>
              <a:rPr lang="en-US" dirty="0" smtClean="0">
                <a:solidFill>
                  <a:schemeClr val="bg1"/>
                </a:solidFill>
              </a:rPr>
              <a:t/>
            </a:r>
            <a:br>
              <a:rPr lang="en-US" dirty="0" smtClean="0">
                <a:solidFill>
                  <a:schemeClr val="bg1"/>
                </a:solidFill>
              </a:rPr>
            </a:br>
            <a:r>
              <a:rPr lang="en-US" dirty="0" smtClean="0">
                <a:solidFill>
                  <a:schemeClr val="bg1"/>
                </a:solidFill>
              </a:rPr>
              <a:t>WEEK 2</a:t>
            </a:r>
            <a:r>
              <a:rPr lang="en-US" dirty="0">
                <a:solidFill>
                  <a:schemeClr val="bg1"/>
                </a:solidFill>
              </a:rPr>
              <a:t/>
            </a:r>
            <a:br>
              <a:rPr lang="en-US" dirty="0">
                <a:solidFill>
                  <a:schemeClr val="bg1"/>
                </a:solidFill>
              </a:rPr>
            </a:br>
            <a:r>
              <a:rPr lang="en-US" dirty="0" smtClean="0">
                <a:solidFill>
                  <a:schemeClr val="bg1"/>
                </a:solidFill>
              </a:rPr>
              <a:t/>
            </a:r>
            <a:br>
              <a:rPr lang="en-US" dirty="0" smtClean="0">
                <a:solidFill>
                  <a:schemeClr val="bg1"/>
                </a:solidFill>
              </a:rPr>
            </a:br>
            <a:r>
              <a:rPr lang="en-US" dirty="0" smtClean="0">
                <a:solidFill>
                  <a:schemeClr val="bg1"/>
                </a:solidFill>
              </a:rPr>
              <a:t>MARKET SEGMENTATION,</a:t>
            </a:r>
            <a:br>
              <a:rPr lang="en-US" dirty="0" smtClean="0">
                <a:solidFill>
                  <a:schemeClr val="bg1"/>
                </a:solidFill>
              </a:rPr>
            </a:br>
            <a:r>
              <a:rPr lang="en-US" dirty="0" smtClean="0">
                <a:solidFill>
                  <a:schemeClr val="bg1"/>
                </a:solidFill>
              </a:rPr>
              <a:t> TARGETING </a:t>
            </a:r>
            <a:r>
              <a:rPr lang="en-US" dirty="0" smtClean="0">
                <a:solidFill>
                  <a:schemeClr val="bg1"/>
                </a:solidFill>
              </a:rPr>
              <a:t>&amp; POSITIONING</a:t>
            </a:r>
            <a:endParaRPr lang="en-US" dirty="0">
              <a:solidFill>
                <a:schemeClr val="bg1"/>
              </a:solidFill>
            </a:endParaRPr>
          </a:p>
        </p:txBody>
      </p:sp>
      <p:sp>
        <p:nvSpPr>
          <p:cNvPr id="3" name="Subtitle 2"/>
          <p:cNvSpPr>
            <a:spLocks noGrp="1"/>
          </p:cNvSpPr>
          <p:nvPr>
            <p:ph type="subTitle" idx="1"/>
          </p:nvPr>
        </p:nvSpPr>
        <p:spPr>
          <a:xfrm>
            <a:off x="1876424" y="4322618"/>
            <a:ext cx="8791575" cy="1620982"/>
          </a:xfrm>
        </p:spPr>
        <p:txBody>
          <a:bodyPr>
            <a:normAutofit/>
          </a:bodyPr>
          <a:lstStyle/>
          <a:p>
            <a:pPr algn="ctr"/>
            <a:endParaRPr lang="en-US" dirty="0" smtClean="0">
              <a:solidFill>
                <a:schemeClr val="bg1"/>
              </a:solidFill>
            </a:endParaRPr>
          </a:p>
          <a:p>
            <a:pPr algn="ctr"/>
            <a:endParaRPr lang="en-US" dirty="0">
              <a:solidFill>
                <a:schemeClr val="bg1"/>
              </a:solidFill>
            </a:endParaRPr>
          </a:p>
          <a:p>
            <a:pPr algn="ctr"/>
            <a:r>
              <a:rPr lang="en-US" b="1" dirty="0" smtClean="0">
                <a:solidFill>
                  <a:schemeClr val="bg1"/>
                </a:solidFill>
              </a:rPr>
              <a:t>Dr. </a:t>
            </a:r>
            <a:r>
              <a:rPr lang="en-US" b="1" dirty="0" err="1" smtClean="0">
                <a:solidFill>
                  <a:schemeClr val="bg1"/>
                </a:solidFill>
              </a:rPr>
              <a:t>wanjiku</a:t>
            </a:r>
            <a:r>
              <a:rPr lang="en-US" b="1" dirty="0" smtClean="0">
                <a:solidFill>
                  <a:schemeClr val="bg1"/>
                </a:solidFill>
              </a:rPr>
              <a:t> </a:t>
            </a:r>
            <a:r>
              <a:rPr lang="en-US" b="1" dirty="0" err="1" smtClean="0">
                <a:solidFill>
                  <a:schemeClr val="bg1"/>
                </a:solidFill>
              </a:rPr>
              <a:t>kinyanjui</a:t>
            </a:r>
            <a:endParaRPr lang="en-US" b="1" dirty="0">
              <a:solidFill>
                <a:schemeClr val="bg1"/>
              </a:solidFill>
            </a:endParaRPr>
          </a:p>
        </p:txBody>
      </p:sp>
    </p:spTree>
    <p:extLst>
      <p:ext uri="{BB962C8B-B14F-4D97-AF65-F5344CB8AC3E}">
        <p14:creationId xmlns:p14="http://schemas.microsoft.com/office/powerpoint/2010/main" val="11357487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p:txBody>
          <a:bodyPr/>
          <a:lstStyle/>
          <a:p>
            <a:r>
              <a:rPr lang="en-US" dirty="0"/>
              <a:t>To understand how to segment markets along demographics, lifestyles, product benefits and </a:t>
            </a:r>
            <a:r>
              <a:rPr lang="en-US" dirty="0" smtClean="0"/>
              <a:t>usage</a:t>
            </a:r>
          </a:p>
          <a:p>
            <a:r>
              <a:rPr lang="en-US" dirty="0" smtClean="0"/>
              <a:t>To </a:t>
            </a:r>
            <a:r>
              <a:rPr lang="en-US" dirty="0"/>
              <a:t>understand how to identify, select, and reach target markets</a:t>
            </a:r>
            <a:r>
              <a:rPr lang="en-US" dirty="0" smtClean="0"/>
              <a:t>.</a:t>
            </a:r>
          </a:p>
          <a:p>
            <a:pPr lvl="0"/>
            <a:r>
              <a:rPr lang="en-US" dirty="0"/>
              <a:t>To understand real-time bidding as compared with market segmentation.</a:t>
            </a:r>
          </a:p>
          <a:p>
            <a:r>
              <a:rPr lang="en-US" dirty="0" smtClean="0"/>
              <a:t>To understand the various positioning strategies a marketer can use</a:t>
            </a:r>
          </a:p>
        </p:txBody>
      </p:sp>
    </p:spTree>
    <p:extLst>
      <p:ext uri="{BB962C8B-B14F-4D97-AF65-F5344CB8AC3E}">
        <p14:creationId xmlns:p14="http://schemas.microsoft.com/office/powerpoint/2010/main" val="21368697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517951"/>
          </a:xfrm>
        </p:spPr>
        <p:txBody>
          <a:bodyPr>
            <a:normAutofit fontScale="90000"/>
          </a:bodyPr>
          <a:lstStyle/>
          <a:p>
            <a:r>
              <a:rPr lang="en-US" dirty="0" smtClean="0"/>
              <a:t>Definitions of key terms</a:t>
            </a:r>
            <a:endParaRPr lang="en-US" dirty="0"/>
          </a:p>
        </p:txBody>
      </p:sp>
      <p:sp>
        <p:nvSpPr>
          <p:cNvPr id="3" name="Content Placeholder 2"/>
          <p:cNvSpPr>
            <a:spLocks noGrp="1"/>
          </p:cNvSpPr>
          <p:nvPr>
            <p:ph idx="1"/>
          </p:nvPr>
        </p:nvSpPr>
        <p:spPr>
          <a:xfrm>
            <a:off x="1141412" y="1449977"/>
            <a:ext cx="9905999" cy="4432664"/>
          </a:xfrm>
        </p:spPr>
        <p:txBody>
          <a:bodyPr>
            <a:normAutofit/>
          </a:bodyPr>
          <a:lstStyle/>
          <a:p>
            <a:r>
              <a:rPr lang="en-US" b="1" dirty="0">
                <a:hlinkClick r:id="rId2" tooltip="Market Segmentation"/>
              </a:rPr>
              <a:t>Market segmentation</a:t>
            </a:r>
            <a:r>
              <a:rPr lang="en-US" dirty="0"/>
              <a:t> –</a:t>
            </a:r>
            <a:r>
              <a:rPr lang="en-US" i="1" dirty="0"/>
              <a:t> This is the process of splitting a market into smaller groups with similar product needs or identifiable characteristics, for the purpose of selecting appropriate target markets.</a:t>
            </a:r>
            <a:endParaRPr lang="en-US" dirty="0"/>
          </a:p>
          <a:p>
            <a:r>
              <a:rPr lang="en-US" b="1" dirty="0">
                <a:hlinkClick r:id="rId3" tooltip="Target Markets"/>
              </a:rPr>
              <a:t>Targeting</a:t>
            </a:r>
            <a:r>
              <a:rPr lang="en-US" dirty="0"/>
              <a:t> refers to a</a:t>
            </a:r>
            <a:r>
              <a:rPr lang="en-US" i="1" dirty="0"/>
              <a:t>n organization’s proactive selection of a suitable market segment (or segments) with the intention of heavily focusing the firm’s marketing offers and activities towards this group of related consumers.</a:t>
            </a:r>
            <a:endParaRPr lang="en-US" dirty="0"/>
          </a:p>
          <a:p>
            <a:r>
              <a:rPr lang="en-US" b="1" dirty="0">
                <a:hlinkClick r:id="rId4" tooltip="Positioning"/>
              </a:rPr>
              <a:t>Positioning</a:t>
            </a:r>
            <a:r>
              <a:rPr lang="en-US" u="sng" dirty="0">
                <a:hlinkClick r:id="rId4" tooltip="Positioning"/>
              </a:rPr>
              <a:t> </a:t>
            </a:r>
            <a:r>
              <a:rPr lang="en-US" dirty="0"/>
              <a:t>(which is sometimes referred to as product positioning) is </a:t>
            </a:r>
            <a:r>
              <a:rPr lang="en-US" i="1" dirty="0"/>
              <a:t>the target market’s perception of the product’s key benefits and features relative to the offerings of competitive products.</a:t>
            </a:r>
            <a:endParaRPr lang="en-US" dirty="0"/>
          </a:p>
          <a:p>
            <a:endParaRPr lang="en-US" dirty="0"/>
          </a:p>
        </p:txBody>
      </p:sp>
    </p:spTree>
    <p:extLst>
      <p:ext uri="{BB962C8B-B14F-4D97-AF65-F5344CB8AC3E}">
        <p14:creationId xmlns:p14="http://schemas.microsoft.com/office/powerpoint/2010/main" val="26340917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STP PROCESS</a:t>
            </a:r>
            <a:endParaRPr lang="en-US" dirty="0"/>
          </a:p>
        </p:txBody>
      </p:sp>
      <p:pic>
        <p:nvPicPr>
          <p:cNvPr id="4" name="Content Placeholder 3"/>
          <p:cNvPicPr>
            <a:picLocks noGrp="1" noChangeAspect="1"/>
          </p:cNvPicPr>
          <p:nvPr>
            <p:ph idx="1"/>
          </p:nvPr>
        </p:nvPicPr>
        <p:blipFill>
          <a:blip r:embed="rId2"/>
          <a:stretch>
            <a:fillRect/>
          </a:stretch>
        </p:blipFill>
        <p:spPr>
          <a:xfrm>
            <a:off x="1545286" y="2743201"/>
            <a:ext cx="9061887" cy="2090056"/>
          </a:xfrm>
          <a:prstGeom prst="rect">
            <a:avLst/>
          </a:prstGeom>
        </p:spPr>
      </p:pic>
    </p:spTree>
    <p:extLst>
      <p:ext uri="{BB962C8B-B14F-4D97-AF65-F5344CB8AC3E}">
        <p14:creationId xmlns:p14="http://schemas.microsoft.com/office/powerpoint/2010/main" val="20011403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ea typeface="Calibri" panose="020F0502020204030204" pitchFamily="34" charset="0"/>
                <a:cs typeface="Times New Roman" panose="02020603050405020304" pitchFamily="18" charset="0"/>
              </a:rPr>
              <a:t>Bases for Market </a:t>
            </a:r>
            <a:r>
              <a:rPr lang="en-US" b="1" dirty="0" smtClean="0">
                <a:latin typeface="Times New Roman" panose="02020603050405020304" pitchFamily="18" charset="0"/>
                <a:ea typeface="Calibri" panose="020F0502020204030204" pitchFamily="34" charset="0"/>
                <a:cs typeface="Times New Roman" panose="02020603050405020304" pitchFamily="18" charset="0"/>
              </a:rPr>
              <a:t>Segmentation</a:t>
            </a:r>
            <a:endParaRPr lang="en-US" dirty="0"/>
          </a:p>
        </p:txBody>
      </p:sp>
      <p:sp>
        <p:nvSpPr>
          <p:cNvPr id="3" name="Content Placeholder 2"/>
          <p:cNvSpPr>
            <a:spLocks noGrp="1"/>
          </p:cNvSpPr>
          <p:nvPr>
            <p:ph idx="1"/>
          </p:nvPr>
        </p:nvSpPr>
        <p:spPr/>
        <p:txBody>
          <a:bodyPr>
            <a:normAutofit fontScale="92500" lnSpcReduction="20000"/>
          </a:bodyPr>
          <a:lstStyle/>
          <a:p>
            <a:pPr marL="0" lvl="0" indent="0" algn="just">
              <a:lnSpc>
                <a:spcPct val="150000"/>
              </a:lnSpc>
              <a:spcAft>
                <a:spcPts val="800"/>
              </a:spcAft>
              <a:buNone/>
            </a:pPr>
            <a:r>
              <a:rPr lang="en-US" b="1" dirty="0" smtClean="0">
                <a:solidFill>
                  <a:schemeClr val="bg2"/>
                </a:solidFill>
                <a:latin typeface="Times New Roman" panose="02020603050405020304" pitchFamily="18" charset="0"/>
                <a:ea typeface="Calibri" panose="020F0502020204030204" pitchFamily="34" charset="0"/>
                <a:cs typeface="Times New Roman" panose="02020603050405020304" pitchFamily="18" charset="0"/>
              </a:rPr>
              <a:t>I. DEMOGRAPHICS</a:t>
            </a:r>
            <a:endParaRPr lang="en-US" sz="2000" b="1" dirty="0">
              <a:solidFill>
                <a:schemeClr val="bg2"/>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Demographic segmentation divides consumers according to age, gender, ethnicity, income and wealth, occupation, marital status, household type and size, and geographical location. (</a:t>
            </a:r>
            <a:r>
              <a:rPr lang="en-US" dirty="0" err="1">
                <a:latin typeface="Times New Roman" panose="02020603050405020304" pitchFamily="18" charset="0"/>
                <a:ea typeface="Calibri" panose="020F0502020204030204" pitchFamily="34" charset="0"/>
                <a:cs typeface="Times New Roman" panose="02020603050405020304" pitchFamily="18" charset="0"/>
              </a:rPr>
              <a:t>Schiffman</a:t>
            </a:r>
            <a:r>
              <a:rPr lang="en-US" dirty="0">
                <a:latin typeface="Times New Roman" panose="02020603050405020304" pitchFamily="18" charset="0"/>
                <a:ea typeface="Calibri" panose="020F0502020204030204" pitchFamily="34" charset="0"/>
                <a:cs typeface="Times New Roman" panose="02020603050405020304" pitchFamily="18" charset="0"/>
              </a:rPr>
              <a:t> &amp; </a:t>
            </a:r>
            <a:r>
              <a:rPr lang="en-US" dirty="0" err="1">
                <a:latin typeface="Times New Roman" panose="02020603050405020304" pitchFamily="18" charset="0"/>
                <a:ea typeface="Calibri" panose="020F0502020204030204" pitchFamily="34" charset="0"/>
                <a:cs typeface="Times New Roman" panose="02020603050405020304" pitchFamily="18" charset="0"/>
              </a:rPr>
              <a:t>Wisenbilt</a:t>
            </a:r>
            <a:r>
              <a:rPr lang="en-US" dirty="0">
                <a:latin typeface="Times New Roman" panose="02020603050405020304" pitchFamily="18" charset="0"/>
                <a:ea typeface="Calibri" panose="020F0502020204030204" pitchFamily="34" charset="0"/>
                <a:cs typeface="Times New Roman" panose="02020603050405020304" pitchFamily="18" charset="0"/>
              </a:rPr>
              <a:t>). The reason for using such variables for segmentation is due to the fact that they pose objectivity, they are empirical, and can be determined numerically. This can be measured in terms of age groups, income brackets, the number of years of education, number of family members, etc.</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95169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a:t>
            </a:r>
            <a:endParaRPr lang="en-US" dirty="0"/>
          </a:p>
        </p:txBody>
      </p:sp>
      <p:sp>
        <p:nvSpPr>
          <p:cNvPr id="3" name="Content Placeholder 2"/>
          <p:cNvSpPr>
            <a:spLocks noGrp="1"/>
          </p:cNvSpPr>
          <p:nvPr>
            <p:ph idx="1"/>
          </p:nvPr>
        </p:nvSpPr>
        <p:spPr/>
        <p:txBody>
          <a:bodyPr/>
          <a:lstStyle/>
          <a:p>
            <a:pPr lvl="0"/>
            <a:r>
              <a:rPr lang="en-US" dirty="0" smtClean="0"/>
              <a:t>Age </a:t>
            </a:r>
            <a:r>
              <a:rPr lang="en-US" dirty="0"/>
              <a:t>influences a consumers’ buying priorities. For example, as a young student, would probably purchase of upscale sneakers, designer shirts and handbags and this would be highly criticized by parents and the older generation</a:t>
            </a:r>
          </a:p>
          <a:p>
            <a:pPr marL="457200" lvl="1" indent="0">
              <a:buNone/>
            </a:pPr>
            <a:r>
              <a:rPr lang="en-US" dirty="0" smtClean="0"/>
              <a:t>-Brands </a:t>
            </a:r>
            <a:r>
              <a:rPr lang="en-US" dirty="0"/>
              <a:t>like Colgate use age to target children by offering toothpaste for the littlest children, without any artificial colors, preservatives, or Fluoride, they also offer Colgate fruit toothpaste designed for kids aged 2 and older</a:t>
            </a:r>
          </a:p>
          <a:p>
            <a:endParaRPr lang="en-US" dirty="0"/>
          </a:p>
        </p:txBody>
      </p:sp>
    </p:spTree>
    <p:extLst>
      <p:ext uri="{BB962C8B-B14F-4D97-AF65-F5344CB8AC3E}">
        <p14:creationId xmlns:p14="http://schemas.microsoft.com/office/powerpoint/2010/main" val="39523293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Gender</a:t>
            </a:r>
            <a:endParaRPr lang="en-US" dirty="0"/>
          </a:p>
        </p:txBody>
      </p:sp>
      <p:sp>
        <p:nvSpPr>
          <p:cNvPr id="3" name="Content Placeholder 2"/>
          <p:cNvSpPr>
            <a:spLocks noGrp="1"/>
          </p:cNvSpPr>
          <p:nvPr>
            <p:ph idx="1"/>
          </p:nvPr>
        </p:nvSpPr>
        <p:spPr/>
        <p:txBody>
          <a:bodyPr/>
          <a:lstStyle/>
          <a:p>
            <a:pPr lvl="0"/>
            <a:r>
              <a:rPr lang="en-US" dirty="0" smtClean="0"/>
              <a:t>Today</a:t>
            </a:r>
            <a:r>
              <a:rPr lang="en-US" dirty="0"/>
              <a:t>, gender roles have blurred, and gender is no longer an accurate way to distinguish among consumers in some product categories. For instance, Traditionally, women have been the primary users of hair and face-care products but now, more and more men have been using have been buying skin toners, aftershave creams, and moisturizers. Marketers have had to redesign the areas where men buy these products knowing that they may feel embarrassed to be seen buying them.</a:t>
            </a:r>
          </a:p>
          <a:p>
            <a:endParaRPr lang="en-US" dirty="0"/>
          </a:p>
        </p:txBody>
      </p:sp>
    </p:spTree>
    <p:extLst>
      <p:ext uri="{BB962C8B-B14F-4D97-AF65-F5344CB8AC3E}">
        <p14:creationId xmlns:p14="http://schemas.microsoft.com/office/powerpoint/2010/main" val="8015329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a:t>
            </a:r>
            <a:r>
              <a:rPr lang="en-US" dirty="0" smtClean="0"/>
              <a:t>Class</a:t>
            </a:r>
            <a:endParaRPr lang="en-US" dirty="0"/>
          </a:p>
        </p:txBody>
      </p:sp>
      <p:sp>
        <p:nvSpPr>
          <p:cNvPr id="3" name="Content Placeholder 2"/>
          <p:cNvSpPr>
            <a:spLocks noGrp="1"/>
          </p:cNvSpPr>
          <p:nvPr>
            <p:ph idx="1"/>
          </p:nvPr>
        </p:nvSpPr>
        <p:spPr/>
        <p:txBody>
          <a:bodyPr>
            <a:normAutofit fontScale="92500"/>
          </a:bodyPr>
          <a:lstStyle/>
          <a:p>
            <a:r>
              <a:rPr lang="en-US" dirty="0"/>
              <a:t>Social </a:t>
            </a:r>
            <a:r>
              <a:rPr lang="en-US" dirty="0" smtClean="0"/>
              <a:t>Class </a:t>
            </a:r>
            <a:r>
              <a:rPr lang="en-US" dirty="0"/>
              <a:t>is the division of members of a society into a hierarchy of distinct status classes, so that members of each class have relatively the same status and members of all other classes have either higher or lower status. Social class is determined by the level of education, occupation, and income , high-level occupations that produce high incomes require advanced education and are more prestigious than occupations requiring less education. Income determines the level of affordability of products and services but provides a more comprehensive profile of families when combined with age and education</a:t>
            </a:r>
          </a:p>
        </p:txBody>
      </p:sp>
    </p:spTree>
    <p:extLst>
      <p:ext uri="{BB962C8B-B14F-4D97-AF65-F5344CB8AC3E}">
        <p14:creationId xmlns:p14="http://schemas.microsoft.com/office/powerpoint/2010/main" val="2911558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bg2"/>
                </a:solidFill>
              </a:rPr>
              <a:t>ii. </a:t>
            </a:r>
            <a:r>
              <a:rPr lang="en-US" b="1" dirty="0" err="1" smtClean="0">
                <a:solidFill>
                  <a:schemeClr val="bg2"/>
                </a:solidFill>
              </a:rPr>
              <a:t>lifesyle</a:t>
            </a:r>
            <a:endParaRPr lang="en-US" b="1" dirty="0">
              <a:solidFill>
                <a:schemeClr val="bg2"/>
              </a:solidFill>
            </a:endParaRPr>
          </a:p>
        </p:txBody>
      </p:sp>
      <p:sp>
        <p:nvSpPr>
          <p:cNvPr id="3" name="Content Placeholder 2"/>
          <p:cNvSpPr>
            <a:spLocks noGrp="1"/>
          </p:cNvSpPr>
          <p:nvPr>
            <p:ph idx="1"/>
          </p:nvPr>
        </p:nvSpPr>
        <p:spPr/>
        <p:txBody>
          <a:bodyPr/>
          <a:lstStyle/>
          <a:p>
            <a:r>
              <a:rPr lang="en-US" dirty="0"/>
              <a:t>In marketing, lifestyles are also known as psychographics, and they include consumers’ activities, interests, and opinions. In consumer research, psychographics consists of variables like buying patterns, opinions about consumption and/or social issues, values, hobbies, leisure activities, and many other dimensions. Psychographics are versatile, loosely-defined, and together with demographics, provide marketers with richly descriptive profiles of target markets.</a:t>
            </a:r>
          </a:p>
        </p:txBody>
      </p:sp>
    </p:spTree>
    <p:extLst>
      <p:ext uri="{BB962C8B-B14F-4D97-AF65-F5344CB8AC3E}">
        <p14:creationId xmlns:p14="http://schemas.microsoft.com/office/powerpoint/2010/main" val="13280823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VAL’S</a:t>
            </a:r>
            <a:endParaRPr lang="en-US" dirty="0"/>
          </a:p>
        </p:txBody>
      </p:sp>
      <p:sp>
        <p:nvSpPr>
          <p:cNvPr id="3" name="Content Placeholder 2"/>
          <p:cNvSpPr>
            <a:spLocks noGrp="1"/>
          </p:cNvSpPr>
          <p:nvPr>
            <p:ph idx="1"/>
          </p:nvPr>
        </p:nvSpPr>
        <p:spPr/>
        <p:txBody>
          <a:bodyPr/>
          <a:lstStyle/>
          <a:p>
            <a:pPr lvl="0"/>
            <a:r>
              <a:rPr lang="en-US" dirty="0"/>
              <a:t>VALs- is a psychographic consumer segmentation that stands for </a:t>
            </a:r>
            <a:r>
              <a:rPr lang="en-US" b="1" dirty="0"/>
              <a:t>Values, Attitudes and Lifestyles</a:t>
            </a:r>
            <a:r>
              <a:rPr lang="en-US" dirty="0"/>
              <a:t>, it is a system owned by Strategic Business Insights </a:t>
            </a:r>
            <a:r>
              <a:rPr lang="en-US" dirty="0" smtClean="0"/>
              <a:t>and is </a:t>
            </a:r>
            <a:r>
              <a:rPr lang="en-US" dirty="0"/>
              <a:t>based on eight pillars: innovators, thinkers, achievers, experiencers, believers, strivers, makers and survivors. VALS explains why different consumer groups exhibit different behaviors as well as why different consumer groups exhibit the same behaviors for different reasons.</a:t>
            </a:r>
          </a:p>
          <a:p>
            <a:endParaRPr lang="en-US" dirty="0"/>
          </a:p>
        </p:txBody>
      </p:sp>
    </p:spTree>
    <p:extLst>
      <p:ext uri="{BB962C8B-B14F-4D97-AF65-F5344CB8AC3E}">
        <p14:creationId xmlns:p14="http://schemas.microsoft.com/office/powerpoint/2010/main" val="5597922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146705" y="609601"/>
            <a:ext cx="3856037" cy="1362890"/>
          </a:xfrm>
        </p:spPr>
        <p:txBody>
          <a:bodyPr/>
          <a:lstStyle/>
          <a:p>
            <a:r>
              <a:rPr lang="en-US" dirty="0" smtClean="0"/>
              <a:t>Innovators</a:t>
            </a:r>
            <a:r>
              <a:rPr lang="en-US" dirty="0"/>
              <a:t/>
            </a:r>
            <a:br>
              <a:rPr lang="en-US" dirty="0"/>
            </a:br>
            <a:endParaRPr lang="en-US" dirty="0"/>
          </a:p>
        </p:txBody>
      </p:sp>
      <p:pic>
        <p:nvPicPr>
          <p:cNvPr id="12" name="Content Placeholder 11"/>
          <p:cNvPicPr>
            <a:picLocks noGrp="1"/>
          </p:cNvPicPr>
          <p:nvPr>
            <p:ph idx="1"/>
          </p:nvPr>
        </p:nvPicPr>
        <p:blipFill>
          <a:blip r:embed="rId2"/>
          <a:stretch>
            <a:fillRect/>
          </a:stretch>
        </p:blipFill>
        <p:spPr>
          <a:xfrm>
            <a:off x="6452186" y="592138"/>
            <a:ext cx="4768808" cy="5199062"/>
          </a:xfrm>
          <a:prstGeom prst="rect">
            <a:avLst/>
          </a:prstGeom>
        </p:spPr>
      </p:pic>
      <p:sp>
        <p:nvSpPr>
          <p:cNvPr id="13" name="Text Placeholder 12"/>
          <p:cNvSpPr>
            <a:spLocks noGrp="1"/>
          </p:cNvSpPr>
          <p:nvPr>
            <p:ph type="body" sz="half" idx="2"/>
          </p:nvPr>
        </p:nvSpPr>
        <p:spPr>
          <a:xfrm>
            <a:off x="1146705" y="2249486"/>
            <a:ext cx="4509512" cy="3541714"/>
          </a:xfrm>
        </p:spPr>
        <p:txBody>
          <a:bodyPr>
            <a:normAutofit/>
          </a:bodyPr>
          <a:lstStyle/>
          <a:p>
            <a:r>
              <a:rPr lang="en-US" sz="2400" dirty="0" smtClean="0"/>
              <a:t>Are </a:t>
            </a:r>
            <a:r>
              <a:rPr lang="en-US" sz="2400" dirty="0"/>
              <a:t>people with considerable incomes and resources who value independence greatly. They are driven to pursue the finer things in life and have distinct own tastes in things</a:t>
            </a:r>
          </a:p>
        </p:txBody>
      </p:sp>
    </p:spTree>
    <p:extLst>
      <p:ext uri="{BB962C8B-B14F-4D97-AF65-F5344CB8AC3E}">
        <p14:creationId xmlns:p14="http://schemas.microsoft.com/office/powerpoint/2010/main" val="41108402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761999"/>
          </a:xfrm>
        </p:spPr>
        <p:txBody>
          <a:bodyPr/>
          <a:lstStyle/>
          <a:p>
            <a:r>
              <a:rPr lang="en-US" dirty="0"/>
              <a:t>Thinkers</a:t>
            </a:r>
          </a:p>
        </p:txBody>
      </p:sp>
      <p:sp>
        <p:nvSpPr>
          <p:cNvPr id="4" name="Text Placeholder 3"/>
          <p:cNvSpPr>
            <a:spLocks noGrp="1"/>
          </p:cNvSpPr>
          <p:nvPr>
            <p:ph type="body" sz="half" idx="2"/>
          </p:nvPr>
        </p:nvSpPr>
        <p:spPr>
          <a:xfrm>
            <a:off x="1078564" y="1632857"/>
            <a:ext cx="3856037" cy="4158343"/>
          </a:xfrm>
        </p:spPr>
        <p:txBody>
          <a:bodyPr>
            <a:normAutofit/>
          </a:bodyPr>
          <a:lstStyle/>
          <a:p>
            <a:pPr lvl="0"/>
            <a:r>
              <a:rPr lang="en-US" sz="2000" dirty="0" smtClean="0"/>
              <a:t>In </a:t>
            </a:r>
            <a:r>
              <a:rPr lang="en-US" sz="2000" dirty="0"/>
              <a:t>the VALS paradigm, a well-educated professional is a great example of a Thinker. These are the individuals who have substantial resources and are knowledge-driven. These customers make thoughtful decisions and are well-informed about their environment. Due to their education, these consumers are more likely to embrace any societal change.</a:t>
            </a:r>
          </a:p>
          <a:p>
            <a:endParaRPr lang="en-US" dirty="0"/>
          </a:p>
        </p:txBody>
      </p:sp>
      <p:pic>
        <p:nvPicPr>
          <p:cNvPr id="5" name="Content Placeholder 11"/>
          <p:cNvPicPr>
            <a:picLocks noGrp="1"/>
          </p:cNvPicPr>
          <p:nvPr>
            <p:ph idx="1"/>
          </p:nvPr>
        </p:nvPicPr>
        <p:blipFill>
          <a:blip r:embed="rId2"/>
          <a:stretch>
            <a:fillRect/>
          </a:stretch>
        </p:blipFill>
        <p:spPr>
          <a:xfrm>
            <a:off x="6452186" y="592138"/>
            <a:ext cx="4598991" cy="5199062"/>
          </a:xfrm>
          <a:prstGeom prst="rect">
            <a:avLst/>
          </a:prstGeom>
        </p:spPr>
      </p:pic>
    </p:spTree>
    <p:extLst>
      <p:ext uri="{BB962C8B-B14F-4D97-AF65-F5344CB8AC3E}">
        <p14:creationId xmlns:p14="http://schemas.microsoft.com/office/powerpoint/2010/main" val="25875696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918753"/>
          </a:xfrm>
        </p:spPr>
        <p:txBody>
          <a:bodyPr/>
          <a:lstStyle/>
          <a:p>
            <a:r>
              <a:rPr lang="en-US" dirty="0"/>
              <a:t>Believers </a:t>
            </a:r>
          </a:p>
        </p:txBody>
      </p:sp>
      <p:sp>
        <p:nvSpPr>
          <p:cNvPr id="4" name="Text Placeholder 3"/>
          <p:cNvSpPr>
            <a:spLocks noGrp="1"/>
          </p:cNvSpPr>
          <p:nvPr>
            <p:ph type="body" sz="half" idx="2"/>
          </p:nvPr>
        </p:nvSpPr>
        <p:spPr>
          <a:xfrm>
            <a:off x="1146705" y="1632857"/>
            <a:ext cx="4222129" cy="4158343"/>
          </a:xfrm>
        </p:spPr>
        <p:txBody>
          <a:bodyPr>
            <a:normAutofit/>
          </a:bodyPr>
          <a:lstStyle/>
          <a:p>
            <a:pPr lvl="0"/>
            <a:r>
              <a:rPr lang="en-US" sz="2000" dirty="0" smtClean="0"/>
              <a:t>Thinkers </a:t>
            </a:r>
            <a:r>
              <a:rPr lang="en-US" sz="2000" dirty="0"/>
              <a:t>make their own decisions, however believers are more social by nature and thus also believe other consumers. This is a minor distinction between thinkers and believers. Their resources are typically lesser, and they are also less likely to embrace innovation on their own. They represent the ideal group of word-of-mouth customers.</a:t>
            </a:r>
          </a:p>
          <a:p>
            <a:endParaRPr lang="en-US" sz="2000" dirty="0"/>
          </a:p>
        </p:txBody>
      </p:sp>
      <p:pic>
        <p:nvPicPr>
          <p:cNvPr id="5" name="Content Placeholder 11"/>
          <p:cNvPicPr>
            <a:picLocks noGrp="1"/>
          </p:cNvPicPr>
          <p:nvPr>
            <p:ph idx="1"/>
          </p:nvPr>
        </p:nvPicPr>
        <p:blipFill>
          <a:blip r:embed="rId2"/>
          <a:stretch>
            <a:fillRect/>
          </a:stretch>
        </p:blipFill>
        <p:spPr>
          <a:xfrm>
            <a:off x="6452186" y="592138"/>
            <a:ext cx="4455300" cy="5199062"/>
          </a:xfrm>
          <a:prstGeom prst="rect">
            <a:avLst/>
          </a:prstGeom>
        </p:spPr>
      </p:pic>
    </p:spTree>
    <p:extLst>
      <p:ext uri="{BB962C8B-B14F-4D97-AF65-F5344CB8AC3E}">
        <p14:creationId xmlns:p14="http://schemas.microsoft.com/office/powerpoint/2010/main" val="9008968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775062"/>
          </a:xfrm>
        </p:spPr>
        <p:txBody>
          <a:bodyPr/>
          <a:lstStyle/>
          <a:p>
            <a:r>
              <a:rPr lang="en-US" dirty="0"/>
              <a:t>Achievers </a:t>
            </a:r>
          </a:p>
        </p:txBody>
      </p:sp>
      <p:sp>
        <p:nvSpPr>
          <p:cNvPr id="4" name="Text Placeholder 3"/>
          <p:cNvSpPr>
            <a:spLocks noGrp="1"/>
          </p:cNvSpPr>
          <p:nvPr>
            <p:ph type="body" sz="half" idx="2"/>
          </p:nvPr>
        </p:nvSpPr>
        <p:spPr>
          <a:xfrm>
            <a:off x="1042202" y="1622468"/>
            <a:ext cx="3960540" cy="4168731"/>
          </a:xfrm>
        </p:spPr>
        <p:txBody>
          <a:bodyPr>
            <a:noAutofit/>
          </a:bodyPr>
          <a:lstStyle/>
          <a:p>
            <a:pPr lvl="0"/>
            <a:r>
              <a:rPr lang="en-US" sz="2000" dirty="0" smtClean="0"/>
              <a:t>Achievements clearly motivate </a:t>
            </a:r>
            <a:r>
              <a:rPr lang="en-US" sz="2000" dirty="0"/>
              <a:t>achievers. These people aspire to </a:t>
            </a:r>
            <a:r>
              <a:rPr lang="en-US" sz="2000" dirty="0" smtClean="0"/>
              <a:t>succeed </a:t>
            </a:r>
            <a:r>
              <a:rPr lang="en-US" sz="2000" dirty="0"/>
              <a:t>in both their personal and professional lives. They are therefore more likely to buy a brand that has proven successful over time. The achievers are regarded as high-resource customers, but they are also more willing to acquire a brand quickly if it is growing.</a:t>
            </a:r>
          </a:p>
          <a:p>
            <a:endParaRPr lang="en-US" sz="2000" dirty="0"/>
          </a:p>
        </p:txBody>
      </p:sp>
      <p:pic>
        <p:nvPicPr>
          <p:cNvPr id="5" name="Content Placeholder 11"/>
          <p:cNvPicPr>
            <a:picLocks noGrp="1"/>
          </p:cNvPicPr>
          <p:nvPr>
            <p:ph idx="1"/>
          </p:nvPr>
        </p:nvPicPr>
        <p:blipFill>
          <a:blip r:embed="rId2"/>
          <a:stretch>
            <a:fillRect/>
          </a:stretch>
        </p:blipFill>
        <p:spPr>
          <a:xfrm>
            <a:off x="6452186" y="592137"/>
            <a:ext cx="4194043" cy="5338399"/>
          </a:xfrm>
          <a:prstGeom prst="rect">
            <a:avLst/>
          </a:prstGeom>
        </p:spPr>
      </p:pic>
    </p:spTree>
    <p:extLst>
      <p:ext uri="{BB962C8B-B14F-4D97-AF65-F5344CB8AC3E}">
        <p14:creationId xmlns:p14="http://schemas.microsoft.com/office/powerpoint/2010/main" val="17115732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957942"/>
          </a:xfrm>
        </p:spPr>
        <p:txBody>
          <a:bodyPr/>
          <a:lstStyle/>
          <a:p>
            <a:r>
              <a:rPr lang="en-US" dirty="0"/>
              <a:t>Strivers</a:t>
            </a:r>
          </a:p>
        </p:txBody>
      </p:sp>
      <p:sp>
        <p:nvSpPr>
          <p:cNvPr id="4" name="Text Placeholder 3"/>
          <p:cNvSpPr>
            <a:spLocks noGrp="1"/>
          </p:cNvSpPr>
          <p:nvPr>
            <p:ph type="body" sz="half" idx="2"/>
          </p:nvPr>
        </p:nvSpPr>
        <p:spPr>
          <a:xfrm>
            <a:off x="1146705" y="1672046"/>
            <a:ext cx="4013124" cy="4119154"/>
          </a:xfrm>
        </p:spPr>
        <p:txBody>
          <a:bodyPr>
            <a:normAutofit/>
          </a:bodyPr>
          <a:lstStyle/>
          <a:p>
            <a:r>
              <a:rPr lang="en-US" sz="2000" dirty="0" smtClean="0"/>
              <a:t>These are </a:t>
            </a:r>
            <a:r>
              <a:rPr lang="en-US" sz="2000" dirty="0"/>
              <a:t>low resource consumer </a:t>
            </a:r>
            <a:r>
              <a:rPr lang="en-US" sz="2000" dirty="0" smtClean="0"/>
              <a:t>groups </a:t>
            </a:r>
            <a:r>
              <a:rPr lang="en-US" sz="2000" dirty="0"/>
              <a:t>that </a:t>
            </a:r>
            <a:r>
              <a:rPr lang="en-US" sz="2000" dirty="0" smtClean="0"/>
              <a:t>aspire </a:t>
            </a:r>
            <a:r>
              <a:rPr lang="en-US" sz="2000" dirty="0"/>
              <a:t>to achieve anything </a:t>
            </a:r>
            <a:r>
              <a:rPr lang="en-US" sz="2000" dirty="0" smtClean="0"/>
              <a:t>and everything. These </a:t>
            </a:r>
            <a:r>
              <a:rPr lang="en-US" sz="2000" dirty="0"/>
              <a:t>clients lack the means necessary to be achievers. However, because they share values with achievers, they belong under the striver category. A striver can progress to being an achiever if he can acquire the appropriate resources, such as a high income or social status</a:t>
            </a:r>
          </a:p>
        </p:txBody>
      </p:sp>
      <p:pic>
        <p:nvPicPr>
          <p:cNvPr id="5" name="Content Placeholder 11"/>
          <p:cNvPicPr>
            <a:picLocks noGrp="1"/>
          </p:cNvPicPr>
          <p:nvPr>
            <p:ph idx="1"/>
          </p:nvPr>
        </p:nvPicPr>
        <p:blipFill>
          <a:blip r:embed="rId2"/>
          <a:stretch>
            <a:fillRect/>
          </a:stretch>
        </p:blipFill>
        <p:spPr>
          <a:xfrm>
            <a:off x="6452186" y="592138"/>
            <a:ext cx="4389985" cy="5199062"/>
          </a:xfrm>
          <a:prstGeom prst="rect">
            <a:avLst/>
          </a:prstGeom>
        </p:spPr>
      </p:pic>
    </p:spTree>
    <p:extLst>
      <p:ext uri="{BB962C8B-B14F-4D97-AF65-F5344CB8AC3E}">
        <p14:creationId xmlns:p14="http://schemas.microsoft.com/office/powerpoint/2010/main" val="38757051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748936"/>
          </a:xfrm>
        </p:spPr>
        <p:txBody>
          <a:bodyPr/>
          <a:lstStyle/>
          <a:p>
            <a:r>
              <a:rPr lang="en-US" dirty="0" smtClean="0"/>
              <a:t>Experiences</a:t>
            </a:r>
            <a:endParaRPr lang="en-US" dirty="0"/>
          </a:p>
        </p:txBody>
      </p:sp>
      <p:sp>
        <p:nvSpPr>
          <p:cNvPr id="4" name="Text Placeholder 3"/>
          <p:cNvSpPr>
            <a:spLocks noGrp="1"/>
          </p:cNvSpPr>
          <p:nvPr>
            <p:ph type="body" sz="half" idx="2"/>
          </p:nvPr>
        </p:nvSpPr>
        <p:spPr>
          <a:xfrm>
            <a:off x="1146705" y="1502229"/>
            <a:ext cx="3856037" cy="4288971"/>
          </a:xfrm>
        </p:spPr>
        <p:txBody>
          <a:bodyPr>
            <a:normAutofit/>
          </a:bodyPr>
          <a:lstStyle/>
          <a:p>
            <a:pPr lvl="0"/>
            <a:r>
              <a:rPr lang="en-US" sz="2000" dirty="0" smtClean="0"/>
              <a:t>This is a </a:t>
            </a:r>
            <a:r>
              <a:rPr lang="en-US" sz="2000" dirty="0"/>
              <a:t>group of customers who have abundant resources but require a means of self-expression. Young adults dominate this group, which is made up of individuals who desire to experience being different. Early adopters who spend significantly on food, clothing, and other youthful things make up the majority of this customer group</a:t>
            </a:r>
            <a:r>
              <a:rPr lang="en-US" sz="2000" dirty="0" smtClean="0"/>
              <a:t>.</a:t>
            </a:r>
            <a:endParaRPr lang="en-US" sz="2000" dirty="0"/>
          </a:p>
        </p:txBody>
      </p:sp>
      <p:pic>
        <p:nvPicPr>
          <p:cNvPr id="5" name="Content Placeholder 11"/>
          <p:cNvPicPr>
            <a:picLocks noGrp="1"/>
          </p:cNvPicPr>
          <p:nvPr>
            <p:ph idx="1"/>
          </p:nvPr>
        </p:nvPicPr>
        <p:blipFill>
          <a:blip r:embed="rId2"/>
          <a:stretch>
            <a:fillRect/>
          </a:stretch>
        </p:blipFill>
        <p:spPr>
          <a:xfrm>
            <a:off x="6452186" y="592137"/>
            <a:ext cx="4115665" cy="5612719"/>
          </a:xfrm>
          <a:prstGeom prst="rect">
            <a:avLst/>
          </a:prstGeom>
        </p:spPr>
      </p:pic>
    </p:spTree>
    <p:extLst>
      <p:ext uri="{BB962C8B-B14F-4D97-AF65-F5344CB8AC3E}">
        <p14:creationId xmlns:p14="http://schemas.microsoft.com/office/powerpoint/2010/main" val="14166104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788125"/>
          </a:xfrm>
        </p:spPr>
        <p:txBody>
          <a:bodyPr/>
          <a:lstStyle/>
          <a:p>
            <a:r>
              <a:rPr lang="en-US" dirty="0"/>
              <a:t>Makers</a:t>
            </a:r>
          </a:p>
        </p:txBody>
      </p:sp>
      <p:sp>
        <p:nvSpPr>
          <p:cNvPr id="4" name="Text Placeholder 3"/>
          <p:cNvSpPr>
            <a:spLocks noGrp="1"/>
          </p:cNvSpPr>
          <p:nvPr>
            <p:ph type="body" sz="half" idx="2"/>
          </p:nvPr>
        </p:nvSpPr>
        <p:spPr>
          <a:xfrm>
            <a:off x="1146705" y="1397726"/>
            <a:ext cx="3856037" cy="4393474"/>
          </a:xfrm>
        </p:spPr>
        <p:txBody>
          <a:bodyPr/>
          <a:lstStyle/>
          <a:p>
            <a:pPr lvl="0"/>
            <a:r>
              <a:rPr lang="en-US" sz="2000" dirty="0" smtClean="0"/>
              <a:t>These </a:t>
            </a:r>
            <a:r>
              <a:rPr lang="en-US" sz="2000" dirty="0"/>
              <a:t>consumers desire to express themselves, but their access to resources prevents them from doing so. As a result, they would be more concerned with creating a better family than going out and really spending more money. For the Makers, improving their family and selves becomes a means of self-expression.</a:t>
            </a:r>
          </a:p>
          <a:p>
            <a:endParaRPr lang="en-US" dirty="0"/>
          </a:p>
        </p:txBody>
      </p:sp>
      <p:pic>
        <p:nvPicPr>
          <p:cNvPr id="5" name="Content Placeholder 11"/>
          <p:cNvPicPr>
            <a:picLocks noGrp="1"/>
          </p:cNvPicPr>
          <p:nvPr>
            <p:ph idx="1"/>
          </p:nvPr>
        </p:nvPicPr>
        <p:blipFill>
          <a:blip r:embed="rId2"/>
          <a:stretch>
            <a:fillRect/>
          </a:stretch>
        </p:blipFill>
        <p:spPr>
          <a:xfrm>
            <a:off x="6452186" y="592137"/>
            <a:ext cx="4233231" cy="5390651"/>
          </a:xfrm>
          <a:prstGeom prst="rect">
            <a:avLst/>
          </a:prstGeom>
        </p:spPr>
      </p:pic>
    </p:spTree>
    <p:extLst>
      <p:ext uri="{BB962C8B-B14F-4D97-AF65-F5344CB8AC3E}">
        <p14:creationId xmlns:p14="http://schemas.microsoft.com/office/powerpoint/2010/main" val="24228758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840376"/>
          </a:xfrm>
        </p:spPr>
        <p:txBody>
          <a:bodyPr/>
          <a:lstStyle/>
          <a:p>
            <a:r>
              <a:rPr lang="en-US" dirty="0"/>
              <a:t>Survivors </a:t>
            </a:r>
          </a:p>
        </p:txBody>
      </p:sp>
      <p:sp>
        <p:nvSpPr>
          <p:cNvPr id="4" name="Text Placeholder 3"/>
          <p:cNvSpPr>
            <a:spLocks noGrp="1"/>
          </p:cNvSpPr>
          <p:nvPr>
            <p:ph type="body" sz="half" idx="2"/>
          </p:nvPr>
        </p:nvSpPr>
        <p:spPr>
          <a:xfrm>
            <a:off x="1146705" y="1554480"/>
            <a:ext cx="3856037" cy="4236720"/>
          </a:xfrm>
        </p:spPr>
        <p:txBody>
          <a:bodyPr>
            <a:normAutofit/>
          </a:bodyPr>
          <a:lstStyle/>
          <a:p>
            <a:pPr lvl="0"/>
            <a:r>
              <a:rPr lang="en-US" sz="2000" dirty="0" smtClean="0"/>
              <a:t>This </a:t>
            </a:r>
            <a:r>
              <a:rPr lang="en-US" sz="2000" dirty="0"/>
              <a:t>consumer group has the fewest resources and is hence least likely to adopt any innovations. They become brand loyal customers since they are less inclined to frequently alter their behavior. Older people receiving pensions and living alone are an example of those who prioritize fundamental needs and are least likely to focus on anything else.</a:t>
            </a:r>
          </a:p>
          <a:p>
            <a:endParaRPr lang="en-US" dirty="0"/>
          </a:p>
        </p:txBody>
      </p:sp>
      <p:pic>
        <p:nvPicPr>
          <p:cNvPr id="5" name="Content Placeholder 11"/>
          <p:cNvPicPr>
            <a:picLocks noGrp="1"/>
          </p:cNvPicPr>
          <p:nvPr>
            <p:ph idx="1"/>
          </p:nvPr>
        </p:nvPicPr>
        <p:blipFill>
          <a:blip r:embed="rId2"/>
          <a:stretch>
            <a:fillRect/>
          </a:stretch>
        </p:blipFill>
        <p:spPr>
          <a:xfrm>
            <a:off x="6452186" y="592138"/>
            <a:ext cx="4089540" cy="5199062"/>
          </a:xfrm>
          <a:prstGeom prst="rect">
            <a:avLst/>
          </a:prstGeom>
        </p:spPr>
      </p:pic>
    </p:spTree>
    <p:extLst>
      <p:ext uri="{BB962C8B-B14F-4D97-AF65-F5344CB8AC3E}">
        <p14:creationId xmlns:p14="http://schemas.microsoft.com/office/powerpoint/2010/main" val="33595253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2"/>
                </a:solidFill>
              </a:rPr>
              <a:t>III. </a:t>
            </a:r>
            <a:r>
              <a:rPr lang="en-US" b="1" dirty="0" err="1">
                <a:solidFill>
                  <a:schemeClr val="bg2"/>
                </a:solidFill>
              </a:rPr>
              <a:t>Geodemographics</a:t>
            </a:r>
            <a:endParaRPr lang="en-US" dirty="0">
              <a:solidFill>
                <a:schemeClr val="bg2"/>
              </a:solidFill>
            </a:endParaRPr>
          </a:p>
        </p:txBody>
      </p:sp>
      <p:sp>
        <p:nvSpPr>
          <p:cNvPr id="3" name="Content Placeholder 2"/>
          <p:cNvSpPr>
            <a:spLocks noGrp="1"/>
          </p:cNvSpPr>
          <p:nvPr>
            <p:ph idx="1"/>
          </p:nvPr>
        </p:nvSpPr>
        <p:spPr/>
        <p:txBody>
          <a:bodyPr/>
          <a:lstStyle/>
          <a:p>
            <a:r>
              <a:rPr lang="en-US" dirty="0"/>
              <a:t>This is a hybrid segmentation scheme based on the premise that people who live close to one another are likely to have similar financial means, tastes, preferences, lifestyles, and consumption habits. Geographical settings shape the ways people dress (clothing), the food they eat, transportation, and many other product choices.</a:t>
            </a:r>
          </a:p>
        </p:txBody>
      </p:sp>
    </p:spTree>
    <p:extLst>
      <p:ext uri="{BB962C8B-B14F-4D97-AF65-F5344CB8AC3E}">
        <p14:creationId xmlns:p14="http://schemas.microsoft.com/office/powerpoint/2010/main" val="23935648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PRIZM</a:t>
            </a:r>
            <a:endParaRPr lang="en-US" dirty="0"/>
          </a:p>
        </p:txBody>
      </p:sp>
      <p:sp>
        <p:nvSpPr>
          <p:cNvPr id="3" name="Content Placeholder 2"/>
          <p:cNvSpPr>
            <a:spLocks noGrp="1"/>
          </p:cNvSpPr>
          <p:nvPr>
            <p:ph idx="1"/>
          </p:nvPr>
        </p:nvSpPr>
        <p:spPr/>
        <p:txBody>
          <a:bodyPr/>
          <a:lstStyle/>
          <a:p>
            <a:r>
              <a:rPr lang="en-US" dirty="0"/>
              <a:t>In the US, marketers use a system known as PRIZM which combines demographics, consumer behavior and geographic data which is useful in identifying, understanding and reaching their customers and prospects. PRIZM stands for Potential Rating Index for Zip Markets and is built around geographic neighborhood data obtained through the United States Census.</a:t>
            </a:r>
          </a:p>
          <a:p>
            <a:endParaRPr lang="en-US" dirty="0"/>
          </a:p>
        </p:txBody>
      </p:sp>
    </p:spTree>
    <p:extLst>
      <p:ext uri="{BB962C8B-B14F-4D97-AF65-F5344CB8AC3E}">
        <p14:creationId xmlns:p14="http://schemas.microsoft.com/office/powerpoint/2010/main" val="76143391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46705" y="609601"/>
            <a:ext cx="3856037" cy="748936"/>
          </a:xfrm>
        </p:spPr>
        <p:txBody>
          <a:bodyPr/>
          <a:lstStyle/>
          <a:p>
            <a:r>
              <a:rPr lang="en-US" dirty="0" err="1" smtClean="0"/>
              <a:t>prizm</a:t>
            </a:r>
            <a:endParaRPr lang="en-US" dirty="0"/>
          </a:p>
        </p:txBody>
      </p:sp>
      <p:sp>
        <p:nvSpPr>
          <p:cNvPr id="5" name="Content Placeholder 4"/>
          <p:cNvSpPr>
            <a:spLocks noGrp="1"/>
          </p:cNvSpPr>
          <p:nvPr>
            <p:ph idx="1"/>
          </p:nvPr>
        </p:nvSpPr>
        <p:spPr/>
        <p:txBody>
          <a:bodyPr>
            <a:normAutofit fontScale="92500"/>
          </a:bodyPr>
          <a:lstStyle/>
          <a:p>
            <a:pPr marL="0" indent="0">
              <a:buNone/>
            </a:pPr>
            <a:r>
              <a:rPr lang="en-US" dirty="0"/>
              <a:t>The system classifies the households according to: </a:t>
            </a:r>
          </a:p>
          <a:p>
            <a:r>
              <a:rPr lang="en-US" dirty="0" err="1" smtClean="0"/>
              <a:t>Lifestage</a:t>
            </a:r>
            <a:r>
              <a:rPr lang="en-US" dirty="0" smtClean="0"/>
              <a:t> </a:t>
            </a:r>
            <a:r>
              <a:rPr lang="en-US" dirty="0"/>
              <a:t>groups—younger years, family life, and mature years—based on age, socioeconomic rank, and the presence of children at home.</a:t>
            </a:r>
          </a:p>
          <a:p>
            <a:r>
              <a:rPr lang="en-US" dirty="0" smtClean="0"/>
              <a:t>Urbanization </a:t>
            </a:r>
            <a:r>
              <a:rPr lang="en-US" dirty="0"/>
              <a:t>and affluence—urban, suburban, second city, and town and country— bused on urbanization and socioeconomic rank. </a:t>
            </a:r>
          </a:p>
          <a:p>
            <a:r>
              <a:rPr lang="en-US" dirty="0" err="1" smtClean="0"/>
              <a:t>ConneXions</a:t>
            </a:r>
            <a:r>
              <a:rPr lang="en-US" dirty="0" smtClean="0"/>
              <a:t> </a:t>
            </a:r>
            <a:r>
              <a:rPr lang="en-US" dirty="0"/>
              <a:t>determines the likelihood for segments to adopt technology. </a:t>
            </a:r>
          </a:p>
          <a:p>
            <a:r>
              <a:rPr lang="en-US" dirty="0" smtClean="0"/>
              <a:t>P$YCLE </a:t>
            </a:r>
            <a:r>
              <a:rPr lang="en-US" dirty="0"/>
              <a:t>focuses on households’</a:t>
            </a:r>
          </a:p>
        </p:txBody>
      </p:sp>
      <p:sp>
        <p:nvSpPr>
          <p:cNvPr id="6" name="Text Placeholder 5"/>
          <p:cNvSpPr>
            <a:spLocks noGrp="1"/>
          </p:cNvSpPr>
          <p:nvPr>
            <p:ph type="body" sz="half" idx="2"/>
          </p:nvPr>
        </p:nvSpPr>
        <p:spPr>
          <a:xfrm>
            <a:off x="1146705" y="1685109"/>
            <a:ext cx="3856037" cy="4106091"/>
          </a:xfrm>
        </p:spPr>
        <p:txBody>
          <a:bodyPr>
            <a:normAutofit/>
          </a:bodyPr>
          <a:lstStyle/>
          <a:p>
            <a:r>
              <a:rPr lang="en-US" sz="1800" dirty="0"/>
              <a:t>In the US, marketers use a system known as PRIZM which combines demographics, consumer behavior and geographic data which is useful in identifying, understanding and reaching their customers and prospects. PRIZM stands for Potential Rating Index for Zip Markets and is built around geographic neighborhood data obtained through the United States Census.</a:t>
            </a:r>
          </a:p>
          <a:p>
            <a:endParaRPr lang="en-US" sz="1800" dirty="0"/>
          </a:p>
          <a:p>
            <a:endParaRPr lang="en-US" sz="1800" dirty="0"/>
          </a:p>
        </p:txBody>
      </p:sp>
    </p:spTree>
    <p:extLst>
      <p:ext uri="{BB962C8B-B14F-4D97-AF65-F5344CB8AC3E}">
        <p14:creationId xmlns:p14="http://schemas.microsoft.com/office/powerpoint/2010/main" val="7947215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1129600"/>
          </a:xfrm>
        </p:spPr>
        <p:txBody>
          <a:bodyPr>
            <a:normAutofit fontScale="90000"/>
          </a:bodyPr>
          <a:lstStyle/>
          <a:p>
            <a:pPr lvl="0"/>
            <a:r>
              <a:rPr lang="en-US" b="1" dirty="0" smtClean="0"/>
              <a:t/>
            </a:r>
            <a:br>
              <a:rPr lang="en-US" b="1" dirty="0" smtClean="0"/>
            </a:br>
            <a:r>
              <a:rPr lang="en-US" b="1" dirty="0" smtClean="0"/>
              <a:t>iv. </a:t>
            </a:r>
            <a:r>
              <a:rPr lang="en-US" b="1" dirty="0"/>
              <a:t>Product Benefits </a:t>
            </a:r>
            <a:br>
              <a:rPr lang="en-US" b="1" dirty="0"/>
            </a:br>
            <a:endParaRPr lang="en-US" b="1" dirty="0"/>
          </a:p>
        </p:txBody>
      </p:sp>
      <p:sp>
        <p:nvSpPr>
          <p:cNvPr id="3" name="Content Placeholder 2"/>
          <p:cNvSpPr>
            <a:spLocks noGrp="1"/>
          </p:cNvSpPr>
          <p:nvPr>
            <p:ph idx="1"/>
          </p:nvPr>
        </p:nvSpPr>
        <p:spPr/>
        <p:txBody>
          <a:bodyPr>
            <a:normAutofit lnSpcReduction="10000"/>
          </a:bodyPr>
          <a:lstStyle/>
          <a:p>
            <a:r>
              <a:rPr lang="en-US" dirty="0" smtClean="0"/>
              <a:t>Benefit </a:t>
            </a:r>
            <a:r>
              <a:rPr lang="en-US" dirty="0"/>
              <a:t>segmentation reflects the benefits that consumers seek because they represent unfilled needs. When buyers perceive that a given brand delivers a unique and prominent benefit they become loyal buyers. For example, Marketers of personal care products—such as shampoos, soaps, and toothpastes—create different offerings designed to deliver specific benefits. Colgate, probably the world’s most sophisticated marketer of personal care products, markets its offerings according to consumers’ need in caring for their teeth and maintaining oral hygiene</a:t>
            </a:r>
          </a:p>
        </p:txBody>
      </p:sp>
    </p:spTree>
    <p:extLst>
      <p:ext uri="{BB962C8B-B14F-4D97-AF65-F5344CB8AC3E}">
        <p14:creationId xmlns:p14="http://schemas.microsoft.com/office/powerpoint/2010/main" val="32220131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benefits</a:t>
            </a:r>
            <a:endParaRPr lang="en-US" dirty="0"/>
          </a:p>
        </p:txBody>
      </p:sp>
      <p:pic>
        <p:nvPicPr>
          <p:cNvPr id="4" name="Content Placeholder 3"/>
          <p:cNvPicPr>
            <a:picLocks noGrp="1"/>
          </p:cNvPicPr>
          <p:nvPr>
            <p:ph idx="1"/>
          </p:nvPr>
        </p:nvPicPr>
        <p:blipFill>
          <a:blip r:embed="rId2"/>
          <a:stretch>
            <a:fillRect/>
          </a:stretch>
        </p:blipFill>
        <p:spPr>
          <a:xfrm>
            <a:off x="1775012" y="2487706"/>
            <a:ext cx="8633012" cy="3845859"/>
          </a:xfrm>
          <a:prstGeom prst="rect">
            <a:avLst/>
          </a:prstGeom>
        </p:spPr>
      </p:pic>
    </p:spTree>
    <p:extLst>
      <p:ext uri="{BB962C8B-B14F-4D97-AF65-F5344CB8AC3E}">
        <p14:creationId xmlns:p14="http://schemas.microsoft.com/office/powerpoint/2010/main" val="8280386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497588"/>
          </a:xfrm>
        </p:spPr>
        <p:txBody>
          <a:bodyPr>
            <a:normAutofit fontScale="90000"/>
          </a:bodyPr>
          <a:lstStyle/>
          <a:p>
            <a:endParaRPr lang="en-US" dirty="0"/>
          </a:p>
        </p:txBody>
      </p:sp>
      <p:sp>
        <p:nvSpPr>
          <p:cNvPr id="3" name="Content Placeholder 2"/>
          <p:cNvSpPr>
            <a:spLocks noGrp="1"/>
          </p:cNvSpPr>
          <p:nvPr>
            <p:ph idx="1"/>
          </p:nvPr>
        </p:nvSpPr>
        <p:spPr>
          <a:xfrm>
            <a:off x="1141412" y="1210235"/>
            <a:ext cx="9905999" cy="5002306"/>
          </a:xfrm>
        </p:spPr>
        <p:txBody>
          <a:bodyPr>
            <a:normAutofit fontScale="92500" lnSpcReduction="10000"/>
          </a:bodyPr>
          <a:lstStyle/>
          <a:p>
            <a:pPr lvl="0"/>
            <a:r>
              <a:rPr lang="en-US" sz="2600" i="1" dirty="0"/>
              <a:t>Usage-rate </a:t>
            </a:r>
            <a:r>
              <a:rPr lang="en-US" sz="2600" i="1" dirty="0" smtClean="0"/>
              <a:t>segmentation</a:t>
            </a:r>
          </a:p>
          <a:p>
            <a:pPr marL="0" lvl="0" indent="0">
              <a:buNone/>
            </a:pPr>
            <a:r>
              <a:rPr lang="en-US" sz="2600" dirty="0" smtClean="0"/>
              <a:t>This </a:t>
            </a:r>
            <a:r>
              <a:rPr lang="en-US" sz="2600" dirty="0"/>
              <a:t>reflects the differences among heavy, medium, and light users, as well as nonusers of a specific product, service, or brand. Marketers of many products, such as laundry detergent, beer, and dog food, have found that a relatively small group of heavy users accounts for a disproportionately large percentage of the total product usage. </a:t>
            </a:r>
            <a:endParaRPr lang="en-US" sz="2600" dirty="0" smtClean="0"/>
          </a:p>
          <a:p>
            <a:pPr marL="0" lvl="0" indent="0">
              <a:buNone/>
            </a:pPr>
            <a:r>
              <a:rPr lang="en-US" sz="2600" dirty="0" smtClean="0"/>
              <a:t>Therefore</a:t>
            </a:r>
            <a:r>
              <a:rPr lang="en-US" sz="2600" dirty="0"/>
              <a:t>, most detergent selling companies direct their advertising campaigns to heavy users rather than spend money trying to attract medium or light users. Research shows that targeting heavy users is more profitable than pursuing other users. However, catering to this segment requires a lot of expensive advertising because all competitors target the same heavy users. </a:t>
            </a:r>
          </a:p>
          <a:p>
            <a:endParaRPr lang="en-US" dirty="0" smtClean="0"/>
          </a:p>
          <a:p>
            <a:endParaRPr lang="en-US" dirty="0"/>
          </a:p>
        </p:txBody>
      </p:sp>
    </p:spTree>
    <p:extLst>
      <p:ext uri="{BB962C8B-B14F-4D97-AF65-F5344CB8AC3E}">
        <p14:creationId xmlns:p14="http://schemas.microsoft.com/office/powerpoint/2010/main" val="41575247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i="1" dirty="0"/>
              <a:t>Product awareness</a:t>
            </a:r>
            <a:r>
              <a:rPr lang="en-US" dirty="0"/>
              <a:t> status represents the degree of consumers’ awareness of the product and its features, and whether or not they intend to buy it reasonably soon. A related factor is product involvement, which reflects the degree of personal relevance that the product holds for the consumer. </a:t>
            </a:r>
          </a:p>
          <a:p>
            <a:pPr lvl="0"/>
            <a:r>
              <a:rPr lang="en-US" i="1" dirty="0"/>
              <a:t>Usage-occasion segmentation</a:t>
            </a:r>
            <a:r>
              <a:rPr lang="en-US" dirty="0"/>
              <a:t> recognizes that consumers purchase some products for specific occasions, like birthdays, travel, Valentine’s day, Christmas , Mother’s day etc.</a:t>
            </a:r>
          </a:p>
          <a:p>
            <a:endParaRPr lang="en-US" dirty="0"/>
          </a:p>
        </p:txBody>
      </p:sp>
    </p:spTree>
    <p:extLst>
      <p:ext uri="{BB962C8B-B14F-4D97-AF65-F5344CB8AC3E}">
        <p14:creationId xmlns:p14="http://schemas.microsoft.com/office/powerpoint/2010/main" val="11751758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820317"/>
          </a:xfrm>
        </p:spPr>
        <p:txBody>
          <a:bodyPr>
            <a:normAutofit fontScale="90000"/>
          </a:bodyPr>
          <a:lstStyle/>
          <a:p>
            <a:r>
              <a:rPr lang="en-US" b="1" dirty="0" smtClean="0"/>
              <a:t/>
            </a:r>
            <a:br>
              <a:rPr lang="en-US" b="1" dirty="0" smtClean="0"/>
            </a:br>
            <a:r>
              <a:rPr lang="en-US" b="1" dirty="0" smtClean="0"/>
              <a:t>Attributes </a:t>
            </a:r>
            <a:r>
              <a:rPr lang="en-US" b="1" dirty="0"/>
              <a:t>of a good segment</a:t>
            </a:r>
            <a:r>
              <a:rPr lang="en-US" dirty="0"/>
              <a:t/>
            </a:r>
            <a:br>
              <a:rPr lang="en-US" dirty="0"/>
            </a:br>
            <a:endParaRPr lang="en-US" dirty="0"/>
          </a:p>
        </p:txBody>
      </p:sp>
      <p:sp>
        <p:nvSpPr>
          <p:cNvPr id="3" name="Content Placeholder 2"/>
          <p:cNvSpPr>
            <a:spLocks noGrp="1"/>
          </p:cNvSpPr>
          <p:nvPr>
            <p:ph idx="1"/>
          </p:nvPr>
        </p:nvSpPr>
        <p:spPr>
          <a:xfrm>
            <a:off x="1141412" y="1438834"/>
            <a:ext cx="9905999" cy="4706471"/>
          </a:xfrm>
        </p:spPr>
        <p:txBody>
          <a:bodyPr/>
          <a:lstStyle/>
          <a:p>
            <a:r>
              <a:rPr lang="en-US" i="1" dirty="0" smtClean="0"/>
              <a:t>Identifiable</a:t>
            </a:r>
          </a:p>
          <a:p>
            <a:pPr marL="0" indent="0">
              <a:buNone/>
            </a:pPr>
            <a:r>
              <a:rPr lang="en-US" dirty="0" smtClean="0"/>
              <a:t>Marketers </a:t>
            </a:r>
            <a:r>
              <a:rPr lang="en-US" dirty="0"/>
              <a:t>divide consumers into separate segments on the basis of common or shared needs by using demographics, lifestyles, and other factors named “bases for segmentation.” Some segmentation factors, such as demographics (e.g., age, gender, ethnicity), are easy to identify, and others can be determined through questioning (e.g., education, income, occupation, marital status). Other features, such as the product benefits buyers seek and customers’ lifestyles, are difficult to identify and measure. </a:t>
            </a:r>
          </a:p>
          <a:p>
            <a:endParaRPr lang="en-US" dirty="0"/>
          </a:p>
        </p:txBody>
      </p:sp>
    </p:spTree>
    <p:extLst>
      <p:ext uri="{BB962C8B-B14F-4D97-AF65-F5344CB8AC3E}">
        <p14:creationId xmlns:p14="http://schemas.microsoft.com/office/powerpoint/2010/main" val="260291654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05071"/>
            <a:ext cx="9905998" cy="591717"/>
          </a:xfrm>
        </p:spPr>
        <p:txBody>
          <a:bodyPr/>
          <a:lstStyle/>
          <a:p>
            <a:endParaRPr lang="en-US" dirty="0"/>
          </a:p>
        </p:txBody>
      </p:sp>
      <p:sp>
        <p:nvSpPr>
          <p:cNvPr id="3" name="Content Placeholder 2"/>
          <p:cNvSpPr>
            <a:spLocks noGrp="1"/>
          </p:cNvSpPr>
          <p:nvPr>
            <p:ph idx="1"/>
          </p:nvPr>
        </p:nvSpPr>
        <p:spPr>
          <a:xfrm>
            <a:off x="1141412" y="1721224"/>
            <a:ext cx="9905999" cy="4069977"/>
          </a:xfrm>
        </p:spPr>
        <p:txBody>
          <a:bodyPr>
            <a:normAutofit lnSpcReduction="10000"/>
          </a:bodyPr>
          <a:lstStyle/>
          <a:p>
            <a:pPr lvl="0"/>
            <a:r>
              <a:rPr lang="en-US" i="1" dirty="0" smtClean="0"/>
              <a:t>Profitable </a:t>
            </a:r>
            <a:endParaRPr lang="en-US" i="1" dirty="0"/>
          </a:p>
          <a:p>
            <a:r>
              <a:rPr lang="en-US" dirty="0"/>
              <a:t>To be a viable market, a segment must consist of enough consumers to target it profitably, as well as be stable and growing. A segment can be identifiable, but not large enough to be profitable. Marketers target consumer segments that are relatively stable in terms of lifestyles and consumption patterns (and are also likely to grow larger and more viable in the future) and avoid “fickle” segments that are unpredictable. For example, teenagers are a sizable and easily identifiable market segment, eager to buy, able to spend, and easily reached.</a:t>
            </a:r>
          </a:p>
        </p:txBody>
      </p:sp>
    </p:spTree>
    <p:extLst>
      <p:ext uri="{BB962C8B-B14F-4D97-AF65-F5344CB8AC3E}">
        <p14:creationId xmlns:p14="http://schemas.microsoft.com/office/powerpoint/2010/main" val="26507974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753082"/>
          </a:xfrm>
        </p:spPr>
        <p:txBody>
          <a:bodyPr/>
          <a:lstStyle/>
          <a:p>
            <a:endParaRPr lang="en-US" dirty="0"/>
          </a:p>
        </p:txBody>
      </p:sp>
      <p:sp>
        <p:nvSpPr>
          <p:cNvPr id="3" name="Content Placeholder 2"/>
          <p:cNvSpPr>
            <a:spLocks noGrp="1"/>
          </p:cNvSpPr>
          <p:nvPr>
            <p:ph idx="1"/>
          </p:nvPr>
        </p:nvSpPr>
        <p:spPr>
          <a:xfrm>
            <a:off x="1141412" y="1775012"/>
            <a:ext cx="9905999" cy="4016189"/>
          </a:xfrm>
        </p:spPr>
        <p:txBody>
          <a:bodyPr>
            <a:normAutofit lnSpcReduction="10000"/>
          </a:bodyPr>
          <a:lstStyle/>
          <a:p>
            <a:pPr lvl="0"/>
            <a:r>
              <a:rPr lang="en-US" i="1" dirty="0" smtClean="0"/>
              <a:t>Reachable </a:t>
            </a:r>
            <a:endParaRPr lang="en-US" i="1" dirty="0"/>
          </a:p>
          <a:p>
            <a:pPr marL="0" indent="0">
              <a:buNone/>
            </a:pPr>
            <a:r>
              <a:rPr lang="en-US" dirty="0"/>
              <a:t>To be targeted, a segment must be accessible, which means that marketers must be able to communicate with its consumers effectively and economically. With the diversification of magazines through online versions, the emergence of TV channels that target narrowly </a:t>
            </a:r>
            <a:r>
              <a:rPr lang="en-US" dirty="0" smtClean="0"/>
              <a:t>defined </a:t>
            </a:r>
            <a:r>
              <a:rPr lang="en-US" dirty="0"/>
              <a:t>interests, and the growth of new media (e.g., sending ads to cell phones), marketers have more avenues for reaching unique segments and may do so with customized products and promotional messages. Whether in print or online, magazines and leading newspapers have been one of the best media used to reach narrowly defined market segments. </a:t>
            </a:r>
          </a:p>
          <a:p>
            <a:endParaRPr lang="en-US" dirty="0"/>
          </a:p>
        </p:txBody>
      </p:sp>
    </p:spTree>
    <p:extLst>
      <p:ext uri="{BB962C8B-B14F-4D97-AF65-F5344CB8AC3E}">
        <p14:creationId xmlns:p14="http://schemas.microsoft.com/office/powerpoint/2010/main" val="12463155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815787"/>
          </a:xfrm>
        </p:spPr>
        <p:txBody>
          <a:bodyPr/>
          <a:lstStyle/>
          <a:p>
            <a:r>
              <a:rPr lang="en-US" dirty="0"/>
              <a:t>Real Time Bidding</a:t>
            </a:r>
          </a:p>
        </p:txBody>
      </p:sp>
      <p:sp>
        <p:nvSpPr>
          <p:cNvPr id="3" name="Content Placeholder 2"/>
          <p:cNvSpPr>
            <a:spLocks noGrp="1"/>
          </p:cNvSpPr>
          <p:nvPr>
            <p:ph idx="1"/>
          </p:nvPr>
        </p:nvSpPr>
        <p:spPr>
          <a:xfrm>
            <a:off x="7113494" y="1129554"/>
            <a:ext cx="4087906" cy="4661646"/>
          </a:xfrm>
        </p:spPr>
        <p:txBody>
          <a:bodyPr>
            <a:normAutofit fontScale="85000" lnSpcReduction="20000"/>
          </a:bodyPr>
          <a:lstStyle/>
          <a:p>
            <a:r>
              <a:rPr lang="en-US" dirty="0"/>
              <a:t>Do you ever wonder why the same ad for a car or sneakers keeps popping up on your screen? It is because you were an impression and advertisers won bids to reach you with these ads. Advertisers bid on each impression and the winning advertiser’s ad is instantly displayed on the site that was offered for sale. In traditional advertising, marketers buy access to large segments of customers by, say, buying advertising space in a magazine or time on a TV show.</a:t>
            </a:r>
          </a:p>
          <a:p>
            <a:endParaRPr lang="en-US" dirty="0"/>
          </a:p>
        </p:txBody>
      </p:sp>
      <p:sp>
        <p:nvSpPr>
          <p:cNvPr id="4" name="Text Placeholder 3"/>
          <p:cNvSpPr>
            <a:spLocks noGrp="1"/>
          </p:cNvSpPr>
          <p:nvPr>
            <p:ph type="body" sz="half" idx="2"/>
          </p:nvPr>
        </p:nvSpPr>
        <p:spPr>
          <a:xfrm>
            <a:off x="1146705" y="1640541"/>
            <a:ext cx="5805424" cy="4518212"/>
          </a:xfrm>
        </p:spPr>
        <p:txBody>
          <a:bodyPr>
            <a:normAutofit/>
          </a:bodyPr>
          <a:lstStyle/>
          <a:p>
            <a:r>
              <a:rPr lang="en-US" sz="2200" dirty="0"/>
              <a:t>This is a  technique that allows advertisers to reach the right user, in the right place, at the right time, and also sets the price that advertisers pay for each “eyeball” or “impression” .</a:t>
            </a:r>
          </a:p>
          <a:p>
            <a:r>
              <a:rPr lang="en-US" sz="2200" dirty="0"/>
              <a:t>This takes place when advertisers buy inventories of customers— termed impressions or eyeballs—on a per-impression basis, via programed instantaneous auction. An impression is a term for a customer that becomes available for real-time bidding online. </a:t>
            </a:r>
          </a:p>
          <a:p>
            <a:endParaRPr lang="en-US" dirty="0"/>
          </a:p>
        </p:txBody>
      </p:sp>
    </p:spTree>
    <p:extLst>
      <p:ext uri="{BB962C8B-B14F-4D97-AF65-F5344CB8AC3E}">
        <p14:creationId xmlns:p14="http://schemas.microsoft.com/office/powerpoint/2010/main" val="40019852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41413" y="618518"/>
            <a:ext cx="9905998" cy="793423"/>
          </a:xfrm>
        </p:spPr>
        <p:txBody>
          <a:bodyPr/>
          <a:lstStyle/>
          <a:p>
            <a:r>
              <a:rPr lang="en-US" dirty="0" smtClean="0"/>
              <a:t>COLLECTING WEB DATA</a:t>
            </a:r>
            <a:endParaRPr lang="en-US" dirty="0"/>
          </a:p>
        </p:txBody>
      </p:sp>
      <p:sp>
        <p:nvSpPr>
          <p:cNvPr id="6" name="Content Placeholder 5"/>
          <p:cNvSpPr>
            <a:spLocks noGrp="1"/>
          </p:cNvSpPr>
          <p:nvPr>
            <p:ph idx="1"/>
          </p:nvPr>
        </p:nvSpPr>
        <p:spPr>
          <a:xfrm>
            <a:off x="1141412" y="1411941"/>
            <a:ext cx="9905999" cy="4379260"/>
          </a:xfrm>
        </p:spPr>
        <p:txBody>
          <a:bodyPr>
            <a:normAutofit/>
          </a:bodyPr>
          <a:lstStyle/>
          <a:p>
            <a:pPr lvl="0"/>
            <a:r>
              <a:rPr lang="en-US" b="1" i="1" dirty="0"/>
              <a:t>Web crawlers</a:t>
            </a:r>
            <a:r>
              <a:rPr lang="en-US" dirty="0"/>
              <a:t> are programs that capture content across the internet and transmit it to the data broker’s servers. The programs record websites that consumers visit so as to gain insights on consumers’ levels of engagement including which pages they look at, the frequency and length of their visits, and how often they return to buy again. Their lifestyles and personalities can also be derived from the contents of consumers’ blogs, tweets, and Facebook profiles. They also keep track of consumers’ purchases, items left unpurchased in shopping carts, and returns and exchanges.</a:t>
            </a:r>
          </a:p>
          <a:p>
            <a:pPr marL="0" indent="0">
              <a:buNone/>
            </a:pPr>
            <a:r>
              <a:rPr lang="en-US" dirty="0"/>
              <a:t> </a:t>
            </a:r>
          </a:p>
          <a:p>
            <a:endParaRPr lang="en-US" dirty="0"/>
          </a:p>
        </p:txBody>
      </p:sp>
    </p:spTree>
    <p:extLst>
      <p:ext uri="{BB962C8B-B14F-4D97-AF65-F5344CB8AC3E}">
        <p14:creationId xmlns:p14="http://schemas.microsoft.com/office/powerpoint/2010/main" val="31049839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564823"/>
          </a:xfrm>
        </p:spPr>
        <p:txBody>
          <a:bodyPr>
            <a:normAutofit fontScale="90000"/>
          </a:bodyPr>
          <a:lstStyle/>
          <a:p>
            <a:endParaRPr lang="en-US" dirty="0"/>
          </a:p>
        </p:txBody>
      </p:sp>
      <p:sp>
        <p:nvSpPr>
          <p:cNvPr id="3" name="Content Placeholder 2"/>
          <p:cNvSpPr>
            <a:spLocks noGrp="1"/>
          </p:cNvSpPr>
          <p:nvPr>
            <p:ph idx="1"/>
          </p:nvPr>
        </p:nvSpPr>
        <p:spPr>
          <a:xfrm>
            <a:off x="1141412" y="1492624"/>
            <a:ext cx="9905999" cy="4298577"/>
          </a:xfrm>
        </p:spPr>
        <p:txBody>
          <a:bodyPr>
            <a:normAutofit fontScale="92500" lnSpcReduction="10000"/>
          </a:bodyPr>
          <a:lstStyle/>
          <a:p>
            <a:pPr lvl="0"/>
            <a:r>
              <a:rPr lang="en-US" b="1" i="1" dirty="0"/>
              <a:t>Predictive analytics</a:t>
            </a:r>
            <a:r>
              <a:rPr lang="en-US" dirty="0"/>
              <a:t> are measures that foresee consumers’ future purchases on the bases of past buying information and other data, as well as evaluate the impact of personalized promotions created from these predictions. Predictive analytics often focuses on noticing significant changes in consumers’ buying behavior.</a:t>
            </a:r>
          </a:p>
          <a:p>
            <a:pPr marL="0" indent="0">
              <a:buNone/>
            </a:pPr>
            <a:r>
              <a:rPr lang="en-US" dirty="0" err="1" smtClean="0"/>
              <a:t>Eg</a:t>
            </a:r>
            <a:r>
              <a:rPr lang="en-US" dirty="0" smtClean="0"/>
              <a:t> </a:t>
            </a:r>
            <a:r>
              <a:rPr lang="en-US" dirty="0"/>
              <a:t>when a customer starts buying products that she had never bought before, predictive analytics signals that these purchases strongly show a change in behavior and marketers will start sending applicable promotional offers targeting that specific customer.</a:t>
            </a:r>
          </a:p>
          <a:p>
            <a:pPr lvl="0"/>
            <a:r>
              <a:rPr lang="en-US" dirty="0" smtClean="0"/>
              <a:t>:</a:t>
            </a:r>
            <a:endParaRPr lang="en-US" dirty="0"/>
          </a:p>
          <a:p>
            <a:r>
              <a:rPr lang="en-US" dirty="0"/>
              <a:t> </a:t>
            </a:r>
          </a:p>
          <a:p>
            <a:endParaRPr lang="en-US" dirty="0"/>
          </a:p>
        </p:txBody>
      </p:sp>
    </p:spTree>
    <p:extLst>
      <p:ext uri="{BB962C8B-B14F-4D97-AF65-F5344CB8AC3E}">
        <p14:creationId xmlns:p14="http://schemas.microsoft.com/office/powerpoint/2010/main" val="128340192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618518"/>
            <a:ext cx="9905999" cy="537929"/>
          </a:xfrm>
        </p:spPr>
        <p:txBody>
          <a:bodyPr>
            <a:normAutofit fontScale="90000"/>
          </a:bodyPr>
          <a:lstStyle/>
          <a:p>
            <a:endParaRPr lang="en-US" dirty="0"/>
          </a:p>
        </p:txBody>
      </p:sp>
      <p:sp>
        <p:nvSpPr>
          <p:cNvPr id="3" name="Content Placeholder 2"/>
          <p:cNvSpPr>
            <a:spLocks noGrp="1"/>
          </p:cNvSpPr>
          <p:nvPr>
            <p:ph idx="1"/>
          </p:nvPr>
        </p:nvSpPr>
        <p:spPr>
          <a:xfrm>
            <a:off x="1141412" y="1479176"/>
            <a:ext cx="9905999" cy="4312025"/>
          </a:xfrm>
        </p:spPr>
        <p:txBody>
          <a:bodyPr/>
          <a:lstStyle/>
          <a:p>
            <a:r>
              <a:rPr lang="en-US" b="1" i="1" dirty="0"/>
              <a:t>Behavioral biometrics</a:t>
            </a:r>
            <a:r>
              <a:rPr lang="en-US" dirty="0"/>
              <a:t>—these chart unique patterns in the way people perform various activities, such as swiping the screen or even the way they walk while holding smartphones. Security experts maintain that how people perform these functions is very difficult to copy, especially when several metrics are combined. Marketers can use this to verify that customers interacting with their ads and apps are indeed those whom they had intended to reach. </a:t>
            </a:r>
          </a:p>
        </p:txBody>
      </p:sp>
    </p:spTree>
    <p:extLst>
      <p:ext uri="{BB962C8B-B14F-4D97-AF65-F5344CB8AC3E}">
        <p14:creationId xmlns:p14="http://schemas.microsoft.com/office/powerpoint/2010/main" val="7026854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739635"/>
          </a:xfrm>
        </p:spPr>
        <p:txBody>
          <a:bodyPr>
            <a:normAutofit fontScale="90000"/>
          </a:bodyPr>
          <a:lstStyle/>
          <a:p>
            <a:r>
              <a:rPr lang="en-US" b="1" dirty="0" smtClean="0">
                <a:latin typeface="Times New Roman" panose="02020603050405020304" pitchFamily="18" charset="0"/>
                <a:ea typeface="Calibri" panose="020F0502020204030204" pitchFamily="34" charset="0"/>
                <a:cs typeface="Times New Roman" panose="02020603050405020304" pitchFamily="18" charset="0"/>
              </a:rPr>
              <a:t/>
            </a:r>
            <a:br>
              <a:rPr lang="en-US" b="1" dirty="0" smtClean="0">
                <a:latin typeface="Times New Roman" panose="02020603050405020304" pitchFamily="18" charset="0"/>
                <a:ea typeface="Calibri" panose="020F0502020204030204" pitchFamily="34" charset="0"/>
                <a:cs typeface="Times New Roman" panose="02020603050405020304" pitchFamily="18" charset="0"/>
              </a:rPr>
            </a:br>
            <a:r>
              <a:rPr lang="en-US" b="1" dirty="0" smtClean="0">
                <a:latin typeface="Times New Roman" panose="02020603050405020304" pitchFamily="18" charset="0"/>
                <a:ea typeface="Calibri" panose="020F0502020204030204" pitchFamily="34" charset="0"/>
                <a:cs typeface="Times New Roman" panose="02020603050405020304" pitchFamily="18" charset="0"/>
              </a:rPr>
              <a:t>TARGETING</a:t>
            </a:r>
            <a:r>
              <a:rPr lang="en-US" sz="3200" dirty="0">
                <a:latin typeface="Calibri" panose="020F0502020204030204" pitchFamily="34" charset="0"/>
                <a:ea typeface="Calibri" panose="020F0502020204030204" pitchFamily="34" charset="0"/>
                <a:cs typeface="Times New Roman" panose="02020603050405020304" pitchFamily="18" charset="0"/>
              </a:rPr>
              <a:t/>
            </a:r>
            <a:br>
              <a:rPr lang="en-US" sz="3200" dirty="0">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p:cNvSpPr>
            <a:spLocks noGrp="1"/>
          </p:cNvSpPr>
          <p:nvPr>
            <p:ph idx="1"/>
          </p:nvPr>
        </p:nvSpPr>
        <p:spPr>
          <a:xfrm>
            <a:off x="1141412" y="1358153"/>
            <a:ext cx="9905999" cy="4773706"/>
          </a:xfrm>
        </p:spPr>
        <p:txBody>
          <a:bodyPr>
            <a:noAutofit/>
          </a:bodyPr>
          <a:lstStyle/>
          <a:p>
            <a:pPr algn="just">
              <a:lnSpc>
                <a:spcPct val="150000"/>
              </a:lnSpc>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It </a:t>
            </a:r>
            <a:r>
              <a:rPr lang="en-US" sz="2000" dirty="0">
                <a:latin typeface="Times New Roman" panose="02020603050405020304" pitchFamily="18" charset="0"/>
                <a:ea typeface="Calibri" panose="020F0502020204030204" pitchFamily="34" charset="0"/>
                <a:cs typeface="Times New Roman" panose="02020603050405020304" pitchFamily="18" charset="0"/>
              </a:rPr>
              <a:t>is process of reviewing market segments and deciding which one(s) to pursue. Once an organization has identified its most promising market segments, it must decide whether to target one segment or several segments</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Each targeted segment will then receive a specially designed </a:t>
            </a:r>
            <a:r>
              <a:rPr lang="en-US" sz="2000" i="1" dirty="0">
                <a:latin typeface="Times New Roman" panose="02020603050405020304" pitchFamily="18" charset="0"/>
                <a:ea typeface="Calibri" panose="020F0502020204030204" pitchFamily="34" charset="0"/>
                <a:cs typeface="Times New Roman" panose="02020603050405020304" pitchFamily="18" charset="0"/>
              </a:rPr>
              <a:t>marketing mix</a:t>
            </a:r>
            <a:r>
              <a:rPr lang="en-US" sz="2000" dirty="0">
                <a:latin typeface="Times New Roman" panose="02020603050405020304" pitchFamily="18" charset="0"/>
                <a:ea typeface="Calibri" panose="020F0502020204030204" pitchFamily="34" charset="0"/>
                <a:cs typeface="Times New Roman" panose="02020603050405020304" pitchFamily="18" charset="0"/>
              </a:rPr>
              <a:t> — i.e., a specially tailored product, price, distribution network and/or promotional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campaign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br>
              <a:rPr lang="en-US" sz="2000" dirty="0">
                <a:latin typeface="Times New Roman" panose="02020603050405020304" pitchFamily="18" charset="0"/>
                <a:ea typeface="Calibri" panose="020F0502020204030204" pitchFamily="34" charset="0"/>
                <a:cs typeface="Times New Roman" panose="02020603050405020304" pitchFamily="18" charset="0"/>
              </a:rPr>
            </a:br>
            <a:r>
              <a:rPr lang="en-US" sz="2000" dirty="0">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p>
        </p:txBody>
      </p:sp>
    </p:spTree>
    <p:extLst>
      <p:ext uri="{BB962C8B-B14F-4D97-AF65-F5344CB8AC3E}">
        <p14:creationId xmlns:p14="http://schemas.microsoft.com/office/powerpoint/2010/main" val="109646338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lgn="just">
              <a:lnSpc>
                <a:spcPct val="150000"/>
              </a:lnSpc>
              <a:spcAft>
                <a:spcPts val="800"/>
              </a:spcAft>
            </a:pPr>
            <a:r>
              <a:rPr lang="en-US" sz="2000" dirty="0">
                <a:solidFill>
                  <a:prstClr val="white"/>
                </a:solidFill>
                <a:latin typeface="Times New Roman" panose="02020603050405020304" pitchFamily="18" charset="0"/>
                <a:ea typeface="Calibri" panose="020F0502020204030204" pitchFamily="34" charset="0"/>
                <a:cs typeface="Times New Roman" panose="02020603050405020304" pitchFamily="18" charset="0"/>
              </a:rPr>
              <a:t>There are three basic types of strategies:</a:t>
            </a:r>
            <a:endParaRPr lang="en-US" sz="2000" dirty="0">
              <a:solidFill>
                <a:prstClr val="white"/>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000" dirty="0">
                <a:solidFill>
                  <a:prstClr val="white"/>
                </a:solidFill>
                <a:latin typeface="Times New Roman" panose="02020603050405020304" pitchFamily="18" charset="0"/>
                <a:ea typeface="Calibri" panose="020F0502020204030204" pitchFamily="34" charset="0"/>
                <a:cs typeface="Times New Roman" panose="02020603050405020304" pitchFamily="18" charset="0"/>
              </a:rPr>
              <a:t>Undifferentiated strategy(mass marketing)- offer one product to entire market</a:t>
            </a:r>
            <a:endParaRPr lang="en-US" sz="2000" dirty="0">
              <a:solidFill>
                <a:prstClr val="white"/>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000" dirty="0" err="1">
                <a:solidFill>
                  <a:prstClr val="white"/>
                </a:solidFill>
                <a:latin typeface="Times New Roman" panose="02020603050405020304" pitchFamily="18" charset="0"/>
                <a:ea typeface="Calibri" panose="020F0502020204030204" pitchFamily="34" charset="0"/>
                <a:cs typeface="Times New Roman" panose="02020603050405020304" pitchFamily="18" charset="0"/>
              </a:rPr>
              <a:t>Multisegment</a:t>
            </a:r>
            <a:r>
              <a:rPr lang="en-US" sz="2000" dirty="0">
                <a:solidFill>
                  <a:prstClr val="white"/>
                </a:solidFill>
                <a:latin typeface="Times New Roman" panose="02020603050405020304" pitchFamily="18" charset="0"/>
                <a:ea typeface="Calibri" panose="020F0502020204030204" pitchFamily="34" charset="0"/>
                <a:cs typeface="Times New Roman" panose="02020603050405020304" pitchFamily="18" charset="0"/>
              </a:rPr>
              <a:t> strategy(differentiated) – </a:t>
            </a:r>
            <a:r>
              <a:rPr lang="en-US" sz="2000" dirty="0" err="1">
                <a:solidFill>
                  <a:prstClr val="white"/>
                </a:solidFill>
                <a:latin typeface="Times New Roman" panose="02020603050405020304" pitchFamily="18" charset="0"/>
                <a:ea typeface="Calibri" panose="020F0502020204030204" pitchFamily="34" charset="0"/>
                <a:cs typeface="Times New Roman" panose="02020603050405020304" pitchFamily="18" charset="0"/>
              </a:rPr>
              <a:t>selec</a:t>
            </a:r>
            <a:r>
              <a:rPr lang="en-US" sz="2000" dirty="0">
                <a:solidFill>
                  <a:prstClr val="white"/>
                </a:solidFill>
                <a:latin typeface="Times New Roman" panose="02020603050405020304" pitchFamily="18" charset="0"/>
                <a:ea typeface="Calibri" panose="020F0502020204030204" pitchFamily="34" charset="0"/>
                <a:cs typeface="Times New Roman" panose="02020603050405020304" pitchFamily="18" charset="0"/>
              </a:rPr>
              <a:t> ting multiple segments, developing separate marketing strategies for each </a:t>
            </a:r>
            <a:endParaRPr lang="en-US" sz="2000" dirty="0">
              <a:solidFill>
                <a:prstClr val="white"/>
              </a:solidFill>
              <a:latin typeface="Calibri" panose="020F0502020204030204" pitchFamily="34" charset="0"/>
              <a:ea typeface="Calibri" panose="020F0502020204030204" pitchFamily="34" charset="0"/>
              <a:cs typeface="Times New Roman" panose="02020603050405020304" pitchFamily="18" charset="0"/>
            </a:endParaRPr>
          </a:p>
          <a:p>
            <a:pPr lvl="0"/>
            <a:r>
              <a:rPr lang="en-US" sz="2000" dirty="0">
                <a:solidFill>
                  <a:prstClr val="white"/>
                </a:solidFill>
                <a:latin typeface="Times New Roman" panose="02020603050405020304" pitchFamily="18" charset="0"/>
                <a:ea typeface="Calibri" panose="020F0502020204030204" pitchFamily="34" charset="0"/>
              </a:rPr>
              <a:t>Concentrated strategy(niche marketing) – selecting one segment, developing one marketing mix for that segment.</a:t>
            </a:r>
            <a:endParaRPr lang="en-US" sz="2000" dirty="0">
              <a:solidFill>
                <a:prstClr val="white"/>
              </a:solidFill>
            </a:endParaRPr>
          </a:p>
          <a:p>
            <a:endParaRPr lang="en-US" dirty="0" smtClean="0"/>
          </a:p>
          <a:p>
            <a:endParaRPr lang="en-US" dirty="0"/>
          </a:p>
        </p:txBody>
      </p:sp>
    </p:spTree>
    <p:extLst>
      <p:ext uri="{BB962C8B-B14F-4D97-AF65-F5344CB8AC3E}">
        <p14:creationId xmlns:p14="http://schemas.microsoft.com/office/powerpoint/2010/main" val="176144613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POSITIONING</a:t>
            </a:r>
            <a:r>
              <a:rPr lang="en-US" dirty="0"/>
              <a:t/>
            </a:r>
            <a:br>
              <a:rPr lang="en-US" dirty="0"/>
            </a:br>
            <a:endParaRPr lang="en-US" dirty="0"/>
          </a:p>
        </p:txBody>
      </p:sp>
      <p:sp>
        <p:nvSpPr>
          <p:cNvPr id="3" name="Content Placeholder 2"/>
          <p:cNvSpPr>
            <a:spLocks noGrp="1"/>
          </p:cNvSpPr>
          <p:nvPr>
            <p:ph sz="half" idx="1"/>
          </p:nvPr>
        </p:nvSpPr>
        <p:spPr>
          <a:xfrm>
            <a:off x="1141410" y="1721224"/>
            <a:ext cx="7101637" cy="4069976"/>
          </a:xfrm>
        </p:spPr>
        <p:txBody>
          <a:bodyPr>
            <a:normAutofit fontScale="85000" lnSpcReduction="20000"/>
          </a:bodyPr>
          <a:lstStyle/>
          <a:p>
            <a:r>
              <a:rPr lang="en-US" sz="2900" dirty="0" smtClean="0"/>
              <a:t>It </a:t>
            </a:r>
            <a:r>
              <a:rPr lang="en-US" sz="2900" dirty="0"/>
              <a:t>is establishing a </a:t>
            </a:r>
            <a:r>
              <a:rPr lang="en-US" sz="2900" i="1" dirty="0"/>
              <a:t>differentiating image</a:t>
            </a:r>
            <a:r>
              <a:rPr lang="en-US" sz="2900" dirty="0"/>
              <a:t> for a product or service in relation to its competition</a:t>
            </a:r>
            <a:r>
              <a:rPr lang="en-US" sz="2900" dirty="0" smtClean="0"/>
              <a:t>.</a:t>
            </a:r>
          </a:p>
          <a:p>
            <a:r>
              <a:rPr lang="en-US" sz="2900" dirty="0" smtClean="0"/>
              <a:t> </a:t>
            </a:r>
            <a:r>
              <a:rPr lang="en-US" sz="2900" dirty="0"/>
              <a:t>It involves deciding how the firm wants the company and its brands to be perceived and evaluated by target markets, it needs to differentiate the product from other products of the firm or its </a:t>
            </a:r>
            <a:r>
              <a:rPr lang="en-US" sz="2900" dirty="0" smtClean="0"/>
              <a:t>competition</a:t>
            </a:r>
          </a:p>
          <a:p>
            <a:r>
              <a:rPr lang="en-US" sz="2900" smtClean="0"/>
              <a:t>The </a:t>
            </a:r>
            <a:r>
              <a:rPr lang="en-US" sz="2900" dirty="0"/>
              <a:t>result of successful positioning is a distinctive brand image on which consumers rely in making product choices.</a:t>
            </a:r>
          </a:p>
          <a:p>
            <a:endParaRPr lang="en-US" dirty="0"/>
          </a:p>
        </p:txBody>
      </p:sp>
      <p:sp>
        <p:nvSpPr>
          <p:cNvPr id="4" name="Content Placeholder 3"/>
          <p:cNvSpPr>
            <a:spLocks noGrp="1"/>
          </p:cNvSpPr>
          <p:nvPr>
            <p:ph sz="half" idx="2"/>
          </p:nvPr>
        </p:nvSpPr>
        <p:spPr>
          <a:xfrm>
            <a:off x="8982635" y="1721224"/>
            <a:ext cx="3209365" cy="3541714"/>
          </a:xfrm>
        </p:spPr>
        <p:txBody>
          <a:bodyPr>
            <a:noAutofit/>
          </a:bodyPr>
          <a:lstStyle/>
          <a:p>
            <a:r>
              <a:rPr lang="en-US" sz="2200" dirty="0"/>
              <a:t>Product attributes </a:t>
            </a:r>
            <a:endParaRPr lang="en-US" sz="2200" dirty="0" smtClean="0"/>
          </a:p>
          <a:p>
            <a:pPr lvl="0"/>
            <a:r>
              <a:rPr lang="en-US" sz="2200" dirty="0"/>
              <a:t>Price and </a:t>
            </a:r>
            <a:r>
              <a:rPr lang="en-US" sz="2200" dirty="0" smtClean="0"/>
              <a:t>quality</a:t>
            </a:r>
          </a:p>
          <a:p>
            <a:pPr lvl="0"/>
            <a:r>
              <a:rPr lang="en-US" sz="2200" dirty="0" smtClean="0"/>
              <a:t>Use or application </a:t>
            </a:r>
          </a:p>
          <a:p>
            <a:r>
              <a:rPr lang="en-US" sz="2200" dirty="0" smtClean="0"/>
              <a:t>User</a:t>
            </a:r>
          </a:p>
          <a:p>
            <a:pPr lvl="0"/>
            <a:r>
              <a:rPr lang="en-US" sz="2200" dirty="0"/>
              <a:t>Product class </a:t>
            </a:r>
            <a:endParaRPr lang="en-US" sz="2200" dirty="0" smtClean="0"/>
          </a:p>
          <a:p>
            <a:pPr lvl="0"/>
            <a:r>
              <a:rPr lang="en-US" sz="2200" dirty="0" smtClean="0"/>
              <a:t>Competitor</a:t>
            </a:r>
            <a:r>
              <a:rPr lang="en-US" sz="2200" dirty="0"/>
              <a:t> </a:t>
            </a:r>
            <a:r>
              <a:rPr lang="en-US" sz="2200" dirty="0" smtClean="0"/>
              <a:t>'.</a:t>
            </a:r>
            <a:endParaRPr lang="en-US" sz="2200" dirty="0"/>
          </a:p>
          <a:p>
            <a:r>
              <a:rPr lang="en-US" sz="2200" dirty="0" smtClean="0"/>
              <a:t>Technology</a:t>
            </a:r>
            <a:endParaRPr lang="en-US" sz="2200" dirty="0"/>
          </a:p>
        </p:txBody>
      </p:sp>
    </p:spTree>
    <p:extLst>
      <p:ext uri="{BB962C8B-B14F-4D97-AF65-F5344CB8AC3E}">
        <p14:creationId xmlns:p14="http://schemas.microsoft.com/office/powerpoint/2010/main" val="284618469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b="1" dirty="0" smtClean="0">
                <a:solidFill>
                  <a:schemeClr val="bg2"/>
                </a:solidFill>
              </a:rPr>
              <a:t>REFERENCES</a:t>
            </a:r>
            <a:endParaRPr lang="en-US" b="1" dirty="0">
              <a:solidFill>
                <a:schemeClr val="bg2"/>
              </a:solidFill>
            </a:endParaRPr>
          </a:p>
        </p:txBody>
      </p:sp>
      <p:sp>
        <p:nvSpPr>
          <p:cNvPr id="6" name="Content Placeholder 5"/>
          <p:cNvSpPr>
            <a:spLocks noGrp="1"/>
          </p:cNvSpPr>
          <p:nvPr>
            <p:ph idx="1"/>
          </p:nvPr>
        </p:nvSpPr>
        <p:spPr/>
        <p:txBody>
          <a:bodyPr/>
          <a:lstStyle/>
          <a:p>
            <a:r>
              <a:rPr lang="en-US" dirty="0">
                <a:solidFill>
                  <a:schemeClr val="bg2"/>
                </a:solidFill>
              </a:rPr>
              <a:t>McDougal, E.R, </a:t>
            </a:r>
            <a:r>
              <a:rPr lang="en-US" dirty="0" err="1">
                <a:solidFill>
                  <a:schemeClr val="bg2"/>
                </a:solidFill>
              </a:rPr>
              <a:t>Syrdal,H.A</a:t>
            </a:r>
            <a:r>
              <a:rPr lang="en-US" dirty="0">
                <a:solidFill>
                  <a:schemeClr val="bg2"/>
                </a:solidFill>
              </a:rPr>
              <a:t>, Gravois, R &amp; Kemp, A (2021) Telling the tale: applying a strategic brand storytelling process for STP planning, Journal of Strategic Marketing, DOI: </a:t>
            </a:r>
            <a:r>
              <a:rPr lang="en-US" u="sng" dirty="0">
                <a:solidFill>
                  <a:schemeClr val="bg2"/>
                </a:solidFill>
                <a:hlinkClick r:id="rId2"/>
              </a:rPr>
              <a:t>10.1080/0965254X.2021.1892803</a:t>
            </a:r>
            <a:endParaRPr lang="en-US" dirty="0">
              <a:solidFill>
                <a:schemeClr val="bg2"/>
              </a:solidFill>
            </a:endParaRPr>
          </a:p>
          <a:p>
            <a:endParaRPr lang="en-US" altLang="en-US" dirty="0" smtClean="0">
              <a:solidFill>
                <a:srgbClr val="003366"/>
              </a:solidFill>
              <a:latin typeface="Verdana" panose="020B0604030504040204" pitchFamily="34" charset="0"/>
              <a:ea typeface="Verdana" panose="020B0604030504040204" pitchFamily="34" charset="0"/>
              <a:cs typeface="Times New Roman" panose="02020603050405020304" pitchFamily="18" charset="0"/>
            </a:endParaRPr>
          </a:p>
          <a:p>
            <a:r>
              <a:rPr lang="en-US" altLang="en-US" dirty="0" err="1" smtClean="0">
                <a:solidFill>
                  <a:srgbClr val="003366"/>
                </a:solidFill>
                <a:latin typeface="Verdana" panose="020B0604030504040204" pitchFamily="34" charset="0"/>
                <a:ea typeface="Verdana" panose="020B0604030504040204" pitchFamily="34" charset="0"/>
                <a:cs typeface="Times New Roman" panose="02020603050405020304" pitchFamily="18" charset="0"/>
              </a:rPr>
              <a:t>Schiffman</a:t>
            </a:r>
            <a:r>
              <a:rPr lang="en-US" altLang="en-US" dirty="0" smtClean="0">
                <a:solidFill>
                  <a:srgbClr val="003366"/>
                </a:solidFill>
                <a:latin typeface="Verdana" panose="020B0604030504040204" pitchFamily="34" charset="0"/>
                <a:ea typeface="Verdana" panose="020B0604030504040204" pitchFamily="34" charset="0"/>
                <a:cs typeface="Times New Roman" panose="02020603050405020304" pitchFamily="18" charset="0"/>
              </a:rPr>
              <a:t> </a:t>
            </a:r>
            <a:r>
              <a:rPr lang="en-US" altLang="en-US" dirty="0">
                <a:solidFill>
                  <a:srgbClr val="003366"/>
                </a:solidFill>
                <a:latin typeface="Verdana" panose="020B0604030504040204" pitchFamily="34" charset="0"/>
                <a:ea typeface="Verdana" panose="020B0604030504040204" pitchFamily="34" charset="0"/>
                <a:cs typeface="Times New Roman" panose="02020603050405020304" pitchFamily="18" charset="0"/>
              </a:rPr>
              <a:t>L.G &amp; </a:t>
            </a:r>
            <a:r>
              <a:rPr lang="en-US" altLang="en-US" dirty="0" err="1">
                <a:solidFill>
                  <a:srgbClr val="003366"/>
                </a:solidFill>
                <a:latin typeface="Verdana" panose="020B0604030504040204" pitchFamily="34" charset="0"/>
                <a:ea typeface="Verdana" panose="020B0604030504040204" pitchFamily="34" charset="0"/>
                <a:cs typeface="Times New Roman" panose="02020603050405020304" pitchFamily="18" charset="0"/>
              </a:rPr>
              <a:t>Wisenblit</a:t>
            </a:r>
            <a:r>
              <a:rPr lang="en-US" altLang="en-US" dirty="0">
                <a:solidFill>
                  <a:srgbClr val="003366"/>
                </a:solidFill>
                <a:latin typeface="Verdana" panose="020B0604030504040204" pitchFamily="34" charset="0"/>
                <a:ea typeface="Verdana" panose="020B0604030504040204" pitchFamily="34" charset="0"/>
                <a:cs typeface="Times New Roman" panose="02020603050405020304" pitchFamily="18" charset="0"/>
              </a:rPr>
              <a:t> J.L (2019) </a:t>
            </a:r>
            <a:r>
              <a:rPr lang="en-US" altLang="en-US" i="1" dirty="0">
                <a:solidFill>
                  <a:srgbClr val="003366"/>
                </a:solidFill>
                <a:latin typeface="Verdana" panose="020B0604030504040204" pitchFamily="34" charset="0"/>
                <a:ea typeface="Verdana" panose="020B0604030504040204" pitchFamily="34" charset="0"/>
                <a:cs typeface="Times New Roman" panose="02020603050405020304" pitchFamily="18" charset="0"/>
              </a:rPr>
              <a:t>Consumer Behavior, </a:t>
            </a:r>
            <a:r>
              <a:rPr lang="en-US" altLang="en-US" dirty="0">
                <a:solidFill>
                  <a:srgbClr val="003366"/>
                </a:solidFill>
                <a:latin typeface="Verdana" panose="020B0604030504040204" pitchFamily="34" charset="0"/>
                <a:ea typeface="Verdana" panose="020B0604030504040204" pitchFamily="34" charset="0"/>
                <a:cs typeface="Times New Roman" panose="02020603050405020304" pitchFamily="18" charset="0"/>
              </a:rPr>
              <a:t>12</a:t>
            </a:r>
            <a:r>
              <a:rPr lang="en-US" altLang="en-US" baseline="30000" dirty="0">
                <a:solidFill>
                  <a:srgbClr val="003366"/>
                </a:solidFill>
                <a:latin typeface="Verdana" panose="020B0604030504040204" pitchFamily="34" charset="0"/>
                <a:ea typeface="Verdana" panose="020B0604030504040204" pitchFamily="34" charset="0"/>
                <a:cs typeface="Times New Roman" panose="02020603050405020304" pitchFamily="18" charset="0"/>
              </a:rPr>
              <a:t>th</a:t>
            </a:r>
            <a:r>
              <a:rPr lang="en-US" altLang="en-US" dirty="0">
                <a:solidFill>
                  <a:srgbClr val="003366"/>
                </a:solidFill>
                <a:latin typeface="Verdana" panose="020B0604030504040204" pitchFamily="34" charset="0"/>
                <a:ea typeface="Verdana" panose="020B0604030504040204" pitchFamily="34" charset="0"/>
                <a:cs typeface="Times New Roman" panose="02020603050405020304" pitchFamily="18" charset="0"/>
              </a:rPr>
              <a:t> </a:t>
            </a:r>
            <a:r>
              <a:rPr lang="en-US" altLang="en-US" dirty="0" err="1">
                <a:solidFill>
                  <a:srgbClr val="003366"/>
                </a:solidFill>
                <a:latin typeface="Verdana" panose="020B0604030504040204" pitchFamily="34" charset="0"/>
                <a:ea typeface="Verdana" panose="020B0604030504040204" pitchFamily="34" charset="0"/>
                <a:cs typeface="Times New Roman" panose="02020603050405020304" pitchFamily="18" charset="0"/>
              </a:rPr>
              <a:t>ed</a:t>
            </a:r>
            <a:r>
              <a:rPr lang="en-US" altLang="en-US" dirty="0">
                <a:solidFill>
                  <a:srgbClr val="003366"/>
                </a:solidFill>
                <a:latin typeface="Verdana" panose="020B0604030504040204" pitchFamily="34" charset="0"/>
                <a:ea typeface="Verdana" panose="020B0604030504040204" pitchFamily="34" charset="0"/>
                <a:cs typeface="Times New Roman" panose="02020603050405020304" pitchFamily="18" charset="0"/>
              </a:rPr>
              <a:t>, Pearson, N</a:t>
            </a:r>
            <a:r>
              <a:rPr lang="en-US" altLang="en-US" dirty="0">
                <a:solidFill>
                  <a:srgbClr val="002060"/>
                </a:solidFill>
                <a:latin typeface="Verdana" panose="020B0604030504040204" pitchFamily="34" charset="0"/>
                <a:ea typeface="Verdana" panose="020B0604030504040204" pitchFamily="34" charset="0"/>
                <a:cs typeface="Times New Roman" panose="02020603050405020304" pitchFamily="18" charset="0"/>
              </a:rPr>
              <a:t>ew </a:t>
            </a:r>
            <a:r>
              <a:rPr lang="en-US" altLang="en-US" dirty="0" smtClean="0">
                <a:solidFill>
                  <a:srgbClr val="002060"/>
                </a:solidFill>
                <a:latin typeface="Verdana" panose="020B0604030504040204" pitchFamily="34" charset="0"/>
                <a:ea typeface="Verdana" panose="020B0604030504040204" pitchFamily="34" charset="0"/>
                <a:cs typeface="Times New Roman" panose="02020603050405020304" pitchFamily="18" charset="0"/>
              </a:rPr>
              <a:t>York</a:t>
            </a:r>
            <a:endParaRPr lang="en-US" altLang="en-US" dirty="0">
              <a:solidFill>
                <a:srgbClr val="002060"/>
              </a:solidFill>
              <a:latin typeface="Verdana" panose="020B0604030504040204" pitchFamily="34" charset="0"/>
              <a:ea typeface="Verdan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27578781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220</TotalTime>
  <Words>2283</Words>
  <Application>Microsoft Office PowerPoint</Application>
  <PresentationFormat>Widescreen</PresentationFormat>
  <Paragraphs>104</Paragraphs>
  <Slides>36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Calibri</vt:lpstr>
      <vt:lpstr>Times New Roman</vt:lpstr>
      <vt:lpstr>Trebuchet MS</vt:lpstr>
      <vt:lpstr>Tw Cen MT</vt:lpstr>
      <vt:lpstr>Verdana</vt:lpstr>
      <vt:lpstr>Circuit</vt:lpstr>
      <vt:lpstr>CONSUMER BEHAVIOR  WEEK 2  MARKET SEGMENTATION,  TARGETING &amp; POSITIONING</vt:lpstr>
      <vt:lpstr>Learning Objectives</vt:lpstr>
      <vt:lpstr>Definitions of key terms</vt:lpstr>
      <vt:lpstr>The STP PROCESS</vt:lpstr>
      <vt:lpstr>Bases for Market Segmentation</vt:lpstr>
      <vt:lpstr>Age</vt:lpstr>
      <vt:lpstr>Gender</vt:lpstr>
      <vt:lpstr>Social Class</vt:lpstr>
      <vt:lpstr>ii. lifesyle</vt:lpstr>
      <vt:lpstr>VAL’S</vt:lpstr>
      <vt:lpstr>Innovators </vt:lpstr>
      <vt:lpstr>Thinkers</vt:lpstr>
      <vt:lpstr>Believers </vt:lpstr>
      <vt:lpstr>Achievers </vt:lpstr>
      <vt:lpstr>Strivers</vt:lpstr>
      <vt:lpstr>Experiences</vt:lpstr>
      <vt:lpstr>Makers</vt:lpstr>
      <vt:lpstr>Survivors </vt:lpstr>
      <vt:lpstr>III. Geodemographics</vt:lpstr>
      <vt:lpstr>PRIZM</vt:lpstr>
      <vt:lpstr>prizm</vt:lpstr>
      <vt:lpstr> iv. Product Benefits  </vt:lpstr>
      <vt:lpstr>Types of benefits</vt:lpstr>
      <vt:lpstr>PowerPoint Presentation</vt:lpstr>
      <vt:lpstr>PowerPoint Presentation</vt:lpstr>
      <vt:lpstr> Attributes of a good segment </vt:lpstr>
      <vt:lpstr>PowerPoint Presentation</vt:lpstr>
      <vt:lpstr>PowerPoint Presentation</vt:lpstr>
      <vt:lpstr>Real Time Bidding</vt:lpstr>
      <vt:lpstr>COLLECTING WEB DATA</vt:lpstr>
      <vt:lpstr>PowerPoint Presentation</vt:lpstr>
      <vt:lpstr>PowerPoint Presentation</vt:lpstr>
      <vt:lpstr> TARGETING </vt:lpstr>
      <vt:lpstr>PowerPoint Presentation</vt:lpstr>
      <vt:lpstr> POSITIONING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SEGMENTATION,TARGETING AND positioning</dc:title>
  <dc:creator>user</dc:creator>
  <cp:lastModifiedBy>user</cp:lastModifiedBy>
  <cp:revision>44</cp:revision>
  <dcterms:created xsi:type="dcterms:W3CDTF">2022-10-05T20:13:22Z</dcterms:created>
  <dcterms:modified xsi:type="dcterms:W3CDTF">2022-10-10T11:40:24Z</dcterms:modified>
</cp:coreProperties>
</file>