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Century Gothic"/>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jQfwzUIJQEC2FgHl8hNGt0vlWSj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font" Target="fonts/CenturyGothic-bold.fntdata"/><Relationship Id="rId45" Type="http://schemas.openxmlformats.org/officeDocument/2006/relationships/font" Target="fonts/CenturyGothic-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CenturyGothic-boldItalic.fntdata"/><Relationship Id="rId47" Type="http://schemas.openxmlformats.org/officeDocument/2006/relationships/font" Target="fonts/CenturyGothic-italic.fntdata"/><Relationship Id="rId4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92" name="Google Shape;392;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 an earlier slide we learnt that needs can be positive or negative.  The same is true for goals which can be positive or negative.  A positive goal would include joining a gym to get strong and train for an upcoming race.  Another person, with a negative goal, might join the gym to avoid health problems that will certainly exist if they do not exercise regularly.  Which are you?  </a:t>
            </a:r>
            <a:endParaRPr/>
          </a:p>
        </p:txBody>
      </p:sp>
      <p:sp>
        <p:nvSpPr>
          <p:cNvPr id="393" name="Google Shape;393;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6" name="Google Shape;42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8" name="Google Shape;43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2" name="Google Shape;46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4" name="Google Shape;474;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0" name="Google Shape;480;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8" name="Google Shape;49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6" name="Shape 26"/>
        <p:cNvGrpSpPr/>
        <p:nvPr/>
      </p:nvGrpSpPr>
      <p:grpSpPr>
        <a:xfrm>
          <a:off x="0" y="0"/>
          <a:ext cx="0" cy="0"/>
          <a:chOff x="0" y="0"/>
          <a:chExt cx="0" cy="0"/>
        </a:xfrm>
      </p:grpSpPr>
      <p:grpSp>
        <p:nvGrpSpPr>
          <p:cNvPr id="27" name="Google Shape;27;p42"/>
          <p:cNvGrpSpPr/>
          <p:nvPr/>
        </p:nvGrpSpPr>
        <p:grpSpPr>
          <a:xfrm>
            <a:off x="0" y="0"/>
            <a:ext cx="12192000" cy="6858000"/>
            <a:chOff x="0" y="0"/>
            <a:chExt cx="12192000" cy="6858000"/>
          </a:xfrm>
        </p:grpSpPr>
        <p:sp>
          <p:nvSpPr>
            <p:cNvPr id="28" name="Google Shape;28;p42"/>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2"/>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30" name="Google Shape;30;p42"/>
          <p:cNvSpPr txBox="1"/>
          <p:nvPr>
            <p:ph type="ctrTitle"/>
          </p:nvPr>
        </p:nvSpPr>
        <p:spPr>
          <a:xfrm>
            <a:off x="1154955" y="2099733"/>
            <a:ext cx="8825658" cy="267764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2"/>
          <p:cNvSpPr txBox="1"/>
          <p:nvPr>
            <p:ph idx="1" type="subTitle"/>
          </p:nvPr>
        </p:nvSpPr>
        <p:spPr>
          <a:xfrm>
            <a:off x="1154955" y="4777380"/>
            <a:ext cx="8825658" cy="86142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440"/>
              <a:buNone/>
              <a:defRPr cap="none">
                <a:solidFill>
                  <a:srgbClr val="EE52A4"/>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2" name="Google Shape;32;p42"/>
          <p:cNvSpPr txBox="1"/>
          <p:nvPr>
            <p:ph idx="10" type="dt"/>
          </p:nvPr>
        </p:nvSpPr>
        <p:spPr>
          <a:xfrm rot="5400000">
            <a:off x="10158984" y="1792224"/>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2"/>
          <p:cNvSpPr txBox="1"/>
          <p:nvPr>
            <p:ph idx="11" type="ftr"/>
          </p:nvPr>
        </p:nvSpPr>
        <p:spPr>
          <a:xfrm rot="5400000">
            <a:off x="8951976" y="3227832"/>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b="0" i="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2"/>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4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4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3"/>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39" name="Google Shape;39;p43"/>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3"/>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42" name="Shape 42"/>
        <p:cNvGrpSpPr/>
        <p:nvPr/>
      </p:nvGrpSpPr>
      <p:grpSpPr>
        <a:xfrm>
          <a:off x="0" y="0"/>
          <a:ext cx="0" cy="0"/>
          <a:chOff x="0" y="0"/>
          <a:chExt cx="0" cy="0"/>
        </a:xfrm>
      </p:grpSpPr>
      <p:grpSp>
        <p:nvGrpSpPr>
          <p:cNvPr id="43" name="Google Shape;43;p44"/>
          <p:cNvGrpSpPr/>
          <p:nvPr/>
        </p:nvGrpSpPr>
        <p:grpSpPr>
          <a:xfrm>
            <a:off x="0" y="0"/>
            <a:ext cx="12192000" cy="6858000"/>
            <a:chOff x="0" y="0"/>
            <a:chExt cx="12192000" cy="6858000"/>
          </a:xfrm>
        </p:grpSpPr>
        <p:sp>
          <p:nvSpPr>
            <p:cNvPr id="44" name="Google Shape;44;p44"/>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44"/>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44"/>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44"/>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44"/>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44"/>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44"/>
            <p:cNvSpPr/>
            <p:nvPr/>
          </p:nvSpPr>
          <p:spPr>
            <a:xfrm rot="-589932">
              <a:off x="8490951" y="4193583"/>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4"/>
            <p:cNvSpPr/>
            <p:nvPr/>
          </p:nvSpPr>
          <p:spPr>
            <a:xfrm>
              <a:off x="455612" y="4241801"/>
              <a:ext cx="11277600" cy="2337161"/>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52" name="Google Shape;52;p44"/>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53" name="Google Shape;53;p44"/>
          <p:cNvSpPr txBox="1"/>
          <p:nvPr>
            <p:ph type="title"/>
          </p:nvPr>
        </p:nvSpPr>
        <p:spPr>
          <a:xfrm>
            <a:off x="1154954" y="2370667"/>
            <a:ext cx="8825660" cy="1822514"/>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4"/>
          <p:cNvSpPr txBox="1"/>
          <p:nvPr>
            <p:ph idx="1" type="body"/>
          </p:nvPr>
        </p:nvSpPr>
        <p:spPr>
          <a:xfrm>
            <a:off x="1154954" y="5024967"/>
            <a:ext cx="8825659"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5" name="Google Shape;55;p44"/>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4"/>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4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59" name="Shape 59"/>
        <p:cNvGrpSpPr/>
        <p:nvPr/>
      </p:nvGrpSpPr>
      <p:grpSpPr>
        <a:xfrm>
          <a:off x="0" y="0"/>
          <a:ext cx="0" cy="0"/>
          <a:chOff x="0" y="0"/>
          <a:chExt cx="0" cy="0"/>
        </a:xfrm>
      </p:grpSpPr>
      <p:grpSp>
        <p:nvGrpSpPr>
          <p:cNvPr id="60" name="Google Shape;60;p45"/>
          <p:cNvGrpSpPr/>
          <p:nvPr/>
        </p:nvGrpSpPr>
        <p:grpSpPr>
          <a:xfrm>
            <a:off x="0" y="0"/>
            <a:ext cx="12192000" cy="6858000"/>
            <a:chOff x="0" y="0"/>
            <a:chExt cx="12192000" cy="6858000"/>
          </a:xfrm>
        </p:grpSpPr>
        <p:sp>
          <p:nvSpPr>
            <p:cNvPr id="61" name="Google Shape;61;p45"/>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45"/>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45"/>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45"/>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45"/>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45"/>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45"/>
            <p:cNvSpPr/>
            <p:nvPr/>
          </p:nvSpPr>
          <p:spPr>
            <a:xfrm>
              <a:off x="7289800" y="402165"/>
              <a:ext cx="4478865"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45"/>
            <p:cNvSpPr/>
            <p:nvPr/>
          </p:nvSpPr>
          <p:spPr>
            <a:xfrm rot="-5400000">
              <a:off x="3787244"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69" name="Google Shape;69;p45"/>
            <p:cNvSpPr/>
            <p:nvPr/>
          </p:nvSpPr>
          <p:spPr>
            <a:xfrm rot="-5677511">
              <a:off x="4698352"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45"/>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71" name="Google Shape;71;p45"/>
          <p:cNvSpPr txBox="1"/>
          <p:nvPr>
            <p:ph type="title"/>
          </p:nvPr>
        </p:nvSpPr>
        <p:spPr>
          <a:xfrm>
            <a:off x="1154954" y="2677645"/>
            <a:ext cx="4351025" cy="228382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5"/>
          <p:cNvSpPr txBox="1"/>
          <p:nvPr>
            <p:ph idx="1" type="body"/>
          </p:nvPr>
        </p:nvSpPr>
        <p:spPr>
          <a:xfrm>
            <a:off x="6895559" y="2677644"/>
            <a:ext cx="3757545" cy="2283824"/>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600"/>
              <a:buNone/>
              <a:defRPr sz="2000" cap="none">
                <a:solidFill>
                  <a:srgbClr val="EE52A4"/>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73" name="Google Shape;73;p45"/>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5"/>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5"/>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7" name="Shape 77"/>
        <p:cNvGrpSpPr/>
        <p:nvPr/>
      </p:nvGrpSpPr>
      <p:grpSpPr>
        <a:xfrm>
          <a:off x="0" y="0"/>
          <a:ext cx="0" cy="0"/>
          <a:chOff x="0" y="0"/>
          <a:chExt cx="0" cy="0"/>
        </a:xfrm>
      </p:grpSpPr>
      <p:sp>
        <p:nvSpPr>
          <p:cNvPr id="78" name="Google Shape;78;p4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6"/>
          <p:cNvSpPr txBox="1"/>
          <p:nvPr>
            <p:ph idx="1" type="body"/>
          </p:nvPr>
        </p:nvSpPr>
        <p:spPr>
          <a:xfrm>
            <a:off x="1154954" y="2603500"/>
            <a:ext cx="4825158" cy="3416301"/>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0" name="Google Shape;80;p46"/>
          <p:cNvSpPr txBox="1"/>
          <p:nvPr>
            <p:ph idx="2" type="body"/>
          </p:nvPr>
        </p:nvSpPr>
        <p:spPr>
          <a:xfrm>
            <a:off x="6208712" y="2603500"/>
            <a:ext cx="4825159" cy="341630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1" name="Google Shape;81;p46"/>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6"/>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6"/>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4" name="Shape 84"/>
        <p:cNvGrpSpPr/>
        <p:nvPr/>
      </p:nvGrpSpPr>
      <p:grpSpPr>
        <a:xfrm>
          <a:off x="0" y="0"/>
          <a:ext cx="0" cy="0"/>
          <a:chOff x="0" y="0"/>
          <a:chExt cx="0" cy="0"/>
        </a:xfrm>
      </p:grpSpPr>
      <p:sp>
        <p:nvSpPr>
          <p:cNvPr id="85" name="Google Shape;85;p4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7"/>
          <p:cNvSpPr txBox="1"/>
          <p:nvPr>
            <p:ph idx="1" type="body"/>
          </p:nvPr>
        </p:nvSpPr>
        <p:spPr>
          <a:xfrm>
            <a:off x="1154954" y="2603500"/>
            <a:ext cx="4825157"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7" name="Google Shape;87;p47"/>
          <p:cNvSpPr txBox="1"/>
          <p:nvPr>
            <p:ph idx="2" type="body"/>
          </p:nvPr>
        </p:nvSpPr>
        <p:spPr>
          <a:xfrm>
            <a:off x="1154954" y="3179762"/>
            <a:ext cx="4825158" cy="284003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8" name="Google Shape;88;p47"/>
          <p:cNvSpPr txBox="1"/>
          <p:nvPr>
            <p:ph idx="3" type="body"/>
          </p:nvPr>
        </p:nvSpPr>
        <p:spPr>
          <a:xfrm>
            <a:off x="6208712" y="2603500"/>
            <a:ext cx="482515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9" name="Google Shape;89;p47"/>
          <p:cNvSpPr txBox="1"/>
          <p:nvPr>
            <p:ph idx="4" type="body"/>
          </p:nvPr>
        </p:nvSpPr>
        <p:spPr>
          <a:xfrm>
            <a:off x="6208712" y="3179762"/>
            <a:ext cx="4825159" cy="284003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90" name="Google Shape;90;p47"/>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7"/>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3" name="Shape 93"/>
        <p:cNvGrpSpPr/>
        <p:nvPr/>
      </p:nvGrpSpPr>
      <p:grpSpPr>
        <a:xfrm>
          <a:off x="0" y="0"/>
          <a:ext cx="0" cy="0"/>
          <a:chOff x="0" y="0"/>
          <a:chExt cx="0" cy="0"/>
        </a:xfrm>
      </p:grpSpPr>
      <p:sp>
        <p:nvSpPr>
          <p:cNvPr id="94" name="Google Shape;94;p4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8"/>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8"/>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98" name="Shape 98"/>
        <p:cNvGrpSpPr/>
        <p:nvPr/>
      </p:nvGrpSpPr>
      <p:grpSpPr>
        <a:xfrm>
          <a:off x="0" y="0"/>
          <a:ext cx="0" cy="0"/>
          <a:chOff x="0" y="0"/>
          <a:chExt cx="0" cy="0"/>
        </a:xfrm>
      </p:grpSpPr>
      <p:sp>
        <p:nvSpPr>
          <p:cNvPr id="99" name="Google Shape;99;p49"/>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9"/>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9"/>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4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103" name="Shape 103"/>
        <p:cNvGrpSpPr/>
        <p:nvPr/>
      </p:nvGrpSpPr>
      <p:grpSpPr>
        <a:xfrm>
          <a:off x="0" y="0"/>
          <a:ext cx="0" cy="0"/>
          <a:chOff x="0" y="0"/>
          <a:chExt cx="0" cy="0"/>
        </a:xfrm>
      </p:grpSpPr>
      <p:grpSp>
        <p:nvGrpSpPr>
          <p:cNvPr id="104" name="Google Shape;104;p50"/>
          <p:cNvGrpSpPr/>
          <p:nvPr/>
        </p:nvGrpSpPr>
        <p:grpSpPr>
          <a:xfrm>
            <a:off x="0" y="0"/>
            <a:ext cx="12192000" cy="6858000"/>
            <a:chOff x="0" y="0"/>
            <a:chExt cx="12192000" cy="6858000"/>
          </a:xfrm>
        </p:grpSpPr>
        <p:sp>
          <p:nvSpPr>
            <p:cNvPr id="105" name="Google Shape;105;p50"/>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50"/>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0"/>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50"/>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50"/>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50"/>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50"/>
            <p:cNvSpPr/>
            <p:nvPr/>
          </p:nvSpPr>
          <p:spPr>
            <a:xfrm>
              <a:off x="5713412" y="402165"/>
              <a:ext cx="6055253"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50"/>
            <p:cNvSpPr/>
            <p:nvPr/>
          </p:nvSpPr>
          <p:spPr>
            <a:xfrm rot="-5677511">
              <a:off x="3140485"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50"/>
            <p:cNvSpPr/>
            <p:nvPr/>
          </p:nvSpPr>
          <p:spPr>
            <a:xfrm rot="-5400000">
              <a:off x="2229377"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14" name="Google Shape;114;p50"/>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15" name="Google Shape;115;p50"/>
          <p:cNvSpPr txBox="1"/>
          <p:nvPr>
            <p:ph type="title"/>
          </p:nvPr>
        </p:nvSpPr>
        <p:spPr>
          <a:xfrm>
            <a:off x="1154955" y="1295400"/>
            <a:ext cx="2793158" cy="1600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50"/>
          <p:cNvSpPr txBox="1"/>
          <p:nvPr>
            <p:ph idx="1" type="body"/>
          </p:nvPr>
        </p:nvSpPr>
        <p:spPr>
          <a:xfrm>
            <a:off x="5781146" y="1447800"/>
            <a:ext cx="5190066" cy="4572000"/>
          </a:xfrm>
          <a:prstGeom prst="rect">
            <a:avLst/>
          </a:prstGeom>
          <a:noFill/>
          <a:ln>
            <a:noFill/>
          </a:ln>
        </p:spPr>
        <p:txBody>
          <a:bodyPr anchorCtr="0" anchor="ctr"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7" name="Google Shape;117;p50"/>
          <p:cNvSpPr txBox="1"/>
          <p:nvPr>
            <p:ph idx="2" type="body"/>
          </p:nvPr>
        </p:nvSpPr>
        <p:spPr>
          <a:xfrm>
            <a:off x="1154954" y="3129280"/>
            <a:ext cx="2793158" cy="289559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18" name="Google Shape;118;p50"/>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50"/>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0"/>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5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22" name="Shape 122"/>
        <p:cNvGrpSpPr/>
        <p:nvPr/>
      </p:nvGrpSpPr>
      <p:grpSpPr>
        <a:xfrm>
          <a:off x="0" y="0"/>
          <a:ext cx="0" cy="0"/>
          <a:chOff x="0" y="0"/>
          <a:chExt cx="0" cy="0"/>
        </a:xfrm>
      </p:grpSpPr>
      <p:grpSp>
        <p:nvGrpSpPr>
          <p:cNvPr id="123" name="Google Shape;123;p51"/>
          <p:cNvGrpSpPr/>
          <p:nvPr/>
        </p:nvGrpSpPr>
        <p:grpSpPr>
          <a:xfrm>
            <a:off x="0" y="0"/>
            <a:ext cx="12192000" cy="6858000"/>
            <a:chOff x="0" y="0"/>
            <a:chExt cx="12192000" cy="6858000"/>
          </a:xfrm>
        </p:grpSpPr>
        <p:sp>
          <p:nvSpPr>
            <p:cNvPr id="124" name="Google Shape;124;p51"/>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5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1"/>
            <p:cNvSpPr/>
            <p:nvPr/>
          </p:nvSpPr>
          <p:spPr>
            <a:xfrm>
              <a:off x="6172200" y="402165"/>
              <a:ext cx="5596465"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51"/>
            <p:cNvSpPr/>
            <p:nvPr/>
          </p:nvSpPr>
          <p:spPr>
            <a:xfrm rot="-5677511">
              <a:off x="4203594"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51"/>
            <p:cNvSpPr/>
            <p:nvPr/>
          </p:nvSpPr>
          <p:spPr>
            <a:xfrm rot="-5400000">
              <a:off x="3295432"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33" name="Google Shape;133;p5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34" name="Google Shape;134;p51"/>
          <p:cNvSpPr txBox="1"/>
          <p:nvPr>
            <p:ph type="title"/>
          </p:nvPr>
        </p:nvSpPr>
        <p:spPr>
          <a:xfrm>
            <a:off x="1154955" y="1693333"/>
            <a:ext cx="3865134" cy="1735667"/>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3600"/>
              <a:buFont typeface="Century Gothic"/>
              <a:buNone/>
              <a:defRPr b="0"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1"/>
          <p:cNvSpPr/>
          <p:nvPr>
            <p:ph idx="2" type="pic"/>
          </p:nvPr>
        </p:nvSpPr>
        <p:spPr>
          <a:xfrm>
            <a:off x="6547870" y="1143000"/>
            <a:ext cx="3227193" cy="4572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36" name="Google Shape;136;p51"/>
          <p:cNvSpPr txBox="1"/>
          <p:nvPr>
            <p:ph idx="1" type="body"/>
          </p:nvPr>
        </p:nvSpPr>
        <p:spPr>
          <a:xfrm>
            <a:off x="1154954" y="3657600"/>
            <a:ext cx="3859212" cy="13716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37" name="Google Shape;137;p51"/>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51"/>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1"/>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5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141" name="Shape 141"/>
        <p:cNvGrpSpPr/>
        <p:nvPr/>
      </p:nvGrpSpPr>
      <p:grpSpPr>
        <a:xfrm>
          <a:off x="0" y="0"/>
          <a:ext cx="0" cy="0"/>
          <a:chOff x="0" y="0"/>
          <a:chExt cx="0" cy="0"/>
        </a:xfrm>
      </p:grpSpPr>
      <p:grpSp>
        <p:nvGrpSpPr>
          <p:cNvPr id="142" name="Google Shape;142;p52"/>
          <p:cNvGrpSpPr/>
          <p:nvPr/>
        </p:nvGrpSpPr>
        <p:grpSpPr>
          <a:xfrm>
            <a:off x="0" y="0"/>
            <a:ext cx="12192000" cy="6858000"/>
            <a:chOff x="0" y="0"/>
            <a:chExt cx="12192000" cy="6858000"/>
          </a:xfrm>
        </p:grpSpPr>
        <p:sp>
          <p:nvSpPr>
            <p:cNvPr id="143" name="Google Shape;143;p52"/>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52"/>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52"/>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52"/>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52"/>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52"/>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52"/>
            <p:cNvSpPr/>
            <p:nvPr/>
          </p:nvSpPr>
          <p:spPr>
            <a:xfrm rot="10371525">
              <a:off x="263767" y="4438254"/>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52"/>
            <p:cNvSpPr/>
            <p:nvPr/>
          </p:nvSpPr>
          <p:spPr>
            <a:xfrm rot="10800000">
              <a:off x="459506" y="321130"/>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51" name="Google Shape;151;p52"/>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52" name="Google Shape;152;p52"/>
          <p:cNvSpPr txBox="1"/>
          <p:nvPr>
            <p:ph type="title"/>
          </p:nvPr>
        </p:nvSpPr>
        <p:spPr>
          <a:xfrm>
            <a:off x="1154954" y="4969927"/>
            <a:ext cx="8825659"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3" name="Google Shape;153;p52"/>
          <p:cNvSpPr/>
          <p:nvPr>
            <p:ph idx="2" type="pic"/>
          </p:nvPr>
        </p:nvSpPr>
        <p:spPr>
          <a:xfrm>
            <a:off x="1154954" y="685800"/>
            <a:ext cx="8825659" cy="3429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54" name="Google Shape;154;p52"/>
          <p:cNvSpPr txBox="1"/>
          <p:nvPr>
            <p:ph idx="1" type="body"/>
          </p:nvPr>
        </p:nvSpPr>
        <p:spPr>
          <a:xfrm>
            <a:off x="1154954" y="5536665"/>
            <a:ext cx="8825658"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solidFill>
                  <a:srgbClr val="EE52A4"/>
                </a:solidFill>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55" name="Google Shape;155;p52"/>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52"/>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52"/>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5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159" name="Shape 159"/>
        <p:cNvGrpSpPr/>
        <p:nvPr/>
      </p:nvGrpSpPr>
      <p:grpSpPr>
        <a:xfrm>
          <a:off x="0" y="0"/>
          <a:ext cx="0" cy="0"/>
          <a:chOff x="0" y="0"/>
          <a:chExt cx="0" cy="0"/>
        </a:xfrm>
      </p:grpSpPr>
      <p:grpSp>
        <p:nvGrpSpPr>
          <p:cNvPr id="160" name="Google Shape;160;p53"/>
          <p:cNvGrpSpPr/>
          <p:nvPr/>
        </p:nvGrpSpPr>
        <p:grpSpPr>
          <a:xfrm>
            <a:off x="0" y="0"/>
            <a:ext cx="12192000" cy="6858000"/>
            <a:chOff x="0" y="0"/>
            <a:chExt cx="12192000" cy="6858000"/>
          </a:xfrm>
        </p:grpSpPr>
        <p:sp>
          <p:nvSpPr>
            <p:cNvPr id="161" name="Google Shape;161;p53"/>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53"/>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53"/>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53"/>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53"/>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53"/>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53"/>
            <p:cNvSpPr/>
            <p:nvPr/>
          </p:nvSpPr>
          <p:spPr>
            <a:xfrm rot="-589932">
              <a:off x="8490951" y="2714874"/>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3"/>
            <p:cNvSpPr/>
            <p:nvPr/>
          </p:nvSpPr>
          <p:spPr>
            <a:xfrm>
              <a:off x="455612" y="2801319"/>
              <a:ext cx="11277600" cy="3602637"/>
            </a:xfrm>
            <a:custGeom>
              <a:rect b="b" l="l" r="r" t="t"/>
              <a:pathLst>
                <a:path extrusionOk="0" h="7946" w="10000">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lt1"/>
            </a:solidFill>
            <a:ln>
              <a:noFill/>
            </a:ln>
          </p:spPr>
        </p:sp>
        <p:sp>
          <p:nvSpPr>
            <p:cNvPr id="169" name="Google Shape;169;p53"/>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70" name="Google Shape;170;p53"/>
          <p:cNvSpPr txBox="1"/>
          <p:nvPr>
            <p:ph type="title"/>
          </p:nvPr>
        </p:nvSpPr>
        <p:spPr>
          <a:xfrm>
            <a:off x="1148798" y="1063417"/>
            <a:ext cx="8831816" cy="1372986"/>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53"/>
          <p:cNvSpPr txBox="1"/>
          <p:nvPr>
            <p:ph idx="1" type="body"/>
          </p:nvPr>
        </p:nvSpPr>
        <p:spPr>
          <a:xfrm>
            <a:off x="1154954" y="3543300"/>
            <a:ext cx="8825659" cy="24765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72" name="Google Shape;172;p53"/>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53"/>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4" name="Google Shape;174;p53"/>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176" name="Shape 176"/>
        <p:cNvGrpSpPr/>
        <p:nvPr/>
      </p:nvGrpSpPr>
      <p:grpSpPr>
        <a:xfrm>
          <a:off x="0" y="0"/>
          <a:ext cx="0" cy="0"/>
          <a:chOff x="0" y="0"/>
          <a:chExt cx="0" cy="0"/>
        </a:xfrm>
      </p:grpSpPr>
      <p:grpSp>
        <p:nvGrpSpPr>
          <p:cNvPr id="177" name="Google Shape;177;p54"/>
          <p:cNvGrpSpPr/>
          <p:nvPr/>
        </p:nvGrpSpPr>
        <p:grpSpPr>
          <a:xfrm>
            <a:off x="0" y="0"/>
            <a:ext cx="12192000" cy="6858000"/>
            <a:chOff x="0" y="0"/>
            <a:chExt cx="12192000" cy="6858000"/>
          </a:xfrm>
        </p:grpSpPr>
        <p:sp>
          <p:nvSpPr>
            <p:cNvPr id="178" name="Google Shape;178;p54"/>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54"/>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54"/>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54"/>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54"/>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54"/>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54"/>
            <p:cNvSpPr/>
            <p:nvPr/>
          </p:nvSpPr>
          <p:spPr>
            <a:xfrm rot="-589932">
              <a:off x="8490951" y="41851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54"/>
            <p:cNvSpPr/>
            <p:nvPr/>
          </p:nvSpPr>
          <p:spPr>
            <a:xfrm>
              <a:off x="455612" y="4241801"/>
              <a:ext cx="11277600" cy="2337161"/>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186" name="Google Shape;186;p54"/>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187" name="Google Shape;187;p54"/>
          <p:cNvSpPr txBox="1"/>
          <p:nvPr/>
        </p:nvSpPr>
        <p:spPr>
          <a:xfrm>
            <a:off x="881566" y="607336"/>
            <a:ext cx="801912" cy="156966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9600">
                <a:solidFill>
                  <a:srgbClr val="EE52A4"/>
                </a:solidFill>
                <a:latin typeface="Arial"/>
                <a:ea typeface="Arial"/>
                <a:cs typeface="Arial"/>
                <a:sym typeface="Arial"/>
              </a:rPr>
              <a:t>“</a:t>
            </a:r>
            <a:endParaRPr/>
          </a:p>
        </p:txBody>
      </p:sp>
      <p:sp>
        <p:nvSpPr>
          <p:cNvPr id="188" name="Google Shape;188;p54"/>
          <p:cNvSpPr txBox="1"/>
          <p:nvPr/>
        </p:nvSpPr>
        <p:spPr>
          <a:xfrm>
            <a:off x="9884458" y="2613787"/>
            <a:ext cx="652763" cy="156966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9600">
                <a:solidFill>
                  <a:srgbClr val="EE52A4"/>
                </a:solidFill>
                <a:latin typeface="Arial"/>
                <a:ea typeface="Arial"/>
                <a:cs typeface="Arial"/>
                <a:sym typeface="Arial"/>
              </a:rPr>
              <a:t>”</a:t>
            </a:r>
            <a:endParaRPr/>
          </a:p>
        </p:txBody>
      </p:sp>
      <p:sp>
        <p:nvSpPr>
          <p:cNvPr id="189" name="Google Shape;189;p54"/>
          <p:cNvSpPr txBox="1"/>
          <p:nvPr>
            <p:ph type="title"/>
          </p:nvPr>
        </p:nvSpPr>
        <p:spPr>
          <a:xfrm>
            <a:off x="1581878" y="982134"/>
            <a:ext cx="8453906" cy="269663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4000"/>
              <a:buFont typeface="Century Gothic"/>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0" name="Google Shape;190;p54"/>
          <p:cNvSpPr txBox="1"/>
          <p:nvPr>
            <p:ph idx="1" type="body"/>
          </p:nvPr>
        </p:nvSpPr>
        <p:spPr>
          <a:xfrm>
            <a:off x="1945945" y="3678766"/>
            <a:ext cx="7731219" cy="34217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91" name="Google Shape;191;p54"/>
          <p:cNvSpPr txBox="1"/>
          <p:nvPr>
            <p:ph idx="2" type="body"/>
          </p:nvPr>
        </p:nvSpPr>
        <p:spPr>
          <a:xfrm>
            <a:off x="1154954" y="5029199"/>
            <a:ext cx="9244897" cy="997857"/>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92" name="Google Shape;192;p54"/>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54"/>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54"/>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5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96" name="Shape 196"/>
        <p:cNvGrpSpPr/>
        <p:nvPr/>
      </p:nvGrpSpPr>
      <p:grpSpPr>
        <a:xfrm>
          <a:off x="0" y="0"/>
          <a:ext cx="0" cy="0"/>
          <a:chOff x="0" y="0"/>
          <a:chExt cx="0" cy="0"/>
        </a:xfrm>
      </p:grpSpPr>
      <p:sp>
        <p:nvSpPr>
          <p:cNvPr id="197" name="Google Shape;197;p55"/>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8" name="Google Shape;198;p55"/>
          <p:cNvSpPr txBox="1"/>
          <p:nvPr>
            <p:ph idx="1" type="body"/>
          </p:nvPr>
        </p:nvSpPr>
        <p:spPr>
          <a:xfrm>
            <a:off x="1154954" y="2603502"/>
            <a:ext cx="314187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99" name="Google Shape;199;p55"/>
          <p:cNvSpPr txBox="1"/>
          <p:nvPr>
            <p:ph idx="2" type="body"/>
          </p:nvPr>
        </p:nvSpPr>
        <p:spPr>
          <a:xfrm>
            <a:off x="1154953" y="3179764"/>
            <a:ext cx="3141879"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00" name="Google Shape;200;p55"/>
          <p:cNvSpPr txBox="1"/>
          <p:nvPr>
            <p:ph idx="3" type="body"/>
          </p:nvPr>
        </p:nvSpPr>
        <p:spPr>
          <a:xfrm>
            <a:off x="4512721" y="2603500"/>
            <a:ext cx="314700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01" name="Google Shape;201;p55"/>
          <p:cNvSpPr txBox="1"/>
          <p:nvPr>
            <p:ph idx="4" type="body"/>
          </p:nvPr>
        </p:nvSpPr>
        <p:spPr>
          <a:xfrm>
            <a:off x="4512721" y="3179763"/>
            <a:ext cx="3147009"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02" name="Google Shape;202;p55"/>
          <p:cNvSpPr txBox="1"/>
          <p:nvPr>
            <p:ph idx="5" type="body"/>
          </p:nvPr>
        </p:nvSpPr>
        <p:spPr>
          <a:xfrm>
            <a:off x="7888135" y="2603501"/>
            <a:ext cx="3145730"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03" name="Google Shape;203;p55"/>
          <p:cNvSpPr txBox="1"/>
          <p:nvPr>
            <p:ph idx="6" type="body"/>
          </p:nvPr>
        </p:nvSpPr>
        <p:spPr>
          <a:xfrm>
            <a:off x="7888329" y="3179762"/>
            <a:ext cx="3145536" cy="2847293"/>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204" name="Google Shape;204;p55"/>
          <p:cNvCxnSpPr/>
          <p:nvPr/>
        </p:nvCxnSpPr>
        <p:spPr>
          <a:xfrm>
            <a:off x="440397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05" name="Google Shape;205;p55"/>
          <p:cNvCxnSpPr/>
          <p:nvPr/>
        </p:nvCxnSpPr>
        <p:spPr>
          <a:xfrm>
            <a:off x="777240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06" name="Google Shape;206;p55"/>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55"/>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8" name="Google Shape;208;p5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209" name="Shape 209"/>
        <p:cNvGrpSpPr/>
        <p:nvPr/>
      </p:nvGrpSpPr>
      <p:grpSpPr>
        <a:xfrm>
          <a:off x="0" y="0"/>
          <a:ext cx="0" cy="0"/>
          <a:chOff x="0" y="0"/>
          <a:chExt cx="0" cy="0"/>
        </a:xfrm>
      </p:grpSpPr>
      <p:sp>
        <p:nvSpPr>
          <p:cNvPr id="210" name="Google Shape;210;p56"/>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3600"/>
              <a:buFont typeface="Century Gothic"/>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56"/>
          <p:cNvSpPr txBox="1"/>
          <p:nvPr>
            <p:ph idx="1" type="body"/>
          </p:nvPr>
        </p:nvSpPr>
        <p:spPr>
          <a:xfrm>
            <a:off x="1154954" y="4532844"/>
            <a:ext cx="305043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2" name="Google Shape;212;p56"/>
          <p:cNvSpPr/>
          <p:nvPr>
            <p:ph idx="2" type="pic"/>
          </p:nvPr>
        </p:nvSpPr>
        <p:spPr>
          <a:xfrm>
            <a:off x="1334553" y="2603500"/>
            <a:ext cx="2691242"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3" name="Google Shape;213;p56"/>
          <p:cNvSpPr txBox="1"/>
          <p:nvPr>
            <p:ph idx="3" type="body"/>
          </p:nvPr>
        </p:nvSpPr>
        <p:spPr>
          <a:xfrm>
            <a:off x="1154954" y="5109106"/>
            <a:ext cx="3050438"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14" name="Google Shape;214;p56"/>
          <p:cNvSpPr txBox="1"/>
          <p:nvPr>
            <p:ph idx="4" type="body"/>
          </p:nvPr>
        </p:nvSpPr>
        <p:spPr>
          <a:xfrm>
            <a:off x="4568865" y="4532844"/>
            <a:ext cx="3050438" cy="576263"/>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5" name="Google Shape;215;p56"/>
          <p:cNvSpPr/>
          <p:nvPr>
            <p:ph idx="5" type="pic"/>
          </p:nvPr>
        </p:nvSpPr>
        <p:spPr>
          <a:xfrm>
            <a:off x="4748462" y="2603500"/>
            <a:ext cx="2691243"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6" name="Google Shape;216;p56"/>
          <p:cNvSpPr txBox="1"/>
          <p:nvPr>
            <p:ph idx="6" type="body"/>
          </p:nvPr>
        </p:nvSpPr>
        <p:spPr>
          <a:xfrm>
            <a:off x="4570172" y="5109105"/>
            <a:ext cx="3050438"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217" name="Google Shape;217;p56"/>
          <p:cNvSpPr txBox="1"/>
          <p:nvPr>
            <p:ph idx="7" type="body"/>
          </p:nvPr>
        </p:nvSpPr>
        <p:spPr>
          <a:xfrm>
            <a:off x="7982775" y="4532845"/>
            <a:ext cx="3051095"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rgbClr val="EE52A4"/>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218" name="Google Shape;218;p56"/>
          <p:cNvSpPr/>
          <p:nvPr>
            <p:ph idx="8" type="pic"/>
          </p:nvPr>
        </p:nvSpPr>
        <p:spPr>
          <a:xfrm>
            <a:off x="8163031" y="2603500"/>
            <a:ext cx="2691242" cy="1591510"/>
          </a:xfrm>
          <a:prstGeom prst="roundRect">
            <a:avLst>
              <a:gd fmla="val 1858" name="adj"/>
            </a:avLst>
          </a:prstGeom>
          <a:noFill/>
          <a:ln>
            <a:noFill/>
          </a:ln>
          <a:effectLst>
            <a:outerShdw blurRad="50800" rotWithShape="0" algn="tl" dir="5400000" dist="50800">
              <a:srgbClr val="000000">
                <a:alpha val="42745"/>
              </a:srgbClr>
            </a:outerShdw>
          </a:effectLst>
        </p:spPr>
      </p:sp>
      <p:sp>
        <p:nvSpPr>
          <p:cNvPr id="219" name="Google Shape;219;p56"/>
          <p:cNvSpPr txBox="1"/>
          <p:nvPr>
            <p:ph idx="9" type="body"/>
          </p:nvPr>
        </p:nvSpPr>
        <p:spPr>
          <a:xfrm>
            <a:off x="7982775" y="5109104"/>
            <a:ext cx="3051096" cy="91795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220" name="Google Shape;220;p56"/>
          <p:cNvCxnSpPr/>
          <p:nvPr/>
        </p:nvCxnSpPr>
        <p:spPr>
          <a:xfrm>
            <a:off x="4405831"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21" name="Google Shape;221;p56"/>
          <p:cNvCxnSpPr/>
          <p:nvPr/>
        </p:nvCxnSpPr>
        <p:spPr>
          <a:xfrm>
            <a:off x="7797802" y="2569633"/>
            <a:ext cx="0" cy="3492499"/>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22" name="Google Shape;222;p56"/>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3" name="Google Shape;223;p56"/>
          <p:cNvSpPr txBox="1"/>
          <p:nvPr>
            <p:ph idx="11" type="ftr"/>
          </p:nvPr>
        </p:nvSpPr>
        <p:spPr>
          <a:xfrm>
            <a:off x="561111" y="6391838"/>
            <a:ext cx="3644282"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4" name="Google Shape;224;p56"/>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25" name="Shape 225"/>
        <p:cNvGrpSpPr/>
        <p:nvPr/>
      </p:nvGrpSpPr>
      <p:grpSpPr>
        <a:xfrm>
          <a:off x="0" y="0"/>
          <a:ext cx="0" cy="0"/>
          <a:chOff x="0" y="0"/>
          <a:chExt cx="0" cy="0"/>
        </a:xfrm>
      </p:grpSpPr>
      <p:sp>
        <p:nvSpPr>
          <p:cNvPr id="226" name="Google Shape;226;p57"/>
          <p:cNvSpPr txBox="1"/>
          <p:nvPr>
            <p:ph type="title"/>
          </p:nvPr>
        </p:nvSpPr>
        <p:spPr>
          <a:xfrm>
            <a:off x="1154954" y="973668"/>
            <a:ext cx="8825659" cy="70696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7" name="Google Shape;227;p57"/>
          <p:cNvSpPr txBox="1"/>
          <p:nvPr>
            <p:ph idx="1" type="body"/>
          </p:nvPr>
        </p:nvSpPr>
        <p:spPr>
          <a:xfrm rot="5400000">
            <a:off x="3859634" y="-101179"/>
            <a:ext cx="3416300" cy="882565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28" name="Google Shape;228;p57"/>
          <p:cNvSpPr txBox="1"/>
          <p:nvPr>
            <p:ph idx="10" type="dt"/>
          </p:nvPr>
        </p:nvSpPr>
        <p:spPr>
          <a:xfrm>
            <a:off x="10695439" y="6391838"/>
            <a:ext cx="990599"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9" name="Google Shape;229;p57"/>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0" name="Google Shape;230;p5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231" name="Shape 231"/>
        <p:cNvGrpSpPr/>
        <p:nvPr/>
      </p:nvGrpSpPr>
      <p:grpSpPr>
        <a:xfrm>
          <a:off x="0" y="0"/>
          <a:ext cx="0" cy="0"/>
          <a:chOff x="0" y="0"/>
          <a:chExt cx="0" cy="0"/>
        </a:xfrm>
      </p:grpSpPr>
      <p:grpSp>
        <p:nvGrpSpPr>
          <p:cNvPr id="232" name="Google Shape;232;p58"/>
          <p:cNvGrpSpPr/>
          <p:nvPr/>
        </p:nvGrpSpPr>
        <p:grpSpPr>
          <a:xfrm>
            <a:off x="0" y="0"/>
            <a:ext cx="12192000" cy="6858000"/>
            <a:chOff x="0" y="0"/>
            <a:chExt cx="12192000" cy="6858000"/>
          </a:xfrm>
        </p:grpSpPr>
        <p:sp>
          <p:nvSpPr>
            <p:cNvPr id="233" name="Google Shape;233;p58"/>
            <p:cNvSpPr/>
            <p:nvPr/>
          </p:nvSpPr>
          <p:spPr>
            <a:xfrm>
              <a:off x="0" y="0"/>
              <a:ext cx="12192000" cy="6858000"/>
            </a:xfrm>
            <a:prstGeom prst="rect">
              <a:avLst/>
            </a:prstGeom>
            <a:blipFill rotWithShape="1">
              <a:blip r:embed="rId2">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58"/>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58"/>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58"/>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58"/>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58"/>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58"/>
            <p:cNvSpPr/>
            <p:nvPr/>
          </p:nvSpPr>
          <p:spPr>
            <a:xfrm>
              <a:off x="414867" y="402165"/>
              <a:ext cx="6510866" cy="605367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58"/>
            <p:cNvSpPr/>
            <p:nvPr/>
          </p:nvSpPr>
          <p:spPr>
            <a:xfrm rot="5101749">
              <a:off x="6294738" y="457773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58"/>
            <p:cNvSpPr/>
            <p:nvPr/>
          </p:nvSpPr>
          <p:spPr>
            <a:xfrm rot="5400000">
              <a:off x="4449232"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sp>
        <p:sp>
          <p:nvSpPr>
            <p:cNvPr id="242" name="Google Shape;242;p58"/>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43" name="Google Shape;243;p58"/>
          <p:cNvSpPr txBox="1"/>
          <p:nvPr>
            <p:ph type="title"/>
          </p:nvPr>
        </p:nvSpPr>
        <p:spPr>
          <a:xfrm rot="5400000">
            <a:off x="6915923" y="2947780"/>
            <a:ext cx="4748590" cy="140996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4" name="Google Shape;244;p58"/>
          <p:cNvSpPr txBox="1"/>
          <p:nvPr>
            <p:ph idx="1" type="body"/>
          </p:nvPr>
        </p:nvSpPr>
        <p:spPr>
          <a:xfrm rot="5400000">
            <a:off x="1908672" y="524749"/>
            <a:ext cx="4748590" cy="6256025"/>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45" name="Google Shape;245;p58"/>
          <p:cNvSpPr txBox="1"/>
          <p:nvPr>
            <p:ph idx="10" type="dt"/>
          </p:nvPr>
        </p:nvSpPr>
        <p:spPr>
          <a:xfrm>
            <a:off x="10653104" y="6391838"/>
            <a:ext cx="992135" cy="304799"/>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58"/>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7" name="Google Shape;247;p58"/>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5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41"/>
          <p:cNvGrpSpPr/>
          <p:nvPr/>
        </p:nvGrpSpPr>
        <p:grpSpPr>
          <a:xfrm>
            <a:off x="0" y="0"/>
            <a:ext cx="12192000" cy="6858000"/>
            <a:chOff x="0" y="0"/>
            <a:chExt cx="12192000" cy="6858000"/>
          </a:xfrm>
        </p:grpSpPr>
        <p:sp>
          <p:nvSpPr>
            <p:cNvPr id="11" name="Google Shape;11;p41"/>
            <p:cNvSpPr/>
            <p:nvPr/>
          </p:nvSpPr>
          <p:spPr>
            <a:xfrm>
              <a:off x="0" y="0"/>
              <a:ext cx="12192000" cy="6858000"/>
            </a:xfrm>
            <a:prstGeom prst="rect">
              <a:avLst/>
            </a:prstGeom>
            <a:blipFill rotWithShape="1">
              <a:blip r:embed="rId1">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1"/>
            <p:cNvSpPr/>
            <p:nvPr/>
          </p:nvSpPr>
          <p:spPr>
            <a:xfrm>
              <a:off x="0" y="2667000"/>
              <a:ext cx="4191000" cy="4191000"/>
            </a:xfrm>
            <a:prstGeom prst="ellipse">
              <a:avLst/>
            </a:prstGeom>
            <a:gradFill>
              <a:gsLst>
                <a:gs pos="0">
                  <a:srgbClr val="9B6BF2">
                    <a:alpha val="10980"/>
                  </a:srgbClr>
                </a:gs>
                <a:gs pos="36000">
                  <a:srgbClr val="9B6BF2">
                    <a:alpha val="9803"/>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41"/>
            <p:cNvSpPr/>
            <p:nvPr/>
          </p:nvSpPr>
          <p:spPr>
            <a:xfrm>
              <a:off x="0" y="2895600"/>
              <a:ext cx="2362200" cy="2362200"/>
            </a:xfrm>
            <a:prstGeom prst="ellipse">
              <a:avLst/>
            </a:prstGeom>
            <a:gradFill>
              <a:gsLst>
                <a:gs pos="0">
                  <a:srgbClr val="9B6BF2">
                    <a:alpha val="7843"/>
                  </a:srgbClr>
                </a:gs>
                <a:gs pos="36000">
                  <a:srgbClr val="9B6BF2">
                    <a:alpha val="7843"/>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41"/>
            <p:cNvSpPr/>
            <p:nvPr/>
          </p:nvSpPr>
          <p:spPr>
            <a:xfrm>
              <a:off x="8609012" y="5867400"/>
              <a:ext cx="990600" cy="990600"/>
            </a:xfrm>
            <a:prstGeom prst="ellipse">
              <a:avLst/>
            </a:prstGeom>
            <a:gradFill>
              <a:gsLst>
                <a:gs pos="0">
                  <a:srgbClr val="9B6BF2">
                    <a:alpha val="13725"/>
                  </a:srgbClr>
                </a:gs>
                <a:gs pos="36000">
                  <a:srgbClr val="9B6BF2">
                    <a:alpha val="6666"/>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41"/>
            <p:cNvSpPr/>
            <p:nvPr/>
          </p:nvSpPr>
          <p:spPr>
            <a:xfrm>
              <a:off x="8609012" y="1676400"/>
              <a:ext cx="2819400" cy="2819400"/>
            </a:xfrm>
            <a:prstGeom prst="ellipse">
              <a:avLst/>
            </a:prstGeom>
            <a:gradFill>
              <a:gsLst>
                <a:gs pos="0">
                  <a:srgbClr val="9B6BF2">
                    <a:alpha val="6666"/>
                  </a:srgbClr>
                </a:gs>
                <a:gs pos="36000">
                  <a:srgbClr val="9B6BF2">
                    <a:alpha val="5882"/>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1"/>
            <p:cNvSpPr/>
            <p:nvPr/>
          </p:nvSpPr>
          <p:spPr>
            <a:xfrm>
              <a:off x="7999412" y="8464"/>
              <a:ext cx="1600200" cy="1600200"/>
            </a:xfrm>
            <a:prstGeom prst="ellipse">
              <a:avLst/>
            </a:prstGeom>
            <a:gradFill>
              <a:gsLst>
                <a:gs pos="0">
                  <a:srgbClr val="9B6BF2">
                    <a:alpha val="13725"/>
                  </a:srgbClr>
                </a:gs>
                <a:gs pos="36000">
                  <a:srgbClr val="9B6BF2">
                    <a:alpha val="6666"/>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1"/>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41"/>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sp>
        <p:sp>
          <p:nvSpPr>
            <p:cNvPr id="19" name="Google Shape;19;p4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sp>
      </p:grpSp>
      <p:sp>
        <p:nvSpPr>
          <p:cNvPr id="20" name="Google Shape;20;p4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chemeClr val="lt2"/>
              </a:buClr>
              <a:buSzPts val="3600"/>
              <a:buFont typeface="Century Gothic"/>
              <a:buNone/>
              <a:defRPr b="0" i="0" sz="3600" u="none" cap="none" strike="noStrike">
                <a:solidFill>
                  <a:schemeClr val="lt2"/>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1" name="Google Shape;21;p41"/>
          <p:cNvSpPr txBox="1"/>
          <p:nvPr>
            <p:ph idx="1" type="body"/>
          </p:nvPr>
        </p:nvSpPr>
        <p:spPr>
          <a:xfrm>
            <a:off x="1154954" y="2603500"/>
            <a:ext cx="8761413" cy="3416300"/>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22" name="Google Shape;22;p41"/>
          <p:cNvSpPr txBox="1"/>
          <p:nvPr>
            <p:ph idx="10" type="dt"/>
          </p:nvPr>
        </p:nvSpPr>
        <p:spPr>
          <a:xfrm>
            <a:off x="10653104" y="6391838"/>
            <a:ext cx="990599" cy="304799"/>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1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3" name="Google Shape;23;p41"/>
          <p:cNvSpPr txBox="1"/>
          <p:nvPr>
            <p:ph idx="11" type="ftr"/>
          </p:nvPr>
        </p:nvSpPr>
        <p:spPr>
          <a:xfrm>
            <a:off x="561110" y="6391838"/>
            <a:ext cx="3859795" cy="3048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1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24" name="Google Shape;24;p41"/>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4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marR="0" rtl="0" algn="ctr">
              <a:spcBef>
                <a:spcPts val="0"/>
              </a:spcBef>
              <a:buNone/>
              <a:defRPr b="0" i="0" sz="2800" u="none" cap="none" strike="noStrike">
                <a:solidFill>
                  <a:schemeClr val="lt1"/>
                </a:solidFill>
                <a:latin typeface="Century Gothic"/>
                <a:ea typeface="Century Gothic"/>
                <a:cs typeface="Century Gothic"/>
                <a:sym typeface="Century Gothic"/>
              </a:defRPr>
            </a:lvl1pPr>
            <a:lvl2pPr indent="0" lvl="1" marL="0" marR="0" rtl="0" algn="ctr">
              <a:spcBef>
                <a:spcPts val="0"/>
              </a:spcBef>
              <a:buNone/>
              <a:defRPr b="0" i="0" sz="2800" u="none" cap="none" strike="noStrike">
                <a:solidFill>
                  <a:schemeClr val="lt1"/>
                </a:solidFill>
                <a:latin typeface="Century Gothic"/>
                <a:ea typeface="Century Gothic"/>
                <a:cs typeface="Century Gothic"/>
                <a:sym typeface="Century Gothic"/>
              </a:defRPr>
            </a:lvl2pPr>
            <a:lvl3pPr indent="0" lvl="2" marL="0" marR="0" rtl="0" algn="ctr">
              <a:spcBef>
                <a:spcPts val="0"/>
              </a:spcBef>
              <a:buNone/>
              <a:defRPr b="0" i="0" sz="2800" u="none" cap="none" strike="noStrike">
                <a:solidFill>
                  <a:schemeClr val="lt1"/>
                </a:solidFill>
                <a:latin typeface="Century Gothic"/>
                <a:ea typeface="Century Gothic"/>
                <a:cs typeface="Century Gothic"/>
                <a:sym typeface="Century Gothic"/>
              </a:defRPr>
            </a:lvl3pPr>
            <a:lvl4pPr indent="0" lvl="3" marL="0" marR="0" rtl="0" algn="ctr">
              <a:spcBef>
                <a:spcPts val="0"/>
              </a:spcBef>
              <a:buNone/>
              <a:defRPr b="0" i="0" sz="2800" u="none" cap="none" strike="noStrike">
                <a:solidFill>
                  <a:schemeClr val="lt1"/>
                </a:solidFill>
                <a:latin typeface="Century Gothic"/>
                <a:ea typeface="Century Gothic"/>
                <a:cs typeface="Century Gothic"/>
                <a:sym typeface="Century Gothic"/>
              </a:defRPr>
            </a:lvl4pPr>
            <a:lvl5pPr indent="0" lvl="4" marL="0" marR="0" rtl="0" algn="ctr">
              <a:spcBef>
                <a:spcPts val="0"/>
              </a:spcBef>
              <a:buNone/>
              <a:defRPr b="0" i="0" sz="2800" u="none" cap="none" strike="noStrike">
                <a:solidFill>
                  <a:schemeClr val="lt1"/>
                </a:solidFill>
                <a:latin typeface="Century Gothic"/>
                <a:ea typeface="Century Gothic"/>
                <a:cs typeface="Century Gothic"/>
                <a:sym typeface="Century Gothic"/>
              </a:defRPr>
            </a:lvl5pPr>
            <a:lvl6pPr indent="0" lvl="5" marL="0" marR="0" rtl="0" algn="ctr">
              <a:spcBef>
                <a:spcPts val="0"/>
              </a:spcBef>
              <a:buNone/>
              <a:defRPr b="0" i="0" sz="2800" u="none" cap="none" strike="noStrike">
                <a:solidFill>
                  <a:schemeClr val="lt1"/>
                </a:solidFill>
                <a:latin typeface="Century Gothic"/>
                <a:ea typeface="Century Gothic"/>
                <a:cs typeface="Century Gothic"/>
                <a:sym typeface="Century Gothic"/>
              </a:defRPr>
            </a:lvl6pPr>
            <a:lvl7pPr indent="0" lvl="6" marL="0" marR="0" rtl="0" algn="ctr">
              <a:spcBef>
                <a:spcPts val="0"/>
              </a:spcBef>
              <a:buNone/>
              <a:defRPr b="0" i="0" sz="2800" u="none" cap="none" strike="noStrike">
                <a:solidFill>
                  <a:schemeClr val="lt1"/>
                </a:solidFill>
                <a:latin typeface="Century Gothic"/>
                <a:ea typeface="Century Gothic"/>
                <a:cs typeface="Century Gothic"/>
                <a:sym typeface="Century Gothic"/>
              </a:defRPr>
            </a:lvl7pPr>
            <a:lvl8pPr indent="0" lvl="7" marL="0" marR="0" rtl="0" algn="ctr">
              <a:spcBef>
                <a:spcPts val="0"/>
              </a:spcBef>
              <a:buNone/>
              <a:defRPr b="0" i="0" sz="2800" u="none" cap="none" strike="noStrike">
                <a:solidFill>
                  <a:schemeClr val="lt1"/>
                </a:solidFill>
                <a:latin typeface="Century Gothic"/>
                <a:ea typeface="Century Gothic"/>
                <a:cs typeface="Century Gothic"/>
                <a:sym typeface="Century Gothic"/>
              </a:defRPr>
            </a:lvl8pPr>
            <a:lvl9pPr indent="0" lvl="8" marL="0" marR="0" rtl="0" algn="ctr">
              <a:spcBef>
                <a:spcPts val="0"/>
              </a:spcBef>
              <a:buNone/>
              <a:defRPr b="0" i="0" sz="2800" u="none" cap="none" strike="noStrike">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www.verywellmind.com/what-is-love-2795343" TargetMode="External"/><Relationship Id="rId4" Type="http://schemas.openxmlformats.org/officeDocument/2006/relationships/hyperlink" Target="https://www.verywellmind.com/what-is-the-need-to-belong-2795393" TargetMode="External"/><Relationship Id="rId5" Type="http://schemas.openxmlformats.org/officeDocument/2006/relationships/hyperlink" Target="https://www.verywellmind.com/social-support-for-psychological-health-4119970" TargetMode="External"/><Relationship Id="rId6" Type="http://schemas.openxmlformats.org/officeDocument/2006/relationships/hyperlink" Target="https://www.verywellmind.com/loneliness-causes-effects-and-treatments-2795749" TargetMode="External"/><Relationship Id="rId7" Type="http://schemas.openxmlformats.org/officeDocument/2006/relationships/hyperlink" Target="https://www.verywellmind.com/depression-4157261"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s://www.verywellmind.com/what-is-self-esteem-2795868"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hyperlink" Target="https://doi.org/10.5539/gjhs.v6n1p99"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
          <p:cNvSpPr txBox="1"/>
          <p:nvPr>
            <p:ph type="ctrTitle"/>
          </p:nvPr>
        </p:nvSpPr>
        <p:spPr>
          <a:xfrm>
            <a:off x="1154955" y="1350818"/>
            <a:ext cx="8825658" cy="3560816"/>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lt2"/>
              </a:buClr>
              <a:buSzPts val="5400"/>
              <a:buFont typeface="Century Gothic"/>
              <a:buNone/>
            </a:pPr>
            <a:r>
              <a:rPr lang="en-US"/>
              <a:t>CONSUMER BEHAVIOR</a:t>
            </a:r>
            <a:br>
              <a:rPr lang="en-US"/>
            </a:br>
            <a:r>
              <a:rPr lang="en-US"/>
              <a:t>WEEK 3</a:t>
            </a:r>
            <a:br>
              <a:rPr lang="en-US"/>
            </a:br>
            <a:r>
              <a:rPr lang="en-US"/>
              <a:t>CONSUMER MOTIVATION</a:t>
            </a:r>
            <a:endParaRPr/>
          </a:p>
        </p:txBody>
      </p:sp>
      <p:sp>
        <p:nvSpPr>
          <p:cNvPr id="254" name="Google Shape;254;p1"/>
          <p:cNvSpPr txBox="1"/>
          <p:nvPr>
            <p:ph idx="1" type="subTitle"/>
          </p:nvPr>
        </p:nvSpPr>
        <p:spPr>
          <a:xfrm>
            <a:off x="1154955" y="4777380"/>
            <a:ext cx="8825658" cy="86142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lang="en-US"/>
              <a:t>												</a:t>
            </a:r>
            <a:endParaRPr/>
          </a:p>
          <a:p>
            <a:pPr indent="0" lvl="0" marL="0" rtl="0" algn="l">
              <a:spcBef>
                <a:spcPts val="1000"/>
              </a:spcBef>
              <a:spcAft>
                <a:spcPts val="0"/>
              </a:spcAft>
              <a:buSzPts val="1440"/>
              <a:buNone/>
            </a:pPr>
            <a:r>
              <a:rPr lang="en-US"/>
              <a:t>						BY DR. WANJIKU KINYANJUI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Learning Objectives</a:t>
            </a:r>
            <a:endParaRPr/>
          </a:p>
        </p:txBody>
      </p:sp>
      <p:sp>
        <p:nvSpPr>
          <p:cNvPr id="260" name="Google Shape;260;p2"/>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US"/>
              <a:t>To understand how motives, needs, and goals shape consumer behavior.</a:t>
            </a:r>
            <a:endParaRPr/>
          </a:p>
          <a:p>
            <a:pPr indent="-342900" lvl="0" marL="342900" rtl="0" algn="l">
              <a:spcBef>
                <a:spcPts val="1000"/>
              </a:spcBef>
              <a:spcAft>
                <a:spcPts val="0"/>
              </a:spcAft>
              <a:buSzPts val="1440"/>
              <a:buChar char="►"/>
            </a:pPr>
            <a:r>
              <a:rPr lang="en-US"/>
              <a:t>To understand the systems of classifying needs.</a:t>
            </a:r>
            <a:endParaRPr/>
          </a:p>
          <a:p>
            <a:pPr indent="-342900" lvl="0" marL="342900" rtl="0" algn="l">
              <a:spcBef>
                <a:spcPts val="1000"/>
              </a:spcBef>
              <a:spcAft>
                <a:spcPts val="0"/>
              </a:spcAft>
              <a:buSzPts val="1440"/>
              <a:buChar char="►"/>
            </a:pPr>
            <a:r>
              <a:rPr lang="en-US"/>
              <a:t> To understand the impact of hidden motives on consumer behavior.</a:t>
            </a:r>
            <a:endParaRPr/>
          </a:p>
          <a:p>
            <a:pPr indent="-342900" lvl="0" marL="342900" rtl="0" algn="l">
              <a:spcBef>
                <a:spcPts val="1000"/>
              </a:spcBef>
              <a:spcAft>
                <a:spcPts val="0"/>
              </a:spcAft>
              <a:buSzPts val="1440"/>
              <a:buChar char="►"/>
            </a:pPr>
            <a:r>
              <a:rPr lang="en-US"/>
              <a:t>To realize the need for Motivation research</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266" name="Google Shape;266;p3"/>
          <p:cNvSpPr txBox="1"/>
          <p:nvPr>
            <p:ph idx="1" type="body"/>
          </p:nvPr>
        </p:nvSpPr>
        <p:spPr>
          <a:xfrm>
            <a:off x="1154954" y="2272937"/>
            <a:ext cx="9843972" cy="3746863"/>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760"/>
              <a:buChar char="►"/>
            </a:pPr>
            <a:r>
              <a:rPr lang="en-US" sz="2200">
                <a:latin typeface="Century Gothic"/>
                <a:ea typeface="Century Gothic"/>
                <a:cs typeface="Century Gothic"/>
                <a:sym typeface="Century Gothic"/>
              </a:rPr>
              <a:t>Human / consumer needs are the basis of all modern marketing. </a:t>
            </a:r>
            <a:endParaRPr/>
          </a:p>
          <a:p>
            <a:pPr indent="-342900" lvl="0" marL="342900" rtl="0" algn="l">
              <a:spcBef>
                <a:spcPts val="1000"/>
              </a:spcBef>
              <a:spcAft>
                <a:spcPts val="0"/>
              </a:spcAft>
              <a:buSzPts val="1760"/>
              <a:buChar char="►"/>
            </a:pPr>
            <a:r>
              <a:rPr lang="en-US" sz="2200">
                <a:latin typeface="Century Gothic"/>
                <a:ea typeface="Century Gothic"/>
                <a:cs typeface="Century Gothic"/>
                <a:sym typeface="Century Gothic"/>
              </a:rPr>
              <a:t>Marketing orientation focuses on the needs of the buyer </a:t>
            </a:r>
            <a:endParaRPr/>
          </a:p>
          <a:p>
            <a:pPr indent="-342900" lvl="0" marL="342900" rtl="0" algn="l">
              <a:spcBef>
                <a:spcPts val="1000"/>
              </a:spcBef>
              <a:spcAft>
                <a:spcPts val="0"/>
              </a:spcAft>
              <a:buSzPts val="1760"/>
              <a:buChar char="►"/>
            </a:pPr>
            <a:r>
              <a:rPr lang="en-US" sz="2200">
                <a:latin typeface="Century Gothic"/>
                <a:ea typeface="Century Gothic"/>
                <a:cs typeface="Century Gothic"/>
                <a:sym typeface="Century Gothic"/>
              </a:rPr>
              <a:t>The key to a firms survival, profitability and growth in a highly competitive marketplace is in its ability to identify and satisfy unfulfilled consumer needs better and sooner than the competition.</a:t>
            </a:r>
            <a:endParaRPr/>
          </a:p>
          <a:p>
            <a:pPr indent="-342900" lvl="0" marL="342900" rtl="0" algn="l">
              <a:spcBef>
                <a:spcPts val="1000"/>
              </a:spcBef>
              <a:spcAft>
                <a:spcPts val="0"/>
              </a:spcAft>
              <a:buSzPts val="1760"/>
              <a:buChar char="►"/>
            </a:pPr>
            <a:r>
              <a:rPr lang="en-US" sz="2200">
                <a:latin typeface="Century Gothic"/>
                <a:ea typeface="Century Gothic"/>
                <a:cs typeface="Century Gothic"/>
                <a:sym typeface="Century Gothic"/>
              </a:rPr>
              <a:t>Successful marketers define their markets in terms of the needs they presume to satisfy, not in terms of the products they sell</a:t>
            </a:r>
            <a:endParaRPr/>
          </a:p>
          <a:p>
            <a:pPr indent="-231140" lvl="0" marL="342900" rtl="0" algn="l">
              <a:spcBef>
                <a:spcPts val="1000"/>
              </a:spcBef>
              <a:spcAft>
                <a:spcPts val="0"/>
              </a:spcAft>
              <a:buSzPts val="1760"/>
              <a:buNone/>
            </a:pPr>
            <a:r>
              <a:t/>
            </a:r>
            <a:endParaRPr sz="2200">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Consumer Motivation</a:t>
            </a:r>
            <a:endParaRPr/>
          </a:p>
        </p:txBody>
      </p:sp>
      <p:sp>
        <p:nvSpPr>
          <p:cNvPr id="272" name="Google Shape;272;p4"/>
          <p:cNvSpPr txBox="1"/>
          <p:nvPr>
            <p:ph idx="1" type="body"/>
          </p:nvPr>
        </p:nvSpPr>
        <p:spPr>
          <a:xfrm>
            <a:off x="1154954" y="2603500"/>
            <a:ext cx="10026852" cy="3416300"/>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920"/>
              <a:buChar char="►"/>
            </a:pPr>
            <a:r>
              <a:rPr lang="en-US" sz="2400">
                <a:latin typeface="Century Gothic"/>
                <a:ea typeface="Century Gothic"/>
                <a:cs typeface="Century Gothic"/>
                <a:sym typeface="Century Gothic"/>
              </a:rPr>
              <a:t>Motivation is the driving force within individuals that impels them to action.</a:t>
            </a:r>
            <a:endParaRPr/>
          </a:p>
          <a:p>
            <a:pPr indent="-342900" lvl="0" marL="342900" rtl="0" algn="just">
              <a:spcBef>
                <a:spcPts val="1000"/>
              </a:spcBef>
              <a:spcAft>
                <a:spcPts val="0"/>
              </a:spcAft>
              <a:buSzPts val="1920"/>
              <a:buChar char="►"/>
            </a:pPr>
            <a:r>
              <a:rPr lang="en-US" sz="2400">
                <a:latin typeface="Century Gothic"/>
                <a:ea typeface="Century Gothic"/>
                <a:cs typeface="Century Gothic"/>
                <a:sym typeface="Century Gothic"/>
              </a:rPr>
              <a:t>This driving force is produced by a state of tension which exists as the result of an unfulfilled need. The specific goals they select and the patterns of action they undertake to fulfill these needs are the results of individual thinking and learning</a:t>
            </a:r>
            <a:r>
              <a:rPr lang="en-US" sz="2400">
                <a:latin typeface="Times New Roman"/>
                <a:ea typeface="Times New Roman"/>
                <a:cs typeface="Times New Roman"/>
                <a:sym typeface="Times New Roman"/>
              </a:rPr>
              <a:t>. </a:t>
            </a:r>
            <a:endParaRPr sz="2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Motivation Process Model</a:t>
            </a:r>
            <a:endParaRPr/>
          </a:p>
        </p:txBody>
      </p:sp>
      <p:pic>
        <p:nvPicPr>
          <p:cNvPr descr="fig0401" id="278" name="Google Shape;278;p5"/>
          <p:cNvPicPr preferRelativeResize="0"/>
          <p:nvPr>
            <p:ph idx="1" type="body"/>
          </p:nvPr>
        </p:nvPicPr>
        <p:blipFill rotWithShape="1">
          <a:blip r:embed="rId3">
            <a:alphaModFix/>
          </a:blip>
          <a:srcRect b="0" l="0" r="0" t="0"/>
          <a:stretch/>
        </p:blipFill>
        <p:spPr>
          <a:xfrm>
            <a:off x="145473" y="2597728"/>
            <a:ext cx="8956963" cy="3844635"/>
          </a:xfrm>
          <a:prstGeom prst="rect">
            <a:avLst/>
          </a:prstGeom>
          <a:noFill/>
          <a:ln>
            <a:noFill/>
          </a:ln>
        </p:spPr>
      </p:pic>
      <p:sp>
        <p:nvSpPr>
          <p:cNvPr id="279" name="Google Shape;279;p5"/>
          <p:cNvSpPr txBox="1"/>
          <p:nvPr/>
        </p:nvSpPr>
        <p:spPr>
          <a:xfrm>
            <a:off x="9663545" y="3179618"/>
            <a:ext cx="2528455" cy="31393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The diagram shows how unfulfilled needs create psychological tension and drives that impel people to act.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Marketers do not create needs, although in many instances they make consumers more keenly aware of unfelt or undeveloped needs</a:t>
            </a: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285" name="Google Shape;285;p6"/>
          <p:cNvSpPr txBox="1"/>
          <p:nvPr>
            <p:ph idx="1" type="body"/>
          </p:nvPr>
        </p:nvSpPr>
        <p:spPr>
          <a:xfrm>
            <a:off x="1154954" y="2603499"/>
            <a:ext cx="8825659" cy="3927929"/>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1440"/>
              <a:buNone/>
            </a:pPr>
            <a:r>
              <a:rPr b="1" lang="en-US"/>
              <a:t>Types of motives</a:t>
            </a:r>
            <a:endParaRPr sz="1600"/>
          </a:p>
          <a:p>
            <a:pPr indent="-342900" lvl="0" marL="342900" rtl="0" algn="just">
              <a:spcBef>
                <a:spcPts val="1000"/>
              </a:spcBef>
              <a:spcAft>
                <a:spcPts val="0"/>
              </a:spcAft>
              <a:buSzPts val="1760"/>
              <a:buChar char="►"/>
            </a:pPr>
            <a:r>
              <a:rPr lang="en-US" sz="2200"/>
              <a:t>Rational motives – rationality assumes that consumers behave rationally by carefully considering all alternatives and choosing those that give them the greatest utility; Consumers select goals based on totally objective criteria (price, weight, size)</a:t>
            </a:r>
            <a:endParaRPr/>
          </a:p>
          <a:p>
            <a:pPr indent="-342900" lvl="0" marL="342900" rtl="0" algn="just">
              <a:spcBef>
                <a:spcPts val="1000"/>
              </a:spcBef>
              <a:spcAft>
                <a:spcPts val="0"/>
              </a:spcAft>
              <a:buSzPts val="1760"/>
              <a:buChar char="►"/>
            </a:pPr>
            <a:r>
              <a:rPr lang="en-US" sz="2200"/>
              <a:t>Emotional motives imply selection of goals according to personal or subjective criteria (pride, fear, affection, status). Assumes that the subjective /emotional criteria may not maximize utility.</a:t>
            </a:r>
            <a:endParaRPr/>
          </a:p>
          <a:p>
            <a:pPr indent="-342900" lvl="0" marL="342900" rtl="0" algn="just">
              <a:spcBef>
                <a:spcPts val="1000"/>
              </a:spcBef>
              <a:spcAft>
                <a:spcPts val="0"/>
              </a:spcAft>
              <a:buSzPts val="1760"/>
              <a:buChar char="►"/>
            </a:pPr>
            <a:r>
              <a:rPr lang="en-US" sz="2200"/>
              <a:t>Motives can be positive or negative. </a:t>
            </a:r>
            <a:endParaRPr/>
          </a:p>
          <a:p>
            <a:pPr indent="-231140" lvl="0" marL="342900" rtl="0" algn="just">
              <a:spcBef>
                <a:spcPts val="1000"/>
              </a:spcBef>
              <a:spcAft>
                <a:spcPts val="0"/>
              </a:spcAft>
              <a:buSzPts val="1760"/>
              <a:buNone/>
            </a:pPr>
            <a:r>
              <a:t/>
            </a:r>
            <a:endParaRPr sz="2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291" name="Google Shape;291;p7"/>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760"/>
              <a:buChar char="►"/>
            </a:pPr>
            <a:r>
              <a:rPr lang="en-US" sz="2200"/>
              <a:t>Positive motivation is a driving force towards some object or condition e.g a person may be impelled to start exercising in order to look attractive which is a positive outcome.</a:t>
            </a:r>
            <a:endParaRPr/>
          </a:p>
          <a:p>
            <a:pPr indent="-285750" lvl="1" marL="742950" rtl="0" algn="just">
              <a:spcBef>
                <a:spcPts val="1000"/>
              </a:spcBef>
              <a:spcAft>
                <a:spcPts val="0"/>
              </a:spcAft>
              <a:buSzPts val="1760"/>
              <a:buChar char="►"/>
            </a:pPr>
            <a:r>
              <a:rPr lang="en-US" sz="2200"/>
              <a:t>Needs, wants, desires </a:t>
            </a:r>
            <a:endParaRPr/>
          </a:p>
          <a:p>
            <a:pPr indent="-285750" lvl="1" marL="742950" rtl="0" algn="just">
              <a:spcBef>
                <a:spcPts val="1000"/>
              </a:spcBef>
              <a:spcAft>
                <a:spcPts val="0"/>
              </a:spcAft>
              <a:buSzPts val="1760"/>
              <a:buChar char="►"/>
            </a:pPr>
            <a:r>
              <a:rPr lang="en-US" sz="2200"/>
              <a:t>A positive goal is one toward which behavior is directed – referred to as an approach object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297" name="Google Shape;297;p8"/>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760"/>
              <a:buChar char="►"/>
            </a:pPr>
            <a:r>
              <a:rPr lang="en-US" sz="2200"/>
              <a:t>Negative motivation is a driving force way from some object. A person may be impelled to start exercising in order to avoid health problems which is a negative outcome</a:t>
            </a:r>
            <a:endParaRPr/>
          </a:p>
          <a:p>
            <a:pPr indent="-285750" lvl="1" marL="742950" rtl="0" algn="just">
              <a:spcBef>
                <a:spcPts val="1000"/>
              </a:spcBef>
              <a:spcAft>
                <a:spcPts val="0"/>
              </a:spcAft>
              <a:buSzPts val="1760"/>
              <a:buChar char="►"/>
            </a:pPr>
            <a:r>
              <a:rPr lang="en-US" sz="2200"/>
              <a:t>Fears, aversions</a:t>
            </a:r>
            <a:endParaRPr/>
          </a:p>
          <a:p>
            <a:pPr indent="-285750" lvl="1" marL="742950" rtl="0" algn="just">
              <a:spcBef>
                <a:spcPts val="1000"/>
              </a:spcBef>
              <a:spcAft>
                <a:spcPts val="0"/>
              </a:spcAft>
              <a:buSzPts val="1760"/>
              <a:buChar char="►"/>
            </a:pPr>
            <a:r>
              <a:rPr lang="en-US" sz="2200"/>
              <a:t>A negative goal is one away from which behavior is directed – referred to as an avoidance object</a:t>
            </a:r>
            <a:endParaRPr/>
          </a:p>
          <a:p>
            <a:pPr indent="-231140" lvl="0" marL="342900" rtl="0" algn="just">
              <a:spcBef>
                <a:spcPts val="1000"/>
              </a:spcBef>
              <a:spcAft>
                <a:spcPts val="0"/>
              </a:spcAft>
              <a:buSzPts val="1760"/>
              <a:buNone/>
            </a:pPr>
            <a:r>
              <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9"/>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03" name="Google Shape;303;p9"/>
          <p:cNvSpPr txBox="1"/>
          <p:nvPr>
            <p:ph idx="1" type="body"/>
          </p:nvPr>
        </p:nvSpPr>
        <p:spPr>
          <a:xfrm>
            <a:off x="1154954" y="2603499"/>
            <a:ext cx="8825659" cy="38103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b="1" lang="en-US"/>
              <a:t>Needs</a:t>
            </a:r>
            <a:endParaRPr/>
          </a:p>
          <a:p>
            <a:pPr indent="-342900" lvl="0" marL="342900" rtl="0" algn="just">
              <a:spcBef>
                <a:spcPts val="1000"/>
              </a:spcBef>
              <a:spcAft>
                <a:spcPts val="0"/>
              </a:spcAft>
              <a:buSzPts val="1760"/>
              <a:buChar char="►"/>
            </a:pPr>
            <a:r>
              <a:rPr lang="en-US" sz="2200"/>
              <a:t>Needs are circumstances or things that are wanted or required, and therefore direct the motivational forces. </a:t>
            </a:r>
            <a:endParaRPr sz="2200"/>
          </a:p>
          <a:p>
            <a:pPr indent="-342900" lvl="0" marL="342900" rtl="0" algn="just">
              <a:spcBef>
                <a:spcPts val="1000"/>
              </a:spcBef>
              <a:spcAft>
                <a:spcPts val="0"/>
              </a:spcAft>
              <a:buSzPts val="1760"/>
              <a:buChar char="►"/>
            </a:pPr>
            <a:r>
              <a:rPr lang="en-US" sz="2200"/>
              <a:t>Unfulfilled needs form motivational desires that impel consumers to purchase goods and services. </a:t>
            </a:r>
            <a:endParaRPr sz="2200"/>
          </a:p>
          <a:p>
            <a:pPr indent="-342900" lvl="0" marL="342900" rtl="0" algn="just">
              <a:spcBef>
                <a:spcPts val="1000"/>
              </a:spcBef>
              <a:spcAft>
                <a:spcPts val="0"/>
              </a:spcAft>
              <a:buSzPts val="1760"/>
              <a:buChar char="►"/>
            </a:pPr>
            <a:r>
              <a:rPr lang="en-US" sz="2200"/>
              <a:t>Desired outcomes create tensions which consumers strive to relieve, both consciously and subconsciously, by forming purchase-related goals and subsequent behavior that they anticipate will fulfill their needs</a:t>
            </a:r>
            <a:endParaRPr/>
          </a:p>
          <a:p>
            <a:pPr indent="-231140" lvl="0" marL="342900" rtl="0" algn="just">
              <a:spcBef>
                <a:spcPts val="1000"/>
              </a:spcBef>
              <a:spcAft>
                <a:spcPts val="0"/>
              </a:spcAft>
              <a:buSzPts val="1760"/>
              <a:buNone/>
            </a:pPr>
            <a:r>
              <a:t/>
            </a:r>
            <a:endParaRPr sz="2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1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09" name="Google Shape;309;p10"/>
          <p:cNvSpPr txBox="1"/>
          <p:nvPr>
            <p:ph idx="1" type="body"/>
          </p:nvPr>
        </p:nvSpPr>
        <p:spPr>
          <a:xfrm>
            <a:off x="1154954" y="1946366"/>
            <a:ext cx="8825659" cy="4519748"/>
          </a:xfrm>
          <a:prstGeom prst="rect">
            <a:avLst/>
          </a:prstGeom>
          <a:noFill/>
          <a:ln>
            <a:noFill/>
          </a:ln>
        </p:spPr>
        <p:txBody>
          <a:bodyPr anchorCtr="0" anchor="t" bIns="45700" lIns="91425" spcFirstLastPara="1" rIns="91425" wrap="square" tIns="45700">
            <a:normAutofit lnSpcReduction="10000"/>
          </a:bodyPr>
          <a:lstStyle/>
          <a:p>
            <a:pPr indent="-251459" lvl="0" marL="342900" rtl="0" algn="l">
              <a:spcBef>
                <a:spcPts val="0"/>
              </a:spcBef>
              <a:spcAft>
                <a:spcPts val="0"/>
              </a:spcAft>
              <a:buSzPts val="1440"/>
              <a:buNone/>
            </a:pPr>
            <a:r>
              <a:t/>
            </a:r>
            <a:endParaRPr/>
          </a:p>
          <a:p>
            <a:pPr indent="0" lvl="0" marL="0" rtl="0" algn="l">
              <a:spcBef>
                <a:spcPts val="1000"/>
              </a:spcBef>
              <a:spcAft>
                <a:spcPts val="0"/>
              </a:spcAft>
              <a:buSzPts val="1760"/>
              <a:buNone/>
            </a:pPr>
            <a:r>
              <a:rPr lang="en-US" sz="2200"/>
              <a:t>Every individual has needs.</a:t>
            </a:r>
            <a:endParaRPr/>
          </a:p>
          <a:p>
            <a:pPr indent="-342900" lvl="0" marL="342900" rtl="0" algn="l">
              <a:spcBef>
                <a:spcPts val="1000"/>
              </a:spcBef>
              <a:spcAft>
                <a:spcPts val="0"/>
              </a:spcAft>
              <a:buSzPts val="1760"/>
              <a:buChar char="►"/>
            </a:pPr>
            <a:r>
              <a:rPr lang="en-US" sz="2200"/>
              <a:t>Primary (Innate) needs are physiological (biogenic)</a:t>
            </a:r>
            <a:endParaRPr/>
          </a:p>
          <a:p>
            <a:pPr indent="-285750" lvl="1" marL="742950" rtl="0" algn="l">
              <a:spcBef>
                <a:spcPts val="1000"/>
              </a:spcBef>
              <a:spcAft>
                <a:spcPts val="0"/>
              </a:spcAft>
              <a:buSzPts val="1760"/>
              <a:buChar char="►"/>
            </a:pPr>
            <a:r>
              <a:rPr lang="en-US" sz="2200"/>
              <a:t>water, food, air, clothing, shelter</a:t>
            </a:r>
            <a:endParaRPr/>
          </a:p>
          <a:p>
            <a:pPr indent="-285750" lvl="1" marL="742950" rtl="0" algn="l">
              <a:spcBef>
                <a:spcPts val="1000"/>
              </a:spcBef>
              <a:spcAft>
                <a:spcPts val="0"/>
              </a:spcAft>
              <a:buSzPts val="1760"/>
              <a:buChar char="►"/>
            </a:pPr>
            <a:r>
              <a:rPr lang="en-US" sz="2200"/>
              <a:t>needed to sustain biological life</a:t>
            </a:r>
            <a:endParaRPr/>
          </a:p>
          <a:p>
            <a:pPr indent="-342900" lvl="0" marL="342900" rtl="0" algn="l">
              <a:spcBef>
                <a:spcPts val="1000"/>
              </a:spcBef>
              <a:spcAft>
                <a:spcPts val="0"/>
              </a:spcAft>
              <a:buSzPts val="1760"/>
              <a:buChar char="►"/>
            </a:pPr>
            <a:r>
              <a:rPr lang="en-US" sz="2200"/>
              <a:t>Secondary (acquired) needs are learned in response to our culture or environment </a:t>
            </a:r>
            <a:endParaRPr/>
          </a:p>
          <a:p>
            <a:pPr indent="-285750" lvl="1" marL="742950" rtl="0" algn="l">
              <a:spcBef>
                <a:spcPts val="1000"/>
              </a:spcBef>
              <a:spcAft>
                <a:spcPts val="0"/>
              </a:spcAft>
              <a:buSzPts val="1760"/>
              <a:buChar char="►"/>
            </a:pPr>
            <a:r>
              <a:rPr lang="en-US" sz="2200"/>
              <a:t>self esteem, prestige, affection, power </a:t>
            </a:r>
            <a:endParaRPr/>
          </a:p>
          <a:p>
            <a:pPr indent="-285750" lvl="1" marL="742950" rtl="0" algn="l">
              <a:spcBef>
                <a:spcPts val="1000"/>
              </a:spcBef>
              <a:spcAft>
                <a:spcPts val="0"/>
              </a:spcAft>
              <a:buSzPts val="1760"/>
              <a:buChar char="►"/>
            </a:pPr>
            <a:r>
              <a:rPr lang="en-US" sz="2200"/>
              <a:t>are generally psychological (psychogenic)</a:t>
            </a:r>
            <a:endParaRPr/>
          </a:p>
          <a:p>
            <a:pPr indent="-285750" lvl="1" marL="742950" rtl="0" algn="l">
              <a:spcBef>
                <a:spcPts val="1000"/>
              </a:spcBef>
              <a:spcAft>
                <a:spcPts val="0"/>
              </a:spcAft>
              <a:buSzPts val="1760"/>
              <a:buChar char="►"/>
            </a:pPr>
            <a:r>
              <a:rPr lang="en-US" sz="2200"/>
              <a:t>result from individuals subjective psychological state and from relationships with others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br>
              <a:rPr lang="en-US"/>
            </a:br>
            <a:r>
              <a:rPr b="1" lang="en-US"/>
              <a:t> Types and Systems of needs</a:t>
            </a:r>
            <a:br>
              <a:rPr lang="en-US"/>
            </a:br>
            <a:endParaRPr/>
          </a:p>
        </p:txBody>
      </p:sp>
      <p:sp>
        <p:nvSpPr>
          <p:cNvPr id="315" name="Google Shape;315;p11"/>
          <p:cNvSpPr txBox="1"/>
          <p:nvPr>
            <p:ph idx="1" type="body"/>
          </p:nvPr>
        </p:nvSpPr>
        <p:spPr>
          <a:xfrm>
            <a:off x="1154954" y="2181497"/>
            <a:ext cx="8825659" cy="4245429"/>
          </a:xfrm>
          <a:prstGeom prst="rect">
            <a:avLst/>
          </a:prstGeom>
          <a:noFill/>
          <a:ln>
            <a:noFill/>
          </a:ln>
        </p:spPr>
        <p:txBody>
          <a:bodyPr anchorCtr="0" anchor="t" bIns="45700" lIns="91425" spcFirstLastPara="1" rIns="91425" wrap="square" tIns="45700">
            <a:normAutofit/>
          </a:bodyPr>
          <a:lstStyle/>
          <a:p>
            <a:pPr indent="-251459" lvl="0" marL="342900" rtl="0" algn="l">
              <a:spcBef>
                <a:spcPts val="0"/>
              </a:spcBef>
              <a:spcAft>
                <a:spcPts val="0"/>
              </a:spcAft>
              <a:buSzPts val="1440"/>
              <a:buNone/>
            </a:pPr>
            <a:r>
              <a:t/>
            </a:r>
            <a:endParaRPr/>
          </a:p>
          <a:p>
            <a:pPr indent="-342900" lvl="0" marL="342900" rtl="0" algn="just">
              <a:spcBef>
                <a:spcPts val="1000"/>
              </a:spcBef>
              <a:spcAft>
                <a:spcPts val="0"/>
              </a:spcAft>
              <a:buSzPts val="1760"/>
              <a:buChar char="►"/>
            </a:pPr>
            <a:r>
              <a:rPr lang="en-US" sz="2200"/>
              <a:t>Everyone has the same set of needs but individuals differ in their priority ranking of these needs. Maslows theory of hierachy of needs identifies five basic levels of human needs.  </a:t>
            </a:r>
            <a:endParaRPr sz="2200"/>
          </a:p>
          <a:p>
            <a:pPr indent="-342900" lvl="0" marL="342900" rtl="0" algn="just">
              <a:spcBef>
                <a:spcPts val="1000"/>
              </a:spcBef>
              <a:spcAft>
                <a:spcPts val="0"/>
              </a:spcAft>
              <a:buSzPts val="1760"/>
              <a:buChar char="►"/>
            </a:pPr>
            <a:r>
              <a:rPr lang="en-US" sz="2200"/>
              <a:t>Individuals seek to satisfy lower level needs before higher level needs emerge. Higher order needs become the driving force behind human behavior as lower level needs are satisfied</a:t>
            </a:r>
            <a:endParaRPr/>
          </a:p>
          <a:p>
            <a:pPr indent="-342900" lvl="0" marL="342900" rtl="0" algn="just">
              <a:spcBef>
                <a:spcPts val="1000"/>
              </a:spcBef>
              <a:spcAft>
                <a:spcPts val="0"/>
              </a:spcAft>
              <a:buSzPts val="1760"/>
              <a:buChar char="►"/>
            </a:pPr>
            <a:r>
              <a:rPr lang="en-US" sz="2200"/>
              <a:t>The lowest level of need the individual experiences serves to motivate his behavior. When this level is satisfied, a new need emerges.</a:t>
            </a:r>
            <a:endParaRPr/>
          </a:p>
          <a:p>
            <a:pPr indent="-231140" lvl="0" marL="342900" rtl="0" algn="just">
              <a:spcBef>
                <a:spcPts val="1000"/>
              </a:spcBef>
              <a:spcAft>
                <a:spcPts val="0"/>
              </a:spcAft>
              <a:buSzPts val="1760"/>
              <a:buNone/>
            </a:pPr>
            <a:r>
              <a:t/>
            </a:r>
            <a:endParaRPr sz="22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descr="Maslow's Hierarchy of Needs" id="320" name="Google Shape;320;p12"/>
          <p:cNvPicPr preferRelativeResize="0"/>
          <p:nvPr/>
        </p:nvPicPr>
        <p:blipFill rotWithShape="1">
          <a:blip r:embed="rId3">
            <a:alphaModFix/>
          </a:blip>
          <a:srcRect b="0" l="0" r="0" t="0"/>
          <a:stretch/>
        </p:blipFill>
        <p:spPr>
          <a:xfrm>
            <a:off x="1425275" y="575599"/>
            <a:ext cx="7095270" cy="4776868"/>
          </a:xfrm>
          <a:prstGeom prst="rect">
            <a:avLst/>
          </a:prstGeom>
          <a:noFill/>
          <a:ln>
            <a:noFill/>
          </a:ln>
        </p:spPr>
      </p:pic>
      <p:sp>
        <p:nvSpPr>
          <p:cNvPr id="321" name="Google Shape;321;p12"/>
          <p:cNvSpPr txBox="1"/>
          <p:nvPr>
            <p:ph idx="1" type="subTitle"/>
          </p:nvPr>
        </p:nvSpPr>
        <p:spPr>
          <a:xfrm>
            <a:off x="1425274" y="5352467"/>
            <a:ext cx="8065089" cy="411024"/>
          </a:xfrm>
          <a:prstGeom prst="rect">
            <a:avLst/>
          </a:prstGeom>
          <a:noFill/>
          <a:ln>
            <a:noFill/>
          </a:ln>
        </p:spPr>
        <p:txBody>
          <a:bodyPr anchorCtr="0" anchor="t" bIns="45700" lIns="91425" spcFirstLastPara="1" rIns="91425" wrap="square" tIns="45700">
            <a:normAutofit fontScale="40000" lnSpcReduction="20000"/>
          </a:bodyPr>
          <a:lstStyle/>
          <a:p>
            <a:pPr indent="0" lvl="0" marL="0" rtl="0" algn="l">
              <a:spcBef>
                <a:spcPts val="0"/>
              </a:spcBef>
              <a:spcAft>
                <a:spcPts val="0"/>
              </a:spcAft>
              <a:buSzPct val="80000"/>
              <a:buNone/>
            </a:pPr>
            <a:r>
              <a:rPr lang="en-US" sz="2500" cap="none">
                <a:solidFill>
                  <a:schemeClr val="lt1"/>
                </a:solidFill>
              </a:rPr>
              <a:t>Abraham Maslow's Hierarchy of needs: Adopted from Maslow </a:t>
            </a:r>
            <a:r>
              <a:rPr lang="en-US" sz="2500">
                <a:solidFill>
                  <a:schemeClr val="lt1"/>
                </a:solidFill>
              </a:rPr>
              <a:t>(1943, 1954) </a:t>
            </a:r>
            <a:r>
              <a:rPr lang="en-US" sz="2500" cap="none">
                <a:solidFill>
                  <a:schemeClr val="lt1"/>
                </a:solidFill>
              </a:rPr>
              <a:t> Https://www.Professionalacademy.Com/professional-qualifications/cim-marketing-qualifications/marketing-theories</a:t>
            </a:r>
            <a:r>
              <a:rPr lang="en-US">
                <a:solidFill>
                  <a:schemeClr val="lt1"/>
                </a:solidFill>
              </a:rPr>
              <a:t>/</a:t>
            </a:r>
            <a:endParaRPr>
              <a:solidFill>
                <a:schemeClr val="l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27" name="Google Shape;327;p13"/>
          <p:cNvSpPr txBox="1"/>
          <p:nvPr>
            <p:ph idx="1" type="body"/>
          </p:nvPr>
        </p:nvSpPr>
        <p:spPr>
          <a:xfrm>
            <a:off x="1154954" y="2155371"/>
            <a:ext cx="9961537" cy="4180115"/>
          </a:xfrm>
          <a:prstGeom prst="rect">
            <a:avLst/>
          </a:prstGeom>
          <a:noFill/>
          <a:ln>
            <a:noFill/>
          </a:ln>
        </p:spPr>
        <p:txBody>
          <a:bodyPr anchorCtr="0" anchor="t" bIns="45700" lIns="91425" spcFirstLastPara="1" rIns="91425" wrap="square" tIns="45700">
            <a:noAutofit/>
          </a:bodyPr>
          <a:lstStyle/>
          <a:p>
            <a:pPr indent="-342900" lvl="0" marL="342900" rtl="0" algn="just">
              <a:lnSpc>
                <a:spcPct val="150000"/>
              </a:lnSpc>
              <a:spcBef>
                <a:spcPts val="0"/>
              </a:spcBef>
              <a:spcAft>
                <a:spcPts val="0"/>
              </a:spcAft>
              <a:buSzPts val="1760"/>
              <a:buFont typeface="Noto Sans Symbols"/>
              <a:buChar char="∙"/>
            </a:pPr>
            <a:r>
              <a:rPr lang="en-US" sz="2200" u="sng">
                <a:latin typeface="Century Gothic"/>
                <a:ea typeface="Century Gothic"/>
                <a:cs typeface="Century Gothic"/>
                <a:sym typeface="Century Gothic"/>
              </a:rPr>
              <a:t>Level 1: Physiological needs </a:t>
            </a:r>
            <a:endParaRPr/>
          </a:p>
          <a:p>
            <a:pPr indent="-342900" lvl="0" marL="342900" rtl="0" algn="just">
              <a:lnSpc>
                <a:spcPct val="150000"/>
              </a:lnSpc>
              <a:spcBef>
                <a:spcPts val="1000"/>
              </a:spcBef>
              <a:spcAft>
                <a:spcPts val="0"/>
              </a:spcAft>
              <a:buSzPts val="1760"/>
              <a:buFont typeface="Noto Sans Symbols"/>
              <a:buChar char="∙"/>
            </a:pPr>
            <a:r>
              <a:rPr lang="en-US" sz="2200"/>
              <a:t>According to Maslow, physiological needs are dominant when they are chronically unsatisfied: “For the man who is extremely hungry, no other interest exists but food. He dreams food, he remembers food, he thinks about food, he emotes only about food, he perceives only food, and he wants only food.</a:t>
            </a:r>
            <a:endParaRPr sz="2200">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14"/>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33" name="Google Shape;333;p14"/>
          <p:cNvSpPr txBox="1"/>
          <p:nvPr>
            <p:ph idx="1" type="body"/>
          </p:nvPr>
        </p:nvSpPr>
        <p:spPr>
          <a:xfrm>
            <a:off x="1154954" y="2116183"/>
            <a:ext cx="10039915" cy="3903617"/>
          </a:xfrm>
          <a:prstGeom prst="rect">
            <a:avLst/>
          </a:prstGeom>
          <a:noFill/>
          <a:ln>
            <a:noFill/>
          </a:ln>
        </p:spPr>
        <p:txBody>
          <a:bodyPr anchorCtr="0" anchor="t" bIns="45700" lIns="91425" spcFirstLastPara="1" rIns="91425" wrap="square" tIns="45700">
            <a:noAutofit/>
          </a:bodyPr>
          <a:lstStyle/>
          <a:p>
            <a:pPr indent="-342900" lvl="0" marL="342900" rtl="0" algn="just">
              <a:lnSpc>
                <a:spcPct val="150000"/>
              </a:lnSpc>
              <a:spcBef>
                <a:spcPts val="0"/>
              </a:spcBef>
              <a:spcAft>
                <a:spcPts val="0"/>
              </a:spcAft>
              <a:buSzPts val="1760"/>
              <a:buFont typeface="Noto Sans Symbols"/>
              <a:buChar char="∙"/>
            </a:pPr>
            <a:r>
              <a:rPr lang="en-US" sz="2200" u="sng">
                <a:latin typeface="Century Gothic"/>
                <a:ea typeface="Century Gothic"/>
                <a:cs typeface="Century Gothic"/>
                <a:sym typeface="Century Gothic"/>
              </a:rPr>
              <a:t>Level 2: Safety &amp; security needs</a:t>
            </a:r>
            <a:endParaRPr/>
          </a:p>
          <a:p>
            <a:pPr indent="-342900" lvl="0" marL="342900" rtl="0" algn="just">
              <a:lnSpc>
                <a:spcPct val="150000"/>
              </a:lnSpc>
              <a:spcBef>
                <a:spcPts val="1000"/>
              </a:spcBef>
              <a:spcAft>
                <a:spcPts val="0"/>
              </a:spcAft>
              <a:buSzPts val="1760"/>
              <a:buFont typeface="Noto Sans Symbols"/>
              <a:buChar char="∙"/>
            </a:pPr>
            <a:r>
              <a:rPr lang="en-US" sz="2200"/>
              <a:t>Safety and security needs become the driving force behind an individual’s behavior. These needs are concerned not only with physical safety but also with order, stability, routine, familiarity, and control over one’s life and environment. </a:t>
            </a:r>
            <a:endParaRPr sz="2200"/>
          </a:p>
          <a:p>
            <a:pPr indent="-342900" lvl="0" marL="342900" rtl="0" algn="just">
              <a:lnSpc>
                <a:spcPct val="150000"/>
              </a:lnSpc>
              <a:spcBef>
                <a:spcPts val="1000"/>
              </a:spcBef>
              <a:spcAft>
                <a:spcPts val="0"/>
              </a:spcAft>
              <a:buSzPts val="1760"/>
              <a:buFont typeface="Noto Sans Symbols"/>
              <a:buChar char="∙"/>
            </a:pPr>
            <a:r>
              <a:rPr lang="en-US" sz="2200"/>
              <a:t>For example, health and the availability of health care are important safety concerns. Savings accounts, insurance policies, education, and vocational training are all means by which individuals satisfy the need for security</a:t>
            </a:r>
            <a:endParaRPr sz="2200">
              <a:latin typeface="Century Gothic"/>
              <a:ea typeface="Century Gothic"/>
              <a:cs typeface="Century Gothic"/>
              <a:sym typeface="Century Gothic"/>
            </a:endParaRPr>
          </a:p>
          <a:p>
            <a:pPr indent="-231140" lvl="0" marL="342900" rtl="0" algn="l">
              <a:spcBef>
                <a:spcPts val="1000"/>
              </a:spcBef>
              <a:spcAft>
                <a:spcPts val="0"/>
              </a:spcAft>
              <a:buSzPts val="1760"/>
              <a:buNone/>
            </a:pPr>
            <a:r>
              <a:t/>
            </a:r>
            <a:endParaRPr sz="2200">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1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39" name="Google Shape;339;p15"/>
          <p:cNvSpPr txBox="1"/>
          <p:nvPr>
            <p:ph idx="1" type="body"/>
          </p:nvPr>
        </p:nvSpPr>
        <p:spPr>
          <a:xfrm>
            <a:off x="567125" y="2050869"/>
            <a:ext cx="10875938" cy="4467497"/>
          </a:xfrm>
          <a:prstGeom prst="rect">
            <a:avLst/>
          </a:prstGeom>
          <a:noFill/>
          <a:ln>
            <a:noFill/>
          </a:ln>
        </p:spPr>
        <p:txBody>
          <a:bodyPr anchorCtr="0" anchor="t" bIns="45700" lIns="91425" spcFirstLastPara="1" rIns="91425" wrap="square" tIns="45700">
            <a:normAutofit fontScale="62500" lnSpcReduction="20000"/>
          </a:bodyPr>
          <a:lstStyle/>
          <a:p>
            <a:pPr indent="-342925" lvl="0" marL="342900" rtl="0" algn="just">
              <a:lnSpc>
                <a:spcPct val="150000"/>
              </a:lnSpc>
              <a:spcBef>
                <a:spcPts val="0"/>
              </a:spcBef>
              <a:spcAft>
                <a:spcPts val="0"/>
              </a:spcAft>
              <a:buSzPct val="80000"/>
              <a:buFont typeface="Noto Sans Symbols"/>
              <a:buChar char="∙"/>
            </a:pPr>
            <a:r>
              <a:rPr lang="en-US" sz="3500" u="sng"/>
              <a:t>Level 3: Social needs</a:t>
            </a:r>
            <a:endParaRPr/>
          </a:p>
          <a:p>
            <a:pPr indent="0" lvl="0" marL="0" rtl="0" algn="just">
              <a:spcBef>
                <a:spcPts val="1000"/>
              </a:spcBef>
              <a:spcAft>
                <a:spcPts val="0"/>
              </a:spcAft>
              <a:buSzPct val="80000"/>
              <a:buNone/>
            </a:pPr>
            <a:r>
              <a:rPr lang="en-US" sz="3500">
                <a:solidFill>
                  <a:schemeClr val="dk1"/>
                </a:solidFill>
              </a:rPr>
              <a:t>The social needs in Maslow’s hierarchy include </a:t>
            </a:r>
            <a:r>
              <a:rPr lang="en-US" sz="3500" u="sng">
                <a:solidFill>
                  <a:schemeClr val="dk1"/>
                </a:solidFill>
                <a:hlinkClick r:id="rId3">
                  <a:extLst>
                    <a:ext uri="{A12FA001-AC4F-418D-AE19-62706E023703}">
                      <ahyp:hlinkClr val="tx"/>
                    </a:ext>
                  </a:extLst>
                </a:hlinkClick>
              </a:rPr>
              <a:t>love</a:t>
            </a:r>
            <a:r>
              <a:rPr lang="en-US" sz="3500">
                <a:solidFill>
                  <a:schemeClr val="dk1"/>
                </a:solidFill>
              </a:rPr>
              <a:t>, acceptance, and </a:t>
            </a:r>
            <a:r>
              <a:rPr lang="en-US" sz="3500" u="sng">
                <a:solidFill>
                  <a:schemeClr val="dk1"/>
                </a:solidFill>
                <a:hlinkClick r:id="rId4">
                  <a:extLst>
                    <a:ext uri="{A12FA001-AC4F-418D-AE19-62706E023703}">
                      <ahyp:hlinkClr val="tx"/>
                    </a:ext>
                  </a:extLst>
                </a:hlinkClick>
              </a:rPr>
              <a:t>belonging</a:t>
            </a:r>
            <a:r>
              <a:rPr lang="en-US" sz="3500">
                <a:solidFill>
                  <a:schemeClr val="dk1"/>
                </a:solidFill>
              </a:rPr>
              <a:t>. At this level, the need for emotional relationships drives human behavior. Some of the things that satisfy this need include:</a:t>
            </a:r>
            <a:endParaRPr/>
          </a:p>
          <a:p>
            <a:pPr indent="-285775" lvl="1" marL="742950" rtl="0" algn="just">
              <a:spcBef>
                <a:spcPts val="1000"/>
              </a:spcBef>
              <a:spcAft>
                <a:spcPts val="0"/>
              </a:spcAft>
              <a:buSzPct val="80000"/>
              <a:buChar char="►"/>
            </a:pPr>
            <a:r>
              <a:rPr lang="en-US" sz="3500">
                <a:solidFill>
                  <a:schemeClr val="dk1"/>
                </a:solidFill>
              </a:rPr>
              <a:t>Friendships, Romantic attachments, Family relationships</a:t>
            </a:r>
            <a:endParaRPr/>
          </a:p>
          <a:p>
            <a:pPr indent="-285775" lvl="1" marL="742950" rtl="0" algn="just">
              <a:spcBef>
                <a:spcPts val="1000"/>
              </a:spcBef>
              <a:spcAft>
                <a:spcPts val="0"/>
              </a:spcAft>
              <a:buSzPct val="80000"/>
              <a:buChar char="►"/>
            </a:pPr>
            <a:r>
              <a:rPr lang="en-US" sz="3500" u="sng">
                <a:solidFill>
                  <a:schemeClr val="dk1"/>
                </a:solidFill>
                <a:hlinkClick r:id="rId5">
                  <a:extLst>
                    <a:ext uri="{A12FA001-AC4F-418D-AE19-62706E023703}">
                      <ahyp:hlinkClr val="tx"/>
                    </a:ext>
                  </a:extLst>
                </a:hlinkClick>
              </a:rPr>
              <a:t>Social groups</a:t>
            </a:r>
            <a:r>
              <a:rPr lang="en-US" sz="3500">
                <a:solidFill>
                  <a:schemeClr val="dk1"/>
                </a:solidFill>
              </a:rPr>
              <a:t>, Community groups, Churches and religious organizations</a:t>
            </a:r>
            <a:endParaRPr/>
          </a:p>
          <a:p>
            <a:pPr indent="-231800" lvl="0" marL="342900" rtl="0" algn="just">
              <a:spcBef>
                <a:spcPts val="1000"/>
              </a:spcBef>
              <a:spcAft>
                <a:spcPts val="0"/>
              </a:spcAft>
              <a:buSzPct val="80000"/>
              <a:buNone/>
            </a:pPr>
            <a:r>
              <a:t/>
            </a:r>
            <a:endParaRPr sz="3500">
              <a:solidFill>
                <a:schemeClr val="dk1"/>
              </a:solidFill>
            </a:endParaRPr>
          </a:p>
          <a:p>
            <a:pPr indent="-342925" lvl="0" marL="342900" rtl="0" algn="just">
              <a:spcBef>
                <a:spcPts val="1000"/>
              </a:spcBef>
              <a:spcAft>
                <a:spcPts val="0"/>
              </a:spcAft>
              <a:buSzPct val="80000"/>
              <a:buChar char="►"/>
            </a:pPr>
            <a:r>
              <a:rPr lang="en-US" sz="3500">
                <a:solidFill>
                  <a:schemeClr val="dk1"/>
                </a:solidFill>
              </a:rPr>
              <a:t>In order to avoid </a:t>
            </a:r>
            <a:r>
              <a:rPr lang="en-US" sz="3500" u="sng">
                <a:solidFill>
                  <a:schemeClr val="dk1"/>
                </a:solidFill>
                <a:hlinkClick r:id="rId6">
                  <a:extLst>
                    <a:ext uri="{A12FA001-AC4F-418D-AE19-62706E023703}">
                      <ahyp:hlinkClr val="tx"/>
                    </a:ext>
                  </a:extLst>
                </a:hlinkClick>
              </a:rPr>
              <a:t>loneliness</a:t>
            </a:r>
            <a:r>
              <a:rPr lang="en-US" sz="3500">
                <a:solidFill>
                  <a:schemeClr val="dk1"/>
                </a:solidFill>
              </a:rPr>
              <a:t>, </a:t>
            </a:r>
            <a:r>
              <a:rPr lang="en-US" sz="3500" u="sng">
                <a:solidFill>
                  <a:schemeClr val="dk1"/>
                </a:solidFill>
                <a:hlinkClick r:id="rId7">
                  <a:extLst>
                    <a:ext uri="{A12FA001-AC4F-418D-AE19-62706E023703}">
                      <ahyp:hlinkClr val="tx"/>
                    </a:ext>
                  </a:extLst>
                </a:hlinkClick>
              </a:rPr>
              <a:t>depression</a:t>
            </a:r>
            <a:r>
              <a:rPr lang="en-US" sz="3500">
                <a:solidFill>
                  <a:schemeClr val="dk1"/>
                </a:solidFill>
              </a:rPr>
              <a:t>, and anxiety, it is important for people to feel loved and accepted by others. Personal relationships with friends, family, and lovers play an important role, as does involvement in groups—such as religious groups, sports teams, book clubs, and other group activities.</a:t>
            </a:r>
            <a:endParaRPr/>
          </a:p>
          <a:p>
            <a:pPr indent="-241300" lvl="0" marL="342900" rtl="0" algn="just">
              <a:lnSpc>
                <a:spcPct val="150000"/>
              </a:lnSpc>
              <a:spcBef>
                <a:spcPts val="1000"/>
              </a:spcBef>
              <a:spcAft>
                <a:spcPts val="0"/>
              </a:spcAft>
              <a:buSzPct val="80000"/>
              <a:buFont typeface="Noto Sans Symbols"/>
              <a:buNone/>
            </a:pPr>
            <a:r>
              <a:t/>
            </a:r>
            <a:endParaRPr sz="3200" u="sng"/>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1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45" name="Google Shape;345;p16"/>
          <p:cNvSpPr txBox="1"/>
          <p:nvPr>
            <p:ph idx="1" type="body"/>
          </p:nvPr>
        </p:nvSpPr>
        <p:spPr>
          <a:xfrm>
            <a:off x="1154954" y="2272937"/>
            <a:ext cx="10431800" cy="4088674"/>
          </a:xfrm>
          <a:prstGeom prst="rect">
            <a:avLst/>
          </a:prstGeom>
          <a:noFill/>
          <a:ln>
            <a:noFill/>
          </a:ln>
        </p:spPr>
        <p:txBody>
          <a:bodyPr anchorCtr="0" anchor="t" bIns="45700" lIns="91425" spcFirstLastPara="1" rIns="91425" wrap="square" tIns="45700">
            <a:noAutofit/>
          </a:bodyPr>
          <a:lstStyle/>
          <a:p>
            <a:pPr indent="-342900" lvl="0" marL="342900" rtl="0" algn="just">
              <a:lnSpc>
                <a:spcPct val="150000"/>
              </a:lnSpc>
              <a:spcBef>
                <a:spcPts val="0"/>
              </a:spcBef>
              <a:spcAft>
                <a:spcPts val="0"/>
              </a:spcAft>
              <a:buSzPts val="1760"/>
              <a:buFont typeface="Noto Sans Symbols"/>
              <a:buChar char="∙"/>
            </a:pPr>
            <a:r>
              <a:rPr lang="en-US" sz="2200" u="sng">
                <a:latin typeface="Century Gothic"/>
                <a:ea typeface="Century Gothic"/>
                <a:cs typeface="Century Gothic"/>
                <a:sym typeface="Century Gothic"/>
              </a:rPr>
              <a:t>Level 4: Egoistic needs </a:t>
            </a:r>
            <a:r>
              <a:rPr lang="en-US" sz="2200">
                <a:latin typeface="Century Gothic"/>
                <a:ea typeface="Century Gothic"/>
                <a:cs typeface="Century Gothic"/>
                <a:sym typeface="Century Gothic"/>
              </a:rPr>
              <a:t>(self acceptance, self esteem, success, reputation, status)</a:t>
            </a:r>
            <a:endParaRPr/>
          </a:p>
          <a:p>
            <a:pPr indent="-342900" lvl="0" marL="342900" rtl="0" algn="just">
              <a:lnSpc>
                <a:spcPct val="150000"/>
              </a:lnSpc>
              <a:spcBef>
                <a:spcPts val="1000"/>
              </a:spcBef>
              <a:spcAft>
                <a:spcPts val="0"/>
              </a:spcAft>
              <a:buSzPts val="1760"/>
              <a:buFont typeface="Noto Sans Symbols"/>
              <a:buChar char="∙"/>
            </a:pPr>
            <a:r>
              <a:rPr lang="en-US" sz="2200">
                <a:latin typeface="Century Gothic"/>
                <a:ea typeface="Century Gothic"/>
                <a:cs typeface="Century Gothic"/>
                <a:sym typeface="Century Gothic"/>
              </a:rPr>
              <a:t>At this level, it becomes increasingly important to gain the respect and appreciation of others. People have a need to accomplish things, then have their efforts recognized. In addition to the need for feelings of accomplishment and prestige, esteem needs include such things as </a:t>
            </a:r>
            <a:r>
              <a:rPr lang="en-US" sz="2200" u="sng">
                <a:solidFill>
                  <a:schemeClr val="hlink"/>
                </a:solidFill>
                <a:latin typeface="Century Gothic"/>
                <a:ea typeface="Century Gothic"/>
                <a:cs typeface="Century Gothic"/>
                <a:sym typeface="Century Gothic"/>
                <a:hlinkClick r:id="rId3"/>
              </a:rPr>
              <a:t>self-esteem</a:t>
            </a:r>
            <a:r>
              <a:rPr lang="en-US" sz="2200">
                <a:latin typeface="Century Gothic"/>
                <a:ea typeface="Century Gothic"/>
                <a:cs typeface="Century Gothic"/>
                <a:sym typeface="Century Gothic"/>
              </a:rPr>
              <a:t> and personal worth.</a:t>
            </a:r>
            <a:endParaRPr sz="2200">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1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51" name="Google Shape;351;p17"/>
          <p:cNvSpPr txBox="1"/>
          <p:nvPr>
            <p:ph idx="1" type="body"/>
          </p:nvPr>
        </p:nvSpPr>
        <p:spPr>
          <a:xfrm>
            <a:off x="1154954" y="2220687"/>
            <a:ext cx="10118292" cy="4258490"/>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760"/>
              <a:buFont typeface="Noto Sans Symbols"/>
              <a:buChar char="∙"/>
            </a:pPr>
            <a:r>
              <a:rPr lang="en-US" sz="2200" u="sng">
                <a:latin typeface="Century Gothic"/>
                <a:ea typeface="Century Gothic"/>
                <a:cs typeface="Century Gothic"/>
                <a:sym typeface="Century Gothic"/>
              </a:rPr>
              <a:t>Level 5: Need for Self Actualization </a:t>
            </a:r>
            <a:r>
              <a:rPr lang="en-US" sz="2200">
                <a:latin typeface="Century Gothic"/>
                <a:ea typeface="Century Gothic"/>
                <a:cs typeface="Century Gothic"/>
                <a:sym typeface="Century Gothic"/>
              </a:rPr>
              <a:t>– individuals desire to fulfill his potential – to become everything he is capable of becoming </a:t>
            </a:r>
            <a:endParaRPr/>
          </a:p>
          <a:p>
            <a:pPr indent="-342900" lvl="0" marL="342900" rtl="0" algn="l">
              <a:spcBef>
                <a:spcPts val="1000"/>
              </a:spcBef>
              <a:spcAft>
                <a:spcPts val="0"/>
              </a:spcAft>
              <a:buSzPts val="1760"/>
              <a:buChar char="►"/>
            </a:pPr>
            <a:r>
              <a:rPr lang="en-US" sz="2200">
                <a:latin typeface="Century Gothic"/>
                <a:ea typeface="Century Gothic"/>
                <a:cs typeface="Century Gothic"/>
                <a:sym typeface="Century Gothic"/>
              </a:rPr>
              <a:t>At this point people are self-aware, concerned with personal growth, less concerned with the opinions of others, and interested in fulfilling their potential.</a:t>
            </a:r>
            <a:endParaRPr/>
          </a:p>
          <a:p>
            <a:pPr indent="-342900" lvl="0" marL="342900" rtl="0" algn="l">
              <a:spcBef>
                <a:spcPts val="1000"/>
              </a:spcBef>
              <a:spcAft>
                <a:spcPts val="0"/>
              </a:spcAft>
              <a:buSzPts val="1760"/>
              <a:buChar char="►"/>
            </a:pPr>
            <a:r>
              <a:rPr lang="en-US" sz="2200">
                <a:latin typeface="Century Gothic"/>
                <a:ea typeface="Century Gothic"/>
                <a:cs typeface="Century Gothic"/>
                <a:sym typeface="Century Gothic"/>
              </a:rPr>
              <a:t>Maslow’s said of self-actualization: "It may be loosely described as the full use and exploitation of talents, capabilities, potentialities, etc. Such people seem to be fulfilling themselves and to be doing the best that they are capable of doing. They are people who have developed or are developing to the full stature of which they capable.</a:t>
            </a:r>
            <a:endParaRPr/>
          </a:p>
          <a:p>
            <a:pPr indent="-231140" lvl="0" marL="342900" rtl="0" algn="l">
              <a:spcBef>
                <a:spcPts val="1000"/>
              </a:spcBef>
              <a:spcAft>
                <a:spcPts val="0"/>
              </a:spcAft>
              <a:buSzPts val="1760"/>
              <a:buNone/>
            </a:pPr>
            <a:r>
              <a:t/>
            </a:r>
            <a:endParaRPr sz="2200">
              <a:latin typeface="Century Gothic"/>
              <a:ea typeface="Century Gothic"/>
              <a:cs typeface="Century Gothic"/>
              <a:sym typeface="Century Gothic"/>
            </a:endParaRPr>
          </a:p>
          <a:p>
            <a:pPr indent="-251459" lvl="0" marL="342900" rtl="0" algn="l">
              <a:spcBef>
                <a:spcPts val="1000"/>
              </a:spcBef>
              <a:spcAft>
                <a:spcPts val="0"/>
              </a:spcAft>
              <a:buSzPts val="144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1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57" name="Google Shape;357;p18"/>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b="1" lang="en-US"/>
              <a:t>Henry Murray’s 24 psychogenic needs </a:t>
            </a:r>
            <a:endParaRPr/>
          </a:p>
          <a:p>
            <a:pPr indent="-342900" lvl="0" marL="342900" rtl="0" algn="l">
              <a:spcBef>
                <a:spcPts val="1000"/>
              </a:spcBef>
              <a:spcAft>
                <a:spcPts val="0"/>
              </a:spcAft>
              <a:buSzPts val="1760"/>
              <a:buChar char="►"/>
            </a:pPr>
            <a:r>
              <a:rPr lang="en-US" sz="2200"/>
              <a:t>According to Murray, all people have these psychogenic needs, but each individual tends to have a certain level of each need. ﻿ Each person's unique levels of needs play a role in shaping their individual personality.</a:t>
            </a:r>
            <a:endParaRPr sz="2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19"/>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pic>
        <p:nvPicPr>
          <p:cNvPr descr="The Awakener: Types and Systems of Need" id="363" name="Google Shape;363;p19"/>
          <p:cNvPicPr preferRelativeResize="0"/>
          <p:nvPr>
            <p:ph idx="1" type="body"/>
          </p:nvPr>
        </p:nvPicPr>
        <p:blipFill rotWithShape="1">
          <a:blip r:embed="rId3">
            <a:alphaModFix/>
          </a:blip>
          <a:srcRect b="0" l="0" r="0" t="0"/>
          <a:stretch/>
        </p:blipFill>
        <p:spPr>
          <a:xfrm>
            <a:off x="704601" y="2035034"/>
            <a:ext cx="10097589" cy="4167051"/>
          </a:xfrm>
          <a:prstGeom prst="rect">
            <a:avLst/>
          </a:prstGeom>
          <a:noFill/>
          <a:ln>
            <a:noFill/>
          </a:ln>
        </p:spPr>
      </p:pic>
      <p:sp>
        <p:nvSpPr>
          <p:cNvPr id="364" name="Google Shape;364;p19"/>
          <p:cNvSpPr txBox="1"/>
          <p:nvPr/>
        </p:nvSpPr>
        <p:spPr>
          <a:xfrm>
            <a:off x="1510145" y="6202085"/>
            <a:ext cx="439189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2"/>
                </a:solidFill>
                <a:latin typeface="Century Gothic"/>
                <a:ea typeface="Century Gothic"/>
                <a:cs typeface="Century Gothic"/>
                <a:sym typeface="Century Gothic"/>
              </a:rPr>
              <a:t>Shiffman, Kanuk &amp; Wisenblit (2010)</a:t>
            </a:r>
            <a:endParaRPr sz="1800">
              <a:solidFill>
                <a:schemeClr val="dk2"/>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70" name="Google Shape;370;p20"/>
          <p:cNvSpPr txBox="1"/>
          <p:nvPr>
            <p:ph idx="1" type="body"/>
          </p:nvPr>
        </p:nvSpPr>
        <p:spPr>
          <a:xfrm>
            <a:off x="1154954" y="2603500"/>
            <a:ext cx="9922349" cy="377117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760"/>
              <a:buNone/>
            </a:pPr>
            <a:r>
              <a:rPr b="1" lang="en-US" sz="2200"/>
              <a:t>Trio of needs</a:t>
            </a:r>
            <a:endParaRPr/>
          </a:p>
          <a:p>
            <a:pPr indent="-342900" lvl="0" marL="342900" rtl="0" algn="l">
              <a:spcBef>
                <a:spcPts val="1000"/>
              </a:spcBef>
              <a:spcAft>
                <a:spcPts val="0"/>
              </a:spcAft>
              <a:buSzPts val="1760"/>
              <a:buChar char="►"/>
            </a:pPr>
            <a:r>
              <a:rPr lang="en-US" sz="2200"/>
              <a:t>McClelland's Human Motivation Theory states that every person has one of three main driving motivators: the needs for achievement, affiliation, or power. These motivators are not inherent; we develop them through our culture and life experiences.</a:t>
            </a:r>
            <a:endParaRPr/>
          </a:p>
          <a:p>
            <a:pPr indent="-342900" lvl="0" marL="342900" rtl="0" algn="l">
              <a:spcBef>
                <a:spcPts val="1000"/>
              </a:spcBef>
              <a:spcAft>
                <a:spcPts val="0"/>
              </a:spcAft>
              <a:buSzPts val="1760"/>
              <a:buChar char="►"/>
            </a:pPr>
            <a:r>
              <a:rPr lang="en-US" sz="2200"/>
              <a:t>Achievers like to solve problems and achieve goals. Those with a strong need for affiliation don't like to stand out or take risk, and they value relationships above anything else. Those with a strong power motivator like to control others and be in charge.</a:t>
            </a:r>
            <a:endParaRPr/>
          </a:p>
          <a:p>
            <a:pPr indent="0" lvl="0" marL="0" rtl="0" algn="l">
              <a:spcBef>
                <a:spcPts val="1000"/>
              </a:spcBef>
              <a:spcAft>
                <a:spcPts val="0"/>
              </a:spcAft>
              <a:buSzPts val="1440"/>
              <a:buNone/>
            </a:pPr>
            <a:r>
              <a:t/>
            </a:r>
            <a:endParaRPr b="1"/>
          </a:p>
          <a:p>
            <a:pPr indent="0" lvl="0" marL="0" rtl="0" algn="l">
              <a:spcBef>
                <a:spcPts val="1000"/>
              </a:spcBef>
              <a:spcAft>
                <a:spcPts val="0"/>
              </a:spcAft>
              <a:buSzPts val="1440"/>
              <a:buNone/>
            </a:pPr>
            <a:r>
              <a:t/>
            </a:r>
            <a:endParaRPr b="1"/>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2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pic>
        <p:nvPicPr>
          <p:cNvPr descr="http://1.bp.blogspot.com/-MlQCXPEp1wE/VIfgQUMjo_I/AAAAAAAABIM/vuC8ajV3Hg4/s1600/untitled2.png" id="376" name="Google Shape;376;p21"/>
          <p:cNvPicPr preferRelativeResize="0"/>
          <p:nvPr>
            <p:ph idx="1" type="body"/>
          </p:nvPr>
        </p:nvPicPr>
        <p:blipFill rotWithShape="1">
          <a:blip r:embed="rId3">
            <a:alphaModFix/>
          </a:blip>
          <a:srcRect b="0" l="0" r="0" t="0"/>
          <a:stretch/>
        </p:blipFill>
        <p:spPr>
          <a:xfrm>
            <a:off x="805147" y="2069506"/>
            <a:ext cx="9810206" cy="3901803"/>
          </a:xfrm>
          <a:prstGeom prst="rect">
            <a:avLst/>
          </a:prstGeom>
          <a:noFill/>
          <a:ln>
            <a:noFill/>
          </a:ln>
        </p:spPr>
      </p:pic>
      <p:sp>
        <p:nvSpPr>
          <p:cNvPr id="377" name="Google Shape;377;p21"/>
          <p:cNvSpPr txBox="1"/>
          <p:nvPr/>
        </p:nvSpPr>
        <p:spPr>
          <a:xfrm>
            <a:off x="1662545" y="5971309"/>
            <a:ext cx="759229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2"/>
                </a:solidFill>
                <a:latin typeface="Century Gothic"/>
                <a:ea typeface="Century Gothic"/>
                <a:cs typeface="Century Gothic"/>
                <a:sym typeface="Century Gothic"/>
              </a:rPr>
              <a:t>Shiffman, Kanuk &amp; Wisenblit (2010)</a:t>
            </a:r>
            <a:endParaRPr sz="1800">
              <a:solidFill>
                <a:schemeClr val="dk2"/>
              </a:solidFill>
              <a:latin typeface="Century Gothic"/>
              <a:ea typeface="Century Gothic"/>
              <a:cs typeface="Century Gothic"/>
              <a:sym typeface="Century Gothic"/>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383" name="Google Shape;383;p22"/>
          <p:cNvSpPr txBox="1"/>
          <p:nvPr>
            <p:ph idx="1" type="body"/>
          </p:nvPr>
        </p:nvSpPr>
        <p:spPr>
          <a:xfrm>
            <a:off x="1154954" y="2341418"/>
            <a:ext cx="10565991" cy="419792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b="1" lang="en-US"/>
              <a:t>Goals</a:t>
            </a:r>
            <a:endParaRPr/>
          </a:p>
          <a:p>
            <a:pPr indent="-342900" lvl="0" marL="342900" rtl="0" algn="just">
              <a:spcBef>
                <a:spcPts val="1000"/>
              </a:spcBef>
              <a:spcAft>
                <a:spcPts val="0"/>
              </a:spcAft>
              <a:buSzPts val="1760"/>
              <a:buChar char="►"/>
            </a:pPr>
            <a:r>
              <a:rPr lang="en-US" sz="2200"/>
              <a:t>Goals are the sought after results of motivated behavior.</a:t>
            </a:r>
            <a:endParaRPr/>
          </a:p>
          <a:p>
            <a:pPr indent="-285750" lvl="1" marL="742950" rtl="0" algn="just">
              <a:spcBef>
                <a:spcPts val="1000"/>
              </a:spcBef>
              <a:spcAft>
                <a:spcPts val="0"/>
              </a:spcAft>
              <a:buSzPts val="1600"/>
              <a:buChar char="►"/>
            </a:pPr>
            <a:r>
              <a:rPr lang="en-US" sz="2000"/>
              <a:t>Generic goals – general class or category of goals that consumers see as a way to fulfill their needs. </a:t>
            </a:r>
            <a:endParaRPr/>
          </a:p>
          <a:p>
            <a:pPr indent="-285750" lvl="1" marL="742950" rtl="0" algn="just">
              <a:spcBef>
                <a:spcPts val="1000"/>
              </a:spcBef>
              <a:spcAft>
                <a:spcPts val="0"/>
              </a:spcAft>
              <a:buSzPts val="1600"/>
              <a:buChar char="►"/>
            </a:pPr>
            <a:r>
              <a:rPr lang="en-US" sz="2000"/>
              <a:t>Product specific goals – the specifically branded product or service that consumers select for goal fulfillment </a:t>
            </a:r>
            <a:endParaRPr/>
          </a:p>
          <a:p>
            <a:pPr indent="-342900" lvl="0" marL="342900" rtl="0" algn="just">
              <a:spcBef>
                <a:spcPts val="1000"/>
              </a:spcBef>
              <a:spcAft>
                <a:spcPts val="0"/>
              </a:spcAft>
              <a:buSzPts val="1760"/>
              <a:buChar char="►"/>
            </a:pPr>
            <a:r>
              <a:rPr lang="en-US" sz="2200"/>
              <a:t>Individuals set goals on the basis of their personal values and they select means that they believe will help them achieve their desired goals. E.g an individual may start a blog to encourage comments from others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2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Goals Selection </a:t>
            </a:r>
            <a:endParaRPr/>
          </a:p>
        </p:txBody>
      </p:sp>
      <p:sp>
        <p:nvSpPr>
          <p:cNvPr id="389" name="Google Shape;389;p23"/>
          <p:cNvSpPr txBox="1"/>
          <p:nvPr>
            <p:ph idx="1" type="body"/>
          </p:nvPr>
        </p:nvSpPr>
        <p:spPr>
          <a:xfrm>
            <a:off x="1154954" y="2603499"/>
            <a:ext cx="9556589" cy="4032432"/>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Clr>
                <a:srgbClr val="000000"/>
              </a:buClr>
              <a:buSzPts val="2000"/>
              <a:buFont typeface="Arial"/>
              <a:buChar char="•"/>
            </a:pPr>
            <a:r>
              <a:rPr lang="en-US" sz="2000">
                <a:solidFill>
                  <a:srgbClr val="000000"/>
                </a:solidFill>
              </a:rPr>
              <a:t>The goals selected by an individual depend on:</a:t>
            </a:r>
            <a:endParaRPr sz="2000">
              <a:solidFill>
                <a:srgbClr val="000000"/>
              </a:solidFill>
            </a:endParaRPr>
          </a:p>
          <a:p>
            <a:pPr indent="-285750" lvl="1" marL="742950" rtl="0" algn="l">
              <a:lnSpc>
                <a:spcPct val="150000"/>
              </a:lnSpc>
              <a:spcBef>
                <a:spcPts val="400"/>
              </a:spcBef>
              <a:spcAft>
                <a:spcPts val="0"/>
              </a:spcAft>
              <a:buClr>
                <a:srgbClr val="000000"/>
              </a:buClr>
              <a:buSzPts val="2000"/>
              <a:buFont typeface="Arial"/>
              <a:buChar char="–"/>
            </a:pPr>
            <a:r>
              <a:rPr lang="en-US" sz="2000">
                <a:solidFill>
                  <a:srgbClr val="000000"/>
                </a:solidFill>
              </a:rPr>
              <a:t>Personal experiences- personality, and others’ opinions</a:t>
            </a:r>
            <a:endParaRPr/>
          </a:p>
          <a:p>
            <a:pPr indent="-285750" lvl="1" marL="742950" rtl="0" algn="l">
              <a:lnSpc>
                <a:spcPct val="150000"/>
              </a:lnSpc>
              <a:spcBef>
                <a:spcPts val="400"/>
              </a:spcBef>
              <a:spcAft>
                <a:spcPts val="0"/>
              </a:spcAft>
              <a:buClr>
                <a:srgbClr val="000000"/>
              </a:buClr>
              <a:buSzPts val="2000"/>
              <a:buFont typeface="Arial"/>
              <a:buChar char="–"/>
            </a:pPr>
            <a:r>
              <a:rPr lang="en-US" sz="2000">
                <a:solidFill>
                  <a:srgbClr val="000000"/>
                </a:solidFill>
              </a:rPr>
              <a:t>Physical capacity eg strength, stamina or balance</a:t>
            </a:r>
            <a:endParaRPr/>
          </a:p>
          <a:p>
            <a:pPr indent="-285750" lvl="1" marL="742950" rtl="0" algn="l">
              <a:lnSpc>
                <a:spcPct val="150000"/>
              </a:lnSpc>
              <a:spcBef>
                <a:spcPts val="400"/>
              </a:spcBef>
              <a:spcAft>
                <a:spcPts val="0"/>
              </a:spcAft>
              <a:buClr>
                <a:srgbClr val="000000"/>
              </a:buClr>
              <a:buSzPts val="2000"/>
              <a:buFont typeface="Arial"/>
              <a:buChar char="–"/>
            </a:pPr>
            <a:r>
              <a:rPr lang="en-US" sz="2000">
                <a:solidFill>
                  <a:srgbClr val="000000"/>
                </a:solidFill>
              </a:rPr>
              <a:t>Prevailing cultural norms and values</a:t>
            </a:r>
            <a:endParaRPr/>
          </a:p>
          <a:p>
            <a:pPr indent="-285750" lvl="1" marL="742950" rtl="0" algn="l">
              <a:lnSpc>
                <a:spcPct val="150000"/>
              </a:lnSpc>
              <a:spcBef>
                <a:spcPts val="400"/>
              </a:spcBef>
              <a:spcAft>
                <a:spcPts val="0"/>
              </a:spcAft>
              <a:buClr>
                <a:srgbClr val="000000"/>
              </a:buClr>
              <a:buSzPts val="2000"/>
              <a:buFont typeface="Arial"/>
              <a:buChar char="–"/>
            </a:pPr>
            <a:r>
              <a:rPr lang="en-US" sz="2000">
                <a:solidFill>
                  <a:srgbClr val="000000"/>
                </a:solidFill>
              </a:rPr>
              <a:t>Goal’s accessibility in the physical and social environment</a:t>
            </a:r>
            <a:endParaRPr/>
          </a:p>
          <a:p>
            <a:pPr indent="-241300" lvl="0" marL="342900" rtl="0" algn="l">
              <a:lnSpc>
                <a:spcPct val="150000"/>
              </a:lnSpc>
              <a:spcBef>
                <a:spcPts val="1000"/>
              </a:spcBef>
              <a:spcAft>
                <a:spcPts val="0"/>
              </a:spcAft>
              <a:buSzPts val="1600"/>
              <a:buNone/>
            </a:pPr>
            <a:r>
              <a:t/>
            </a:r>
            <a:endParaRPr sz="20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4"/>
          <p:cNvSpPr txBox="1"/>
          <p:nvPr>
            <p:ph type="title"/>
          </p:nvPr>
        </p:nvSpPr>
        <p:spPr>
          <a:xfrm>
            <a:off x="1094509" y="541867"/>
            <a:ext cx="8345778" cy="1300788"/>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chemeClr val="lt2"/>
              </a:buClr>
              <a:buSzPts val="4000"/>
              <a:buFont typeface="Century Gothic"/>
              <a:buNone/>
            </a:pPr>
            <a:r>
              <a:rPr lang="en-US"/>
              <a:t>Motivations and Goals</a:t>
            </a:r>
            <a:endParaRPr/>
          </a:p>
        </p:txBody>
      </p:sp>
      <p:sp>
        <p:nvSpPr>
          <p:cNvPr id="396" name="Google Shape;396;p24"/>
          <p:cNvSpPr txBox="1"/>
          <p:nvPr>
            <p:ph idx="1" type="body"/>
          </p:nvPr>
        </p:nvSpPr>
        <p:spPr>
          <a:xfrm>
            <a:off x="2143967" y="5903576"/>
            <a:ext cx="8825659" cy="42795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600"/>
              <a:buNone/>
            </a:pPr>
            <a:r>
              <a:rPr lang="en-US">
                <a:solidFill>
                  <a:schemeClr val="dk2"/>
                </a:solidFill>
              </a:rPr>
              <a:t>Schiffman &amp; Wisenblit (2019)</a:t>
            </a:r>
            <a:endParaRPr/>
          </a:p>
        </p:txBody>
      </p:sp>
      <p:grpSp>
        <p:nvGrpSpPr>
          <p:cNvPr id="397" name="Google Shape;397;p24"/>
          <p:cNvGrpSpPr/>
          <p:nvPr/>
        </p:nvGrpSpPr>
        <p:grpSpPr>
          <a:xfrm>
            <a:off x="2144004" y="2268478"/>
            <a:ext cx="7772324" cy="3429406"/>
            <a:chOff x="37" y="51751"/>
            <a:chExt cx="7772324" cy="3429406"/>
          </a:xfrm>
        </p:grpSpPr>
        <p:sp>
          <p:nvSpPr>
            <p:cNvPr id="398" name="Google Shape;398;p24"/>
            <p:cNvSpPr/>
            <p:nvPr/>
          </p:nvSpPr>
          <p:spPr>
            <a:xfrm>
              <a:off x="37" y="51751"/>
              <a:ext cx="3631927" cy="604800"/>
            </a:xfrm>
            <a:prstGeom prst="rect">
              <a:avLst/>
            </a:prstGeom>
            <a:solidFill>
              <a:schemeClr val="accent3"/>
            </a:solidFill>
            <a:ln cap="rnd"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4"/>
            <p:cNvSpPr txBox="1"/>
            <p:nvPr/>
          </p:nvSpPr>
          <p:spPr>
            <a:xfrm>
              <a:off x="37" y="51751"/>
              <a:ext cx="3631927" cy="604800"/>
            </a:xfrm>
            <a:prstGeom prst="rect">
              <a:avLst/>
            </a:prstGeom>
            <a:noFill/>
            <a:ln>
              <a:noFill/>
            </a:ln>
          </p:spPr>
          <p:txBody>
            <a:bodyPr anchorCtr="0" anchor="ctr" bIns="85325" lIns="149350" spcFirstLastPara="1" rIns="149350" wrap="square" tIns="85325">
              <a:noAutofit/>
            </a:bodyPr>
            <a:lstStyle/>
            <a:p>
              <a:pPr indent="0" lvl="0" marL="0" marR="0" rtl="0" algn="ctr">
                <a:lnSpc>
                  <a:spcPct val="90000"/>
                </a:lnSpc>
                <a:spcBef>
                  <a:spcPts val="0"/>
                </a:spcBef>
                <a:spcAft>
                  <a:spcPts val="0"/>
                </a:spcAft>
                <a:buNone/>
              </a:pPr>
              <a:r>
                <a:rPr lang="en-US" sz="2100">
                  <a:solidFill>
                    <a:schemeClr val="lt1"/>
                  </a:solidFill>
                  <a:latin typeface="Century Gothic"/>
                  <a:ea typeface="Century Gothic"/>
                  <a:cs typeface="Century Gothic"/>
                  <a:sym typeface="Century Gothic"/>
                </a:rPr>
                <a:t>Positive</a:t>
              </a:r>
              <a:endParaRPr sz="2100">
                <a:solidFill>
                  <a:schemeClr val="lt1"/>
                </a:solidFill>
                <a:latin typeface="Century Gothic"/>
                <a:ea typeface="Century Gothic"/>
                <a:cs typeface="Century Gothic"/>
                <a:sym typeface="Century Gothic"/>
              </a:endParaRPr>
            </a:p>
          </p:txBody>
        </p:sp>
        <p:sp>
          <p:nvSpPr>
            <p:cNvPr id="400" name="Google Shape;400;p24"/>
            <p:cNvSpPr/>
            <p:nvPr/>
          </p:nvSpPr>
          <p:spPr>
            <a:xfrm>
              <a:off x="37" y="656552"/>
              <a:ext cx="3631927" cy="2824605"/>
            </a:xfrm>
            <a:prstGeom prst="rect">
              <a:avLst/>
            </a:prstGeom>
            <a:solidFill>
              <a:srgbClr val="F4D1CD">
                <a:alpha val="89803"/>
              </a:srgbClr>
            </a:solidFill>
            <a:ln cap="rnd" cmpd="sng" w="19050">
              <a:solidFill>
                <a:srgbClr val="F4D1CD">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4"/>
            <p:cNvSpPr txBox="1"/>
            <p:nvPr/>
          </p:nvSpPr>
          <p:spPr>
            <a:xfrm>
              <a:off x="37" y="656552"/>
              <a:ext cx="3631927" cy="2824605"/>
            </a:xfrm>
            <a:prstGeom prst="rect">
              <a:avLst/>
            </a:prstGeom>
            <a:noFill/>
            <a:ln>
              <a:noFill/>
            </a:ln>
          </p:spPr>
          <p:txBody>
            <a:bodyPr anchorCtr="0" anchor="t" bIns="168000" lIns="112000" spcFirstLastPara="1" rIns="149350" wrap="square" tIns="112000">
              <a:noAutofit/>
            </a:bodyPr>
            <a:lstStyle/>
            <a:p>
              <a:pPr indent="-228600" lvl="1" marL="228600" marR="0" rtl="0" algn="l">
                <a:lnSpc>
                  <a:spcPct val="90000"/>
                </a:lnSpc>
                <a:spcBef>
                  <a:spcPts val="0"/>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Motivation</a:t>
              </a:r>
              <a:endParaRPr b="0" i="0" sz="2100" u="none" cap="none" strike="noStrike">
                <a:solidFill>
                  <a:schemeClr val="dk1"/>
                </a:solidFill>
                <a:latin typeface="Century Gothic"/>
                <a:ea typeface="Century Gothic"/>
                <a:cs typeface="Century Gothic"/>
                <a:sym typeface="Century Gothic"/>
              </a:endParaRPr>
            </a:p>
            <a:p>
              <a:pPr indent="-228600" lvl="2" marL="457200" marR="0" rtl="0" algn="l">
                <a:lnSpc>
                  <a:spcPct val="90000"/>
                </a:lnSpc>
                <a:spcBef>
                  <a:spcPts val="315"/>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A driving force </a:t>
              </a:r>
              <a:r>
                <a:rPr b="1" i="0" lang="en-US" sz="2100" u="none" cap="none" strike="noStrike">
                  <a:solidFill>
                    <a:schemeClr val="dk1"/>
                  </a:solidFill>
                  <a:latin typeface="Century Gothic"/>
                  <a:ea typeface="Century Gothic"/>
                  <a:cs typeface="Century Gothic"/>
                  <a:sym typeface="Century Gothic"/>
                </a:rPr>
                <a:t>toward</a:t>
              </a:r>
              <a:r>
                <a:rPr b="0" i="0" lang="en-US" sz="2100" u="none" cap="none" strike="noStrike">
                  <a:solidFill>
                    <a:schemeClr val="dk1"/>
                  </a:solidFill>
                  <a:latin typeface="Century Gothic"/>
                  <a:ea typeface="Century Gothic"/>
                  <a:cs typeface="Century Gothic"/>
                  <a:sym typeface="Century Gothic"/>
                </a:rPr>
                <a:t> some object or condition</a:t>
              </a:r>
              <a:endParaRPr b="0" i="0" sz="2100" u="none" cap="none" strike="noStrike">
                <a:solidFill>
                  <a:schemeClr val="dk1"/>
                </a:solidFill>
                <a:latin typeface="Century Gothic"/>
                <a:ea typeface="Century Gothic"/>
                <a:cs typeface="Century Gothic"/>
                <a:sym typeface="Century Gothic"/>
              </a:endParaRPr>
            </a:p>
            <a:p>
              <a:pPr indent="-228600" lvl="1" marL="228600" marR="0" rtl="0" algn="l">
                <a:lnSpc>
                  <a:spcPct val="90000"/>
                </a:lnSpc>
                <a:spcBef>
                  <a:spcPts val="315"/>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Approach Goal</a:t>
              </a:r>
              <a:endParaRPr b="0" i="0" sz="2100" u="none" cap="none" strike="noStrike">
                <a:solidFill>
                  <a:schemeClr val="dk1"/>
                </a:solidFill>
                <a:latin typeface="Century Gothic"/>
                <a:ea typeface="Century Gothic"/>
                <a:cs typeface="Century Gothic"/>
                <a:sym typeface="Century Gothic"/>
              </a:endParaRPr>
            </a:p>
            <a:p>
              <a:pPr indent="-228600" lvl="2" marL="457200" marR="0" rtl="0" algn="l">
                <a:lnSpc>
                  <a:spcPct val="90000"/>
                </a:lnSpc>
                <a:spcBef>
                  <a:spcPts val="315"/>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A positive goal toward which behaviour is directed</a:t>
              </a:r>
              <a:endParaRPr b="0" i="0" sz="2100" u="none" cap="none" strike="noStrike">
                <a:solidFill>
                  <a:schemeClr val="dk1"/>
                </a:solidFill>
                <a:latin typeface="Century Gothic"/>
                <a:ea typeface="Century Gothic"/>
                <a:cs typeface="Century Gothic"/>
                <a:sym typeface="Century Gothic"/>
              </a:endParaRPr>
            </a:p>
          </p:txBody>
        </p:sp>
        <p:sp>
          <p:nvSpPr>
            <p:cNvPr id="402" name="Google Shape;402;p24"/>
            <p:cNvSpPr/>
            <p:nvPr/>
          </p:nvSpPr>
          <p:spPr>
            <a:xfrm>
              <a:off x="4140434" y="51751"/>
              <a:ext cx="3631927" cy="604800"/>
            </a:xfrm>
            <a:prstGeom prst="rect">
              <a:avLst/>
            </a:prstGeom>
            <a:solidFill>
              <a:schemeClr val="accent3"/>
            </a:solidFill>
            <a:ln cap="rnd"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4"/>
            <p:cNvSpPr txBox="1"/>
            <p:nvPr/>
          </p:nvSpPr>
          <p:spPr>
            <a:xfrm>
              <a:off x="4140434" y="51751"/>
              <a:ext cx="3631927" cy="604800"/>
            </a:xfrm>
            <a:prstGeom prst="rect">
              <a:avLst/>
            </a:prstGeom>
            <a:noFill/>
            <a:ln>
              <a:noFill/>
            </a:ln>
          </p:spPr>
          <p:txBody>
            <a:bodyPr anchorCtr="0" anchor="ctr" bIns="85325" lIns="149350" spcFirstLastPara="1" rIns="149350" wrap="square" tIns="85325">
              <a:noAutofit/>
            </a:bodyPr>
            <a:lstStyle/>
            <a:p>
              <a:pPr indent="0" lvl="0" marL="0" marR="0" rtl="0" algn="ctr">
                <a:lnSpc>
                  <a:spcPct val="90000"/>
                </a:lnSpc>
                <a:spcBef>
                  <a:spcPts val="0"/>
                </a:spcBef>
                <a:spcAft>
                  <a:spcPts val="0"/>
                </a:spcAft>
                <a:buNone/>
              </a:pPr>
              <a:r>
                <a:rPr b="0" lang="en-US" sz="2100">
                  <a:solidFill>
                    <a:schemeClr val="lt1"/>
                  </a:solidFill>
                  <a:latin typeface="Century Gothic"/>
                  <a:ea typeface="Century Gothic"/>
                  <a:cs typeface="Century Gothic"/>
                  <a:sym typeface="Century Gothic"/>
                </a:rPr>
                <a:t>Negative </a:t>
              </a:r>
              <a:endParaRPr sz="2100">
                <a:solidFill>
                  <a:schemeClr val="lt1"/>
                </a:solidFill>
                <a:latin typeface="Century Gothic"/>
                <a:ea typeface="Century Gothic"/>
                <a:cs typeface="Century Gothic"/>
                <a:sym typeface="Century Gothic"/>
              </a:endParaRPr>
            </a:p>
          </p:txBody>
        </p:sp>
        <p:sp>
          <p:nvSpPr>
            <p:cNvPr id="404" name="Google Shape;404;p24"/>
            <p:cNvSpPr/>
            <p:nvPr/>
          </p:nvSpPr>
          <p:spPr>
            <a:xfrm>
              <a:off x="4140434" y="656552"/>
              <a:ext cx="3631927" cy="2824605"/>
            </a:xfrm>
            <a:prstGeom prst="rect">
              <a:avLst/>
            </a:prstGeom>
            <a:solidFill>
              <a:srgbClr val="F4D1CD">
                <a:alpha val="89803"/>
              </a:srgbClr>
            </a:solidFill>
            <a:ln cap="rnd" cmpd="sng" w="19050">
              <a:solidFill>
                <a:srgbClr val="F4D1CD">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4"/>
            <p:cNvSpPr txBox="1"/>
            <p:nvPr/>
          </p:nvSpPr>
          <p:spPr>
            <a:xfrm>
              <a:off x="4140434" y="656552"/>
              <a:ext cx="3631927" cy="2824605"/>
            </a:xfrm>
            <a:prstGeom prst="rect">
              <a:avLst/>
            </a:prstGeom>
            <a:noFill/>
            <a:ln>
              <a:noFill/>
            </a:ln>
          </p:spPr>
          <p:txBody>
            <a:bodyPr anchorCtr="0" anchor="t" bIns="168000" lIns="112000" spcFirstLastPara="1" rIns="149350" wrap="square" tIns="112000">
              <a:noAutofit/>
            </a:bodyPr>
            <a:lstStyle/>
            <a:p>
              <a:pPr indent="-228600" lvl="1" marL="228600" marR="0" rtl="0" algn="l">
                <a:lnSpc>
                  <a:spcPct val="90000"/>
                </a:lnSpc>
                <a:spcBef>
                  <a:spcPts val="0"/>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Motivation</a:t>
              </a:r>
              <a:endParaRPr b="0" i="0" sz="2100" u="none" cap="none" strike="noStrike">
                <a:solidFill>
                  <a:schemeClr val="dk1"/>
                </a:solidFill>
                <a:latin typeface="Century Gothic"/>
                <a:ea typeface="Century Gothic"/>
                <a:cs typeface="Century Gothic"/>
                <a:sym typeface="Century Gothic"/>
              </a:endParaRPr>
            </a:p>
            <a:p>
              <a:pPr indent="-228600" lvl="2" marL="457200" marR="0" rtl="0" algn="l">
                <a:lnSpc>
                  <a:spcPct val="90000"/>
                </a:lnSpc>
                <a:spcBef>
                  <a:spcPts val="315"/>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A driving force</a:t>
              </a:r>
              <a:r>
                <a:rPr b="1" i="0" lang="en-US" sz="2100" u="none" cap="none" strike="noStrike">
                  <a:solidFill>
                    <a:schemeClr val="dk1"/>
                  </a:solidFill>
                  <a:latin typeface="Century Gothic"/>
                  <a:ea typeface="Century Gothic"/>
                  <a:cs typeface="Century Gothic"/>
                  <a:sym typeface="Century Gothic"/>
                </a:rPr>
                <a:t> away </a:t>
              </a:r>
              <a:r>
                <a:rPr b="0" i="0" lang="en-US" sz="2100" u="none" cap="none" strike="noStrike">
                  <a:solidFill>
                    <a:schemeClr val="dk1"/>
                  </a:solidFill>
                  <a:latin typeface="Century Gothic"/>
                  <a:ea typeface="Century Gothic"/>
                  <a:cs typeface="Century Gothic"/>
                  <a:sym typeface="Century Gothic"/>
                </a:rPr>
                <a:t>from some object or condition</a:t>
              </a:r>
              <a:endParaRPr b="0" i="0" sz="2100" u="none" cap="none" strike="noStrike">
                <a:solidFill>
                  <a:schemeClr val="dk1"/>
                </a:solidFill>
                <a:latin typeface="Century Gothic"/>
                <a:ea typeface="Century Gothic"/>
                <a:cs typeface="Century Gothic"/>
                <a:sym typeface="Century Gothic"/>
              </a:endParaRPr>
            </a:p>
            <a:p>
              <a:pPr indent="-228600" lvl="1" marL="228600" marR="0" rtl="0" algn="l">
                <a:lnSpc>
                  <a:spcPct val="90000"/>
                </a:lnSpc>
                <a:spcBef>
                  <a:spcPts val="315"/>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Avoidance Goal</a:t>
              </a:r>
              <a:endParaRPr b="0" i="0" sz="2100" u="none" cap="none" strike="noStrike">
                <a:solidFill>
                  <a:schemeClr val="dk1"/>
                </a:solidFill>
                <a:latin typeface="Century Gothic"/>
                <a:ea typeface="Century Gothic"/>
                <a:cs typeface="Century Gothic"/>
                <a:sym typeface="Century Gothic"/>
              </a:endParaRPr>
            </a:p>
            <a:p>
              <a:pPr indent="-228600" lvl="2" marL="457200" marR="0" rtl="0" algn="l">
                <a:lnSpc>
                  <a:spcPct val="90000"/>
                </a:lnSpc>
                <a:spcBef>
                  <a:spcPts val="315"/>
                </a:spcBef>
                <a:spcAft>
                  <a:spcPts val="0"/>
                </a:spcAft>
                <a:buClr>
                  <a:schemeClr val="dk1"/>
                </a:buClr>
                <a:buSzPts val="2100"/>
                <a:buFont typeface="Century Gothic"/>
                <a:buChar char="•"/>
              </a:pPr>
              <a:r>
                <a:rPr b="0" i="0" lang="en-US" sz="2100" u="none" cap="none" strike="noStrike">
                  <a:solidFill>
                    <a:schemeClr val="dk1"/>
                  </a:solidFill>
                  <a:latin typeface="Century Gothic"/>
                  <a:ea typeface="Century Gothic"/>
                  <a:cs typeface="Century Gothic"/>
                  <a:sym typeface="Century Gothic"/>
                </a:rPr>
                <a:t>A negative goal from which behaviour is directed away</a:t>
              </a:r>
              <a:endParaRPr b="0" i="0" sz="2100" u="none" cap="none" strike="noStrike">
                <a:solidFill>
                  <a:schemeClr val="dk1"/>
                </a:solidFill>
                <a:latin typeface="Century Gothic"/>
                <a:ea typeface="Century Gothic"/>
                <a:cs typeface="Century Gothic"/>
                <a:sym typeface="Century Gothic"/>
              </a:endParaRPr>
            </a:p>
          </p:txBody>
        </p:sp>
      </p:grpSp>
    </p:spTree>
  </p:cSld>
  <p:clrMapOvr>
    <a:masterClrMapping/>
  </p:clrMapOvr>
  <p:transition>
    <p:push/>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2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Substitute Goals</a:t>
            </a:r>
            <a:endParaRPr/>
          </a:p>
        </p:txBody>
      </p:sp>
      <p:sp>
        <p:nvSpPr>
          <p:cNvPr id="411" name="Google Shape;411;p25"/>
          <p:cNvSpPr txBox="1"/>
          <p:nvPr>
            <p:ph idx="1" type="body"/>
          </p:nvPr>
        </p:nvSpPr>
        <p:spPr>
          <a:xfrm>
            <a:off x="1154954" y="2603500"/>
            <a:ext cx="10136501" cy="3700318"/>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600"/>
              <a:buChar char="►"/>
            </a:pPr>
            <a:r>
              <a:rPr lang="en-US" sz="2000"/>
              <a:t>It is very common that a consumer cannot attain a goal. </a:t>
            </a:r>
            <a:endParaRPr sz="2000"/>
          </a:p>
          <a:p>
            <a:pPr indent="-342900" lvl="0" marL="342900" rtl="0" algn="l">
              <a:spcBef>
                <a:spcPts val="1000"/>
              </a:spcBef>
              <a:spcAft>
                <a:spcPts val="0"/>
              </a:spcAft>
              <a:buSzPts val="1600"/>
              <a:buChar char="►"/>
            </a:pPr>
            <a:r>
              <a:rPr lang="en-US" sz="2000"/>
              <a:t>This may be due to a lack of money, ability, desire, or accessibility.  In this instance, the consumer often substitutes a different goal to reduce the tension created from the existence of this need. </a:t>
            </a:r>
            <a:endParaRPr sz="2000"/>
          </a:p>
          <a:p>
            <a:pPr indent="-342900" lvl="0" marL="342900" rtl="0" algn="l">
              <a:spcBef>
                <a:spcPts val="1000"/>
              </a:spcBef>
              <a:spcAft>
                <a:spcPts val="0"/>
              </a:spcAft>
              <a:buSzPts val="1600"/>
              <a:buChar char="►"/>
            </a:pPr>
            <a:r>
              <a:rPr lang="en-US" sz="2000"/>
              <a:t> In time, this substitute goal might replace the initial goal. </a:t>
            </a:r>
            <a:endParaRPr sz="2000"/>
          </a:p>
          <a:p>
            <a:pPr indent="-285750" lvl="1" marL="742950" rtl="0" algn="l">
              <a:spcBef>
                <a:spcPts val="1000"/>
              </a:spcBef>
              <a:spcAft>
                <a:spcPts val="0"/>
              </a:spcAft>
              <a:buSzPts val="1600"/>
              <a:buChar char="►"/>
            </a:pPr>
            <a:r>
              <a:rPr lang="en-US" sz="2000"/>
              <a:t>For instance, if a consumer wanted a certain cable television service, but it was not available in their area, they might choose a satellite television provider.  Over time, they may be very satisfied with this choice and feel that they actually prefer the satellite service over the cable television service.</a:t>
            </a:r>
            <a:endParaRPr/>
          </a:p>
          <a:p>
            <a:pPr indent="-241300" lvl="0" marL="342900" rtl="0" algn="l">
              <a:spcBef>
                <a:spcPts val="1000"/>
              </a:spcBef>
              <a:spcAft>
                <a:spcPts val="0"/>
              </a:spcAft>
              <a:buSzPts val="1600"/>
              <a:buNone/>
            </a:pPr>
            <a:r>
              <a:t/>
            </a: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2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Substitute Goals: Characteristics</a:t>
            </a:r>
            <a:endParaRPr/>
          </a:p>
        </p:txBody>
      </p:sp>
      <p:sp>
        <p:nvSpPr>
          <p:cNvPr id="417" name="Google Shape;417;p26"/>
          <p:cNvSpPr txBox="1"/>
          <p:nvPr>
            <p:ph idx="1" type="body"/>
          </p:nvPr>
        </p:nvSpPr>
        <p:spPr>
          <a:xfrm>
            <a:off x="1154954" y="2603500"/>
            <a:ext cx="9596173" cy="2869045"/>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rgbClr val="000000"/>
              </a:buClr>
              <a:buSzPts val="2000"/>
              <a:buFont typeface="Arial"/>
              <a:buChar char="•"/>
            </a:pPr>
            <a:r>
              <a:rPr lang="en-US" sz="2000">
                <a:solidFill>
                  <a:srgbClr val="000000"/>
                </a:solidFill>
              </a:rPr>
              <a:t>Are used when a consumer cannot attain a specific goal he/she anticipates will satisfy a need</a:t>
            </a:r>
            <a:endParaRPr/>
          </a:p>
          <a:p>
            <a:pPr indent="-215900" lvl="0" marL="342900" rtl="0" algn="l">
              <a:spcBef>
                <a:spcPts val="400"/>
              </a:spcBef>
              <a:spcAft>
                <a:spcPts val="0"/>
              </a:spcAft>
              <a:buClr>
                <a:srgbClr val="3F3F3F"/>
              </a:buClr>
              <a:buSzPts val="2000"/>
              <a:buFont typeface="Arial"/>
              <a:buNone/>
            </a:pPr>
            <a:r>
              <a:t/>
            </a:r>
            <a:endParaRPr sz="2000">
              <a:solidFill>
                <a:srgbClr val="000000"/>
              </a:solidFill>
            </a:endParaRPr>
          </a:p>
          <a:p>
            <a:pPr indent="-342900" lvl="0" marL="342900" rtl="0" algn="l">
              <a:spcBef>
                <a:spcPts val="400"/>
              </a:spcBef>
              <a:spcAft>
                <a:spcPts val="0"/>
              </a:spcAft>
              <a:buClr>
                <a:srgbClr val="000000"/>
              </a:buClr>
              <a:buSzPts val="2000"/>
              <a:buFont typeface="Arial"/>
              <a:buChar char="•"/>
            </a:pPr>
            <a:r>
              <a:rPr lang="en-US" sz="2000">
                <a:solidFill>
                  <a:srgbClr val="000000"/>
                </a:solidFill>
              </a:rPr>
              <a:t>The substitute goal will dispel tension</a:t>
            </a:r>
            <a:endParaRPr/>
          </a:p>
          <a:p>
            <a:pPr indent="-215900" lvl="0" marL="342900" rtl="0" algn="l">
              <a:spcBef>
                <a:spcPts val="400"/>
              </a:spcBef>
              <a:spcAft>
                <a:spcPts val="0"/>
              </a:spcAft>
              <a:buClr>
                <a:srgbClr val="3F3F3F"/>
              </a:buClr>
              <a:buSzPts val="2000"/>
              <a:buFont typeface="Arial"/>
              <a:buNone/>
            </a:pPr>
            <a:r>
              <a:t/>
            </a:r>
            <a:endParaRPr sz="2000">
              <a:solidFill>
                <a:srgbClr val="000000"/>
              </a:solidFill>
            </a:endParaRPr>
          </a:p>
          <a:p>
            <a:pPr indent="-342900" lvl="0" marL="342900" rtl="0" algn="l">
              <a:spcBef>
                <a:spcPts val="400"/>
              </a:spcBef>
              <a:spcAft>
                <a:spcPts val="0"/>
              </a:spcAft>
              <a:buClr>
                <a:srgbClr val="000000"/>
              </a:buClr>
              <a:buSzPts val="2000"/>
              <a:buFont typeface="Arial"/>
              <a:buChar char="•"/>
            </a:pPr>
            <a:r>
              <a:rPr lang="en-US" sz="2000">
                <a:solidFill>
                  <a:srgbClr val="000000"/>
                </a:solidFill>
              </a:rPr>
              <a:t>Substitute goals may actually replace the primary goal over time</a:t>
            </a:r>
            <a:endParaRPr/>
          </a:p>
          <a:p>
            <a:pPr indent="-251459" lvl="0" marL="342900" rtl="0" algn="l">
              <a:spcBef>
                <a:spcPts val="1000"/>
              </a:spcBef>
              <a:spcAft>
                <a:spcPts val="0"/>
              </a:spcAft>
              <a:buSzPts val="144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7"/>
          <p:cNvSpPr txBox="1"/>
          <p:nvPr>
            <p:ph type="title"/>
          </p:nvPr>
        </p:nvSpPr>
        <p:spPr>
          <a:xfrm>
            <a:off x="1154954" y="856102"/>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br>
              <a:rPr b="1" lang="en-US"/>
            </a:br>
            <a:br>
              <a:rPr b="1" lang="en-US"/>
            </a:br>
            <a:r>
              <a:rPr b="1" lang="en-US"/>
              <a:t>Frustration Due to Unmet needs</a:t>
            </a:r>
            <a:br>
              <a:rPr b="1" lang="en-US"/>
            </a:br>
            <a:br>
              <a:rPr lang="en-US"/>
            </a:br>
            <a:endParaRPr/>
          </a:p>
        </p:txBody>
      </p:sp>
      <p:sp>
        <p:nvSpPr>
          <p:cNvPr id="423" name="Google Shape;423;p27"/>
          <p:cNvSpPr txBox="1"/>
          <p:nvPr>
            <p:ph idx="1" type="body"/>
          </p:nvPr>
        </p:nvSpPr>
        <p:spPr>
          <a:xfrm>
            <a:off x="1154954" y="2351314"/>
            <a:ext cx="10372028" cy="3897086"/>
          </a:xfrm>
          <a:prstGeom prst="rect">
            <a:avLst/>
          </a:prstGeom>
          <a:noFill/>
          <a:ln>
            <a:noFill/>
          </a:ln>
        </p:spPr>
        <p:txBody>
          <a:bodyPr anchorCtr="0" anchor="t" bIns="45700" lIns="91425" spcFirstLastPara="1" rIns="91425" wrap="square" tIns="45700">
            <a:normAutofit/>
          </a:bodyPr>
          <a:lstStyle/>
          <a:p>
            <a:pPr indent="-251459" lvl="0" marL="342900" rtl="0" algn="l">
              <a:spcBef>
                <a:spcPts val="0"/>
              </a:spcBef>
              <a:spcAft>
                <a:spcPts val="0"/>
              </a:spcAft>
              <a:buSzPts val="1440"/>
              <a:buNone/>
            </a:pPr>
            <a:r>
              <a:t/>
            </a:r>
            <a:endParaRPr/>
          </a:p>
          <a:p>
            <a:pPr indent="-342900" lvl="0" marL="342900" rtl="0" algn="just">
              <a:lnSpc>
                <a:spcPct val="150000"/>
              </a:lnSpc>
              <a:spcBef>
                <a:spcPts val="1000"/>
              </a:spcBef>
              <a:spcAft>
                <a:spcPts val="0"/>
              </a:spcAft>
              <a:buSzPts val="1600"/>
              <a:buChar char="►"/>
            </a:pPr>
            <a:r>
              <a:rPr lang="en-US" sz="2000"/>
              <a:t>Failure/ inability to achieve goals often results in feelings of frustration. The barrier preventing attainment of goals may be personal (limited finances or physically) or social environment.</a:t>
            </a:r>
            <a:endParaRPr/>
          </a:p>
          <a:p>
            <a:pPr indent="-342900" lvl="0" marL="342900" rtl="0" algn="just">
              <a:lnSpc>
                <a:spcPct val="150000"/>
              </a:lnSpc>
              <a:spcBef>
                <a:spcPts val="1000"/>
              </a:spcBef>
              <a:spcAft>
                <a:spcPts val="0"/>
              </a:spcAft>
              <a:buSzPts val="1600"/>
              <a:buChar char="►"/>
            </a:pPr>
            <a:r>
              <a:rPr lang="en-US" sz="2000"/>
              <a:t>Products may represent creative responses to the concept of frustration </a:t>
            </a:r>
            <a:endParaRPr sz="2000"/>
          </a:p>
          <a:p>
            <a:pPr indent="-342900" lvl="0" marL="342900" rtl="0" algn="just">
              <a:lnSpc>
                <a:spcPct val="150000"/>
              </a:lnSpc>
              <a:spcBef>
                <a:spcPts val="1000"/>
              </a:spcBef>
              <a:spcAft>
                <a:spcPts val="0"/>
              </a:spcAft>
              <a:buSzPts val="1600"/>
              <a:buChar char="►"/>
            </a:pPr>
            <a:r>
              <a:rPr lang="en-US" sz="2000"/>
              <a:t>People who cannot cope with frustration often mentally redefine their frustrating situations in order to protect their self image and self esteem</a:t>
            </a:r>
            <a:endParaRPr/>
          </a:p>
          <a:p>
            <a:pPr indent="-231140" lvl="0" marL="342900" rtl="0" algn="just">
              <a:lnSpc>
                <a:spcPct val="150000"/>
              </a:lnSpc>
              <a:spcBef>
                <a:spcPts val="1000"/>
              </a:spcBef>
              <a:spcAft>
                <a:spcPts val="0"/>
              </a:spcAft>
              <a:buSzPts val="1760"/>
              <a:buNone/>
            </a:pPr>
            <a:r>
              <a:t/>
            </a:r>
            <a:endParaRPr sz="2200"/>
          </a:p>
          <a:p>
            <a:pPr indent="-231140" lvl="0" marL="342900" rtl="0" algn="just">
              <a:lnSpc>
                <a:spcPct val="150000"/>
              </a:lnSpc>
              <a:spcBef>
                <a:spcPts val="1000"/>
              </a:spcBef>
              <a:spcAft>
                <a:spcPts val="0"/>
              </a:spcAft>
              <a:buSzPts val="1760"/>
              <a:buNone/>
            </a:pPr>
            <a:r>
              <a:t/>
            </a:r>
            <a:endParaRPr sz="22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p2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29" name="Google Shape;429;p28"/>
          <p:cNvSpPr txBox="1"/>
          <p:nvPr>
            <p:ph idx="1" type="body"/>
          </p:nvPr>
        </p:nvSpPr>
        <p:spPr>
          <a:xfrm>
            <a:off x="1154954" y="2603500"/>
            <a:ext cx="9596173" cy="340937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lang="en-US" sz="2000"/>
              <a:t>Marketers must realize what consumers’ responses might be and how they can address these responses.</a:t>
            </a:r>
            <a:endParaRPr/>
          </a:p>
          <a:p>
            <a:pPr indent="-342900" lvl="0" marL="342900" rtl="0" algn="l">
              <a:lnSpc>
                <a:spcPct val="150000"/>
              </a:lnSpc>
              <a:spcBef>
                <a:spcPts val="1000"/>
              </a:spcBef>
              <a:spcAft>
                <a:spcPts val="0"/>
              </a:spcAft>
              <a:buSzPts val="1600"/>
              <a:buChar char="►"/>
            </a:pPr>
            <a:r>
              <a:rPr lang="en-US" sz="2000"/>
              <a:t>The understanding of these defense mechanisms will help provide many opportunities to craft advertising messages to reach the emotional side of the consumers.</a:t>
            </a:r>
            <a:endParaRPr sz="20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29"/>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b="1" lang="en-US"/>
              <a:t>Defense mechanisms</a:t>
            </a:r>
            <a:endParaRPr/>
          </a:p>
        </p:txBody>
      </p:sp>
      <p:sp>
        <p:nvSpPr>
          <p:cNvPr id="435" name="Google Shape;435;p29"/>
          <p:cNvSpPr txBox="1"/>
          <p:nvPr>
            <p:ph idx="1" type="body"/>
          </p:nvPr>
        </p:nvSpPr>
        <p:spPr>
          <a:xfrm>
            <a:off x="1154954" y="2603499"/>
            <a:ext cx="9568464" cy="3672609"/>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1600"/>
              <a:buNone/>
            </a:pPr>
            <a:r>
              <a:rPr lang="en-US" sz="2000"/>
              <a:t>Defense mechanisms are used when people cannot cope with frustration.  They are often developed to protect one’s ego from feelings of failure when goals are not achieved</a:t>
            </a:r>
            <a:endParaRPr/>
          </a:p>
          <a:p>
            <a:pPr indent="-342900" lvl="0" marL="342900" rtl="0" algn="just">
              <a:lnSpc>
                <a:spcPct val="150000"/>
              </a:lnSpc>
              <a:spcBef>
                <a:spcPts val="1000"/>
              </a:spcBef>
              <a:spcAft>
                <a:spcPts val="0"/>
              </a:spcAft>
              <a:buSzPts val="1600"/>
              <a:buChar char="►"/>
            </a:pPr>
            <a:r>
              <a:rPr lang="en-US" sz="2000"/>
              <a:t>Aggression-individuals may resort to aggressive behavior in attempting to protect their self esteem. e.g a tennis player may slam his racket on the ground after losing or consumer may boycott some products or stores.</a:t>
            </a:r>
            <a:endParaRPr/>
          </a:p>
          <a:p>
            <a:pPr indent="-220980" lvl="0" marL="342900" rtl="0" algn="just">
              <a:lnSpc>
                <a:spcPct val="150000"/>
              </a:lnSpc>
              <a:spcBef>
                <a:spcPts val="1000"/>
              </a:spcBef>
              <a:spcAft>
                <a:spcPts val="0"/>
              </a:spcAft>
              <a:buSzPts val="1920"/>
              <a:buNone/>
            </a:pPr>
            <a:r>
              <a:t/>
            </a:r>
            <a:endParaRPr sz="24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3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41" name="Google Shape;441;p30"/>
          <p:cNvSpPr txBox="1"/>
          <p:nvPr>
            <p:ph idx="1" type="body"/>
          </p:nvPr>
        </p:nvSpPr>
        <p:spPr>
          <a:xfrm>
            <a:off x="1154954" y="2327564"/>
            <a:ext cx="10164210" cy="4225636"/>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600"/>
              <a:buChar char="►"/>
            </a:pPr>
            <a:r>
              <a:rPr lang="en-US" sz="2000"/>
              <a:t>Regression-an individual may react in childish or immature way e.g a customer attending a sale may see something they like and as they are just about to pick it someone else picks it as well hence they start fighting for it and may even damage it so that the other shopper doesn’t get it.</a:t>
            </a:r>
            <a:endParaRPr/>
          </a:p>
          <a:p>
            <a:pPr indent="-342900" lvl="0" marL="342900" rtl="0" algn="just">
              <a:lnSpc>
                <a:spcPct val="150000"/>
              </a:lnSpc>
              <a:spcBef>
                <a:spcPts val="1000"/>
              </a:spcBef>
              <a:spcAft>
                <a:spcPts val="0"/>
              </a:spcAft>
              <a:buSzPts val="1600"/>
              <a:buChar char="►"/>
            </a:pPr>
            <a:r>
              <a:rPr lang="en-US" sz="2000"/>
              <a:t>Withdrawal-frustration may be resolved by simply withdrawing from the situation. E.g an individual who doesn’t get a promotion may decide to go use his skills elsewhere so he quits.</a:t>
            </a:r>
            <a:endParaRPr/>
          </a:p>
          <a:p>
            <a:pPr indent="-231140" lvl="0" marL="342900" rtl="0" algn="just">
              <a:lnSpc>
                <a:spcPct val="150000"/>
              </a:lnSpc>
              <a:spcBef>
                <a:spcPts val="1000"/>
              </a:spcBef>
              <a:spcAft>
                <a:spcPts val="0"/>
              </a:spcAft>
              <a:buSzPts val="1760"/>
              <a:buNone/>
            </a:pPr>
            <a:r>
              <a:t/>
            </a:r>
            <a:endParaRPr sz="22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31"/>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47" name="Google Shape;447;p31"/>
          <p:cNvSpPr txBox="1"/>
          <p:nvPr>
            <p:ph idx="1" type="body"/>
          </p:nvPr>
        </p:nvSpPr>
        <p:spPr>
          <a:xfrm>
            <a:off x="1154954" y="2543298"/>
            <a:ext cx="9707010" cy="382979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600"/>
              <a:buChar char="►"/>
            </a:pPr>
            <a:r>
              <a:rPr lang="en-US" sz="2000"/>
              <a:t>Projection-an individual may redefine a frustrating situation by projecting blame for his own or her own failures and inabilities on other objects or persons.</a:t>
            </a:r>
            <a:endParaRPr/>
          </a:p>
          <a:p>
            <a:pPr indent="-342900" lvl="0" marL="342900" rtl="0" algn="just">
              <a:lnSpc>
                <a:spcPct val="150000"/>
              </a:lnSpc>
              <a:spcBef>
                <a:spcPts val="1000"/>
              </a:spcBef>
              <a:spcAft>
                <a:spcPts val="0"/>
              </a:spcAft>
              <a:buSzPts val="1600"/>
              <a:buChar char="►"/>
            </a:pPr>
            <a:r>
              <a:rPr lang="en-US" sz="2000"/>
              <a:t>Repression-an individual can avoid tension arising from the frustration by repressing the unsatisfied needs. They may force the need out of their conscious awareness. </a:t>
            </a:r>
            <a:endParaRPr/>
          </a:p>
          <a:p>
            <a:pPr indent="-231140" lvl="0" marL="342900" rtl="0" algn="just">
              <a:spcBef>
                <a:spcPts val="1000"/>
              </a:spcBef>
              <a:spcAft>
                <a:spcPts val="0"/>
              </a:spcAft>
              <a:buSzPts val="1760"/>
              <a:buNone/>
            </a:pPr>
            <a:r>
              <a:t/>
            </a:r>
            <a:endParaRPr sz="2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32"/>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53" name="Google Shape;453;p32"/>
          <p:cNvSpPr txBox="1"/>
          <p:nvPr>
            <p:ph idx="1" type="body"/>
          </p:nvPr>
        </p:nvSpPr>
        <p:spPr>
          <a:xfrm>
            <a:off x="1154954" y="2603500"/>
            <a:ext cx="10288901" cy="3416300"/>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rgbClr val="B31166"/>
              </a:buClr>
              <a:buSzPts val="1600"/>
              <a:buChar char="►"/>
            </a:pPr>
            <a:r>
              <a:rPr lang="en-US" sz="2000">
                <a:solidFill>
                  <a:schemeClr val="dk1"/>
                </a:solidFill>
              </a:rPr>
              <a:t>Rationalization-people</a:t>
            </a:r>
            <a:r>
              <a:rPr lang="en-US" sz="2000">
                <a:solidFill>
                  <a:srgbClr val="3F3F3F"/>
                </a:solidFill>
              </a:rPr>
              <a:t> may solve frustration by inventing reasons for being unable to </a:t>
            </a:r>
            <a:r>
              <a:rPr lang="en-US" sz="2000">
                <a:solidFill>
                  <a:srgbClr val="002060"/>
                </a:solidFill>
              </a:rPr>
              <a:t>attain</a:t>
            </a:r>
            <a:r>
              <a:rPr lang="en-US" sz="2000">
                <a:solidFill>
                  <a:srgbClr val="3F3F3F"/>
                </a:solidFill>
              </a:rPr>
              <a:t> their goals e.g. not having enough time to read.</a:t>
            </a:r>
            <a:endParaRPr/>
          </a:p>
          <a:p>
            <a:pPr indent="-342900" lvl="0" marL="342900" rtl="0" algn="just">
              <a:lnSpc>
                <a:spcPct val="150000"/>
              </a:lnSpc>
              <a:spcBef>
                <a:spcPts val="1000"/>
              </a:spcBef>
              <a:spcAft>
                <a:spcPts val="0"/>
              </a:spcAft>
              <a:buClr>
                <a:srgbClr val="B31166"/>
              </a:buClr>
              <a:buSzPts val="1600"/>
              <a:buChar char="►"/>
            </a:pPr>
            <a:r>
              <a:rPr lang="en-US" sz="2000">
                <a:solidFill>
                  <a:srgbClr val="3F3F3F"/>
                </a:solidFill>
              </a:rPr>
              <a:t>Daydreaming- Fantasizing enables the individual to attain imaginary gratification of unfulfilled needs. A person who is shy and lonely, for example, may daydream about a romantic love affair</a:t>
            </a:r>
            <a:endParaRPr/>
          </a:p>
          <a:p>
            <a:pPr indent="-231140" lvl="0" marL="342900" rtl="0" algn="just">
              <a:spcBef>
                <a:spcPts val="1000"/>
              </a:spcBef>
              <a:spcAft>
                <a:spcPts val="0"/>
              </a:spcAft>
              <a:buClr>
                <a:srgbClr val="B31166"/>
              </a:buClr>
              <a:buSzPts val="1760"/>
              <a:buNone/>
            </a:pPr>
            <a:r>
              <a:t/>
            </a:r>
            <a:endParaRPr sz="2200">
              <a:solidFill>
                <a:srgbClr val="3F3F3F"/>
              </a:solidFill>
            </a:endParaRPr>
          </a:p>
          <a:p>
            <a:pPr indent="-251459" lvl="0" marL="342900" rtl="0" algn="l">
              <a:spcBef>
                <a:spcPts val="1000"/>
              </a:spcBef>
              <a:spcAft>
                <a:spcPts val="0"/>
              </a:spcAft>
              <a:buSzPts val="144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33"/>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3600"/>
              <a:buFont typeface="Verdana"/>
              <a:buNone/>
            </a:pPr>
            <a:r>
              <a:rPr lang="en-US">
                <a:solidFill>
                  <a:schemeClr val="lt1"/>
                </a:solidFill>
                <a:latin typeface="Verdana"/>
                <a:ea typeface="Verdana"/>
                <a:cs typeface="Verdana"/>
                <a:sym typeface="Verdana"/>
              </a:rPr>
              <a:t>The Measurement of Motives</a:t>
            </a:r>
            <a:endParaRPr>
              <a:solidFill>
                <a:schemeClr val="lt1"/>
              </a:solidFill>
            </a:endParaRPr>
          </a:p>
        </p:txBody>
      </p:sp>
      <p:sp>
        <p:nvSpPr>
          <p:cNvPr id="459" name="Google Shape;459;p33"/>
          <p:cNvSpPr txBox="1"/>
          <p:nvPr>
            <p:ph idx="1" type="body"/>
          </p:nvPr>
        </p:nvSpPr>
        <p:spPr>
          <a:xfrm>
            <a:off x="1154954" y="2325189"/>
            <a:ext cx="10157480" cy="4062548"/>
          </a:xfrm>
          <a:prstGeom prst="rect">
            <a:avLst/>
          </a:prstGeom>
          <a:noFill/>
          <a:ln>
            <a:noFill/>
          </a:ln>
        </p:spPr>
        <p:txBody>
          <a:bodyPr anchorCtr="0" anchor="t" bIns="45700" lIns="91425" spcFirstLastPara="1" rIns="91425" wrap="square" tIns="45700">
            <a:normAutofit/>
          </a:bodyPr>
          <a:lstStyle/>
          <a:p>
            <a:pPr indent="-342900" lvl="0" marL="342900" rtl="0" algn="just">
              <a:lnSpc>
                <a:spcPct val="105000"/>
              </a:lnSpc>
              <a:spcBef>
                <a:spcPts val="0"/>
              </a:spcBef>
              <a:spcAft>
                <a:spcPts val="0"/>
              </a:spcAft>
              <a:buSzPts val="1760"/>
              <a:buNone/>
            </a:pPr>
            <a:r>
              <a:rPr lang="en-US" sz="2200"/>
              <a:t>How are motives identified and measured? </a:t>
            </a:r>
            <a:endParaRPr/>
          </a:p>
          <a:p>
            <a:pPr indent="0" lvl="0" marL="0" rtl="0" algn="just">
              <a:lnSpc>
                <a:spcPct val="105000"/>
              </a:lnSpc>
              <a:spcBef>
                <a:spcPts val="1000"/>
              </a:spcBef>
              <a:spcAft>
                <a:spcPts val="0"/>
              </a:spcAft>
              <a:buSzPts val="1760"/>
              <a:buNone/>
            </a:pPr>
            <a:r>
              <a:rPr lang="en-US" sz="2200"/>
              <a:t>Motives cant be observed by any of the five senses, hence are hypothetical constructs</a:t>
            </a:r>
            <a:endParaRPr/>
          </a:p>
          <a:p>
            <a:pPr indent="-342900" lvl="0" marL="342900" rtl="0" algn="just">
              <a:lnSpc>
                <a:spcPct val="105000"/>
              </a:lnSpc>
              <a:spcBef>
                <a:spcPts val="1000"/>
              </a:spcBef>
              <a:spcAft>
                <a:spcPts val="0"/>
              </a:spcAft>
              <a:buSzPts val="1760"/>
              <a:buChar char="►"/>
            </a:pPr>
            <a:r>
              <a:rPr lang="en-US" sz="2200"/>
              <a:t>Measurements techniques need to be:</a:t>
            </a:r>
            <a:endParaRPr/>
          </a:p>
          <a:p>
            <a:pPr indent="-285750" lvl="1" marL="742950" rtl="0" algn="just">
              <a:lnSpc>
                <a:spcPct val="105000"/>
              </a:lnSpc>
              <a:spcBef>
                <a:spcPts val="1000"/>
              </a:spcBef>
              <a:spcAft>
                <a:spcPts val="0"/>
              </a:spcAft>
              <a:buSzPts val="1600"/>
              <a:buChar char="►"/>
            </a:pPr>
            <a:r>
              <a:rPr lang="en-US" sz="2000"/>
              <a:t> Valid (ensure test measures what it purports to measure) </a:t>
            </a:r>
            <a:endParaRPr sz="2000"/>
          </a:p>
          <a:p>
            <a:pPr indent="-285750" lvl="1" marL="742950" rtl="0" algn="just">
              <a:lnSpc>
                <a:spcPct val="105000"/>
              </a:lnSpc>
              <a:spcBef>
                <a:spcPts val="1000"/>
              </a:spcBef>
              <a:spcAft>
                <a:spcPts val="0"/>
              </a:spcAft>
              <a:buSzPts val="1600"/>
              <a:buChar char="►"/>
            </a:pPr>
            <a:r>
              <a:rPr lang="en-US" sz="2000"/>
              <a:t> Reliable (consistency with which the test measures what it does measure)</a:t>
            </a:r>
            <a:endParaRPr sz="20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34"/>
          <p:cNvSpPr txBox="1"/>
          <p:nvPr>
            <p:ph type="title"/>
          </p:nvPr>
        </p:nvSpPr>
        <p:spPr>
          <a:xfrm>
            <a:off x="1154954" y="973668"/>
            <a:ext cx="8825659" cy="1155578"/>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Verdana"/>
              <a:buNone/>
            </a:pPr>
            <a:r>
              <a:rPr lang="en-US">
                <a:latin typeface="Verdana"/>
                <a:ea typeface="Verdana"/>
                <a:cs typeface="Verdana"/>
                <a:sym typeface="Verdana"/>
              </a:rPr>
              <a:t>Methods of identifying and measuring human motives</a:t>
            </a:r>
            <a:endParaRPr/>
          </a:p>
        </p:txBody>
      </p:sp>
      <p:sp>
        <p:nvSpPr>
          <p:cNvPr id="465" name="Google Shape;465;p34"/>
          <p:cNvSpPr txBox="1"/>
          <p:nvPr>
            <p:ph idx="1" type="body"/>
          </p:nvPr>
        </p:nvSpPr>
        <p:spPr>
          <a:xfrm>
            <a:off x="1154954" y="2603500"/>
            <a:ext cx="9961537" cy="3416300"/>
          </a:xfrm>
          <a:prstGeom prst="rect">
            <a:avLst/>
          </a:prstGeom>
          <a:noFill/>
          <a:ln>
            <a:noFill/>
          </a:ln>
        </p:spPr>
        <p:txBody>
          <a:bodyPr anchorCtr="0" anchor="t" bIns="45700" lIns="91425" spcFirstLastPara="1" rIns="91425" wrap="square" tIns="45700">
            <a:normAutofit/>
          </a:bodyPr>
          <a:lstStyle/>
          <a:p>
            <a:pPr indent="-342900" lvl="0" marL="342900" rtl="0" algn="l">
              <a:lnSpc>
                <a:spcPct val="105000"/>
              </a:lnSpc>
              <a:spcBef>
                <a:spcPts val="0"/>
              </a:spcBef>
              <a:spcAft>
                <a:spcPts val="0"/>
              </a:spcAft>
              <a:buSzPts val="1760"/>
              <a:buChar char="►"/>
            </a:pPr>
            <a:r>
              <a:rPr lang="en-US" sz="2200">
                <a:solidFill>
                  <a:srgbClr val="FF3399"/>
                </a:solidFill>
                <a:latin typeface="Century Gothic"/>
                <a:ea typeface="Century Gothic"/>
                <a:cs typeface="Century Gothic"/>
                <a:sym typeface="Century Gothic"/>
              </a:rPr>
              <a:t>Observation and inference</a:t>
            </a:r>
            <a:r>
              <a:rPr lang="en-US" sz="2200">
                <a:latin typeface="Century Gothic"/>
                <a:ea typeface="Century Gothic"/>
                <a:cs typeface="Century Gothic"/>
                <a:sym typeface="Century Gothic"/>
              </a:rPr>
              <a:t> </a:t>
            </a:r>
            <a:endParaRPr/>
          </a:p>
          <a:p>
            <a:pPr indent="-342900" lvl="0" marL="342900" rtl="0" algn="l">
              <a:lnSpc>
                <a:spcPct val="105000"/>
              </a:lnSpc>
              <a:spcBef>
                <a:spcPts val="1000"/>
              </a:spcBef>
              <a:spcAft>
                <a:spcPts val="0"/>
              </a:spcAft>
              <a:buSzPts val="1760"/>
              <a:buChar char="►"/>
            </a:pPr>
            <a:r>
              <a:rPr lang="en-US" sz="2200">
                <a:solidFill>
                  <a:srgbClr val="FF3399"/>
                </a:solidFill>
                <a:latin typeface="Century Gothic"/>
                <a:ea typeface="Century Gothic"/>
                <a:cs typeface="Century Gothic"/>
                <a:sym typeface="Century Gothic"/>
              </a:rPr>
              <a:t>Subjective reports</a:t>
            </a:r>
            <a:r>
              <a:rPr lang="en-US" sz="2200">
                <a:latin typeface="Century Gothic"/>
                <a:ea typeface="Century Gothic"/>
                <a:cs typeface="Century Gothic"/>
                <a:sym typeface="Century Gothic"/>
              </a:rPr>
              <a:t> (self data)</a:t>
            </a:r>
            <a:endParaRPr/>
          </a:p>
          <a:p>
            <a:pPr indent="-342900" lvl="0" marL="342900" rtl="0" algn="l">
              <a:lnSpc>
                <a:spcPct val="105000"/>
              </a:lnSpc>
              <a:spcBef>
                <a:spcPts val="1000"/>
              </a:spcBef>
              <a:spcAft>
                <a:spcPts val="0"/>
              </a:spcAft>
              <a:buSzPts val="1760"/>
              <a:buChar char="►"/>
            </a:pPr>
            <a:r>
              <a:rPr lang="en-US" sz="2200">
                <a:solidFill>
                  <a:srgbClr val="FF3399"/>
                </a:solidFill>
                <a:latin typeface="Century Gothic"/>
                <a:ea typeface="Century Gothic"/>
                <a:cs typeface="Century Gothic"/>
                <a:sym typeface="Century Gothic"/>
              </a:rPr>
              <a:t>Qualitative research</a:t>
            </a:r>
            <a:r>
              <a:rPr lang="en-US" sz="2200">
                <a:latin typeface="Century Gothic"/>
                <a:ea typeface="Century Gothic"/>
                <a:cs typeface="Century Gothic"/>
                <a:sym typeface="Century Gothic"/>
              </a:rPr>
              <a:t> (including projective techniques), </a:t>
            </a:r>
            <a:endParaRPr sz="2200">
              <a:latin typeface="Century Gothic"/>
              <a:ea typeface="Century Gothic"/>
              <a:cs typeface="Century Gothic"/>
              <a:sym typeface="Century Gothic"/>
            </a:endParaRPr>
          </a:p>
          <a:p>
            <a:pPr indent="0" lvl="0" marL="0" rtl="0" algn="l">
              <a:lnSpc>
                <a:spcPct val="105000"/>
              </a:lnSpc>
              <a:spcBef>
                <a:spcPts val="1000"/>
              </a:spcBef>
              <a:spcAft>
                <a:spcPts val="0"/>
              </a:spcAft>
              <a:buSzPts val="1760"/>
              <a:buNone/>
            </a:pPr>
            <a:r>
              <a:rPr lang="en-US" sz="2200">
                <a:latin typeface="Century Gothic"/>
                <a:ea typeface="Century Gothic"/>
                <a:cs typeface="Century Gothic"/>
                <a:sym typeface="Century Gothic"/>
              </a:rPr>
              <a:t>None of these is completely reliable by itself, so researchers combine them</a:t>
            </a:r>
            <a:endParaRPr sz="2200">
              <a:solidFill>
                <a:srgbClr val="0000FF"/>
              </a:solidFill>
              <a:latin typeface="Century Gothic"/>
              <a:ea typeface="Century Gothic"/>
              <a:cs typeface="Century Gothic"/>
              <a:sym typeface="Century Gothic"/>
            </a:endParaRPr>
          </a:p>
          <a:p>
            <a:pPr indent="-231140" lvl="0" marL="342900" rtl="0" algn="l">
              <a:spcBef>
                <a:spcPts val="1000"/>
              </a:spcBef>
              <a:spcAft>
                <a:spcPts val="0"/>
              </a:spcAft>
              <a:buSzPts val="1760"/>
              <a:buNone/>
            </a:pPr>
            <a:r>
              <a:t/>
            </a:r>
            <a:endParaRPr sz="2200">
              <a:latin typeface="Century Gothic"/>
              <a:ea typeface="Century Gothic"/>
              <a:cs typeface="Century Gothic"/>
              <a:sym typeface="Century Gothic"/>
            </a:endParaRPr>
          </a:p>
          <a:p>
            <a:pPr indent="-231140" lvl="0" marL="342900" rtl="0" algn="l">
              <a:spcBef>
                <a:spcPts val="1000"/>
              </a:spcBef>
              <a:spcAft>
                <a:spcPts val="0"/>
              </a:spcAft>
              <a:buSzPts val="1760"/>
              <a:buNone/>
            </a:pPr>
            <a:r>
              <a:t/>
            </a:r>
            <a:endParaRPr sz="22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35"/>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Motivational Research</a:t>
            </a:r>
            <a:endParaRPr/>
          </a:p>
        </p:txBody>
      </p:sp>
      <p:sp>
        <p:nvSpPr>
          <p:cNvPr id="471" name="Google Shape;471;p35"/>
          <p:cNvSpPr txBox="1"/>
          <p:nvPr>
            <p:ph idx="1" type="body"/>
          </p:nvPr>
        </p:nvSpPr>
        <p:spPr>
          <a:xfrm>
            <a:off x="1154954" y="2390503"/>
            <a:ext cx="10026852" cy="3629297"/>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lnSpc>
                <a:spcPct val="150000"/>
              </a:lnSpc>
              <a:spcBef>
                <a:spcPts val="0"/>
              </a:spcBef>
              <a:spcAft>
                <a:spcPts val="0"/>
              </a:spcAft>
              <a:buClr>
                <a:srgbClr val="003366"/>
              </a:buClr>
              <a:buSzPts val="1500"/>
              <a:buFont typeface="Noto Sans Symbols"/>
              <a:buChar char="●"/>
            </a:pPr>
            <a:r>
              <a:rPr lang="en-US" sz="2000">
                <a:solidFill>
                  <a:schemeClr val="dk1"/>
                </a:solidFill>
                <a:latin typeface="Century Gothic"/>
                <a:ea typeface="Century Gothic"/>
                <a:cs typeface="Century Gothic"/>
                <a:sym typeface="Century Gothic"/>
              </a:rPr>
              <a:t>Refers to qualitative research designed to uncover the consumer’s subconscious or hidden motivations</a:t>
            </a:r>
            <a:endParaRPr/>
          </a:p>
          <a:p>
            <a:pPr indent="-342900" lvl="0" marL="342900" rtl="0" algn="just">
              <a:lnSpc>
                <a:spcPct val="150000"/>
              </a:lnSpc>
              <a:spcBef>
                <a:spcPts val="400"/>
              </a:spcBef>
              <a:spcAft>
                <a:spcPts val="0"/>
              </a:spcAft>
              <a:buClr>
                <a:srgbClr val="003366"/>
              </a:buClr>
              <a:buSzPts val="1500"/>
              <a:buFont typeface="Noto Sans Symbols"/>
              <a:buChar char="●"/>
            </a:pPr>
            <a:r>
              <a:rPr lang="en-US" sz="2000">
                <a:solidFill>
                  <a:schemeClr val="dk1"/>
                </a:solidFill>
                <a:latin typeface="Century Gothic"/>
                <a:ea typeface="Century Gothic"/>
                <a:cs typeface="Century Gothic"/>
                <a:sym typeface="Century Gothic"/>
              </a:rPr>
              <a:t>Based on the assumption that consumers are not always aware of the reasons for their action, motivational research attempts to discover underlying feelings, attitudes and emotions concerning product, service or brand use.</a:t>
            </a:r>
            <a:endParaRPr sz="2000">
              <a:solidFill>
                <a:schemeClr val="dk1"/>
              </a:solidFill>
              <a:latin typeface="Century Gothic"/>
              <a:ea typeface="Century Gothic"/>
              <a:cs typeface="Century Gothic"/>
              <a:sym typeface="Century Gothic"/>
            </a:endParaRPr>
          </a:p>
          <a:p>
            <a:pPr indent="-342900" lvl="0" marL="342900" rtl="0" algn="just">
              <a:lnSpc>
                <a:spcPct val="150000"/>
              </a:lnSpc>
              <a:spcBef>
                <a:spcPts val="400"/>
              </a:spcBef>
              <a:spcAft>
                <a:spcPts val="0"/>
              </a:spcAft>
              <a:buClr>
                <a:srgbClr val="003366"/>
              </a:buClr>
              <a:buSzPts val="1500"/>
              <a:buFont typeface="Noto Sans Symbols"/>
              <a:buChar char="●"/>
            </a:pPr>
            <a:r>
              <a:rPr lang="en-US" sz="2000">
                <a:solidFill>
                  <a:schemeClr val="dk1"/>
                </a:solidFill>
                <a:latin typeface="Century Gothic"/>
                <a:ea typeface="Century Gothic"/>
                <a:cs typeface="Century Gothic"/>
                <a:sym typeface="Century Gothic"/>
              </a:rPr>
              <a:t>Use of projective techniques to tap into the consumers hidden motivations through storytelling or drawing pictures </a:t>
            </a:r>
            <a:endParaRPr/>
          </a:p>
          <a:p>
            <a:pPr indent="-251459" lvl="0" marL="342900" rtl="0" algn="just">
              <a:spcBef>
                <a:spcPts val="1000"/>
              </a:spcBef>
              <a:spcAft>
                <a:spcPts val="0"/>
              </a:spcAft>
              <a:buSzPts val="1440"/>
              <a:buNone/>
            </a:pPr>
            <a:r>
              <a:t/>
            </a:r>
            <a:endParaRPr>
              <a:latin typeface="Century Gothic"/>
              <a:ea typeface="Century Gothic"/>
              <a:cs typeface="Century Gothic"/>
              <a:sym typeface="Century Gothic"/>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36"/>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Contd:</a:t>
            </a:r>
            <a:endParaRPr/>
          </a:p>
        </p:txBody>
      </p:sp>
      <p:sp>
        <p:nvSpPr>
          <p:cNvPr id="477" name="Google Shape;477;p36"/>
          <p:cNvSpPr txBox="1"/>
          <p:nvPr>
            <p:ph idx="1" type="body"/>
          </p:nvPr>
        </p:nvSpPr>
        <p:spPr>
          <a:xfrm>
            <a:off x="1154954" y="2272937"/>
            <a:ext cx="10170543" cy="4446518"/>
          </a:xfrm>
          <a:prstGeom prst="rect">
            <a:avLst/>
          </a:prstGeom>
          <a:noFill/>
          <a:ln>
            <a:noFill/>
          </a:ln>
        </p:spPr>
        <p:txBody>
          <a:bodyPr anchorCtr="0" anchor="t" bIns="45700" lIns="91425" spcFirstLastPara="1" rIns="91425" wrap="square" tIns="45700">
            <a:noAutofit/>
          </a:bodyPr>
          <a:lstStyle/>
          <a:p>
            <a:pPr indent="-285750" lvl="0" marL="285750" rtl="0" algn="l">
              <a:lnSpc>
                <a:spcPct val="150000"/>
              </a:lnSpc>
              <a:spcBef>
                <a:spcPts val="0"/>
              </a:spcBef>
              <a:spcAft>
                <a:spcPts val="0"/>
              </a:spcAft>
              <a:buSzPts val="1600"/>
              <a:buChar char="►"/>
            </a:pPr>
            <a:r>
              <a:rPr lang="en-US" sz="2000">
                <a:latin typeface="Century Gothic"/>
                <a:ea typeface="Century Gothic"/>
                <a:cs typeface="Century Gothic"/>
                <a:sym typeface="Century Gothic"/>
              </a:rPr>
              <a:t>Motivational research is an important tool for marketers to gain deeper insights into the whys of consumer behavior than conventional marketing research techniques give</a:t>
            </a:r>
            <a:endParaRPr/>
          </a:p>
          <a:p>
            <a:pPr indent="-342900" lvl="0" marL="342900" rtl="0" algn="l">
              <a:lnSpc>
                <a:spcPct val="150000"/>
              </a:lnSpc>
              <a:spcBef>
                <a:spcPts val="1000"/>
              </a:spcBef>
              <a:spcAft>
                <a:spcPts val="0"/>
              </a:spcAft>
              <a:buSzPts val="1600"/>
              <a:buChar char="►"/>
            </a:pPr>
            <a:r>
              <a:rPr lang="en-US" sz="2000">
                <a:latin typeface="Century Gothic"/>
                <a:ea typeface="Century Gothic"/>
                <a:cs typeface="Century Gothic"/>
                <a:sym typeface="Century Gothic"/>
              </a:rPr>
              <a:t>Since it reveals unsuspected consumer motivations concerning brand usage, its useful in development of new ideas for promotional campaigns, ideas that can appeal to unrecognized needs</a:t>
            </a:r>
            <a:endParaRPr/>
          </a:p>
          <a:p>
            <a:pPr indent="-342900" lvl="0" marL="342900" rtl="0" algn="l">
              <a:lnSpc>
                <a:spcPct val="150000"/>
              </a:lnSpc>
              <a:spcBef>
                <a:spcPts val="1000"/>
              </a:spcBef>
              <a:spcAft>
                <a:spcPts val="0"/>
              </a:spcAft>
              <a:buSzPts val="1600"/>
              <a:buChar char="►"/>
            </a:pPr>
            <a:r>
              <a:rPr lang="en-US" sz="2000">
                <a:latin typeface="Century Gothic"/>
                <a:ea typeface="Century Gothic"/>
                <a:cs typeface="Century Gothic"/>
                <a:sym typeface="Century Gothic"/>
              </a:rPr>
              <a:t>Provides marketers with a basic orientation for new product categories; enables them to explore consumer reactions to ideas and advertising copy early to avoid costly errors</a:t>
            </a:r>
            <a:endParaRPr sz="2000">
              <a:solidFill>
                <a:srgbClr val="0000FF"/>
              </a:solidFill>
              <a:latin typeface="Century Gothic"/>
              <a:ea typeface="Century Gothic"/>
              <a:cs typeface="Century Gothic"/>
              <a:sym typeface="Century Gothic"/>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37"/>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83" name="Google Shape;483;p37"/>
          <p:cNvSpPr txBox="1"/>
          <p:nvPr>
            <p:ph idx="1" type="body"/>
          </p:nvPr>
        </p:nvSpPr>
        <p:spPr>
          <a:xfrm>
            <a:off x="1154954" y="2603500"/>
            <a:ext cx="10469010" cy="3797300"/>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lang="en-US" sz="2000">
                <a:latin typeface="Century Gothic"/>
                <a:ea typeface="Century Gothic"/>
                <a:cs typeface="Century Gothic"/>
                <a:sym typeface="Century Gothic"/>
              </a:rPr>
              <a:t>Provides researchers with basic insights that enable them to design structured, quantitative research studies to be conducted on larger samples of consumers </a:t>
            </a:r>
            <a:endParaRPr/>
          </a:p>
          <a:p>
            <a:pPr indent="-241300" lvl="0" marL="342900" rtl="0" algn="l">
              <a:lnSpc>
                <a:spcPct val="150000"/>
              </a:lnSpc>
              <a:spcBef>
                <a:spcPts val="1000"/>
              </a:spcBef>
              <a:spcAft>
                <a:spcPts val="0"/>
              </a:spcAft>
              <a:buSzPts val="1600"/>
              <a:buNone/>
            </a:pPr>
            <a:r>
              <a:t/>
            </a:r>
            <a:endParaRPr sz="2000">
              <a:latin typeface="Century Gothic"/>
              <a:ea typeface="Century Gothic"/>
              <a:cs typeface="Century Gothic"/>
              <a:sym typeface="Century Gothic"/>
            </a:endParaRPr>
          </a:p>
          <a:p>
            <a:pPr indent="-342900" lvl="0" marL="342900" rtl="0" algn="l">
              <a:lnSpc>
                <a:spcPct val="150000"/>
              </a:lnSpc>
              <a:spcBef>
                <a:spcPts val="1000"/>
              </a:spcBef>
              <a:spcAft>
                <a:spcPts val="0"/>
              </a:spcAft>
              <a:buSzPts val="1600"/>
              <a:buNone/>
            </a:pPr>
            <a:r>
              <a:rPr lang="en-US" sz="2000">
                <a:latin typeface="Century Gothic"/>
                <a:ea typeface="Century Gothic"/>
                <a:cs typeface="Century Gothic"/>
                <a:sym typeface="Century Gothic"/>
              </a:rPr>
              <a:t>Main drawback of motivational research: </a:t>
            </a:r>
            <a:endParaRPr/>
          </a:p>
          <a:p>
            <a:pPr indent="-342900" lvl="0" marL="342900" rtl="0" algn="l">
              <a:lnSpc>
                <a:spcPct val="150000"/>
              </a:lnSpc>
              <a:spcBef>
                <a:spcPts val="1000"/>
              </a:spcBef>
              <a:spcAft>
                <a:spcPts val="0"/>
              </a:spcAft>
              <a:buSzPts val="1600"/>
              <a:buChar char="►"/>
            </a:pPr>
            <a:r>
              <a:rPr lang="en-US" sz="2000">
                <a:latin typeface="Century Gothic"/>
                <a:ea typeface="Century Gothic"/>
                <a:cs typeface="Century Gothic"/>
                <a:sym typeface="Century Gothic"/>
              </a:rPr>
              <a:t>The analysis of projective tests and in-depth interviews is highly subjective and poses a major weakness</a:t>
            </a:r>
            <a:endParaRPr/>
          </a:p>
          <a:p>
            <a:pPr indent="-241300" lvl="0" marL="342900" rtl="0" algn="l">
              <a:lnSpc>
                <a:spcPct val="150000"/>
              </a:lnSpc>
              <a:spcBef>
                <a:spcPts val="1000"/>
              </a:spcBef>
              <a:spcAft>
                <a:spcPts val="0"/>
              </a:spcAft>
              <a:buSzPts val="1600"/>
              <a:buNone/>
            </a:pPr>
            <a:r>
              <a:t/>
            </a:r>
            <a:endParaRPr sz="200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38"/>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Conclusion</a:t>
            </a:r>
            <a:endParaRPr/>
          </a:p>
        </p:txBody>
      </p:sp>
      <p:sp>
        <p:nvSpPr>
          <p:cNvPr id="489" name="Google Shape;489;p38"/>
          <p:cNvSpPr txBox="1"/>
          <p:nvPr>
            <p:ph idx="1" type="body"/>
          </p:nvPr>
        </p:nvSpPr>
        <p:spPr>
          <a:xfrm>
            <a:off x="1154954" y="2603500"/>
            <a:ext cx="9762428" cy="340937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lang="en-US" sz="2000"/>
              <a:t>Motivation is highly dynamic and constantly changes in response to life experiences. </a:t>
            </a:r>
            <a:endParaRPr sz="2000"/>
          </a:p>
          <a:p>
            <a:pPr indent="-342900" lvl="0" marL="342900" rtl="0" algn="l">
              <a:lnSpc>
                <a:spcPct val="150000"/>
              </a:lnSpc>
              <a:spcBef>
                <a:spcPts val="0"/>
              </a:spcBef>
              <a:spcAft>
                <a:spcPts val="0"/>
              </a:spcAft>
              <a:buSzPts val="1600"/>
              <a:buChar char="►"/>
            </a:pPr>
            <a:r>
              <a:rPr lang="en-US" sz="2000"/>
              <a:t>Motivations change as we age, interact with others, change careers, acquire wealth, become ill, marry or divorce, or pursue education.  </a:t>
            </a:r>
            <a:endParaRPr/>
          </a:p>
          <a:p>
            <a:pPr indent="-342900" lvl="0" marL="342900" rtl="0" algn="l">
              <a:lnSpc>
                <a:spcPct val="150000"/>
              </a:lnSpc>
              <a:spcBef>
                <a:spcPts val="0"/>
              </a:spcBef>
              <a:spcAft>
                <a:spcPts val="0"/>
              </a:spcAft>
              <a:buSzPts val="1600"/>
              <a:buChar char="►"/>
            </a:pPr>
            <a:r>
              <a:rPr lang="en-US" sz="2000"/>
              <a:t>Humans constantly have needs.  This is due in part to the fact that our needs are never fully satisfied, or once satisfied, reappear.  </a:t>
            </a:r>
            <a:endParaRPr sz="20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39"/>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t/>
            </a:r>
            <a:endParaRPr/>
          </a:p>
        </p:txBody>
      </p:sp>
      <p:sp>
        <p:nvSpPr>
          <p:cNvPr id="495" name="Google Shape;495;p39"/>
          <p:cNvSpPr txBox="1"/>
          <p:nvPr>
            <p:ph idx="1" type="body"/>
          </p:nvPr>
        </p:nvSpPr>
        <p:spPr>
          <a:xfrm>
            <a:off x="1154954" y="2603500"/>
            <a:ext cx="8825659" cy="3416300"/>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lang="en-US" sz="2000">
                <a:solidFill>
                  <a:schemeClr val="dk2"/>
                </a:solidFill>
              </a:rPr>
              <a:t>Needs are never fully satisfied because humans constantly have needs.</a:t>
            </a:r>
            <a:endParaRPr/>
          </a:p>
          <a:p>
            <a:pPr indent="-342900" lvl="0" marL="342900" rtl="0" algn="just">
              <a:lnSpc>
                <a:spcPct val="150000"/>
              </a:lnSpc>
              <a:spcBef>
                <a:spcPts val="400"/>
              </a:spcBef>
              <a:spcAft>
                <a:spcPts val="0"/>
              </a:spcAft>
              <a:buClr>
                <a:schemeClr val="dk2"/>
              </a:buClr>
              <a:buSzPts val="2000"/>
              <a:buChar char="►"/>
            </a:pPr>
            <a:r>
              <a:rPr lang="en-US" sz="2000">
                <a:solidFill>
                  <a:schemeClr val="dk2"/>
                </a:solidFill>
              </a:rPr>
              <a:t>New needs emerge as old needs are satisfied (as in Maslow’s hierarchy of needs )</a:t>
            </a:r>
            <a:endParaRPr sz="2000">
              <a:solidFill>
                <a:schemeClr val="dk2"/>
              </a:solidFill>
            </a:endParaRPr>
          </a:p>
          <a:p>
            <a:pPr indent="-251459" lvl="0" marL="342900" rtl="0" algn="l">
              <a:spcBef>
                <a:spcPts val="1000"/>
              </a:spcBef>
              <a:spcAft>
                <a:spcPts val="0"/>
              </a:spcAft>
              <a:buSzPts val="144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40"/>
          <p:cNvSpPr txBox="1"/>
          <p:nvPr>
            <p:ph type="title"/>
          </p:nvPr>
        </p:nvSpPr>
        <p:spPr>
          <a:xfrm>
            <a:off x="1154954" y="973668"/>
            <a:ext cx="8761413" cy="70696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2"/>
              </a:buClr>
              <a:buSzPts val="3600"/>
              <a:buFont typeface="Century Gothic"/>
              <a:buNone/>
            </a:pPr>
            <a:r>
              <a:rPr lang="en-US"/>
              <a:t>References</a:t>
            </a:r>
            <a:endParaRPr/>
          </a:p>
        </p:txBody>
      </p:sp>
      <p:sp>
        <p:nvSpPr>
          <p:cNvPr id="501" name="Google Shape;501;p40"/>
          <p:cNvSpPr txBox="1"/>
          <p:nvPr>
            <p:ph idx="1" type="body"/>
          </p:nvPr>
        </p:nvSpPr>
        <p:spPr>
          <a:xfrm>
            <a:off x="1154955" y="2340264"/>
            <a:ext cx="9817846" cy="4517736"/>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SzPts val="1600"/>
              <a:buChar char="►"/>
            </a:pPr>
            <a:r>
              <a:rPr lang="en-US" sz="2000"/>
              <a:t>Berntson, G. G., &amp; Cacioppo, J. T. (2008). The neuroevolution of motivation. In J. Y. Shah &amp; W. L. Gardner (Eds.), </a:t>
            </a:r>
            <a:r>
              <a:rPr i="1" lang="en-US" sz="2000"/>
              <a:t>Handbook of motivation science</a:t>
            </a:r>
            <a:r>
              <a:rPr lang="en-US" sz="2000"/>
              <a:t> (pp. 188–200). New York: Guilford Publications, Inc.</a:t>
            </a:r>
            <a:endParaRPr/>
          </a:p>
          <a:p>
            <a:pPr indent="-342900" lvl="0" marL="342900" rtl="0" algn="l">
              <a:spcBef>
                <a:spcPts val="1000"/>
              </a:spcBef>
              <a:spcAft>
                <a:spcPts val="0"/>
              </a:spcAft>
              <a:buSzPts val="1600"/>
              <a:buChar char="►"/>
            </a:pPr>
            <a:r>
              <a:rPr lang="en-US" sz="2000"/>
              <a:t>Gargasz (2010); http://www.gargasz.info/maslow_hierarchy/, (Accessed Date: 10.10.2022)</a:t>
            </a:r>
            <a:endParaRPr/>
          </a:p>
          <a:p>
            <a:pPr indent="-342900" lvl="0" marL="342900" rtl="0" algn="l">
              <a:spcBef>
                <a:spcPts val="1000"/>
              </a:spcBef>
              <a:spcAft>
                <a:spcPts val="0"/>
              </a:spcAft>
              <a:buSzPts val="1600"/>
              <a:buChar char="►"/>
            </a:pPr>
            <a:r>
              <a:rPr b="1" lang="en-US" sz="2000"/>
              <a:t> </a:t>
            </a:r>
            <a:r>
              <a:rPr lang="en-US" sz="2000"/>
              <a:t>Randheer, K., Almotairi, M., &amp; Naeem, H. A. (2013). Anti-smoking environment: a perspective from Murray's psychogenic needs theory. </a:t>
            </a:r>
            <a:r>
              <a:rPr i="1" lang="en-US" sz="2000"/>
              <a:t>Global journal of health science</a:t>
            </a:r>
            <a:r>
              <a:rPr lang="en-US" sz="2000"/>
              <a:t>, </a:t>
            </a:r>
            <a:r>
              <a:rPr i="1" lang="en-US" sz="2000"/>
              <a:t>6</a:t>
            </a:r>
            <a:r>
              <a:rPr lang="en-US" sz="2000"/>
              <a:t>(1), 99–106. </a:t>
            </a:r>
            <a:r>
              <a:rPr lang="en-US" sz="2000" u="sng">
                <a:solidFill>
                  <a:schemeClr val="hlink"/>
                </a:solidFill>
                <a:hlinkClick r:id="rId3"/>
              </a:rPr>
              <a:t>https://doi.org/10.5539/gjhs.v6n1p99</a:t>
            </a:r>
            <a:endParaRPr sz="2000"/>
          </a:p>
          <a:p>
            <a:pPr indent="-342900" lvl="0" marL="342900" rtl="0" algn="l">
              <a:spcBef>
                <a:spcPts val="1000"/>
              </a:spcBef>
              <a:spcAft>
                <a:spcPts val="0"/>
              </a:spcAft>
              <a:buSzPts val="1600"/>
              <a:buChar char="►"/>
            </a:pPr>
            <a:r>
              <a:rPr lang="en-US" sz="2000"/>
              <a:t>Schiffman L.G &amp; Wisenblit J.L (2019) </a:t>
            </a:r>
            <a:r>
              <a:rPr i="1" lang="en-US" sz="2000"/>
              <a:t>Consumer Behavior, </a:t>
            </a:r>
            <a:r>
              <a:rPr lang="en-US" sz="2000"/>
              <a:t>12</a:t>
            </a:r>
            <a:r>
              <a:rPr baseline="30000" lang="en-US" sz="2000"/>
              <a:t>th</a:t>
            </a:r>
            <a:r>
              <a:rPr lang="en-US" sz="2000"/>
              <a:t> ed, Pearson, New York</a:t>
            </a:r>
            <a:endParaRPr/>
          </a:p>
          <a:p>
            <a:pPr indent="-342900" lvl="0" marL="342900" rtl="0" algn="l">
              <a:spcBef>
                <a:spcPts val="1000"/>
              </a:spcBef>
              <a:spcAft>
                <a:spcPts val="0"/>
              </a:spcAft>
              <a:buSzPts val="1600"/>
              <a:buChar char="►"/>
            </a:pPr>
            <a:r>
              <a:rPr lang="en-US" sz="2000">
                <a:solidFill>
                  <a:schemeClr val="dk2"/>
                </a:solidFill>
              </a:rPr>
              <a:t>Schiffman, L.G, Kanuk,L.L., &amp;Wisenblit,J.,(2010)Consumer Behavior, 10th ed,</a:t>
            </a:r>
            <a:endParaRPr sz="2000">
              <a:solidFill>
                <a:schemeClr val="dk2"/>
              </a:solidFill>
            </a:endParaRPr>
          </a:p>
          <a:p>
            <a:pPr indent="0" lvl="0" marL="0" rtl="0" algn="l">
              <a:spcBef>
                <a:spcPts val="1000"/>
              </a:spcBef>
              <a:spcAft>
                <a:spcPts val="0"/>
              </a:spcAft>
              <a:buSzPts val="1600"/>
              <a:buNone/>
            </a:pPr>
            <a:r>
              <a:rPr lang="en-US" sz="2000">
                <a:solidFill>
                  <a:schemeClr val="dk2"/>
                </a:solidFill>
              </a:rPr>
              <a:t>	Pearson Prentice Hall.</a:t>
            </a:r>
            <a:endParaRPr sz="2000">
              <a:solidFill>
                <a:schemeClr val="dk2"/>
              </a:solidFill>
            </a:endParaRPr>
          </a:p>
          <a:p>
            <a:pPr indent="-241300" lvl="0" marL="342900" rtl="0" algn="l">
              <a:spcBef>
                <a:spcPts val="1000"/>
              </a:spcBef>
              <a:spcAft>
                <a:spcPts val="0"/>
              </a:spcAft>
              <a:buSzPts val="1600"/>
              <a:buNone/>
            </a:pPr>
            <a:r>
              <a:t/>
            </a:r>
            <a:endParaRPr sz="2000"/>
          </a:p>
          <a:p>
            <a:pPr indent="-241300" lvl="0" marL="342900" rtl="0" algn="l">
              <a:spcBef>
                <a:spcPts val="1000"/>
              </a:spcBef>
              <a:spcAft>
                <a:spcPts val="0"/>
              </a:spcAft>
              <a:buSzPts val="1600"/>
              <a:buNone/>
            </a:pPr>
            <a:r>
              <a:t/>
            </a:r>
            <a:endParaRPr sz="2000"/>
          </a:p>
          <a:p>
            <a:pPr indent="-241300" lvl="0" marL="342900" rtl="0" algn="l">
              <a:spcBef>
                <a:spcPts val="1000"/>
              </a:spcBef>
              <a:spcAft>
                <a:spcPts val="0"/>
              </a:spcAft>
              <a:buSzPts val="1600"/>
              <a:buNone/>
            </a:pPr>
            <a:r>
              <a:t/>
            </a:r>
            <a:endParaRPr sz="2000"/>
          </a:p>
          <a:p>
            <a:pPr indent="-251459" lvl="0" marL="342900" rtl="0" algn="l">
              <a:spcBef>
                <a:spcPts val="1000"/>
              </a:spcBef>
              <a:spcAft>
                <a:spcPts val="0"/>
              </a:spcAft>
              <a:buSzPts val="144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2022-10-09T20:06:18Z</dcterms:created>
  <dc:creator>user</dc:creator>
</cp:coreProperties>
</file>