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42"/>
  </p:notesMasterIdLst>
  <p:sldIdLst>
    <p:sldId id="256" r:id="rId2"/>
    <p:sldId id="257" r:id="rId3"/>
    <p:sldId id="265" r:id="rId4"/>
    <p:sldId id="266" r:id="rId5"/>
    <p:sldId id="267" r:id="rId6"/>
    <p:sldId id="263" r:id="rId7"/>
    <p:sldId id="259" r:id="rId8"/>
    <p:sldId id="260" r:id="rId9"/>
    <p:sldId id="261" r:id="rId10"/>
    <p:sldId id="262" r:id="rId11"/>
    <p:sldId id="272" r:id="rId12"/>
    <p:sldId id="269" r:id="rId13"/>
    <p:sldId id="279" r:id="rId14"/>
    <p:sldId id="295" r:id="rId15"/>
    <p:sldId id="301" r:id="rId16"/>
    <p:sldId id="280" r:id="rId17"/>
    <p:sldId id="281" r:id="rId18"/>
    <p:sldId id="282" r:id="rId19"/>
    <p:sldId id="283" r:id="rId20"/>
    <p:sldId id="284" r:id="rId21"/>
    <p:sldId id="270" r:id="rId22"/>
    <p:sldId id="296" r:id="rId23"/>
    <p:sldId id="285" r:id="rId24"/>
    <p:sldId id="297" r:id="rId25"/>
    <p:sldId id="271" r:id="rId26"/>
    <p:sldId id="300" r:id="rId27"/>
    <p:sldId id="299" r:id="rId28"/>
    <p:sldId id="273" r:id="rId29"/>
    <p:sldId id="274" r:id="rId30"/>
    <p:sldId id="275" r:id="rId31"/>
    <p:sldId id="276" r:id="rId32"/>
    <p:sldId id="286" r:id="rId33"/>
    <p:sldId id="287" r:id="rId34"/>
    <p:sldId id="288" r:id="rId35"/>
    <p:sldId id="289" r:id="rId36"/>
    <p:sldId id="290" r:id="rId37"/>
    <p:sldId id="291" r:id="rId38"/>
    <p:sldId id="292" r:id="rId39"/>
    <p:sldId id="293" r:id="rId40"/>
    <p:sldId id="294" r:id="rId4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9" d="100"/>
          <a:sy n="69" d="100"/>
        </p:scale>
        <p:origin x="7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EE61BF-673C-4B55-B06B-4287BF0C4C1F}" type="datetimeFigureOut">
              <a:rPr lang="en-US" smtClean="0"/>
              <a:t>10/19/2022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9DEB3B-1BAC-435B-B63E-09BBE3D02062}" type="slidenum">
              <a:rPr lang="en-US" smtClean="0"/>
              <a:t>‹#›</a:t>
            </a:fld>
            <a:endParaRPr lang="en-US"/>
          </a:p>
        </p:txBody>
      </p:sp>
    </p:spTree>
    <p:extLst>
      <p:ext uri="{BB962C8B-B14F-4D97-AF65-F5344CB8AC3E}">
        <p14:creationId xmlns:p14="http://schemas.microsoft.com/office/powerpoint/2010/main" val="4495939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smtClean="0">
              <a:solidFill>
                <a:schemeClr val="tx1"/>
              </a:solidFill>
              <a:effectLst/>
              <a:latin typeface="+mn-lt"/>
              <a:ea typeface="+mn-ea"/>
              <a:cs typeface="+mn-cs"/>
            </a:endParaRPr>
          </a:p>
          <a:p>
            <a:endParaRPr lang="en-US" sz="1200" b="0" i="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A09DEB3B-1BAC-435B-B63E-09BBE3D02062}" type="slidenum">
              <a:rPr lang="en-US" smtClean="0"/>
              <a:t>13</a:t>
            </a:fld>
            <a:endParaRPr lang="en-US"/>
          </a:p>
        </p:txBody>
      </p:sp>
    </p:spTree>
    <p:extLst>
      <p:ext uri="{BB962C8B-B14F-4D97-AF65-F5344CB8AC3E}">
        <p14:creationId xmlns:p14="http://schemas.microsoft.com/office/powerpoint/2010/main" val="18558319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cap="none" dirty="0" smtClean="0"/>
              <a:t>When lab rats press a lever when a green light is on, they receive a food pellet as a reward. When they press the lever when a red light is on, they receive a mild electric shock. As a result, they learn to press the lever when the green light is on and avoid the red light.</a:t>
            </a:r>
          </a:p>
          <a:p>
            <a:endParaRPr lang="en-US" dirty="0"/>
          </a:p>
        </p:txBody>
      </p:sp>
      <p:sp>
        <p:nvSpPr>
          <p:cNvPr id="4" name="Slide Number Placeholder 3"/>
          <p:cNvSpPr>
            <a:spLocks noGrp="1"/>
          </p:cNvSpPr>
          <p:nvPr>
            <p:ph type="sldNum" sz="quarter" idx="10"/>
          </p:nvPr>
        </p:nvSpPr>
        <p:spPr/>
        <p:txBody>
          <a:bodyPr/>
          <a:lstStyle/>
          <a:p>
            <a:fld id="{A09DEB3B-1BAC-435B-B63E-09BBE3D02062}" type="slidenum">
              <a:rPr lang="en-US" smtClean="0"/>
              <a:t>22</a:t>
            </a:fld>
            <a:endParaRPr lang="en-US"/>
          </a:p>
        </p:txBody>
      </p:sp>
    </p:spTree>
    <p:extLst>
      <p:ext uri="{BB962C8B-B14F-4D97-AF65-F5344CB8AC3E}">
        <p14:creationId xmlns:p14="http://schemas.microsoft.com/office/powerpoint/2010/main" val="650991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10/19/2022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10/19/2022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10/19/2022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10/19/2022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10/19/2022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10/19/2022</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10/19/2022</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10/19/2022</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10/19/2022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10/19/2022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10/19/2022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10/19/2022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r>
              <a:rPr lang="en-US"/>
              <a:t>Click to edit Master title style</a:t>
            </a:r>
          </a:p>
        </p:txBody>
      </p:sp>
      <p:sp>
        <p:nvSpPr>
          <p:cNvPr id="3" name="Text Placeholder 2"/>
          <p:cNvSpPr>
            <a:spLocks noGrp="1"/>
          </p:cNvSpPr>
          <p:nvPr>
            <p:ph type="body" idx="1"/>
          </p:nvPr>
        </p:nvSpPr>
        <p:spPr/>
        <p:txBody>
          <a:bodyPr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3"/>
          <p:cNvSpPr>
            <a:spLocks noGrp="1" noChangeArrowheads="1"/>
          </p:cNvSpPr>
          <p:nvPr>
            <p:ph type="sldNum" sz="quarter" idx="10"/>
          </p:nvPr>
        </p:nvSpPr>
        <p:spPr/>
        <p:txBody>
          <a:bodyPr/>
          <a:lstStyle>
            <a:lvl1pPr>
              <a:defRPr/>
            </a:lvl1pPr>
          </a:lstStyle>
          <a:p>
            <a:r>
              <a:rPr lang="en-US" altLang="en-US"/>
              <a:t>14-</a:t>
            </a:r>
            <a:fld id="{147794F6-EAE4-4D14-80A9-2182ECFD042E}" type="slidenum">
              <a:rPr lang="en-US" altLang="en-US"/>
              <a:pPr/>
              <a:t>‹#›</a:t>
            </a:fld>
            <a:endParaRPr lang="en-US" altLang="en-US"/>
          </a:p>
        </p:txBody>
      </p:sp>
    </p:spTree>
    <p:extLst>
      <p:ext uri="{BB962C8B-B14F-4D97-AF65-F5344CB8AC3E}">
        <p14:creationId xmlns:p14="http://schemas.microsoft.com/office/powerpoint/2010/main" val="34554460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3.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5.png"/><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0">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1">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2">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3">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10/19/2022</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 id="2147483671" r:id="rId18"/>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sz="5400" b="1" dirty="0">
                <a:solidFill>
                  <a:srgbClr val="EBEBEB"/>
                </a:solidFill>
              </a:rPr>
              <a:t>CONSUMER </a:t>
            </a:r>
            <a:r>
              <a:rPr lang="en-US" sz="5400" b="1" dirty="0" smtClean="0">
                <a:solidFill>
                  <a:srgbClr val="EBEBEB"/>
                </a:solidFill>
              </a:rPr>
              <a:t>BEHAVIOR</a:t>
            </a:r>
            <a:r>
              <a:rPr lang="en-US" sz="5400" b="1" dirty="0">
                <a:solidFill>
                  <a:srgbClr val="EBEBEB"/>
                </a:solidFill>
              </a:rPr>
              <a:t/>
            </a:r>
            <a:br>
              <a:rPr lang="en-US" sz="5400" b="1" dirty="0">
                <a:solidFill>
                  <a:srgbClr val="EBEBEB"/>
                </a:solidFill>
              </a:rPr>
            </a:br>
            <a:r>
              <a:rPr lang="en-US" sz="5400" b="1" dirty="0">
                <a:solidFill>
                  <a:srgbClr val="EBEBEB"/>
                </a:solidFill>
              </a:rPr>
              <a:t>WEEK </a:t>
            </a:r>
            <a:r>
              <a:rPr lang="en-US" sz="5400" b="1" dirty="0" smtClean="0">
                <a:solidFill>
                  <a:srgbClr val="EBEBEB"/>
                </a:solidFill>
              </a:rPr>
              <a:t>4</a:t>
            </a:r>
            <a:r>
              <a:rPr lang="en-US" sz="5400" b="1" dirty="0">
                <a:solidFill>
                  <a:srgbClr val="EBEBEB"/>
                </a:solidFill>
              </a:rPr>
              <a:t/>
            </a:r>
            <a:br>
              <a:rPr lang="en-US" sz="5400" b="1" dirty="0">
                <a:solidFill>
                  <a:srgbClr val="EBEBEB"/>
                </a:solidFill>
              </a:rPr>
            </a:br>
            <a:r>
              <a:rPr lang="en-US" sz="5400" b="1" dirty="0" smtClean="0">
                <a:solidFill>
                  <a:srgbClr val="EBEBEB"/>
                </a:solidFill>
              </a:rPr>
              <a:t>CONSUMER LEARNING</a:t>
            </a:r>
            <a:endParaRPr lang="en-US" b="1" dirty="0"/>
          </a:p>
        </p:txBody>
      </p:sp>
      <p:sp>
        <p:nvSpPr>
          <p:cNvPr id="3" name="Subtitle 2"/>
          <p:cNvSpPr>
            <a:spLocks noGrp="1"/>
          </p:cNvSpPr>
          <p:nvPr>
            <p:ph type="subTitle" idx="1"/>
          </p:nvPr>
        </p:nvSpPr>
        <p:spPr/>
        <p:txBody>
          <a:bodyPr/>
          <a:lstStyle/>
          <a:p>
            <a:pPr algn="ctr"/>
            <a:r>
              <a:rPr lang="en-US" b="1" dirty="0" smtClean="0"/>
              <a:t>By: DR.WANJIKU KINYANJUI</a:t>
            </a:r>
            <a:endParaRPr lang="en-US" b="1" dirty="0"/>
          </a:p>
        </p:txBody>
      </p:sp>
    </p:spTree>
    <p:extLst>
      <p:ext uri="{BB962C8B-B14F-4D97-AF65-F5344CB8AC3E}">
        <p14:creationId xmlns:p14="http://schemas.microsoft.com/office/powerpoint/2010/main" val="28374944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r>
            <a:br>
              <a:rPr lang="en-US" dirty="0" smtClean="0"/>
            </a:br>
            <a:r>
              <a:rPr lang="en-US" sz="3200" b="1" dirty="0" smtClean="0"/>
              <a:t>Learning Defined</a:t>
            </a:r>
            <a:endParaRPr lang="en-US" sz="3200" b="1" dirty="0"/>
          </a:p>
        </p:txBody>
      </p:sp>
      <p:sp>
        <p:nvSpPr>
          <p:cNvPr id="3" name="Content Placeholder 2"/>
          <p:cNvSpPr>
            <a:spLocks noGrp="1"/>
          </p:cNvSpPr>
          <p:nvPr>
            <p:ph idx="1"/>
          </p:nvPr>
        </p:nvSpPr>
        <p:spPr>
          <a:xfrm>
            <a:off x="646112" y="2052918"/>
            <a:ext cx="9403742" cy="4195481"/>
          </a:xfrm>
        </p:spPr>
        <p:txBody>
          <a:bodyPr>
            <a:normAutofit/>
          </a:bodyPr>
          <a:lstStyle/>
          <a:p>
            <a:pPr>
              <a:lnSpc>
                <a:spcPct val="150000"/>
              </a:lnSpc>
            </a:pPr>
            <a:r>
              <a:rPr lang="en-US" dirty="0" smtClean="0"/>
              <a:t>Consumer learning is a </a:t>
            </a:r>
            <a:r>
              <a:rPr lang="en-US" dirty="0"/>
              <a:t>process by which individuals acquire the purchase </a:t>
            </a:r>
            <a:r>
              <a:rPr lang="en-US" dirty="0" smtClean="0"/>
              <a:t>and </a:t>
            </a:r>
            <a:r>
              <a:rPr lang="en-US" dirty="0"/>
              <a:t>consumption knowledge </a:t>
            </a:r>
            <a:r>
              <a:rPr lang="en-US" dirty="0" smtClean="0"/>
              <a:t>and </a:t>
            </a:r>
            <a:r>
              <a:rPr lang="en-US" dirty="0"/>
              <a:t>experience </a:t>
            </a:r>
            <a:r>
              <a:rPr lang="en-US" dirty="0" smtClean="0"/>
              <a:t>that </a:t>
            </a:r>
            <a:r>
              <a:rPr lang="en-US" dirty="0"/>
              <a:t>they apply to </a:t>
            </a:r>
            <a:r>
              <a:rPr lang="en-US" dirty="0" smtClean="0"/>
              <a:t>future </a:t>
            </a:r>
            <a:r>
              <a:rPr lang="en-US" dirty="0"/>
              <a:t>related </a:t>
            </a:r>
            <a:r>
              <a:rPr lang="en-US" dirty="0" smtClean="0"/>
              <a:t>behavior.</a:t>
            </a:r>
          </a:p>
          <a:p>
            <a:r>
              <a:rPr lang="en-US" altLang="en-US" dirty="0"/>
              <a:t>Learning are those behaviors that result from:</a:t>
            </a:r>
          </a:p>
          <a:p>
            <a:pPr marL="1771650" lvl="3" indent="-514350"/>
            <a:r>
              <a:rPr lang="en-US" altLang="en-US" sz="2000" dirty="0"/>
              <a:t>Repeated experience</a:t>
            </a:r>
          </a:p>
          <a:p>
            <a:pPr marL="1771650" lvl="3" indent="-514350"/>
            <a:r>
              <a:rPr lang="en-US" altLang="en-US" sz="2000" dirty="0"/>
              <a:t>	Thinking.</a:t>
            </a:r>
          </a:p>
          <a:p>
            <a:pPr>
              <a:lnSpc>
                <a:spcPct val="150000"/>
              </a:lnSpc>
            </a:pPr>
            <a:endParaRPr lang="en-US" dirty="0"/>
          </a:p>
        </p:txBody>
      </p:sp>
    </p:spTree>
    <p:extLst>
      <p:ext uri="{BB962C8B-B14F-4D97-AF65-F5344CB8AC3E}">
        <p14:creationId xmlns:p14="http://schemas.microsoft.com/office/powerpoint/2010/main" val="14708470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8" name="Rectangle 1026"/>
          <p:cNvSpPr>
            <a:spLocks noGrp="1" noChangeArrowheads="1"/>
          </p:cNvSpPr>
          <p:nvPr>
            <p:ph type="title"/>
          </p:nvPr>
        </p:nvSpPr>
        <p:spPr/>
        <p:txBody>
          <a:bodyPr/>
          <a:lstStyle/>
          <a:p>
            <a:r>
              <a:rPr lang="en-US" sz="4000" b="1" dirty="0" smtClean="0"/>
              <a:t/>
            </a:r>
            <a:br>
              <a:rPr lang="en-US" sz="4000" b="1" dirty="0" smtClean="0"/>
            </a:br>
            <a:r>
              <a:rPr lang="en-US" sz="3200" b="1" dirty="0" smtClean="0"/>
              <a:t>Importance </a:t>
            </a:r>
            <a:r>
              <a:rPr lang="en-US" sz="3200" b="1" dirty="0"/>
              <a:t>of Learning</a:t>
            </a:r>
            <a:endParaRPr lang="en-US" sz="3200" dirty="0"/>
          </a:p>
        </p:txBody>
      </p:sp>
      <p:sp>
        <p:nvSpPr>
          <p:cNvPr id="275460" name="Rectangle 1028"/>
          <p:cNvSpPr>
            <a:spLocks noGrp="1" noChangeArrowheads="1"/>
          </p:cNvSpPr>
          <p:nvPr>
            <p:ph type="body" idx="1"/>
          </p:nvPr>
        </p:nvSpPr>
        <p:spPr/>
        <p:txBody>
          <a:bodyPr/>
          <a:lstStyle/>
          <a:p>
            <a:r>
              <a:rPr lang="en-US" dirty="0"/>
              <a:t>Marketers must teach consumers:</a:t>
            </a:r>
          </a:p>
          <a:p>
            <a:pPr lvl="1"/>
            <a:r>
              <a:rPr lang="en-US" dirty="0"/>
              <a:t>where to buy</a:t>
            </a:r>
          </a:p>
          <a:p>
            <a:pPr lvl="1"/>
            <a:r>
              <a:rPr lang="en-US" dirty="0"/>
              <a:t>how to use</a:t>
            </a:r>
          </a:p>
          <a:p>
            <a:pPr lvl="1"/>
            <a:r>
              <a:rPr lang="en-US" dirty="0"/>
              <a:t>how to maintain</a:t>
            </a:r>
          </a:p>
          <a:p>
            <a:pPr lvl="1"/>
            <a:r>
              <a:rPr lang="en-US" dirty="0"/>
              <a:t>how to dispose of </a:t>
            </a:r>
            <a:r>
              <a:rPr lang="en-US" dirty="0" smtClean="0"/>
              <a:t>products</a:t>
            </a:r>
            <a:endParaRPr lang="en-US" dirty="0"/>
          </a:p>
          <a:p>
            <a:pPr marL="457200" lvl="1" indent="0">
              <a:buNone/>
            </a:pPr>
            <a:endParaRPr lang="en-US" dirty="0" smtClean="0"/>
          </a:p>
          <a:p>
            <a:pPr marL="457200" lvl="1" indent="0">
              <a:buNone/>
            </a:pPr>
            <a:r>
              <a:rPr lang="en-US" sz="2000" dirty="0" smtClean="0"/>
              <a:t>Learning occurs through interactions with the environment and that environment shapes behavior</a:t>
            </a:r>
            <a:r>
              <a:rPr lang="en-US" dirty="0" smtClean="0"/>
              <a:t>.</a:t>
            </a:r>
            <a:endParaRPr lang="en-US" dirty="0"/>
          </a:p>
        </p:txBody>
      </p:sp>
    </p:spTree>
    <p:extLst>
      <p:ext uri="{BB962C8B-B14F-4D97-AF65-F5344CB8AC3E}">
        <p14:creationId xmlns:p14="http://schemas.microsoft.com/office/powerpoint/2010/main" val="2863684678"/>
      </p:ext>
    </p:extLst>
  </p:cSld>
  <p:clrMapOvr>
    <a:masterClrMapping/>
  </p:clrMapOvr>
  <p:transition>
    <p:cov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just">
              <a:lnSpc>
                <a:spcPct val="150000"/>
              </a:lnSpc>
            </a:pPr>
            <a:r>
              <a:rPr lang="en-US" dirty="0"/>
              <a:t>Consumer learning is a process that evolves and changes as consumers acquire knowledge from experience, </a:t>
            </a:r>
            <a:r>
              <a:rPr lang="en-US" dirty="0" smtClean="0"/>
              <a:t>observation</a:t>
            </a:r>
            <a:r>
              <a:rPr lang="en-US" dirty="0"/>
              <a:t>, and interactions with others. </a:t>
            </a:r>
            <a:endParaRPr lang="en-US" dirty="0" smtClean="0"/>
          </a:p>
          <a:p>
            <a:pPr algn="just">
              <a:lnSpc>
                <a:spcPct val="150000"/>
              </a:lnSpc>
            </a:pPr>
            <a:r>
              <a:rPr lang="en-US" dirty="0" smtClean="0"/>
              <a:t>This </a:t>
            </a:r>
            <a:r>
              <a:rPr lang="en-US" dirty="0"/>
              <a:t>newly acquired knowledge affects future behavior. It ranges from simple and often reflexive responses to marketing stimuli (such as packaging, product colors, and promotional messages), to learning abstract concepts and making </a:t>
            </a:r>
            <a:r>
              <a:rPr lang="en-US" dirty="0" smtClean="0"/>
              <a:t>decisions </a:t>
            </a:r>
            <a:r>
              <a:rPr lang="en-US" dirty="0"/>
              <a:t>about purchasing complex and expensive products.</a:t>
            </a:r>
          </a:p>
        </p:txBody>
      </p:sp>
    </p:spTree>
    <p:extLst>
      <p:ext uri="{BB962C8B-B14F-4D97-AF65-F5344CB8AC3E}">
        <p14:creationId xmlns:p14="http://schemas.microsoft.com/office/powerpoint/2010/main" val="19528845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r>
            <a:br>
              <a:rPr lang="en-US" dirty="0" smtClean="0"/>
            </a:br>
            <a:r>
              <a:rPr lang="en-US" sz="3200" b="1" dirty="0" smtClean="0"/>
              <a:t>Forms of Learning</a:t>
            </a:r>
            <a:endParaRPr lang="en-US" sz="3200" b="1" dirty="0"/>
          </a:p>
        </p:txBody>
      </p:sp>
      <p:sp>
        <p:nvSpPr>
          <p:cNvPr id="3" name="Content Placeholder 2"/>
          <p:cNvSpPr>
            <a:spLocks noGrp="1"/>
          </p:cNvSpPr>
          <p:nvPr>
            <p:ph idx="1"/>
          </p:nvPr>
        </p:nvSpPr>
        <p:spPr/>
        <p:txBody>
          <a:bodyPr/>
          <a:lstStyle/>
          <a:p>
            <a:endParaRPr lang="en-US" dirty="0"/>
          </a:p>
          <a:p>
            <a:r>
              <a:rPr lang="en-US" dirty="0"/>
              <a:t>Not all learning is deliberately sought. </a:t>
            </a:r>
            <a:endParaRPr lang="en-US" dirty="0" smtClean="0"/>
          </a:p>
          <a:p>
            <a:pPr lvl="1"/>
            <a:r>
              <a:rPr lang="en-US" dirty="0" smtClean="0"/>
              <a:t>Intentional </a:t>
            </a:r>
            <a:r>
              <a:rPr lang="en-US" dirty="0"/>
              <a:t>(i.e., it is acquired as the result of a search for information</a:t>
            </a:r>
            <a:r>
              <a:rPr lang="en-US" dirty="0" smtClean="0"/>
              <a:t>),</a:t>
            </a:r>
          </a:p>
          <a:p>
            <a:pPr lvl="1"/>
            <a:r>
              <a:rPr lang="en-US" dirty="0" smtClean="0"/>
              <a:t>Incidental</a:t>
            </a:r>
            <a:r>
              <a:rPr lang="en-US" dirty="0"/>
              <a:t>, acquired by accident or without much effort</a:t>
            </a:r>
          </a:p>
        </p:txBody>
      </p:sp>
    </p:spTree>
    <p:extLst>
      <p:ext uri="{BB962C8B-B14F-4D97-AF65-F5344CB8AC3E}">
        <p14:creationId xmlns:p14="http://schemas.microsoft.com/office/powerpoint/2010/main" val="37961023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hape 78849"/>
          <p:cNvSpPr>
            <a:spLocks noGrp="1" noChangeArrowheads="1"/>
          </p:cNvSpPr>
          <p:nvPr>
            <p:ph type="title"/>
          </p:nvPr>
        </p:nvSpPr>
        <p:spPr>
          <a:xfrm>
            <a:off x="1524000" y="117567"/>
            <a:ext cx="9220200" cy="1672045"/>
          </a:xfrm>
        </p:spPr>
        <p:txBody>
          <a:bodyPr/>
          <a:lstStyle/>
          <a:p>
            <a:pPr>
              <a:defRPr/>
            </a:pPr>
            <a:r>
              <a:rPr lang="en-US" dirty="0" smtClean="0"/>
              <a:t/>
            </a:r>
            <a:br>
              <a:rPr lang="en-US" dirty="0" smtClean="0"/>
            </a:br>
            <a:r>
              <a:rPr sz="3200" b="1" dirty="0" smtClean="0"/>
              <a:t>Elements of Learning</a:t>
            </a:r>
          </a:p>
        </p:txBody>
      </p:sp>
      <p:sp>
        <p:nvSpPr>
          <p:cNvPr id="12291" name="Shape 78850"/>
          <p:cNvSpPr>
            <a:spLocks noGrp="1" noChangeArrowheads="1"/>
          </p:cNvSpPr>
          <p:nvPr>
            <p:ph type="body" idx="1"/>
          </p:nvPr>
        </p:nvSpPr>
        <p:spPr>
          <a:xfrm>
            <a:off x="1524000" y="1672046"/>
            <a:ext cx="9144000" cy="4833530"/>
          </a:xfrm>
        </p:spPr>
        <p:txBody>
          <a:bodyPr/>
          <a:lstStyle/>
          <a:p>
            <a:pPr algn="just">
              <a:buFontTx/>
              <a:buNone/>
            </a:pPr>
            <a:r>
              <a:rPr lang="en-US" altLang="en-US" dirty="0" smtClean="0"/>
              <a:t>	</a:t>
            </a:r>
          </a:p>
          <a:p>
            <a:pPr algn="just">
              <a:buFontTx/>
              <a:buNone/>
            </a:pPr>
            <a:r>
              <a:rPr lang="en-US" altLang="en-US" dirty="0" smtClean="0"/>
              <a:t>Four elements central to how consumers learn </a:t>
            </a:r>
            <a:r>
              <a:rPr lang="en-US" altLang="en-US" dirty="0" smtClean="0"/>
              <a:t>are</a:t>
            </a:r>
            <a:r>
              <a:rPr lang="en-US" altLang="en-US" dirty="0" smtClean="0"/>
              <a:t>:</a:t>
            </a:r>
          </a:p>
          <a:p>
            <a:pPr>
              <a:buFontTx/>
              <a:buNone/>
            </a:pPr>
            <a:endParaRPr lang="en-US" altLang="en-US" dirty="0" smtClean="0"/>
          </a:p>
          <a:p>
            <a:pPr lvl="1"/>
            <a:r>
              <a:rPr lang="en-US" altLang="en-US" sz="2000" b="1" dirty="0" smtClean="0"/>
              <a:t>Drive/ Motive: </a:t>
            </a:r>
            <a:r>
              <a:rPr lang="en-US" altLang="en-US" sz="2000" dirty="0" smtClean="0"/>
              <a:t>A need that moves an individual to action</a:t>
            </a:r>
          </a:p>
          <a:p>
            <a:pPr lvl="1"/>
            <a:r>
              <a:rPr lang="en-US" altLang="en-US" sz="2000" b="1" dirty="0" smtClean="0"/>
              <a:t>Cue:</a:t>
            </a:r>
            <a:r>
              <a:rPr lang="en-US" altLang="en-US" sz="2000" dirty="0" smtClean="0"/>
              <a:t> A stimulus or symbol perceived by consumers</a:t>
            </a:r>
          </a:p>
          <a:p>
            <a:pPr lvl="1"/>
            <a:r>
              <a:rPr lang="en-US" altLang="en-US" sz="2000" b="1" dirty="0" smtClean="0"/>
              <a:t>Response:</a:t>
            </a:r>
            <a:r>
              <a:rPr lang="en-US" altLang="en-US" sz="2000" dirty="0" smtClean="0"/>
              <a:t> The action taken by a consumer to satisfy the drive.</a:t>
            </a:r>
          </a:p>
          <a:p>
            <a:pPr lvl="1"/>
            <a:r>
              <a:rPr lang="en-US" altLang="en-US" sz="2000" b="1" dirty="0" smtClean="0"/>
              <a:t>Reinforcement:</a:t>
            </a:r>
            <a:r>
              <a:rPr lang="en-US" altLang="en-US" sz="2000" dirty="0" smtClean="0"/>
              <a:t> The reward.</a:t>
            </a:r>
          </a:p>
        </p:txBody>
      </p:sp>
      <p:cxnSp>
        <p:nvCxnSpPr>
          <p:cNvPr id="7" name="Straight Connector 6"/>
          <p:cNvCxnSpPr/>
          <p:nvPr/>
        </p:nvCxnSpPr>
        <p:spPr>
          <a:xfrm>
            <a:off x="1524000" y="6496050"/>
            <a:ext cx="9190038" cy="1588"/>
          </a:xfrm>
          <a:prstGeom prst="line">
            <a:avLst/>
          </a:prstGeom>
          <a:ln w="38100">
            <a:solidFill>
              <a:srgbClr val="005C8A"/>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590570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
            </a:r>
            <a:br>
              <a:rPr lang="en-US" dirty="0" smtClean="0"/>
            </a:br>
            <a:r>
              <a:rPr lang="en-US" sz="3200" b="1" dirty="0" smtClean="0"/>
              <a:t>Motives</a:t>
            </a:r>
            <a:endParaRPr lang="en-US" sz="3200" b="1" dirty="0"/>
          </a:p>
        </p:txBody>
      </p:sp>
      <p:sp>
        <p:nvSpPr>
          <p:cNvPr id="5" name="Content Placeholder 4"/>
          <p:cNvSpPr>
            <a:spLocks noGrp="1"/>
          </p:cNvSpPr>
          <p:nvPr>
            <p:ph sz="half" idx="1"/>
          </p:nvPr>
        </p:nvSpPr>
        <p:spPr>
          <a:xfrm>
            <a:off x="646112" y="2060575"/>
            <a:ext cx="5257147" cy="4195763"/>
          </a:xfrm>
        </p:spPr>
        <p:txBody>
          <a:bodyPr>
            <a:normAutofit fontScale="85000" lnSpcReduction="20000"/>
          </a:bodyPr>
          <a:lstStyle/>
          <a:p>
            <a:pPr>
              <a:lnSpc>
                <a:spcPct val="160000"/>
              </a:lnSpc>
            </a:pPr>
            <a:r>
              <a:rPr lang="en-US" sz="2600" dirty="0"/>
              <a:t>Uncovering consumer motives is the primary objective of marketers who seek to teach </a:t>
            </a:r>
            <a:r>
              <a:rPr lang="en-US" sz="2600" dirty="0" smtClean="0"/>
              <a:t>consumers </a:t>
            </a:r>
            <a:r>
              <a:rPr lang="en-US" sz="2600" dirty="0"/>
              <a:t>how they can fill their needs by buying certain products and brands. Unfilled needs lead to motivation, which spurs learning</a:t>
            </a:r>
            <a:r>
              <a:rPr lang="en-US" sz="2000" dirty="0"/>
              <a:t>. </a:t>
            </a:r>
          </a:p>
        </p:txBody>
      </p:sp>
      <p:sp>
        <p:nvSpPr>
          <p:cNvPr id="6" name="Content Placeholder 5"/>
          <p:cNvSpPr>
            <a:spLocks noGrp="1"/>
          </p:cNvSpPr>
          <p:nvPr>
            <p:ph sz="half" idx="2"/>
          </p:nvPr>
        </p:nvSpPr>
        <p:spPr>
          <a:xfrm>
            <a:off x="6252882" y="1183342"/>
            <a:ext cx="5663518" cy="4870152"/>
          </a:xfrm>
        </p:spPr>
        <p:txBody>
          <a:bodyPr>
            <a:normAutofit fontScale="85000" lnSpcReduction="20000"/>
          </a:bodyPr>
          <a:lstStyle/>
          <a:p>
            <a:pPr>
              <a:lnSpc>
                <a:spcPct val="160000"/>
              </a:lnSpc>
            </a:pPr>
            <a:r>
              <a:rPr lang="en-US" dirty="0"/>
              <a:t>For example, men and women who want to take up bicycle riding for fitness and recreation are motivated to learn all they can about bike riding and </a:t>
            </a:r>
            <a:r>
              <a:rPr lang="en-US" dirty="0" err="1"/>
              <a:t>practice</a:t>
            </a:r>
            <a:r>
              <a:rPr lang="en-US" dirty="0"/>
              <a:t> often. They may seek information concerning the prices, quality, and characteristics of bicycles and learn which bicycles are the best for the kind of riding they do. </a:t>
            </a:r>
            <a:endParaRPr lang="en-US" dirty="0" smtClean="0"/>
          </a:p>
          <a:p>
            <a:pPr>
              <a:lnSpc>
                <a:spcPct val="160000"/>
              </a:lnSpc>
            </a:pPr>
            <a:r>
              <a:rPr lang="en-US" dirty="0" smtClean="0"/>
              <a:t>Conversely</a:t>
            </a:r>
            <a:r>
              <a:rPr lang="en-US" dirty="0"/>
              <a:t>, individuals who are not interested in bike riding are likely to ignore all information related to that activity. </a:t>
            </a:r>
            <a:endParaRPr lang="en-US" dirty="0" smtClean="0"/>
          </a:p>
          <a:p>
            <a:pPr>
              <a:lnSpc>
                <a:spcPct val="160000"/>
              </a:lnSpc>
            </a:pPr>
            <a:r>
              <a:rPr lang="en-US" dirty="0" smtClean="0"/>
              <a:t>The </a:t>
            </a:r>
            <a:r>
              <a:rPr lang="en-US" dirty="0"/>
              <a:t>degree of relevance, or “involvement,” determines each consumer’s level of motivation to search for information about a product or service and, potentially, engage in </a:t>
            </a:r>
            <a:r>
              <a:rPr lang="en-US" dirty="0" smtClean="0"/>
              <a:t>learning</a:t>
            </a:r>
            <a:endParaRPr lang="en-US" dirty="0"/>
          </a:p>
        </p:txBody>
      </p:sp>
    </p:spTree>
    <p:extLst>
      <p:ext uri="{BB962C8B-B14F-4D97-AF65-F5344CB8AC3E}">
        <p14:creationId xmlns:p14="http://schemas.microsoft.com/office/powerpoint/2010/main" val="4750011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6793" y="0"/>
            <a:ext cx="9404723" cy="1400530"/>
          </a:xfrm>
        </p:spPr>
        <p:txBody>
          <a:bodyPr/>
          <a:lstStyle/>
          <a:p>
            <a:r>
              <a:rPr lang="en-US" dirty="0" smtClean="0"/>
              <a:t/>
            </a:r>
            <a:br>
              <a:rPr lang="en-US" dirty="0" smtClean="0"/>
            </a:br>
            <a:r>
              <a:rPr lang="en-US" sz="3200" b="1" dirty="0" smtClean="0"/>
              <a:t>Cues</a:t>
            </a:r>
            <a:r>
              <a:rPr lang="en-US" dirty="0" smtClean="0"/>
              <a:t/>
            </a:r>
            <a:br>
              <a:rPr lang="en-US" dirty="0" smtClean="0"/>
            </a:br>
            <a:endParaRPr lang="en-US" dirty="0"/>
          </a:p>
        </p:txBody>
      </p:sp>
      <p:sp>
        <p:nvSpPr>
          <p:cNvPr id="3" name="Content Placeholder 2"/>
          <p:cNvSpPr>
            <a:spLocks noGrp="1"/>
          </p:cNvSpPr>
          <p:nvPr>
            <p:ph sz="half" idx="1"/>
          </p:nvPr>
        </p:nvSpPr>
        <p:spPr>
          <a:xfrm>
            <a:off x="941947" y="1643715"/>
            <a:ext cx="5458853" cy="5052919"/>
          </a:xfrm>
        </p:spPr>
        <p:txBody>
          <a:bodyPr>
            <a:noAutofit/>
          </a:bodyPr>
          <a:lstStyle/>
          <a:p>
            <a:pPr algn="just"/>
            <a:r>
              <a:rPr lang="en-US" sz="2000" dirty="0"/>
              <a:t>Cues are stimuli that direct motivated </a:t>
            </a:r>
            <a:r>
              <a:rPr lang="en-US" sz="2000" dirty="0" smtClean="0"/>
              <a:t>behavior. In </a:t>
            </a:r>
            <a:r>
              <a:rPr lang="en-US" sz="2000" dirty="0"/>
              <a:t>marketing, price, styling, packaging, advertising, and store displays are cues designed to persuade consumers to fulfill their needs by buying specific products. Only cues that are consistent with consumer expectations can drive motivation. </a:t>
            </a:r>
            <a:endParaRPr lang="en-US" sz="2000" dirty="0" smtClean="0"/>
          </a:p>
          <a:p>
            <a:pPr algn="just"/>
            <a:r>
              <a:rPr lang="en-US" sz="2000" dirty="0" smtClean="0"/>
              <a:t>Thus</a:t>
            </a:r>
            <a:r>
              <a:rPr lang="en-US" sz="2000" dirty="0"/>
              <a:t>, marketers must provide cues that match those expectations. </a:t>
            </a:r>
            <a:r>
              <a:rPr lang="en-US" sz="2000" dirty="0" smtClean="0"/>
              <a:t>Each </a:t>
            </a:r>
            <a:r>
              <a:rPr lang="en-US" sz="2000" dirty="0"/>
              <a:t>aspect of the marketing mix must reinforce the others if cues are to become stimuli that guide consumer actions in the direction the marketer desires</a:t>
            </a:r>
          </a:p>
        </p:txBody>
      </p:sp>
      <p:sp>
        <p:nvSpPr>
          <p:cNvPr id="4" name="Content Placeholder 3"/>
          <p:cNvSpPr>
            <a:spLocks noGrp="1"/>
          </p:cNvSpPr>
          <p:nvPr>
            <p:ph sz="half" idx="2"/>
          </p:nvPr>
        </p:nvSpPr>
        <p:spPr>
          <a:xfrm>
            <a:off x="7496740" y="1210235"/>
            <a:ext cx="4396341" cy="4938525"/>
          </a:xfrm>
        </p:spPr>
        <p:txBody>
          <a:bodyPr>
            <a:noAutofit/>
          </a:bodyPr>
          <a:lstStyle/>
          <a:p>
            <a:pPr algn="just"/>
            <a:r>
              <a:rPr lang="en-US" sz="2000" dirty="0"/>
              <a:t>An advertisement for a trip that includes bike riding may serve as a cue for bike riders who might suddenly “recognize” that they “need” a vacation. The ad is the cue (or stimulus) that suggests a specific way to satisfy a salient </a:t>
            </a:r>
            <a:r>
              <a:rPr lang="en-US" sz="2000" dirty="0" smtClean="0"/>
              <a:t>motive.</a:t>
            </a:r>
          </a:p>
          <a:p>
            <a:pPr algn="just"/>
            <a:r>
              <a:rPr lang="en-US" sz="2000" dirty="0"/>
              <a:t>For example, consumers expect designer clothes to be expensive and to be sold in upscale retail stores. Thus, high-fashion designers should sell their clothes only through exclusive stores and advertise only in upscale fashion magazines.</a:t>
            </a:r>
          </a:p>
          <a:p>
            <a:pPr algn="just"/>
            <a:endParaRPr lang="en-US" sz="2000" dirty="0"/>
          </a:p>
        </p:txBody>
      </p:sp>
    </p:spTree>
    <p:extLst>
      <p:ext uri="{BB962C8B-B14F-4D97-AF65-F5344CB8AC3E}">
        <p14:creationId xmlns:p14="http://schemas.microsoft.com/office/powerpoint/2010/main" val="236049021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
            </a:r>
            <a:br>
              <a:rPr lang="en-US" dirty="0" smtClean="0"/>
            </a:br>
            <a:r>
              <a:rPr lang="en-US" sz="3200" b="1" dirty="0" smtClean="0"/>
              <a:t>Response </a:t>
            </a:r>
            <a:r>
              <a:rPr lang="en-US" dirty="0" smtClean="0"/>
              <a:t/>
            </a:r>
            <a:br>
              <a:rPr lang="en-US" dirty="0" smtClean="0"/>
            </a:br>
            <a:endParaRPr lang="en-US" dirty="0"/>
          </a:p>
        </p:txBody>
      </p:sp>
      <p:sp>
        <p:nvSpPr>
          <p:cNvPr id="3" name="Content Placeholder 2"/>
          <p:cNvSpPr>
            <a:spLocks noGrp="1"/>
          </p:cNvSpPr>
          <p:nvPr>
            <p:ph sz="half" idx="1"/>
          </p:nvPr>
        </p:nvSpPr>
        <p:spPr>
          <a:xfrm>
            <a:off x="1103312" y="1707777"/>
            <a:ext cx="5082335" cy="4548562"/>
          </a:xfrm>
        </p:spPr>
        <p:txBody>
          <a:bodyPr>
            <a:normAutofit/>
          </a:bodyPr>
          <a:lstStyle/>
          <a:p>
            <a:pPr algn="just"/>
            <a:r>
              <a:rPr lang="en-US" sz="2000" dirty="0"/>
              <a:t>In the context of learning, response is an individual’s reaction to a drive or a cue. Learning can occur even when responses are not overt. </a:t>
            </a:r>
            <a:r>
              <a:rPr lang="en-US" sz="2000" dirty="0" smtClean="0"/>
              <a:t>A </a:t>
            </a:r>
            <a:r>
              <a:rPr lang="en-US" sz="2000" dirty="0"/>
              <a:t>response is not tied to a need in a one-to-one fashion</a:t>
            </a:r>
            <a:r>
              <a:rPr lang="en-US" sz="2000" dirty="0" smtClean="0"/>
              <a:t>.</a:t>
            </a:r>
          </a:p>
          <a:p>
            <a:pPr algn="just"/>
            <a:r>
              <a:rPr lang="en-US" sz="2000" dirty="0" smtClean="0"/>
              <a:t>Cues </a:t>
            </a:r>
            <a:r>
              <a:rPr lang="en-US" sz="2000" dirty="0"/>
              <a:t>provide some direction, but there are many cues competing for the consumer’s attention. Which response the consumer makes depends heavily on previous learning; that, in turn, depends on how previous, related responses have been reinforced</a:t>
            </a:r>
          </a:p>
        </p:txBody>
      </p:sp>
      <p:sp>
        <p:nvSpPr>
          <p:cNvPr id="5" name="Content Placeholder 4"/>
          <p:cNvSpPr>
            <a:spLocks noGrp="1"/>
          </p:cNvSpPr>
          <p:nvPr>
            <p:ph sz="half" idx="2"/>
          </p:nvPr>
        </p:nvSpPr>
        <p:spPr>
          <a:xfrm>
            <a:off x="6447870" y="1343398"/>
            <a:ext cx="5493119" cy="4200245"/>
          </a:xfrm>
        </p:spPr>
        <p:txBody>
          <a:bodyPr>
            <a:normAutofit/>
          </a:bodyPr>
          <a:lstStyle/>
          <a:p>
            <a:pPr algn="just"/>
            <a:r>
              <a:rPr lang="en-US" sz="2000" dirty="0" smtClean="0"/>
              <a:t>An </a:t>
            </a:r>
            <a:r>
              <a:rPr lang="en-US" sz="2000" dirty="0"/>
              <a:t>automobile manufacturer </a:t>
            </a:r>
            <a:r>
              <a:rPr lang="en-US" sz="2000" dirty="0" smtClean="0"/>
              <a:t>who </a:t>
            </a:r>
            <a:r>
              <a:rPr lang="en-US" sz="2000" dirty="0"/>
              <a:t>provides consistent cues to a consumer may not always succeed in stimulating a purchase. However, if the manufacturer succeeds in forming a favorable image of a particular automobile model in the consumer’s mind, it is likely that the consumer will consider that make or model when he or she is ready to buy a car.</a:t>
            </a:r>
          </a:p>
        </p:txBody>
      </p:sp>
    </p:spTree>
    <p:extLst>
      <p:ext uri="{BB962C8B-B14F-4D97-AF65-F5344CB8AC3E}">
        <p14:creationId xmlns:p14="http://schemas.microsoft.com/office/powerpoint/2010/main" val="16646173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r>
            <a:br>
              <a:rPr lang="en-US" dirty="0" smtClean="0"/>
            </a:br>
            <a:r>
              <a:rPr lang="en-US" sz="3200" b="1" dirty="0"/>
              <a:t>Reinforcement</a:t>
            </a:r>
          </a:p>
        </p:txBody>
      </p:sp>
      <p:sp>
        <p:nvSpPr>
          <p:cNvPr id="3" name="Content Placeholder 2"/>
          <p:cNvSpPr>
            <a:spLocks noGrp="1"/>
          </p:cNvSpPr>
          <p:nvPr>
            <p:ph idx="1"/>
          </p:nvPr>
        </p:nvSpPr>
        <p:spPr>
          <a:xfrm>
            <a:off x="1103312" y="2052918"/>
            <a:ext cx="9506417" cy="4195481"/>
          </a:xfrm>
        </p:spPr>
        <p:txBody>
          <a:bodyPr/>
          <a:lstStyle/>
          <a:p>
            <a:pPr algn="just">
              <a:lnSpc>
                <a:spcPct val="150000"/>
              </a:lnSpc>
            </a:pPr>
            <a:r>
              <a:rPr lang="en-US" dirty="0"/>
              <a:t>Reinforcement is the reward—the pleasure, enjoyment, and benefits—that the consumer receives after buying and using a product or </a:t>
            </a:r>
            <a:r>
              <a:rPr lang="en-US" dirty="0" smtClean="0"/>
              <a:t>service.</a:t>
            </a:r>
          </a:p>
          <a:p>
            <a:pPr algn="just">
              <a:lnSpc>
                <a:spcPct val="150000"/>
              </a:lnSpc>
            </a:pPr>
            <a:r>
              <a:rPr lang="en-US" dirty="0"/>
              <a:t>For the marketer, the challenge is to continue to provide consumers with an ongoing positive product or service, thus </a:t>
            </a:r>
            <a:r>
              <a:rPr lang="en-US" dirty="0" smtClean="0"/>
              <a:t>reinforcing </a:t>
            </a:r>
            <a:r>
              <a:rPr lang="en-US" dirty="0"/>
              <a:t>future purchases. To illustrate, if a person visits a restaurant for the first time, likes the food, service, and ambience, and also feels he or she received value for the money paid, that customer was reinforced and is likely to dine at the restaurant again</a:t>
            </a:r>
          </a:p>
        </p:txBody>
      </p:sp>
    </p:spTree>
    <p:extLst>
      <p:ext uri="{BB962C8B-B14F-4D97-AF65-F5344CB8AC3E}">
        <p14:creationId xmlns:p14="http://schemas.microsoft.com/office/powerpoint/2010/main" val="16494834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r>
            <a:br>
              <a:rPr lang="en-US" dirty="0" smtClean="0"/>
            </a:br>
            <a:r>
              <a:rPr lang="en-US" sz="3200" b="1" dirty="0"/>
              <a:t>Behavioral Learning Theories</a:t>
            </a:r>
            <a:endParaRPr lang="en-US" sz="3200" dirty="0"/>
          </a:p>
        </p:txBody>
      </p:sp>
      <p:sp>
        <p:nvSpPr>
          <p:cNvPr id="3" name="Content Placeholder 2"/>
          <p:cNvSpPr>
            <a:spLocks noGrp="1"/>
          </p:cNvSpPr>
          <p:nvPr>
            <p:ph idx="1"/>
          </p:nvPr>
        </p:nvSpPr>
        <p:spPr/>
        <p:txBody>
          <a:bodyPr/>
          <a:lstStyle/>
          <a:p>
            <a:pPr lvl="0">
              <a:lnSpc>
                <a:spcPct val="90000"/>
              </a:lnSpc>
              <a:buClr>
                <a:srgbClr val="1E5155">
                  <a:lumMod val="40000"/>
                  <a:lumOff val="60000"/>
                </a:srgbClr>
              </a:buClr>
            </a:pPr>
            <a:r>
              <a:rPr lang="en-US" dirty="0">
                <a:solidFill>
                  <a:prstClr val="white"/>
                </a:solidFill>
              </a:rPr>
              <a:t>Classical Conditioning</a:t>
            </a:r>
          </a:p>
          <a:p>
            <a:pPr lvl="0">
              <a:lnSpc>
                <a:spcPct val="90000"/>
              </a:lnSpc>
              <a:buClr>
                <a:srgbClr val="1E5155">
                  <a:lumMod val="40000"/>
                  <a:lumOff val="60000"/>
                </a:srgbClr>
              </a:buClr>
            </a:pPr>
            <a:r>
              <a:rPr lang="en-US" dirty="0">
                <a:solidFill>
                  <a:prstClr val="white"/>
                </a:solidFill>
              </a:rPr>
              <a:t>Instrumental Conditioning</a:t>
            </a:r>
          </a:p>
          <a:p>
            <a:pPr lvl="0">
              <a:lnSpc>
                <a:spcPct val="90000"/>
              </a:lnSpc>
              <a:buClr>
                <a:srgbClr val="1E5155">
                  <a:lumMod val="40000"/>
                  <a:lumOff val="60000"/>
                </a:srgbClr>
              </a:buClr>
            </a:pPr>
            <a:r>
              <a:rPr lang="en-US" dirty="0">
                <a:solidFill>
                  <a:prstClr val="white"/>
                </a:solidFill>
              </a:rPr>
              <a:t>Modeling or Observational Learning</a:t>
            </a:r>
          </a:p>
          <a:p>
            <a:pPr lvl="0">
              <a:lnSpc>
                <a:spcPct val="90000"/>
              </a:lnSpc>
              <a:buClr>
                <a:srgbClr val="1E5155">
                  <a:lumMod val="40000"/>
                  <a:lumOff val="60000"/>
                </a:srgbClr>
              </a:buClr>
            </a:pPr>
            <a:endParaRPr lang="en-US" dirty="0">
              <a:solidFill>
                <a:prstClr val="white"/>
              </a:solidFill>
            </a:endParaRPr>
          </a:p>
          <a:p>
            <a:pPr marL="0" lvl="0" indent="0">
              <a:buClr>
                <a:srgbClr val="1E5155">
                  <a:lumMod val="40000"/>
                  <a:lumOff val="60000"/>
                </a:srgbClr>
              </a:buClr>
              <a:buNone/>
            </a:pPr>
            <a:endParaRPr lang="en-US" dirty="0">
              <a:solidFill>
                <a:prstClr val="white"/>
              </a:solidFill>
            </a:endParaRPr>
          </a:p>
        </p:txBody>
      </p:sp>
    </p:spTree>
    <p:extLst>
      <p:ext uri="{BB962C8B-B14F-4D97-AF65-F5344CB8AC3E}">
        <p14:creationId xmlns:p14="http://schemas.microsoft.com/office/powerpoint/2010/main" val="3916333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sz="half" idx="4294967295"/>
          </p:nvPr>
        </p:nvPicPr>
        <p:blipFill>
          <a:blip r:embed="rId2"/>
          <a:stretch>
            <a:fillRect/>
          </a:stretch>
        </p:blipFill>
        <p:spPr>
          <a:xfrm>
            <a:off x="0" y="2836863"/>
            <a:ext cx="4395788" cy="892175"/>
          </a:xfrm>
          <a:prstGeom prst="rect">
            <a:avLst/>
          </a:prstGeom>
        </p:spPr>
      </p:pic>
      <p:sp>
        <p:nvSpPr>
          <p:cNvPr id="6" name="Content Placeholder 5"/>
          <p:cNvSpPr>
            <a:spLocks noGrp="1"/>
          </p:cNvSpPr>
          <p:nvPr>
            <p:ph sz="half" idx="4294967295"/>
          </p:nvPr>
        </p:nvSpPr>
        <p:spPr>
          <a:xfrm>
            <a:off x="5013419" y="1192213"/>
            <a:ext cx="6465887" cy="5073650"/>
          </a:xfrm>
        </p:spPr>
        <p:txBody>
          <a:bodyPr>
            <a:normAutofit/>
          </a:bodyPr>
          <a:lstStyle/>
          <a:p>
            <a:pPr algn="just">
              <a:lnSpc>
                <a:spcPct val="150000"/>
              </a:lnSpc>
            </a:pPr>
            <a:r>
              <a:rPr lang="en-US" sz="2000" dirty="0"/>
              <a:t>A behavioral learning theory according to which a stimulus is paired with another stimulus that elicits a known response that serves to produce the same response when used alone.</a:t>
            </a:r>
          </a:p>
          <a:p>
            <a:pPr algn="just">
              <a:lnSpc>
                <a:spcPct val="150000"/>
              </a:lnSpc>
            </a:pPr>
            <a:r>
              <a:rPr lang="en-US" sz="2000" dirty="0"/>
              <a:t>This type of learning can explain why we buy the same things over and over again. </a:t>
            </a:r>
            <a:endParaRPr lang="en-US" sz="2000" dirty="0" smtClean="0"/>
          </a:p>
          <a:p>
            <a:pPr algn="just">
              <a:lnSpc>
                <a:spcPct val="150000"/>
              </a:lnSpc>
            </a:pPr>
            <a:r>
              <a:rPr lang="en-US" sz="2000" dirty="0" smtClean="0"/>
              <a:t>We </a:t>
            </a:r>
            <a:r>
              <a:rPr lang="en-US" sz="2000" dirty="0"/>
              <a:t>have been conditioned to respond to and be attracted to certain brands, goods and products</a:t>
            </a:r>
            <a:r>
              <a:rPr lang="en-US" dirty="0"/>
              <a:t>.</a:t>
            </a:r>
          </a:p>
        </p:txBody>
      </p:sp>
    </p:spTree>
    <p:extLst>
      <p:ext uri="{BB962C8B-B14F-4D97-AF65-F5344CB8AC3E}">
        <p14:creationId xmlns:p14="http://schemas.microsoft.com/office/powerpoint/2010/main" val="28179275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0" name="Text Box 2"/>
          <p:cNvSpPr txBox="1">
            <a:spLocks noChangeArrowheads="1"/>
          </p:cNvSpPr>
          <p:nvPr/>
        </p:nvSpPr>
        <p:spPr bwMode="auto">
          <a:xfrm>
            <a:off x="2159000" y="638175"/>
            <a:ext cx="8128000" cy="1066800"/>
          </a:xfrm>
          <a:prstGeom prst="rect">
            <a:avLst/>
          </a:prstGeom>
          <a:noFill/>
          <a:ln w="9525">
            <a:noFill/>
            <a:miter lim="800000"/>
            <a:headEnd/>
            <a:tailEnd/>
          </a:ln>
          <a:effectLst/>
        </p:spPr>
        <p:txBody>
          <a:bodyPr>
            <a:spAutoFit/>
          </a:bodyPr>
          <a:lstStyle/>
          <a:p>
            <a:pPr algn="ctr" defTabSz="914400" eaLnBrk="0" fontAlgn="base" hangingPunct="0">
              <a:spcBef>
                <a:spcPct val="0"/>
              </a:spcBef>
              <a:spcAft>
                <a:spcPct val="0"/>
              </a:spcAft>
            </a:pPr>
            <a:r>
              <a:rPr lang="en-US" sz="3200" b="1" dirty="0" smtClean="0">
                <a:solidFill>
                  <a:prstClr val="black"/>
                </a:solidFill>
                <a:latin typeface="Arial" pitchFamily="34" charset="0"/>
              </a:rPr>
              <a:t>Pavlovian </a:t>
            </a:r>
            <a:r>
              <a:rPr lang="en-US" sz="3200" b="1" dirty="0">
                <a:solidFill>
                  <a:prstClr val="black"/>
                </a:solidFill>
                <a:latin typeface="Arial" pitchFamily="34" charset="0"/>
              </a:rPr>
              <a:t>Model of Classical Conditioning</a:t>
            </a:r>
          </a:p>
        </p:txBody>
      </p:sp>
      <p:sp>
        <p:nvSpPr>
          <p:cNvPr id="237571" name="Rectangle 3"/>
          <p:cNvSpPr>
            <a:spLocks noChangeArrowheads="1"/>
          </p:cNvSpPr>
          <p:nvPr/>
        </p:nvSpPr>
        <p:spPr bwMode="auto">
          <a:xfrm>
            <a:off x="2489200" y="2184400"/>
            <a:ext cx="2870200" cy="800100"/>
          </a:xfrm>
          <a:prstGeom prst="rect">
            <a:avLst/>
          </a:prstGeom>
          <a:gradFill rotWithShape="0">
            <a:gsLst>
              <a:gs pos="0">
                <a:srgbClr val="CCFFFF"/>
              </a:gs>
              <a:gs pos="100000">
                <a:srgbClr val="CCFFFF">
                  <a:gamma/>
                  <a:tint val="30196"/>
                  <a:invGamma/>
                </a:srgbClr>
              </a:gs>
            </a:gsLst>
            <a:lin ang="5400000" scaled="1"/>
          </a:gradFill>
          <a:ln w="9525">
            <a:solidFill>
              <a:schemeClr val="tx1"/>
            </a:solidFill>
            <a:miter lim="800000"/>
            <a:headEnd/>
            <a:tailEnd/>
          </a:ln>
          <a:effectLst/>
        </p:spPr>
        <p:txBody>
          <a:bodyPr anchor="ctr"/>
          <a:lstStyle/>
          <a:p>
            <a:pPr algn="ctr" defTabSz="914400" eaLnBrk="0" fontAlgn="base" hangingPunct="0">
              <a:spcBef>
                <a:spcPct val="0"/>
              </a:spcBef>
              <a:spcAft>
                <a:spcPct val="0"/>
              </a:spcAft>
            </a:pPr>
            <a:r>
              <a:rPr lang="en-US" sz="2000" b="1" dirty="0">
                <a:solidFill>
                  <a:prstClr val="black"/>
                </a:solidFill>
                <a:latin typeface="Times New Roman" pitchFamily="18" charset="0"/>
              </a:rPr>
              <a:t>Unconditioned Stimulus</a:t>
            </a:r>
          </a:p>
          <a:p>
            <a:pPr algn="ctr" defTabSz="914400" eaLnBrk="0" fontAlgn="base" hangingPunct="0">
              <a:spcBef>
                <a:spcPct val="0"/>
              </a:spcBef>
              <a:spcAft>
                <a:spcPct val="0"/>
              </a:spcAft>
            </a:pPr>
            <a:r>
              <a:rPr lang="en-US" sz="2000" dirty="0" smtClean="0">
                <a:solidFill>
                  <a:prstClr val="black"/>
                </a:solidFill>
                <a:latin typeface="Times New Roman" pitchFamily="18" charset="0"/>
              </a:rPr>
              <a:t>Meat</a:t>
            </a:r>
            <a:endParaRPr lang="en-US" sz="2000" dirty="0">
              <a:solidFill>
                <a:prstClr val="black"/>
              </a:solidFill>
              <a:latin typeface="Times New Roman" pitchFamily="18" charset="0"/>
            </a:endParaRPr>
          </a:p>
        </p:txBody>
      </p:sp>
      <p:sp>
        <p:nvSpPr>
          <p:cNvPr id="237572" name="Rectangle 4"/>
          <p:cNvSpPr>
            <a:spLocks noChangeArrowheads="1"/>
          </p:cNvSpPr>
          <p:nvPr/>
        </p:nvSpPr>
        <p:spPr bwMode="auto">
          <a:xfrm>
            <a:off x="2489200" y="3441700"/>
            <a:ext cx="2870200" cy="800100"/>
          </a:xfrm>
          <a:prstGeom prst="rect">
            <a:avLst/>
          </a:prstGeom>
          <a:gradFill rotWithShape="0">
            <a:gsLst>
              <a:gs pos="0">
                <a:srgbClr val="FFFFCC"/>
              </a:gs>
              <a:gs pos="100000">
                <a:srgbClr val="FFFFCC">
                  <a:gamma/>
                  <a:tint val="33333"/>
                  <a:invGamma/>
                </a:srgbClr>
              </a:gs>
            </a:gsLst>
            <a:lin ang="5400000" scaled="1"/>
          </a:gradFill>
          <a:ln w="9525">
            <a:solidFill>
              <a:schemeClr val="tx1"/>
            </a:solidFill>
            <a:miter lim="800000"/>
            <a:headEnd/>
            <a:tailEnd/>
          </a:ln>
          <a:effectLst/>
        </p:spPr>
        <p:txBody>
          <a:bodyPr anchor="ctr"/>
          <a:lstStyle/>
          <a:p>
            <a:pPr algn="ctr" defTabSz="914400" eaLnBrk="0" fontAlgn="base" hangingPunct="0">
              <a:spcBef>
                <a:spcPct val="0"/>
              </a:spcBef>
              <a:spcAft>
                <a:spcPct val="0"/>
              </a:spcAft>
            </a:pPr>
            <a:r>
              <a:rPr lang="en-US" sz="2000" b="1" dirty="0">
                <a:solidFill>
                  <a:prstClr val="black"/>
                </a:solidFill>
                <a:latin typeface="Times New Roman" pitchFamily="18" charset="0"/>
              </a:rPr>
              <a:t>Conditioned Stimulus</a:t>
            </a:r>
          </a:p>
          <a:p>
            <a:pPr algn="ctr" defTabSz="914400" eaLnBrk="0" fontAlgn="base" hangingPunct="0">
              <a:spcBef>
                <a:spcPct val="0"/>
              </a:spcBef>
              <a:spcAft>
                <a:spcPct val="0"/>
              </a:spcAft>
            </a:pPr>
            <a:r>
              <a:rPr lang="en-US" sz="2000" dirty="0">
                <a:solidFill>
                  <a:prstClr val="black"/>
                </a:solidFill>
                <a:latin typeface="Times New Roman" pitchFamily="18" charset="0"/>
              </a:rPr>
              <a:t>Bell</a:t>
            </a:r>
          </a:p>
        </p:txBody>
      </p:sp>
      <p:sp>
        <p:nvSpPr>
          <p:cNvPr id="237573" name="Rectangle 5"/>
          <p:cNvSpPr>
            <a:spLocks noChangeArrowheads="1"/>
          </p:cNvSpPr>
          <p:nvPr/>
        </p:nvSpPr>
        <p:spPr bwMode="auto">
          <a:xfrm>
            <a:off x="7162800" y="2794000"/>
            <a:ext cx="2870200" cy="800100"/>
          </a:xfrm>
          <a:prstGeom prst="rect">
            <a:avLst/>
          </a:prstGeom>
          <a:gradFill rotWithShape="0">
            <a:gsLst>
              <a:gs pos="0">
                <a:srgbClr val="A7FFA7"/>
              </a:gs>
              <a:gs pos="100000">
                <a:srgbClr val="A7FFA7">
                  <a:gamma/>
                  <a:tint val="18039"/>
                  <a:invGamma/>
                </a:srgbClr>
              </a:gs>
            </a:gsLst>
            <a:lin ang="5400000" scaled="1"/>
          </a:gradFill>
          <a:ln w="9525">
            <a:solidFill>
              <a:schemeClr val="tx1"/>
            </a:solidFill>
            <a:miter lim="800000"/>
            <a:headEnd/>
            <a:tailEnd/>
          </a:ln>
          <a:effectLst/>
        </p:spPr>
        <p:txBody>
          <a:bodyPr anchor="ctr"/>
          <a:lstStyle/>
          <a:p>
            <a:pPr algn="ctr" defTabSz="914400" eaLnBrk="0" fontAlgn="base" hangingPunct="0">
              <a:spcBef>
                <a:spcPct val="0"/>
              </a:spcBef>
              <a:spcAft>
                <a:spcPct val="0"/>
              </a:spcAft>
            </a:pPr>
            <a:r>
              <a:rPr lang="en-US" sz="2000" b="1" dirty="0">
                <a:solidFill>
                  <a:prstClr val="black"/>
                </a:solidFill>
                <a:latin typeface="Times New Roman" pitchFamily="18" charset="0"/>
              </a:rPr>
              <a:t>Unconditioned Response</a:t>
            </a:r>
          </a:p>
          <a:p>
            <a:pPr algn="ctr" defTabSz="914400" eaLnBrk="0" fontAlgn="base" hangingPunct="0">
              <a:spcBef>
                <a:spcPct val="0"/>
              </a:spcBef>
              <a:spcAft>
                <a:spcPct val="0"/>
              </a:spcAft>
            </a:pPr>
            <a:r>
              <a:rPr lang="en-US" sz="2000" dirty="0">
                <a:solidFill>
                  <a:prstClr val="black"/>
                </a:solidFill>
                <a:latin typeface="Times New Roman" pitchFamily="18" charset="0"/>
              </a:rPr>
              <a:t>Salivation</a:t>
            </a:r>
          </a:p>
        </p:txBody>
      </p:sp>
      <p:sp>
        <p:nvSpPr>
          <p:cNvPr id="237574" name="Rectangle 6"/>
          <p:cNvSpPr>
            <a:spLocks noChangeArrowheads="1"/>
          </p:cNvSpPr>
          <p:nvPr/>
        </p:nvSpPr>
        <p:spPr bwMode="auto">
          <a:xfrm>
            <a:off x="2489200" y="5080000"/>
            <a:ext cx="2870200" cy="800100"/>
          </a:xfrm>
          <a:prstGeom prst="rect">
            <a:avLst/>
          </a:prstGeom>
          <a:gradFill rotWithShape="0">
            <a:gsLst>
              <a:gs pos="0">
                <a:srgbClr val="FF95FF"/>
              </a:gs>
              <a:gs pos="100000">
                <a:srgbClr val="FF95FF">
                  <a:gamma/>
                  <a:tint val="7451"/>
                  <a:invGamma/>
                </a:srgbClr>
              </a:gs>
            </a:gsLst>
            <a:lin ang="5400000" scaled="1"/>
          </a:gradFill>
          <a:ln w="9525">
            <a:solidFill>
              <a:schemeClr val="tx1"/>
            </a:solidFill>
            <a:miter lim="800000"/>
            <a:headEnd/>
            <a:tailEnd/>
          </a:ln>
          <a:effectLst/>
        </p:spPr>
        <p:txBody>
          <a:bodyPr anchor="ctr"/>
          <a:lstStyle/>
          <a:p>
            <a:pPr algn="ctr" defTabSz="914400" eaLnBrk="0" fontAlgn="base" hangingPunct="0">
              <a:spcBef>
                <a:spcPct val="0"/>
              </a:spcBef>
              <a:spcAft>
                <a:spcPct val="0"/>
              </a:spcAft>
            </a:pPr>
            <a:r>
              <a:rPr lang="en-US" sz="2000" b="1">
                <a:solidFill>
                  <a:prstClr val="black"/>
                </a:solidFill>
                <a:latin typeface="Times New Roman" pitchFamily="18" charset="0"/>
              </a:rPr>
              <a:t>Conditioned Stimulus</a:t>
            </a:r>
          </a:p>
          <a:p>
            <a:pPr algn="ctr" defTabSz="914400" eaLnBrk="0" fontAlgn="base" hangingPunct="0">
              <a:spcBef>
                <a:spcPct val="0"/>
              </a:spcBef>
              <a:spcAft>
                <a:spcPct val="0"/>
              </a:spcAft>
            </a:pPr>
            <a:r>
              <a:rPr lang="en-US" sz="2000">
                <a:solidFill>
                  <a:prstClr val="black"/>
                </a:solidFill>
                <a:latin typeface="Times New Roman" pitchFamily="18" charset="0"/>
              </a:rPr>
              <a:t>Bell</a:t>
            </a:r>
          </a:p>
        </p:txBody>
      </p:sp>
      <p:sp>
        <p:nvSpPr>
          <p:cNvPr id="237575" name="Rectangle 7"/>
          <p:cNvSpPr>
            <a:spLocks noChangeArrowheads="1"/>
          </p:cNvSpPr>
          <p:nvPr/>
        </p:nvSpPr>
        <p:spPr bwMode="auto">
          <a:xfrm>
            <a:off x="7162800" y="5080000"/>
            <a:ext cx="2870200" cy="800100"/>
          </a:xfrm>
          <a:prstGeom prst="rect">
            <a:avLst/>
          </a:prstGeom>
          <a:gradFill rotWithShape="0">
            <a:gsLst>
              <a:gs pos="0">
                <a:srgbClr val="75DFDD"/>
              </a:gs>
              <a:gs pos="100000">
                <a:srgbClr val="75DFDD">
                  <a:gamma/>
                  <a:tint val="21176"/>
                  <a:invGamma/>
                </a:srgbClr>
              </a:gs>
            </a:gsLst>
            <a:lin ang="5400000" scaled="1"/>
          </a:gradFill>
          <a:ln w="9525">
            <a:solidFill>
              <a:schemeClr val="tx1"/>
            </a:solidFill>
            <a:miter lim="800000"/>
            <a:headEnd/>
            <a:tailEnd/>
          </a:ln>
          <a:effectLst/>
        </p:spPr>
        <p:txBody>
          <a:bodyPr anchor="ctr"/>
          <a:lstStyle/>
          <a:p>
            <a:pPr algn="ctr" defTabSz="914400" eaLnBrk="0" fontAlgn="base" hangingPunct="0">
              <a:spcBef>
                <a:spcPct val="0"/>
              </a:spcBef>
              <a:spcAft>
                <a:spcPct val="0"/>
              </a:spcAft>
            </a:pPr>
            <a:r>
              <a:rPr lang="en-US" sz="2000" b="1">
                <a:solidFill>
                  <a:prstClr val="black"/>
                </a:solidFill>
                <a:latin typeface="Times New Roman" pitchFamily="18" charset="0"/>
              </a:rPr>
              <a:t>Conditioned Response</a:t>
            </a:r>
          </a:p>
          <a:p>
            <a:pPr algn="ctr" defTabSz="914400" eaLnBrk="0" fontAlgn="base" hangingPunct="0">
              <a:spcBef>
                <a:spcPct val="0"/>
              </a:spcBef>
              <a:spcAft>
                <a:spcPct val="0"/>
              </a:spcAft>
            </a:pPr>
            <a:r>
              <a:rPr lang="en-US" sz="2000">
                <a:solidFill>
                  <a:prstClr val="black"/>
                </a:solidFill>
                <a:latin typeface="Times New Roman" pitchFamily="18" charset="0"/>
              </a:rPr>
              <a:t>Salivation</a:t>
            </a:r>
          </a:p>
        </p:txBody>
      </p:sp>
      <p:cxnSp>
        <p:nvCxnSpPr>
          <p:cNvPr id="237576" name="AutoShape 8"/>
          <p:cNvCxnSpPr>
            <a:cxnSpLocks noChangeShapeType="1"/>
            <a:stCxn id="237571" idx="3"/>
            <a:endCxn id="237572" idx="3"/>
          </p:cNvCxnSpPr>
          <p:nvPr/>
        </p:nvCxnSpPr>
        <p:spPr bwMode="auto">
          <a:xfrm>
            <a:off x="5359400" y="2584450"/>
            <a:ext cx="1588" cy="1257300"/>
          </a:xfrm>
          <a:prstGeom prst="bentConnector3">
            <a:avLst>
              <a:gd name="adj1" fmla="val 14400000"/>
            </a:avLst>
          </a:prstGeom>
          <a:noFill/>
          <a:ln w="31750">
            <a:solidFill>
              <a:schemeClr val="tx1"/>
            </a:solidFill>
            <a:miter lim="800000"/>
            <a:headEnd/>
            <a:tailEnd/>
          </a:ln>
          <a:effectLst/>
        </p:spPr>
      </p:cxnSp>
      <p:cxnSp>
        <p:nvCxnSpPr>
          <p:cNvPr id="237577" name="AutoShape 9"/>
          <p:cNvCxnSpPr>
            <a:cxnSpLocks noChangeShapeType="1"/>
            <a:stCxn id="237574" idx="3"/>
            <a:endCxn id="237575" idx="1"/>
          </p:cNvCxnSpPr>
          <p:nvPr/>
        </p:nvCxnSpPr>
        <p:spPr bwMode="auto">
          <a:xfrm>
            <a:off x="5359400" y="5480050"/>
            <a:ext cx="1803400" cy="0"/>
          </a:xfrm>
          <a:prstGeom prst="straightConnector1">
            <a:avLst/>
          </a:prstGeom>
          <a:noFill/>
          <a:ln w="31750">
            <a:solidFill>
              <a:schemeClr val="tx1"/>
            </a:solidFill>
            <a:round/>
            <a:headEnd/>
            <a:tailEnd type="triangle" w="med" len="med"/>
          </a:ln>
          <a:effectLst/>
        </p:spPr>
      </p:cxnSp>
      <p:cxnSp>
        <p:nvCxnSpPr>
          <p:cNvPr id="237578" name="AutoShape 10"/>
          <p:cNvCxnSpPr>
            <a:cxnSpLocks noChangeShapeType="1"/>
            <a:stCxn id="237573" idx="2"/>
            <a:endCxn id="237575" idx="0"/>
          </p:cNvCxnSpPr>
          <p:nvPr/>
        </p:nvCxnSpPr>
        <p:spPr bwMode="auto">
          <a:xfrm>
            <a:off x="8597900" y="3594100"/>
            <a:ext cx="0" cy="1485900"/>
          </a:xfrm>
          <a:prstGeom prst="straightConnector1">
            <a:avLst/>
          </a:prstGeom>
          <a:noFill/>
          <a:ln w="31750">
            <a:solidFill>
              <a:schemeClr val="tx1"/>
            </a:solidFill>
            <a:round/>
            <a:headEnd/>
            <a:tailEnd type="triangle" w="med" len="med"/>
          </a:ln>
          <a:effectLst/>
        </p:spPr>
      </p:cxnSp>
      <p:cxnSp>
        <p:nvCxnSpPr>
          <p:cNvPr id="237579" name="AutoShape 11"/>
          <p:cNvCxnSpPr>
            <a:cxnSpLocks noChangeShapeType="1"/>
            <a:endCxn id="237573" idx="1"/>
          </p:cNvCxnSpPr>
          <p:nvPr/>
        </p:nvCxnSpPr>
        <p:spPr bwMode="auto">
          <a:xfrm>
            <a:off x="5588000" y="3194050"/>
            <a:ext cx="1574800" cy="0"/>
          </a:xfrm>
          <a:prstGeom prst="straightConnector1">
            <a:avLst/>
          </a:prstGeom>
          <a:noFill/>
          <a:ln w="31750">
            <a:solidFill>
              <a:schemeClr val="tx1"/>
            </a:solidFill>
            <a:round/>
            <a:headEnd/>
            <a:tailEnd type="triangle" w="med" len="med"/>
          </a:ln>
          <a:effectLst/>
        </p:spPr>
      </p:cxnSp>
      <p:sp>
        <p:nvSpPr>
          <p:cNvPr id="237580" name="Text Box 12"/>
          <p:cNvSpPr txBox="1">
            <a:spLocks noChangeArrowheads="1"/>
          </p:cNvSpPr>
          <p:nvPr/>
        </p:nvSpPr>
        <p:spPr bwMode="auto">
          <a:xfrm>
            <a:off x="2397125" y="4699001"/>
            <a:ext cx="3435350" cy="366713"/>
          </a:xfrm>
          <a:prstGeom prst="rect">
            <a:avLst/>
          </a:prstGeom>
          <a:noFill/>
          <a:ln w="9525">
            <a:noFill/>
            <a:miter lim="800000"/>
            <a:headEnd/>
            <a:tailEnd/>
          </a:ln>
          <a:effectLst/>
        </p:spPr>
        <p:txBody>
          <a:bodyPr wrap="none">
            <a:spAutoFit/>
          </a:bodyPr>
          <a:lstStyle/>
          <a:p>
            <a:pPr algn="ctr" defTabSz="914400" eaLnBrk="0" fontAlgn="base" hangingPunct="0">
              <a:spcBef>
                <a:spcPct val="0"/>
              </a:spcBef>
              <a:spcAft>
                <a:spcPct val="0"/>
              </a:spcAft>
            </a:pPr>
            <a:r>
              <a:rPr lang="en-US" b="1">
                <a:solidFill>
                  <a:prstClr val="black"/>
                </a:solidFill>
                <a:latin typeface="Times New Roman" pitchFamily="18" charset="0"/>
              </a:rPr>
              <a:t>AFTER REPEATED PAIRINGS</a:t>
            </a:r>
          </a:p>
        </p:txBody>
      </p:sp>
    </p:spTree>
    <p:extLst>
      <p:ext uri="{BB962C8B-B14F-4D97-AF65-F5344CB8AC3E}">
        <p14:creationId xmlns:p14="http://schemas.microsoft.com/office/powerpoint/2010/main" val="2168696389"/>
      </p:ext>
    </p:extLst>
  </p:cSld>
  <p:clrMapOvr>
    <a:masterClrMapping/>
  </p:clrMapOvr>
  <p:transition>
    <p:cov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28255" y="872836"/>
            <a:ext cx="10460181" cy="5170646"/>
          </a:xfrm>
          <a:prstGeom prst="rect">
            <a:avLst/>
          </a:prstGeom>
        </p:spPr>
        <p:txBody>
          <a:bodyPr wrap="square">
            <a:spAutoFit/>
          </a:bodyPr>
          <a:lstStyle/>
          <a:p>
            <a:pPr lvl="0" algn="just" defTabSz="914400">
              <a:lnSpc>
                <a:spcPct val="150000"/>
              </a:lnSpc>
            </a:pPr>
            <a:r>
              <a:rPr lang="en-US" sz="2000" dirty="0">
                <a:latin typeface="+mj-lt"/>
              </a:rPr>
              <a:t>An</a:t>
            </a:r>
            <a:r>
              <a:rPr lang="en-US" sz="2000" u="sng" dirty="0">
                <a:latin typeface="+mj-lt"/>
              </a:rPr>
              <a:t> unconditioned </a:t>
            </a:r>
            <a:r>
              <a:rPr lang="en-US" sz="2000" u="sng" dirty="0" smtClean="0">
                <a:latin typeface="+mj-lt"/>
              </a:rPr>
              <a:t>stimulus(US)</a:t>
            </a:r>
            <a:r>
              <a:rPr lang="en-US" sz="2000" dirty="0">
                <a:latin typeface="+mj-lt"/>
              </a:rPr>
              <a:t> is a trigger that leads to an automatic response. </a:t>
            </a:r>
            <a:r>
              <a:rPr lang="en-US" sz="2000" dirty="0" err="1">
                <a:latin typeface="+mj-lt"/>
              </a:rPr>
              <a:t>Eg</a:t>
            </a:r>
            <a:r>
              <a:rPr lang="en-US" sz="2000" dirty="0">
                <a:latin typeface="+mj-lt"/>
              </a:rPr>
              <a:t>. When its cold you shiver, the cold breeze is an unconditioned stimulus; it produces an involuntary response (the shivering).</a:t>
            </a:r>
          </a:p>
          <a:p>
            <a:pPr lvl="0" algn="just" defTabSz="914400">
              <a:lnSpc>
                <a:spcPct val="150000"/>
              </a:lnSpc>
            </a:pPr>
            <a:r>
              <a:rPr lang="en-US" sz="2000" u="sng" dirty="0">
                <a:latin typeface="+mj-lt"/>
              </a:rPr>
              <a:t>A neutral stimulus </a:t>
            </a:r>
            <a:r>
              <a:rPr lang="en-US" sz="2000" dirty="0">
                <a:latin typeface="+mj-lt"/>
              </a:rPr>
              <a:t>is a stimulus that doesn't initially trigger a response on its own. If you hear the sound of a fan but don't feel the breeze, for example, it wouldn't necessarily trigger a response.</a:t>
            </a:r>
          </a:p>
          <a:p>
            <a:pPr lvl="0" algn="just" defTabSz="914400">
              <a:lnSpc>
                <a:spcPct val="150000"/>
              </a:lnSpc>
            </a:pPr>
            <a:r>
              <a:rPr lang="en-US" sz="2000" dirty="0">
                <a:latin typeface="+mj-lt"/>
              </a:rPr>
              <a:t>A </a:t>
            </a:r>
            <a:r>
              <a:rPr lang="en-US" sz="2000" u="sng" dirty="0">
                <a:latin typeface="+mj-lt"/>
              </a:rPr>
              <a:t>conditioned </a:t>
            </a:r>
            <a:r>
              <a:rPr lang="en-US" sz="2000" u="sng" dirty="0" smtClean="0">
                <a:latin typeface="+mj-lt"/>
              </a:rPr>
              <a:t>stimulus(CS)</a:t>
            </a:r>
            <a:r>
              <a:rPr lang="en-US" sz="2000" dirty="0">
                <a:latin typeface="+mj-lt"/>
              </a:rPr>
              <a:t> is a stimulus that was once neutral (didn't trigger a response) but now leads to a response.  </a:t>
            </a:r>
            <a:r>
              <a:rPr lang="en-US" sz="2000" dirty="0" err="1">
                <a:latin typeface="+mj-lt"/>
              </a:rPr>
              <a:t>Eg</a:t>
            </a:r>
            <a:r>
              <a:rPr lang="en-US" sz="2000" dirty="0">
                <a:latin typeface="+mj-lt"/>
              </a:rPr>
              <a:t> If you previously didn't pay attention to dogs, but then got bit by one, you are now fearful every time you see a dog, the dog has become a conditioned stimulus.</a:t>
            </a:r>
          </a:p>
          <a:p>
            <a:pPr lvl="0" algn="just" defTabSz="914400" fontAlgn="base">
              <a:lnSpc>
                <a:spcPct val="150000"/>
              </a:lnSpc>
            </a:pPr>
            <a:r>
              <a:rPr lang="en-US" sz="2000" dirty="0" smtClean="0">
                <a:latin typeface="+mj-lt"/>
              </a:rPr>
              <a:t>.</a:t>
            </a:r>
            <a:endParaRPr lang="en-US" sz="2000" dirty="0">
              <a:latin typeface="+mj-lt"/>
            </a:endParaRPr>
          </a:p>
        </p:txBody>
      </p:sp>
    </p:spTree>
    <p:extLst>
      <p:ext uri="{BB962C8B-B14F-4D97-AF65-F5344CB8AC3E}">
        <p14:creationId xmlns:p14="http://schemas.microsoft.com/office/powerpoint/2010/main" val="16993598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103312" y="2052918"/>
            <a:ext cx="10035743" cy="4195481"/>
          </a:xfrm>
        </p:spPr>
        <p:txBody>
          <a:bodyPr/>
          <a:lstStyle/>
          <a:p>
            <a:pPr marL="0" lvl="0" indent="0" algn="just" defTabSz="914400" fontAlgn="base">
              <a:lnSpc>
                <a:spcPct val="150000"/>
              </a:lnSpc>
              <a:spcBef>
                <a:spcPts val="0"/>
              </a:spcBef>
              <a:buClrTx/>
              <a:buSzTx/>
              <a:buNone/>
            </a:pPr>
            <a:r>
              <a:rPr lang="en-US" dirty="0">
                <a:solidFill>
                  <a:prstClr val="white"/>
                </a:solidFill>
                <a:ea typeface="+mn-ea"/>
                <a:cs typeface="+mn-cs"/>
              </a:rPr>
              <a:t>An </a:t>
            </a:r>
            <a:r>
              <a:rPr lang="en-US" u="sng" dirty="0">
                <a:solidFill>
                  <a:prstClr val="white"/>
                </a:solidFill>
                <a:ea typeface="+mn-ea"/>
                <a:cs typeface="+mn-cs"/>
              </a:rPr>
              <a:t>unconditioned response(UR)</a:t>
            </a:r>
            <a:r>
              <a:rPr lang="en-US" dirty="0">
                <a:solidFill>
                  <a:prstClr val="white"/>
                </a:solidFill>
                <a:ea typeface="+mn-ea"/>
                <a:cs typeface="+mn-cs"/>
              </a:rPr>
              <a:t> is an automatic response or a response that occurs without thought when an unconditioned stimulus is present. If you smell your favorite food and your mouth starts watering, the watering is an unconditioned response.</a:t>
            </a:r>
          </a:p>
          <a:p>
            <a:pPr marL="0" lvl="0" indent="0" algn="just" defTabSz="914400" fontAlgn="base">
              <a:lnSpc>
                <a:spcPct val="150000"/>
              </a:lnSpc>
              <a:spcBef>
                <a:spcPts val="0"/>
              </a:spcBef>
              <a:buClrTx/>
              <a:buSzTx/>
              <a:buNone/>
            </a:pPr>
            <a:r>
              <a:rPr lang="en-US" dirty="0" smtClean="0">
                <a:solidFill>
                  <a:prstClr val="white"/>
                </a:solidFill>
                <a:ea typeface="+mn-ea"/>
                <a:cs typeface="+mn-cs"/>
              </a:rPr>
              <a:t>A</a:t>
            </a:r>
            <a:r>
              <a:rPr lang="en-US" dirty="0">
                <a:solidFill>
                  <a:prstClr val="white"/>
                </a:solidFill>
                <a:ea typeface="+mn-ea"/>
                <a:cs typeface="+mn-cs"/>
              </a:rPr>
              <a:t> </a:t>
            </a:r>
            <a:r>
              <a:rPr lang="en-US" u="sng" dirty="0">
                <a:solidFill>
                  <a:prstClr val="white"/>
                </a:solidFill>
                <a:ea typeface="+mn-ea"/>
                <a:cs typeface="+mn-cs"/>
              </a:rPr>
              <a:t>conditioned response(CR)</a:t>
            </a:r>
            <a:r>
              <a:rPr lang="en-US" dirty="0">
                <a:solidFill>
                  <a:prstClr val="white"/>
                </a:solidFill>
                <a:ea typeface="+mn-ea"/>
                <a:cs typeface="+mn-cs"/>
              </a:rPr>
              <a:t> is a learned response or a response that is created where no response existed before. Going back to the example of being bit by a dog, the fear you experience after the bite is a conditioned response</a:t>
            </a:r>
            <a:endParaRPr lang="en-US" dirty="0"/>
          </a:p>
        </p:txBody>
      </p:sp>
    </p:spTree>
    <p:extLst>
      <p:ext uri="{BB962C8B-B14F-4D97-AF65-F5344CB8AC3E}">
        <p14:creationId xmlns:p14="http://schemas.microsoft.com/office/powerpoint/2010/main" val="24137496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4294967295"/>
          </p:nvPr>
        </p:nvSpPr>
        <p:spPr>
          <a:xfrm>
            <a:off x="1122218" y="1316182"/>
            <a:ext cx="9864437" cy="4862945"/>
          </a:xfrm>
        </p:spPr>
        <p:txBody>
          <a:bodyPr>
            <a:normAutofit/>
          </a:bodyPr>
          <a:lstStyle/>
          <a:p>
            <a:pPr>
              <a:lnSpc>
                <a:spcPct val="150000"/>
              </a:lnSpc>
            </a:pPr>
            <a:r>
              <a:rPr lang="en-US" dirty="0"/>
              <a:t>Repetition increases the strength of the association between two stimuli and slows down forgetting this connection. However, the amount of repetition that aids retention is limited. Although repetition beyond what is necessary for the initial learning </a:t>
            </a:r>
            <a:r>
              <a:rPr lang="en-US" dirty="0" smtClean="0"/>
              <a:t>assists in retention</a:t>
            </a:r>
            <a:r>
              <a:rPr lang="en-US" dirty="0"/>
              <a:t>, at some point an individual becomes satiated with numerous exposures, and both attention and </a:t>
            </a:r>
            <a:r>
              <a:rPr lang="en-US" dirty="0" smtClean="0"/>
              <a:t>retention </a:t>
            </a:r>
            <a:r>
              <a:rPr lang="en-US" dirty="0"/>
              <a:t>decline. </a:t>
            </a:r>
            <a:endParaRPr lang="en-US" dirty="0" smtClean="0"/>
          </a:p>
          <a:p>
            <a:pPr>
              <a:lnSpc>
                <a:spcPct val="150000"/>
              </a:lnSpc>
            </a:pPr>
            <a:r>
              <a:rPr lang="en-US" dirty="0" smtClean="0"/>
              <a:t>This </a:t>
            </a:r>
            <a:r>
              <a:rPr lang="en-US" dirty="0"/>
              <a:t>effect is called advertising wear-out, and marketers reduce it by using different ads expressing the same message or advertising themes</a:t>
            </a:r>
          </a:p>
        </p:txBody>
      </p:sp>
    </p:spTree>
    <p:extLst>
      <p:ext uri="{BB962C8B-B14F-4D97-AF65-F5344CB8AC3E}">
        <p14:creationId xmlns:p14="http://schemas.microsoft.com/office/powerpoint/2010/main" val="25017669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r>
            <a:br>
              <a:rPr lang="en-US" dirty="0" smtClean="0"/>
            </a:br>
            <a:r>
              <a:rPr lang="en-US" sz="3200" b="1" dirty="0" smtClean="0"/>
              <a:t>Stimulus Generalizations</a:t>
            </a:r>
            <a:endParaRPr lang="en-US" sz="3200" b="1" dirty="0"/>
          </a:p>
        </p:txBody>
      </p:sp>
      <p:sp>
        <p:nvSpPr>
          <p:cNvPr id="3" name="Content Placeholder 2"/>
          <p:cNvSpPr>
            <a:spLocks noGrp="1"/>
          </p:cNvSpPr>
          <p:nvPr>
            <p:ph idx="1"/>
          </p:nvPr>
        </p:nvSpPr>
        <p:spPr/>
        <p:txBody>
          <a:bodyPr/>
          <a:lstStyle/>
          <a:p>
            <a:pPr>
              <a:lnSpc>
                <a:spcPct val="150000"/>
              </a:lnSpc>
            </a:pPr>
            <a:r>
              <a:rPr lang="en-US" dirty="0"/>
              <a:t>According to classical conditioning theorists, learning depends not only on repetition but also on individuals’ ability to “generalize.” Pavlov, for example, found that a dog could learn to salivate not only to the sound of a bell but also to similar sounds such as jangling keys or coins. Responding the same way to slightly different stimuli is called stimulus generalization</a:t>
            </a:r>
          </a:p>
        </p:txBody>
      </p:sp>
    </p:spTree>
    <p:extLst>
      <p:ext uri="{BB962C8B-B14F-4D97-AF65-F5344CB8AC3E}">
        <p14:creationId xmlns:p14="http://schemas.microsoft.com/office/powerpoint/2010/main" val="41496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nSpc>
                <a:spcPct val="150000"/>
              </a:lnSpc>
            </a:pPr>
            <a:r>
              <a:rPr lang="en-US" dirty="0"/>
              <a:t>There are four strategic applications of stimulus generalization to branding and </a:t>
            </a:r>
            <a:r>
              <a:rPr lang="en-US" dirty="0" smtClean="0"/>
              <a:t>managing </a:t>
            </a:r>
            <a:r>
              <a:rPr lang="en-US" dirty="0"/>
              <a:t>product lines: </a:t>
            </a:r>
            <a:endParaRPr lang="en-US" dirty="0" smtClean="0"/>
          </a:p>
          <a:p>
            <a:pPr lvl="1">
              <a:lnSpc>
                <a:spcPct val="150000"/>
              </a:lnSpc>
            </a:pPr>
            <a:r>
              <a:rPr lang="en-US" sz="2000" dirty="0"/>
              <a:t>P</a:t>
            </a:r>
            <a:r>
              <a:rPr lang="en-US" sz="2000" dirty="0" smtClean="0"/>
              <a:t>roduct </a:t>
            </a:r>
            <a:r>
              <a:rPr lang="en-US" sz="2000" dirty="0"/>
              <a:t>line </a:t>
            </a:r>
            <a:r>
              <a:rPr lang="en-US" sz="2000" dirty="0" smtClean="0"/>
              <a:t>extensions</a:t>
            </a:r>
          </a:p>
          <a:p>
            <a:pPr lvl="1">
              <a:lnSpc>
                <a:spcPct val="150000"/>
              </a:lnSpc>
            </a:pPr>
            <a:r>
              <a:rPr lang="en-US" sz="2000" dirty="0"/>
              <a:t>P</a:t>
            </a:r>
            <a:r>
              <a:rPr lang="en-US" sz="2000" dirty="0" smtClean="0"/>
              <a:t>roduct </a:t>
            </a:r>
            <a:r>
              <a:rPr lang="en-US" sz="2000" dirty="0"/>
              <a:t>form </a:t>
            </a:r>
            <a:r>
              <a:rPr lang="en-US" sz="2000" dirty="0" smtClean="0"/>
              <a:t>extensions </a:t>
            </a:r>
          </a:p>
          <a:p>
            <a:pPr lvl="1">
              <a:lnSpc>
                <a:spcPct val="150000"/>
              </a:lnSpc>
            </a:pPr>
            <a:r>
              <a:rPr lang="en-US" sz="2000" dirty="0"/>
              <a:t>F</a:t>
            </a:r>
            <a:r>
              <a:rPr lang="en-US" sz="2000" dirty="0" smtClean="0"/>
              <a:t>amily branding</a:t>
            </a:r>
          </a:p>
          <a:p>
            <a:pPr lvl="1">
              <a:lnSpc>
                <a:spcPct val="150000"/>
              </a:lnSpc>
            </a:pPr>
            <a:r>
              <a:rPr lang="en-US" sz="2000" dirty="0" smtClean="0"/>
              <a:t>Licensing</a:t>
            </a:r>
          </a:p>
        </p:txBody>
      </p:sp>
    </p:spTree>
    <p:extLst>
      <p:ext uri="{BB962C8B-B14F-4D97-AF65-F5344CB8AC3E}">
        <p14:creationId xmlns:p14="http://schemas.microsoft.com/office/powerpoint/2010/main" val="42830935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just">
              <a:lnSpc>
                <a:spcPct val="150000"/>
              </a:lnSpc>
            </a:pPr>
            <a:r>
              <a:rPr lang="en-US" dirty="0" smtClean="0"/>
              <a:t>Product </a:t>
            </a:r>
            <a:r>
              <a:rPr lang="en-US" dirty="0"/>
              <a:t>line extensions </a:t>
            </a:r>
            <a:r>
              <a:rPr lang="en-US" dirty="0" smtClean="0"/>
              <a:t>-Additions </a:t>
            </a:r>
            <a:r>
              <a:rPr lang="en-US" dirty="0"/>
              <a:t>of related items to an established brand because they are likely to be adopted, since they come under a known and trusted brand name, which is a marketing </a:t>
            </a:r>
            <a:r>
              <a:rPr lang="en-US" dirty="0" smtClean="0"/>
              <a:t>application </a:t>
            </a:r>
            <a:r>
              <a:rPr lang="en-US" dirty="0"/>
              <a:t>of </a:t>
            </a:r>
            <a:r>
              <a:rPr lang="en-US" dirty="0" smtClean="0"/>
              <a:t>stimulus generalization.</a:t>
            </a:r>
          </a:p>
          <a:p>
            <a:pPr algn="just">
              <a:lnSpc>
                <a:spcPct val="150000"/>
              </a:lnSpc>
            </a:pPr>
            <a:r>
              <a:rPr lang="en-US" dirty="0" smtClean="0"/>
              <a:t>Product </a:t>
            </a:r>
            <a:r>
              <a:rPr lang="en-US" dirty="0"/>
              <a:t>form extension Offering the same product in a different form but under the same brand, which is a </a:t>
            </a:r>
            <a:r>
              <a:rPr lang="en-US" dirty="0" err="1"/>
              <a:t>marketing</a:t>
            </a:r>
            <a:r>
              <a:rPr lang="en-US" dirty="0"/>
              <a:t> application of stimulus generalization.</a:t>
            </a:r>
          </a:p>
        </p:txBody>
      </p:sp>
    </p:spTree>
    <p:extLst>
      <p:ext uri="{BB962C8B-B14F-4D97-AF65-F5344CB8AC3E}">
        <p14:creationId xmlns:p14="http://schemas.microsoft.com/office/powerpoint/2010/main" val="23017582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just">
              <a:lnSpc>
                <a:spcPct val="150000"/>
              </a:lnSpc>
            </a:pPr>
            <a:r>
              <a:rPr lang="en-US" dirty="0" smtClean="0"/>
              <a:t>Family </a:t>
            </a:r>
            <a:r>
              <a:rPr lang="en-US" dirty="0"/>
              <a:t>branding Marketing a whole line of products under the same brand name, which is a </a:t>
            </a:r>
            <a:r>
              <a:rPr lang="en-US" dirty="0" smtClean="0"/>
              <a:t>marketing </a:t>
            </a:r>
            <a:r>
              <a:rPr lang="en-US" dirty="0"/>
              <a:t>application of stimulus generalization. </a:t>
            </a:r>
            <a:endParaRPr lang="en-US" dirty="0" smtClean="0"/>
          </a:p>
          <a:p>
            <a:pPr algn="just">
              <a:lnSpc>
                <a:spcPct val="150000"/>
              </a:lnSpc>
            </a:pPr>
            <a:r>
              <a:rPr lang="en-US" dirty="0" smtClean="0"/>
              <a:t>Licensing </a:t>
            </a:r>
            <a:r>
              <a:rPr lang="en-US" dirty="0"/>
              <a:t>An application of stimulus </a:t>
            </a:r>
            <a:r>
              <a:rPr lang="en-US" dirty="0" smtClean="0"/>
              <a:t>generalization </a:t>
            </a:r>
            <a:r>
              <a:rPr lang="en-US" dirty="0"/>
              <a:t>that contractually allows affixing a brand name to the products of another manufacturer.</a:t>
            </a:r>
          </a:p>
        </p:txBody>
      </p:sp>
    </p:spTree>
    <p:extLst>
      <p:ext uri="{BB962C8B-B14F-4D97-AF65-F5344CB8AC3E}">
        <p14:creationId xmlns:p14="http://schemas.microsoft.com/office/powerpoint/2010/main" val="10914516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4294967295"/>
          </p:nvPr>
        </p:nvSpPr>
        <p:spPr>
          <a:xfrm>
            <a:off x="568037" y="1991302"/>
            <a:ext cx="4395788" cy="4195763"/>
          </a:xfrm>
        </p:spPr>
        <p:txBody>
          <a:bodyPr/>
          <a:lstStyle/>
          <a:p>
            <a:pPr marL="0" lvl="0" indent="0" algn="ctr" defTabSz="914400" eaLnBrk="0" fontAlgn="base" hangingPunct="0">
              <a:spcBef>
                <a:spcPct val="0"/>
              </a:spcBef>
              <a:spcAft>
                <a:spcPct val="0"/>
              </a:spcAft>
              <a:buClrTx/>
              <a:buSzTx/>
              <a:buNone/>
            </a:pPr>
            <a:r>
              <a:rPr lang="en-US" sz="3200" b="1" dirty="0">
                <a:effectLst>
                  <a:outerShdw blurRad="38100" dist="38100" dir="2700000" algn="tl">
                    <a:srgbClr val="FFFFFF"/>
                  </a:outerShdw>
                </a:effectLst>
                <a:latin typeface="Times New Roman" pitchFamily="18" charset="0"/>
                <a:ea typeface="+mn-ea"/>
                <a:cs typeface="+mn-cs"/>
              </a:rPr>
              <a:t>Instrumental (Operant) Conditioning</a:t>
            </a:r>
            <a:endParaRPr lang="en-US" sz="3200" dirty="0">
              <a:latin typeface="Times New Roman" pitchFamily="18" charset="0"/>
              <a:ea typeface="+mn-ea"/>
              <a:cs typeface="+mn-cs"/>
            </a:endParaRPr>
          </a:p>
          <a:p>
            <a:endParaRPr lang="en-US" dirty="0"/>
          </a:p>
        </p:txBody>
      </p:sp>
      <p:sp>
        <p:nvSpPr>
          <p:cNvPr id="6" name="Content Placeholder 5"/>
          <p:cNvSpPr>
            <a:spLocks noGrp="1"/>
          </p:cNvSpPr>
          <p:nvPr>
            <p:ph sz="half" idx="4294967295"/>
          </p:nvPr>
        </p:nvSpPr>
        <p:spPr>
          <a:xfrm>
            <a:off x="5385522" y="1778722"/>
            <a:ext cx="6418551" cy="4200525"/>
          </a:xfrm>
        </p:spPr>
        <p:txBody>
          <a:bodyPr>
            <a:normAutofit/>
          </a:bodyPr>
          <a:lstStyle/>
          <a:p>
            <a:pPr>
              <a:lnSpc>
                <a:spcPct val="150000"/>
              </a:lnSpc>
            </a:pPr>
            <a:r>
              <a:rPr lang="en-US" dirty="0"/>
              <a:t>Operant </a:t>
            </a:r>
            <a:r>
              <a:rPr lang="en-US" dirty="0" smtClean="0"/>
              <a:t>conditioning</a:t>
            </a:r>
            <a:r>
              <a:rPr lang="en-US" dirty="0"/>
              <a:t> </a:t>
            </a:r>
            <a:r>
              <a:rPr lang="en-US" dirty="0" smtClean="0"/>
              <a:t>is a </a:t>
            </a:r>
            <a:r>
              <a:rPr lang="en-US" dirty="0"/>
              <a:t>method of learning that employs rewards and punishments for behavior. </a:t>
            </a:r>
            <a:endParaRPr lang="en-US" dirty="0" smtClean="0"/>
          </a:p>
          <a:p>
            <a:pPr>
              <a:lnSpc>
                <a:spcPct val="150000"/>
              </a:lnSpc>
            </a:pPr>
            <a:r>
              <a:rPr lang="en-US" dirty="0" smtClean="0"/>
              <a:t>Through </a:t>
            </a:r>
            <a:r>
              <a:rPr lang="en-US" dirty="0"/>
              <a:t>operant conditioning, an association is made between a behavior and a consequence </a:t>
            </a:r>
            <a:r>
              <a:rPr lang="en-US" dirty="0" smtClean="0"/>
              <a:t>whether </a:t>
            </a:r>
            <a:r>
              <a:rPr lang="en-US" dirty="0"/>
              <a:t>negative or </a:t>
            </a:r>
            <a:r>
              <a:rPr lang="en-US" dirty="0" smtClean="0"/>
              <a:t>positive</a:t>
            </a:r>
            <a:endParaRPr lang="en-US" sz="2000" dirty="0"/>
          </a:p>
        </p:txBody>
      </p:sp>
    </p:spTree>
    <p:extLst>
      <p:ext uri="{BB962C8B-B14F-4D97-AF65-F5344CB8AC3E}">
        <p14:creationId xmlns:p14="http://schemas.microsoft.com/office/powerpoint/2010/main" val="25752669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981200" y="445081"/>
            <a:ext cx="7536873" cy="4636260"/>
          </a:xfrm>
          <a:prstGeom prst="rect">
            <a:avLst/>
          </a:prstGeom>
        </p:spPr>
      </p:pic>
      <p:sp>
        <p:nvSpPr>
          <p:cNvPr id="3" name="TextBox 2"/>
          <p:cNvSpPr txBox="1"/>
          <p:nvPr/>
        </p:nvSpPr>
        <p:spPr>
          <a:xfrm>
            <a:off x="1814945" y="5195455"/>
            <a:ext cx="8229600" cy="369332"/>
          </a:xfrm>
          <a:prstGeom prst="rect">
            <a:avLst/>
          </a:prstGeom>
          <a:noFill/>
        </p:spPr>
        <p:txBody>
          <a:bodyPr wrap="square" rtlCol="0">
            <a:spAutoFit/>
          </a:bodyPr>
          <a:lstStyle/>
          <a:p>
            <a:r>
              <a:rPr lang="en-US" dirty="0"/>
              <a:t>https://www.verywellmind.com/operant-conditioning-a2-2794863</a:t>
            </a:r>
          </a:p>
        </p:txBody>
      </p:sp>
    </p:spTree>
    <p:extLst>
      <p:ext uri="{BB962C8B-B14F-4D97-AF65-F5344CB8AC3E}">
        <p14:creationId xmlns:p14="http://schemas.microsoft.com/office/powerpoint/2010/main" val="37414564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45130" y="439655"/>
            <a:ext cx="9404723" cy="1400530"/>
          </a:xfrm>
        </p:spPr>
        <p:txBody>
          <a:bodyPr/>
          <a:lstStyle/>
          <a:p>
            <a:r>
              <a:rPr lang="en-US" dirty="0" smtClean="0"/>
              <a:t/>
            </a:r>
            <a:br>
              <a:rPr lang="en-US" dirty="0" smtClean="0"/>
            </a:br>
            <a:r>
              <a:rPr lang="en-US" sz="3200" b="1" dirty="0" smtClean="0"/>
              <a:t>Reinforcement</a:t>
            </a:r>
            <a:endParaRPr lang="en-US" sz="3200" b="1" dirty="0"/>
          </a:p>
        </p:txBody>
      </p:sp>
      <p:sp>
        <p:nvSpPr>
          <p:cNvPr id="6" name="Content Placeholder 5"/>
          <p:cNvSpPr>
            <a:spLocks noGrp="1"/>
          </p:cNvSpPr>
          <p:nvPr>
            <p:ph idx="1"/>
          </p:nvPr>
        </p:nvSpPr>
        <p:spPr>
          <a:xfrm>
            <a:off x="1103312" y="2052918"/>
            <a:ext cx="9564688" cy="4029227"/>
          </a:xfrm>
        </p:spPr>
        <p:txBody>
          <a:bodyPr/>
          <a:lstStyle/>
          <a:p>
            <a:pPr algn="just">
              <a:lnSpc>
                <a:spcPct val="150000"/>
              </a:lnSpc>
            </a:pPr>
            <a:r>
              <a:rPr lang="en-US" dirty="0"/>
              <a:t>Skinner distinguished between two types of reinforcement that influence the likelihood that a response will be repeated. </a:t>
            </a:r>
            <a:endParaRPr lang="en-US" dirty="0" smtClean="0"/>
          </a:p>
          <a:p>
            <a:pPr lvl="1" algn="just">
              <a:lnSpc>
                <a:spcPct val="150000"/>
              </a:lnSpc>
            </a:pPr>
            <a:r>
              <a:rPr lang="en-US" sz="2000" u="sng" dirty="0" smtClean="0"/>
              <a:t>Positive </a:t>
            </a:r>
            <a:r>
              <a:rPr lang="en-US" sz="2000" u="sng" dirty="0"/>
              <a:t>reinforcement</a:t>
            </a:r>
            <a:r>
              <a:rPr lang="en-US" sz="2000" dirty="0"/>
              <a:t>, rewards a particular behavior and thus strengthens the likelihood of a specific response during the same or similar situation. </a:t>
            </a:r>
            <a:endParaRPr lang="en-US" sz="2000" dirty="0" smtClean="0"/>
          </a:p>
          <a:p>
            <a:pPr lvl="1" algn="just">
              <a:lnSpc>
                <a:spcPct val="150000"/>
              </a:lnSpc>
            </a:pPr>
            <a:r>
              <a:rPr lang="en-US" sz="2000" u="sng" dirty="0" smtClean="0"/>
              <a:t>Negative </a:t>
            </a:r>
            <a:r>
              <a:rPr lang="en-US" sz="2000" u="sng" dirty="0"/>
              <a:t>reinforcement </a:t>
            </a:r>
            <a:r>
              <a:rPr lang="en-US" sz="2000" dirty="0"/>
              <a:t>is the removal of an unpleasant stimulus and it strengthens the likelihood of a given response during the same or similar circumstances</a:t>
            </a:r>
            <a:r>
              <a:rPr lang="en-US" dirty="0"/>
              <a:t>. </a:t>
            </a:r>
          </a:p>
        </p:txBody>
      </p:sp>
    </p:spTree>
    <p:extLst>
      <p:ext uri="{BB962C8B-B14F-4D97-AF65-F5344CB8AC3E}">
        <p14:creationId xmlns:p14="http://schemas.microsoft.com/office/powerpoint/2010/main" val="4819844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Punishment</a:t>
            </a:r>
            <a:endParaRPr lang="en-US" dirty="0"/>
          </a:p>
        </p:txBody>
      </p:sp>
      <p:sp>
        <p:nvSpPr>
          <p:cNvPr id="3" name="Content Placeholder 2"/>
          <p:cNvSpPr>
            <a:spLocks noGrp="1"/>
          </p:cNvSpPr>
          <p:nvPr>
            <p:ph idx="1"/>
          </p:nvPr>
        </p:nvSpPr>
        <p:spPr>
          <a:xfrm>
            <a:off x="1103312" y="1371600"/>
            <a:ext cx="10049597" cy="4876799"/>
          </a:xfrm>
        </p:spPr>
        <p:txBody>
          <a:bodyPr>
            <a:normAutofit fontScale="92500"/>
          </a:bodyPr>
          <a:lstStyle/>
          <a:p>
            <a:pPr marL="0" indent="0" algn="just">
              <a:lnSpc>
                <a:spcPct val="150000"/>
              </a:lnSpc>
              <a:buNone/>
            </a:pPr>
            <a:r>
              <a:rPr lang="en-US" dirty="0" smtClean="0"/>
              <a:t>Punishment </a:t>
            </a:r>
            <a:r>
              <a:rPr lang="en-US" dirty="0"/>
              <a:t>is the presentation of an adverse event or outcome that causes a decrease in the behavior it follows. There are two kinds of punishment. In both of these cases, the behavior decreases.</a:t>
            </a:r>
          </a:p>
          <a:p>
            <a:pPr algn="just">
              <a:lnSpc>
                <a:spcPct val="150000"/>
              </a:lnSpc>
            </a:pPr>
            <a:r>
              <a:rPr lang="en-US" u="sng" dirty="0" smtClean="0"/>
              <a:t>Positive </a:t>
            </a:r>
            <a:r>
              <a:rPr lang="en-US" u="sng" dirty="0"/>
              <a:t>punishment</a:t>
            </a:r>
            <a:r>
              <a:rPr lang="en-US" dirty="0"/>
              <a:t>, sometimes referred to as punishment by application, presents an unfavorable event or outcome in order to weaken the response it follows. Spanking for misbehavior is an example of punishment by application.</a:t>
            </a:r>
          </a:p>
          <a:p>
            <a:pPr algn="just">
              <a:lnSpc>
                <a:spcPct val="150000"/>
              </a:lnSpc>
            </a:pPr>
            <a:r>
              <a:rPr lang="en-US" u="sng" dirty="0" smtClean="0"/>
              <a:t>Negative </a:t>
            </a:r>
            <a:r>
              <a:rPr lang="en-US" u="sng" dirty="0"/>
              <a:t>punishment</a:t>
            </a:r>
            <a:r>
              <a:rPr lang="en-US" dirty="0"/>
              <a:t>, also known as punishment by removal, occurs when a favorable event or outcome is removed after a behavior occurs. Taking away a child's video game following misbehavior is an example of negative punishment</a:t>
            </a:r>
          </a:p>
          <a:p>
            <a:pPr>
              <a:lnSpc>
                <a:spcPct val="150000"/>
              </a:lnSpc>
            </a:pPr>
            <a:endParaRPr lang="en-US" dirty="0"/>
          </a:p>
        </p:txBody>
      </p:sp>
    </p:spTree>
    <p:extLst>
      <p:ext uri="{BB962C8B-B14F-4D97-AF65-F5344CB8AC3E}">
        <p14:creationId xmlns:p14="http://schemas.microsoft.com/office/powerpoint/2010/main" val="42783574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US" dirty="0">
                <a:solidFill>
                  <a:prstClr val="white"/>
                </a:solidFill>
              </a:rPr>
              <a:t/>
            </a:r>
            <a:br>
              <a:rPr lang="en-US" dirty="0">
                <a:solidFill>
                  <a:prstClr val="white"/>
                </a:solidFill>
              </a:rPr>
            </a:br>
            <a:endParaRPr lang="en-US" dirty="0"/>
          </a:p>
        </p:txBody>
      </p:sp>
      <p:sp>
        <p:nvSpPr>
          <p:cNvPr id="4" name="Content Placeholder 3"/>
          <p:cNvSpPr>
            <a:spLocks noGrp="1"/>
          </p:cNvSpPr>
          <p:nvPr>
            <p:ph sz="half" idx="1"/>
          </p:nvPr>
        </p:nvSpPr>
        <p:spPr>
          <a:xfrm>
            <a:off x="507567" y="1302328"/>
            <a:ext cx="4396339" cy="4195763"/>
          </a:xfrm>
        </p:spPr>
        <p:txBody>
          <a:bodyPr>
            <a:normAutofit/>
          </a:bodyPr>
          <a:lstStyle/>
          <a:p>
            <a:pPr marL="0" indent="0">
              <a:lnSpc>
                <a:spcPct val="150000"/>
              </a:lnSpc>
              <a:buNone/>
            </a:pPr>
            <a:endParaRPr lang="en-US" sz="2200" dirty="0" smtClean="0"/>
          </a:p>
          <a:p>
            <a:pPr marL="0" lvl="0" indent="0" algn="ctr" defTabSz="914400" eaLnBrk="0" fontAlgn="base" hangingPunct="0">
              <a:spcBef>
                <a:spcPct val="0"/>
              </a:spcBef>
              <a:spcAft>
                <a:spcPct val="0"/>
              </a:spcAft>
              <a:buClrTx/>
              <a:buSzTx/>
              <a:buNone/>
            </a:pPr>
            <a:r>
              <a:rPr lang="en-US" sz="3200" b="1" dirty="0" smtClean="0">
                <a:effectLst>
                  <a:outerShdw blurRad="38100" dist="38100" dir="2700000" algn="tl">
                    <a:srgbClr val="C0C0C0"/>
                  </a:outerShdw>
                </a:effectLst>
                <a:latin typeface="Times New Roman" pitchFamily="18" charset="0"/>
                <a:ea typeface="+mn-ea"/>
                <a:cs typeface="+mn-cs"/>
              </a:rPr>
              <a:t>Observational </a:t>
            </a:r>
          </a:p>
          <a:p>
            <a:pPr marL="0" lvl="0" indent="0" algn="ctr" defTabSz="914400" eaLnBrk="0" fontAlgn="base" hangingPunct="0">
              <a:spcBef>
                <a:spcPct val="0"/>
              </a:spcBef>
              <a:spcAft>
                <a:spcPct val="0"/>
              </a:spcAft>
              <a:buClrTx/>
              <a:buSzTx/>
              <a:buNone/>
            </a:pPr>
            <a:r>
              <a:rPr lang="en-US" sz="3200" b="1" dirty="0" smtClean="0">
                <a:effectLst>
                  <a:outerShdw blurRad="38100" dist="38100" dir="2700000" algn="tl">
                    <a:srgbClr val="C0C0C0"/>
                  </a:outerShdw>
                </a:effectLst>
                <a:latin typeface="Times New Roman" pitchFamily="18" charset="0"/>
                <a:ea typeface="+mn-ea"/>
                <a:cs typeface="+mn-cs"/>
              </a:rPr>
              <a:t>Learning</a:t>
            </a:r>
            <a:endParaRPr lang="en-US" sz="3200" dirty="0">
              <a:latin typeface="Times New Roman" pitchFamily="18" charset="0"/>
              <a:ea typeface="+mn-ea"/>
              <a:cs typeface="+mn-cs"/>
            </a:endParaRPr>
          </a:p>
          <a:p>
            <a:pPr marL="0" indent="0">
              <a:lnSpc>
                <a:spcPct val="150000"/>
              </a:lnSpc>
              <a:buNone/>
            </a:pPr>
            <a:endParaRPr lang="en-US" sz="2200" dirty="0"/>
          </a:p>
        </p:txBody>
      </p:sp>
      <p:sp>
        <p:nvSpPr>
          <p:cNvPr id="5" name="Content Placeholder 4"/>
          <p:cNvSpPr>
            <a:spLocks noGrp="1"/>
          </p:cNvSpPr>
          <p:nvPr>
            <p:ph sz="half" idx="2"/>
          </p:nvPr>
        </p:nvSpPr>
        <p:spPr>
          <a:xfrm>
            <a:off x="5001491" y="1302328"/>
            <a:ext cx="6774873" cy="4954010"/>
          </a:xfrm>
        </p:spPr>
        <p:txBody>
          <a:bodyPr>
            <a:normAutofit/>
          </a:bodyPr>
          <a:lstStyle/>
          <a:p>
            <a:pPr algn="just">
              <a:lnSpc>
                <a:spcPct val="150000"/>
              </a:lnSpc>
            </a:pPr>
            <a:r>
              <a:rPr lang="en-US" sz="2000" dirty="0">
                <a:latin typeface="+mn-lt"/>
                <a:ea typeface="+mn-ea"/>
                <a:cs typeface="+mn-cs"/>
              </a:rPr>
              <a:t>A process by which individuals observe the behavior of others, and consequences of such behavior. </a:t>
            </a:r>
            <a:endParaRPr lang="en-US" sz="2000" dirty="0" smtClean="0">
              <a:latin typeface="+mn-lt"/>
              <a:ea typeface="+mn-ea"/>
              <a:cs typeface="+mn-cs"/>
            </a:endParaRPr>
          </a:p>
          <a:p>
            <a:pPr algn="just">
              <a:lnSpc>
                <a:spcPct val="150000"/>
              </a:lnSpc>
            </a:pPr>
            <a:r>
              <a:rPr lang="en-US" sz="2000" dirty="0" smtClean="0">
                <a:latin typeface="+mn-lt"/>
                <a:ea typeface="+mn-ea"/>
                <a:cs typeface="+mn-cs"/>
              </a:rPr>
              <a:t> It emphasizes </a:t>
            </a:r>
            <a:r>
              <a:rPr lang="en-US" sz="2000" dirty="0">
                <a:latin typeface="+mn-lt"/>
                <a:ea typeface="+mn-ea"/>
                <a:cs typeface="+mn-cs"/>
              </a:rPr>
              <a:t>the importance of observing, modelling, and imitating the behaviors, attitudes, and emotional reactions of others</a:t>
            </a:r>
            <a:r>
              <a:rPr lang="en-US" sz="3200" dirty="0">
                <a:latin typeface="Times New Roman" pitchFamily="18" charset="0"/>
                <a:ea typeface="+mn-ea"/>
                <a:cs typeface="+mn-cs"/>
              </a:rPr>
              <a:t>.</a:t>
            </a:r>
            <a:endParaRPr lang="en-US" dirty="0"/>
          </a:p>
        </p:txBody>
      </p:sp>
    </p:spTree>
    <p:extLst>
      <p:ext uri="{BB962C8B-B14F-4D97-AF65-F5344CB8AC3E}">
        <p14:creationId xmlns:p14="http://schemas.microsoft.com/office/powerpoint/2010/main" val="8635554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US" dirty="0"/>
          </a:p>
        </p:txBody>
      </p:sp>
      <p:sp>
        <p:nvSpPr>
          <p:cNvPr id="6" name="Content Placeholder 5"/>
          <p:cNvSpPr>
            <a:spLocks noGrp="1"/>
          </p:cNvSpPr>
          <p:nvPr>
            <p:ph idx="1"/>
          </p:nvPr>
        </p:nvSpPr>
        <p:spPr>
          <a:xfrm>
            <a:off x="1103312" y="2052918"/>
            <a:ext cx="10215852" cy="4195481"/>
          </a:xfrm>
        </p:spPr>
        <p:txBody>
          <a:bodyPr/>
          <a:lstStyle/>
          <a:p>
            <a:pPr algn="just"/>
            <a:r>
              <a:rPr lang="en-US" dirty="0" smtClean="0"/>
              <a:t>Albert Bandura who is the proponent of this theory believed </a:t>
            </a:r>
            <a:r>
              <a:rPr lang="en-US" dirty="0"/>
              <a:t>that </a:t>
            </a:r>
            <a:r>
              <a:rPr lang="en-US" dirty="0" smtClean="0"/>
              <a:t>human </a:t>
            </a:r>
            <a:r>
              <a:rPr lang="en-US" dirty="0"/>
              <a:t>b</a:t>
            </a:r>
            <a:r>
              <a:rPr lang="en-US" dirty="0" smtClean="0"/>
              <a:t>eings </a:t>
            </a:r>
            <a:r>
              <a:rPr lang="en-US" dirty="0"/>
              <a:t>are active information processors and think about the relationship between their behavior and its consequences.</a:t>
            </a:r>
          </a:p>
          <a:p>
            <a:pPr algn="just"/>
            <a:r>
              <a:rPr lang="en-US" dirty="0"/>
              <a:t>Observational learning could not occur unless cognitive processes were at work. These mental factors mediate </a:t>
            </a:r>
            <a:r>
              <a:rPr lang="en-US" dirty="0" smtClean="0"/>
              <a:t>and intervene </a:t>
            </a:r>
            <a:r>
              <a:rPr lang="en-US" dirty="0"/>
              <a:t>in the learning process to determine whether a new response is acquired.</a:t>
            </a:r>
          </a:p>
          <a:p>
            <a:pPr algn="just"/>
            <a:r>
              <a:rPr lang="en-US" dirty="0" smtClean="0"/>
              <a:t>This means that individuals </a:t>
            </a:r>
            <a:r>
              <a:rPr lang="en-US" dirty="0"/>
              <a:t>do not automatically observe the behavior of a model and imitate it. There is some thought prior to imitation, and this consideration is called mediational processes. This occurs between observing the behavior (stimulus) and imitating it or not (response)</a:t>
            </a:r>
          </a:p>
        </p:txBody>
      </p:sp>
    </p:spTree>
    <p:extLst>
      <p:ext uri="{BB962C8B-B14F-4D97-AF65-F5344CB8AC3E}">
        <p14:creationId xmlns:p14="http://schemas.microsoft.com/office/powerpoint/2010/main" val="17907859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46111" y="452718"/>
            <a:ext cx="9404723" cy="960446"/>
          </a:xfrm>
        </p:spPr>
        <p:txBody>
          <a:bodyPr/>
          <a:lstStyle/>
          <a:p>
            <a:endParaRPr lang="en-US" dirty="0"/>
          </a:p>
        </p:txBody>
      </p:sp>
      <p:sp>
        <p:nvSpPr>
          <p:cNvPr id="6" name="Content Placeholder 5"/>
          <p:cNvSpPr>
            <a:spLocks noGrp="1"/>
          </p:cNvSpPr>
          <p:nvPr>
            <p:ph idx="1"/>
          </p:nvPr>
        </p:nvSpPr>
        <p:spPr>
          <a:xfrm>
            <a:off x="646111" y="1593273"/>
            <a:ext cx="10021889" cy="4696690"/>
          </a:xfrm>
        </p:spPr>
        <p:txBody>
          <a:bodyPr>
            <a:normAutofit/>
          </a:bodyPr>
          <a:lstStyle/>
          <a:p>
            <a:pPr lvl="0"/>
            <a:r>
              <a:rPr lang="en-US" i="1" dirty="0"/>
              <a:t>Attention to the model –</a:t>
            </a:r>
            <a:r>
              <a:rPr lang="en-US" dirty="0"/>
              <a:t>In order for the behavior to be learned, the </a:t>
            </a:r>
            <a:r>
              <a:rPr lang="en-US" dirty="0" smtClean="0"/>
              <a:t>observer </a:t>
            </a:r>
            <a:r>
              <a:rPr lang="en-US" dirty="0"/>
              <a:t>must see the modeled behavior</a:t>
            </a:r>
            <a:r>
              <a:rPr lang="en-US" dirty="0" smtClean="0"/>
              <a:t>.</a:t>
            </a:r>
            <a:r>
              <a:rPr lang="en-US" dirty="0"/>
              <a:t> For a behavior to be imitated, it has to grab our attention. </a:t>
            </a:r>
          </a:p>
          <a:p>
            <a:pPr lvl="0"/>
            <a:r>
              <a:rPr lang="en-US" i="1" dirty="0"/>
              <a:t>Retention of details –</a:t>
            </a:r>
            <a:r>
              <a:rPr lang="en-US" dirty="0"/>
              <a:t>The observer must be able to recall the modeled behavior.</a:t>
            </a:r>
          </a:p>
          <a:p>
            <a:pPr lvl="0"/>
            <a:r>
              <a:rPr lang="en-US" i="1" dirty="0"/>
              <a:t>Motor reproduction –</a:t>
            </a:r>
            <a:r>
              <a:rPr lang="en-US" dirty="0"/>
              <a:t>The observer must have the motor skills to reproduce the action, the observer must also have the motivation to carry out the action.</a:t>
            </a:r>
          </a:p>
          <a:p>
            <a:r>
              <a:rPr lang="en-US" i="1" dirty="0"/>
              <a:t>Motivation and opportunity –</a:t>
            </a:r>
            <a:r>
              <a:rPr lang="en-US" dirty="0"/>
              <a:t>The observer must be motivated to carry out the action they have observed and remembered, and must have the opportunity to do so. Motivations may include past reinforcement, promised incentives, and vicarious reinforcement. Punishment may discourage repetition of the behavior</a:t>
            </a:r>
          </a:p>
        </p:txBody>
      </p:sp>
    </p:spTree>
    <p:extLst>
      <p:ext uri="{BB962C8B-B14F-4D97-AF65-F5344CB8AC3E}">
        <p14:creationId xmlns:p14="http://schemas.microsoft.com/office/powerpoint/2010/main" val="1231486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
            </a:r>
            <a:br>
              <a:rPr lang="en-US" dirty="0" smtClean="0"/>
            </a:br>
            <a:r>
              <a:rPr lang="en-US" sz="3200" b="1" dirty="0"/>
              <a:t>C</a:t>
            </a:r>
            <a:r>
              <a:rPr lang="en-US" sz="3200" b="1" dirty="0" smtClean="0"/>
              <a:t>ognitive Learning</a:t>
            </a:r>
            <a:endParaRPr lang="en-US" sz="3200" b="1" dirty="0"/>
          </a:p>
        </p:txBody>
      </p:sp>
      <p:sp>
        <p:nvSpPr>
          <p:cNvPr id="6" name="Content Placeholder 5"/>
          <p:cNvSpPr>
            <a:spLocks noGrp="1"/>
          </p:cNvSpPr>
          <p:nvPr>
            <p:ph idx="1"/>
          </p:nvPr>
        </p:nvSpPr>
        <p:spPr/>
        <p:txBody>
          <a:bodyPr/>
          <a:lstStyle/>
          <a:p>
            <a:pPr>
              <a:lnSpc>
                <a:spcPct val="150000"/>
              </a:lnSpc>
            </a:pPr>
            <a:r>
              <a:rPr lang="en-US" dirty="0"/>
              <a:t>A lot of learning occurs through consumer thinking and problem solving. Sometimes we resolve purchase-related dilemmas instantly. </a:t>
            </a:r>
            <a:endParaRPr lang="en-US" dirty="0" smtClean="0"/>
          </a:p>
          <a:p>
            <a:pPr>
              <a:lnSpc>
                <a:spcPct val="150000"/>
              </a:lnSpc>
            </a:pPr>
            <a:r>
              <a:rPr lang="en-US" dirty="0" smtClean="0"/>
              <a:t>In </a:t>
            </a:r>
            <a:r>
              <a:rPr lang="en-US" dirty="0"/>
              <a:t>other situations, we search for information and carefully evaluate what we learned. This kind of learning, called cognitive learning, consists of mental processing of data rather than instinctive responses to stimuli. </a:t>
            </a:r>
            <a:endParaRPr lang="en-US" dirty="0" smtClean="0"/>
          </a:p>
          <a:p>
            <a:r>
              <a:rPr lang="en-US" dirty="0"/>
              <a:t>The components of information processing are </a:t>
            </a:r>
            <a:r>
              <a:rPr lang="en-US" i="1" dirty="0"/>
              <a:t>storing data, encoding data, and retrieving and retaining information.</a:t>
            </a:r>
            <a:endParaRPr lang="en-US" dirty="0"/>
          </a:p>
          <a:p>
            <a:r>
              <a:rPr lang="en-US" dirty="0"/>
              <a:t> </a:t>
            </a:r>
          </a:p>
          <a:p>
            <a:pPr>
              <a:lnSpc>
                <a:spcPct val="150000"/>
              </a:lnSpc>
            </a:pPr>
            <a:endParaRPr lang="en-US" dirty="0"/>
          </a:p>
        </p:txBody>
      </p:sp>
    </p:spTree>
    <p:extLst>
      <p:ext uri="{BB962C8B-B14F-4D97-AF65-F5344CB8AC3E}">
        <p14:creationId xmlns:p14="http://schemas.microsoft.com/office/powerpoint/2010/main" val="11586698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
            </a:r>
            <a:br>
              <a:rPr lang="en-US" dirty="0" smtClean="0"/>
            </a:br>
            <a:r>
              <a:rPr lang="en-US" sz="3200" b="1" dirty="0" smtClean="0"/>
              <a:t>Information Processing</a:t>
            </a:r>
            <a:endParaRPr lang="en-US" sz="3200" b="1" dirty="0"/>
          </a:p>
        </p:txBody>
      </p:sp>
      <p:sp>
        <p:nvSpPr>
          <p:cNvPr id="6" name="Content Placeholder 5"/>
          <p:cNvSpPr>
            <a:spLocks noGrp="1"/>
          </p:cNvSpPr>
          <p:nvPr>
            <p:ph idx="1"/>
          </p:nvPr>
        </p:nvSpPr>
        <p:spPr>
          <a:xfrm>
            <a:off x="1104293" y="2013729"/>
            <a:ext cx="8946541" cy="4195481"/>
          </a:xfrm>
        </p:spPr>
        <p:txBody>
          <a:bodyPr/>
          <a:lstStyle/>
          <a:p>
            <a:r>
              <a:rPr lang="en-US" b="1" dirty="0" smtClean="0"/>
              <a:t>Storing Data</a:t>
            </a:r>
          </a:p>
          <a:p>
            <a:pPr marL="0" indent="0">
              <a:buNone/>
            </a:pPr>
            <a:r>
              <a:rPr lang="en-US" dirty="0" smtClean="0"/>
              <a:t>The </a:t>
            </a:r>
            <a:r>
              <a:rPr lang="en-US" dirty="0"/>
              <a:t>human memory is the center of information processing. Information processing occurs in stages and in three sequential “storehouses” where information is kept: the sensory, </a:t>
            </a:r>
            <a:r>
              <a:rPr lang="en-US" dirty="0" smtClean="0"/>
              <a:t>short term</a:t>
            </a:r>
            <a:r>
              <a:rPr lang="en-US" dirty="0"/>
              <a:t>, and </a:t>
            </a:r>
            <a:r>
              <a:rPr lang="en-US" dirty="0" smtClean="0"/>
              <a:t>long-term </a:t>
            </a:r>
            <a:r>
              <a:rPr lang="en-US" dirty="0"/>
              <a:t>stores</a:t>
            </a:r>
            <a:r>
              <a:rPr lang="en-US" dirty="0" smtClean="0"/>
              <a:t>.</a:t>
            </a:r>
          </a:p>
          <a:p>
            <a:endParaRPr lang="en-US" dirty="0"/>
          </a:p>
          <a:p>
            <a:endParaRPr lang="en-US" dirty="0"/>
          </a:p>
        </p:txBody>
      </p:sp>
      <p:pic>
        <p:nvPicPr>
          <p:cNvPr id="7" name="Picture 6"/>
          <p:cNvPicPr>
            <a:picLocks noChangeAspect="1"/>
          </p:cNvPicPr>
          <p:nvPr/>
        </p:nvPicPr>
        <p:blipFill>
          <a:blip r:embed="rId2"/>
          <a:stretch>
            <a:fillRect/>
          </a:stretch>
        </p:blipFill>
        <p:spPr>
          <a:xfrm>
            <a:off x="1173268" y="3760633"/>
            <a:ext cx="8350407" cy="1944109"/>
          </a:xfrm>
          <a:prstGeom prst="rect">
            <a:avLst/>
          </a:prstGeom>
        </p:spPr>
      </p:pic>
      <p:sp>
        <p:nvSpPr>
          <p:cNvPr id="8" name="TextBox 7"/>
          <p:cNvSpPr txBox="1"/>
          <p:nvPr/>
        </p:nvSpPr>
        <p:spPr>
          <a:xfrm>
            <a:off x="2179048" y="5865223"/>
            <a:ext cx="4104186" cy="369332"/>
          </a:xfrm>
          <a:prstGeom prst="rect">
            <a:avLst/>
          </a:prstGeom>
          <a:noFill/>
        </p:spPr>
        <p:txBody>
          <a:bodyPr wrap="square" rtlCol="0">
            <a:spAutoFit/>
          </a:bodyPr>
          <a:lstStyle/>
          <a:p>
            <a:r>
              <a:rPr lang="en-US" dirty="0" smtClean="0"/>
              <a:t>Source: </a:t>
            </a:r>
            <a:r>
              <a:rPr lang="en-US" dirty="0" err="1" smtClean="0"/>
              <a:t>Sciffman</a:t>
            </a:r>
            <a:r>
              <a:rPr lang="en-US" dirty="0" smtClean="0"/>
              <a:t> &amp; </a:t>
            </a:r>
            <a:r>
              <a:rPr lang="en-US" dirty="0" err="1" smtClean="0"/>
              <a:t>Wisenblit</a:t>
            </a:r>
            <a:r>
              <a:rPr lang="en-US" smtClean="0"/>
              <a:t>, 2019</a:t>
            </a:r>
            <a:endParaRPr lang="en-US" dirty="0"/>
          </a:p>
        </p:txBody>
      </p:sp>
    </p:spTree>
    <p:extLst>
      <p:ext uri="{BB962C8B-B14F-4D97-AF65-F5344CB8AC3E}">
        <p14:creationId xmlns:p14="http://schemas.microsoft.com/office/powerpoint/2010/main" val="30585972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4294967295"/>
          </p:nvPr>
        </p:nvSpPr>
        <p:spPr>
          <a:xfrm>
            <a:off x="983671" y="430068"/>
            <a:ext cx="10224655" cy="5915314"/>
          </a:xfrm>
        </p:spPr>
        <p:txBody>
          <a:bodyPr>
            <a:noAutofit/>
          </a:bodyPr>
          <a:lstStyle/>
          <a:p>
            <a:pPr algn="just">
              <a:lnSpc>
                <a:spcPct val="150000"/>
              </a:lnSpc>
            </a:pPr>
            <a:r>
              <a:rPr lang="en-US" dirty="0"/>
              <a:t>The sensory store is the mental “space” in the human mind where sensory input lasts for just a second or two. If it is not processed immediately, it is lost</a:t>
            </a:r>
            <a:r>
              <a:rPr lang="en-US" dirty="0" smtClean="0"/>
              <a:t>.</a:t>
            </a:r>
          </a:p>
          <a:p>
            <a:pPr algn="just">
              <a:lnSpc>
                <a:spcPct val="150000"/>
              </a:lnSpc>
            </a:pPr>
            <a:r>
              <a:rPr lang="en-US" dirty="0"/>
              <a:t>The short-term store is where information is processed and held for just a brief period. Anyone who has ever been told someone’s name at a party and doesn’t use it immediately knows how briefly information lasts in short-term </a:t>
            </a:r>
            <a:r>
              <a:rPr lang="en-US" dirty="0" smtClean="0"/>
              <a:t>storage.</a:t>
            </a:r>
          </a:p>
          <a:p>
            <a:pPr algn="just">
              <a:lnSpc>
                <a:spcPct val="150000"/>
              </a:lnSpc>
            </a:pPr>
            <a:r>
              <a:rPr lang="en-US" dirty="0"/>
              <a:t>The long-term store is the mental “space” where information is retained for extended periods of time. This is in contrast to the short-term store, where information lasts only a few seconds. Although it is possible to forget something within a few minutes after the </a:t>
            </a:r>
            <a:r>
              <a:rPr lang="en-US" dirty="0" smtClean="0"/>
              <a:t>information </a:t>
            </a:r>
            <a:r>
              <a:rPr lang="en-US" dirty="0"/>
              <a:t>reaches long-term storage, it is more common for data in long-term storage to last for days, weeks, or even years</a:t>
            </a:r>
          </a:p>
        </p:txBody>
      </p:sp>
    </p:spTree>
    <p:extLst>
      <p:ext uri="{BB962C8B-B14F-4D97-AF65-F5344CB8AC3E}">
        <p14:creationId xmlns:p14="http://schemas.microsoft.com/office/powerpoint/2010/main" val="23866301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
            </a:r>
            <a:br>
              <a:rPr lang="en-US" dirty="0" smtClean="0"/>
            </a:br>
            <a:endParaRPr lang="en-US" dirty="0"/>
          </a:p>
        </p:txBody>
      </p:sp>
      <p:sp>
        <p:nvSpPr>
          <p:cNvPr id="6" name="Content Placeholder 5"/>
          <p:cNvSpPr>
            <a:spLocks noGrp="1"/>
          </p:cNvSpPr>
          <p:nvPr>
            <p:ph idx="1"/>
          </p:nvPr>
        </p:nvSpPr>
        <p:spPr>
          <a:xfrm>
            <a:off x="1103312" y="1565564"/>
            <a:ext cx="9924906" cy="4682835"/>
          </a:xfrm>
        </p:spPr>
        <p:txBody>
          <a:bodyPr/>
          <a:lstStyle/>
          <a:p>
            <a:r>
              <a:rPr lang="en-US" b="1" dirty="0" smtClean="0"/>
              <a:t>Encoding Data</a:t>
            </a:r>
          </a:p>
          <a:p>
            <a:pPr marL="0" indent="0">
              <a:lnSpc>
                <a:spcPct val="150000"/>
              </a:lnSpc>
              <a:buNone/>
            </a:pPr>
            <a:r>
              <a:rPr lang="en-US" dirty="0"/>
              <a:t>Encoding involves assigning a word or visual image in order to represent an object during communications. Marketers help consumers encode brands by using brand symbols. </a:t>
            </a:r>
            <a:endParaRPr lang="en-US" dirty="0" smtClean="0"/>
          </a:p>
          <a:p>
            <a:pPr marL="0" indent="0">
              <a:lnSpc>
                <a:spcPct val="150000"/>
              </a:lnSpc>
              <a:buNone/>
            </a:pPr>
            <a:r>
              <a:rPr lang="en-US" dirty="0" smtClean="0"/>
              <a:t>Processing </a:t>
            </a:r>
            <a:r>
              <a:rPr lang="en-US" dirty="0"/>
              <a:t>and remembering a picture takes less time than learning verbal information, but both types of information are important in forming an overall mental image. A print ad with both an illustration and body copy is more likely to be encoded and stored than an illustration without verbal information</a:t>
            </a:r>
          </a:p>
          <a:p>
            <a:pPr marL="0" indent="0">
              <a:lnSpc>
                <a:spcPct val="150000"/>
              </a:lnSpc>
              <a:buNone/>
            </a:pPr>
            <a:endParaRPr lang="en-US" dirty="0"/>
          </a:p>
        </p:txBody>
      </p:sp>
    </p:spTree>
    <p:extLst>
      <p:ext uri="{BB962C8B-B14F-4D97-AF65-F5344CB8AC3E}">
        <p14:creationId xmlns:p14="http://schemas.microsoft.com/office/powerpoint/2010/main" val="30405925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b="1" dirty="0" smtClean="0"/>
              <a:t>Retrieving and Retaining Data</a:t>
            </a:r>
          </a:p>
          <a:p>
            <a:pPr marL="0" indent="0" algn="just">
              <a:lnSpc>
                <a:spcPct val="150000"/>
              </a:lnSpc>
              <a:buNone/>
            </a:pPr>
            <a:r>
              <a:rPr lang="en-US" dirty="0" smtClean="0"/>
              <a:t>Data </a:t>
            </a:r>
            <a:r>
              <a:rPr lang="en-US" dirty="0"/>
              <a:t>retrieval is the process by which people recover information from the long-term store; it is frequently triggered by external cues. For example, when you see a product in the store or on TV, you automatically retrieve the applicable information your brain has stored. If the brand is distinctive and heavily advertised, or if you had a memorable experience using it, the retrieval will be quicker than that for less sought-after brands.</a:t>
            </a:r>
          </a:p>
          <a:p>
            <a:endParaRPr lang="en-US" b="1" dirty="0"/>
          </a:p>
        </p:txBody>
      </p:sp>
    </p:spTree>
    <p:extLst>
      <p:ext uri="{BB962C8B-B14F-4D97-AF65-F5344CB8AC3E}">
        <p14:creationId xmlns:p14="http://schemas.microsoft.com/office/powerpoint/2010/main" val="7830360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b="1" dirty="0" smtClean="0"/>
              <a:t/>
            </a:r>
            <a:br>
              <a:rPr lang="en-US" sz="2400" b="1" dirty="0" smtClean="0"/>
            </a:br>
            <a:r>
              <a:rPr lang="en-US" sz="2400" b="1" dirty="0"/>
              <a:t/>
            </a:r>
            <a:br>
              <a:rPr lang="en-US" sz="2400" b="1" dirty="0"/>
            </a:br>
            <a:r>
              <a:rPr lang="en-US" sz="2800" b="1" dirty="0" smtClean="0"/>
              <a:t>Outcomes </a:t>
            </a:r>
            <a:r>
              <a:rPr lang="en-US" sz="2800" b="1" dirty="0"/>
              <a:t>and Measures of Consumer Learning</a:t>
            </a:r>
            <a:br>
              <a:rPr lang="en-US" sz="2800" b="1" dirty="0"/>
            </a:br>
            <a:endParaRPr lang="en-US" sz="2800" b="1" dirty="0"/>
          </a:p>
        </p:txBody>
      </p:sp>
      <p:sp>
        <p:nvSpPr>
          <p:cNvPr id="3" name="Content Placeholder 2"/>
          <p:cNvSpPr>
            <a:spLocks noGrp="1"/>
          </p:cNvSpPr>
          <p:nvPr>
            <p:ph idx="1"/>
          </p:nvPr>
        </p:nvSpPr>
        <p:spPr/>
        <p:txBody>
          <a:bodyPr/>
          <a:lstStyle/>
          <a:p>
            <a:pPr>
              <a:lnSpc>
                <a:spcPct val="150000"/>
              </a:lnSpc>
            </a:pPr>
            <a:r>
              <a:rPr lang="en-US" dirty="0"/>
              <a:t>M</a:t>
            </a:r>
            <a:r>
              <a:rPr lang="en-US" dirty="0" smtClean="0"/>
              <a:t>arketers </a:t>
            </a:r>
            <a:r>
              <a:rPr lang="en-US" dirty="0"/>
              <a:t>need to assess how much information consumers have learned</a:t>
            </a:r>
            <a:r>
              <a:rPr lang="en-US" dirty="0" smtClean="0"/>
              <a:t>.</a:t>
            </a:r>
          </a:p>
          <a:p>
            <a:pPr>
              <a:lnSpc>
                <a:spcPct val="150000"/>
              </a:lnSpc>
            </a:pPr>
            <a:r>
              <a:rPr lang="en-US" dirty="0" smtClean="0"/>
              <a:t> </a:t>
            </a:r>
            <a:r>
              <a:rPr lang="en-US" dirty="0"/>
              <a:t>The most popular measures of consumer learning are recognition and recall of messages, and attitudinal and behavioral evaluations of brand loyalty</a:t>
            </a:r>
          </a:p>
        </p:txBody>
      </p:sp>
    </p:spTree>
    <p:extLst>
      <p:ext uri="{BB962C8B-B14F-4D97-AF65-F5344CB8AC3E}">
        <p14:creationId xmlns:p14="http://schemas.microsoft.com/office/powerpoint/2010/main" val="42742763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r>
            <a:br>
              <a:rPr lang="en-US" dirty="0" smtClean="0"/>
            </a:br>
            <a:r>
              <a:rPr lang="en-US" sz="3200" b="1" dirty="0" smtClean="0"/>
              <a:t>Recognition &amp; Recall</a:t>
            </a:r>
            <a:endParaRPr lang="en-US" sz="3200" b="1" dirty="0"/>
          </a:p>
        </p:txBody>
      </p:sp>
      <p:sp>
        <p:nvSpPr>
          <p:cNvPr id="3" name="Content Placeholder 2"/>
          <p:cNvSpPr>
            <a:spLocks noGrp="1"/>
          </p:cNvSpPr>
          <p:nvPr>
            <p:ph idx="1"/>
          </p:nvPr>
        </p:nvSpPr>
        <p:spPr/>
        <p:txBody>
          <a:bodyPr/>
          <a:lstStyle/>
          <a:p>
            <a:pPr>
              <a:lnSpc>
                <a:spcPct val="150000"/>
              </a:lnSpc>
            </a:pPr>
            <a:r>
              <a:rPr lang="en-US" dirty="0"/>
              <a:t>The purpose of recognition and recall tests is to determine whether consumers remember seeing an ad and the extent to which they have read it and can recall its content</a:t>
            </a:r>
            <a:r>
              <a:rPr lang="en-US" dirty="0" smtClean="0"/>
              <a:t>.</a:t>
            </a:r>
          </a:p>
          <a:p>
            <a:pPr>
              <a:lnSpc>
                <a:spcPct val="150000"/>
              </a:lnSpc>
            </a:pPr>
            <a:r>
              <a:rPr lang="en-US" dirty="0" smtClean="0"/>
              <a:t> </a:t>
            </a:r>
            <a:r>
              <a:rPr lang="en-US" dirty="0"/>
              <a:t>Recognition tests are based on aided </a:t>
            </a:r>
            <a:r>
              <a:rPr lang="en-US" dirty="0" smtClean="0"/>
              <a:t>recall where </a:t>
            </a:r>
            <a:r>
              <a:rPr lang="en-US" dirty="0"/>
              <a:t>the consumer is shown an ad and asked whether he or she remembers seeing it and can remember any of its salient points. </a:t>
            </a:r>
          </a:p>
        </p:txBody>
      </p:sp>
    </p:spTree>
    <p:extLst>
      <p:ext uri="{BB962C8B-B14F-4D97-AF65-F5344CB8AC3E}">
        <p14:creationId xmlns:p14="http://schemas.microsoft.com/office/powerpoint/2010/main" val="32453901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nSpc>
                <a:spcPct val="150000"/>
              </a:lnSpc>
            </a:pPr>
            <a:r>
              <a:rPr lang="en-US" dirty="0"/>
              <a:t>R</a:t>
            </a:r>
            <a:r>
              <a:rPr lang="en-US" dirty="0" smtClean="0"/>
              <a:t>ecall </a:t>
            </a:r>
            <a:r>
              <a:rPr lang="en-US" dirty="0"/>
              <a:t>tests use unaided </a:t>
            </a:r>
            <a:r>
              <a:rPr lang="en-US" dirty="0" smtClean="0"/>
              <a:t>recall whereby </a:t>
            </a:r>
            <a:r>
              <a:rPr lang="en-US" dirty="0"/>
              <a:t>the consumer is asked whether he or she has read a specific magazine or watched a specific television show, and, if so, whether he or she can recall any ads or commercials seen, the product and brand advertised, and any notable points about the offerings promoted</a:t>
            </a:r>
          </a:p>
          <a:p>
            <a:pPr>
              <a:lnSpc>
                <a:spcPct val="150000"/>
              </a:lnSpc>
            </a:pPr>
            <a:endParaRPr lang="en-US" dirty="0"/>
          </a:p>
          <a:p>
            <a:endParaRPr lang="en-US" dirty="0"/>
          </a:p>
        </p:txBody>
      </p:sp>
    </p:spTree>
    <p:extLst>
      <p:ext uri="{BB962C8B-B14F-4D97-AF65-F5344CB8AC3E}">
        <p14:creationId xmlns:p14="http://schemas.microsoft.com/office/powerpoint/2010/main" val="11834491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404723" cy="644562"/>
          </a:xfrm>
        </p:spPr>
        <p:txBody>
          <a:bodyPr/>
          <a:lstStyle/>
          <a:p>
            <a:endParaRPr lang="en-US" dirty="0"/>
          </a:p>
        </p:txBody>
      </p:sp>
      <p:sp>
        <p:nvSpPr>
          <p:cNvPr id="3" name="Content Placeholder 2"/>
          <p:cNvSpPr>
            <a:spLocks noGrp="1"/>
          </p:cNvSpPr>
          <p:nvPr>
            <p:ph idx="1"/>
          </p:nvPr>
        </p:nvSpPr>
        <p:spPr>
          <a:xfrm>
            <a:off x="1103312" y="1515292"/>
            <a:ext cx="8946541" cy="4733108"/>
          </a:xfrm>
        </p:spPr>
        <p:txBody>
          <a:bodyPr>
            <a:normAutofit lnSpcReduction="10000"/>
          </a:bodyPr>
          <a:lstStyle/>
          <a:p>
            <a:pPr>
              <a:lnSpc>
                <a:spcPct val="150000"/>
              </a:lnSpc>
            </a:pPr>
            <a:r>
              <a:rPr lang="en-US" b="1" i="1" dirty="0"/>
              <a:t>Aided recall</a:t>
            </a:r>
            <a:r>
              <a:rPr lang="en-US" dirty="0"/>
              <a:t> is a recognition test, that measures the effectiveness of learning and communications, where consumers are shown ads and asked whether or not they remember seeing them and can recall any of their salient points. </a:t>
            </a:r>
          </a:p>
          <a:p>
            <a:pPr>
              <a:lnSpc>
                <a:spcPct val="150000"/>
              </a:lnSpc>
            </a:pPr>
            <a:r>
              <a:rPr lang="en-US" b="1" i="1" dirty="0"/>
              <a:t>Unaided recall</a:t>
            </a:r>
            <a:r>
              <a:rPr lang="en-US" dirty="0"/>
              <a:t> is a recall test, that measures the effectiveness of learning and communications, where consumers are asked whether or not they have read a particular magazine or have watched a particular TV show. Afterwards, they are asked whether they can recall any of the ads featured in these media and their salient points</a:t>
            </a:r>
          </a:p>
          <a:p>
            <a:pPr>
              <a:lnSpc>
                <a:spcPct val="150000"/>
              </a:lnSpc>
            </a:pPr>
            <a:r>
              <a:rPr lang="en-US" dirty="0"/>
              <a:t> </a:t>
            </a:r>
          </a:p>
          <a:p>
            <a:pPr>
              <a:lnSpc>
                <a:spcPct val="150000"/>
              </a:lnSpc>
            </a:pPr>
            <a:endParaRPr lang="en-US" dirty="0"/>
          </a:p>
        </p:txBody>
      </p:sp>
    </p:spTree>
    <p:extLst>
      <p:ext uri="{BB962C8B-B14F-4D97-AF65-F5344CB8AC3E}">
        <p14:creationId xmlns:p14="http://schemas.microsoft.com/office/powerpoint/2010/main" val="31074327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r>
            <a:br>
              <a:rPr lang="en-US" dirty="0" smtClean="0"/>
            </a:br>
            <a:r>
              <a:rPr lang="en-US" sz="3200" b="1" dirty="0" smtClean="0"/>
              <a:t>Brand Loyalty</a:t>
            </a:r>
            <a:endParaRPr lang="en-US" sz="3200" b="1" dirty="0"/>
          </a:p>
        </p:txBody>
      </p:sp>
      <p:sp>
        <p:nvSpPr>
          <p:cNvPr id="3" name="Content Placeholder 2"/>
          <p:cNvSpPr>
            <a:spLocks noGrp="1"/>
          </p:cNvSpPr>
          <p:nvPr>
            <p:ph idx="1"/>
          </p:nvPr>
        </p:nvSpPr>
        <p:spPr/>
        <p:txBody>
          <a:bodyPr/>
          <a:lstStyle/>
          <a:p>
            <a:pPr>
              <a:lnSpc>
                <a:spcPct val="150000"/>
              </a:lnSpc>
            </a:pPr>
            <a:r>
              <a:rPr lang="en-US" dirty="0"/>
              <a:t>Brand loyalty is a measure of how often consumers buy a given brand; whether or not they switch brands and, if they do, how often; and the extent of their commitment to buying the brand regularly. </a:t>
            </a:r>
            <a:endParaRPr lang="en-US" dirty="0" smtClean="0"/>
          </a:p>
          <a:p>
            <a:pPr>
              <a:lnSpc>
                <a:spcPct val="150000"/>
              </a:lnSpc>
            </a:pPr>
            <a:r>
              <a:rPr lang="en-US" dirty="0" smtClean="0"/>
              <a:t>To </a:t>
            </a:r>
            <a:r>
              <a:rPr lang="en-US" dirty="0"/>
              <a:t>marketers, a high degree of brand loyalty is the most desired outcome of consumer learning and an indication that they have effectively “taught” consumers a given behavior. </a:t>
            </a:r>
          </a:p>
        </p:txBody>
      </p:sp>
    </p:spTree>
    <p:extLst>
      <p:ext uri="{BB962C8B-B14F-4D97-AF65-F5344CB8AC3E}">
        <p14:creationId xmlns:p14="http://schemas.microsoft.com/office/powerpoint/2010/main" val="7083856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nSpc>
                <a:spcPct val="150000"/>
              </a:lnSpc>
            </a:pPr>
            <a:r>
              <a:rPr lang="en-US" b="1" dirty="0" smtClean="0"/>
              <a:t>Components of Brand Loyalty</a:t>
            </a:r>
          </a:p>
          <a:p>
            <a:pPr marL="0" indent="0">
              <a:lnSpc>
                <a:spcPct val="150000"/>
              </a:lnSpc>
              <a:buNone/>
            </a:pPr>
            <a:r>
              <a:rPr lang="en-US" dirty="0"/>
              <a:t>Attitudinal measures gauge consumers’ overall feelings about the brand, including their future purchase intentions. </a:t>
            </a:r>
            <a:endParaRPr lang="en-US" dirty="0" smtClean="0"/>
          </a:p>
          <a:p>
            <a:pPr marL="0" indent="0">
              <a:lnSpc>
                <a:spcPct val="150000"/>
              </a:lnSpc>
              <a:buNone/>
            </a:pPr>
            <a:r>
              <a:rPr lang="en-US" dirty="0" smtClean="0"/>
              <a:t>Behavioral </a:t>
            </a:r>
            <a:r>
              <a:rPr lang="en-US" dirty="0"/>
              <a:t>measures focus on observable, factual behaviors, such as the quantity purchased, purchase frequency, and repeated buying</a:t>
            </a:r>
          </a:p>
        </p:txBody>
      </p:sp>
    </p:spTree>
    <p:extLst>
      <p:ext uri="{BB962C8B-B14F-4D97-AF65-F5344CB8AC3E}">
        <p14:creationId xmlns:p14="http://schemas.microsoft.com/office/powerpoint/2010/main" val="7710423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r>
            <a:br>
              <a:rPr lang="en-US" dirty="0" smtClean="0"/>
            </a:br>
            <a:r>
              <a:rPr lang="en-US" sz="3200" b="1" dirty="0" smtClean="0"/>
              <a:t>Summary</a:t>
            </a:r>
            <a:endParaRPr lang="en-US" sz="3200" b="1" dirty="0"/>
          </a:p>
        </p:txBody>
      </p:sp>
      <p:sp>
        <p:nvSpPr>
          <p:cNvPr id="3" name="Content Placeholder 2"/>
          <p:cNvSpPr>
            <a:spLocks noGrp="1"/>
          </p:cNvSpPr>
          <p:nvPr>
            <p:ph idx="1"/>
          </p:nvPr>
        </p:nvSpPr>
        <p:spPr/>
        <p:txBody>
          <a:bodyPr/>
          <a:lstStyle/>
          <a:p>
            <a:pPr>
              <a:lnSpc>
                <a:spcPct val="150000"/>
              </a:lnSpc>
            </a:pPr>
            <a:r>
              <a:rPr lang="en-US" dirty="0"/>
              <a:t>Consumer learning is a process that evolves and changes as consumers acquire knowledge from experience, observation, and interactions with others</a:t>
            </a:r>
            <a:r>
              <a:rPr lang="en-US" dirty="0" smtClean="0"/>
              <a:t>.</a:t>
            </a:r>
          </a:p>
          <a:p>
            <a:pPr>
              <a:lnSpc>
                <a:spcPct val="150000"/>
              </a:lnSpc>
            </a:pPr>
            <a:r>
              <a:rPr lang="en-US" dirty="0" smtClean="0"/>
              <a:t>Newly </a:t>
            </a:r>
            <a:r>
              <a:rPr lang="en-US" dirty="0"/>
              <a:t>acquired knowledge affects future behavior</a:t>
            </a:r>
          </a:p>
        </p:txBody>
      </p:sp>
    </p:spTree>
    <p:extLst>
      <p:ext uri="{BB962C8B-B14F-4D97-AF65-F5344CB8AC3E}">
        <p14:creationId xmlns:p14="http://schemas.microsoft.com/office/powerpoint/2010/main" val="18088400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r>
            <a:br>
              <a:rPr lang="en-US" dirty="0" smtClean="0"/>
            </a:br>
            <a:r>
              <a:rPr lang="en-US" sz="3200" b="1" dirty="0" smtClean="0"/>
              <a:t>References</a:t>
            </a:r>
            <a:endParaRPr lang="en-US" sz="3200" b="1" dirty="0"/>
          </a:p>
        </p:txBody>
      </p:sp>
      <p:sp>
        <p:nvSpPr>
          <p:cNvPr id="3" name="Content Placeholder 2"/>
          <p:cNvSpPr>
            <a:spLocks noGrp="1"/>
          </p:cNvSpPr>
          <p:nvPr>
            <p:ph idx="1"/>
          </p:nvPr>
        </p:nvSpPr>
        <p:spPr>
          <a:xfrm>
            <a:off x="1103312" y="1745674"/>
            <a:ext cx="9980324" cy="4502726"/>
          </a:xfrm>
        </p:spPr>
        <p:txBody>
          <a:bodyPr/>
          <a:lstStyle/>
          <a:p>
            <a:r>
              <a:rPr lang="en-US" dirty="0"/>
              <a:t>Pascale Q, Simone P, Sally R H, </a:t>
            </a:r>
            <a:r>
              <a:rPr lang="en-US" dirty="0" err="1"/>
              <a:t>Foula</a:t>
            </a:r>
            <a:r>
              <a:rPr lang="en-US" dirty="0"/>
              <a:t> K, Del H. (2014), </a:t>
            </a:r>
            <a:r>
              <a:rPr lang="en-US" i="1" dirty="0"/>
              <a:t>Consumer </a:t>
            </a:r>
            <a:r>
              <a:rPr lang="en-US" i="1" dirty="0" err="1"/>
              <a:t>Behaviour</a:t>
            </a:r>
            <a:r>
              <a:rPr lang="en-US" i="1" dirty="0"/>
              <a:t>: Implications for Marketing Strategy</a:t>
            </a:r>
            <a:r>
              <a:rPr lang="en-US" dirty="0"/>
              <a:t>, (7th Ed.), Australia: McGraw-Hill Irwin.</a:t>
            </a:r>
          </a:p>
          <a:p>
            <a:r>
              <a:rPr lang="en-US" dirty="0" err="1"/>
              <a:t>Schiffman</a:t>
            </a:r>
            <a:r>
              <a:rPr lang="en-US" dirty="0"/>
              <a:t>, L.G and </a:t>
            </a:r>
            <a:r>
              <a:rPr lang="en-US" dirty="0" err="1"/>
              <a:t>Kanuk</a:t>
            </a:r>
            <a:r>
              <a:rPr lang="en-US" dirty="0"/>
              <a:t>, L (2010) </a:t>
            </a:r>
            <a:r>
              <a:rPr lang="en-US" i="1" dirty="0"/>
              <a:t>Consumer </a:t>
            </a:r>
            <a:r>
              <a:rPr lang="en-US" i="1" dirty="0" err="1"/>
              <a:t>Behaviour</a:t>
            </a:r>
            <a:r>
              <a:rPr lang="en-US" dirty="0"/>
              <a:t>, 10</a:t>
            </a:r>
            <a:r>
              <a:rPr lang="en-US" baseline="30000" dirty="0"/>
              <a:t>th</a:t>
            </a:r>
            <a:r>
              <a:rPr lang="en-US" dirty="0"/>
              <a:t> Ed. Pearson Education Publishers, New Jersey</a:t>
            </a:r>
          </a:p>
          <a:p>
            <a:r>
              <a:rPr lang="en-US" dirty="0" err="1"/>
              <a:t>Schiffman</a:t>
            </a:r>
            <a:r>
              <a:rPr lang="en-US" dirty="0"/>
              <a:t> L.G &amp; </a:t>
            </a:r>
            <a:r>
              <a:rPr lang="en-US" dirty="0" err="1"/>
              <a:t>Wisenblit</a:t>
            </a:r>
            <a:r>
              <a:rPr lang="en-US" dirty="0"/>
              <a:t> J.L (2019) </a:t>
            </a:r>
            <a:r>
              <a:rPr lang="en-US" i="1" dirty="0"/>
              <a:t>Consumer Behavior, </a:t>
            </a:r>
            <a:r>
              <a:rPr lang="en-US" dirty="0"/>
              <a:t>12</a:t>
            </a:r>
            <a:r>
              <a:rPr lang="en-US" baseline="30000" dirty="0"/>
              <a:t>th</a:t>
            </a:r>
            <a:r>
              <a:rPr lang="en-US" dirty="0"/>
              <a:t> </a:t>
            </a:r>
            <a:r>
              <a:rPr lang="en-US" dirty="0" err="1"/>
              <a:t>ed</a:t>
            </a:r>
            <a:r>
              <a:rPr lang="en-US" dirty="0"/>
              <a:t>, Pearson, New </a:t>
            </a:r>
            <a:r>
              <a:rPr lang="en-US" dirty="0" smtClean="0"/>
              <a:t>York</a:t>
            </a:r>
          </a:p>
          <a:p>
            <a:r>
              <a:rPr lang="en-US" dirty="0"/>
              <a:t>Staddon </a:t>
            </a:r>
            <a:r>
              <a:rPr lang="en-US" dirty="0" smtClean="0"/>
              <a:t>J.E</a:t>
            </a:r>
            <a:r>
              <a:rPr lang="en-US" dirty="0"/>
              <a:t>, </a:t>
            </a:r>
            <a:r>
              <a:rPr lang="en-US" dirty="0" err="1"/>
              <a:t>Cerutti</a:t>
            </a:r>
            <a:r>
              <a:rPr lang="en-US" dirty="0"/>
              <a:t> </a:t>
            </a:r>
            <a:r>
              <a:rPr lang="en-US" dirty="0" smtClean="0"/>
              <a:t>D.T.(2003)</a:t>
            </a:r>
            <a:r>
              <a:rPr lang="en-US" dirty="0"/>
              <a:t> </a:t>
            </a:r>
            <a:r>
              <a:rPr lang="en-US" i="1" dirty="0" smtClean="0"/>
              <a:t>Operant Conditioning,</a:t>
            </a:r>
            <a:r>
              <a:rPr lang="en-US" dirty="0"/>
              <a:t> </a:t>
            </a:r>
            <a:r>
              <a:rPr lang="en-US" i="1" dirty="0" smtClean="0"/>
              <a:t>Annual </a:t>
            </a:r>
            <a:r>
              <a:rPr lang="en-US" i="1" dirty="0"/>
              <a:t>Rev Psychol.</a:t>
            </a:r>
            <a:r>
              <a:rPr lang="en-US" dirty="0"/>
              <a:t> 2003;54:115-44. doi:10.1146/annurev.psych.54.101601.145124</a:t>
            </a:r>
          </a:p>
          <a:p>
            <a:endParaRPr lang="en-US" dirty="0"/>
          </a:p>
          <a:p>
            <a:endParaRPr lang="en-US" dirty="0"/>
          </a:p>
        </p:txBody>
      </p:sp>
    </p:spTree>
    <p:extLst>
      <p:ext uri="{BB962C8B-B14F-4D97-AF65-F5344CB8AC3E}">
        <p14:creationId xmlns:p14="http://schemas.microsoft.com/office/powerpoint/2010/main" val="149515625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426</TotalTime>
  <Words>2393</Words>
  <Application>Microsoft Office PowerPoint</Application>
  <PresentationFormat>Widescreen</PresentationFormat>
  <Paragraphs>156</Paragraphs>
  <Slides>40</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Century Gothic</vt:lpstr>
      <vt:lpstr>Times New Roman</vt:lpstr>
      <vt:lpstr>Wingdings 3</vt:lpstr>
      <vt:lpstr>Ion</vt:lpstr>
      <vt:lpstr>CONSUMER BEHAVIOR WEEK 4 CONSUMER LEARNING</vt:lpstr>
      <vt:lpstr> Learning Defined</vt:lpstr>
      <vt:lpstr> Importance of Learning</vt:lpstr>
      <vt:lpstr>PowerPoint Presentation</vt:lpstr>
      <vt:lpstr> Forms of Learning</vt:lpstr>
      <vt:lpstr> Elements of Learning</vt:lpstr>
      <vt:lpstr> Motives</vt:lpstr>
      <vt:lpstr> Cues </vt:lpstr>
      <vt:lpstr> Response  </vt:lpstr>
      <vt:lpstr> Reinforcement</vt:lpstr>
      <vt:lpstr> Behavioral Learning Theories</vt:lpstr>
      <vt:lpstr>PowerPoint Presentation</vt:lpstr>
      <vt:lpstr>PowerPoint Presentation</vt:lpstr>
      <vt:lpstr>PowerPoint Presentation</vt:lpstr>
      <vt:lpstr>PowerPoint Presentation</vt:lpstr>
      <vt:lpstr>PowerPoint Presentation</vt:lpstr>
      <vt:lpstr> Stimulus Generalizations</vt:lpstr>
      <vt:lpstr>PowerPoint Presentation</vt:lpstr>
      <vt:lpstr>PowerPoint Presentation</vt:lpstr>
      <vt:lpstr>PowerPoint Presentation</vt:lpstr>
      <vt:lpstr>PowerPoint Presentation</vt:lpstr>
      <vt:lpstr>PowerPoint Presentation</vt:lpstr>
      <vt:lpstr> Reinforcement</vt:lpstr>
      <vt:lpstr>Punishment</vt:lpstr>
      <vt:lpstr> </vt:lpstr>
      <vt:lpstr>PowerPoint Presentation</vt:lpstr>
      <vt:lpstr>PowerPoint Presentation</vt:lpstr>
      <vt:lpstr> Cognitive Learning</vt:lpstr>
      <vt:lpstr> Information Processing</vt:lpstr>
      <vt:lpstr>PowerPoint Presentation</vt:lpstr>
      <vt:lpstr> </vt:lpstr>
      <vt:lpstr>PowerPoint Presentation</vt:lpstr>
      <vt:lpstr>  Outcomes and Measures of Consumer Learning </vt:lpstr>
      <vt:lpstr> Recognition &amp; Recall</vt:lpstr>
      <vt:lpstr>PowerPoint Presentation</vt:lpstr>
      <vt:lpstr>PowerPoint Presentation</vt:lpstr>
      <vt:lpstr> Brand Loyalty</vt:lpstr>
      <vt:lpstr>PowerPoint Presentation</vt:lpstr>
      <vt:lpstr> Summary</vt:lpstr>
      <vt:lpstr>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CONSUMER BEHEVIOR WEEK 3 MOTIVATION</dc:title>
  <dc:creator>user</dc:creator>
  <cp:lastModifiedBy>user</cp:lastModifiedBy>
  <cp:revision>71</cp:revision>
  <dcterms:created xsi:type="dcterms:W3CDTF">2022-10-09T22:23:28Z</dcterms:created>
  <dcterms:modified xsi:type="dcterms:W3CDTF">2022-10-19T14:56:03Z</dcterms:modified>
</cp:coreProperties>
</file>