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gCWXbPH68Ig8iY2H/fNoj5bZg6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92" name="Google Shape;9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Here is an outline of the topics for Chapter Five.</a:t>
            </a:r>
            <a:endParaRPr/>
          </a:p>
        </p:txBody>
      </p:sp>
      <p:sp>
        <p:nvSpPr>
          <p:cNvPr id="93" name="Google Shape;9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00" name="Google Shape;10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study of </a:t>
            </a:r>
            <a:r>
              <a:rPr b="1" lang="en-US"/>
              <a:t>personality</a:t>
            </a:r>
            <a:r>
              <a:rPr lang="en-US"/>
              <a:t> has been approached in many different ways.  Heredity, early childhood experiences, and other social influences have a strong effect on who you become.  The definition given here is on inner characteristics which distinguish one individual from others.  The web link on this page brings you to one of the thousands of personality tests you can find online.</a:t>
            </a:r>
            <a:endParaRPr/>
          </a:p>
          <a:p>
            <a:pPr indent="0" lvl="0" marL="0" rtl="0" algn="l">
              <a:spcBef>
                <a:spcPts val="0"/>
              </a:spcBef>
              <a:spcAft>
                <a:spcPts val="0"/>
              </a:spcAft>
              <a:buNone/>
            </a:pPr>
            <a:r>
              <a:rPr lang="en-US"/>
              <a:t>There are some interesting findings regarding the nature of personality.  First of all, personality reflects individual differences.  Because no two people are exactly the same, marketers can look for certain similar personality traits in different consumers.  These consumers can then be grouped together based on this identified personality train.  Personality is consistent and enduring.  This helps marketers predict consumer behavior over time in terms of personality.  Finally, personality can change due to major life events, such as marriage.  You may notice personally that your personality has changed somewhat as you have grown – certainly your personality now is somewhat different then from when you were 7 years old.</a:t>
            </a:r>
            <a:endParaRPr/>
          </a:p>
        </p:txBody>
      </p:sp>
      <p:sp>
        <p:nvSpPr>
          <p:cNvPr id="101" name="Google Shape;10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51" name="Google Shape;15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These are the three major </a:t>
            </a:r>
            <a:r>
              <a:rPr b="1" lang="en-US"/>
              <a:t>theories of personalities</a:t>
            </a:r>
            <a:r>
              <a:rPr lang="en-US"/>
              <a:t>.  There are many more but these three have been chosen because they are important to the relationship between personality and consumer behavior.  Each will be discussed in detail on the next couple of slides.</a:t>
            </a:r>
            <a:endParaRPr/>
          </a:p>
        </p:txBody>
      </p:sp>
      <p:sp>
        <p:nvSpPr>
          <p:cNvPr id="152" name="Google Shape;152;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58" name="Google Shape;158;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Sigmund Freud was one of the most important and influential psychiatrists of all time.  There are many web sited devoted to him and his theories.  The web link on this page will take you to one such site.</a:t>
            </a:r>
            <a:endParaRPr/>
          </a:p>
          <a:p>
            <a:pPr indent="0" lvl="0" marL="0" rtl="0" algn="l">
              <a:spcBef>
                <a:spcPts val="0"/>
              </a:spcBef>
              <a:spcAft>
                <a:spcPts val="0"/>
              </a:spcAft>
              <a:buNone/>
            </a:pPr>
            <a:r>
              <a:rPr b="1" lang="en-US"/>
              <a:t>Freudian theory </a:t>
            </a:r>
            <a:r>
              <a:rPr lang="en-US"/>
              <a:t>itself is based on the existence of unconscious needs or drives as the heart of human motivation and personality.  According to Freud, human personality consists of these three systems, the id, super ego and the ego.  The Id is the “warehouse” of primitive drives, basic physiological needs such as hunger, thirst, and sex.  The superego drives the individual to fulfill their needs in a socially acceptable function.  Finally, the ego is the internal monitor that balances the needs of the id and the superego.</a:t>
            </a:r>
            <a:endParaRPr/>
          </a:p>
        </p:txBody>
      </p:sp>
      <p:sp>
        <p:nvSpPr>
          <p:cNvPr id="159" name="Google Shape;159;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74" name="Google Shape;174;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As opposed to Freud’s theories which were based heavily on development, </a:t>
            </a:r>
            <a:r>
              <a:rPr b="1" lang="en-US"/>
              <a:t>Neo-Freudian’s</a:t>
            </a:r>
            <a:r>
              <a:rPr lang="en-US"/>
              <a:t> are concerned with social relationships.  These relationships are formed to reduce feelings of inferiority or tension.  Furthermore, people can be classified as to how they interact with others – are they compliant, aggressive, or detached.  A compliant individual desires attention, an aggressive desires admirations, and a detached person desires independence and freedom from obligation.  What is particularly interesting is how research has shown that these different personality groups differ in their brand usage.  </a:t>
            </a:r>
            <a:endParaRPr/>
          </a:p>
        </p:txBody>
      </p:sp>
      <p:sp>
        <p:nvSpPr>
          <p:cNvPr id="175" name="Google Shape;175;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82" name="Google Shape;18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Unlike Freudian and Neo-Freudian theories, </a:t>
            </a:r>
            <a:r>
              <a:rPr b="1" lang="en-US"/>
              <a:t>trait theory </a:t>
            </a:r>
            <a:r>
              <a:rPr lang="en-US"/>
              <a:t>is less qualitative and more focused on measurement of personality.  Tests can be done to measure single traits in consumers such as how receptive they are to new experiences (innovativeness), their attachment to worldly possessions (materialism), and their likelihood to accept or reject foreign-made products (ethnocentrism).  </a:t>
            </a:r>
            <a:endParaRPr/>
          </a:p>
        </p:txBody>
      </p:sp>
      <p:sp>
        <p:nvSpPr>
          <p:cNvPr id="183" name="Google Shape;18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90" name="Google Shape;190;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Marketers are very interested in the link between personality and consumer behavior.  These are seven topics which are examined on the following slides.  </a:t>
            </a:r>
            <a:endParaRPr/>
          </a:p>
        </p:txBody>
      </p:sp>
      <p:sp>
        <p:nvSpPr>
          <p:cNvPr id="191" name="Google Shape;191;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3" name="Google Shape;213;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Consumer innovators are the group of consumers that are very open to new ideas and are usually the first to purchase products. </a:t>
            </a:r>
            <a:r>
              <a:rPr b="1" lang="en-US"/>
              <a:t> Innovativeness </a:t>
            </a:r>
            <a:r>
              <a:rPr lang="en-US"/>
              <a:t>is the underlying trait that describes a consumer’s willingness to try new products.  Companies have found this very important when introducing brand extensions because it is a key factor in the consumer’s likelihood to try the new product.  For hi-tech products, we see that innovativeness can be explained at three levels.  The first, global innovativeness, is the overall innovative level of the consumer.  Drilling down further, domain-specific innovativeness has to do with the particular product category, and finally, the innovative behavior is the actual purchase of the new product.</a:t>
            </a:r>
            <a:endParaRPr/>
          </a:p>
        </p:txBody>
      </p:sp>
      <p:sp>
        <p:nvSpPr>
          <p:cNvPr id="214" name="Google Shape;214;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21" name="Google Shape;221;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Dogmatic</a:t>
            </a:r>
            <a:r>
              <a:rPr lang="en-US"/>
              <a:t> is a personality trait that describes how rigid or open a person is to new and unfamiliar ideas and products.  A person who is highly dogmatic approaches the unfamiliar defensively and with discomfort.  They will rarely consider the unfamiliar and tend to be very close minded.  Marketers have realized this type of customer appreciates advertising appeals with celebrities and other experts.  </a:t>
            </a:r>
            <a:endParaRPr/>
          </a:p>
        </p:txBody>
      </p:sp>
      <p:sp>
        <p:nvSpPr>
          <p:cNvPr id="222" name="Google Shape;222;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29" name="Google Shape;229;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You may be able to identify friends with greater </a:t>
            </a:r>
            <a:r>
              <a:rPr b="1" lang="en-US"/>
              <a:t>need for uniqueness</a:t>
            </a:r>
            <a:r>
              <a:rPr lang="en-US"/>
              <a:t>.  You can see it in their clothes and hairstyles.  Similarly to the other personality traits we have been discussing, there is a measurement scale that researchers use to quantify an individual’s need for uniqueness.  If the respondent scores high on this scale, then they have a higher need for uniqueness.</a:t>
            </a:r>
            <a:endParaRPr/>
          </a:p>
          <a:p>
            <a:pPr indent="0" lvl="0" marL="0" rtl="0" algn="l">
              <a:spcBef>
                <a:spcPts val="0"/>
              </a:spcBef>
              <a:spcAft>
                <a:spcPts val="0"/>
              </a:spcAft>
              <a:buNone/>
            </a:pPr>
            <a:r>
              <a:t/>
            </a:r>
            <a:endParaRPr/>
          </a:p>
        </p:txBody>
      </p:sp>
      <p:sp>
        <p:nvSpPr>
          <p:cNvPr id="230" name="Google Shape;230;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7" name="Google Shape;237;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Optimum stimulation levels</a:t>
            </a:r>
            <a:r>
              <a:rPr lang="en-US"/>
              <a:t> are related to how a consumer tends to like or dislike novel, complex, and unusual experiences and products.  High optimum stimulation levels lead consumers to take risks and try new products.  Similar to a person with high innovativeness, these consumers are important to marketers of new products.</a:t>
            </a:r>
            <a:endParaRPr/>
          </a:p>
        </p:txBody>
      </p:sp>
      <p:sp>
        <p:nvSpPr>
          <p:cNvPr id="238" name="Google Shape;238;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45" name="Google Shape;245;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Sensation-seeking </a:t>
            </a:r>
            <a:r>
              <a:rPr lang="en-US"/>
              <a:t>traits tie to the need to take risks to fulfill the sensations of experiences which are different and extreme.  Much research has been tied to the study of teenage males who often engage in this behavior.</a:t>
            </a:r>
            <a:endParaRPr/>
          </a:p>
        </p:txBody>
      </p:sp>
      <p:sp>
        <p:nvSpPr>
          <p:cNvPr id="246" name="Google Shape;246;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53" name="Google Shape;253;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Consumers seek variety in many ways.  Some exhibit </a:t>
            </a:r>
            <a:r>
              <a:rPr b="1" lang="en-US"/>
              <a:t>exploratory purchase behavior </a:t>
            </a:r>
            <a:r>
              <a:rPr lang="en-US"/>
              <a:t>where they switch brands often to experience new products.  Other consumers display variety by </a:t>
            </a:r>
            <a:r>
              <a:rPr b="1" lang="en-US"/>
              <a:t>use</a:t>
            </a:r>
            <a:r>
              <a:rPr lang="en-US"/>
              <a:t> </a:t>
            </a:r>
            <a:r>
              <a:rPr b="1" lang="en-US"/>
              <a:t>innovativeness</a:t>
            </a:r>
            <a:r>
              <a:rPr lang="en-US"/>
              <a:t>, using an existing product in a new way.  Finally, </a:t>
            </a:r>
            <a:r>
              <a:rPr b="1" lang="en-US"/>
              <a:t>vicarious exploration, </a:t>
            </a:r>
            <a:r>
              <a:rPr lang="en-US"/>
              <a:t>which often does not involve actual purchase about the product, refers to daydreaming or thinking often about a new product.  Ask yourself, for product categories, how do you exhibit variety-novelty seeking?</a:t>
            </a:r>
            <a:endParaRPr/>
          </a:p>
        </p:txBody>
      </p:sp>
      <p:sp>
        <p:nvSpPr>
          <p:cNvPr id="254" name="Google Shape;254;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67" name="Google Shape;267;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Researchers are aware that </a:t>
            </a:r>
            <a:r>
              <a:rPr b="1" lang="en-US"/>
              <a:t>cognitive personality factors </a:t>
            </a:r>
            <a:r>
              <a:rPr lang="en-US"/>
              <a:t>influence consumer behavior.  In fact, it has been realized that the level of a consumer’s need for cognition affects how they are likely to respond to certain types of advertisements.  Those that are high in need for cognition tend to respond to ads that supply product information as opposed to those who are low in need for cognition who tend to be attracted to the background of the ad, attractive models, and cartoon characters.</a:t>
            </a:r>
            <a:endParaRPr/>
          </a:p>
        </p:txBody>
      </p:sp>
      <p:sp>
        <p:nvSpPr>
          <p:cNvPr id="268" name="Google Shape;268;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75" name="Google Shape;275;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Another cognitive personality factor that researchers have isolated is whether a consumer is a visualizer who prefers visual information or a verbalizer who prefers written or verbal information.  This difference in cognitive personality factors would affect how they respond to a print ad.  </a:t>
            </a:r>
            <a:endParaRPr/>
          </a:p>
        </p:txBody>
      </p:sp>
      <p:sp>
        <p:nvSpPr>
          <p:cNvPr id="276" name="Google Shape;276;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89" name="Google Shape;289;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Consumer researchers are interested in possession traits and their relationship to consumption.  The first, </a:t>
            </a:r>
            <a:r>
              <a:rPr b="1" lang="en-US"/>
              <a:t>consumer materialism</a:t>
            </a:r>
            <a:r>
              <a:rPr lang="en-US"/>
              <a:t>, is a personality-like trait that describes how essential a person finds possessions in relation to their identities and their lives.  Think of people you know – do some seem to have more possessions and find them more important?</a:t>
            </a:r>
            <a:endParaRPr/>
          </a:p>
        </p:txBody>
      </p:sp>
      <p:sp>
        <p:nvSpPr>
          <p:cNvPr id="290" name="Google Shape;290;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08" name="Google Shape;308;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Consumer researchers are interested in possession traits and their relationship to consumption.  </a:t>
            </a:r>
            <a:r>
              <a:rPr b="1" lang="en-US"/>
              <a:t>Fixated</a:t>
            </a:r>
            <a:r>
              <a:rPr lang="en-US"/>
              <a:t> </a:t>
            </a:r>
            <a:r>
              <a:rPr b="1" lang="en-US"/>
              <a:t>consumption behavior </a:t>
            </a:r>
            <a:r>
              <a:rPr lang="en-US"/>
              <a:t>is displayed by a consumer who seems “fixated” in consuming in a certain product category.  For instance, people who collect Star Trek memorabilia from the original television series or comic books would display fixated consumption behavior. </a:t>
            </a:r>
            <a:endParaRPr/>
          </a:p>
          <a:p>
            <a:pPr indent="0" lvl="0" marL="0" rtl="0" algn="l">
              <a:spcBef>
                <a:spcPts val="0"/>
              </a:spcBef>
              <a:spcAft>
                <a:spcPts val="0"/>
              </a:spcAft>
              <a:buNone/>
            </a:pPr>
            <a:r>
              <a:rPr b="1" lang="en-US"/>
              <a:t>Compulsive consumption </a:t>
            </a:r>
            <a:r>
              <a:rPr lang="en-US"/>
              <a:t>behavior begins to enter the area of abnormal behavior.  These individuals are somewhat out of control with their purchasing and suffer from a shopping addiction called oniomania.  </a:t>
            </a:r>
            <a:endParaRPr/>
          </a:p>
        </p:txBody>
      </p:sp>
      <p:sp>
        <p:nvSpPr>
          <p:cNvPr id="309" name="Google Shape;309;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16" name="Google Shape;316;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Consumer ethnocentrism </a:t>
            </a:r>
            <a:r>
              <a:rPr lang="en-US"/>
              <a:t>has been found to differ from country to country and to change over time.  Certain events in the U.S., including the terrorist attacks on 9/11, will change the ethnocentrism in the country.  For some products, the country-of-origin can be very important when marketing the product, but in other situations it must be downplayed.  In general, if the image of the country is positive, for example a French wine, it would be advantageous for the marketer to emphasize where the product was made.  In many ways, </a:t>
            </a:r>
            <a:r>
              <a:rPr b="1" lang="en-US"/>
              <a:t>cosmopolitanism </a:t>
            </a:r>
            <a:r>
              <a:rPr lang="en-US"/>
              <a:t>is the opposite of ethnocentrism.  There is an increase in Australia, for example, due to the multiculturalism.  </a:t>
            </a:r>
            <a:endParaRPr/>
          </a:p>
          <a:p>
            <a:pPr indent="0" lvl="0" marL="0" rtl="0" algn="l">
              <a:spcBef>
                <a:spcPts val="0"/>
              </a:spcBef>
              <a:spcAft>
                <a:spcPts val="0"/>
              </a:spcAft>
              <a:buNone/>
            </a:pPr>
            <a:r>
              <a:t/>
            </a:r>
            <a:endParaRPr/>
          </a:p>
        </p:txBody>
      </p:sp>
      <p:sp>
        <p:nvSpPr>
          <p:cNvPr id="317" name="Google Shape;317;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1" name="Shape 31"/>
        <p:cNvGrpSpPr/>
        <p:nvPr/>
      </p:nvGrpSpPr>
      <p:grpSpPr>
        <a:xfrm>
          <a:off x="0" y="0"/>
          <a:ext cx="0" cy="0"/>
          <a:chOff x="0" y="0"/>
          <a:chExt cx="0" cy="0"/>
        </a:xfrm>
      </p:grpSpPr>
      <p:sp>
        <p:nvSpPr>
          <p:cNvPr id="32" name="Google Shape;3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1" name="Google Shape;4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3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3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3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3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1"/>
          <p:cNvSpPr/>
          <p:nvPr>
            <p:ph idx="2" type="pic"/>
          </p:nvPr>
        </p:nvSpPr>
        <p:spPr>
          <a:xfrm>
            <a:off x="5183188" y="987425"/>
            <a:ext cx="6172200" cy="4873625"/>
          </a:xfrm>
          <a:prstGeom prst="rect">
            <a:avLst/>
          </a:prstGeom>
          <a:noFill/>
          <a:ln>
            <a:noFill/>
          </a:ln>
        </p:spPr>
      </p:sp>
      <p:sp>
        <p:nvSpPr>
          <p:cNvPr id="68" name="Google Shape;68;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www2.acadiau.ca/search.htm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683171" y="1864602"/>
            <a:ext cx="8825658" cy="1623181"/>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CONSUMER BEHAVIOR</a:t>
            </a:r>
            <a:br>
              <a:rPr b="1" lang="en-US"/>
            </a:br>
            <a:r>
              <a:rPr b="1" lang="en-US"/>
              <a:t>WEEK 6</a:t>
            </a:r>
            <a:endParaRPr/>
          </a:p>
        </p:txBody>
      </p:sp>
      <p:sp>
        <p:nvSpPr>
          <p:cNvPr id="89" name="Google Shape;89;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US"/>
              <a:t>CONSUMER PERSONALITY</a:t>
            </a:r>
            <a:endParaRPr/>
          </a:p>
          <a:p>
            <a:pPr indent="0" lvl="0" marL="0" rtl="0" algn="ctr">
              <a:lnSpc>
                <a:spcPct val="90000"/>
              </a:lnSpc>
              <a:spcBef>
                <a:spcPts val="1000"/>
              </a:spcBef>
              <a:spcAft>
                <a:spcPts val="0"/>
              </a:spcAft>
              <a:buClr>
                <a:schemeClr val="dk1"/>
              </a:buClr>
              <a:buSzPts val="2400"/>
              <a:buNone/>
            </a:pPr>
            <a:r>
              <a:rPr lang="en-US"/>
              <a:t>BY</a:t>
            </a:r>
            <a:endParaRPr/>
          </a:p>
          <a:p>
            <a:pPr indent="0" lvl="0" marL="0" rtl="0" algn="ctr">
              <a:lnSpc>
                <a:spcPct val="90000"/>
              </a:lnSpc>
              <a:spcBef>
                <a:spcPts val="1000"/>
              </a:spcBef>
              <a:spcAft>
                <a:spcPts val="0"/>
              </a:spcAft>
              <a:buClr>
                <a:schemeClr val="dk1"/>
              </a:buClr>
              <a:buSzPts val="2400"/>
              <a:buNone/>
            </a:pPr>
            <a:r>
              <a:rPr lang="en-US"/>
              <a:t>DR. WANJIKU KINYANJUI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Learning Objectives</a:t>
            </a:r>
            <a:endParaRPr/>
          </a:p>
        </p:txBody>
      </p:sp>
      <p:sp>
        <p:nvSpPr>
          <p:cNvPr id="96" name="Google Shape;96;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800"/>
              <a:buFont typeface="Calibri"/>
              <a:buAutoNum type="arabicPeriod"/>
            </a:pPr>
            <a:r>
              <a:rPr lang="en-US"/>
              <a:t>To Recognize how Personality Reflects Consumers’ Inner Differences.</a:t>
            </a:r>
            <a:endParaRPr/>
          </a:p>
          <a:p>
            <a:pPr indent="-514350" lvl="0" marL="514350" rtl="0" algn="l">
              <a:lnSpc>
                <a:spcPct val="90000"/>
              </a:lnSpc>
              <a:spcBef>
                <a:spcPts val="1000"/>
              </a:spcBef>
              <a:spcAft>
                <a:spcPts val="0"/>
              </a:spcAft>
              <a:buClr>
                <a:schemeClr val="dk1"/>
              </a:buClr>
              <a:buSzPts val="2800"/>
              <a:buFont typeface="Calibri"/>
              <a:buAutoNum type="arabicPeriod"/>
            </a:pPr>
            <a:r>
              <a:rPr lang="en-US"/>
              <a:t>To Understand how Freudian, Neo-Freudian, and Trait Theories Each Explain the Influence of Personality on Consumers’ Attitudes and Behaviour.</a:t>
            </a:r>
            <a:endParaRPr/>
          </a:p>
          <a:p>
            <a:pPr indent="-514350" lvl="0" marL="514350" rtl="0" algn="l">
              <a:lnSpc>
                <a:spcPct val="90000"/>
              </a:lnSpc>
              <a:spcBef>
                <a:spcPts val="1000"/>
              </a:spcBef>
              <a:spcAft>
                <a:spcPts val="0"/>
              </a:spcAft>
              <a:buClr>
                <a:schemeClr val="dk1"/>
              </a:buClr>
              <a:buSzPts val="2800"/>
              <a:buFont typeface="Calibri"/>
              <a:buAutoNum type="arabicPeriod"/>
            </a:pPr>
            <a:r>
              <a:rPr lang="en-US"/>
              <a:t>To Appreciate how Personality Reflects Consumers’ Responses to Product and Marketing Messages.</a:t>
            </a:r>
            <a:endParaRPr/>
          </a:p>
          <a:p>
            <a:pPr indent="-514350" lvl="0" marL="514350" rtl="0" algn="l">
              <a:lnSpc>
                <a:spcPct val="90000"/>
              </a:lnSpc>
              <a:spcBef>
                <a:spcPts val="1000"/>
              </a:spcBef>
              <a:spcAft>
                <a:spcPts val="0"/>
              </a:spcAft>
              <a:buClr>
                <a:schemeClr val="dk1"/>
              </a:buClr>
              <a:buSzPts val="2800"/>
              <a:buFont typeface="Calibri"/>
              <a:buAutoNum type="arabicPeriod"/>
            </a:pPr>
            <a:r>
              <a:rPr lang="en-US"/>
              <a:t>To Fathom how Marketers Seek to Create Brand Personalities-Like Traits.</a:t>
            </a:r>
            <a:endParaRPr/>
          </a:p>
          <a:p>
            <a:pPr indent="-336550" lvl="0" marL="514350" rtl="0" algn="l">
              <a:lnSpc>
                <a:spcPct val="90000"/>
              </a:lnSpc>
              <a:spcBef>
                <a:spcPts val="1000"/>
              </a:spcBef>
              <a:spcAft>
                <a:spcPts val="0"/>
              </a:spcAft>
              <a:buClr>
                <a:schemeClr val="dk1"/>
              </a:buClr>
              <a:buSzPts val="2800"/>
              <a:buFont typeface="Calibri"/>
              <a:buNone/>
            </a:pPr>
            <a:r>
              <a:t/>
            </a:r>
            <a:endParaRPr/>
          </a:p>
        </p:txBody>
      </p:sp>
      <p:sp>
        <p:nvSpPr>
          <p:cNvPr id="97" name="Google Shape;97;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rgbClr val="898989"/>
                </a:solidFill>
                <a:latin typeface="Calibri"/>
                <a:ea typeface="Calibri"/>
                <a:cs typeface="Calibri"/>
                <a:sym typeface="Calibri"/>
              </a:rPr>
              <a:t>‹#›</a:t>
            </a:fld>
            <a:endParaRPr b="0" i="0" sz="1200" u="none" cap="none" strike="noStrike">
              <a:solidFill>
                <a:srgbClr val="898989"/>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3A3838"/>
              </a:buClr>
              <a:buSzPts val="4400"/>
              <a:buFont typeface="Calibri"/>
              <a:buNone/>
            </a:pPr>
            <a:br>
              <a:rPr lang="en-US">
                <a:solidFill>
                  <a:srgbClr val="3A3838"/>
                </a:solidFill>
              </a:rPr>
            </a:br>
            <a:r>
              <a:rPr lang="en-US">
                <a:solidFill>
                  <a:srgbClr val="3A3838"/>
                </a:solidFill>
              </a:rPr>
              <a:t>Personality Defined </a:t>
            </a:r>
            <a:br>
              <a:rPr lang="en-US">
                <a:solidFill>
                  <a:srgbClr val="3A3838"/>
                </a:solidFill>
              </a:rPr>
            </a:br>
            <a:endParaRPr>
              <a:solidFill>
                <a:srgbClr val="3A3838"/>
              </a:solidFill>
            </a:endParaRPr>
          </a:p>
        </p:txBody>
      </p:sp>
      <p:sp>
        <p:nvSpPr>
          <p:cNvPr id="104" name="Google Shape;104;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inner psychological characteristics that both determine and reflect how a person responds to his or her environment.</a:t>
            </a:r>
            <a:endParaRPr/>
          </a:p>
          <a:p>
            <a:pPr indent="-228600" lvl="0" marL="228600" rtl="0" algn="l">
              <a:lnSpc>
                <a:spcPct val="90000"/>
              </a:lnSpc>
              <a:spcBef>
                <a:spcPts val="1000"/>
              </a:spcBef>
              <a:spcAft>
                <a:spcPts val="0"/>
              </a:spcAft>
              <a:buClr>
                <a:schemeClr val="dk1"/>
              </a:buClr>
              <a:buSzPts val="2800"/>
              <a:buChar char="•"/>
            </a:pPr>
            <a:r>
              <a:rPr lang="en-US"/>
              <a:t>The inner characteristics are those specific qualities, attributes, traits, factors and mannerisms that distinguish one individual from other individuals.</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105" name="Google Shape;105;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rgbClr val="898989"/>
                </a:solidFill>
                <a:latin typeface="Calibri"/>
                <a:ea typeface="Calibri"/>
                <a:cs typeface="Calibri"/>
                <a:sym typeface="Calibri"/>
              </a:rPr>
              <a:t>‹#›</a:t>
            </a:fld>
            <a:endParaRPr b="0" i="0" sz="1200" u="none" cap="none" strike="noStrike">
              <a:solidFill>
                <a:srgbClr val="898989"/>
              </a:solidFill>
              <a:latin typeface="Calibri"/>
              <a:ea typeface="Calibri"/>
              <a:cs typeface="Calibri"/>
              <a:sym typeface="Calibri"/>
            </a:endParaRPr>
          </a:p>
        </p:txBody>
      </p:sp>
    </p:spTree>
  </p:cSld>
  <p:clrMapOvr>
    <a:masterClrMapping/>
  </p:clrMapOvr>
  <p:transition>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3A3838"/>
              </a:buClr>
              <a:buSzPts val="4400"/>
              <a:buFont typeface="Calibri"/>
              <a:buNone/>
            </a:pPr>
            <a:r>
              <a:rPr lang="en-US">
                <a:solidFill>
                  <a:srgbClr val="3A3838"/>
                </a:solidFill>
              </a:rPr>
              <a:t>The Nature of Personality</a:t>
            </a:r>
            <a:endParaRPr/>
          </a:p>
        </p:txBody>
      </p:sp>
      <p:sp>
        <p:nvSpPr>
          <p:cNvPr id="111" name="Google Shape;111;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Nature of Personality:</a:t>
            </a:r>
            <a:endParaRPr/>
          </a:p>
          <a:p>
            <a:pPr indent="-228600" lvl="1" marL="685800" rtl="0" algn="l">
              <a:lnSpc>
                <a:spcPct val="90000"/>
              </a:lnSpc>
              <a:spcBef>
                <a:spcPts val="500"/>
              </a:spcBef>
              <a:spcAft>
                <a:spcPts val="0"/>
              </a:spcAft>
              <a:buClr>
                <a:schemeClr val="dk1"/>
              </a:buClr>
              <a:buSzPts val="2400"/>
              <a:buChar char="•"/>
            </a:pPr>
            <a:r>
              <a:rPr lang="en-US"/>
              <a:t>Personality reflects individual differences</a:t>
            </a:r>
            <a:endParaRPr/>
          </a:p>
          <a:p>
            <a:pPr indent="-228600" lvl="1" marL="685800" rtl="0" algn="l">
              <a:lnSpc>
                <a:spcPct val="90000"/>
              </a:lnSpc>
              <a:spcBef>
                <a:spcPts val="500"/>
              </a:spcBef>
              <a:spcAft>
                <a:spcPts val="0"/>
              </a:spcAft>
              <a:buClr>
                <a:schemeClr val="dk1"/>
              </a:buClr>
              <a:buSzPts val="2400"/>
              <a:buChar char="•"/>
            </a:pPr>
            <a:r>
              <a:rPr lang="en-US"/>
              <a:t>Personality is consistent and enduring</a:t>
            </a:r>
            <a:endParaRPr/>
          </a:p>
          <a:p>
            <a:pPr indent="-228600" lvl="1" marL="685800" rtl="0" algn="l">
              <a:lnSpc>
                <a:spcPct val="90000"/>
              </a:lnSpc>
              <a:spcBef>
                <a:spcPts val="500"/>
              </a:spcBef>
              <a:spcAft>
                <a:spcPts val="0"/>
              </a:spcAft>
              <a:buClr>
                <a:schemeClr val="dk1"/>
              </a:buClr>
              <a:buSzPts val="2400"/>
              <a:buChar char="•"/>
            </a:pPr>
            <a:r>
              <a:rPr lang="en-US"/>
              <a:t>Personality can change</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17" name="Google Shape;117;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i="1" lang="en-US"/>
              <a:t>Personality reflects individual difference</a:t>
            </a:r>
            <a:r>
              <a:rPr i="1" lang="en-US"/>
              <a:t>-</a:t>
            </a:r>
            <a:r>
              <a:rPr lang="en-US"/>
              <a:t>Due to the different individual characteristics, no two individuals are alike, however many individuals may be similar in terms of a single personality characteristic but not in terms of others. Personality is a useful concept because it enables us to categorize consumers into different groups on the basis of one or even several traits. If each person were different in terms of all personality traits it would be impossible to group consumers into segments.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23" name="Google Shape;123;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i="1" lang="en-US"/>
              <a:t>Personality is consistent and enduring-</a:t>
            </a:r>
            <a:r>
              <a:rPr lang="en-US"/>
              <a:t>a sibling who comments that her sister has always cared a great deal about her clothes from the time she was little is supporting that personality has both consistency and endurance. Both qualities are essential if marketers are to explain or predict consumer behavior in terms of personality. Marketers cannot change personalities to conform to their products but they can attempt to appeal to the traits.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29" name="Google Shape;129;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i="1" lang="en-US"/>
              <a:t>Personality can change- </a:t>
            </a:r>
            <a:r>
              <a:rPr lang="en-US"/>
              <a:t>an individual’s personality may be altered by major life events such as marriage, birth of a child, change of job/profession. An individual’s personality changes not only in response to an abrupt event but also as part of a gradual maturing process. There is also evidence that personality stereotypes may change over time e.g women’s personality has seemed to become more masculine due to changing roles of women today. Traditionally women would stay home and take care of children but today this occupation has changed.</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Personality Traits</a:t>
            </a:r>
            <a:endParaRPr/>
          </a:p>
        </p:txBody>
      </p:sp>
      <p:sp>
        <p:nvSpPr>
          <p:cNvPr id="135" name="Google Shape;135;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human brain is divided into the left and right hemisphere.</a:t>
            </a:r>
            <a:endParaRPr/>
          </a:p>
          <a:p>
            <a:pPr indent="-228600" lvl="0" marL="228600" rtl="0" algn="l">
              <a:lnSpc>
                <a:spcPct val="90000"/>
              </a:lnSpc>
              <a:spcBef>
                <a:spcPts val="1000"/>
              </a:spcBef>
              <a:spcAft>
                <a:spcPts val="0"/>
              </a:spcAft>
              <a:buClr>
                <a:schemeClr val="dk1"/>
              </a:buClr>
              <a:buSzPts val="2800"/>
              <a:buChar char="•"/>
            </a:pPr>
            <a:r>
              <a:rPr lang="en-US"/>
              <a:t>The left hemisphere specializes in logical, analytical, sequential processes while the right hemisphere does the intuitive, emotional, visual thinking.  </a:t>
            </a:r>
            <a:endParaRPr/>
          </a:p>
          <a:p>
            <a:pPr indent="-228600" lvl="0" marL="228600" rtl="0" algn="l">
              <a:lnSpc>
                <a:spcPct val="90000"/>
              </a:lnSpc>
              <a:spcBef>
                <a:spcPts val="1000"/>
              </a:spcBef>
              <a:spcAft>
                <a:spcPts val="0"/>
              </a:spcAft>
              <a:buClr>
                <a:schemeClr val="dk1"/>
              </a:buClr>
              <a:buSzPts val="2800"/>
              <a:buChar char="•"/>
            </a:pPr>
            <a:r>
              <a:rPr lang="en-US"/>
              <a:t>This is further subdivided into the cerebral and limbic centers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descr="Acadia Institute for Teaching and Technology1 Personalities ..." id="140" name="Google Shape;140;p9"/>
          <p:cNvPicPr preferRelativeResize="0"/>
          <p:nvPr/>
        </p:nvPicPr>
        <p:blipFill rotWithShape="1">
          <a:blip r:embed="rId3">
            <a:alphaModFix/>
          </a:blip>
          <a:srcRect b="0" l="0" r="0" t="0"/>
          <a:stretch/>
        </p:blipFill>
        <p:spPr>
          <a:xfrm>
            <a:off x="1493056" y="379402"/>
            <a:ext cx="8770060" cy="5625614"/>
          </a:xfrm>
          <a:prstGeom prst="rect">
            <a:avLst/>
          </a:prstGeom>
          <a:noFill/>
          <a:ln>
            <a:noFill/>
          </a:ln>
        </p:spPr>
      </p:pic>
      <p:sp>
        <p:nvSpPr>
          <p:cNvPr id="141" name="Google Shape;141;p9"/>
          <p:cNvSpPr txBox="1"/>
          <p:nvPr/>
        </p:nvSpPr>
        <p:spPr>
          <a:xfrm>
            <a:off x="2257331" y="6305266"/>
            <a:ext cx="653182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 name="Google Shape;142;p9"/>
          <p:cNvSpPr txBox="1"/>
          <p:nvPr/>
        </p:nvSpPr>
        <p:spPr>
          <a:xfrm>
            <a:off x="1493056" y="5915885"/>
            <a:ext cx="87700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Calibri"/>
                <a:ea typeface="Calibri"/>
                <a:cs typeface="Calibri"/>
                <a:sym typeface="Calibri"/>
              </a:rPr>
              <a:t>Source: (“Acadia University - Ranked One of the Top Undergraduate Universities in Nova Scotia,” 2022</a:t>
            </a:r>
            <a:r>
              <a:rPr lang="en-US" sz="1800">
                <a:solidFill>
                  <a:schemeClr val="dk1"/>
                </a:solidFill>
                <a:latin typeface="Calibri"/>
                <a:ea typeface="Calibri"/>
                <a:cs typeface="Calibri"/>
                <a:sym typeface="Calibri"/>
              </a:rPr>
              <a: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10"/>
          <p:cNvPicPr preferRelativeResize="0"/>
          <p:nvPr/>
        </p:nvPicPr>
        <p:blipFill rotWithShape="1">
          <a:blip r:embed="rId3">
            <a:alphaModFix/>
          </a:blip>
          <a:srcRect b="0" l="0" r="0" t="0"/>
          <a:stretch/>
        </p:blipFill>
        <p:spPr>
          <a:xfrm>
            <a:off x="2006221" y="419981"/>
            <a:ext cx="7533564" cy="5426029"/>
          </a:xfrm>
          <a:prstGeom prst="rect">
            <a:avLst/>
          </a:prstGeom>
          <a:noFill/>
          <a:ln>
            <a:noFill/>
          </a:ln>
        </p:spPr>
      </p:pic>
      <p:sp>
        <p:nvSpPr>
          <p:cNvPr id="148" name="Google Shape;148;p10"/>
          <p:cNvSpPr txBox="1"/>
          <p:nvPr/>
        </p:nvSpPr>
        <p:spPr>
          <a:xfrm>
            <a:off x="2006221" y="5846010"/>
            <a:ext cx="753356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Calibri"/>
                <a:ea typeface="Calibri"/>
                <a:cs typeface="Calibri"/>
                <a:sym typeface="Calibri"/>
              </a:rPr>
              <a:t>Source: (“Acadia University - Ranked One of the Top Undergraduate Universities in Nova Scotia,” 2022)</a:t>
            </a:r>
            <a:endParaRPr sz="12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Theories of Personality</a:t>
            </a:r>
            <a:endParaRPr/>
          </a:p>
        </p:txBody>
      </p:sp>
      <p:sp>
        <p:nvSpPr>
          <p:cNvPr id="155" name="Google Shape;155;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Freudian theory</a:t>
            </a:r>
            <a:endParaRPr/>
          </a:p>
          <a:p>
            <a:pPr indent="-228600" lvl="1" marL="685800" rtl="0" algn="l">
              <a:lnSpc>
                <a:spcPct val="90000"/>
              </a:lnSpc>
              <a:spcBef>
                <a:spcPts val="500"/>
              </a:spcBef>
              <a:spcAft>
                <a:spcPts val="0"/>
              </a:spcAft>
              <a:buClr>
                <a:schemeClr val="dk1"/>
              </a:buClr>
              <a:buSzPts val="2400"/>
              <a:buChar char="•"/>
            </a:pPr>
            <a:r>
              <a:rPr lang="en-US"/>
              <a:t>Unconscious needs or drives are at the heart of human motivation</a:t>
            </a:r>
            <a:endParaRPr/>
          </a:p>
          <a:p>
            <a:pPr indent="-228600" lvl="0" marL="228600" rtl="0" algn="l">
              <a:lnSpc>
                <a:spcPct val="90000"/>
              </a:lnSpc>
              <a:spcBef>
                <a:spcPts val="1000"/>
              </a:spcBef>
              <a:spcAft>
                <a:spcPts val="0"/>
              </a:spcAft>
              <a:buClr>
                <a:schemeClr val="dk1"/>
              </a:buClr>
              <a:buSzPts val="2800"/>
              <a:buChar char="•"/>
            </a:pPr>
            <a:r>
              <a:rPr lang="en-US"/>
              <a:t>Neo-Freudian personality theory</a:t>
            </a:r>
            <a:endParaRPr/>
          </a:p>
          <a:p>
            <a:pPr indent="-228600" lvl="1" marL="685800" rtl="0" algn="l">
              <a:lnSpc>
                <a:spcPct val="90000"/>
              </a:lnSpc>
              <a:spcBef>
                <a:spcPts val="500"/>
              </a:spcBef>
              <a:spcAft>
                <a:spcPts val="0"/>
              </a:spcAft>
              <a:buClr>
                <a:schemeClr val="dk1"/>
              </a:buClr>
              <a:buSzPts val="2400"/>
              <a:buChar char="•"/>
            </a:pPr>
            <a:r>
              <a:rPr lang="en-US"/>
              <a:t>Social relationships are fundamental to the formation and development of personality</a:t>
            </a:r>
            <a:endParaRPr/>
          </a:p>
          <a:p>
            <a:pPr indent="-228600" lvl="0" marL="228600" rtl="0" algn="l">
              <a:lnSpc>
                <a:spcPct val="90000"/>
              </a:lnSpc>
              <a:spcBef>
                <a:spcPts val="1000"/>
              </a:spcBef>
              <a:spcAft>
                <a:spcPts val="0"/>
              </a:spcAft>
              <a:buClr>
                <a:schemeClr val="dk1"/>
              </a:buClr>
              <a:buSzPts val="2800"/>
              <a:buChar char="•"/>
            </a:pPr>
            <a:r>
              <a:rPr lang="en-US"/>
              <a:t>Trait theory</a:t>
            </a:r>
            <a:endParaRPr/>
          </a:p>
          <a:p>
            <a:pPr indent="-228600" lvl="1" marL="685800" rtl="0" algn="l">
              <a:lnSpc>
                <a:spcPct val="90000"/>
              </a:lnSpc>
              <a:spcBef>
                <a:spcPts val="500"/>
              </a:spcBef>
              <a:spcAft>
                <a:spcPts val="0"/>
              </a:spcAft>
              <a:buClr>
                <a:schemeClr val="dk1"/>
              </a:buClr>
              <a:buSzPts val="2400"/>
              <a:buChar char="•"/>
            </a:pPr>
            <a:r>
              <a:rPr lang="en-US"/>
              <a:t>Quantitative approach to personality as a set of psychological traits</a:t>
            </a:r>
            <a:endParaRPr/>
          </a:p>
        </p:txBody>
      </p:sp>
    </p:spTree>
  </p:cSld>
  <p:clrMapOvr>
    <a:masterClrMapping/>
  </p:clrMapOvr>
  <p:transition>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Freudian Theory</a:t>
            </a:r>
            <a:endParaRPr/>
          </a:p>
        </p:txBody>
      </p:sp>
      <p:sp>
        <p:nvSpPr>
          <p:cNvPr id="162" name="Google Shape;162;p12"/>
          <p:cNvSpPr txBox="1"/>
          <p:nvPr>
            <p:ph idx="1" type="body"/>
          </p:nvPr>
        </p:nvSpPr>
        <p:spPr>
          <a:xfrm>
            <a:off x="1114010" y="1392072"/>
            <a:ext cx="5614336" cy="4824579"/>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100000"/>
              <a:buChar char="•"/>
            </a:pPr>
            <a:r>
              <a:rPr lang="en-US"/>
              <a:t>Id</a:t>
            </a:r>
            <a:endParaRPr/>
          </a:p>
          <a:p>
            <a:pPr indent="-228600" lvl="1" marL="685800" rtl="0" algn="l">
              <a:lnSpc>
                <a:spcPct val="90000"/>
              </a:lnSpc>
              <a:spcBef>
                <a:spcPts val="500"/>
              </a:spcBef>
              <a:spcAft>
                <a:spcPts val="0"/>
              </a:spcAft>
              <a:buClr>
                <a:schemeClr val="dk1"/>
              </a:buClr>
              <a:buSzPct val="100000"/>
              <a:buChar char="•"/>
            </a:pPr>
            <a:r>
              <a:rPr lang="en-US"/>
              <a:t>Warehouse of primitive or instinctual needs for which individual seeks immediate satisfaction.</a:t>
            </a:r>
            <a:endParaRPr/>
          </a:p>
          <a:p>
            <a:pPr indent="-228600" lvl="1" marL="685800" rtl="0" algn="l">
              <a:lnSpc>
                <a:spcPct val="90000"/>
              </a:lnSpc>
              <a:spcBef>
                <a:spcPts val="500"/>
              </a:spcBef>
              <a:spcAft>
                <a:spcPts val="0"/>
              </a:spcAft>
              <a:buClr>
                <a:schemeClr val="dk1"/>
              </a:buClr>
              <a:buSzPct val="100000"/>
              <a:buChar char="•"/>
            </a:pPr>
            <a:r>
              <a:rPr lang="en-US"/>
              <a:t>Such as hunger, thirst, and sex which are driven by pleasure principle and immediate gratification</a:t>
            </a:r>
            <a:endParaRPr/>
          </a:p>
          <a:p>
            <a:pPr indent="-228600" lvl="0" marL="228600" rtl="0" algn="l">
              <a:lnSpc>
                <a:spcPct val="90000"/>
              </a:lnSpc>
              <a:spcBef>
                <a:spcPts val="1000"/>
              </a:spcBef>
              <a:spcAft>
                <a:spcPts val="0"/>
              </a:spcAft>
              <a:buClr>
                <a:schemeClr val="dk1"/>
              </a:buClr>
              <a:buSzPct val="100000"/>
              <a:buChar char="•"/>
            </a:pPr>
            <a:r>
              <a:rPr lang="en-US"/>
              <a:t>Superego</a:t>
            </a:r>
            <a:endParaRPr/>
          </a:p>
          <a:p>
            <a:pPr indent="-228600" lvl="1" marL="685800" rtl="0" algn="l">
              <a:lnSpc>
                <a:spcPct val="90000"/>
              </a:lnSpc>
              <a:spcBef>
                <a:spcPts val="500"/>
              </a:spcBef>
              <a:spcAft>
                <a:spcPts val="0"/>
              </a:spcAft>
              <a:buClr>
                <a:schemeClr val="dk1"/>
              </a:buClr>
              <a:buSzPct val="100000"/>
              <a:buChar char="•"/>
            </a:pPr>
            <a:r>
              <a:rPr lang="en-US"/>
              <a:t>Individual’s internal     expression of society’s         moral and ethical codes of conduct</a:t>
            </a:r>
            <a:endParaRPr/>
          </a:p>
          <a:p>
            <a:pPr indent="-228600" lvl="1" marL="685800" rtl="0" algn="l">
              <a:lnSpc>
                <a:spcPct val="90000"/>
              </a:lnSpc>
              <a:spcBef>
                <a:spcPts val="500"/>
              </a:spcBef>
              <a:spcAft>
                <a:spcPts val="0"/>
              </a:spcAft>
              <a:buClr>
                <a:schemeClr val="dk1"/>
              </a:buClr>
              <a:buSzPct val="100000"/>
              <a:buChar char="•"/>
            </a:pPr>
            <a:r>
              <a:rPr lang="en-US"/>
              <a:t>Drives the individual to fulfill their needs in a socially acceptable way</a:t>
            </a:r>
            <a:endParaRPr/>
          </a:p>
          <a:p>
            <a:pPr indent="-228600" lvl="0" marL="228600" rtl="0" algn="l">
              <a:lnSpc>
                <a:spcPct val="90000"/>
              </a:lnSpc>
              <a:spcBef>
                <a:spcPts val="1000"/>
              </a:spcBef>
              <a:spcAft>
                <a:spcPts val="0"/>
              </a:spcAft>
              <a:buClr>
                <a:schemeClr val="dk1"/>
              </a:buClr>
              <a:buSzPct val="100000"/>
              <a:buChar char="•"/>
            </a:pPr>
            <a:r>
              <a:rPr lang="en-US"/>
              <a:t>Ego</a:t>
            </a:r>
            <a:endParaRPr/>
          </a:p>
          <a:p>
            <a:pPr indent="-228600" lvl="1" marL="685800" rtl="0" algn="l">
              <a:lnSpc>
                <a:spcPct val="90000"/>
              </a:lnSpc>
              <a:spcBef>
                <a:spcPts val="500"/>
              </a:spcBef>
              <a:spcAft>
                <a:spcPts val="0"/>
              </a:spcAft>
              <a:buClr>
                <a:schemeClr val="dk1"/>
              </a:buClr>
              <a:buSzPct val="100000"/>
              <a:buChar char="•"/>
            </a:pPr>
            <a:r>
              <a:rPr lang="en-US"/>
              <a:t>Individual’s conscious control that balances the demands of the id and superego.</a:t>
            </a:r>
            <a:endParaRPr/>
          </a:p>
          <a:p>
            <a:pPr indent="-228600" lvl="1" marL="685800" rtl="0" algn="l">
              <a:lnSpc>
                <a:spcPct val="90000"/>
              </a:lnSpc>
              <a:spcBef>
                <a:spcPts val="500"/>
              </a:spcBef>
              <a:spcAft>
                <a:spcPts val="0"/>
              </a:spcAft>
              <a:buClr>
                <a:schemeClr val="dk1"/>
              </a:buClr>
              <a:buSzPct val="100000"/>
              <a:buChar char="•"/>
            </a:pPr>
            <a:r>
              <a:rPr lang="en-US"/>
              <a:t>An internal monitor that balances the needs of the id and the superego.</a:t>
            </a:r>
            <a:endParaRPr/>
          </a:p>
          <a:p>
            <a:pPr indent="-99059" lvl="1" marL="685800" rtl="0" algn="l">
              <a:lnSpc>
                <a:spcPct val="90000"/>
              </a:lnSpc>
              <a:spcBef>
                <a:spcPts val="500"/>
              </a:spcBef>
              <a:spcAft>
                <a:spcPts val="0"/>
              </a:spcAft>
              <a:buClr>
                <a:schemeClr val="dk1"/>
              </a:buClr>
              <a:buSzPct val="100000"/>
              <a:buNone/>
            </a:pPr>
            <a:r>
              <a:t/>
            </a:r>
            <a:endParaRPr/>
          </a:p>
          <a:p>
            <a:pPr indent="-77470" lvl="0" marL="228600" rtl="0" algn="l">
              <a:lnSpc>
                <a:spcPct val="90000"/>
              </a:lnSpc>
              <a:spcBef>
                <a:spcPts val="1000"/>
              </a:spcBef>
              <a:spcAft>
                <a:spcPts val="0"/>
              </a:spcAft>
              <a:buClr>
                <a:schemeClr val="dk1"/>
              </a:buClr>
              <a:buSzPct val="100000"/>
              <a:buNone/>
            </a:pPr>
            <a:r>
              <a:t/>
            </a:r>
            <a:endParaRPr/>
          </a:p>
        </p:txBody>
      </p:sp>
      <p:sp>
        <p:nvSpPr>
          <p:cNvPr id="163" name="Google Shape;16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pic>
        <p:nvPicPr>
          <p:cNvPr descr="fig05_03.jpg" id="164" name="Google Shape;164;p12"/>
          <p:cNvPicPr preferRelativeResize="0"/>
          <p:nvPr/>
        </p:nvPicPr>
        <p:blipFill rotWithShape="1">
          <a:blip r:embed="rId3">
            <a:alphaModFix/>
          </a:blip>
          <a:srcRect b="0" l="0" r="0" t="0"/>
          <a:stretch/>
        </p:blipFill>
        <p:spPr>
          <a:xfrm>
            <a:off x="7193508" y="2082422"/>
            <a:ext cx="4488976" cy="2844420"/>
          </a:xfrm>
          <a:prstGeom prst="rect">
            <a:avLst/>
          </a:prstGeom>
          <a:noFill/>
          <a:ln>
            <a:noFill/>
          </a:ln>
        </p:spPr>
      </p:pic>
      <p:sp>
        <p:nvSpPr>
          <p:cNvPr id="165" name="Google Shape;165;p12"/>
          <p:cNvSpPr txBox="1"/>
          <p:nvPr/>
        </p:nvSpPr>
        <p:spPr>
          <a:xfrm>
            <a:off x="7492621" y="5090615"/>
            <a:ext cx="449011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Schiffman,Kanuk &amp; Wisenblit (2019)</a:t>
            </a:r>
            <a:endParaRPr sz="1800">
              <a:solidFill>
                <a:schemeClr val="dk1"/>
              </a:solidFill>
              <a:latin typeface="Calibri"/>
              <a:ea typeface="Calibri"/>
              <a:cs typeface="Calibri"/>
              <a:sym typeface="Calibri"/>
            </a:endParaRPr>
          </a:p>
        </p:txBody>
      </p:sp>
    </p:spTree>
  </p:cSld>
  <p:clrMapOvr>
    <a:masterClrMapping/>
  </p:clrMapOvr>
  <p:transition>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71" name="Google Shape;171;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basic physiological needs such as hunger, thirst, and sex which are driven by pleasure principle and immediate gratification.  The superego Finally, the ego is the internal monitor that balances the needs of the id and the superego.</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Neo-Freudian Personality Theory</a:t>
            </a:r>
            <a:endParaRPr/>
          </a:p>
        </p:txBody>
      </p:sp>
      <p:sp>
        <p:nvSpPr>
          <p:cNvPr id="178" name="Google Shape;178;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80000"/>
              </a:lnSpc>
              <a:spcBef>
                <a:spcPts val="0"/>
              </a:spcBef>
              <a:spcAft>
                <a:spcPts val="0"/>
              </a:spcAft>
              <a:buClr>
                <a:schemeClr val="dk1"/>
              </a:buClr>
              <a:buSzPct val="100000"/>
              <a:buChar char="•"/>
            </a:pPr>
            <a:r>
              <a:rPr lang="en-US" sz="2800"/>
              <a:t>Social relationships are fundamental to personality</a:t>
            </a:r>
            <a:endParaRPr/>
          </a:p>
          <a:p>
            <a:pPr indent="-228600" lvl="0" marL="228600" rtl="0" algn="l">
              <a:lnSpc>
                <a:spcPct val="80000"/>
              </a:lnSpc>
              <a:spcBef>
                <a:spcPts val="1000"/>
              </a:spcBef>
              <a:spcAft>
                <a:spcPts val="0"/>
              </a:spcAft>
              <a:buClr>
                <a:schemeClr val="dk1"/>
              </a:buClr>
              <a:buSzPct val="100000"/>
              <a:buChar char="•"/>
            </a:pPr>
            <a:r>
              <a:rPr lang="en-US" sz="2800"/>
              <a:t>Alfred Adler:</a:t>
            </a:r>
            <a:endParaRPr/>
          </a:p>
          <a:p>
            <a:pPr indent="-228600" lvl="1" marL="685800" rtl="0" algn="l">
              <a:lnSpc>
                <a:spcPct val="80000"/>
              </a:lnSpc>
              <a:spcBef>
                <a:spcPts val="500"/>
              </a:spcBef>
              <a:spcAft>
                <a:spcPts val="0"/>
              </a:spcAft>
              <a:buClr>
                <a:schemeClr val="dk1"/>
              </a:buClr>
              <a:buSzPct val="100000"/>
              <a:buChar char="•"/>
            </a:pPr>
            <a:r>
              <a:rPr lang="en-US" sz="2400"/>
              <a:t>Style of life</a:t>
            </a:r>
            <a:endParaRPr/>
          </a:p>
          <a:p>
            <a:pPr indent="-228600" lvl="1" marL="685800" rtl="0" algn="l">
              <a:lnSpc>
                <a:spcPct val="80000"/>
              </a:lnSpc>
              <a:spcBef>
                <a:spcPts val="500"/>
              </a:spcBef>
              <a:spcAft>
                <a:spcPts val="0"/>
              </a:spcAft>
              <a:buClr>
                <a:schemeClr val="dk1"/>
              </a:buClr>
              <a:buSzPct val="100000"/>
              <a:buChar char="•"/>
            </a:pPr>
            <a:r>
              <a:rPr lang="en-US" sz="2400"/>
              <a:t>Feelings of inferiority</a:t>
            </a:r>
            <a:endParaRPr/>
          </a:p>
          <a:p>
            <a:pPr indent="-228600" lvl="0" marL="228600" rtl="0" algn="l">
              <a:lnSpc>
                <a:spcPct val="80000"/>
              </a:lnSpc>
              <a:spcBef>
                <a:spcPts val="1000"/>
              </a:spcBef>
              <a:spcAft>
                <a:spcPts val="0"/>
              </a:spcAft>
              <a:buClr>
                <a:schemeClr val="dk1"/>
              </a:buClr>
              <a:buSzPct val="100000"/>
              <a:buChar char="•"/>
            </a:pPr>
            <a:r>
              <a:rPr lang="en-US" sz="2800"/>
              <a:t>Harry Stack Sullivan</a:t>
            </a:r>
            <a:endParaRPr/>
          </a:p>
          <a:p>
            <a:pPr indent="-228600" lvl="1" marL="685800" rtl="0" algn="l">
              <a:lnSpc>
                <a:spcPct val="80000"/>
              </a:lnSpc>
              <a:spcBef>
                <a:spcPts val="500"/>
              </a:spcBef>
              <a:spcAft>
                <a:spcPts val="0"/>
              </a:spcAft>
              <a:buClr>
                <a:schemeClr val="dk1"/>
              </a:buClr>
              <a:buSzPct val="100000"/>
              <a:buChar char="•"/>
            </a:pPr>
            <a:r>
              <a:rPr lang="en-US" sz="2400"/>
              <a:t>We establish relationships with others to reduce tensions</a:t>
            </a:r>
            <a:endParaRPr/>
          </a:p>
          <a:p>
            <a:pPr indent="-228600" lvl="0" marL="228600" rtl="0" algn="l">
              <a:lnSpc>
                <a:spcPct val="80000"/>
              </a:lnSpc>
              <a:spcBef>
                <a:spcPts val="1000"/>
              </a:spcBef>
              <a:spcAft>
                <a:spcPts val="0"/>
              </a:spcAft>
              <a:buClr>
                <a:schemeClr val="dk1"/>
              </a:buClr>
              <a:buSzPct val="100000"/>
              <a:buChar char="•"/>
            </a:pPr>
            <a:r>
              <a:rPr lang="en-US" sz="2800"/>
              <a:t>Karen Horney’s three personality groups</a:t>
            </a:r>
            <a:endParaRPr/>
          </a:p>
          <a:p>
            <a:pPr indent="-228600" lvl="1" marL="685800" rtl="0" algn="l">
              <a:lnSpc>
                <a:spcPct val="80000"/>
              </a:lnSpc>
              <a:spcBef>
                <a:spcPts val="500"/>
              </a:spcBef>
              <a:spcAft>
                <a:spcPts val="0"/>
              </a:spcAft>
              <a:buClr>
                <a:schemeClr val="dk1"/>
              </a:buClr>
              <a:buSzPct val="100000"/>
              <a:buChar char="•"/>
            </a:pPr>
            <a:r>
              <a:rPr lang="en-US" sz="2400"/>
              <a:t>Compliant:   move toward </a:t>
            </a:r>
            <a:r>
              <a:rPr lang="en-US"/>
              <a:t>others. A compliant individual desires to be loved, wanted and appreciated.</a:t>
            </a:r>
            <a:endParaRPr/>
          </a:p>
          <a:p>
            <a:pPr indent="-228600" lvl="1" marL="685800" rtl="0" algn="l">
              <a:lnSpc>
                <a:spcPct val="80000"/>
              </a:lnSpc>
              <a:spcBef>
                <a:spcPts val="500"/>
              </a:spcBef>
              <a:spcAft>
                <a:spcPts val="0"/>
              </a:spcAft>
              <a:buClr>
                <a:schemeClr val="dk1"/>
              </a:buClr>
              <a:buSzPct val="100000"/>
              <a:buChar char="•"/>
            </a:pPr>
            <a:r>
              <a:rPr lang="en-US" sz="2400"/>
              <a:t>Aggressive:   move against </a:t>
            </a:r>
            <a:r>
              <a:rPr lang="en-US"/>
              <a:t>others. Aggressive individuals desires to excel and win admirations.</a:t>
            </a:r>
            <a:endParaRPr sz="2400"/>
          </a:p>
          <a:p>
            <a:pPr indent="-228600" lvl="1" marL="685800" rtl="0" algn="l">
              <a:lnSpc>
                <a:spcPct val="80000"/>
              </a:lnSpc>
              <a:spcBef>
                <a:spcPts val="500"/>
              </a:spcBef>
              <a:spcAft>
                <a:spcPts val="0"/>
              </a:spcAft>
              <a:buClr>
                <a:schemeClr val="dk1"/>
              </a:buClr>
              <a:buSzPct val="100000"/>
              <a:buChar char="•"/>
            </a:pPr>
            <a:r>
              <a:rPr lang="en-US" sz="2400"/>
              <a:t>Detached:   move away from </a:t>
            </a:r>
            <a:r>
              <a:rPr lang="en-US"/>
              <a:t>others. A detached person desires independence, self reliance and freedom from obligation</a:t>
            </a:r>
            <a:endParaRPr sz="2400"/>
          </a:p>
        </p:txBody>
      </p:sp>
      <p:sp>
        <p:nvSpPr>
          <p:cNvPr id="179" name="Google Shape;179;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b="1" lang="en-US" sz="4000"/>
              <a:t>Trait Theory</a:t>
            </a:r>
            <a:endParaRPr/>
          </a:p>
        </p:txBody>
      </p:sp>
      <p:sp>
        <p:nvSpPr>
          <p:cNvPr id="186" name="Google Shape;186;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Focus on measurement of personality in terms of traits</a:t>
            </a:r>
            <a:endParaRPr/>
          </a:p>
          <a:p>
            <a:pPr indent="-228600" lvl="0" marL="228600" rtl="0" algn="l">
              <a:lnSpc>
                <a:spcPct val="90000"/>
              </a:lnSpc>
              <a:spcBef>
                <a:spcPts val="1000"/>
              </a:spcBef>
              <a:spcAft>
                <a:spcPts val="0"/>
              </a:spcAft>
              <a:buClr>
                <a:schemeClr val="dk1"/>
              </a:buClr>
              <a:buSzPts val="2800"/>
              <a:buChar char="•"/>
            </a:pPr>
            <a:r>
              <a:rPr lang="en-US"/>
              <a:t>Trait - </a:t>
            </a:r>
            <a:r>
              <a:rPr i="1" lang="en-US"/>
              <a:t>any distinguishing, relatively enduring way in which one individual differs from another</a:t>
            </a:r>
            <a:endParaRPr/>
          </a:p>
          <a:p>
            <a:pPr indent="-228600" lvl="0" marL="228600" rtl="0" algn="l">
              <a:lnSpc>
                <a:spcPct val="90000"/>
              </a:lnSpc>
              <a:spcBef>
                <a:spcPts val="1000"/>
              </a:spcBef>
              <a:spcAft>
                <a:spcPts val="0"/>
              </a:spcAft>
              <a:buClr>
                <a:schemeClr val="dk1"/>
              </a:buClr>
              <a:buSzPts val="2800"/>
              <a:buChar char="•"/>
            </a:pPr>
            <a:r>
              <a:rPr lang="en-US"/>
              <a:t>Personality is linked to broad product categories and NOT specific brands.</a:t>
            </a:r>
            <a:endParaRPr>
              <a:solidFill>
                <a:schemeClr val="dk2"/>
              </a:solidFill>
            </a:endParaRPr>
          </a:p>
          <a:p>
            <a:pPr indent="-228600" lvl="0" marL="228600" rtl="0" algn="just">
              <a:lnSpc>
                <a:spcPct val="90000"/>
              </a:lnSpc>
              <a:spcBef>
                <a:spcPts val="1000"/>
              </a:spcBef>
              <a:spcAft>
                <a:spcPts val="0"/>
              </a:spcAft>
              <a:buClr>
                <a:schemeClr val="dk1"/>
              </a:buClr>
              <a:buSzPts val="2800"/>
              <a:buChar char="•"/>
            </a:pPr>
            <a:r>
              <a:rPr lang="en-US"/>
              <a:t>Tests can be done to measure single traits in consumers such as how receptive they are to new experiences (innovativeness), their attachment to possessions (materialism), and their likelihood to accept or reject foreign-made products (ethnocentrism).</a:t>
            </a:r>
            <a:endParaRPr/>
          </a:p>
          <a:p>
            <a:pPr indent="-50800" lvl="0" marL="228600" rtl="0" algn="l">
              <a:lnSpc>
                <a:spcPct val="90000"/>
              </a:lnSpc>
              <a:spcBef>
                <a:spcPts val="1000"/>
              </a:spcBef>
              <a:spcAft>
                <a:spcPts val="0"/>
              </a:spcAft>
              <a:buClr>
                <a:schemeClr val="dk1"/>
              </a:buClr>
              <a:buSzPts val="2800"/>
              <a:buNone/>
            </a:pPr>
            <a:r>
              <a:t/>
            </a:r>
            <a:endParaRPr>
              <a:solidFill>
                <a:schemeClr val="dk2"/>
              </a:solidFill>
            </a:endParaRPr>
          </a:p>
        </p:txBody>
      </p:sp>
      <p:sp>
        <p:nvSpPr>
          <p:cNvPr id="187" name="Google Shape;18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1. Consumer Innovativeness and Personality Traits</a:t>
            </a:r>
            <a:endParaRPr b="1" sz="3600">
              <a:latin typeface="Calibri"/>
              <a:ea typeface="Calibri"/>
              <a:cs typeface="Calibri"/>
              <a:sym typeface="Calibri"/>
            </a:endParaRPr>
          </a:p>
        </p:txBody>
      </p:sp>
      <p:grpSp>
        <p:nvGrpSpPr>
          <p:cNvPr id="194" name="Google Shape;194;p16"/>
          <p:cNvGrpSpPr/>
          <p:nvPr/>
        </p:nvGrpSpPr>
        <p:grpSpPr>
          <a:xfrm>
            <a:off x="2379862" y="1579663"/>
            <a:ext cx="6550334" cy="4094128"/>
            <a:chOff x="896189" y="0"/>
            <a:chExt cx="6550334" cy="4094128"/>
          </a:xfrm>
        </p:grpSpPr>
        <p:sp>
          <p:nvSpPr>
            <p:cNvPr id="195" name="Google Shape;195;p16"/>
            <p:cNvSpPr/>
            <p:nvPr/>
          </p:nvSpPr>
          <p:spPr>
            <a:xfrm>
              <a:off x="896189" y="0"/>
              <a:ext cx="2046979" cy="1228187"/>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6"/>
            <p:cNvSpPr txBox="1"/>
            <p:nvPr/>
          </p:nvSpPr>
          <p:spPr>
            <a:xfrm>
              <a:off x="896189" y="0"/>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Consumer innovativeness</a:t>
              </a:r>
              <a:endParaRPr sz="2400">
                <a:solidFill>
                  <a:schemeClr val="lt1"/>
                </a:solidFill>
                <a:latin typeface="Calibri"/>
                <a:ea typeface="Calibri"/>
                <a:cs typeface="Calibri"/>
                <a:sym typeface="Calibri"/>
              </a:endParaRPr>
            </a:p>
          </p:txBody>
        </p:sp>
        <p:sp>
          <p:nvSpPr>
            <p:cNvPr id="197" name="Google Shape;197;p16"/>
            <p:cNvSpPr/>
            <p:nvPr/>
          </p:nvSpPr>
          <p:spPr>
            <a:xfrm>
              <a:off x="3206697" y="0"/>
              <a:ext cx="2046979" cy="1228187"/>
            </a:xfrm>
            <a:prstGeom prst="rect">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6"/>
            <p:cNvSpPr txBox="1"/>
            <p:nvPr/>
          </p:nvSpPr>
          <p:spPr>
            <a:xfrm>
              <a:off x="3206697" y="0"/>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Dogmatism</a:t>
              </a:r>
              <a:endParaRPr sz="2400">
                <a:solidFill>
                  <a:schemeClr val="lt1"/>
                </a:solidFill>
                <a:latin typeface="Calibri"/>
                <a:ea typeface="Calibri"/>
                <a:cs typeface="Calibri"/>
                <a:sym typeface="Calibri"/>
              </a:endParaRPr>
            </a:p>
          </p:txBody>
        </p:sp>
        <p:sp>
          <p:nvSpPr>
            <p:cNvPr id="199" name="Google Shape;199;p16"/>
            <p:cNvSpPr/>
            <p:nvPr/>
          </p:nvSpPr>
          <p:spPr>
            <a:xfrm>
              <a:off x="5399544" y="170"/>
              <a:ext cx="2046979" cy="1228187"/>
            </a:xfrm>
            <a:prstGeom prst="rect">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6"/>
            <p:cNvSpPr txBox="1"/>
            <p:nvPr/>
          </p:nvSpPr>
          <p:spPr>
            <a:xfrm>
              <a:off x="5399544" y="170"/>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Social character</a:t>
              </a:r>
              <a:endParaRPr sz="2400">
                <a:solidFill>
                  <a:schemeClr val="lt1"/>
                </a:solidFill>
                <a:latin typeface="Calibri"/>
                <a:ea typeface="Calibri"/>
                <a:cs typeface="Calibri"/>
                <a:sym typeface="Calibri"/>
              </a:endParaRPr>
            </a:p>
          </p:txBody>
        </p:sp>
        <p:sp>
          <p:nvSpPr>
            <p:cNvPr id="201" name="Google Shape;201;p16"/>
            <p:cNvSpPr/>
            <p:nvPr/>
          </p:nvSpPr>
          <p:spPr>
            <a:xfrm>
              <a:off x="896189" y="1433055"/>
              <a:ext cx="2046979" cy="1228187"/>
            </a:xfrm>
            <a:prstGeom prst="rect">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6"/>
            <p:cNvSpPr txBox="1"/>
            <p:nvPr/>
          </p:nvSpPr>
          <p:spPr>
            <a:xfrm>
              <a:off x="896189" y="1433055"/>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Need for uniqueness</a:t>
              </a:r>
              <a:endParaRPr sz="2400">
                <a:solidFill>
                  <a:schemeClr val="lt1"/>
                </a:solidFill>
                <a:latin typeface="Calibri"/>
                <a:ea typeface="Calibri"/>
                <a:cs typeface="Calibri"/>
                <a:sym typeface="Calibri"/>
              </a:endParaRPr>
            </a:p>
          </p:txBody>
        </p:sp>
        <p:sp>
          <p:nvSpPr>
            <p:cNvPr id="203" name="Google Shape;203;p16"/>
            <p:cNvSpPr/>
            <p:nvPr/>
          </p:nvSpPr>
          <p:spPr>
            <a:xfrm>
              <a:off x="3147867" y="1433055"/>
              <a:ext cx="2046979" cy="1228187"/>
            </a:xfrm>
            <a:prstGeom prst="rect">
              <a:avLst/>
            </a:prstGeom>
            <a:solidFill>
              <a:schemeClr val="accent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6"/>
            <p:cNvSpPr txBox="1"/>
            <p:nvPr/>
          </p:nvSpPr>
          <p:spPr>
            <a:xfrm>
              <a:off x="3147867" y="1433055"/>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Optimum stimulation level</a:t>
              </a:r>
              <a:endParaRPr sz="2400">
                <a:solidFill>
                  <a:schemeClr val="lt1"/>
                </a:solidFill>
                <a:latin typeface="Calibri"/>
                <a:ea typeface="Calibri"/>
                <a:cs typeface="Calibri"/>
                <a:sym typeface="Calibri"/>
              </a:endParaRPr>
            </a:p>
          </p:txBody>
        </p:sp>
        <p:sp>
          <p:nvSpPr>
            <p:cNvPr id="205" name="Google Shape;205;p16"/>
            <p:cNvSpPr/>
            <p:nvPr/>
          </p:nvSpPr>
          <p:spPr>
            <a:xfrm>
              <a:off x="5399544" y="1433055"/>
              <a:ext cx="2046979" cy="1228187"/>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6"/>
            <p:cNvSpPr txBox="1"/>
            <p:nvPr/>
          </p:nvSpPr>
          <p:spPr>
            <a:xfrm>
              <a:off x="5399544" y="1433055"/>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Sensation seeking</a:t>
              </a:r>
              <a:endParaRPr sz="2400">
                <a:solidFill>
                  <a:schemeClr val="lt1"/>
                </a:solidFill>
                <a:latin typeface="Calibri"/>
                <a:ea typeface="Calibri"/>
                <a:cs typeface="Calibri"/>
                <a:sym typeface="Calibri"/>
              </a:endParaRPr>
            </a:p>
          </p:txBody>
        </p:sp>
        <p:sp>
          <p:nvSpPr>
            <p:cNvPr id="207" name="Google Shape;207;p16"/>
            <p:cNvSpPr/>
            <p:nvPr/>
          </p:nvSpPr>
          <p:spPr>
            <a:xfrm>
              <a:off x="3147867" y="2865941"/>
              <a:ext cx="2046979" cy="1228187"/>
            </a:xfrm>
            <a:prstGeom prst="rect">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6"/>
            <p:cNvSpPr txBox="1"/>
            <p:nvPr/>
          </p:nvSpPr>
          <p:spPr>
            <a:xfrm>
              <a:off x="3147867" y="2865941"/>
              <a:ext cx="2046979" cy="1228187"/>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lt1"/>
                  </a:solidFill>
                  <a:latin typeface="Calibri"/>
                  <a:ea typeface="Calibri"/>
                  <a:cs typeface="Calibri"/>
                  <a:sym typeface="Calibri"/>
                </a:rPr>
                <a:t>Variety-novelty seeking</a:t>
              </a:r>
              <a:endParaRPr sz="2400">
                <a:solidFill>
                  <a:schemeClr val="lt1"/>
                </a:solidFill>
                <a:latin typeface="Calibri"/>
                <a:ea typeface="Calibri"/>
                <a:cs typeface="Calibri"/>
                <a:sym typeface="Calibri"/>
              </a:endParaRPr>
            </a:p>
          </p:txBody>
        </p:sp>
      </p:grpSp>
      <p:sp>
        <p:nvSpPr>
          <p:cNvPr id="209" name="Google Shape;209;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
        <p:nvSpPr>
          <p:cNvPr id="210" name="Google Shape;210;p16"/>
          <p:cNvSpPr txBox="1"/>
          <p:nvPr/>
        </p:nvSpPr>
        <p:spPr>
          <a:xfrm>
            <a:off x="2279176" y="6010807"/>
            <a:ext cx="550004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Calibri"/>
                <a:ea typeface="Calibri"/>
                <a:cs typeface="Calibri"/>
                <a:sym typeface="Calibri"/>
              </a:rPr>
              <a:t>Schiffman,Kanuk &amp; Wisenblit (2019</a:t>
            </a:r>
            <a:r>
              <a:rPr lang="en-US" sz="1800">
                <a:solidFill>
                  <a:schemeClr val="dk1"/>
                </a:solidFill>
                <a:latin typeface="Calibri"/>
                <a:ea typeface="Calibri"/>
                <a:cs typeface="Calibri"/>
                <a:sym typeface="Calibri"/>
              </a:rPr>
              <a:t>)</a:t>
            </a:r>
            <a:endParaRPr/>
          </a:p>
        </p:txBody>
      </p:sp>
    </p:spTree>
  </p:cSld>
  <p:clrMapOvr>
    <a:masterClrMapping/>
  </p:clrMapOvr>
  <p:transition>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Consumer Innovativeness</a:t>
            </a:r>
            <a:endParaRPr/>
          </a:p>
        </p:txBody>
      </p:sp>
      <p:sp>
        <p:nvSpPr>
          <p:cNvPr id="217" name="Google Shape;21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
        <p:nvSpPr>
          <p:cNvPr id="218" name="Google Shape;218;p17"/>
          <p:cNvSpPr txBox="1"/>
          <p:nvPr>
            <p:ph idx="1" type="body"/>
          </p:nvPr>
        </p:nvSpPr>
        <p:spPr>
          <a:xfrm>
            <a:off x="830239" y="1847850"/>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Clr>
                <a:schemeClr val="dk1"/>
              </a:buClr>
              <a:buSzPts val="2200"/>
              <a:buFont typeface="Arial"/>
              <a:buChar char="•"/>
            </a:pPr>
            <a:r>
              <a:rPr b="1" lang="en-US" sz="2200"/>
              <a:t>Consumer innovativeness </a:t>
            </a:r>
            <a:r>
              <a:rPr lang="en-US" sz="2200"/>
              <a:t>is</a:t>
            </a:r>
            <a:r>
              <a:rPr b="1" lang="en-US" sz="2200"/>
              <a:t> </a:t>
            </a:r>
            <a:r>
              <a:rPr lang="en-US" sz="2200"/>
              <a:t>the tendency to try new products </a:t>
            </a:r>
            <a:endParaRPr/>
          </a:p>
          <a:p>
            <a:pPr indent="-228600" lvl="0" marL="228600" rtl="0" algn="just">
              <a:lnSpc>
                <a:spcPct val="150000"/>
              </a:lnSpc>
              <a:spcBef>
                <a:spcPts val="1000"/>
              </a:spcBef>
              <a:spcAft>
                <a:spcPts val="0"/>
              </a:spcAft>
              <a:buClr>
                <a:schemeClr val="dk1"/>
              </a:buClr>
              <a:buSzPts val="2200"/>
              <a:buFont typeface="Arial"/>
              <a:buChar char="•"/>
            </a:pPr>
            <a:r>
              <a:rPr lang="en-US" sz="2200"/>
              <a:t>Companies consider consumer innovativeness to be very important when introducing new products or brand extensions.</a:t>
            </a:r>
            <a:endParaRPr/>
          </a:p>
          <a:p>
            <a:pPr indent="-334963" lvl="0" marL="334963" rtl="0" algn="just">
              <a:lnSpc>
                <a:spcPct val="150000"/>
              </a:lnSpc>
              <a:spcBef>
                <a:spcPts val="1000"/>
              </a:spcBef>
              <a:spcAft>
                <a:spcPts val="0"/>
              </a:spcAft>
              <a:buClr>
                <a:schemeClr val="dk1"/>
              </a:buClr>
              <a:buSzPts val="2200"/>
              <a:buFont typeface="Arial"/>
              <a:buChar char="•"/>
            </a:pPr>
            <a:r>
              <a:rPr lang="en-US" sz="2200"/>
              <a:t> For hi-tech products, innovativeness can be at two types:</a:t>
            </a:r>
            <a:endParaRPr/>
          </a:p>
          <a:p>
            <a:pPr indent="-334963" lvl="1" marL="735013" rtl="0" algn="just">
              <a:lnSpc>
                <a:spcPct val="150000"/>
              </a:lnSpc>
              <a:spcBef>
                <a:spcPts val="500"/>
              </a:spcBef>
              <a:spcAft>
                <a:spcPts val="0"/>
              </a:spcAft>
              <a:buClr>
                <a:schemeClr val="dk1"/>
              </a:buClr>
              <a:buSzPts val="2200"/>
              <a:buFont typeface="Arial"/>
              <a:buChar char="–"/>
            </a:pPr>
            <a:r>
              <a:rPr i="1" lang="en-US" sz="2200"/>
              <a:t>Global /General innovativeness </a:t>
            </a:r>
            <a:r>
              <a:rPr lang="en-US" sz="2200"/>
              <a:t>(overall consumer innovative level of willingness to buy new and different products or brands at any category).</a:t>
            </a:r>
            <a:endParaRPr/>
          </a:p>
          <a:p>
            <a:pPr indent="-334963" lvl="1" marL="735013" rtl="0" algn="just">
              <a:lnSpc>
                <a:spcPct val="150000"/>
              </a:lnSpc>
              <a:spcBef>
                <a:spcPts val="500"/>
              </a:spcBef>
              <a:spcAft>
                <a:spcPts val="0"/>
              </a:spcAft>
              <a:buClr>
                <a:schemeClr val="dk1"/>
              </a:buClr>
              <a:buSzPts val="2200"/>
              <a:buFont typeface="Arial"/>
              <a:buChar char="–"/>
            </a:pPr>
            <a:r>
              <a:rPr i="1" lang="en-US" sz="2200"/>
              <a:t>Domain-specific innovativeness </a:t>
            </a:r>
            <a:r>
              <a:rPr lang="en-US" sz="2200"/>
              <a:t>(when consumer deals with particular product category such as computers, cameras, fashion, or watches).</a:t>
            </a:r>
            <a:endParaRPr/>
          </a:p>
          <a:p>
            <a:pPr indent="-50800" lvl="0" marL="228600" rtl="0" algn="just">
              <a:lnSpc>
                <a:spcPct val="150000"/>
              </a:lnSpc>
              <a:spcBef>
                <a:spcPts val="1000"/>
              </a:spcBef>
              <a:spcAft>
                <a:spcPts val="0"/>
              </a:spcAft>
              <a:buClr>
                <a:schemeClr val="dk1"/>
              </a:buClr>
              <a:buSzPts val="2800"/>
              <a:buNone/>
            </a:pPr>
            <a:r>
              <a:t/>
            </a:r>
            <a:endParaRPr/>
          </a:p>
        </p:txBody>
      </p:sp>
    </p:spTree>
  </p:cSld>
  <p:clrMapOvr>
    <a:masterClrMapping/>
  </p:clrMapOvr>
  <p:transition>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Dogmatism</a:t>
            </a:r>
            <a:endParaRPr/>
          </a:p>
        </p:txBody>
      </p:sp>
      <p:sp>
        <p:nvSpPr>
          <p:cNvPr id="225" name="Google Shape;225;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334963" lvl="0" marL="334963" rtl="0" algn="l">
              <a:lnSpc>
                <a:spcPct val="150000"/>
              </a:lnSpc>
              <a:spcBef>
                <a:spcPts val="0"/>
              </a:spcBef>
              <a:spcAft>
                <a:spcPts val="0"/>
              </a:spcAft>
              <a:buClr>
                <a:schemeClr val="dk1"/>
              </a:buClr>
              <a:buSzPct val="100000"/>
              <a:buChar char="•"/>
            </a:pPr>
            <a:r>
              <a:rPr lang="en-US"/>
              <a:t>A personality trait that reflects the degree of rigidity a person displays toward the unfamiliar and toward information that is contrary to his or her own established beliefs.</a:t>
            </a:r>
            <a:endParaRPr/>
          </a:p>
          <a:p>
            <a:pPr indent="-334963" lvl="0" marL="334963" rtl="0" algn="just">
              <a:lnSpc>
                <a:spcPct val="150000"/>
              </a:lnSpc>
              <a:spcBef>
                <a:spcPts val="1000"/>
              </a:spcBef>
              <a:spcAft>
                <a:spcPts val="0"/>
              </a:spcAft>
              <a:buClr>
                <a:schemeClr val="dk1"/>
              </a:buClr>
              <a:buSzPct val="100000"/>
              <a:buChar char="•"/>
            </a:pPr>
            <a:r>
              <a:rPr lang="en-US"/>
              <a:t>A person who is highly dogmatic will rarely consider the unfamiliar and tend to be very close minded.  </a:t>
            </a:r>
            <a:endParaRPr/>
          </a:p>
          <a:p>
            <a:pPr indent="-334963" lvl="0" marL="334963" rtl="0" algn="just">
              <a:lnSpc>
                <a:spcPct val="150000"/>
              </a:lnSpc>
              <a:spcBef>
                <a:spcPts val="1000"/>
              </a:spcBef>
              <a:spcAft>
                <a:spcPts val="0"/>
              </a:spcAft>
              <a:buClr>
                <a:schemeClr val="dk1"/>
              </a:buClr>
              <a:buSzPct val="100000"/>
              <a:buChar char="•"/>
            </a:pPr>
            <a:r>
              <a:rPr lang="en-US"/>
              <a:t>Marketers have realized this type of customer appreciates advertising appeals with celebrities and other experts.  </a:t>
            </a:r>
            <a:endParaRPr/>
          </a:p>
          <a:p>
            <a:pPr indent="-170498" lvl="0" marL="334963" rtl="0" algn="just">
              <a:lnSpc>
                <a:spcPct val="150000"/>
              </a:lnSpc>
              <a:spcBef>
                <a:spcPts val="1000"/>
              </a:spcBef>
              <a:spcAft>
                <a:spcPts val="0"/>
              </a:spcAft>
              <a:buClr>
                <a:schemeClr val="dk1"/>
              </a:buClr>
              <a:buSzPct val="100000"/>
              <a:buNone/>
            </a:pPr>
            <a:r>
              <a:t/>
            </a:r>
            <a:endParaRPr/>
          </a:p>
          <a:p>
            <a:pPr indent="-170498" lvl="0" marL="334963" rtl="0" algn="l">
              <a:lnSpc>
                <a:spcPct val="90000"/>
              </a:lnSpc>
              <a:spcBef>
                <a:spcPts val="1000"/>
              </a:spcBef>
              <a:spcAft>
                <a:spcPts val="0"/>
              </a:spcAft>
              <a:buClr>
                <a:schemeClr val="dk1"/>
              </a:buClr>
              <a:buSzPct val="100000"/>
              <a:buNone/>
            </a:pPr>
            <a:r>
              <a:t/>
            </a:r>
            <a:endParaRPr/>
          </a:p>
        </p:txBody>
      </p:sp>
      <p:sp>
        <p:nvSpPr>
          <p:cNvPr id="226" name="Google Shape;226;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Need for Uniqueness</a:t>
            </a:r>
            <a:endParaRPr/>
          </a:p>
        </p:txBody>
      </p:sp>
      <p:sp>
        <p:nvSpPr>
          <p:cNvPr id="233" name="Google Shape;233;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334963" lvl="0" marL="334963" rtl="0" algn="l">
              <a:lnSpc>
                <a:spcPct val="90000"/>
              </a:lnSpc>
              <a:spcBef>
                <a:spcPts val="0"/>
              </a:spcBef>
              <a:spcAft>
                <a:spcPts val="0"/>
              </a:spcAft>
              <a:buClr>
                <a:schemeClr val="dk1"/>
              </a:buClr>
              <a:buSzPts val="2800"/>
              <a:buFont typeface="Arial"/>
              <a:buChar char="•"/>
            </a:pPr>
            <a:r>
              <a:rPr lang="en-US"/>
              <a:t>Consumers who avoid conforming to expectations or standards of others, either in appearance or possessions.</a:t>
            </a:r>
            <a:endParaRPr/>
          </a:p>
          <a:p>
            <a:pPr indent="0" lvl="0" marL="0" rtl="0" algn="l">
              <a:lnSpc>
                <a:spcPct val="50000"/>
              </a:lnSpc>
              <a:spcBef>
                <a:spcPts val="1000"/>
              </a:spcBef>
              <a:spcAft>
                <a:spcPts val="0"/>
              </a:spcAft>
              <a:buClr>
                <a:schemeClr val="dk1"/>
              </a:buClr>
              <a:buSzPts val="2800"/>
              <a:buNone/>
            </a:pPr>
            <a:r>
              <a:t/>
            </a:r>
            <a:endParaRPr/>
          </a:p>
          <a:p>
            <a:pPr indent="-334963" lvl="0" marL="334963" rtl="0" algn="l">
              <a:lnSpc>
                <a:spcPct val="90000"/>
              </a:lnSpc>
              <a:spcBef>
                <a:spcPts val="1000"/>
              </a:spcBef>
              <a:spcAft>
                <a:spcPts val="0"/>
              </a:spcAft>
              <a:buClr>
                <a:schemeClr val="dk1"/>
              </a:buClr>
              <a:buSzPts val="2800"/>
              <a:buFont typeface="Arial"/>
              <a:buChar char="•"/>
            </a:pPr>
            <a:r>
              <a:rPr lang="en-US"/>
              <a:t>You may be able to identify friends with greater need for uniqueness.  You can see it in their clothes and hairstyles.</a:t>
            </a:r>
            <a:endParaRPr/>
          </a:p>
          <a:p>
            <a:pPr indent="-334963" lvl="0" marL="334963" rtl="0" algn="l">
              <a:lnSpc>
                <a:spcPct val="90000"/>
              </a:lnSpc>
              <a:spcBef>
                <a:spcPts val="1000"/>
              </a:spcBef>
              <a:spcAft>
                <a:spcPts val="0"/>
              </a:spcAft>
              <a:buClr>
                <a:schemeClr val="dk1"/>
              </a:buClr>
              <a:buSzPts val="2800"/>
              <a:buNone/>
            </a:pPr>
            <a:r>
              <a:t/>
            </a:r>
            <a:endParaRPr/>
          </a:p>
        </p:txBody>
      </p:sp>
      <p:sp>
        <p:nvSpPr>
          <p:cNvPr id="234" name="Google Shape;23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Optimum Stimulation Level</a:t>
            </a:r>
            <a:endParaRPr/>
          </a:p>
        </p:txBody>
      </p:sp>
      <p:sp>
        <p:nvSpPr>
          <p:cNvPr id="241" name="Google Shape;241;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personality trait that measures the level or amount of novelty(newness) or complexity that individuals seek in their personal experiences</a:t>
            </a:r>
            <a:endParaRPr/>
          </a:p>
          <a:p>
            <a:pPr indent="-228600" lvl="0" marL="228600" rtl="0" algn="l">
              <a:lnSpc>
                <a:spcPct val="90000"/>
              </a:lnSpc>
              <a:spcBef>
                <a:spcPts val="1000"/>
              </a:spcBef>
              <a:spcAft>
                <a:spcPts val="0"/>
              </a:spcAft>
              <a:buClr>
                <a:schemeClr val="dk1"/>
              </a:buClr>
              <a:buSzPts val="2800"/>
              <a:buChar char="•"/>
            </a:pPr>
            <a:r>
              <a:rPr lang="en-US"/>
              <a:t>High OSL consumers tend to accept risky and novel products more readily than low OSL consumers.</a:t>
            </a:r>
            <a:endParaRPr/>
          </a:p>
          <a:p>
            <a:pPr indent="-228600" lvl="0" marL="228600" rtl="0" algn="l">
              <a:lnSpc>
                <a:spcPct val="90000"/>
              </a:lnSpc>
              <a:spcBef>
                <a:spcPts val="1000"/>
              </a:spcBef>
              <a:spcAft>
                <a:spcPts val="0"/>
              </a:spcAft>
              <a:buClr>
                <a:schemeClr val="dk1"/>
              </a:buClr>
              <a:buSzPts val="2800"/>
              <a:buChar char="•"/>
            </a:pPr>
            <a:r>
              <a:rPr lang="en-US"/>
              <a:t>High OSL consumers are important to marketers of new products.</a:t>
            </a:r>
            <a:endParaRPr/>
          </a:p>
          <a:p>
            <a:pPr indent="-50800" lvl="0" marL="228600" rtl="0" algn="l">
              <a:lnSpc>
                <a:spcPct val="90000"/>
              </a:lnSpc>
              <a:spcBef>
                <a:spcPts val="1000"/>
              </a:spcBef>
              <a:spcAft>
                <a:spcPts val="0"/>
              </a:spcAft>
              <a:buClr>
                <a:schemeClr val="dk1"/>
              </a:buClr>
              <a:buSzPts val="2800"/>
              <a:buNone/>
            </a:pPr>
            <a:r>
              <a:t/>
            </a:r>
            <a:endParaRPr/>
          </a:p>
        </p:txBody>
      </p:sp>
      <p:sp>
        <p:nvSpPr>
          <p:cNvPr id="242" name="Google Shape;242;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Sensation Seeking</a:t>
            </a:r>
            <a:endParaRPr>
              <a:solidFill>
                <a:schemeClr val="dk1"/>
              </a:solidFill>
            </a:endParaRPr>
          </a:p>
        </p:txBody>
      </p:sp>
      <p:sp>
        <p:nvSpPr>
          <p:cNvPr id="249" name="Google Shape;249;p21"/>
          <p:cNvSpPr txBox="1"/>
          <p:nvPr>
            <p:ph idx="1" type="body"/>
          </p:nvPr>
        </p:nvSpPr>
        <p:spPr>
          <a:xfrm>
            <a:off x="1023582" y="1787857"/>
            <a:ext cx="8882418" cy="4566907"/>
          </a:xfrm>
          <a:prstGeom prst="rect">
            <a:avLst/>
          </a:prstGeom>
          <a:noFill/>
          <a:ln>
            <a:noFill/>
          </a:ln>
        </p:spPr>
        <p:txBody>
          <a:bodyPr anchorCtr="0" anchor="t" bIns="45700" lIns="91425" spcFirstLastPara="1" rIns="91425" wrap="square" tIns="45700">
            <a:normAutofit/>
          </a:bodyPr>
          <a:lstStyle/>
          <a:p>
            <a:pPr indent="-334963" lvl="0" marL="334963" rtl="0" algn="l">
              <a:lnSpc>
                <a:spcPct val="90000"/>
              </a:lnSpc>
              <a:spcBef>
                <a:spcPts val="0"/>
              </a:spcBef>
              <a:spcAft>
                <a:spcPts val="0"/>
              </a:spcAft>
              <a:buClr>
                <a:schemeClr val="dk1"/>
              </a:buClr>
              <a:buSzPts val="2800"/>
              <a:buChar char="•"/>
            </a:pPr>
            <a:r>
              <a:rPr i="1" lang="en-US"/>
              <a:t>Sensation-seeking</a:t>
            </a:r>
            <a:r>
              <a:rPr b="1" lang="en-US"/>
              <a:t> </a:t>
            </a:r>
            <a:r>
              <a:rPr lang="en-US"/>
              <a:t>traits tie to the need to take risks to fulfill the sensations of experiences which are different and extreme</a:t>
            </a:r>
            <a:endParaRPr/>
          </a:p>
          <a:p>
            <a:pPr indent="-157163" lvl="0" marL="334963" rtl="0" algn="l">
              <a:lnSpc>
                <a:spcPct val="90000"/>
              </a:lnSpc>
              <a:spcBef>
                <a:spcPts val="1000"/>
              </a:spcBef>
              <a:spcAft>
                <a:spcPts val="0"/>
              </a:spcAft>
              <a:buClr>
                <a:schemeClr val="dk1"/>
              </a:buClr>
              <a:buSzPts val="2800"/>
              <a:buNone/>
            </a:pPr>
            <a:r>
              <a:t/>
            </a:r>
            <a:endParaRPr/>
          </a:p>
          <a:p>
            <a:pPr indent="-334963" lvl="0" marL="334963" rtl="0" algn="l">
              <a:lnSpc>
                <a:spcPct val="90000"/>
              </a:lnSpc>
              <a:spcBef>
                <a:spcPts val="1000"/>
              </a:spcBef>
              <a:spcAft>
                <a:spcPts val="0"/>
              </a:spcAft>
              <a:buClr>
                <a:schemeClr val="dk1"/>
              </a:buClr>
              <a:buSzPts val="2800"/>
              <a:buChar char="•"/>
            </a:pPr>
            <a:r>
              <a:rPr lang="en-US"/>
              <a:t>The need for varied, novel, and complex sensations and experience. And the willingness to take social and physical risks for the sensations.</a:t>
            </a:r>
            <a:endParaRPr/>
          </a:p>
        </p:txBody>
      </p:sp>
      <p:sp>
        <p:nvSpPr>
          <p:cNvPr id="250" name="Google Shape;25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Variety-Novelty Seeking</a:t>
            </a:r>
            <a:endParaRPr/>
          </a:p>
        </p:txBody>
      </p:sp>
      <p:sp>
        <p:nvSpPr>
          <p:cNvPr id="257" name="Google Shape;25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Measures a consumer’s degree to seek variety </a:t>
            </a:r>
            <a:endParaRPr/>
          </a:p>
          <a:p>
            <a:pPr indent="-63500" lvl="0" marL="228600" rtl="0" algn="l">
              <a:lnSpc>
                <a:spcPct val="90000"/>
              </a:lnSpc>
              <a:spcBef>
                <a:spcPts val="1000"/>
              </a:spcBef>
              <a:spcAft>
                <a:spcPts val="0"/>
              </a:spcAft>
              <a:buClr>
                <a:schemeClr val="dk1"/>
              </a:buClr>
              <a:buSzPts val="2600"/>
              <a:buNone/>
            </a:pPr>
            <a:r>
              <a:t/>
            </a:r>
            <a:endParaRPr b="1" sz="2600">
              <a:solidFill>
                <a:srgbClr val="000099"/>
              </a:solidFill>
            </a:endParaRPr>
          </a:p>
          <a:p>
            <a:pPr indent="0" lvl="0" marL="0" rtl="0" algn="l">
              <a:lnSpc>
                <a:spcPct val="90000"/>
              </a:lnSpc>
              <a:spcBef>
                <a:spcPts val="1000"/>
              </a:spcBef>
              <a:spcAft>
                <a:spcPts val="0"/>
              </a:spcAft>
              <a:buClr>
                <a:schemeClr val="dk1"/>
              </a:buClr>
              <a:buSzPts val="2600"/>
              <a:buNone/>
            </a:pPr>
            <a:r>
              <a:rPr lang="en-US" sz="2600"/>
              <a:t>Types of variety seekers include:</a:t>
            </a:r>
            <a:endParaRPr/>
          </a:p>
          <a:p>
            <a:pPr indent="-228600" lvl="0" marL="228600" rtl="0" algn="l">
              <a:lnSpc>
                <a:spcPct val="20000"/>
              </a:lnSpc>
              <a:spcBef>
                <a:spcPts val="1000"/>
              </a:spcBef>
              <a:spcAft>
                <a:spcPts val="0"/>
              </a:spcAft>
              <a:buClr>
                <a:schemeClr val="dk1"/>
              </a:buClr>
              <a:buSzPts val="2600"/>
              <a:buNone/>
            </a:pPr>
            <a:r>
              <a:t/>
            </a:r>
            <a:endParaRPr sz="2600"/>
          </a:p>
          <a:p>
            <a:pPr indent="-228600" lvl="1" marL="685800" rtl="0" algn="l">
              <a:lnSpc>
                <a:spcPct val="90000"/>
              </a:lnSpc>
              <a:spcBef>
                <a:spcPts val="500"/>
              </a:spcBef>
              <a:spcAft>
                <a:spcPts val="0"/>
              </a:spcAft>
              <a:buClr>
                <a:schemeClr val="dk1"/>
              </a:buClr>
              <a:buSzPts val="2600"/>
              <a:buChar char="•"/>
            </a:pPr>
            <a:r>
              <a:rPr lang="en-US" sz="2600"/>
              <a:t>Exploratory Purchase Behavior - </a:t>
            </a:r>
            <a:r>
              <a:rPr lang="en-US"/>
              <a:t>consumers who often switch brands to experience new products</a:t>
            </a:r>
            <a:r>
              <a:rPr lang="en-US" sz="2600"/>
              <a:t>.</a:t>
            </a:r>
            <a:endParaRPr sz="2600"/>
          </a:p>
          <a:p>
            <a:pPr indent="-228600" lvl="1" marL="685800" rtl="0" algn="l">
              <a:lnSpc>
                <a:spcPct val="90000"/>
              </a:lnSpc>
              <a:spcBef>
                <a:spcPts val="500"/>
              </a:spcBef>
              <a:spcAft>
                <a:spcPts val="0"/>
              </a:spcAft>
              <a:buClr>
                <a:schemeClr val="dk1"/>
              </a:buClr>
              <a:buSzPts val="2600"/>
              <a:buChar char="•"/>
            </a:pPr>
            <a:r>
              <a:rPr lang="en-US" sz="2600"/>
              <a:t>Use Innovativeness -</a:t>
            </a:r>
            <a:r>
              <a:rPr lang="en-US"/>
              <a:t>consumers who display variety by using innovative products</a:t>
            </a:r>
            <a:r>
              <a:rPr lang="en-US" sz="2600"/>
              <a:t>.</a:t>
            </a:r>
            <a:endParaRPr sz="2600"/>
          </a:p>
          <a:p>
            <a:pPr indent="-228600" lvl="1" marL="685800" rtl="0" algn="l">
              <a:lnSpc>
                <a:spcPct val="90000"/>
              </a:lnSpc>
              <a:spcBef>
                <a:spcPts val="500"/>
              </a:spcBef>
              <a:spcAft>
                <a:spcPts val="0"/>
              </a:spcAft>
              <a:buClr>
                <a:schemeClr val="dk1"/>
              </a:buClr>
              <a:buSzPts val="2600"/>
              <a:buChar char="•"/>
            </a:pPr>
            <a:r>
              <a:rPr lang="en-US" sz="2600"/>
              <a:t>Vicarious Exploration-</a:t>
            </a:r>
            <a:r>
              <a:rPr lang="en-US"/>
              <a:t> these do not involve actual purchase of the product, but as a result of watching, listening to, or reading about it</a:t>
            </a:r>
            <a:r>
              <a:rPr lang="en-US" sz="2600"/>
              <a:t>.</a:t>
            </a:r>
            <a:endParaRPr sz="2600"/>
          </a:p>
        </p:txBody>
      </p:sp>
      <p:sp>
        <p:nvSpPr>
          <p:cNvPr id="258" name="Google Shape;25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Social Character</a:t>
            </a:r>
            <a:endParaRPr/>
          </a:p>
        </p:txBody>
      </p:sp>
      <p:sp>
        <p:nvSpPr>
          <p:cNvPr id="264" name="Google Shape;264;p23"/>
          <p:cNvSpPr txBox="1"/>
          <p:nvPr>
            <p:ph idx="1" type="body"/>
          </p:nvPr>
        </p:nvSpPr>
        <p:spPr>
          <a:xfrm>
            <a:off x="838200" y="1852921"/>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2800"/>
              <a:buNone/>
            </a:pPr>
            <a:r>
              <a:rPr lang="en-US"/>
              <a:t>Social character is of great interest to marketers because it differentiates the type of advertising that influences these customers. </a:t>
            </a:r>
            <a:endParaRPr/>
          </a:p>
          <a:p>
            <a:pPr indent="-228600" lvl="0" marL="228600" rtl="0" algn="just">
              <a:lnSpc>
                <a:spcPct val="90000"/>
              </a:lnSpc>
              <a:spcBef>
                <a:spcPts val="1000"/>
              </a:spcBef>
              <a:spcAft>
                <a:spcPts val="0"/>
              </a:spcAft>
              <a:buClr>
                <a:schemeClr val="dk1"/>
              </a:buClr>
              <a:buSzPts val="2800"/>
              <a:buChar char="•"/>
            </a:pPr>
            <a:r>
              <a:rPr lang="en-US"/>
              <a:t> Inner-directed people prefer ads that stress product features.</a:t>
            </a:r>
            <a:endParaRPr/>
          </a:p>
          <a:p>
            <a:pPr indent="-228600" lvl="0" marL="228600" rtl="0" algn="just">
              <a:lnSpc>
                <a:spcPct val="90000"/>
              </a:lnSpc>
              <a:spcBef>
                <a:spcPts val="1000"/>
              </a:spcBef>
              <a:spcAft>
                <a:spcPts val="0"/>
              </a:spcAft>
              <a:buClr>
                <a:schemeClr val="dk1"/>
              </a:buClr>
              <a:buSzPts val="2800"/>
              <a:buChar char="•"/>
            </a:pPr>
            <a:r>
              <a:rPr lang="en-US"/>
              <a:t> Other-directed individuals gravitate to ads that show approving social environment rather than product information – they want to look to others to understand how to act or be accepted, and the ads give an example of this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latin typeface="Calibri"/>
                <a:ea typeface="Calibri"/>
                <a:cs typeface="Calibri"/>
                <a:sym typeface="Calibri"/>
              </a:rPr>
              <a:t>2. Consumers Cognitive Personality Factors</a:t>
            </a:r>
            <a:endParaRPr/>
          </a:p>
        </p:txBody>
      </p:sp>
      <p:sp>
        <p:nvSpPr>
          <p:cNvPr id="271" name="Google Shape;271;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Need for cognition </a:t>
            </a:r>
            <a:endParaRPr/>
          </a:p>
          <a:p>
            <a:pPr indent="0" lvl="0" marL="0" rtl="0" algn="l">
              <a:lnSpc>
                <a:spcPct val="90000"/>
              </a:lnSpc>
              <a:spcBef>
                <a:spcPts val="1000"/>
              </a:spcBef>
              <a:spcAft>
                <a:spcPts val="0"/>
              </a:spcAft>
              <a:buClr>
                <a:schemeClr val="dk1"/>
              </a:buClr>
              <a:buSzPts val="2800"/>
              <a:buNone/>
            </a:pPr>
            <a:r>
              <a:rPr lang="en-US"/>
              <a:t>The level of a consumer’s need for cognition affects how they are likely to respond to certain types of advertisements.  </a:t>
            </a:r>
            <a:endParaRPr/>
          </a:p>
          <a:p>
            <a:pPr indent="0" lvl="0" marL="0" rtl="0" algn="l">
              <a:lnSpc>
                <a:spcPct val="90000"/>
              </a:lnSpc>
              <a:spcBef>
                <a:spcPts val="1000"/>
              </a:spcBef>
              <a:spcAft>
                <a:spcPts val="0"/>
              </a:spcAft>
              <a:buClr>
                <a:schemeClr val="dk1"/>
              </a:buClr>
              <a:buSzPts val="2800"/>
              <a:buNone/>
            </a:pPr>
            <a:r>
              <a:rPr lang="en-US"/>
              <a:t>Those who are high in need for cognition tend to respond to ads that supply product information as opposed to those who are low in need for cognition who tend to be attracted to the background of the ad, attractive models, and cartoon characters.</a:t>
            </a:r>
            <a:endParaRPr/>
          </a:p>
          <a:p>
            <a:pPr indent="0" lvl="0" marL="0" rtl="0" algn="l">
              <a:lnSpc>
                <a:spcPct val="90000"/>
              </a:lnSpc>
              <a:spcBef>
                <a:spcPts val="1000"/>
              </a:spcBef>
              <a:spcAft>
                <a:spcPts val="0"/>
              </a:spcAft>
              <a:buClr>
                <a:schemeClr val="dk1"/>
              </a:buClr>
              <a:buSzPts val="2800"/>
              <a:buNone/>
            </a:pPr>
            <a:r>
              <a:t/>
            </a:r>
            <a:endParaRPr/>
          </a:p>
        </p:txBody>
      </p:sp>
      <p:sp>
        <p:nvSpPr>
          <p:cNvPr id="272" name="Google Shape;27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79" name="Google Shape;279;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Visualizers</a:t>
            </a:r>
            <a:endParaRPr/>
          </a:p>
          <a:p>
            <a:pPr indent="0" lvl="0" marL="0" rtl="0" algn="l">
              <a:lnSpc>
                <a:spcPct val="90000"/>
              </a:lnSpc>
              <a:spcBef>
                <a:spcPts val="1000"/>
              </a:spcBef>
              <a:spcAft>
                <a:spcPts val="0"/>
              </a:spcAft>
              <a:buClr>
                <a:schemeClr val="dk1"/>
              </a:buClr>
              <a:buSzPts val="2800"/>
              <a:buNone/>
            </a:pPr>
            <a:r>
              <a:rPr lang="en-US"/>
              <a:t>Prefer visual images or messages as source of information and products</a:t>
            </a:r>
            <a:endParaRPr/>
          </a:p>
          <a:p>
            <a:pPr indent="-228600" lvl="0" marL="228600" rtl="0" algn="l">
              <a:lnSpc>
                <a:spcPct val="90000"/>
              </a:lnSpc>
              <a:spcBef>
                <a:spcPts val="1000"/>
              </a:spcBef>
              <a:spcAft>
                <a:spcPts val="0"/>
              </a:spcAft>
              <a:buClr>
                <a:schemeClr val="dk1"/>
              </a:buClr>
              <a:buSzPts val="2800"/>
              <a:buChar char="•"/>
            </a:pPr>
            <a:r>
              <a:rPr lang="en-US"/>
              <a:t>Verbalizers</a:t>
            </a:r>
            <a:endParaRPr/>
          </a:p>
          <a:p>
            <a:pPr indent="-228600" lvl="0" marL="228600" rtl="0" algn="l">
              <a:lnSpc>
                <a:spcPct val="90000"/>
              </a:lnSpc>
              <a:spcBef>
                <a:spcPts val="1000"/>
              </a:spcBef>
              <a:spcAft>
                <a:spcPts val="0"/>
              </a:spcAft>
              <a:buClr>
                <a:schemeClr val="dk1"/>
              </a:buClr>
              <a:buSzPts val="2800"/>
              <a:buNone/>
            </a:pPr>
            <a:r>
              <a:rPr lang="en-US"/>
              <a:t>Prefer written or verbal information eg a question is asked then a detailed description or explanation is provided as answer to attract verbalizers</a:t>
            </a:r>
            <a:endParaRPr/>
          </a:p>
        </p:txBody>
      </p:sp>
      <p:sp>
        <p:nvSpPr>
          <p:cNvPr id="280" name="Google Shape;280;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latin typeface="Calibri"/>
                <a:ea typeface="Calibri"/>
                <a:cs typeface="Calibri"/>
                <a:sym typeface="Calibri"/>
              </a:rPr>
              <a:t>3. Consumer Materialism</a:t>
            </a:r>
            <a:endParaRPr>
              <a:latin typeface="Calibri"/>
              <a:ea typeface="Calibri"/>
              <a:cs typeface="Calibri"/>
              <a:sym typeface="Calibri"/>
            </a:endParaRPr>
          </a:p>
        </p:txBody>
      </p:sp>
      <p:sp>
        <p:nvSpPr>
          <p:cNvPr id="286" name="Google Shape;286;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Char char="•"/>
            </a:pPr>
            <a:r>
              <a:rPr lang="en-US"/>
              <a:t>Consumer materialism, is a personality-like trait that describes how essential a person finds possessions compared to their identities and their lives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7"/>
          <p:cNvSpPr txBox="1"/>
          <p:nvPr>
            <p:ph type="title"/>
          </p:nvPr>
        </p:nvSpPr>
        <p:spPr>
          <a:xfrm>
            <a:off x="791570" y="365125"/>
            <a:ext cx="10562230" cy="112712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3A3838"/>
              </a:buClr>
              <a:buSzPts val="4400"/>
              <a:buFont typeface="Calibri"/>
              <a:buNone/>
            </a:pPr>
            <a:r>
              <a:rPr b="1" lang="en-US">
                <a:solidFill>
                  <a:srgbClr val="3A3838"/>
                </a:solidFill>
                <a:latin typeface="Calibri"/>
                <a:ea typeface="Calibri"/>
                <a:cs typeface="Calibri"/>
                <a:sym typeface="Calibri"/>
              </a:rPr>
              <a:t>Materialism Traits</a:t>
            </a:r>
            <a:endParaRPr b="1">
              <a:solidFill>
                <a:srgbClr val="3A3838"/>
              </a:solidFill>
              <a:latin typeface="Calibri"/>
              <a:ea typeface="Calibri"/>
              <a:cs typeface="Calibri"/>
              <a:sym typeface="Calibri"/>
            </a:endParaRPr>
          </a:p>
        </p:txBody>
      </p:sp>
      <p:sp>
        <p:nvSpPr>
          <p:cNvPr id="293" name="Google Shape;293;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grpSp>
        <p:nvGrpSpPr>
          <p:cNvPr id="294" name="Google Shape;294;p27"/>
          <p:cNvGrpSpPr/>
          <p:nvPr/>
        </p:nvGrpSpPr>
        <p:grpSpPr>
          <a:xfrm>
            <a:off x="2590800" y="1600200"/>
            <a:ext cx="7239000" cy="4648200"/>
            <a:chOff x="0" y="0"/>
            <a:chExt cx="7239000" cy="4648200"/>
          </a:xfrm>
        </p:grpSpPr>
        <p:sp>
          <p:nvSpPr>
            <p:cNvPr id="295" name="Google Shape;295;p27"/>
            <p:cNvSpPr/>
            <p:nvPr/>
          </p:nvSpPr>
          <p:spPr>
            <a:xfrm rot="-5400000">
              <a:off x="647700" y="-647700"/>
              <a:ext cx="2324100" cy="3619500"/>
            </a:xfrm>
            <a:prstGeom prst="round1Rect">
              <a:avLst>
                <a:gd fmla="val 16667" name="adj"/>
              </a:avLst>
            </a:prstGeom>
            <a:solidFill>
              <a:srgbClr val="7F7F7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7"/>
            <p:cNvSpPr txBox="1"/>
            <p:nvPr/>
          </p:nvSpPr>
          <p:spPr>
            <a:xfrm>
              <a:off x="0" y="0"/>
              <a:ext cx="3619500" cy="1743075"/>
            </a:xfrm>
            <a:prstGeom prst="rect">
              <a:avLst/>
            </a:prstGeom>
            <a:noFill/>
            <a:ln>
              <a:noFill/>
            </a:ln>
          </p:spPr>
          <p:txBody>
            <a:bodyPr anchorCtr="0" anchor="ctr" bIns="213350" lIns="213350" spcFirstLastPara="1" rIns="213350" wrap="square" tIns="213350">
              <a:noAutofit/>
            </a:bodyPr>
            <a:lstStyle/>
            <a:p>
              <a:pPr indent="0" lvl="0" marL="0" marR="0" rtl="0" algn="ctr">
                <a:lnSpc>
                  <a:spcPct val="90000"/>
                </a:lnSpc>
                <a:spcBef>
                  <a:spcPts val="0"/>
                </a:spcBef>
                <a:spcAft>
                  <a:spcPts val="0"/>
                </a:spcAft>
                <a:buNone/>
              </a:pPr>
              <a:r>
                <a:rPr lang="en-US" sz="3000">
                  <a:solidFill>
                    <a:schemeClr val="lt1"/>
                  </a:solidFill>
                  <a:latin typeface="Calibri"/>
                  <a:ea typeface="Calibri"/>
                  <a:cs typeface="Calibri"/>
                  <a:sym typeface="Calibri"/>
                </a:rPr>
                <a:t>Acquire and show off possessions</a:t>
              </a:r>
              <a:endParaRPr sz="3000">
                <a:solidFill>
                  <a:schemeClr val="lt1"/>
                </a:solidFill>
                <a:latin typeface="Calibri"/>
                <a:ea typeface="Calibri"/>
                <a:cs typeface="Calibri"/>
                <a:sym typeface="Calibri"/>
              </a:endParaRPr>
            </a:p>
          </p:txBody>
        </p:sp>
        <p:sp>
          <p:nvSpPr>
            <p:cNvPr id="297" name="Google Shape;297;p27"/>
            <p:cNvSpPr/>
            <p:nvPr/>
          </p:nvSpPr>
          <p:spPr>
            <a:xfrm>
              <a:off x="3619500" y="0"/>
              <a:ext cx="3619500" cy="2324100"/>
            </a:xfrm>
            <a:prstGeom prst="round1Rect">
              <a:avLst>
                <a:gd fmla="val 16667" name="adj"/>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7"/>
            <p:cNvSpPr txBox="1"/>
            <p:nvPr/>
          </p:nvSpPr>
          <p:spPr>
            <a:xfrm>
              <a:off x="3619500" y="0"/>
              <a:ext cx="3619500" cy="1743075"/>
            </a:xfrm>
            <a:prstGeom prst="rect">
              <a:avLst/>
            </a:prstGeom>
            <a:noFill/>
            <a:ln>
              <a:noFill/>
            </a:ln>
          </p:spPr>
          <p:txBody>
            <a:bodyPr anchorCtr="0" anchor="ctr" bIns="213350" lIns="213350" spcFirstLastPara="1" rIns="213350" wrap="square" tIns="213350">
              <a:noAutofit/>
            </a:bodyPr>
            <a:lstStyle/>
            <a:p>
              <a:pPr indent="0" lvl="0" marL="0" marR="0" rtl="0" algn="ctr">
                <a:lnSpc>
                  <a:spcPct val="90000"/>
                </a:lnSpc>
                <a:spcBef>
                  <a:spcPts val="0"/>
                </a:spcBef>
                <a:spcAft>
                  <a:spcPts val="0"/>
                </a:spcAft>
                <a:buNone/>
              </a:pPr>
              <a:r>
                <a:rPr lang="en-US" sz="3000">
                  <a:solidFill>
                    <a:schemeClr val="lt1"/>
                  </a:solidFill>
                  <a:latin typeface="Calibri"/>
                  <a:ea typeface="Calibri"/>
                  <a:cs typeface="Calibri"/>
                  <a:sym typeface="Calibri"/>
                </a:rPr>
                <a:t>Self centered and selfish</a:t>
              </a:r>
              <a:endParaRPr sz="3000">
                <a:solidFill>
                  <a:schemeClr val="lt1"/>
                </a:solidFill>
                <a:latin typeface="Calibri"/>
                <a:ea typeface="Calibri"/>
                <a:cs typeface="Calibri"/>
                <a:sym typeface="Calibri"/>
              </a:endParaRPr>
            </a:p>
          </p:txBody>
        </p:sp>
        <p:sp>
          <p:nvSpPr>
            <p:cNvPr id="299" name="Google Shape;299;p27"/>
            <p:cNvSpPr/>
            <p:nvPr/>
          </p:nvSpPr>
          <p:spPr>
            <a:xfrm rot="10800000">
              <a:off x="0" y="2324100"/>
              <a:ext cx="3619500" cy="2324100"/>
            </a:xfrm>
            <a:prstGeom prst="round1Rect">
              <a:avLst>
                <a:gd fmla="val 16667" name="adj"/>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7"/>
            <p:cNvSpPr txBox="1"/>
            <p:nvPr/>
          </p:nvSpPr>
          <p:spPr>
            <a:xfrm>
              <a:off x="0" y="2905124"/>
              <a:ext cx="3619500" cy="1743075"/>
            </a:xfrm>
            <a:prstGeom prst="rect">
              <a:avLst/>
            </a:prstGeom>
            <a:noFill/>
            <a:ln>
              <a:noFill/>
            </a:ln>
          </p:spPr>
          <p:txBody>
            <a:bodyPr anchorCtr="0" anchor="ctr" bIns="213350" lIns="213350" spcFirstLastPara="1" rIns="213350" wrap="square" tIns="213350">
              <a:noAutofit/>
            </a:bodyPr>
            <a:lstStyle/>
            <a:p>
              <a:pPr indent="0" lvl="0" marL="0" marR="0" rtl="0" algn="ctr">
                <a:lnSpc>
                  <a:spcPct val="90000"/>
                </a:lnSpc>
                <a:spcBef>
                  <a:spcPts val="0"/>
                </a:spcBef>
                <a:spcAft>
                  <a:spcPts val="0"/>
                </a:spcAft>
                <a:buNone/>
              </a:pPr>
              <a:r>
                <a:rPr lang="en-US" sz="3000">
                  <a:solidFill>
                    <a:schemeClr val="lt1"/>
                  </a:solidFill>
                  <a:latin typeface="Calibri"/>
                  <a:ea typeface="Calibri"/>
                  <a:cs typeface="Calibri"/>
                  <a:sym typeface="Calibri"/>
                </a:rPr>
                <a:t>Seek lifestyle full of possessions</a:t>
              </a:r>
              <a:endParaRPr sz="3000">
                <a:solidFill>
                  <a:schemeClr val="lt1"/>
                </a:solidFill>
                <a:latin typeface="Calibri"/>
                <a:ea typeface="Calibri"/>
                <a:cs typeface="Calibri"/>
                <a:sym typeface="Calibri"/>
              </a:endParaRPr>
            </a:p>
          </p:txBody>
        </p:sp>
        <p:sp>
          <p:nvSpPr>
            <p:cNvPr id="301" name="Google Shape;301;p27"/>
            <p:cNvSpPr/>
            <p:nvPr/>
          </p:nvSpPr>
          <p:spPr>
            <a:xfrm rot="5400000">
              <a:off x="4267200" y="1676400"/>
              <a:ext cx="2324100" cy="3619500"/>
            </a:xfrm>
            <a:prstGeom prst="round1Rect">
              <a:avLst>
                <a:gd fmla="val 16667"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7"/>
            <p:cNvSpPr txBox="1"/>
            <p:nvPr/>
          </p:nvSpPr>
          <p:spPr>
            <a:xfrm>
              <a:off x="3619500" y="2905124"/>
              <a:ext cx="3619500" cy="1743075"/>
            </a:xfrm>
            <a:prstGeom prst="rect">
              <a:avLst/>
            </a:prstGeom>
            <a:noFill/>
            <a:ln>
              <a:noFill/>
            </a:ln>
          </p:spPr>
          <p:txBody>
            <a:bodyPr anchorCtr="0" anchor="ctr" bIns="213350" lIns="213350" spcFirstLastPara="1" rIns="213350" wrap="square" tIns="213350">
              <a:noAutofit/>
            </a:bodyPr>
            <a:lstStyle/>
            <a:p>
              <a:pPr indent="0" lvl="0" marL="0" marR="0" rtl="0" algn="ctr">
                <a:lnSpc>
                  <a:spcPct val="90000"/>
                </a:lnSpc>
                <a:spcBef>
                  <a:spcPts val="0"/>
                </a:spcBef>
                <a:spcAft>
                  <a:spcPts val="0"/>
                </a:spcAft>
                <a:buNone/>
              </a:pPr>
              <a:r>
                <a:rPr lang="en-US" sz="3000">
                  <a:solidFill>
                    <a:schemeClr val="lt1"/>
                  </a:solidFill>
                  <a:latin typeface="Calibri"/>
                  <a:ea typeface="Calibri"/>
                  <a:cs typeface="Calibri"/>
                  <a:sym typeface="Calibri"/>
                </a:rPr>
                <a:t>Do not get greater personal satisfaction from possessions</a:t>
              </a:r>
              <a:endParaRPr sz="3000">
                <a:solidFill>
                  <a:schemeClr val="lt1"/>
                </a:solidFill>
                <a:latin typeface="Calibri"/>
                <a:ea typeface="Calibri"/>
                <a:cs typeface="Calibri"/>
                <a:sym typeface="Calibri"/>
              </a:endParaRPr>
            </a:p>
          </p:txBody>
        </p:sp>
        <p:sp>
          <p:nvSpPr>
            <p:cNvPr id="303" name="Google Shape;303;p27"/>
            <p:cNvSpPr/>
            <p:nvPr/>
          </p:nvSpPr>
          <p:spPr>
            <a:xfrm>
              <a:off x="2262187" y="1510665"/>
              <a:ext cx="2714625" cy="1626869"/>
            </a:xfrm>
            <a:prstGeom prst="roundRect">
              <a:avLst>
                <a:gd fmla="val 16667" name="adj"/>
              </a:avLst>
            </a:prstGeom>
            <a:solidFill>
              <a:srgbClr val="F7D5CB"/>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7"/>
            <p:cNvSpPr txBox="1"/>
            <p:nvPr/>
          </p:nvSpPr>
          <p:spPr>
            <a:xfrm>
              <a:off x="2341604" y="1590082"/>
              <a:ext cx="2555791" cy="1468035"/>
            </a:xfrm>
            <a:prstGeom prst="rect">
              <a:avLst/>
            </a:prstGeom>
            <a:noFill/>
            <a:ln>
              <a:noFill/>
            </a:ln>
          </p:spPr>
          <p:txBody>
            <a:bodyPr anchorCtr="0" anchor="ctr" bIns="114300" lIns="114300" spcFirstLastPara="1" rIns="114300" wrap="square" tIns="114300">
              <a:noAutofit/>
            </a:bodyPr>
            <a:lstStyle/>
            <a:p>
              <a:pPr indent="0" lvl="0" marL="0" marR="0" rtl="0" algn="ctr">
                <a:lnSpc>
                  <a:spcPct val="90000"/>
                </a:lnSpc>
                <a:spcBef>
                  <a:spcPts val="0"/>
                </a:spcBef>
                <a:spcAft>
                  <a:spcPts val="0"/>
                </a:spcAft>
                <a:buNone/>
              </a:pPr>
              <a:r>
                <a:rPr lang="en-US" sz="3000">
                  <a:solidFill>
                    <a:schemeClr val="dk1"/>
                  </a:solidFill>
                  <a:latin typeface="Calibri"/>
                  <a:ea typeface="Calibri"/>
                  <a:cs typeface="Calibri"/>
                  <a:sym typeface="Calibri"/>
                </a:rPr>
                <a:t>Materialistic People</a:t>
              </a:r>
              <a:endParaRPr sz="3000">
                <a:solidFill>
                  <a:schemeClr val="dk1"/>
                </a:solidFill>
                <a:latin typeface="Calibri"/>
                <a:ea typeface="Calibri"/>
                <a:cs typeface="Calibri"/>
                <a:sym typeface="Calibri"/>
              </a:endParaRPr>
            </a:p>
          </p:txBody>
        </p:sp>
      </p:grpSp>
      <p:sp>
        <p:nvSpPr>
          <p:cNvPr id="305" name="Google Shape;305;p27"/>
          <p:cNvSpPr txBox="1"/>
          <p:nvPr/>
        </p:nvSpPr>
        <p:spPr>
          <a:xfrm>
            <a:off x="2715905" y="6356350"/>
            <a:ext cx="619608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Schiffman  &amp; Wisenblit  (2019)</a:t>
            </a:r>
            <a:endParaRPr sz="1800">
              <a:solidFill>
                <a:schemeClr val="dk1"/>
              </a:solidFill>
              <a:latin typeface="Calibri"/>
              <a:ea typeface="Calibri"/>
              <a:cs typeface="Calibri"/>
              <a:sym typeface="Calibri"/>
            </a:endParaRPr>
          </a:p>
        </p:txBody>
      </p:sp>
    </p:spTree>
  </p:cSld>
  <p:clrMapOvr>
    <a:masterClrMapping/>
  </p:clrMapOvr>
  <p:transition>
    <p:push/>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Calibri"/>
              <a:buNone/>
            </a:pPr>
            <a:br>
              <a:rPr b="1" lang="en-US"/>
            </a:br>
            <a:r>
              <a:rPr b="1" lang="en-US"/>
              <a:t>Consumption &amp; Possession Traits</a:t>
            </a:r>
            <a:br>
              <a:rPr lang="en-US"/>
            </a:br>
            <a:endParaRPr>
              <a:solidFill>
                <a:srgbClr val="3A3838"/>
              </a:solidFill>
            </a:endParaRPr>
          </a:p>
        </p:txBody>
      </p:sp>
      <p:sp>
        <p:nvSpPr>
          <p:cNvPr id="312" name="Google Shape;312;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Fixated consumption behavior</a:t>
            </a:r>
            <a:endParaRPr/>
          </a:p>
          <a:p>
            <a:pPr indent="0" lvl="0" marL="0" rtl="0" algn="l">
              <a:lnSpc>
                <a:spcPct val="90000"/>
              </a:lnSpc>
              <a:spcBef>
                <a:spcPts val="1000"/>
              </a:spcBef>
              <a:spcAft>
                <a:spcPts val="0"/>
              </a:spcAft>
              <a:buClr>
                <a:schemeClr val="dk1"/>
              </a:buClr>
              <a:buSzPts val="2800"/>
              <a:buNone/>
            </a:pPr>
            <a:r>
              <a:rPr lang="en-US"/>
              <a:t>Consumers fixated on certain products or categories of products</a:t>
            </a:r>
            <a:endParaRPr/>
          </a:p>
          <a:p>
            <a:pPr indent="-228600" lvl="1" marL="685800" rtl="0" algn="l">
              <a:lnSpc>
                <a:spcPct val="90000"/>
              </a:lnSpc>
              <a:spcBef>
                <a:spcPts val="500"/>
              </a:spcBef>
              <a:spcAft>
                <a:spcPts val="0"/>
              </a:spcAft>
              <a:buClr>
                <a:schemeClr val="dk1"/>
              </a:buClr>
              <a:buSzPts val="2400"/>
              <a:buChar char="•"/>
            </a:pPr>
            <a:r>
              <a:rPr lang="en-US"/>
              <a:t>Characteristics</a:t>
            </a:r>
            <a:endParaRPr/>
          </a:p>
          <a:p>
            <a:pPr indent="-228600" lvl="2" marL="1143000" rtl="0" algn="l">
              <a:lnSpc>
                <a:spcPct val="90000"/>
              </a:lnSpc>
              <a:spcBef>
                <a:spcPts val="500"/>
              </a:spcBef>
              <a:spcAft>
                <a:spcPts val="0"/>
              </a:spcAft>
              <a:buClr>
                <a:schemeClr val="dk1"/>
              </a:buClr>
              <a:buSzPts val="2000"/>
              <a:buChar char="•"/>
            </a:pPr>
            <a:r>
              <a:rPr lang="en-US"/>
              <a:t>Passionate interest in a product category</a:t>
            </a:r>
            <a:endParaRPr/>
          </a:p>
          <a:p>
            <a:pPr indent="-228600" lvl="2" marL="1143000" rtl="0" algn="l">
              <a:lnSpc>
                <a:spcPct val="90000"/>
              </a:lnSpc>
              <a:spcBef>
                <a:spcPts val="500"/>
              </a:spcBef>
              <a:spcAft>
                <a:spcPts val="0"/>
              </a:spcAft>
              <a:buClr>
                <a:schemeClr val="dk1"/>
              </a:buClr>
              <a:buSzPts val="2000"/>
              <a:buChar char="•"/>
            </a:pPr>
            <a:r>
              <a:rPr lang="en-US"/>
              <a:t>Willingness to go to great lengths to secure objects/products</a:t>
            </a:r>
            <a:endParaRPr/>
          </a:p>
          <a:p>
            <a:pPr indent="-228600" lvl="2" marL="1143000" rtl="0" algn="l">
              <a:lnSpc>
                <a:spcPct val="90000"/>
              </a:lnSpc>
              <a:spcBef>
                <a:spcPts val="500"/>
              </a:spcBef>
              <a:spcAft>
                <a:spcPts val="0"/>
              </a:spcAft>
              <a:buClr>
                <a:schemeClr val="dk1"/>
              </a:buClr>
              <a:buSzPts val="2000"/>
              <a:buChar char="•"/>
            </a:pPr>
            <a:r>
              <a:rPr lang="en-US"/>
              <a:t>Dedicate time and money to find products</a:t>
            </a:r>
            <a:endParaRPr/>
          </a:p>
          <a:p>
            <a:pPr indent="-228600" lvl="0" marL="228600" rtl="0" algn="l">
              <a:lnSpc>
                <a:spcPct val="90000"/>
              </a:lnSpc>
              <a:spcBef>
                <a:spcPts val="1000"/>
              </a:spcBef>
              <a:spcAft>
                <a:spcPts val="0"/>
              </a:spcAft>
              <a:buClr>
                <a:schemeClr val="dk1"/>
              </a:buClr>
              <a:buSzPts val="2800"/>
              <a:buChar char="•"/>
            </a:pPr>
            <a:r>
              <a:rPr lang="en-US"/>
              <a:t>Compulsive consumption behavior</a:t>
            </a:r>
            <a:endParaRPr/>
          </a:p>
          <a:p>
            <a:pPr indent="-228600" lvl="1" marL="685800" rtl="0" algn="l">
              <a:lnSpc>
                <a:spcPct val="90000"/>
              </a:lnSpc>
              <a:spcBef>
                <a:spcPts val="500"/>
              </a:spcBef>
              <a:spcAft>
                <a:spcPts val="0"/>
              </a:spcAft>
              <a:buClr>
                <a:schemeClr val="dk1"/>
              </a:buClr>
              <a:buSzPts val="2400"/>
              <a:buChar char="•"/>
            </a:pPr>
            <a:r>
              <a:rPr lang="en-US"/>
              <a:t>These people suffer from a shopping addiction called </a:t>
            </a:r>
            <a:r>
              <a:rPr b="1" lang="en-US"/>
              <a:t>Oniomania</a:t>
            </a:r>
            <a:endParaRPr b="1"/>
          </a:p>
          <a:p>
            <a:pPr indent="-228600" lvl="1" marL="685800" rtl="0" algn="l">
              <a:lnSpc>
                <a:spcPct val="90000"/>
              </a:lnSpc>
              <a:spcBef>
                <a:spcPts val="500"/>
              </a:spcBef>
              <a:spcAft>
                <a:spcPts val="0"/>
              </a:spcAft>
              <a:buClr>
                <a:schemeClr val="dk1"/>
              </a:buClr>
              <a:buSzPts val="2400"/>
              <a:buChar char="•"/>
            </a:pPr>
            <a:r>
              <a:rPr lang="en-US"/>
              <a:t>“Addicted” and “out-of-control”  when making purchases</a:t>
            </a:r>
            <a:endParaRPr/>
          </a:p>
        </p:txBody>
      </p:sp>
      <p:sp>
        <p:nvSpPr>
          <p:cNvPr id="313" name="Google Shape;31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Calibri"/>
              <a:buNone/>
            </a:pPr>
            <a:r>
              <a:rPr lang="en-US">
                <a:latin typeface="Calibri"/>
                <a:ea typeface="Calibri"/>
                <a:cs typeface="Calibri"/>
                <a:sym typeface="Calibri"/>
              </a:rPr>
              <a:t>4</a:t>
            </a:r>
            <a:r>
              <a:rPr lang="en-US"/>
              <a:t>. </a:t>
            </a:r>
            <a:r>
              <a:rPr lang="en-US">
                <a:latin typeface="Calibri"/>
                <a:ea typeface="Calibri"/>
                <a:cs typeface="Calibri"/>
                <a:sym typeface="Calibri"/>
              </a:rPr>
              <a:t>Consumer Ethnocentrism and 	Cosmopolitanism </a:t>
            </a:r>
            <a:endParaRPr>
              <a:latin typeface="Calibri"/>
              <a:ea typeface="Calibri"/>
              <a:cs typeface="Calibri"/>
              <a:sym typeface="Calibri"/>
            </a:endParaRPr>
          </a:p>
        </p:txBody>
      </p:sp>
      <p:sp>
        <p:nvSpPr>
          <p:cNvPr id="320" name="Google Shape;320;p29"/>
          <p:cNvSpPr txBox="1"/>
          <p:nvPr>
            <p:ph idx="1" type="body"/>
          </p:nvPr>
        </p:nvSpPr>
        <p:spPr>
          <a:xfrm>
            <a:off x="838200" y="185292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i="1" lang="en-US"/>
              <a:t>Ethnocentric</a:t>
            </a:r>
            <a:r>
              <a:rPr lang="en-US"/>
              <a:t> consumers feel it is wrong to purchase foreign-made products because of the impact on the economy</a:t>
            </a:r>
            <a:endParaRPr/>
          </a:p>
          <a:p>
            <a:pPr indent="-228600" lvl="1" marL="685800" rtl="0" algn="l">
              <a:lnSpc>
                <a:spcPct val="90000"/>
              </a:lnSpc>
              <a:spcBef>
                <a:spcPts val="500"/>
              </a:spcBef>
              <a:spcAft>
                <a:spcPts val="0"/>
              </a:spcAft>
              <a:buClr>
                <a:schemeClr val="dk1"/>
              </a:buClr>
              <a:buSzPts val="2400"/>
              <a:buChar char="•"/>
            </a:pPr>
            <a:r>
              <a:rPr lang="en-US"/>
              <a:t>They can be targeted by stressing nationalistic themes</a:t>
            </a:r>
            <a:endParaRPr/>
          </a:p>
          <a:p>
            <a:pPr indent="-228600" lvl="0" marL="228600" rtl="0" algn="l">
              <a:lnSpc>
                <a:spcPct val="90000"/>
              </a:lnSpc>
              <a:spcBef>
                <a:spcPts val="1000"/>
              </a:spcBef>
              <a:spcAft>
                <a:spcPts val="0"/>
              </a:spcAft>
              <a:buClr>
                <a:schemeClr val="dk1"/>
              </a:buClr>
              <a:buSzPts val="2800"/>
              <a:buChar char="•"/>
            </a:pPr>
            <a:r>
              <a:rPr i="1" lang="en-US"/>
              <a:t>A cosmopolitan </a:t>
            </a:r>
            <a:r>
              <a:rPr lang="en-US"/>
              <a:t>orientation would consider the world to be their marketplace and would be attracted to products from other cultures and countries.</a:t>
            </a:r>
            <a:endParaRPr/>
          </a:p>
          <a:p>
            <a:pPr indent="0" lvl="0" marL="0" rtl="0" algn="l">
              <a:lnSpc>
                <a:spcPct val="90000"/>
              </a:lnSpc>
              <a:spcBef>
                <a:spcPts val="1000"/>
              </a:spcBef>
              <a:spcAft>
                <a:spcPts val="0"/>
              </a:spcAft>
              <a:buClr>
                <a:schemeClr val="dk1"/>
              </a:buClr>
              <a:buSzPts val="2800"/>
              <a:buNone/>
            </a:pPr>
            <a:r>
              <a:rPr lang="en-US"/>
              <a:t>For some products, the country-of-origin can be very important when marketing the product, but in other situations it must be downplayed.</a:t>
            </a:r>
            <a:endParaRPr/>
          </a:p>
        </p:txBody>
      </p:sp>
      <p:sp>
        <p:nvSpPr>
          <p:cNvPr id="321" name="Google Shape;321;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spTree>
  </p:cSld>
  <p:clrMapOvr>
    <a:masterClrMapping/>
  </p:clrMapOvr>
  <p:transition>
    <p:push/>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Conclusion</a:t>
            </a:r>
            <a:endParaRPr b="1"/>
          </a:p>
        </p:txBody>
      </p:sp>
      <p:sp>
        <p:nvSpPr>
          <p:cNvPr id="327" name="Google Shape;327;p30"/>
          <p:cNvSpPr txBox="1"/>
          <p:nvPr>
            <p:ph idx="1" type="body"/>
          </p:nvPr>
        </p:nvSpPr>
        <p:spPr>
          <a:xfrm>
            <a:off x="736979" y="1542197"/>
            <a:ext cx="10616821" cy="4634766"/>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600"/>
              <a:t>Consumers’ images of themselves is very closely tied to personality and consumption behavior. </a:t>
            </a:r>
            <a:endParaRPr sz="2600"/>
          </a:p>
          <a:p>
            <a:pPr indent="-228600" lvl="0" marL="228600" rtl="0" algn="l">
              <a:lnSpc>
                <a:spcPct val="90000"/>
              </a:lnSpc>
              <a:spcBef>
                <a:spcPts val="1000"/>
              </a:spcBef>
              <a:spcAft>
                <a:spcPts val="0"/>
              </a:spcAft>
              <a:buClr>
                <a:schemeClr val="dk1"/>
              </a:buClr>
              <a:buSzPct val="100000"/>
              <a:buChar char="•"/>
            </a:pPr>
            <a:r>
              <a:rPr lang="en-US" sz="2600"/>
              <a:t>People tend to purchase products that enhance their self-concept and relate to their own personalities.</a:t>
            </a:r>
            <a:endParaRPr/>
          </a:p>
          <a:p>
            <a:pPr indent="-228600" lvl="1" marL="228600" rtl="0" algn="l">
              <a:lnSpc>
                <a:spcPct val="90000"/>
              </a:lnSpc>
              <a:spcBef>
                <a:spcPts val="1000"/>
              </a:spcBef>
              <a:spcAft>
                <a:spcPts val="0"/>
              </a:spcAft>
              <a:buClr>
                <a:schemeClr val="dk1"/>
              </a:buClr>
              <a:buSzPct val="100000"/>
              <a:buChar char="•"/>
            </a:pPr>
            <a:r>
              <a:rPr lang="en-US" sz="2600"/>
              <a:t>It is likely that the new virtual personality may result in selected forms of purchase behavior. This may in turn offer marketers targeting various “online selves”</a:t>
            </a:r>
            <a:endParaRPr/>
          </a:p>
          <a:p>
            <a:pPr indent="0" lvl="1" marL="457200" rtl="0" algn="l">
              <a:lnSpc>
                <a:spcPct val="90000"/>
              </a:lnSpc>
              <a:spcBef>
                <a:spcPts val="500"/>
              </a:spcBef>
              <a:spcAft>
                <a:spcPts val="0"/>
              </a:spcAft>
              <a:buClr>
                <a:schemeClr val="dk1"/>
              </a:buClr>
              <a:buSzPct val="100000"/>
              <a:buNone/>
            </a:pPr>
            <a:r>
              <a:rPr lang="en-US" sz="2600"/>
              <a:t>Online, you can be anyone…</a:t>
            </a:r>
            <a:endParaRPr/>
          </a:p>
          <a:p>
            <a:pPr indent="-228600" lvl="2" marL="1143000" rtl="0" algn="l">
              <a:lnSpc>
                <a:spcPct val="90000"/>
              </a:lnSpc>
              <a:spcBef>
                <a:spcPts val="500"/>
              </a:spcBef>
              <a:spcAft>
                <a:spcPts val="0"/>
              </a:spcAft>
              <a:buClr>
                <a:schemeClr val="dk1"/>
              </a:buClr>
              <a:buSzPct val="100000"/>
              <a:buFont typeface="Arial"/>
              <a:buChar char="–"/>
            </a:pPr>
            <a:r>
              <a:rPr lang="en-US" sz="2600"/>
              <a:t>Gender swapping</a:t>
            </a:r>
            <a:endParaRPr/>
          </a:p>
          <a:p>
            <a:pPr indent="-228600" lvl="2" marL="1143000" rtl="0" algn="l">
              <a:lnSpc>
                <a:spcPct val="90000"/>
              </a:lnSpc>
              <a:spcBef>
                <a:spcPts val="500"/>
              </a:spcBef>
              <a:spcAft>
                <a:spcPts val="0"/>
              </a:spcAft>
              <a:buClr>
                <a:schemeClr val="dk1"/>
              </a:buClr>
              <a:buSzPct val="100000"/>
              <a:buFont typeface="Arial"/>
              <a:buChar char="–"/>
            </a:pPr>
            <a:r>
              <a:rPr lang="en-US" sz="2600"/>
              <a:t>Age differences</a:t>
            </a:r>
            <a:endParaRPr/>
          </a:p>
          <a:p>
            <a:pPr indent="-228600" lvl="2" marL="1143000" rtl="0" algn="l">
              <a:lnSpc>
                <a:spcPct val="90000"/>
              </a:lnSpc>
              <a:spcBef>
                <a:spcPts val="500"/>
              </a:spcBef>
              <a:spcAft>
                <a:spcPts val="0"/>
              </a:spcAft>
              <a:buClr>
                <a:schemeClr val="dk1"/>
              </a:buClr>
              <a:buSzPct val="100000"/>
              <a:buFont typeface="Arial"/>
              <a:buChar char="–"/>
            </a:pPr>
            <a:r>
              <a:rPr lang="en-US" sz="2600"/>
              <a:t>Different marital status</a:t>
            </a:r>
            <a:endParaRPr/>
          </a:p>
          <a:p>
            <a:pPr indent="-228600" lvl="2" marL="1143000" rtl="0" algn="l">
              <a:lnSpc>
                <a:spcPct val="90000"/>
              </a:lnSpc>
              <a:spcBef>
                <a:spcPts val="500"/>
              </a:spcBef>
              <a:spcAft>
                <a:spcPts val="0"/>
              </a:spcAft>
              <a:buClr>
                <a:schemeClr val="dk1"/>
              </a:buClr>
              <a:buSzPct val="100000"/>
              <a:buFont typeface="Arial"/>
              <a:buChar char="–"/>
            </a:pPr>
            <a:r>
              <a:rPr lang="en-US" sz="2600"/>
              <a:t>Mild-mannered to aggressive</a:t>
            </a:r>
            <a:endParaRPr/>
          </a:p>
          <a:p>
            <a:pPr indent="-228600" lvl="2" marL="1143000" rtl="0" algn="l">
              <a:lnSpc>
                <a:spcPct val="90000"/>
              </a:lnSpc>
              <a:spcBef>
                <a:spcPts val="500"/>
              </a:spcBef>
              <a:spcAft>
                <a:spcPts val="0"/>
              </a:spcAft>
              <a:buClr>
                <a:schemeClr val="dk1"/>
              </a:buClr>
              <a:buSzPct val="100000"/>
              <a:buFont typeface="Arial"/>
              <a:buChar char="–"/>
            </a:pPr>
            <a:r>
              <a:rPr lang="en-US" sz="2600"/>
              <a:t>Introvert to extrovert</a:t>
            </a:r>
            <a:endParaRPr/>
          </a:p>
          <a:p>
            <a:pPr indent="-87630" lvl="2" marL="685800" rtl="0" algn="l">
              <a:lnSpc>
                <a:spcPct val="90000"/>
              </a:lnSpc>
              <a:spcBef>
                <a:spcPts val="1000"/>
              </a:spcBef>
              <a:spcAft>
                <a:spcPts val="0"/>
              </a:spcAft>
              <a:buClr>
                <a:schemeClr val="dk1"/>
              </a:buClr>
              <a:buSzPct val="100000"/>
              <a:buNone/>
            </a:pPr>
            <a:r>
              <a:t/>
            </a:r>
            <a:endParaRPr sz="2400"/>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1"/>
          <p:cNvSpPr txBox="1"/>
          <p:nvPr>
            <p:ph type="title"/>
          </p:nvPr>
        </p:nvSpPr>
        <p:spPr>
          <a:xfrm>
            <a:off x="838200" y="365125"/>
            <a:ext cx="10515600" cy="5492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References</a:t>
            </a:r>
            <a:endParaRPr/>
          </a:p>
        </p:txBody>
      </p:sp>
      <p:sp>
        <p:nvSpPr>
          <p:cNvPr id="333" name="Google Shape;333;p31"/>
          <p:cNvSpPr txBox="1"/>
          <p:nvPr>
            <p:ph idx="1" type="body"/>
          </p:nvPr>
        </p:nvSpPr>
        <p:spPr>
          <a:xfrm>
            <a:off x="838200" y="1009934"/>
            <a:ext cx="10515600" cy="516702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Acadia University - Ranked one of the top undergraduate universities in Nova Scotia. (2022, October 20). Retrieved October 19, 2022, from </a:t>
            </a:r>
            <a:r>
              <a:rPr lang="en-US" u="sng">
                <a:solidFill>
                  <a:schemeClr val="hlink"/>
                </a:solidFill>
                <a:hlinkClick r:id="rId3"/>
              </a:rPr>
              <a:t>https://www2.acadiau.ca/search.html</a:t>
            </a:r>
            <a:endParaRPr/>
          </a:p>
          <a:p>
            <a:pPr indent="-228600" lvl="0" marL="228600" rtl="0" algn="l">
              <a:lnSpc>
                <a:spcPct val="90000"/>
              </a:lnSpc>
              <a:spcBef>
                <a:spcPts val="1000"/>
              </a:spcBef>
              <a:spcAft>
                <a:spcPts val="0"/>
              </a:spcAft>
              <a:buClr>
                <a:schemeClr val="dk1"/>
              </a:buClr>
              <a:buSzPts val="2800"/>
              <a:buChar char="•"/>
            </a:pPr>
            <a:r>
              <a:rPr lang="en-US"/>
              <a:t>Lin , H.H, &amp; Wu,P.(2006) “The Effect of Variety on Consumer Preferences: The Role of Need for Cognition and Recommended Alternatives,” Social Behavior &amp; Personality, 34 (7)</a:t>
            </a:r>
            <a:endParaRPr/>
          </a:p>
          <a:p>
            <a:pPr indent="-228600" lvl="0" marL="228600" rtl="0" algn="l">
              <a:lnSpc>
                <a:spcPct val="90000"/>
              </a:lnSpc>
              <a:spcBef>
                <a:spcPts val="1000"/>
              </a:spcBef>
              <a:spcAft>
                <a:spcPts val="0"/>
              </a:spcAft>
              <a:buClr>
                <a:schemeClr val="dk1"/>
              </a:buClr>
              <a:buSzPts val="2800"/>
              <a:buChar char="•"/>
            </a:pPr>
            <a:r>
              <a:rPr lang="en-US"/>
              <a:t>Pascale Q, Simone P, Sally R H, Foula K, Del H. (2014), </a:t>
            </a:r>
            <a:r>
              <a:rPr i="1" lang="en-US"/>
              <a:t>Consumer Behaviour: Implications for Marketing Strategy</a:t>
            </a:r>
            <a:r>
              <a:rPr lang="en-US"/>
              <a:t>, (7th Ed.), Australia: McGraw-Hill Irwin.</a:t>
            </a:r>
            <a:endParaRPr/>
          </a:p>
          <a:p>
            <a:pPr indent="-228600" lvl="0" marL="228600" rtl="0" algn="l">
              <a:lnSpc>
                <a:spcPct val="90000"/>
              </a:lnSpc>
              <a:spcBef>
                <a:spcPts val="1000"/>
              </a:spcBef>
              <a:spcAft>
                <a:spcPts val="0"/>
              </a:spcAft>
              <a:buClr>
                <a:schemeClr val="dk1"/>
              </a:buClr>
              <a:buSzPts val="2800"/>
              <a:buChar char="•"/>
            </a:pPr>
            <a:r>
              <a:rPr lang="en-US"/>
              <a:t>Schiffman, L.G and Kanuk, L (2010) </a:t>
            </a:r>
            <a:r>
              <a:rPr i="1" lang="en-US"/>
              <a:t>Consumer Behaviour</a:t>
            </a:r>
            <a:r>
              <a:rPr lang="en-US"/>
              <a:t>, 10</a:t>
            </a:r>
            <a:r>
              <a:rPr baseline="30000" lang="en-US"/>
              <a:t>th</a:t>
            </a:r>
            <a:r>
              <a:rPr lang="en-US"/>
              <a:t> Ed. Pearson Education Publishers, New Jersey</a:t>
            </a:r>
            <a:endParaRPr/>
          </a:p>
          <a:p>
            <a:pPr indent="-228600" lvl="0" marL="228600" rtl="0" algn="l">
              <a:lnSpc>
                <a:spcPct val="90000"/>
              </a:lnSpc>
              <a:spcBef>
                <a:spcPts val="1000"/>
              </a:spcBef>
              <a:spcAft>
                <a:spcPts val="0"/>
              </a:spcAft>
              <a:buClr>
                <a:schemeClr val="dk1"/>
              </a:buClr>
              <a:buSzPts val="2800"/>
              <a:buChar char="•"/>
            </a:pPr>
            <a:r>
              <a:rPr lang="en-US"/>
              <a:t>Schiffman L.G ,Kanuk, L &amp; Wisenblit J.L (2019) </a:t>
            </a:r>
            <a:r>
              <a:rPr i="1" lang="en-US"/>
              <a:t>Consumer Behavior, </a:t>
            </a:r>
            <a:r>
              <a:rPr lang="en-US"/>
              <a:t>12</a:t>
            </a:r>
            <a:r>
              <a:rPr baseline="30000" lang="en-US"/>
              <a:t>th</a:t>
            </a:r>
            <a:r>
              <a:rPr lang="en-US"/>
              <a:t> ed, Pearson, New York</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2022-10-10T10:44:38Z</dcterms:created>
  <dc:creator>user</dc:creator>
</cp:coreProperties>
</file>