
<file path=[Content_Types].xml><?xml version="1.0" encoding="utf-8"?>
<Types xmlns="http://schemas.openxmlformats.org/package/2006/content-types">
  <Default Extension="png" ContentType="image/png"/>
  <Default Extension="bin" ContentType="application/vnd.openxmlformats-officedocument.oleObject"/>
  <Default Extension="m4a" ContentType="audio/mp4"/>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95" r:id="rId3"/>
    <p:sldId id="258" r:id="rId4"/>
    <p:sldId id="259" r:id="rId5"/>
    <p:sldId id="260" r:id="rId6"/>
    <p:sldId id="261" r:id="rId7"/>
    <p:sldId id="307" r:id="rId8"/>
    <p:sldId id="309" r:id="rId9"/>
    <p:sldId id="310" r:id="rId10"/>
    <p:sldId id="312" r:id="rId11"/>
    <p:sldId id="275" r:id="rId12"/>
    <p:sldId id="300" r:id="rId13"/>
    <p:sldId id="264" r:id="rId14"/>
    <p:sldId id="263" r:id="rId15"/>
    <p:sldId id="267" r:id="rId16"/>
    <p:sldId id="268" r:id="rId17"/>
    <p:sldId id="269" r:id="rId18"/>
    <p:sldId id="270" r:id="rId19"/>
    <p:sldId id="271" r:id="rId20"/>
    <p:sldId id="272" r:id="rId21"/>
    <p:sldId id="279" r:id="rId22"/>
    <p:sldId id="316" r:id="rId23"/>
    <p:sldId id="281" r:id="rId24"/>
    <p:sldId id="282" r:id="rId25"/>
    <p:sldId id="283" r:id="rId26"/>
    <p:sldId id="284" r:id="rId27"/>
    <p:sldId id="315" r:id="rId28"/>
    <p:sldId id="317" r:id="rId29"/>
    <p:sldId id="318" r:id="rId30"/>
    <p:sldId id="322" r:id="rId31"/>
    <p:sldId id="321" r:id="rId32"/>
    <p:sldId id="323" r:id="rId33"/>
    <p:sldId id="319" r:id="rId34"/>
    <p:sldId id="285" r:id="rId35"/>
    <p:sldId id="286" r:id="rId36"/>
    <p:sldId id="287" r:id="rId37"/>
    <p:sldId id="288" r:id="rId38"/>
    <p:sldId id="289" r:id="rId39"/>
    <p:sldId id="290" r:id="rId40"/>
    <p:sldId id="291" r:id="rId41"/>
    <p:sldId id="293" r:id="rId42"/>
    <p:sldId id="313"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59" autoAdjust="0"/>
    <p:restoredTop sz="94364" autoAdjust="0"/>
  </p:normalViewPr>
  <p:slideViewPr>
    <p:cSldViewPr snapToGrid="0">
      <p:cViewPr varScale="1">
        <p:scale>
          <a:sx n="42" d="100"/>
          <a:sy n="42" d="100"/>
        </p:scale>
        <p:origin x="882" y="42"/>
      </p:cViewPr>
      <p:guideLst/>
    </p:cSldViewPr>
  </p:slideViewPr>
  <p:outlineViewPr>
    <p:cViewPr>
      <p:scale>
        <a:sx n="33" d="100"/>
        <a:sy n="33" d="100"/>
      </p:scale>
      <p:origin x="0" y="-582"/>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83C5CD0-22AE-40C6-AB51-C27368A93C4F}"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2626517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3C5CD0-22AE-40C6-AB51-C27368A93C4F}"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15027350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3C5CD0-22AE-40C6-AB51-C27368A93C4F}"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14929324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83C5CD0-22AE-40C6-AB51-C27368A93C4F}"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9385621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83C5CD0-22AE-40C6-AB51-C27368A93C4F}" type="datetimeFigureOut">
              <a:rPr lang="en-US" smtClean="0"/>
              <a:t>11/5/2022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511700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83C5CD0-22AE-40C6-AB51-C27368A93C4F}" type="datetimeFigureOut">
              <a:rPr lang="en-US" smtClean="0"/>
              <a:t>11/5/2022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439617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3C5CD0-22AE-40C6-AB51-C27368A93C4F}" type="datetimeFigureOut">
              <a:rPr lang="en-US" smtClean="0"/>
              <a:t>11/5/2022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6888991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3C5CD0-22AE-40C6-AB51-C27368A93C4F}"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28727143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3C5CD0-22AE-40C6-AB51-C27368A93C4F}" type="datetimeFigureOut">
              <a:rPr lang="en-US" smtClean="0"/>
              <a:t>11/5/2022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10509777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3C5CD0-22AE-40C6-AB51-C27368A93C4F}"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39822728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83C5CD0-22AE-40C6-AB51-C27368A93C4F}" type="datetimeFigureOut">
              <a:rPr lang="en-US" smtClean="0"/>
              <a:t>11/5/2022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ACE6A83-CFEC-4D50-BCDB-BFE80B5C7DBB}" type="slidenum">
              <a:rPr lang="en-US" smtClean="0"/>
              <a:t>‹#›</a:t>
            </a:fld>
            <a:endParaRPr lang="en-US"/>
          </a:p>
        </p:txBody>
      </p:sp>
    </p:spTree>
    <p:extLst>
      <p:ext uri="{BB962C8B-B14F-4D97-AF65-F5344CB8AC3E}">
        <p14:creationId xmlns:p14="http://schemas.microsoft.com/office/powerpoint/2010/main" val="30118223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hart">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609600" y="1600201"/>
            <a:ext cx="10972800" cy="4525963"/>
          </a:xfrm>
        </p:spPr>
        <p:txBody>
          <a:bodyPr/>
          <a:lstStyle/>
          <a:p>
            <a:endParaRPr lang="en-US"/>
          </a:p>
        </p:txBody>
      </p:sp>
      <p:sp>
        <p:nvSpPr>
          <p:cNvPr id="4" name="Date Placeholder 3"/>
          <p:cNvSpPr>
            <a:spLocks noGrp="1"/>
          </p:cNvSpPr>
          <p:nvPr>
            <p:ph type="dt" sz="half" idx="10"/>
          </p:nvPr>
        </p:nvSpPr>
        <p:spPr>
          <a:xfrm>
            <a:off x="609600" y="6245225"/>
            <a:ext cx="2844800" cy="476250"/>
          </a:xfrm>
        </p:spPr>
        <p:txBody>
          <a:bodyPr/>
          <a:lstStyle>
            <a:lvl1pPr>
              <a:defRPr/>
            </a:lvl1pPr>
          </a:lstStyle>
          <a:p>
            <a:endParaRPr lang="en-US"/>
          </a:p>
        </p:txBody>
      </p:sp>
      <p:sp>
        <p:nvSpPr>
          <p:cNvPr id="5" name="Footer Placeholder 4"/>
          <p:cNvSpPr>
            <a:spLocks noGrp="1"/>
          </p:cNvSpPr>
          <p:nvPr>
            <p:ph type="ftr" sz="quarter" idx="11"/>
          </p:nvPr>
        </p:nvSpPr>
        <p:spPr>
          <a:xfrm>
            <a:off x="4165600" y="6245225"/>
            <a:ext cx="3860800" cy="476250"/>
          </a:xfrm>
        </p:spPr>
        <p:txBody>
          <a:bodyPr/>
          <a:lstStyle>
            <a:lvl1pPr>
              <a:defRPr/>
            </a:lvl1pPr>
          </a:lstStyle>
          <a:p>
            <a:endParaRPr lang="en-US"/>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65F79755-B71A-4C2E-B072-0C277F7870B6}" type="slidenum">
              <a:rPr lang="en-US"/>
              <a:pPr/>
              <a:t>‹#›</a:t>
            </a:fld>
            <a:endParaRPr lang="en-US"/>
          </a:p>
        </p:txBody>
      </p:sp>
    </p:spTree>
    <p:extLst>
      <p:ext uri="{BB962C8B-B14F-4D97-AF65-F5344CB8AC3E}">
        <p14:creationId xmlns:p14="http://schemas.microsoft.com/office/powerpoint/2010/main" val="34813480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3C5CD0-22AE-40C6-AB51-C27368A93C4F}" type="datetimeFigureOut">
              <a:rPr lang="en-US" smtClean="0"/>
              <a:t>11/5/2022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ACE6A83-CFEC-4D50-BCDB-BFE80B5C7DBB}" type="slidenum">
              <a:rPr lang="en-US" smtClean="0"/>
              <a:t>‹#›</a:t>
            </a:fld>
            <a:endParaRPr lang="en-US"/>
          </a:p>
        </p:txBody>
      </p:sp>
    </p:spTree>
    <p:extLst>
      <p:ext uri="{BB962C8B-B14F-4D97-AF65-F5344CB8AC3E}">
        <p14:creationId xmlns:p14="http://schemas.microsoft.com/office/powerpoint/2010/main" val="21677559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524000" y="849086"/>
            <a:ext cx="9144000" cy="2660877"/>
          </a:xfrm>
          <a:solidFill>
            <a:schemeClr val="accent1"/>
          </a:solidFill>
        </p:spPr>
        <p:txBody>
          <a:bodyPr>
            <a:normAutofit fontScale="90000"/>
          </a:bodyPr>
          <a:lstStyle/>
          <a:p>
            <a:r>
              <a:rPr lang="en-US" sz="4100" b="1" dirty="0" smtClean="0">
                <a:solidFill>
                  <a:srgbClr val="000000"/>
                </a:solidFill>
                <a:latin typeface="Times New Roman" pitchFamily="18" charset="0"/>
              </a:rPr>
              <a:t/>
            </a:r>
            <a:br>
              <a:rPr lang="en-US" sz="4100" b="1" dirty="0" smtClean="0">
                <a:solidFill>
                  <a:srgbClr val="000000"/>
                </a:solidFill>
                <a:latin typeface="Times New Roman" pitchFamily="18" charset="0"/>
              </a:rPr>
            </a:br>
            <a:r>
              <a:rPr lang="en-US" sz="4100" b="1" dirty="0" smtClean="0">
                <a:solidFill>
                  <a:srgbClr val="000000"/>
                </a:solidFill>
                <a:latin typeface="Times New Roman" pitchFamily="18" charset="0"/>
              </a:rPr>
              <a:t>Consumer Behavior</a:t>
            </a:r>
            <a:br>
              <a:rPr lang="en-US" sz="4100" b="1" dirty="0" smtClean="0">
                <a:solidFill>
                  <a:srgbClr val="000000"/>
                </a:solidFill>
                <a:latin typeface="Times New Roman" pitchFamily="18" charset="0"/>
              </a:rPr>
            </a:br>
            <a:r>
              <a:rPr lang="en-US" sz="4100" b="1" dirty="0" smtClean="0">
                <a:solidFill>
                  <a:srgbClr val="000000"/>
                </a:solidFill>
                <a:latin typeface="Times New Roman" pitchFamily="18" charset="0"/>
              </a:rPr>
              <a:t>Week 7</a:t>
            </a:r>
            <a:br>
              <a:rPr lang="en-US" sz="4100" b="1" dirty="0" smtClean="0">
                <a:solidFill>
                  <a:srgbClr val="000000"/>
                </a:solidFill>
                <a:latin typeface="Times New Roman" pitchFamily="18" charset="0"/>
              </a:rPr>
            </a:br>
            <a:r>
              <a:rPr lang="en-US" sz="4100" b="1" dirty="0" smtClean="0">
                <a:solidFill>
                  <a:srgbClr val="000000"/>
                </a:solidFill>
                <a:latin typeface="Times New Roman" pitchFamily="18" charset="0"/>
              </a:rPr>
              <a:t>Consumer Attitude</a:t>
            </a:r>
            <a:br>
              <a:rPr lang="en-US" sz="4100" b="1" dirty="0" smtClean="0">
                <a:solidFill>
                  <a:srgbClr val="000000"/>
                </a:solidFill>
                <a:latin typeface="Times New Roman" pitchFamily="18" charset="0"/>
              </a:rPr>
            </a:br>
            <a:r>
              <a:rPr lang="en-US" sz="4100" b="1" dirty="0" smtClean="0">
                <a:solidFill>
                  <a:srgbClr val="000000"/>
                </a:solidFill>
                <a:latin typeface="Times New Roman" pitchFamily="18" charset="0"/>
              </a:rPr>
              <a:t>By</a:t>
            </a:r>
            <a:br>
              <a:rPr lang="en-US" sz="4100" b="1" dirty="0" smtClean="0">
                <a:solidFill>
                  <a:srgbClr val="000000"/>
                </a:solidFill>
                <a:latin typeface="Times New Roman" pitchFamily="18" charset="0"/>
              </a:rPr>
            </a:br>
            <a:r>
              <a:rPr lang="en-US" sz="4100" b="1" dirty="0" smtClean="0">
                <a:solidFill>
                  <a:srgbClr val="000000"/>
                </a:solidFill>
                <a:latin typeface="Times New Roman" pitchFamily="18" charset="0"/>
              </a:rPr>
              <a:t>Dr. </a:t>
            </a:r>
            <a:r>
              <a:rPr lang="en-US" sz="4100" b="1" dirty="0" err="1" smtClean="0">
                <a:solidFill>
                  <a:srgbClr val="000000"/>
                </a:solidFill>
                <a:latin typeface="Times New Roman" pitchFamily="18" charset="0"/>
              </a:rPr>
              <a:t>Wanjiku</a:t>
            </a:r>
            <a:r>
              <a:rPr lang="en-US" sz="4100" b="1" dirty="0" smtClean="0">
                <a:solidFill>
                  <a:srgbClr val="000000"/>
                </a:solidFill>
                <a:latin typeface="Times New Roman" pitchFamily="18" charset="0"/>
              </a:rPr>
              <a:t> </a:t>
            </a:r>
            <a:r>
              <a:rPr lang="en-US" sz="4100" b="1" dirty="0" err="1" smtClean="0">
                <a:solidFill>
                  <a:srgbClr val="000000"/>
                </a:solidFill>
                <a:latin typeface="Times New Roman" pitchFamily="18" charset="0"/>
              </a:rPr>
              <a:t>Kinyanjui</a:t>
            </a:r>
            <a:endParaRPr lang="en-US" sz="4100" b="1" dirty="0">
              <a:solidFill>
                <a:srgbClr val="000000"/>
              </a:solidFill>
              <a:latin typeface="Times New Roman" pitchFamily="18" charset="0"/>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2036450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xfrm>
            <a:off x="838200" y="365126"/>
            <a:ext cx="10515600" cy="967286"/>
          </a:xfrm>
          <a:solidFill>
            <a:srgbClr val="FF9999"/>
          </a:solidFill>
        </p:spPr>
        <p:txBody>
          <a:bodyPr/>
          <a:lstStyle/>
          <a:p>
            <a:r>
              <a:rPr lang="en-US" b="1" dirty="0" smtClean="0">
                <a:solidFill>
                  <a:schemeClr val="tx1"/>
                </a:solidFill>
              </a:rPr>
              <a:t>Learning Objectives</a:t>
            </a:r>
            <a:endParaRPr lang="en-US" b="1" dirty="0">
              <a:solidFill>
                <a:schemeClr val="tx1"/>
              </a:solidFill>
            </a:endParaRPr>
          </a:p>
        </p:txBody>
      </p:sp>
      <p:sp>
        <p:nvSpPr>
          <p:cNvPr id="3079" name="Rectangle 7"/>
          <p:cNvSpPr>
            <a:spLocks noGrp="1" noChangeArrowheads="1"/>
          </p:cNvSpPr>
          <p:nvPr>
            <p:ph type="body" idx="1"/>
          </p:nvPr>
        </p:nvSpPr>
        <p:spPr>
          <a:xfrm>
            <a:off x="838200" y="1332412"/>
            <a:ext cx="10515600" cy="4844551"/>
          </a:xfrm>
          <a:solidFill>
            <a:schemeClr val="accent1"/>
          </a:solidFill>
        </p:spPr>
        <p:txBody>
          <a:bodyPr>
            <a:normAutofit fontScale="92500" lnSpcReduction="20000"/>
          </a:bodyPr>
          <a:lstStyle/>
          <a:p>
            <a:pPr>
              <a:lnSpc>
                <a:spcPct val="150000"/>
              </a:lnSpc>
            </a:pPr>
            <a:r>
              <a:rPr lang="en-US" dirty="0"/>
              <a:t>To understand what attitudes are, how they are </a:t>
            </a:r>
            <a:r>
              <a:rPr lang="en-US" dirty="0" smtClean="0"/>
              <a:t>learned and their characteristics.</a:t>
            </a:r>
          </a:p>
          <a:p>
            <a:pPr>
              <a:lnSpc>
                <a:spcPct val="150000"/>
              </a:lnSpc>
            </a:pPr>
            <a:r>
              <a:rPr lang="en-US" dirty="0" smtClean="0"/>
              <a:t>Appreciate </a:t>
            </a:r>
            <a:r>
              <a:rPr lang="en-US" dirty="0"/>
              <a:t>the structure and scope of selected models of attitudes</a:t>
            </a:r>
            <a:r>
              <a:rPr lang="en-US" dirty="0" smtClean="0"/>
              <a:t>.</a:t>
            </a:r>
          </a:p>
          <a:p>
            <a:pPr>
              <a:lnSpc>
                <a:spcPct val="150000"/>
              </a:lnSpc>
            </a:pPr>
            <a:r>
              <a:rPr lang="en-US" dirty="0" smtClean="0"/>
              <a:t>Understand </a:t>
            </a:r>
            <a:r>
              <a:rPr lang="en-US" dirty="0"/>
              <a:t>the various ways in which consumers’ attitudes are changed.</a:t>
            </a:r>
          </a:p>
          <a:p>
            <a:pPr>
              <a:lnSpc>
                <a:spcPct val="150000"/>
              </a:lnSpc>
            </a:pPr>
            <a:r>
              <a:rPr lang="en-US" dirty="0" smtClean="0"/>
              <a:t>Appreciate </a:t>
            </a:r>
            <a:r>
              <a:rPr lang="en-US" dirty="0"/>
              <a:t>how consumers’ attitudes can lead to behavior and how behavior can lead to attitude change</a:t>
            </a:r>
          </a:p>
          <a:p>
            <a:pPr marL="0" indent="0">
              <a:lnSpc>
                <a:spcPct val="150000"/>
              </a:lnSpc>
              <a:buNone/>
            </a:pPr>
            <a:r>
              <a:rPr lang="en-US" dirty="0"/>
              <a:t/>
            </a:r>
            <a:br>
              <a:rPr lang="en-US" dirty="0"/>
            </a:br>
            <a:endParaRPr lang="en-US" dirty="0"/>
          </a:p>
        </p:txBody>
      </p:sp>
    </p:spTree>
    <p:extLst>
      <p:ext uri="{BB962C8B-B14F-4D97-AF65-F5344CB8AC3E}">
        <p14:creationId xmlns:p14="http://schemas.microsoft.com/office/powerpoint/2010/main" val="23679049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Grp="1" noChangeArrowheads="1"/>
          </p:cNvSpPr>
          <p:nvPr>
            <p:ph type="title"/>
          </p:nvPr>
        </p:nvSpPr>
        <p:spPr>
          <a:solidFill>
            <a:srgbClr val="FF9999"/>
          </a:solidFill>
        </p:spPr>
        <p:txBody>
          <a:bodyPr/>
          <a:lstStyle/>
          <a:p>
            <a:r>
              <a:rPr lang="en-US" b="1" dirty="0" smtClean="0">
                <a:solidFill>
                  <a:schemeClr val="tx1"/>
                </a:solidFill>
              </a:rPr>
              <a:t>Attitudes Defined</a:t>
            </a:r>
            <a:endParaRPr lang="en-US" b="1" dirty="0">
              <a:solidFill>
                <a:schemeClr val="tx1"/>
              </a:solidFill>
            </a:endParaRPr>
          </a:p>
        </p:txBody>
      </p:sp>
      <p:sp>
        <p:nvSpPr>
          <p:cNvPr id="3079" name="Rectangle 7"/>
          <p:cNvSpPr>
            <a:spLocks noGrp="1" noChangeArrowheads="1"/>
          </p:cNvSpPr>
          <p:nvPr>
            <p:ph type="body" idx="1"/>
          </p:nvPr>
        </p:nvSpPr>
        <p:spPr>
          <a:solidFill>
            <a:schemeClr val="accent1"/>
          </a:solidFill>
        </p:spPr>
        <p:txBody>
          <a:bodyPr/>
          <a:lstStyle/>
          <a:p>
            <a:pPr>
              <a:lnSpc>
                <a:spcPct val="150000"/>
              </a:lnSpc>
            </a:pPr>
            <a:r>
              <a:rPr lang="en-US" dirty="0"/>
              <a:t>A learned predisposition to behave in a consistently favorable or unfavorable manner with respect to a given object</a:t>
            </a:r>
            <a:r>
              <a:rPr lang="en-US" dirty="0" smtClean="0"/>
              <a:t>.(</a:t>
            </a:r>
            <a:r>
              <a:rPr lang="en-US" dirty="0" err="1" smtClean="0"/>
              <a:t>Shiffman</a:t>
            </a:r>
            <a:r>
              <a:rPr lang="en-US" dirty="0" smtClean="0"/>
              <a:t> &amp; wisenblit,2019)</a:t>
            </a:r>
            <a:endParaRPr lang="en-US" dirty="0"/>
          </a:p>
          <a:p>
            <a:pPr>
              <a:lnSpc>
                <a:spcPct val="150000"/>
              </a:lnSpc>
            </a:pPr>
            <a:r>
              <a:rPr lang="en-US" dirty="0"/>
              <a:t>It is said Attitudes are not directly observable but must be inferred from what people say or what they do.</a:t>
            </a:r>
          </a:p>
        </p:txBody>
      </p:sp>
    </p:spTree>
    <p:extLst>
      <p:ext uri="{BB962C8B-B14F-4D97-AF65-F5344CB8AC3E}">
        <p14:creationId xmlns:p14="http://schemas.microsoft.com/office/powerpoint/2010/main" val="294866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solidFill>
            <a:srgbClr val="FF9999"/>
          </a:solidFill>
        </p:spPr>
        <p:txBody>
          <a:bodyPr/>
          <a:lstStyle/>
          <a:p>
            <a:r>
              <a:rPr lang="en-US" dirty="0" err="1" smtClean="0"/>
              <a:t>Cont</a:t>
            </a:r>
            <a:r>
              <a:rPr lang="en-US" dirty="0" smtClean="0"/>
              <a:t>….</a:t>
            </a:r>
            <a:endParaRPr lang="en-US" dirty="0"/>
          </a:p>
        </p:txBody>
      </p:sp>
      <p:sp>
        <p:nvSpPr>
          <p:cNvPr id="18435" name="Rectangle 3"/>
          <p:cNvSpPr>
            <a:spLocks noGrp="1" noChangeArrowheads="1"/>
          </p:cNvSpPr>
          <p:nvPr>
            <p:ph type="body" idx="1"/>
          </p:nvPr>
        </p:nvSpPr>
        <p:spPr>
          <a:solidFill>
            <a:schemeClr val="accent1"/>
          </a:solidFill>
        </p:spPr>
        <p:txBody>
          <a:bodyPr/>
          <a:lstStyle/>
          <a:p>
            <a:pPr>
              <a:lnSpc>
                <a:spcPct val="150000"/>
              </a:lnSpc>
            </a:pPr>
            <a:r>
              <a:rPr lang="en-US" dirty="0"/>
              <a:t>Attitudes can be </a:t>
            </a:r>
            <a:r>
              <a:rPr lang="en-US" dirty="0" smtClean="0"/>
              <a:t>formed based on the </a:t>
            </a:r>
            <a:r>
              <a:rPr lang="en-US" dirty="0"/>
              <a:t>product, brand, service, advertisement, Internet site, price, medium or retailer.</a:t>
            </a:r>
          </a:p>
          <a:p>
            <a:pPr>
              <a:lnSpc>
                <a:spcPct val="150000"/>
              </a:lnSpc>
            </a:pPr>
            <a:r>
              <a:rPr lang="en-US" dirty="0"/>
              <a:t>Attitudes relevant to purchase behavior are formed as a result of direct experience with the product, word-of-mouth information acquired from others, or exposure to mass-media advertising or internet.</a:t>
            </a:r>
          </a:p>
        </p:txBody>
      </p:sp>
    </p:spTree>
    <p:extLst>
      <p:ext uri="{BB962C8B-B14F-4D97-AF65-F5344CB8AC3E}">
        <p14:creationId xmlns:p14="http://schemas.microsoft.com/office/powerpoint/2010/main" val="31493279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solidFill>
            <a:srgbClr val="FF9999"/>
          </a:solidFill>
        </p:spPr>
        <p:txBody>
          <a:bodyPr/>
          <a:lstStyle/>
          <a:p>
            <a:endParaRPr lang="en-US" dirty="0"/>
          </a:p>
        </p:txBody>
      </p:sp>
      <p:sp>
        <p:nvSpPr>
          <p:cNvPr id="17411" name="Rectangle 3"/>
          <p:cNvSpPr>
            <a:spLocks noGrp="1" noChangeArrowheads="1"/>
          </p:cNvSpPr>
          <p:nvPr>
            <p:ph type="body" idx="1"/>
          </p:nvPr>
        </p:nvSpPr>
        <p:spPr>
          <a:solidFill>
            <a:schemeClr val="accent1"/>
          </a:solidFill>
        </p:spPr>
        <p:txBody>
          <a:bodyPr/>
          <a:lstStyle/>
          <a:p>
            <a:pPr marL="0" indent="0">
              <a:buNone/>
            </a:pPr>
            <a:r>
              <a:rPr lang="en-US" dirty="0" err="1" smtClean="0"/>
              <a:t>Eg</a:t>
            </a:r>
            <a:r>
              <a:rPr lang="en-US" dirty="0" smtClean="0"/>
              <a:t>.</a:t>
            </a:r>
          </a:p>
          <a:p>
            <a:pPr marL="0" indent="0">
              <a:lnSpc>
                <a:spcPct val="150000"/>
              </a:lnSpc>
              <a:buNone/>
            </a:pPr>
            <a:r>
              <a:rPr lang="en-US" dirty="0" smtClean="0"/>
              <a:t>In recent times, there </a:t>
            </a:r>
            <a:r>
              <a:rPr lang="en-US" dirty="0"/>
              <a:t>has been </a:t>
            </a:r>
            <a:r>
              <a:rPr lang="en-US" dirty="0" smtClean="0"/>
              <a:t>rapid </a:t>
            </a:r>
            <a:r>
              <a:rPr lang="en-US" dirty="0"/>
              <a:t>growth in the </a:t>
            </a:r>
            <a:r>
              <a:rPr lang="en-US" dirty="0" smtClean="0"/>
              <a:t>sale </a:t>
            </a:r>
            <a:r>
              <a:rPr lang="en-US" dirty="0"/>
              <a:t>of natural </a:t>
            </a:r>
            <a:r>
              <a:rPr lang="en-US" dirty="0" smtClean="0"/>
              <a:t>/ organic products </a:t>
            </a:r>
            <a:r>
              <a:rPr lang="en-US" dirty="0"/>
              <a:t>throughout the world.</a:t>
            </a:r>
          </a:p>
          <a:p>
            <a:pPr lvl="1">
              <a:lnSpc>
                <a:spcPct val="150000"/>
              </a:lnSpc>
            </a:pPr>
            <a:r>
              <a:rPr lang="en-US" dirty="0"/>
              <a:t>This trend seems linked to the currently popular attitude that things “ natural” are good and things </a:t>
            </a:r>
            <a:r>
              <a:rPr lang="en-US" dirty="0" smtClean="0"/>
              <a:t>“synthetic” </a:t>
            </a:r>
            <a:r>
              <a:rPr lang="en-US" dirty="0"/>
              <a:t>are bad</a:t>
            </a:r>
          </a:p>
        </p:txBody>
      </p:sp>
    </p:spTree>
    <p:extLst>
      <p:ext uri="{BB962C8B-B14F-4D97-AF65-F5344CB8AC3E}">
        <p14:creationId xmlns:p14="http://schemas.microsoft.com/office/powerpoint/2010/main" val="9035124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solidFill>
            <a:srgbClr val="FF9999"/>
          </a:solidFill>
        </p:spPr>
        <p:txBody>
          <a:bodyPr/>
          <a:lstStyle/>
          <a:p>
            <a:r>
              <a:rPr lang="en-US" b="1" dirty="0" smtClean="0"/>
              <a:t>Characteristics of Attitude</a:t>
            </a:r>
            <a:endParaRPr lang="en-US" b="1" dirty="0"/>
          </a:p>
        </p:txBody>
      </p:sp>
      <p:sp>
        <p:nvSpPr>
          <p:cNvPr id="6147" name="Rectangle 3"/>
          <p:cNvSpPr>
            <a:spLocks noGrp="1" noChangeArrowheads="1"/>
          </p:cNvSpPr>
          <p:nvPr>
            <p:ph type="body" idx="1"/>
          </p:nvPr>
        </p:nvSpPr>
        <p:spPr>
          <a:solidFill>
            <a:schemeClr val="accent1"/>
          </a:solidFill>
        </p:spPr>
        <p:txBody>
          <a:bodyPr/>
          <a:lstStyle/>
          <a:p>
            <a:pPr lvl="0">
              <a:lnSpc>
                <a:spcPct val="150000"/>
              </a:lnSpc>
            </a:pPr>
            <a:r>
              <a:rPr lang="en-US" dirty="0"/>
              <a:t>Attitudes are the complex combination </a:t>
            </a:r>
            <a:r>
              <a:rPr lang="en-US" dirty="0" smtClean="0"/>
              <a:t>of </a:t>
            </a:r>
            <a:r>
              <a:rPr lang="en-US" dirty="0" err="1" smtClean="0"/>
              <a:t>personalitiess</a:t>
            </a:r>
            <a:r>
              <a:rPr lang="en-US" dirty="0" smtClean="0"/>
              <a:t>, </a:t>
            </a:r>
            <a:r>
              <a:rPr lang="en-US" dirty="0"/>
              <a:t>beliefs, values, behaviors, and motivations.</a:t>
            </a:r>
          </a:p>
          <a:p>
            <a:pPr lvl="0">
              <a:lnSpc>
                <a:spcPct val="150000"/>
              </a:lnSpc>
            </a:pPr>
            <a:r>
              <a:rPr lang="en-US" dirty="0" smtClean="0"/>
              <a:t>Attitude can range from favorable to unfavorable</a:t>
            </a:r>
            <a:r>
              <a:rPr lang="en-US" dirty="0"/>
              <a:t>.</a:t>
            </a:r>
          </a:p>
          <a:p>
            <a:pPr lvl="0">
              <a:lnSpc>
                <a:spcPct val="150000"/>
              </a:lnSpc>
            </a:pPr>
            <a:r>
              <a:rPr lang="en-US" dirty="0"/>
              <a:t>All people, irrespective of their status or intelligence, hold attitudes.</a:t>
            </a:r>
          </a:p>
          <a:p>
            <a:pPr lvl="0">
              <a:lnSpc>
                <a:spcPct val="150000"/>
              </a:lnSpc>
            </a:pPr>
            <a:r>
              <a:rPr lang="en-US" dirty="0"/>
              <a:t>An attitude exists in every person’s mind. It helps to define our identity, guide our actions, and influence how we judge people.</a:t>
            </a:r>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339157559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solidFill>
            <a:srgbClr val="FF9999"/>
          </a:solidFill>
        </p:spPr>
        <p:txBody>
          <a:bodyPr/>
          <a:lstStyle/>
          <a:p>
            <a:r>
              <a:rPr lang="en-US" b="1" dirty="0" smtClean="0"/>
              <a:t>Characteristics Contd.</a:t>
            </a:r>
            <a:endParaRPr lang="en-US" b="1" dirty="0"/>
          </a:p>
        </p:txBody>
      </p:sp>
      <p:sp>
        <p:nvSpPr>
          <p:cNvPr id="6147" name="Rectangle 3"/>
          <p:cNvSpPr>
            <a:spLocks noGrp="1" noChangeArrowheads="1"/>
          </p:cNvSpPr>
          <p:nvPr>
            <p:ph type="body" idx="1"/>
          </p:nvPr>
        </p:nvSpPr>
        <p:spPr>
          <a:solidFill>
            <a:schemeClr val="accent1"/>
          </a:solidFill>
        </p:spPr>
        <p:txBody>
          <a:bodyPr>
            <a:normAutofit fontScale="92500"/>
          </a:bodyPr>
          <a:lstStyle/>
          <a:p>
            <a:pPr lvl="0">
              <a:lnSpc>
                <a:spcPct val="150000"/>
              </a:lnSpc>
            </a:pPr>
            <a:r>
              <a:rPr lang="en-US" dirty="0"/>
              <a:t>A</a:t>
            </a:r>
            <a:r>
              <a:rPr lang="en-US" dirty="0" smtClean="0"/>
              <a:t> </a:t>
            </a:r>
            <a:r>
              <a:rPr lang="en-US" dirty="0"/>
              <a:t>person’s attitude </a:t>
            </a:r>
            <a:r>
              <a:rPr lang="en-US" dirty="0" smtClean="0"/>
              <a:t>can be viewed from </a:t>
            </a:r>
            <a:r>
              <a:rPr lang="en-US" dirty="0"/>
              <a:t>their resulting </a:t>
            </a:r>
            <a:r>
              <a:rPr lang="en-US" dirty="0" smtClean="0"/>
              <a:t>behavior- even though the </a:t>
            </a:r>
            <a:r>
              <a:rPr lang="en-US" dirty="0"/>
              <a:t>feeling and belief components of attitude are internal to a </a:t>
            </a:r>
            <a:r>
              <a:rPr lang="en-US" dirty="0" smtClean="0"/>
              <a:t>person</a:t>
            </a:r>
          </a:p>
          <a:p>
            <a:pPr lvl="0">
              <a:lnSpc>
                <a:spcPct val="150000"/>
              </a:lnSpc>
            </a:pPr>
            <a:r>
              <a:rPr lang="en-US" dirty="0" smtClean="0"/>
              <a:t>Attitude </a:t>
            </a:r>
            <a:r>
              <a:rPr lang="en-US" dirty="0"/>
              <a:t>helps us define how we see situations and define how we behave toward the situation or object.</a:t>
            </a:r>
          </a:p>
          <a:p>
            <a:pPr lvl="0">
              <a:lnSpc>
                <a:spcPct val="150000"/>
              </a:lnSpc>
            </a:pPr>
            <a:r>
              <a:rPr lang="en-US" dirty="0" smtClean="0"/>
              <a:t>Attitudes are cognitions </a:t>
            </a:r>
            <a:r>
              <a:rPr lang="en-US" dirty="0"/>
              <a:t>or beliefs and thoughts about people and objects</a:t>
            </a:r>
            <a:r>
              <a:rPr lang="en-US" dirty="0" smtClean="0"/>
              <a:t>.</a:t>
            </a:r>
            <a:endParaRPr lang="en-US" dirty="0"/>
          </a:p>
        </p:txBody>
      </p:sp>
    </p:spTree>
    <p:extLst>
      <p:ext uri="{BB962C8B-B14F-4D97-AF65-F5344CB8AC3E}">
        <p14:creationId xmlns:p14="http://schemas.microsoft.com/office/powerpoint/2010/main" val="22110419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838200" y="365126"/>
            <a:ext cx="10515600" cy="888908"/>
          </a:xfrm>
          <a:solidFill>
            <a:srgbClr val="FF9999"/>
          </a:solidFill>
        </p:spPr>
        <p:txBody>
          <a:bodyPr/>
          <a:lstStyle/>
          <a:p>
            <a:r>
              <a:rPr lang="en-US" b="1" dirty="0" smtClean="0"/>
              <a:t>Attitude Formation</a:t>
            </a:r>
            <a:endParaRPr lang="en-US" b="1" dirty="0"/>
          </a:p>
        </p:txBody>
      </p:sp>
      <p:sp>
        <p:nvSpPr>
          <p:cNvPr id="6147" name="Rectangle 3"/>
          <p:cNvSpPr>
            <a:spLocks noGrp="1" noChangeArrowheads="1"/>
          </p:cNvSpPr>
          <p:nvPr>
            <p:ph type="body" idx="1"/>
          </p:nvPr>
        </p:nvSpPr>
        <p:spPr>
          <a:xfrm>
            <a:off x="838200" y="1423851"/>
            <a:ext cx="10515600" cy="4753112"/>
          </a:xfrm>
          <a:solidFill>
            <a:schemeClr val="accent1"/>
          </a:solidFill>
        </p:spPr>
        <p:txBody>
          <a:bodyPr>
            <a:noAutofit/>
          </a:bodyPr>
          <a:lstStyle/>
          <a:p>
            <a:pPr>
              <a:lnSpc>
                <a:spcPct val="100000"/>
              </a:lnSpc>
            </a:pPr>
            <a:r>
              <a:rPr lang="en-US" sz="2400" dirty="0"/>
              <a:t>When we speak of the formation of an attitude, we refer to the shift from having no attitude toward a given object to having some attitude toward it, which comes to learning.</a:t>
            </a:r>
          </a:p>
          <a:p>
            <a:pPr>
              <a:lnSpc>
                <a:spcPct val="150000"/>
              </a:lnSpc>
            </a:pPr>
            <a:r>
              <a:rPr lang="en-US" sz="2400" dirty="0" smtClean="0"/>
              <a:t>Attitudes </a:t>
            </a:r>
            <a:r>
              <a:rPr lang="en-US" sz="2400" dirty="0"/>
              <a:t>are created by first creating beliefs.</a:t>
            </a:r>
          </a:p>
          <a:p>
            <a:pPr lvl="1">
              <a:lnSpc>
                <a:spcPct val="150000"/>
              </a:lnSpc>
            </a:pPr>
            <a:r>
              <a:rPr lang="en-US" dirty="0"/>
              <a:t>Consumer beliefs are the knowledge that </a:t>
            </a:r>
            <a:r>
              <a:rPr lang="en-US" dirty="0" smtClean="0"/>
              <a:t>a consumer </a:t>
            </a:r>
            <a:r>
              <a:rPr lang="en-US" dirty="0"/>
              <a:t>has about objects, their attributes, </a:t>
            </a:r>
            <a:r>
              <a:rPr lang="en-US" dirty="0" smtClean="0"/>
              <a:t>and the </a:t>
            </a:r>
            <a:r>
              <a:rPr lang="en-US" dirty="0"/>
              <a:t>benefits provided by the objects.</a:t>
            </a:r>
          </a:p>
          <a:p>
            <a:pPr>
              <a:lnSpc>
                <a:spcPct val="150000"/>
              </a:lnSpc>
            </a:pPr>
            <a:r>
              <a:rPr lang="en-US" sz="2400" dirty="0"/>
              <a:t>Consumer beliefs are created by </a:t>
            </a:r>
            <a:r>
              <a:rPr lang="en-US" sz="2400" dirty="0" smtClean="0"/>
              <a:t>processing information</a:t>
            </a:r>
          </a:p>
          <a:p>
            <a:pPr lvl="1">
              <a:lnSpc>
                <a:spcPct val="150000"/>
              </a:lnSpc>
            </a:pPr>
            <a:r>
              <a:rPr lang="en-US" dirty="0" smtClean="0"/>
              <a:t>Cognitive </a:t>
            </a:r>
            <a:r>
              <a:rPr lang="en-US" dirty="0"/>
              <a:t>learning.</a:t>
            </a:r>
          </a:p>
          <a:p>
            <a:pPr marL="0" indent="0">
              <a:buNone/>
            </a:pPr>
            <a:r>
              <a:rPr lang="en-US" sz="2400" dirty="0" smtClean="0"/>
              <a:t/>
            </a:r>
            <a:br>
              <a:rPr lang="en-US" sz="2400" dirty="0" smtClean="0"/>
            </a:br>
            <a:endParaRPr lang="en-US" sz="2400" dirty="0"/>
          </a:p>
        </p:txBody>
      </p:sp>
    </p:spTree>
    <p:extLst>
      <p:ext uri="{BB962C8B-B14F-4D97-AF65-F5344CB8AC3E}">
        <p14:creationId xmlns:p14="http://schemas.microsoft.com/office/powerpoint/2010/main" val="41264255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solidFill>
            <a:srgbClr val="FF9999"/>
          </a:solidFill>
        </p:spPr>
        <p:txBody>
          <a:bodyPr/>
          <a:lstStyle/>
          <a:p>
            <a:endParaRPr lang="en-US" b="1" dirty="0"/>
          </a:p>
        </p:txBody>
      </p:sp>
      <p:sp>
        <p:nvSpPr>
          <p:cNvPr id="6147" name="Rectangle 3"/>
          <p:cNvSpPr>
            <a:spLocks noGrp="1" noChangeArrowheads="1"/>
          </p:cNvSpPr>
          <p:nvPr>
            <p:ph type="body" idx="1"/>
          </p:nvPr>
        </p:nvSpPr>
        <p:spPr>
          <a:solidFill>
            <a:schemeClr val="accent1"/>
          </a:solidFill>
        </p:spPr>
        <p:txBody>
          <a:bodyPr/>
          <a:lstStyle/>
          <a:p>
            <a:r>
              <a:rPr lang="en-US" dirty="0"/>
              <a:t>Attitudes are created directly.</a:t>
            </a:r>
          </a:p>
          <a:p>
            <a:pPr lvl="1"/>
            <a:r>
              <a:rPr lang="en-US" dirty="0"/>
              <a:t>Behavioral learning</a:t>
            </a:r>
          </a:p>
          <a:p>
            <a:pPr lvl="1"/>
            <a:r>
              <a:rPr lang="en-US" dirty="0"/>
              <a:t>Mere </a:t>
            </a:r>
            <a:r>
              <a:rPr lang="en-US" dirty="0" smtClean="0"/>
              <a:t>exposure(situational/environmental changes)</a:t>
            </a:r>
            <a:endParaRPr lang="en-US" dirty="0"/>
          </a:p>
          <a:p>
            <a:r>
              <a:rPr lang="en-US" dirty="0" smtClean="0"/>
              <a:t>Need </a:t>
            </a:r>
            <a:r>
              <a:rPr lang="en-US" dirty="0"/>
              <a:t>Satisfaction: Research reveals that human beings tend to develop favorable attitude toward things which help to satisfy </a:t>
            </a:r>
            <a:r>
              <a:rPr lang="en-US" dirty="0" smtClean="0"/>
              <a:t>needs.</a:t>
            </a:r>
          </a:p>
          <a:p>
            <a:r>
              <a:rPr lang="en-US" dirty="0"/>
              <a:t>Classical Conditioning: </a:t>
            </a:r>
            <a:r>
              <a:rPr lang="en-US" dirty="0" smtClean="0"/>
              <a:t>A </a:t>
            </a:r>
            <a:r>
              <a:rPr lang="en-US" dirty="0"/>
              <a:t>neutral stimulus comes to elicit an unconditioned response when repeatedly paired with an unconditioned stimulus. </a:t>
            </a:r>
            <a:endParaRPr lang="en-US" dirty="0" smtClean="0"/>
          </a:p>
        </p:txBody>
      </p:sp>
    </p:spTree>
    <p:extLst>
      <p:ext uri="{BB962C8B-B14F-4D97-AF65-F5344CB8AC3E}">
        <p14:creationId xmlns:p14="http://schemas.microsoft.com/office/powerpoint/2010/main" val="2898568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solidFill>
            <a:srgbClr val="FF9999"/>
          </a:solidFill>
        </p:spPr>
        <p:txBody>
          <a:bodyPr/>
          <a:lstStyle/>
          <a:p>
            <a:endParaRPr lang="en-US" b="1" dirty="0"/>
          </a:p>
        </p:txBody>
      </p:sp>
      <p:sp>
        <p:nvSpPr>
          <p:cNvPr id="6147" name="Rectangle 3"/>
          <p:cNvSpPr>
            <a:spLocks noGrp="1" noChangeArrowheads="1"/>
          </p:cNvSpPr>
          <p:nvPr>
            <p:ph type="body" idx="1"/>
          </p:nvPr>
        </p:nvSpPr>
        <p:spPr>
          <a:solidFill>
            <a:schemeClr val="accent1"/>
          </a:solidFill>
        </p:spPr>
        <p:txBody>
          <a:bodyPr/>
          <a:lstStyle/>
          <a:p>
            <a:r>
              <a:rPr lang="en-US" dirty="0"/>
              <a:t>Group Affiliations: Group affiliations are an important source of formation and development of attitude. An individual adopts the values, norms, opinions and beliefs of others in order to become an acceptable member of that group. A group exerts pressure for conformity to group and nonconformity is met with punishment. </a:t>
            </a:r>
            <a:endParaRPr lang="en-US" dirty="0" smtClean="0"/>
          </a:p>
        </p:txBody>
      </p:sp>
    </p:spTree>
    <p:extLst>
      <p:ext uri="{BB962C8B-B14F-4D97-AF65-F5344CB8AC3E}">
        <p14:creationId xmlns:p14="http://schemas.microsoft.com/office/powerpoint/2010/main" val="366751284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solidFill>
            <a:schemeClr val="accent1"/>
          </a:solidFill>
        </p:spPr>
        <p:txBody>
          <a:bodyPr/>
          <a:lstStyle/>
          <a:p>
            <a:endParaRPr lang="en-US" dirty="0"/>
          </a:p>
        </p:txBody>
      </p:sp>
      <p:sp>
        <p:nvSpPr>
          <p:cNvPr id="37891" name="Rectangle 3"/>
          <p:cNvSpPr>
            <a:spLocks noGrp="1" noChangeArrowheads="1"/>
          </p:cNvSpPr>
          <p:nvPr>
            <p:ph type="body" idx="1"/>
          </p:nvPr>
        </p:nvSpPr>
        <p:spPr>
          <a:solidFill>
            <a:srgbClr val="FF9999"/>
          </a:solidFill>
        </p:spPr>
        <p:txBody>
          <a:bodyPr/>
          <a:lstStyle/>
          <a:p>
            <a:r>
              <a:rPr lang="en-US" dirty="0"/>
              <a:t>Consumers often purchase new products that are associated with a favorably viewed brand name. Their favorable attitude towards the brand name is frequently the result of repeated satisfaction with other products produced by the same company</a:t>
            </a:r>
            <a:r>
              <a:rPr lang="en-US" dirty="0" smtClean="0"/>
              <a:t>.</a:t>
            </a:r>
            <a:endParaRPr lang="en-US" dirty="0"/>
          </a:p>
        </p:txBody>
      </p:sp>
    </p:spTree>
    <p:extLst>
      <p:ext uri="{BB962C8B-B14F-4D97-AF65-F5344CB8AC3E}">
        <p14:creationId xmlns:p14="http://schemas.microsoft.com/office/powerpoint/2010/main" val="14520040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solidFill>
            <a:srgbClr val="FF9999"/>
          </a:solidFill>
        </p:spPr>
        <p:txBody>
          <a:bodyPr/>
          <a:lstStyle/>
          <a:p>
            <a:r>
              <a:rPr lang="en-US" b="1" dirty="0"/>
              <a:t>Structural Models of Attitudes</a:t>
            </a:r>
          </a:p>
        </p:txBody>
      </p:sp>
      <p:sp>
        <p:nvSpPr>
          <p:cNvPr id="7172" name="Rectangle 4"/>
          <p:cNvSpPr>
            <a:spLocks noGrp="1" noChangeArrowheads="1"/>
          </p:cNvSpPr>
          <p:nvPr>
            <p:ph type="body" idx="1"/>
          </p:nvPr>
        </p:nvSpPr>
        <p:spPr>
          <a:solidFill>
            <a:schemeClr val="accent1"/>
          </a:solidFill>
          <a:ln/>
        </p:spPr>
        <p:txBody>
          <a:bodyPr>
            <a:normAutofit/>
          </a:bodyPr>
          <a:lstStyle/>
          <a:p>
            <a:pPr marL="0" indent="0">
              <a:lnSpc>
                <a:spcPct val="110000"/>
              </a:lnSpc>
              <a:buNone/>
            </a:pPr>
            <a:r>
              <a:rPr lang="en-US" dirty="0"/>
              <a:t>Researchers constructed several models that explain how attitudes affect </a:t>
            </a:r>
            <a:r>
              <a:rPr lang="en-US" dirty="0" smtClean="0"/>
              <a:t>behavior:</a:t>
            </a:r>
          </a:p>
          <a:p>
            <a:pPr>
              <a:lnSpc>
                <a:spcPct val="150000"/>
              </a:lnSpc>
            </a:pPr>
            <a:r>
              <a:rPr lang="en-US" dirty="0" smtClean="0"/>
              <a:t>Tri-component </a:t>
            </a:r>
            <a:r>
              <a:rPr lang="en-US" dirty="0"/>
              <a:t>Attitude Model</a:t>
            </a:r>
          </a:p>
          <a:p>
            <a:pPr>
              <a:lnSpc>
                <a:spcPct val="150000"/>
              </a:lnSpc>
            </a:pPr>
            <a:r>
              <a:rPr lang="en-US" dirty="0" smtClean="0"/>
              <a:t>Multi-attribute </a:t>
            </a:r>
            <a:r>
              <a:rPr lang="en-US" dirty="0"/>
              <a:t>Attitude Model</a:t>
            </a:r>
          </a:p>
          <a:p>
            <a:pPr>
              <a:lnSpc>
                <a:spcPct val="150000"/>
              </a:lnSpc>
            </a:pPr>
            <a:r>
              <a:rPr lang="en-US" dirty="0"/>
              <a:t>The Trying-to-Consume Model</a:t>
            </a:r>
          </a:p>
          <a:p>
            <a:pPr>
              <a:lnSpc>
                <a:spcPct val="150000"/>
              </a:lnSpc>
            </a:pPr>
            <a:r>
              <a:rPr lang="en-US" dirty="0"/>
              <a:t>Attitude-toward-the-Ad Model</a:t>
            </a:r>
          </a:p>
          <a:p>
            <a:pPr>
              <a:lnSpc>
                <a:spcPct val="90000"/>
              </a:lnSpc>
            </a:pPr>
            <a:endParaRPr lang="en-US" dirty="0"/>
          </a:p>
        </p:txBody>
      </p:sp>
    </p:spTree>
    <p:extLst>
      <p:ext uri="{BB962C8B-B14F-4D97-AF65-F5344CB8AC3E}">
        <p14:creationId xmlns:p14="http://schemas.microsoft.com/office/powerpoint/2010/main" val="35374198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solidFill>
            <a:srgbClr val="FF9999"/>
          </a:solidFill>
        </p:spPr>
        <p:txBody>
          <a:bodyPr/>
          <a:lstStyle/>
          <a:p>
            <a:r>
              <a:rPr lang="en-US" b="1"/>
              <a:t>The Tricomponent Model</a:t>
            </a:r>
          </a:p>
        </p:txBody>
      </p:sp>
      <p:sp>
        <p:nvSpPr>
          <p:cNvPr id="10243" name="Rectangle 3"/>
          <p:cNvSpPr>
            <a:spLocks noGrp="1" noChangeArrowheads="1"/>
          </p:cNvSpPr>
          <p:nvPr>
            <p:ph type="body" idx="1"/>
          </p:nvPr>
        </p:nvSpPr>
        <p:spPr>
          <a:solidFill>
            <a:schemeClr val="accent1"/>
          </a:solidFill>
        </p:spPr>
        <p:txBody>
          <a:bodyPr/>
          <a:lstStyle/>
          <a:p>
            <a:pPr>
              <a:lnSpc>
                <a:spcPct val="90000"/>
              </a:lnSpc>
            </a:pPr>
            <a:r>
              <a:rPr lang="en-US" dirty="0"/>
              <a:t>Cognitive Component</a:t>
            </a:r>
          </a:p>
          <a:p>
            <a:pPr lvl="1">
              <a:lnSpc>
                <a:spcPct val="90000"/>
              </a:lnSpc>
            </a:pPr>
            <a:r>
              <a:rPr lang="en-US" dirty="0"/>
              <a:t>The knowledge and perceptions that are acquired by a combination of direct experience with the attitude object and related information from various sources</a:t>
            </a:r>
            <a:r>
              <a:rPr lang="en-US" dirty="0" smtClean="0"/>
              <a:t>.</a:t>
            </a:r>
          </a:p>
          <a:p>
            <a:r>
              <a:rPr lang="en-US" dirty="0"/>
              <a:t>Affective Component</a:t>
            </a:r>
          </a:p>
          <a:p>
            <a:pPr lvl="1"/>
            <a:r>
              <a:rPr lang="en-US" dirty="0"/>
              <a:t>A consumer’s emotions or feelings about a particular product or brand.</a:t>
            </a:r>
          </a:p>
          <a:p>
            <a:r>
              <a:rPr lang="en-US" dirty="0"/>
              <a:t>Conative Component</a:t>
            </a:r>
          </a:p>
          <a:p>
            <a:pPr lvl="1"/>
            <a:r>
              <a:rPr lang="en-US" dirty="0"/>
              <a:t>The likelihood or tendency that an individual will undertake a specific action or behave in a particular way with regard to the attitude object.</a:t>
            </a:r>
          </a:p>
          <a:p>
            <a:endParaRPr lang="en-US" dirty="0"/>
          </a:p>
          <a:p>
            <a:pPr lvl="1">
              <a:lnSpc>
                <a:spcPct val="90000"/>
              </a:lnSpc>
            </a:pPr>
            <a:endParaRPr lang="en-US" dirty="0"/>
          </a:p>
        </p:txBody>
      </p:sp>
    </p:spTree>
    <p:extLst>
      <p:ext uri="{BB962C8B-B14F-4D97-AF65-F5344CB8AC3E}">
        <p14:creationId xmlns:p14="http://schemas.microsoft.com/office/powerpoint/2010/main" val="25625681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Text Box 5"/>
          <p:cNvSpPr txBox="1">
            <a:spLocks noGrp="1" noChangeArrowheads="1"/>
          </p:cNvSpPr>
          <p:nvPr>
            <p:ph type="title"/>
          </p:nvPr>
        </p:nvSpPr>
        <p:spPr>
          <a:solidFill>
            <a:srgbClr val="FF9999"/>
          </a:solidFill>
          <a:ln/>
        </p:spPr>
        <p:txBody>
          <a:bodyPr/>
          <a:lstStyle/>
          <a:p>
            <a:pPr eaLnBrk="0" hangingPunct="0"/>
            <a:r>
              <a:rPr lang="en-US" sz="3200" b="1" dirty="0" smtClean="0">
                <a:solidFill>
                  <a:srgbClr val="000000"/>
                </a:solidFill>
              </a:rPr>
              <a:t> </a:t>
            </a:r>
            <a:r>
              <a:rPr lang="en-US" sz="3200" b="1" dirty="0">
                <a:solidFill>
                  <a:srgbClr val="000000"/>
                </a:solidFill>
              </a:rPr>
              <a:t>A Simple Representation of the </a:t>
            </a:r>
            <a:r>
              <a:rPr lang="en-US" sz="3200" b="1" dirty="0" smtClean="0">
                <a:solidFill>
                  <a:srgbClr val="000000"/>
                </a:solidFill>
              </a:rPr>
              <a:t>Tri-component </a:t>
            </a:r>
            <a:r>
              <a:rPr lang="en-US" sz="3200" b="1" dirty="0">
                <a:solidFill>
                  <a:srgbClr val="000000"/>
                </a:solidFill>
              </a:rPr>
              <a:t>Attitude Model</a:t>
            </a:r>
          </a:p>
        </p:txBody>
      </p:sp>
      <p:graphicFrame>
        <p:nvGraphicFramePr>
          <p:cNvPr id="8198" name="Object 6"/>
          <p:cNvGraphicFramePr>
            <a:graphicFrameLocks noGrp="1" noChangeAspect="1"/>
          </p:cNvGraphicFramePr>
          <p:nvPr>
            <p:ph idx="1"/>
            <p:extLst>
              <p:ext uri="{D42A27DB-BD31-4B8C-83A1-F6EECF244321}">
                <p14:modId xmlns:p14="http://schemas.microsoft.com/office/powerpoint/2010/main" val="3373043513"/>
              </p:ext>
            </p:extLst>
          </p:nvPr>
        </p:nvGraphicFramePr>
        <p:xfrm>
          <a:off x="3048000" y="1981202"/>
          <a:ext cx="5900057" cy="3936444"/>
        </p:xfrm>
        <a:graphic>
          <a:graphicData uri="http://schemas.openxmlformats.org/presentationml/2006/ole">
            <mc:AlternateContent xmlns:mc="http://schemas.openxmlformats.org/markup-compatibility/2006">
              <mc:Choice xmlns:v="urn:schemas-microsoft-com:vml" Requires="v">
                <p:oleObj spid="_x0000_s1092" name="Chart" r:id="rId3" imgW="6096146" imgH="4067251" progId="MSGraph.Chart.8">
                  <p:embed followColorScheme="full"/>
                </p:oleObj>
              </mc:Choice>
              <mc:Fallback>
                <p:oleObj name="Chart" r:id="rId3" imgW="6096146" imgH="4067251" progId="MSGraph.Chart.8">
                  <p:embed followColorScheme="full"/>
                  <p:pic>
                    <p:nvPicPr>
                      <p:cNvPr id="8198" name="Object 6"/>
                      <p:cNvPicPr>
                        <a:picLocks noChangeAspect="1" noChangeArrowheads="1"/>
                      </p:cNvPicPr>
                      <p:nvPr/>
                    </p:nvPicPr>
                    <p:blipFill>
                      <a:blip r:embed="rId4"/>
                      <a:srcRect/>
                      <a:stretch>
                        <a:fillRect/>
                      </a:stretch>
                    </p:blipFill>
                    <p:spPr bwMode="auto">
                      <a:xfrm>
                        <a:off x="3048000" y="1981202"/>
                        <a:ext cx="5900057" cy="3936444"/>
                      </a:xfrm>
                      <a:prstGeom prst="rect">
                        <a:avLst/>
                      </a:prstGeom>
                      <a:solidFill>
                        <a:schemeClr val="accent1"/>
                      </a:solidFill>
                    </p:spPr>
                  </p:pic>
                </p:oleObj>
              </mc:Fallback>
            </mc:AlternateContent>
          </a:graphicData>
        </a:graphic>
      </p:graphicFrame>
      <p:sp>
        <p:nvSpPr>
          <p:cNvPr id="8200" name="Text Box 8"/>
          <p:cNvSpPr txBox="1">
            <a:spLocks noChangeArrowheads="1"/>
          </p:cNvSpPr>
          <p:nvPr/>
        </p:nvSpPr>
        <p:spPr bwMode="auto">
          <a:xfrm>
            <a:off x="5373688" y="2835275"/>
            <a:ext cx="1300162" cy="457200"/>
          </a:xfrm>
          <a:prstGeom prst="rect">
            <a:avLst/>
          </a:prstGeom>
          <a:noFill/>
          <a:ln w="9525">
            <a:noFill/>
            <a:miter lim="800000"/>
            <a:headEnd/>
            <a:tailEnd/>
          </a:ln>
          <a:effectLst/>
        </p:spPr>
        <p:txBody>
          <a:bodyPr wrap="none">
            <a:spAutoFit/>
          </a:bodyPr>
          <a:lstStyle/>
          <a:p>
            <a:pPr algn="ctr" eaLnBrk="0" hangingPunct="0"/>
            <a:r>
              <a:rPr lang="en-US" sz="2400">
                <a:effectLst>
                  <a:outerShdw blurRad="38100" dist="38100" dir="2700000" algn="tl">
                    <a:srgbClr val="C0C0C0"/>
                  </a:outerShdw>
                </a:effectLst>
                <a:latin typeface="Times New Roman" pitchFamily="18" charset="0"/>
              </a:rPr>
              <a:t>Conation</a:t>
            </a:r>
          </a:p>
        </p:txBody>
      </p:sp>
      <p:sp>
        <p:nvSpPr>
          <p:cNvPr id="8201" name="Text Box 9"/>
          <p:cNvSpPr txBox="1">
            <a:spLocks noChangeArrowheads="1"/>
          </p:cNvSpPr>
          <p:nvPr/>
        </p:nvSpPr>
        <p:spPr bwMode="auto">
          <a:xfrm>
            <a:off x="4495801" y="4343400"/>
            <a:ext cx="1401763" cy="457200"/>
          </a:xfrm>
          <a:prstGeom prst="rect">
            <a:avLst/>
          </a:prstGeom>
          <a:noFill/>
          <a:ln w="9525">
            <a:noFill/>
            <a:miter lim="800000"/>
            <a:headEnd/>
            <a:tailEnd/>
          </a:ln>
          <a:effectLst/>
        </p:spPr>
        <p:txBody>
          <a:bodyPr wrap="none">
            <a:spAutoFit/>
          </a:bodyPr>
          <a:lstStyle/>
          <a:p>
            <a:pPr algn="ctr" eaLnBrk="0" hangingPunct="0"/>
            <a:r>
              <a:rPr lang="en-US" sz="2400">
                <a:solidFill>
                  <a:schemeClr val="bg1"/>
                </a:solidFill>
                <a:latin typeface="Times New Roman" pitchFamily="18" charset="0"/>
              </a:rPr>
              <a:t>Cognition</a:t>
            </a:r>
          </a:p>
        </p:txBody>
      </p:sp>
      <p:sp>
        <p:nvSpPr>
          <p:cNvPr id="8202" name="Text Box 10"/>
          <p:cNvSpPr txBox="1">
            <a:spLocks noChangeArrowheads="1"/>
          </p:cNvSpPr>
          <p:nvPr/>
        </p:nvSpPr>
        <p:spPr bwMode="auto">
          <a:xfrm>
            <a:off x="6673851" y="4244975"/>
            <a:ext cx="962025" cy="457200"/>
          </a:xfrm>
          <a:prstGeom prst="rect">
            <a:avLst/>
          </a:prstGeom>
          <a:noFill/>
          <a:ln w="9525">
            <a:noFill/>
            <a:miter lim="800000"/>
            <a:headEnd/>
            <a:tailEnd/>
          </a:ln>
          <a:effectLst/>
        </p:spPr>
        <p:txBody>
          <a:bodyPr wrap="none">
            <a:spAutoFit/>
          </a:bodyPr>
          <a:lstStyle/>
          <a:p>
            <a:pPr algn="ctr" eaLnBrk="0" hangingPunct="0"/>
            <a:r>
              <a:rPr lang="en-US" sz="2400">
                <a:effectLst>
                  <a:outerShdw blurRad="38100" dist="38100" dir="2700000" algn="tl">
                    <a:srgbClr val="C0C0C0"/>
                  </a:outerShdw>
                </a:effectLst>
                <a:latin typeface="Times New Roman" pitchFamily="18" charset="0"/>
              </a:rPr>
              <a:t>Affect</a:t>
            </a:r>
          </a:p>
        </p:txBody>
      </p:sp>
      <p:cxnSp>
        <p:nvCxnSpPr>
          <p:cNvPr id="8203" name="AutoShape 11"/>
          <p:cNvCxnSpPr>
            <a:cxnSpLocks noChangeShapeType="1"/>
          </p:cNvCxnSpPr>
          <p:nvPr/>
        </p:nvCxnSpPr>
        <p:spPr bwMode="auto">
          <a:xfrm rot="16200000">
            <a:off x="4431507" y="3493294"/>
            <a:ext cx="1638300" cy="442913"/>
          </a:xfrm>
          <a:prstGeom prst="curvedConnector2">
            <a:avLst/>
          </a:prstGeom>
          <a:noFill/>
          <a:ln w="38100">
            <a:solidFill>
              <a:schemeClr val="tx1"/>
            </a:solidFill>
            <a:round/>
            <a:headEnd type="triangle" w="med" len="med"/>
            <a:tailEnd type="triangle" w="med" len="med"/>
          </a:ln>
          <a:effectLst/>
        </p:spPr>
      </p:cxnSp>
      <p:cxnSp>
        <p:nvCxnSpPr>
          <p:cNvPr id="8204" name="AutoShape 12"/>
          <p:cNvCxnSpPr>
            <a:cxnSpLocks noChangeShapeType="1"/>
          </p:cNvCxnSpPr>
          <p:nvPr/>
        </p:nvCxnSpPr>
        <p:spPr bwMode="auto">
          <a:xfrm>
            <a:off x="6553201" y="3048000"/>
            <a:ext cx="481013" cy="1181100"/>
          </a:xfrm>
          <a:prstGeom prst="curvedConnector2">
            <a:avLst/>
          </a:prstGeom>
          <a:noFill/>
          <a:ln w="38100">
            <a:solidFill>
              <a:schemeClr val="tx1"/>
            </a:solidFill>
            <a:round/>
            <a:headEnd type="triangle" w="med" len="med"/>
            <a:tailEnd type="triangle" w="med" len="med"/>
          </a:ln>
          <a:effectLst/>
        </p:spPr>
      </p:cxnSp>
      <p:cxnSp>
        <p:nvCxnSpPr>
          <p:cNvPr id="8206" name="AutoShape 14"/>
          <p:cNvCxnSpPr>
            <a:cxnSpLocks noChangeShapeType="1"/>
          </p:cNvCxnSpPr>
          <p:nvPr/>
        </p:nvCxnSpPr>
        <p:spPr bwMode="auto">
          <a:xfrm rot="5400000">
            <a:off x="5972969" y="3977481"/>
            <a:ext cx="457200" cy="1906588"/>
          </a:xfrm>
          <a:prstGeom prst="curvedConnector3">
            <a:avLst>
              <a:gd name="adj1" fmla="val 150000"/>
            </a:avLst>
          </a:prstGeom>
          <a:noFill/>
          <a:ln w="38100">
            <a:solidFill>
              <a:schemeClr val="tx1"/>
            </a:solidFill>
            <a:round/>
            <a:headEnd type="triangle" w="med" len="med"/>
            <a:tailEnd type="triangle" w="med" len="med"/>
          </a:ln>
          <a:effectLst/>
        </p:spPr>
      </p:cxnSp>
      <p:sp>
        <p:nvSpPr>
          <p:cNvPr id="2" name="TextBox 1"/>
          <p:cNvSpPr txBox="1"/>
          <p:nvPr/>
        </p:nvSpPr>
        <p:spPr>
          <a:xfrm>
            <a:off x="3107553" y="6085920"/>
            <a:ext cx="5976893" cy="369332"/>
          </a:xfrm>
          <a:prstGeom prst="rect">
            <a:avLst/>
          </a:prstGeom>
          <a:noFill/>
        </p:spPr>
        <p:txBody>
          <a:bodyPr wrap="square" rtlCol="0">
            <a:spAutoFit/>
          </a:bodyPr>
          <a:lstStyle/>
          <a:p>
            <a:r>
              <a:rPr lang="en-US" dirty="0" smtClean="0"/>
              <a:t>Sources: </a:t>
            </a:r>
            <a:r>
              <a:rPr lang="en-US" dirty="0" err="1" smtClean="0"/>
              <a:t>Schiffman</a:t>
            </a:r>
            <a:r>
              <a:rPr lang="en-US" dirty="0" smtClean="0"/>
              <a:t> </a:t>
            </a:r>
            <a:r>
              <a:rPr lang="en-US" dirty="0"/>
              <a:t>and </a:t>
            </a:r>
            <a:r>
              <a:rPr lang="en-US" dirty="0" err="1"/>
              <a:t>Kanuk</a:t>
            </a:r>
            <a:r>
              <a:rPr lang="en-US" dirty="0"/>
              <a:t> (2007). </a:t>
            </a:r>
          </a:p>
        </p:txBody>
      </p:sp>
    </p:spTree>
    <p:extLst>
      <p:ext uri="{BB962C8B-B14F-4D97-AF65-F5344CB8AC3E}">
        <p14:creationId xmlns:p14="http://schemas.microsoft.com/office/powerpoint/2010/main" val="16643582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solidFill>
            <a:srgbClr val="FF9999"/>
          </a:solidFill>
        </p:spPr>
        <p:txBody>
          <a:bodyPr>
            <a:normAutofit fontScale="90000"/>
          </a:bodyPr>
          <a:lstStyle/>
          <a:p>
            <a:r>
              <a:rPr lang="en-US" sz="4000" b="1" dirty="0">
                <a:effectLst>
                  <a:outerShdw blurRad="38100" dist="38100" dir="2700000" algn="tl">
                    <a:srgbClr val="FFFFFF"/>
                  </a:outerShdw>
                </a:effectLst>
              </a:rPr>
              <a:t/>
            </a:r>
            <a:br>
              <a:rPr lang="en-US" sz="4000" b="1" dirty="0">
                <a:effectLst>
                  <a:outerShdw blurRad="38100" dist="38100" dir="2700000" algn="tl">
                    <a:srgbClr val="FFFFFF"/>
                  </a:outerShdw>
                </a:effectLst>
              </a:rPr>
            </a:br>
            <a:r>
              <a:rPr lang="en-US" sz="4000" b="1" dirty="0" smtClean="0">
                <a:effectLst>
                  <a:outerShdw blurRad="38100" dist="38100" dir="2700000" algn="tl">
                    <a:srgbClr val="FFFFFF"/>
                  </a:outerShdw>
                </a:effectLst>
              </a:rPr>
              <a:t>Multi-attribute </a:t>
            </a:r>
            <a:r>
              <a:rPr lang="en-US" sz="4000" b="1" dirty="0">
                <a:effectLst>
                  <a:outerShdw blurRad="38100" dist="38100" dir="2700000" algn="tl">
                    <a:srgbClr val="FFFFFF"/>
                  </a:outerShdw>
                </a:effectLst>
              </a:rPr>
              <a:t>Attitude Models</a:t>
            </a:r>
            <a:r>
              <a:rPr lang="en-US" sz="4000" dirty="0"/>
              <a:t/>
            </a:r>
            <a:br>
              <a:rPr lang="en-US" sz="4000" dirty="0"/>
            </a:br>
            <a:endParaRPr lang="en-US" sz="4000" dirty="0"/>
          </a:p>
        </p:txBody>
      </p:sp>
      <p:sp>
        <p:nvSpPr>
          <p:cNvPr id="11267" name="Rectangle 3"/>
          <p:cNvSpPr>
            <a:spLocks noGrp="1" noChangeArrowheads="1"/>
          </p:cNvSpPr>
          <p:nvPr>
            <p:ph type="body" idx="1"/>
          </p:nvPr>
        </p:nvSpPr>
        <p:spPr>
          <a:solidFill>
            <a:schemeClr val="accent1"/>
          </a:solidFill>
        </p:spPr>
        <p:txBody>
          <a:bodyPr>
            <a:normAutofit/>
          </a:bodyPr>
          <a:lstStyle/>
          <a:p>
            <a:pPr algn="ctr" eaLnBrk="0" hangingPunct="0">
              <a:spcBef>
                <a:spcPct val="0"/>
              </a:spcBef>
              <a:buFontTx/>
              <a:buNone/>
            </a:pPr>
            <a:endParaRPr lang="en-US" dirty="0">
              <a:solidFill>
                <a:srgbClr val="000000"/>
              </a:solidFill>
            </a:endParaRPr>
          </a:p>
          <a:p>
            <a:pPr eaLnBrk="0" hangingPunct="0">
              <a:spcBef>
                <a:spcPct val="0"/>
              </a:spcBef>
            </a:pPr>
            <a:r>
              <a:rPr lang="en-US" dirty="0" smtClean="0">
                <a:solidFill>
                  <a:srgbClr val="000000"/>
                </a:solidFill>
              </a:rPr>
              <a:t>These are attitude </a:t>
            </a:r>
            <a:r>
              <a:rPr lang="en-US" dirty="0">
                <a:solidFill>
                  <a:srgbClr val="000000"/>
                </a:solidFill>
              </a:rPr>
              <a:t>models that examine the composition of consumer attitudes in terms of selected product attributes or beliefs</a:t>
            </a:r>
            <a:r>
              <a:rPr lang="en-US" dirty="0">
                <a:solidFill>
                  <a:srgbClr val="000000"/>
                </a:solidFill>
                <a:latin typeface="Times New Roman" pitchFamily="18" charset="0"/>
              </a:rPr>
              <a:t>.</a:t>
            </a:r>
          </a:p>
          <a:p>
            <a:pPr eaLnBrk="0" hangingPunct="0">
              <a:spcBef>
                <a:spcPct val="0"/>
              </a:spcBef>
              <a:buFontTx/>
              <a:buNone/>
            </a:pPr>
            <a:r>
              <a:rPr lang="en-US" dirty="0">
                <a:solidFill>
                  <a:srgbClr val="000000"/>
                </a:solidFill>
                <a:latin typeface="Times New Roman" pitchFamily="18" charset="0"/>
              </a:rPr>
              <a:t>  </a:t>
            </a:r>
          </a:p>
          <a:p>
            <a:r>
              <a:rPr lang="en-US" dirty="0" smtClean="0"/>
              <a:t>Multi-attribute </a:t>
            </a:r>
            <a:r>
              <a:rPr lang="en-US" dirty="0"/>
              <a:t>attitude models portray consumers’ attitudes with regard to an attitude “object” as a function of consumers’ perceptions and assessment of the key attributes or beliefs held with regard to the particular attitude “objects”. </a:t>
            </a:r>
            <a:endParaRPr lang="en-US" dirty="0" smtClean="0"/>
          </a:p>
          <a:p>
            <a:pPr algn="ctr" eaLnBrk="0" hangingPunct="0">
              <a:spcBef>
                <a:spcPct val="0"/>
              </a:spcBef>
              <a:buFontTx/>
              <a:buNone/>
            </a:pPr>
            <a:endParaRPr lang="en-US" dirty="0">
              <a:solidFill>
                <a:srgbClr val="000000"/>
              </a:solidFill>
              <a:latin typeface="Times New Roman" pitchFamily="18" charset="0"/>
            </a:endParaRPr>
          </a:p>
          <a:p>
            <a:endParaRPr lang="en-US" dirty="0"/>
          </a:p>
        </p:txBody>
      </p:sp>
    </p:spTree>
    <p:extLst>
      <p:ext uri="{BB962C8B-B14F-4D97-AF65-F5344CB8AC3E}">
        <p14:creationId xmlns:p14="http://schemas.microsoft.com/office/powerpoint/2010/main" val="14964051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solidFill>
            <a:srgbClr val="FF9999"/>
          </a:solidFill>
        </p:spPr>
        <p:txBody>
          <a:bodyPr/>
          <a:lstStyle/>
          <a:p>
            <a:r>
              <a:rPr lang="en-US" b="1" dirty="0" smtClean="0"/>
              <a:t>Multi-attribute </a:t>
            </a:r>
            <a:r>
              <a:rPr lang="en-US" b="1" dirty="0"/>
              <a:t>Attitude Models</a:t>
            </a:r>
          </a:p>
        </p:txBody>
      </p:sp>
      <p:sp>
        <p:nvSpPr>
          <p:cNvPr id="12291" name="Rectangle 3"/>
          <p:cNvSpPr>
            <a:spLocks noGrp="1" noChangeArrowheads="1"/>
          </p:cNvSpPr>
          <p:nvPr>
            <p:ph type="body" idx="1"/>
          </p:nvPr>
        </p:nvSpPr>
        <p:spPr>
          <a:solidFill>
            <a:schemeClr val="accent1"/>
          </a:solidFill>
        </p:spPr>
        <p:txBody>
          <a:bodyPr/>
          <a:lstStyle/>
          <a:p>
            <a:pPr marL="0" indent="0">
              <a:buNone/>
            </a:pPr>
            <a:r>
              <a:rPr lang="en-US" dirty="0"/>
              <a:t>The three models, which are very </a:t>
            </a:r>
            <a:r>
              <a:rPr lang="en-US" dirty="0" smtClean="0"/>
              <a:t>popular are:</a:t>
            </a:r>
          </a:p>
          <a:p>
            <a:r>
              <a:rPr lang="en-US" dirty="0" smtClean="0"/>
              <a:t>The </a:t>
            </a:r>
            <a:r>
              <a:rPr lang="en-US" dirty="0"/>
              <a:t>attitude-toward-object model</a:t>
            </a:r>
          </a:p>
          <a:p>
            <a:pPr lvl="1"/>
            <a:r>
              <a:rPr lang="en-US" dirty="0"/>
              <a:t>Attitude is function of evaluation of product-specific beliefs and evaluations</a:t>
            </a:r>
          </a:p>
          <a:p>
            <a:r>
              <a:rPr lang="en-US" dirty="0"/>
              <a:t>The attitude-toward-behavior model</a:t>
            </a:r>
          </a:p>
          <a:p>
            <a:pPr lvl="1"/>
            <a:r>
              <a:rPr lang="en-US" dirty="0"/>
              <a:t>Is the attitude toward behaving or acting with respect to an object, rather than the attitude toward the object itself </a:t>
            </a:r>
          </a:p>
          <a:p>
            <a:r>
              <a:rPr lang="en-US" dirty="0"/>
              <a:t>Theory-of-reasoned-action model</a:t>
            </a:r>
          </a:p>
          <a:p>
            <a:pPr lvl="1"/>
            <a:r>
              <a:rPr lang="en-US" dirty="0"/>
              <a:t>A comprehensive, integrative model of attitudes</a:t>
            </a:r>
          </a:p>
        </p:txBody>
      </p:sp>
    </p:spTree>
    <p:extLst>
      <p:ext uri="{BB962C8B-B14F-4D97-AF65-F5344CB8AC3E}">
        <p14:creationId xmlns:p14="http://schemas.microsoft.com/office/powerpoint/2010/main" val="144907875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solidFill>
            <a:srgbClr val="FF9999"/>
          </a:solidFill>
        </p:spPr>
        <p:txBody>
          <a:bodyPr/>
          <a:lstStyle/>
          <a:p>
            <a:r>
              <a:rPr lang="en-US" sz="4000" b="1"/>
              <a:t>Attitude-Toward-Behavior Model</a:t>
            </a:r>
            <a:r>
              <a:rPr lang="en-US" sz="4000"/>
              <a:t/>
            </a:r>
            <a:br>
              <a:rPr lang="en-US" sz="4000"/>
            </a:br>
            <a:endParaRPr lang="en-US" sz="4000"/>
          </a:p>
        </p:txBody>
      </p:sp>
      <p:sp>
        <p:nvSpPr>
          <p:cNvPr id="13315" name="Rectangle 3"/>
          <p:cNvSpPr>
            <a:spLocks noGrp="1" noChangeArrowheads="1"/>
          </p:cNvSpPr>
          <p:nvPr>
            <p:ph type="body" idx="1"/>
          </p:nvPr>
        </p:nvSpPr>
        <p:spPr>
          <a:xfrm>
            <a:off x="838200" y="1864813"/>
            <a:ext cx="10515600" cy="4351338"/>
          </a:xfrm>
          <a:solidFill>
            <a:schemeClr val="accent1"/>
          </a:solidFill>
        </p:spPr>
        <p:txBody>
          <a:bodyPr/>
          <a:lstStyle/>
          <a:p>
            <a:pPr eaLnBrk="0" hangingPunct="0">
              <a:spcBef>
                <a:spcPct val="0"/>
              </a:spcBef>
              <a:buFontTx/>
              <a:buNone/>
            </a:pPr>
            <a:r>
              <a:rPr lang="en-US" dirty="0"/>
              <a:t>   A model that proposes that a consumer’s attitude toward a specific behavior is a function of how strongly he or she believes that the action will lead to a specific outcome (either favorable or unfavorable).</a:t>
            </a:r>
          </a:p>
          <a:p>
            <a:pPr marL="457200" lvl="1" indent="0">
              <a:buNone/>
            </a:pPr>
            <a:r>
              <a:rPr lang="en-US" dirty="0" err="1" smtClean="0"/>
              <a:t>Ie</a:t>
            </a:r>
            <a:r>
              <a:rPr lang="en-US" dirty="0" smtClean="0"/>
              <a:t>:</a:t>
            </a:r>
          </a:p>
          <a:p>
            <a:pPr marL="457200" lvl="1" indent="0">
              <a:buNone/>
            </a:pPr>
            <a:r>
              <a:rPr lang="en-US" dirty="0" smtClean="0"/>
              <a:t>Consumers </a:t>
            </a:r>
            <a:r>
              <a:rPr lang="en-US" dirty="0"/>
              <a:t>generally have favorable attitudes toward those brands that they believe have an adequate level of attributes that they evaluate as </a:t>
            </a:r>
            <a:r>
              <a:rPr lang="en-US" dirty="0" smtClean="0"/>
              <a:t>positive and vice versa</a:t>
            </a:r>
          </a:p>
          <a:p>
            <a:endParaRPr lang="en-US" dirty="0"/>
          </a:p>
        </p:txBody>
      </p:sp>
    </p:spTree>
    <p:extLst>
      <p:ext uri="{BB962C8B-B14F-4D97-AF65-F5344CB8AC3E}">
        <p14:creationId xmlns:p14="http://schemas.microsoft.com/office/powerpoint/2010/main" val="39123646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solidFill>
            <a:srgbClr val="FF9999"/>
          </a:solidFill>
        </p:spPr>
        <p:txBody>
          <a:bodyPr>
            <a:normAutofit fontScale="90000"/>
          </a:bodyPr>
          <a:lstStyle/>
          <a:p>
            <a:r>
              <a:rPr lang="en-US" sz="4000" b="1"/>
              <a:t/>
            </a:r>
            <a:br>
              <a:rPr lang="en-US" sz="4000" b="1"/>
            </a:br>
            <a:r>
              <a:rPr lang="en-US" sz="4000" b="1"/>
              <a:t>Theory of Reasoned Action</a:t>
            </a:r>
            <a:r>
              <a:rPr lang="en-US" sz="4000"/>
              <a:t/>
            </a:r>
            <a:br>
              <a:rPr lang="en-US" sz="4000"/>
            </a:br>
            <a:endParaRPr lang="en-US" sz="4000"/>
          </a:p>
        </p:txBody>
      </p:sp>
      <p:sp>
        <p:nvSpPr>
          <p:cNvPr id="14339" name="Rectangle 3"/>
          <p:cNvSpPr>
            <a:spLocks noGrp="1" noChangeArrowheads="1"/>
          </p:cNvSpPr>
          <p:nvPr>
            <p:ph type="body" idx="1"/>
          </p:nvPr>
        </p:nvSpPr>
        <p:spPr>
          <a:solidFill>
            <a:schemeClr val="accent1"/>
          </a:solidFill>
        </p:spPr>
        <p:txBody>
          <a:bodyPr/>
          <a:lstStyle/>
          <a:p>
            <a:pPr eaLnBrk="0" hangingPunct="0">
              <a:spcBef>
                <a:spcPct val="0"/>
              </a:spcBef>
            </a:pPr>
            <a:r>
              <a:rPr lang="en-US" dirty="0"/>
              <a:t> </a:t>
            </a:r>
            <a:r>
              <a:rPr lang="en-US" dirty="0" smtClean="0"/>
              <a:t>A </a:t>
            </a:r>
            <a:r>
              <a:rPr lang="en-US" dirty="0"/>
              <a:t>comprehensive theory of the </a:t>
            </a:r>
            <a:r>
              <a:rPr lang="en-US" dirty="0" smtClean="0"/>
              <a:t>interrelationships </a:t>
            </a:r>
            <a:r>
              <a:rPr lang="en-US" dirty="0"/>
              <a:t>among attitudes</a:t>
            </a:r>
            <a:r>
              <a:rPr lang="en-US" dirty="0" smtClean="0"/>
              <a:t>, intentions</a:t>
            </a:r>
            <a:r>
              <a:rPr lang="en-US" dirty="0"/>
              <a:t>, and behavior. </a:t>
            </a:r>
          </a:p>
          <a:p>
            <a:r>
              <a:rPr lang="en-US" dirty="0"/>
              <a:t>I</a:t>
            </a:r>
            <a:r>
              <a:rPr lang="en-US" dirty="0" smtClean="0"/>
              <a:t>t </a:t>
            </a:r>
            <a:r>
              <a:rPr lang="en-US" dirty="0"/>
              <a:t>holds that researchers must measure the subjective norms that influence a person’s intention to act before gauging the level of intention</a:t>
            </a:r>
            <a:r>
              <a:rPr lang="en-US" dirty="0" smtClean="0"/>
              <a:t>.</a:t>
            </a:r>
          </a:p>
          <a:p>
            <a:r>
              <a:rPr lang="en-US" dirty="0" smtClean="0"/>
              <a:t>Subjective </a:t>
            </a:r>
            <a:r>
              <a:rPr lang="en-US" dirty="0"/>
              <a:t>norms are the person’s feelings as to what family, friends, roommates, co-workers think of the action the person contemplates. For example, if a student wanted to get a tattoo but first considered whether her parents would approve or disapprove, her consideration is her subjective norm</a:t>
            </a:r>
          </a:p>
          <a:p>
            <a:endParaRPr lang="en-US" dirty="0"/>
          </a:p>
        </p:txBody>
      </p:sp>
    </p:spTree>
    <p:extLst>
      <p:ext uri="{BB962C8B-B14F-4D97-AF65-F5344CB8AC3E}">
        <p14:creationId xmlns:p14="http://schemas.microsoft.com/office/powerpoint/2010/main" val="30916839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solidFill>
            <a:srgbClr val="FF9999"/>
          </a:solidFill>
        </p:spPr>
        <p:txBody>
          <a:bodyPr/>
          <a:lstStyle/>
          <a:p>
            <a:r>
              <a:rPr lang="en-US" b="1" dirty="0">
                <a:solidFill>
                  <a:schemeClr val="tx1"/>
                </a:solidFill>
              </a:rPr>
              <a:t>Theory of Trying to Consume</a:t>
            </a:r>
          </a:p>
        </p:txBody>
      </p:sp>
      <p:sp>
        <p:nvSpPr>
          <p:cNvPr id="15363" name="Rectangle 3"/>
          <p:cNvSpPr>
            <a:spLocks noGrp="1" noChangeArrowheads="1"/>
          </p:cNvSpPr>
          <p:nvPr>
            <p:ph type="body" idx="1"/>
          </p:nvPr>
        </p:nvSpPr>
        <p:spPr>
          <a:solidFill>
            <a:schemeClr val="accent1"/>
          </a:solidFill>
        </p:spPr>
        <p:txBody>
          <a:bodyPr/>
          <a:lstStyle/>
          <a:p>
            <a:pPr eaLnBrk="0" hangingPunct="0">
              <a:spcBef>
                <a:spcPct val="0"/>
              </a:spcBef>
            </a:pPr>
            <a:r>
              <a:rPr lang="en-US" dirty="0"/>
              <a:t> </a:t>
            </a:r>
            <a:r>
              <a:rPr lang="en-US" dirty="0" smtClean="0"/>
              <a:t>An </a:t>
            </a:r>
            <a:r>
              <a:rPr lang="en-US" dirty="0"/>
              <a:t>attitude theory designed to account for the many cases where the action or outcome is not certain but instead reflects the consumer’s attempt to consume </a:t>
            </a:r>
            <a:r>
              <a:rPr lang="en-US" dirty="0" smtClean="0"/>
              <a:t>or to purchase.</a:t>
            </a:r>
            <a:endParaRPr lang="en-US" dirty="0"/>
          </a:p>
          <a:p>
            <a:r>
              <a:rPr lang="en-US" dirty="0"/>
              <a:t>The theory of trying to consume represents cases where the outcome of a contemplated action </a:t>
            </a:r>
            <a:r>
              <a:rPr lang="en-US" dirty="0" smtClean="0"/>
              <a:t>like a purchase, stems </a:t>
            </a:r>
            <a:r>
              <a:rPr lang="en-US" dirty="0"/>
              <a:t>from a positive attitude, is uncertain but is still being pursued by the consumer.</a:t>
            </a:r>
          </a:p>
        </p:txBody>
      </p:sp>
    </p:spTree>
    <p:extLst>
      <p:ext uri="{BB962C8B-B14F-4D97-AF65-F5344CB8AC3E}">
        <p14:creationId xmlns:p14="http://schemas.microsoft.com/office/powerpoint/2010/main" val="27708145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solidFill>
            <a:schemeClr val="accent1"/>
          </a:solidFill>
        </p:spPr>
        <p:txBody>
          <a:bodyPr/>
          <a:lstStyle/>
          <a:p>
            <a:r>
              <a:rPr lang="en-US" b="1" dirty="0">
                <a:solidFill>
                  <a:schemeClr val="tx1"/>
                </a:solidFill>
                <a:effectLst>
                  <a:outerShdw blurRad="38100" dist="38100" dir="2700000" algn="tl">
                    <a:srgbClr val="FFFFFF"/>
                  </a:outerShdw>
                </a:effectLst>
              </a:rPr>
              <a:t>Attitude-Toward-the-Ad Model</a:t>
            </a:r>
          </a:p>
        </p:txBody>
      </p:sp>
      <p:sp>
        <p:nvSpPr>
          <p:cNvPr id="19459" name="Rectangle 3"/>
          <p:cNvSpPr>
            <a:spLocks noGrp="1" noChangeArrowheads="1"/>
          </p:cNvSpPr>
          <p:nvPr>
            <p:ph type="body" idx="1"/>
          </p:nvPr>
        </p:nvSpPr>
        <p:spPr>
          <a:solidFill>
            <a:srgbClr val="FF9999"/>
          </a:solidFill>
        </p:spPr>
        <p:txBody>
          <a:bodyPr/>
          <a:lstStyle/>
          <a:p>
            <a:pPr eaLnBrk="0" hangingPunct="0">
              <a:lnSpc>
                <a:spcPct val="150000"/>
              </a:lnSpc>
              <a:spcBef>
                <a:spcPct val="0"/>
              </a:spcBef>
              <a:buFontTx/>
              <a:buNone/>
            </a:pPr>
            <a:r>
              <a:rPr lang="en-US" dirty="0"/>
              <a:t>   </a:t>
            </a:r>
            <a:r>
              <a:rPr lang="en-US" dirty="0" smtClean="0"/>
              <a:t>This model </a:t>
            </a:r>
            <a:r>
              <a:rPr lang="en-US" dirty="0"/>
              <a:t>proposes that a consumer forms various feelings (affects) and judgments (cognitions) as the result of exposure to an advertisement, which, in turn, affect the consumer’s attitude toward the ad and attitude toward the brand.</a:t>
            </a:r>
          </a:p>
          <a:p>
            <a:pPr>
              <a:buFontTx/>
              <a:buNone/>
            </a:pPr>
            <a:endParaRPr lang="en-US" dirty="0"/>
          </a:p>
        </p:txBody>
      </p:sp>
    </p:spTree>
    <p:extLst>
      <p:ext uri="{BB962C8B-B14F-4D97-AF65-F5344CB8AC3E}">
        <p14:creationId xmlns:p14="http://schemas.microsoft.com/office/powerpoint/2010/main" val="30863453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a:t>Strategies of Attitude Change</a:t>
            </a:r>
          </a:p>
        </p:txBody>
      </p:sp>
      <p:sp>
        <p:nvSpPr>
          <p:cNvPr id="21507" name="Rectangle 3"/>
          <p:cNvSpPr>
            <a:spLocks noGrp="1" noChangeArrowheads="1"/>
          </p:cNvSpPr>
          <p:nvPr>
            <p:ph type="body" idx="1"/>
          </p:nvPr>
        </p:nvSpPr>
        <p:spPr>
          <a:xfrm>
            <a:off x="838200" y="1825624"/>
            <a:ext cx="10797540" cy="4735195"/>
          </a:xfrm>
          <a:solidFill>
            <a:srgbClr val="FF9999"/>
          </a:solidFill>
        </p:spPr>
        <p:txBody>
          <a:bodyPr>
            <a:normAutofit/>
          </a:bodyPr>
          <a:lstStyle/>
          <a:p>
            <a:r>
              <a:rPr lang="en-US" dirty="0"/>
              <a:t>Attitude changes are learned; they are influenced by personal experience and other sources of information</a:t>
            </a:r>
            <a:r>
              <a:rPr lang="en-US" dirty="0" smtClean="0"/>
              <a:t>,</a:t>
            </a:r>
          </a:p>
          <a:p>
            <a:r>
              <a:rPr lang="en-US" dirty="0" smtClean="0"/>
              <a:t>Personality </a:t>
            </a:r>
            <a:r>
              <a:rPr lang="en-US" dirty="0"/>
              <a:t>affects both the receptivity and the speed with which attitudes are likely to be altered</a:t>
            </a:r>
            <a:r>
              <a:rPr lang="en-US" dirty="0" smtClean="0"/>
              <a:t>.</a:t>
            </a:r>
          </a:p>
          <a:p>
            <a:r>
              <a:rPr lang="en-US" dirty="0" smtClean="0"/>
              <a:t> Altering </a:t>
            </a:r>
            <a:r>
              <a:rPr lang="en-US" dirty="0"/>
              <a:t>attitudes is a key strategy for marketers, especially when taking aim at market </a:t>
            </a:r>
            <a:r>
              <a:rPr lang="en-US" dirty="0" smtClean="0"/>
              <a:t>leaders. This can be </a:t>
            </a:r>
            <a:r>
              <a:rPr lang="en-US" smtClean="0"/>
              <a:t>done through:</a:t>
            </a:r>
            <a:endParaRPr lang="en-US" dirty="0" smtClean="0"/>
          </a:p>
          <a:p>
            <a:pPr lvl="1"/>
            <a:r>
              <a:rPr lang="en-US" dirty="0" smtClean="0">
                <a:solidFill>
                  <a:schemeClr val="bg1"/>
                </a:solidFill>
              </a:rPr>
              <a:t>Changing </a:t>
            </a:r>
            <a:r>
              <a:rPr lang="en-US" dirty="0">
                <a:solidFill>
                  <a:schemeClr val="bg1"/>
                </a:solidFill>
              </a:rPr>
              <a:t>the Basic Motivational Function</a:t>
            </a:r>
          </a:p>
          <a:p>
            <a:pPr lvl="1"/>
            <a:r>
              <a:rPr lang="en-US" dirty="0">
                <a:solidFill>
                  <a:schemeClr val="bg1"/>
                </a:solidFill>
              </a:rPr>
              <a:t>Associating the Product With an Admired Group or Event</a:t>
            </a:r>
          </a:p>
          <a:p>
            <a:pPr lvl="1"/>
            <a:r>
              <a:rPr lang="en-US" dirty="0">
                <a:solidFill>
                  <a:schemeClr val="bg1"/>
                </a:solidFill>
              </a:rPr>
              <a:t>Resolving Two Conflicting Attitudes</a:t>
            </a:r>
          </a:p>
          <a:p>
            <a:pPr lvl="1"/>
            <a:r>
              <a:rPr lang="en-US" dirty="0">
                <a:solidFill>
                  <a:schemeClr val="bg1"/>
                </a:solidFill>
              </a:rPr>
              <a:t>Altering Components of the </a:t>
            </a:r>
            <a:r>
              <a:rPr lang="en-US" dirty="0" err="1">
                <a:solidFill>
                  <a:schemeClr val="bg1"/>
                </a:solidFill>
              </a:rPr>
              <a:t>Multiattribute</a:t>
            </a:r>
            <a:r>
              <a:rPr lang="en-US" dirty="0">
                <a:solidFill>
                  <a:schemeClr val="bg1"/>
                </a:solidFill>
              </a:rPr>
              <a:t> Model</a:t>
            </a:r>
          </a:p>
          <a:p>
            <a:pPr lvl="1"/>
            <a:r>
              <a:rPr lang="en-US" dirty="0">
                <a:solidFill>
                  <a:schemeClr val="bg1"/>
                </a:solidFill>
              </a:rPr>
              <a:t>Changing Beliefs About Competitors’ Brands</a:t>
            </a:r>
          </a:p>
          <a:p>
            <a:pPr>
              <a:buFontTx/>
              <a:buNone/>
            </a:pPr>
            <a:endParaRPr lang="en-US" dirty="0">
              <a:solidFill>
                <a:schemeClr val="bg1"/>
              </a:solidFill>
            </a:endParaRPr>
          </a:p>
        </p:txBody>
      </p:sp>
    </p:spTree>
    <p:extLst>
      <p:ext uri="{BB962C8B-B14F-4D97-AF65-F5344CB8AC3E}">
        <p14:creationId xmlns:p14="http://schemas.microsoft.com/office/powerpoint/2010/main" val="117563261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a:t>Strategies of Attitude Change</a:t>
            </a:r>
          </a:p>
        </p:txBody>
      </p:sp>
      <p:sp>
        <p:nvSpPr>
          <p:cNvPr id="21507" name="Rectangle 3"/>
          <p:cNvSpPr>
            <a:spLocks noGrp="1" noChangeArrowheads="1"/>
          </p:cNvSpPr>
          <p:nvPr>
            <p:ph type="body" idx="1"/>
          </p:nvPr>
        </p:nvSpPr>
        <p:spPr>
          <a:solidFill>
            <a:srgbClr val="FF9999"/>
          </a:solidFill>
        </p:spPr>
        <p:txBody>
          <a:bodyPr/>
          <a:lstStyle/>
          <a:p>
            <a:pPr marL="0" indent="0">
              <a:buNone/>
            </a:pPr>
            <a:r>
              <a:rPr lang="en-US" b="1" dirty="0"/>
              <a:t>Changing the Basic Motivational </a:t>
            </a:r>
            <a:r>
              <a:rPr lang="en-US" b="1" dirty="0" smtClean="0"/>
              <a:t>Function</a:t>
            </a:r>
          </a:p>
          <a:p>
            <a:pPr marL="0" indent="0">
              <a:buNone/>
            </a:pPr>
            <a:r>
              <a:rPr lang="en-US" dirty="0"/>
              <a:t>An effective strategy for changing consumer attitudes toward a product or brand is to make particular needs prominent</a:t>
            </a:r>
            <a:r>
              <a:rPr lang="en-US" dirty="0" smtClean="0"/>
              <a:t>.</a:t>
            </a:r>
          </a:p>
          <a:p>
            <a:pPr marL="0" indent="0">
              <a:buNone/>
            </a:pPr>
            <a:r>
              <a:rPr lang="en-US" dirty="0" smtClean="0"/>
              <a:t>One </a:t>
            </a:r>
            <a:r>
              <a:rPr lang="en-US" dirty="0"/>
              <a:t>method for doing this is called the functional approach and can be classified into four functions: the utilitarian function, the ego-defensive function, the value-expressive function, and the knowledge function</a:t>
            </a:r>
          </a:p>
          <a:p>
            <a:pPr>
              <a:buFontTx/>
              <a:buNone/>
            </a:pPr>
            <a:endParaRPr lang="en-US" dirty="0"/>
          </a:p>
        </p:txBody>
      </p:sp>
    </p:spTree>
    <p:extLst>
      <p:ext uri="{BB962C8B-B14F-4D97-AF65-F5344CB8AC3E}">
        <p14:creationId xmlns:p14="http://schemas.microsoft.com/office/powerpoint/2010/main" val="25761216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solidFill>
            <a:schemeClr val="accent1"/>
          </a:solidFill>
        </p:spPr>
        <p:txBody>
          <a:bodyPr/>
          <a:lstStyle/>
          <a:p>
            <a:r>
              <a:rPr lang="en-US"/>
              <a:t>The Utilitarian Function</a:t>
            </a:r>
          </a:p>
        </p:txBody>
      </p:sp>
      <p:sp>
        <p:nvSpPr>
          <p:cNvPr id="43011" name="Rectangle 3"/>
          <p:cNvSpPr>
            <a:spLocks noGrp="1" noChangeArrowheads="1"/>
          </p:cNvSpPr>
          <p:nvPr>
            <p:ph type="body" idx="1"/>
          </p:nvPr>
        </p:nvSpPr>
        <p:spPr>
          <a:solidFill>
            <a:srgbClr val="FF9999"/>
          </a:solidFill>
        </p:spPr>
        <p:txBody>
          <a:bodyPr/>
          <a:lstStyle/>
          <a:p>
            <a:r>
              <a:rPr lang="en-US"/>
              <a:t>We hold certain brand attitudes partly because of a brand’s utility. When a person has been useful or helped us in the past, our attitude toward it tends to be favourable. </a:t>
            </a:r>
          </a:p>
          <a:p>
            <a:r>
              <a:rPr lang="en-US"/>
              <a:t>For eg; The ad for Lysol points out that this product kills harmful germs.</a:t>
            </a:r>
          </a:p>
        </p:txBody>
      </p:sp>
    </p:spTree>
    <p:extLst>
      <p:ext uri="{BB962C8B-B14F-4D97-AF65-F5344CB8AC3E}">
        <p14:creationId xmlns:p14="http://schemas.microsoft.com/office/powerpoint/2010/main" val="193437839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solidFill>
            <a:schemeClr val="accent1"/>
          </a:solidFill>
        </p:spPr>
        <p:txBody>
          <a:bodyPr/>
          <a:lstStyle/>
          <a:p>
            <a:r>
              <a:rPr lang="en-US"/>
              <a:t>The Ego-defensive Function</a:t>
            </a:r>
          </a:p>
        </p:txBody>
      </p:sp>
      <p:sp>
        <p:nvSpPr>
          <p:cNvPr id="44035" name="Rectangle 3"/>
          <p:cNvSpPr>
            <a:spLocks noGrp="1" noChangeArrowheads="1"/>
          </p:cNvSpPr>
          <p:nvPr>
            <p:ph type="body" idx="1"/>
          </p:nvPr>
        </p:nvSpPr>
        <p:spPr>
          <a:solidFill>
            <a:srgbClr val="FF9999"/>
          </a:solidFill>
        </p:spPr>
        <p:txBody>
          <a:bodyPr/>
          <a:lstStyle/>
          <a:p>
            <a:r>
              <a:rPr lang="en-US"/>
              <a:t>Most people want to protect their self-images from inner feelings of doubt-they want to replace their uncertainity with a sense of security and personal confidence.</a:t>
            </a:r>
          </a:p>
          <a:p>
            <a:r>
              <a:rPr lang="en-US"/>
              <a:t>For eg: Ads of cosmetics and fashion clothing.</a:t>
            </a:r>
          </a:p>
        </p:txBody>
      </p:sp>
    </p:spTree>
    <p:extLst>
      <p:ext uri="{BB962C8B-B14F-4D97-AF65-F5344CB8AC3E}">
        <p14:creationId xmlns:p14="http://schemas.microsoft.com/office/powerpoint/2010/main" val="35105954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solidFill>
            <a:schemeClr val="accent1"/>
          </a:solidFill>
        </p:spPr>
        <p:txBody>
          <a:bodyPr/>
          <a:lstStyle/>
          <a:p>
            <a:r>
              <a:rPr lang="en-US"/>
              <a:t>The Value-expressive Function</a:t>
            </a:r>
          </a:p>
        </p:txBody>
      </p:sp>
      <p:sp>
        <p:nvSpPr>
          <p:cNvPr id="45059" name="Rectangle 3"/>
          <p:cNvSpPr>
            <a:spLocks noGrp="1" noChangeArrowheads="1"/>
          </p:cNvSpPr>
          <p:nvPr>
            <p:ph type="body" idx="1"/>
          </p:nvPr>
        </p:nvSpPr>
        <p:spPr>
          <a:solidFill>
            <a:srgbClr val="FF9999"/>
          </a:solidFill>
        </p:spPr>
        <p:txBody>
          <a:bodyPr/>
          <a:lstStyle/>
          <a:p>
            <a:r>
              <a:rPr lang="en-US"/>
              <a:t>Attitudes are an expression or reflection of the consumers general values, lifestyle, and outlook.</a:t>
            </a:r>
          </a:p>
          <a:p>
            <a:r>
              <a:rPr lang="en-US"/>
              <a:t>If a consumer segment generally holds a positive attitude toward owning the latest designer jeans, then their attitudes toward new brands of designer jeans are likely to reflect that orientation.</a:t>
            </a:r>
          </a:p>
        </p:txBody>
      </p:sp>
    </p:spTree>
    <p:extLst>
      <p:ext uri="{BB962C8B-B14F-4D97-AF65-F5344CB8AC3E}">
        <p14:creationId xmlns:p14="http://schemas.microsoft.com/office/powerpoint/2010/main" val="234248538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solidFill>
            <a:schemeClr val="accent1"/>
          </a:solidFill>
        </p:spPr>
        <p:txBody>
          <a:bodyPr/>
          <a:lstStyle/>
          <a:p>
            <a:r>
              <a:rPr lang="en-US"/>
              <a:t>The Knowledge Function</a:t>
            </a:r>
          </a:p>
        </p:txBody>
      </p:sp>
      <p:sp>
        <p:nvSpPr>
          <p:cNvPr id="46083" name="Rectangle 3"/>
          <p:cNvSpPr>
            <a:spLocks noGrp="1" noChangeArrowheads="1"/>
          </p:cNvSpPr>
          <p:nvPr>
            <p:ph type="body" idx="1"/>
          </p:nvPr>
        </p:nvSpPr>
        <p:spPr>
          <a:solidFill>
            <a:srgbClr val="FF9999"/>
          </a:solidFill>
        </p:spPr>
        <p:txBody>
          <a:bodyPr/>
          <a:lstStyle/>
          <a:p>
            <a:r>
              <a:rPr lang="en-US"/>
              <a:t>Individuals generally have a strong need to know and understand the people and things they encounter. The consumer’s, “need to know”, a cognitive need, is important to marketers concerned with product positioning.</a:t>
            </a:r>
          </a:p>
        </p:txBody>
      </p:sp>
    </p:spTree>
    <p:extLst>
      <p:ext uri="{BB962C8B-B14F-4D97-AF65-F5344CB8AC3E}">
        <p14:creationId xmlns:p14="http://schemas.microsoft.com/office/powerpoint/2010/main" val="1878943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dirty="0"/>
              <a:t>Strategies of Attitude Change</a:t>
            </a:r>
          </a:p>
        </p:txBody>
      </p:sp>
      <p:sp>
        <p:nvSpPr>
          <p:cNvPr id="21507" name="Rectangle 3"/>
          <p:cNvSpPr>
            <a:spLocks noGrp="1" noChangeArrowheads="1"/>
          </p:cNvSpPr>
          <p:nvPr>
            <p:ph type="body" idx="1"/>
          </p:nvPr>
        </p:nvSpPr>
        <p:spPr>
          <a:solidFill>
            <a:srgbClr val="FF9999"/>
          </a:solidFill>
        </p:spPr>
        <p:txBody>
          <a:bodyPr/>
          <a:lstStyle/>
          <a:p>
            <a:pPr marL="0" indent="0">
              <a:buNone/>
            </a:pPr>
            <a:r>
              <a:rPr lang="en-US" b="1" dirty="0" smtClean="0"/>
              <a:t>Associating </a:t>
            </a:r>
            <a:r>
              <a:rPr lang="en-US" b="1" dirty="0"/>
              <a:t>the Product With an Admired Group or Event</a:t>
            </a:r>
          </a:p>
          <a:p>
            <a:pPr lvl="1">
              <a:buFontTx/>
              <a:buNone/>
            </a:pPr>
            <a:r>
              <a:rPr lang="en-US" dirty="0"/>
              <a:t>I</a:t>
            </a:r>
            <a:r>
              <a:rPr lang="en-US" dirty="0" smtClean="0"/>
              <a:t>t </a:t>
            </a:r>
            <a:r>
              <a:rPr lang="en-US" dirty="0"/>
              <a:t>is possible to alter attitudes toward products by pointing out their relationships to particular social groups, events, or causes. </a:t>
            </a:r>
            <a:endParaRPr lang="en-US" dirty="0" smtClean="0"/>
          </a:p>
          <a:p>
            <a:pPr>
              <a:buFontTx/>
              <a:buNone/>
            </a:pPr>
            <a:r>
              <a:rPr lang="en-US" dirty="0" smtClean="0"/>
              <a:t>Research </a:t>
            </a:r>
            <a:r>
              <a:rPr lang="en-US" dirty="0"/>
              <a:t>findings seem to indicate that it is likely to be a good idea for a sponsor to reveal to target consumers the reasoning behind their sponsorship, so that consumers know the sponsor’s motives rather than form their own potentially inaccurate or negative motives. </a:t>
            </a:r>
          </a:p>
        </p:txBody>
      </p:sp>
    </p:spTree>
    <p:extLst>
      <p:ext uri="{BB962C8B-B14F-4D97-AF65-F5344CB8AC3E}">
        <p14:creationId xmlns:p14="http://schemas.microsoft.com/office/powerpoint/2010/main" val="24900419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dirty="0"/>
              <a:t>Strategies of Attitude Change</a:t>
            </a:r>
          </a:p>
        </p:txBody>
      </p:sp>
      <p:sp>
        <p:nvSpPr>
          <p:cNvPr id="21507" name="Rectangle 3"/>
          <p:cNvSpPr>
            <a:spLocks noGrp="1" noChangeArrowheads="1"/>
          </p:cNvSpPr>
          <p:nvPr>
            <p:ph type="body" idx="1"/>
          </p:nvPr>
        </p:nvSpPr>
        <p:spPr>
          <a:solidFill>
            <a:srgbClr val="FF9999"/>
          </a:solidFill>
        </p:spPr>
        <p:txBody>
          <a:bodyPr/>
          <a:lstStyle/>
          <a:p>
            <a:pPr marL="0" indent="0">
              <a:buNone/>
            </a:pPr>
            <a:r>
              <a:rPr lang="en-US" b="1" dirty="0" smtClean="0"/>
              <a:t>Resolving </a:t>
            </a:r>
            <a:r>
              <a:rPr lang="en-US" b="1" dirty="0"/>
              <a:t>Two Conflicting Attitudes</a:t>
            </a:r>
          </a:p>
          <a:p>
            <a:pPr>
              <a:buFontTx/>
              <a:buNone/>
            </a:pPr>
            <a:r>
              <a:rPr lang="en-US" dirty="0"/>
              <a:t>Attitude-change strategies can sometimes resolve actual or potential conflict between two attitudes. </a:t>
            </a:r>
            <a:endParaRPr lang="en-US" dirty="0" smtClean="0"/>
          </a:p>
          <a:p>
            <a:pPr>
              <a:buFontTx/>
              <a:buNone/>
            </a:pPr>
            <a:r>
              <a:rPr lang="en-US" dirty="0" smtClean="0"/>
              <a:t> </a:t>
            </a:r>
            <a:r>
              <a:rPr lang="en-US" dirty="0"/>
              <a:t>If consumers can be made to see that their negative attitude toward a product, a specific brand, or its attributes is really not in conflict with another attitude, they may be induced to change their evaluation of the brand (i.e., moving from negative to positive). </a:t>
            </a:r>
          </a:p>
        </p:txBody>
      </p:sp>
    </p:spTree>
    <p:extLst>
      <p:ext uri="{BB962C8B-B14F-4D97-AF65-F5344CB8AC3E}">
        <p14:creationId xmlns:p14="http://schemas.microsoft.com/office/powerpoint/2010/main" val="30937719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dirty="0"/>
              <a:t>Strategies of Attitude Change</a:t>
            </a:r>
          </a:p>
        </p:txBody>
      </p:sp>
      <p:sp>
        <p:nvSpPr>
          <p:cNvPr id="21507" name="Rectangle 3"/>
          <p:cNvSpPr>
            <a:spLocks noGrp="1" noChangeArrowheads="1"/>
          </p:cNvSpPr>
          <p:nvPr>
            <p:ph type="body" idx="1"/>
          </p:nvPr>
        </p:nvSpPr>
        <p:spPr>
          <a:solidFill>
            <a:srgbClr val="FF9999"/>
          </a:solidFill>
        </p:spPr>
        <p:txBody>
          <a:bodyPr>
            <a:normAutofit lnSpcReduction="10000"/>
          </a:bodyPr>
          <a:lstStyle/>
          <a:p>
            <a:pPr marL="0" indent="0">
              <a:buNone/>
            </a:pPr>
            <a:r>
              <a:rPr lang="en-US" b="1" dirty="0" smtClean="0"/>
              <a:t>Altering </a:t>
            </a:r>
            <a:r>
              <a:rPr lang="en-US" b="1" dirty="0"/>
              <a:t>Components of the </a:t>
            </a:r>
            <a:r>
              <a:rPr lang="en-US" b="1" dirty="0" err="1"/>
              <a:t>Multiattribute</a:t>
            </a:r>
            <a:r>
              <a:rPr lang="en-US" b="1" dirty="0"/>
              <a:t> Model</a:t>
            </a:r>
          </a:p>
          <a:p>
            <a:pPr>
              <a:buFontTx/>
              <a:buNone/>
            </a:pPr>
            <a:r>
              <a:rPr lang="en-US" dirty="0"/>
              <a:t>Multi-attribute models provide </a:t>
            </a:r>
            <a:r>
              <a:rPr lang="en-US" dirty="0" smtClean="0"/>
              <a:t>marketers </a:t>
            </a:r>
            <a:r>
              <a:rPr lang="en-US" dirty="0"/>
              <a:t>with insights as to how to bring about attitude change. </a:t>
            </a:r>
            <a:endParaRPr lang="en-US" dirty="0" smtClean="0"/>
          </a:p>
          <a:p>
            <a:pPr marL="457200" indent="-457200">
              <a:buFont typeface="+mj-lt"/>
              <a:buAutoNum type="alphaLcParenR"/>
            </a:pPr>
            <a:r>
              <a:rPr lang="en-US" b="1" dirty="0" smtClean="0"/>
              <a:t>Changing </a:t>
            </a:r>
            <a:r>
              <a:rPr lang="en-US" b="1" dirty="0"/>
              <a:t>the Relative Evaluation of </a:t>
            </a:r>
            <a:r>
              <a:rPr lang="en-US" b="1" dirty="0" smtClean="0"/>
              <a:t>Attributes</a:t>
            </a:r>
          </a:p>
          <a:p>
            <a:pPr>
              <a:buFontTx/>
              <a:buNone/>
            </a:pPr>
            <a:r>
              <a:rPr lang="en-US" dirty="0" smtClean="0"/>
              <a:t> 	The </a:t>
            </a:r>
            <a:r>
              <a:rPr lang="en-US" dirty="0"/>
              <a:t>market for many product categories is structured so that different consumer segments are attracted to brands that offer different features or beliefs</a:t>
            </a:r>
            <a:r>
              <a:rPr lang="en-US" dirty="0" smtClean="0"/>
              <a:t>.</a:t>
            </a:r>
          </a:p>
          <a:p>
            <a:pPr>
              <a:buFontTx/>
              <a:buNone/>
            </a:pPr>
            <a:r>
              <a:rPr lang="en-US" dirty="0" smtClean="0"/>
              <a:t>	In </a:t>
            </a:r>
            <a:r>
              <a:rPr lang="en-US" dirty="0"/>
              <a:t>these market situations, marketers have an opportunity to persuade consumer’s to “crossover,” or to shift their favorable attitude toward another version of the product. </a:t>
            </a:r>
          </a:p>
        </p:txBody>
      </p:sp>
    </p:spTree>
    <p:extLst>
      <p:ext uri="{BB962C8B-B14F-4D97-AF65-F5344CB8AC3E}">
        <p14:creationId xmlns:p14="http://schemas.microsoft.com/office/powerpoint/2010/main" val="21343964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dirty="0"/>
              <a:t>Strategies of Attitude Change</a:t>
            </a:r>
          </a:p>
        </p:txBody>
      </p:sp>
      <p:sp>
        <p:nvSpPr>
          <p:cNvPr id="21507" name="Rectangle 3"/>
          <p:cNvSpPr>
            <a:spLocks noGrp="1" noChangeArrowheads="1"/>
          </p:cNvSpPr>
          <p:nvPr>
            <p:ph type="body" idx="1"/>
          </p:nvPr>
        </p:nvSpPr>
        <p:spPr>
          <a:solidFill>
            <a:srgbClr val="FF9999"/>
          </a:solidFill>
        </p:spPr>
        <p:txBody>
          <a:bodyPr>
            <a:normAutofit lnSpcReduction="10000"/>
          </a:bodyPr>
          <a:lstStyle/>
          <a:p>
            <a:pPr marL="0" indent="0">
              <a:buNone/>
            </a:pPr>
            <a:r>
              <a:rPr lang="en-US" b="1" dirty="0" smtClean="0"/>
              <a:t>Altering </a:t>
            </a:r>
            <a:r>
              <a:rPr lang="en-US" b="1" dirty="0"/>
              <a:t>Components of the </a:t>
            </a:r>
            <a:r>
              <a:rPr lang="en-US" b="1" dirty="0" err="1"/>
              <a:t>Multiattribute</a:t>
            </a:r>
            <a:r>
              <a:rPr lang="en-US" b="1" dirty="0"/>
              <a:t> Model</a:t>
            </a:r>
          </a:p>
          <a:p>
            <a:pPr>
              <a:buFontTx/>
              <a:buNone/>
            </a:pPr>
            <a:r>
              <a:rPr lang="en-US" dirty="0"/>
              <a:t>Multi-attribute models provide </a:t>
            </a:r>
            <a:r>
              <a:rPr lang="en-US" dirty="0" smtClean="0"/>
              <a:t>marketers </a:t>
            </a:r>
            <a:r>
              <a:rPr lang="en-US" dirty="0"/>
              <a:t>with insights as to how to bring about attitude change. </a:t>
            </a:r>
            <a:endParaRPr lang="en-US" dirty="0" smtClean="0"/>
          </a:p>
          <a:p>
            <a:pPr marL="457200" indent="-457200">
              <a:buFont typeface="+mj-lt"/>
              <a:buAutoNum type="alphaLcParenR"/>
            </a:pPr>
            <a:r>
              <a:rPr lang="en-US" b="1" dirty="0" smtClean="0"/>
              <a:t>Changing </a:t>
            </a:r>
            <a:r>
              <a:rPr lang="en-US" b="1" dirty="0"/>
              <a:t>the Relative Evaluation of </a:t>
            </a:r>
            <a:r>
              <a:rPr lang="en-US" b="1" dirty="0" smtClean="0"/>
              <a:t>Attributes</a:t>
            </a:r>
          </a:p>
          <a:p>
            <a:pPr>
              <a:buFontTx/>
              <a:buNone/>
            </a:pPr>
            <a:r>
              <a:rPr lang="en-US" dirty="0" smtClean="0"/>
              <a:t> 	The </a:t>
            </a:r>
            <a:r>
              <a:rPr lang="en-US" dirty="0"/>
              <a:t>market for many product categories is structured so that different consumer segments are attracted to brands that offer different features or beliefs</a:t>
            </a:r>
            <a:r>
              <a:rPr lang="en-US" dirty="0" smtClean="0"/>
              <a:t>.</a:t>
            </a:r>
          </a:p>
          <a:p>
            <a:pPr>
              <a:buFontTx/>
              <a:buNone/>
            </a:pPr>
            <a:r>
              <a:rPr lang="en-US" dirty="0" smtClean="0"/>
              <a:t>	In </a:t>
            </a:r>
            <a:r>
              <a:rPr lang="en-US" dirty="0"/>
              <a:t>these market situations, marketers have an opportunity to persuade consumer’s to “crossover,” or to shift their favorable attitude toward another version of the product. </a:t>
            </a:r>
          </a:p>
        </p:txBody>
      </p:sp>
    </p:spTree>
    <p:extLst>
      <p:ext uri="{BB962C8B-B14F-4D97-AF65-F5344CB8AC3E}">
        <p14:creationId xmlns:p14="http://schemas.microsoft.com/office/powerpoint/2010/main" val="4073012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dirty="0"/>
              <a:t>Strategies of Attitude Change</a:t>
            </a:r>
          </a:p>
        </p:txBody>
      </p:sp>
      <p:sp>
        <p:nvSpPr>
          <p:cNvPr id="21507" name="Rectangle 3"/>
          <p:cNvSpPr>
            <a:spLocks noGrp="1" noChangeArrowheads="1"/>
          </p:cNvSpPr>
          <p:nvPr>
            <p:ph type="body" idx="1"/>
          </p:nvPr>
        </p:nvSpPr>
        <p:spPr>
          <a:solidFill>
            <a:srgbClr val="FF9999"/>
          </a:solidFill>
        </p:spPr>
        <p:txBody>
          <a:bodyPr>
            <a:normAutofit/>
          </a:bodyPr>
          <a:lstStyle/>
          <a:p>
            <a:pPr marL="0" indent="0">
              <a:buNone/>
            </a:pPr>
            <a:r>
              <a:rPr lang="en-US" dirty="0"/>
              <a:t>b</a:t>
            </a:r>
            <a:r>
              <a:rPr lang="en-US" b="1" dirty="0"/>
              <a:t>) Changing Brand Beliefs </a:t>
            </a:r>
            <a:endParaRPr lang="en-US" b="1" dirty="0" smtClean="0"/>
          </a:p>
          <a:p>
            <a:pPr marL="0" indent="0">
              <a:buNone/>
            </a:pPr>
            <a:r>
              <a:rPr lang="en-US" dirty="0" smtClean="0"/>
              <a:t>This </a:t>
            </a:r>
            <a:r>
              <a:rPr lang="en-US" dirty="0"/>
              <a:t>is the most common form of advertising appeal. </a:t>
            </a:r>
            <a:endParaRPr lang="en-US" dirty="0" smtClean="0"/>
          </a:p>
          <a:p>
            <a:pPr marL="0" indent="0">
              <a:buNone/>
            </a:pPr>
            <a:r>
              <a:rPr lang="en-US" dirty="0" smtClean="0"/>
              <a:t>Advertisers </a:t>
            </a:r>
            <a:r>
              <a:rPr lang="en-US" dirty="0"/>
              <a:t>constantly remind us that their product has “more,” or is “better,” or “best” in terms of some important product attribute. </a:t>
            </a:r>
            <a:endParaRPr lang="en-US" dirty="0" smtClean="0"/>
          </a:p>
          <a:p>
            <a:pPr marL="0" indent="0">
              <a:buNone/>
            </a:pPr>
            <a:r>
              <a:rPr lang="en-US" dirty="0" smtClean="0"/>
              <a:t>Within </a:t>
            </a:r>
            <a:r>
              <a:rPr lang="en-US" dirty="0"/>
              <a:t>the context of brand beliefs, there are forces working to stop or slow </a:t>
            </a:r>
            <a:r>
              <a:rPr lang="en-US" dirty="0" smtClean="0"/>
              <a:t>down </a:t>
            </a:r>
            <a:r>
              <a:rPr lang="en-US" dirty="0"/>
              <a:t>attitude change</a:t>
            </a:r>
            <a:r>
              <a:rPr lang="en-US" dirty="0" smtClean="0"/>
              <a:t>.</a:t>
            </a:r>
          </a:p>
          <a:p>
            <a:pPr marL="0" indent="0">
              <a:buNone/>
            </a:pPr>
            <a:r>
              <a:rPr lang="en-US" dirty="0"/>
              <a:t>Therefore, information suggesting a change in attitude needs to be compelling and repeated enough to overcome the natural resistance to letting go of established attitudes.</a:t>
            </a:r>
          </a:p>
        </p:txBody>
      </p:sp>
    </p:spTree>
    <p:extLst>
      <p:ext uri="{BB962C8B-B14F-4D97-AF65-F5344CB8AC3E}">
        <p14:creationId xmlns:p14="http://schemas.microsoft.com/office/powerpoint/2010/main" val="7057732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dirty="0"/>
              <a:t>Strategies of Attitude Change</a:t>
            </a:r>
          </a:p>
        </p:txBody>
      </p:sp>
      <p:sp>
        <p:nvSpPr>
          <p:cNvPr id="21507" name="Rectangle 3"/>
          <p:cNvSpPr>
            <a:spLocks noGrp="1" noChangeArrowheads="1"/>
          </p:cNvSpPr>
          <p:nvPr>
            <p:ph type="body" idx="1"/>
          </p:nvPr>
        </p:nvSpPr>
        <p:spPr>
          <a:solidFill>
            <a:srgbClr val="FF9999"/>
          </a:solidFill>
        </p:spPr>
        <p:txBody>
          <a:bodyPr>
            <a:normAutofit/>
          </a:bodyPr>
          <a:lstStyle/>
          <a:p>
            <a:pPr marL="0" indent="0">
              <a:buNone/>
            </a:pPr>
            <a:r>
              <a:rPr lang="en-US" b="1" dirty="0" smtClean="0"/>
              <a:t>c) Adding </a:t>
            </a:r>
            <a:r>
              <a:rPr lang="en-US" b="1" dirty="0"/>
              <a:t>an Attribute </a:t>
            </a:r>
            <a:endParaRPr lang="en-US" b="1" dirty="0" smtClean="0"/>
          </a:p>
          <a:p>
            <a:pPr marL="0" indent="0">
              <a:buNone/>
            </a:pPr>
            <a:r>
              <a:rPr lang="en-US" dirty="0" smtClean="0"/>
              <a:t>This </a:t>
            </a:r>
            <a:r>
              <a:rPr lang="en-US" dirty="0"/>
              <a:t>cognitive strategy </a:t>
            </a:r>
            <a:r>
              <a:rPr lang="en-US" dirty="0" smtClean="0"/>
              <a:t>hinges </a:t>
            </a:r>
            <a:r>
              <a:rPr lang="en-US" dirty="0"/>
              <a:t>on adding a previously ignored attribute, or adding an attribute that reflects an actual product or technological innovation. </a:t>
            </a:r>
            <a:endParaRPr lang="en-US" dirty="0" smtClean="0"/>
          </a:p>
          <a:p>
            <a:pPr marL="0" indent="0">
              <a:buNone/>
            </a:pPr>
            <a:r>
              <a:rPr lang="en-US" dirty="0" smtClean="0"/>
              <a:t> </a:t>
            </a:r>
            <a:r>
              <a:rPr lang="en-US" dirty="0"/>
              <a:t>Adding an attribute reflects an actual product change or technological innovation is easier to accomplish than stressing a previously ignored attribute. </a:t>
            </a:r>
            <a:endParaRPr lang="en-US" dirty="0" smtClean="0"/>
          </a:p>
          <a:p>
            <a:pPr marL="0" indent="0">
              <a:buNone/>
            </a:pPr>
            <a:r>
              <a:rPr lang="en-US" dirty="0" smtClean="0"/>
              <a:t>Sometimes </a:t>
            </a:r>
            <a:r>
              <a:rPr lang="en-US" dirty="0"/>
              <a:t>eliminating a characteristic or feature has the same enhancing outcome as adding a characteristic or attribute. .</a:t>
            </a:r>
          </a:p>
        </p:txBody>
      </p:sp>
    </p:spTree>
    <p:extLst>
      <p:ext uri="{BB962C8B-B14F-4D97-AF65-F5344CB8AC3E}">
        <p14:creationId xmlns:p14="http://schemas.microsoft.com/office/powerpoint/2010/main" val="17802293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solidFill>
            <a:schemeClr val="accent1"/>
          </a:solidFill>
        </p:spPr>
        <p:txBody>
          <a:bodyPr/>
          <a:lstStyle/>
          <a:p>
            <a:r>
              <a:rPr lang="en-US" b="1" dirty="0"/>
              <a:t>Strategies of Attitude Change</a:t>
            </a:r>
          </a:p>
        </p:txBody>
      </p:sp>
      <p:sp>
        <p:nvSpPr>
          <p:cNvPr id="21507" name="Rectangle 3"/>
          <p:cNvSpPr>
            <a:spLocks noGrp="1" noChangeArrowheads="1"/>
          </p:cNvSpPr>
          <p:nvPr>
            <p:ph type="body" idx="1"/>
          </p:nvPr>
        </p:nvSpPr>
        <p:spPr>
          <a:solidFill>
            <a:srgbClr val="FF9999"/>
          </a:solidFill>
        </p:spPr>
        <p:txBody>
          <a:bodyPr/>
          <a:lstStyle/>
          <a:p>
            <a:pPr marL="0" indent="0">
              <a:buNone/>
            </a:pPr>
            <a:r>
              <a:rPr lang="en-US" b="1" dirty="0" smtClean="0"/>
              <a:t>Changing </a:t>
            </a:r>
            <a:r>
              <a:rPr lang="en-US" b="1" dirty="0"/>
              <a:t>Beliefs About Competitors’ </a:t>
            </a:r>
            <a:r>
              <a:rPr lang="en-US" b="1" dirty="0" smtClean="0"/>
              <a:t>Brands</a:t>
            </a:r>
          </a:p>
          <a:p>
            <a:pPr marL="0" indent="0">
              <a:buNone/>
            </a:pPr>
            <a:r>
              <a:rPr lang="en-US" dirty="0"/>
              <a:t>This strategy involves changing consumer beliefs about attributes of competitive brands. </a:t>
            </a:r>
            <a:endParaRPr lang="en-US" dirty="0" smtClean="0"/>
          </a:p>
          <a:p>
            <a:pPr marL="457200" lvl="1" indent="0">
              <a:buNone/>
            </a:pPr>
            <a:r>
              <a:rPr lang="en-US" dirty="0" smtClean="0"/>
              <a:t>One </a:t>
            </a:r>
            <a:r>
              <a:rPr lang="en-US" dirty="0"/>
              <a:t>tool is comparative advertising. </a:t>
            </a:r>
            <a:endParaRPr lang="en-US" dirty="0"/>
          </a:p>
        </p:txBody>
      </p:sp>
    </p:spTree>
    <p:extLst>
      <p:ext uri="{BB962C8B-B14F-4D97-AF65-F5344CB8AC3E}">
        <p14:creationId xmlns:p14="http://schemas.microsoft.com/office/powerpoint/2010/main" val="6120130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solidFill>
            <a:schemeClr val="accent1"/>
          </a:solidFill>
        </p:spPr>
        <p:txBody>
          <a:bodyPr/>
          <a:lstStyle/>
          <a:p>
            <a:r>
              <a:rPr lang="en-US" sz="3200" b="1">
                <a:solidFill>
                  <a:srgbClr val="000000"/>
                </a:solidFill>
                <a:effectLst>
                  <a:outerShdw blurRad="38100" dist="38100" dir="2700000" algn="tl">
                    <a:srgbClr val="FFFFFF"/>
                  </a:outerShdw>
                </a:effectLst>
                <a:latin typeface="Times New Roman" pitchFamily="18" charset="0"/>
              </a:rPr>
              <a:t>Elaboration Likelihood Model (ELM)</a:t>
            </a:r>
            <a:r>
              <a:rPr lang="en-US" sz="3200">
                <a:solidFill>
                  <a:srgbClr val="000000"/>
                </a:solidFill>
                <a:latin typeface="Times New Roman" pitchFamily="18" charset="0"/>
              </a:rPr>
              <a:t/>
            </a:r>
            <a:br>
              <a:rPr lang="en-US" sz="3200">
                <a:solidFill>
                  <a:srgbClr val="000000"/>
                </a:solidFill>
                <a:latin typeface="Times New Roman" pitchFamily="18" charset="0"/>
              </a:rPr>
            </a:br>
            <a:endParaRPr lang="en-US" sz="3200">
              <a:solidFill>
                <a:srgbClr val="000000"/>
              </a:solidFill>
              <a:latin typeface="Times New Roman" pitchFamily="18" charset="0"/>
            </a:endParaRPr>
          </a:p>
        </p:txBody>
      </p:sp>
      <p:sp>
        <p:nvSpPr>
          <p:cNvPr id="23555" name="Rectangle 3"/>
          <p:cNvSpPr>
            <a:spLocks noGrp="1" noChangeArrowheads="1"/>
          </p:cNvSpPr>
          <p:nvPr>
            <p:ph type="body" idx="1"/>
          </p:nvPr>
        </p:nvSpPr>
        <p:spPr>
          <a:solidFill>
            <a:srgbClr val="FF9999"/>
          </a:solidFill>
        </p:spPr>
        <p:txBody>
          <a:bodyPr/>
          <a:lstStyle/>
          <a:p>
            <a:pPr eaLnBrk="0" hangingPunct="0">
              <a:spcBef>
                <a:spcPct val="0"/>
              </a:spcBef>
            </a:pPr>
            <a:r>
              <a:rPr lang="en-US" dirty="0" smtClean="0">
                <a:solidFill>
                  <a:srgbClr val="000000"/>
                </a:solidFill>
                <a:latin typeface="Times New Roman" pitchFamily="18" charset="0"/>
              </a:rPr>
              <a:t>A </a:t>
            </a:r>
            <a:r>
              <a:rPr lang="en-US" dirty="0">
                <a:solidFill>
                  <a:srgbClr val="000000"/>
                </a:solidFill>
                <a:latin typeface="Times New Roman" pitchFamily="18" charset="0"/>
              </a:rPr>
              <a:t>theory that suggests that a person’s level of involvement during message processing is a critical factor in determining which route to persuasion is likely to be effective</a:t>
            </a:r>
            <a:r>
              <a:rPr lang="en-US" dirty="0" smtClean="0">
                <a:solidFill>
                  <a:srgbClr val="000000"/>
                </a:solidFill>
                <a:latin typeface="Times New Roman" pitchFamily="18" charset="0"/>
              </a:rPr>
              <a:t>.</a:t>
            </a:r>
          </a:p>
          <a:p>
            <a:pPr lvl="1" eaLnBrk="0" hangingPunct="0">
              <a:spcBef>
                <a:spcPct val="0"/>
              </a:spcBef>
            </a:pPr>
            <a:r>
              <a:rPr lang="en-US" dirty="0"/>
              <a:t>The central route to persuasion is a promotional approach maintaining that highly involved consumers are best reached and persuaded through ads focused on the product’s attributes</a:t>
            </a:r>
            <a:r>
              <a:rPr lang="en-US" dirty="0" smtClean="0"/>
              <a:t>.</a:t>
            </a:r>
          </a:p>
          <a:p>
            <a:pPr lvl="1" eaLnBrk="0" hangingPunct="0">
              <a:spcBef>
                <a:spcPct val="0"/>
              </a:spcBef>
            </a:pPr>
            <a:r>
              <a:rPr lang="en-US" dirty="0" smtClean="0"/>
              <a:t>While</a:t>
            </a:r>
            <a:r>
              <a:rPr lang="en-US" dirty="0"/>
              <a:t>, the peripheral route to persuasion maintains that uninvolved consumers can be best persuaded by the ad’s visual aspects rather than its informative copy.</a:t>
            </a:r>
          </a:p>
          <a:p>
            <a:pPr eaLnBrk="0" hangingPunct="0">
              <a:spcBef>
                <a:spcPct val="0"/>
              </a:spcBef>
              <a:buFontTx/>
              <a:buNone/>
            </a:pPr>
            <a:endParaRPr lang="en-US" dirty="0">
              <a:solidFill>
                <a:srgbClr val="000000"/>
              </a:solidFill>
              <a:latin typeface="Times New Roman" pitchFamily="18" charset="0"/>
            </a:endParaRPr>
          </a:p>
          <a:p>
            <a:endParaRPr lang="en-US" dirty="0"/>
          </a:p>
        </p:txBody>
      </p:sp>
    </p:spTree>
    <p:extLst>
      <p:ext uri="{BB962C8B-B14F-4D97-AF65-F5344CB8AC3E}">
        <p14:creationId xmlns:p14="http://schemas.microsoft.com/office/powerpoint/2010/main" val="19026874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solidFill>
            <a:schemeClr val="accent1"/>
          </a:solidFill>
        </p:spPr>
        <p:txBody>
          <a:bodyPr/>
          <a:lstStyle/>
          <a:p>
            <a:r>
              <a:rPr lang="en-US" sz="4000" b="1" dirty="0"/>
              <a:t>Why Might Behavior Precede Attitude Formation?</a:t>
            </a:r>
          </a:p>
        </p:txBody>
      </p:sp>
      <p:sp>
        <p:nvSpPr>
          <p:cNvPr id="24580" name="Rectangle 4"/>
          <p:cNvSpPr>
            <a:spLocks noGrp="1" noChangeArrowheads="1"/>
          </p:cNvSpPr>
          <p:nvPr>
            <p:ph type="body" idx="1"/>
          </p:nvPr>
        </p:nvSpPr>
        <p:spPr>
          <a:noFill/>
          <a:ln/>
        </p:spPr>
        <p:txBody>
          <a:bodyPr/>
          <a:lstStyle/>
          <a:p>
            <a:r>
              <a:rPr lang="en-US" dirty="0"/>
              <a:t>Cognitive Dissonance Theory</a:t>
            </a:r>
          </a:p>
          <a:p>
            <a:r>
              <a:rPr lang="en-US" dirty="0"/>
              <a:t>Attribution Theory</a:t>
            </a:r>
          </a:p>
          <a:p>
            <a:pPr>
              <a:buFontTx/>
              <a:buNone/>
            </a:pPr>
            <a:endParaRPr lang="en-US" dirty="0"/>
          </a:p>
          <a:p>
            <a:endParaRPr lang="en-US" dirty="0"/>
          </a:p>
          <a:p>
            <a:pPr>
              <a:buFontTx/>
              <a:buNone/>
            </a:pPr>
            <a:endParaRPr lang="en-US" dirty="0"/>
          </a:p>
        </p:txBody>
      </p:sp>
      <p:sp>
        <p:nvSpPr>
          <p:cNvPr id="24581" name="Oval 5"/>
          <p:cNvSpPr>
            <a:spLocks noChangeArrowheads="1"/>
          </p:cNvSpPr>
          <p:nvPr/>
        </p:nvSpPr>
        <p:spPr bwMode="auto">
          <a:xfrm>
            <a:off x="3048000" y="4495800"/>
            <a:ext cx="2476500" cy="1231900"/>
          </a:xfrm>
          <a:prstGeom prst="ellipse">
            <a:avLst/>
          </a:prstGeom>
          <a:gradFill rotWithShape="0">
            <a:gsLst>
              <a:gs pos="0">
                <a:schemeClr val="accent2"/>
              </a:gs>
              <a:gs pos="100000">
                <a:schemeClr val="accent2">
                  <a:gamma/>
                  <a:shade val="46275"/>
                  <a:invGamma/>
                </a:schemeClr>
              </a:gs>
            </a:gsLst>
            <a:lin ang="5400000" scaled="1"/>
          </a:gradFill>
          <a:ln w="9525">
            <a:solidFill>
              <a:schemeClr val="tx1"/>
            </a:solidFill>
            <a:round/>
            <a:headEnd/>
            <a:tailEnd/>
          </a:ln>
          <a:effectLst/>
        </p:spPr>
        <p:txBody>
          <a:bodyPr wrap="none" anchor="ctr"/>
          <a:lstStyle/>
          <a:p>
            <a:pPr algn="ctr" eaLnBrk="0" hangingPunct="0"/>
            <a:r>
              <a:rPr lang="en-US" sz="2200">
                <a:solidFill>
                  <a:schemeClr val="bg1"/>
                </a:solidFill>
                <a:latin typeface="Times New Roman" pitchFamily="18" charset="0"/>
              </a:rPr>
              <a:t>Form Attitude</a:t>
            </a:r>
            <a:endParaRPr lang="en-US" sz="2200">
              <a:solidFill>
                <a:schemeClr val="bg1"/>
              </a:solidFill>
              <a:effectLst>
                <a:outerShdw blurRad="38100" dist="38100" dir="2700000" algn="tl">
                  <a:srgbClr val="000000"/>
                </a:outerShdw>
              </a:effectLst>
              <a:latin typeface="Times New Roman" pitchFamily="18" charset="0"/>
            </a:endParaRPr>
          </a:p>
        </p:txBody>
      </p:sp>
      <p:cxnSp>
        <p:nvCxnSpPr>
          <p:cNvPr id="24582" name="AutoShape 6"/>
          <p:cNvCxnSpPr>
            <a:cxnSpLocks noChangeShapeType="1"/>
          </p:cNvCxnSpPr>
          <p:nvPr/>
        </p:nvCxnSpPr>
        <p:spPr bwMode="auto">
          <a:xfrm flipV="1">
            <a:off x="5162550" y="2673351"/>
            <a:ext cx="1936750" cy="2003425"/>
          </a:xfrm>
          <a:prstGeom prst="straightConnector1">
            <a:avLst/>
          </a:prstGeom>
          <a:noFill/>
          <a:ln w="28575">
            <a:solidFill>
              <a:schemeClr val="bg2"/>
            </a:solidFill>
            <a:prstDash val="dash"/>
            <a:round/>
            <a:headEnd/>
            <a:tailEnd type="triangle" w="med" len="med"/>
          </a:ln>
          <a:effectLst/>
        </p:spPr>
      </p:cxnSp>
      <p:sp>
        <p:nvSpPr>
          <p:cNvPr id="24583" name="Oval 7"/>
          <p:cNvSpPr>
            <a:spLocks noChangeArrowheads="1"/>
          </p:cNvSpPr>
          <p:nvPr/>
        </p:nvSpPr>
        <p:spPr bwMode="auto">
          <a:xfrm>
            <a:off x="7099300" y="2057400"/>
            <a:ext cx="2476500" cy="1231900"/>
          </a:xfrm>
          <a:prstGeom prst="ellipse">
            <a:avLst/>
          </a:prstGeom>
          <a:gradFill rotWithShape="0">
            <a:gsLst>
              <a:gs pos="0">
                <a:srgbClr val="800000"/>
              </a:gs>
              <a:gs pos="100000">
                <a:srgbClr val="800000">
                  <a:gamma/>
                  <a:tint val="50588"/>
                  <a:invGamma/>
                </a:srgbClr>
              </a:gs>
            </a:gsLst>
            <a:path path="shape">
              <a:fillToRect l="50000" t="50000" r="50000" b="50000"/>
            </a:path>
          </a:gradFill>
          <a:ln w="9525">
            <a:solidFill>
              <a:schemeClr val="tx1"/>
            </a:solidFill>
            <a:round/>
            <a:headEnd/>
            <a:tailEnd/>
          </a:ln>
          <a:effectLst/>
        </p:spPr>
        <p:txBody>
          <a:bodyPr wrap="none" anchor="ctr"/>
          <a:lstStyle/>
          <a:p>
            <a:pPr algn="ctr" eaLnBrk="0" hangingPunct="0"/>
            <a:r>
              <a:rPr lang="en-US" sz="2200">
                <a:solidFill>
                  <a:schemeClr val="bg1"/>
                </a:solidFill>
                <a:effectLst>
                  <a:outerShdw blurRad="38100" dist="38100" dir="2700000" algn="tl">
                    <a:srgbClr val="000000"/>
                  </a:outerShdw>
                </a:effectLst>
                <a:latin typeface="Times New Roman" pitchFamily="18" charset="0"/>
              </a:rPr>
              <a:t>Behave (Purchase)</a:t>
            </a:r>
          </a:p>
        </p:txBody>
      </p:sp>
      <p:cxnSp>
        <p:nvCxnSpPr>
          <p:cNvPr id="24584" name="AutoShape 8"/>
          <p:cNvCxnSpPr>
            <a:cxnSpLocks noChangeShapeType="1"/>
          </p:cNvCxnSpPr>
          <p:nvPr/>
        </p:nvCxnSpPr>
        <p:spPr bwMode="auto">
          <a:xfrm>
            <a:off x="8337550" y="3289300"/>
            <a:ext cx="0" cy="1206500"/>
          </a:xfrm>
          <a:prstGeom prst="straightConnector1">
            <a:avLst/>
          </a:prstGeom>
          <a:noFill/>
          <a:ln w="57150">
            <a:solidFill>
              <a:schemeClr val="tx1"/>
            </a:solidFill>
            <a:round/>
            <a:headEnd/>
            <a:tailEnd type="triangle" w="med" len="med"/>
          </a:ln>
          <a:effectLst/>
        </p:spPr>
      </p:cxnSp>
      <p:sp>
        <p:nvSpPr>
          <p:cNvPr id="24585" name="Oval 9"/>
          <p:cNvSpPr>
            <a:spLocks noChangeArrowheads="1"/>
          </p:cNvSpPr>
          <p:nvPr/>
        </p:nvSpPr>
        <p:spPr bwMode="auto">
          <a:xfrm>
            <a:off x="7099300" y="4495800"/>
            <a:ext cx="2476500" cy="1231900"/>
          </a:xfrm>
          <a:prstGeom prst="ellipse">
            <a:avLst/>
          </a:prstGeom>
          <a:gradFill rotWithShape="0">
            <a:gsLst>
              <a:gs pos="0">
                <a:srgbClr val="003366"/>
              </a:gs>
              <a:gs pos="100000">
                <a:srgbClr val="003366">
                  <a:gamma/>
                  <a:tint val="75686"/>
                  <a:invGamma/>
                </a:srgbClr>
              </a:gs>
            </a:gsLst>
            <a:path path="shape">
              <a:fillToRect l="50000" t="50000" r="50000" b="50000"/>
            </a:path>
          </a:gradFill>
          <a:ln w="9525">
            <a:solidFill>
              <a:schemeClr val="tx1"/>
            </a:solidFill>
            <a:round/>
            <a:headEnd/>
            <a:tailEnd/>
          </a:ln>
          <a:effectLst/>
        </p:spPr>
        <p:txBody>
          <a:bodyPr wrap="none" anchor="ctr"/>
          <a:lstStyle/>
          <a:p>
            <a:pPr algn="ctr" eaLnBrk="0" hangingPunct="0"/>
            <a:r>
              <a:rPr lang="en-US" sz="2200">
                <a:solidFill>
                  <a:schemeClr val="bg1"/>
                </a:solidFill>
                <a:effectLst>
                  <a:outerShdw blurRad="38100" dist="38100" dir="2700000" algn="tl">
                    <a:srgbClr val="000000"/>
                  </a:outerShdw>
                </a:effectLst>
                <a:latin typeface="Times New Roman" pitchFamily="18" charset="0"/>
              </a:rPr>
              <a:t>Form Attitude</a:t>
            </a:r>
          </a:p>
        </p:txBody>
      </p:sp>
      <p:sp>
        <p:nvSpPr>
          <p:cNvPr id="2" name="TextBox 1"/>
          <p:cNvSpPr txBox="1"/>
          <p:nvPr/>
        </p:nvSpPr>
        <p:spPr>
          <a:xfrm>
            <a:off x="1645921" y="6176963"/>
            <a:ext cx="8569234" cy="369332"/>
          </a:xfrm>
          <a:prstGeom prst="rect">
            <a:avLst/>
          </a:prstGeom>
          <a:noFill/>
        </p:spPr>
        <p:txBody>
          <a:bodyPr wrap="square" rtlCol="0">
            <a:spAutoFit/>
          </a:bodyPr>
          <a:lstStyle/>
          <a:p>
            <a:r>
              <a:rPr lang="en-US" dirty="0" smtClean="0"/>
              <a:t>Source: </a:t>
            </a:r>
            <a:r>
              <a:rPr lang="en-US" dirty="0" err="1" smtClean="0"/>
              <a:t>Schiffman</a:t>
            </a:r>
            <a:r>
              <a:rPr lang="en-US" dirty="0" smtClean="0"/>
              <a:t>, </a:t>
            </a:r>
            <a:r>
              <a:rPr lang="en-US" dirty="0" err="1" smtClean="0"/>
              <a:t>Kanuk,Das</a:t>
            </a:r>
            <a:r>
              <a:rPr lang="en-US" dirty="0" smtClean="0"/>
              <a:t> (2006)</a:t>
            </a:r>
            <a:endParaRPr lang="en-US" dirty="0"/>
          </a:p>
        </p:txBody>
      </p:sp>
    </p:spTree>
    <p:extLst>
      <p:ext uri="{BB962C8B-B14F-4D97-AF65-F5344CB8AC3E}">
        <p14:creationId xmlns:p14="http://schemas.microsoft.com/office/powerpoint/2010/main" val="39334442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solidFill>
            <a:schemeClr val="accent1"/>
          </a:solidFill>
        </p:spPr>
        <p:txBody>
          <a:bodyPr>
            <a:normAutofit fontScale="90000"/>
          </a:bodyPr>
          <a:lstStyle/>
          <a:p>
            <a:r>
              <a:rPr lang="en-US" sz="4000" b="1"/>
              <a:t/>
            </a:r>
            <a:br>
              <a:rPr lang="en-US" sz="4000" b="1"/>
            </a:br>
            <a:r>
              <a:rPr lang="en-US" sz="4000" b="1"/>
              <a:t>Cognitive Dissonance Theory</a:t>
            </a:r>
            <a:r>
              <a:rPr lang="en-US" sz="4000"/>
              <a:t/>
            </a:r>
            <a:br>
              <a:rPr lang="en-US" sz="4000"/>
            </a:br>
            <a:endParaRPr lang="en-US" sz="4000"/>
          </a:p>
        </p:txBody>
      </p:sp>
      <p:sp>
        <p:nvSpPr>
          <p:cNvPr id="25603" name="Rectangle 3"/>
          <p:cNvSpPr>
            <a:spLocks noGrp="1" noChangeArrowheads="1"/>
          </p:cNvSpPr>
          <p:nvPr>
            <p:ph type="body" idx="1"/>
          </p:nvPr>
        </p:nvSpPr>
        <p:spPr>
          <a:solidFill>
            <a:srgbClr val="FF9999"/>
          </a:solidFill>
        </p:spPr>
        <p:txBody>
          <a:bodyPr/>
          <a:lstStyle/>
          <a:p>
            <a:pPr eaLnBrk="0" hangingPunct="0">
              <a:spcBef>
                <a:spcPct val="0"/>
              </a:spcBef>
              <a:buFontTx/>
              <a:buNone/>
            </a:pPr>
            <a:r>
              <a:rPr lang="en-US"/>
              <a:t>   Holds that discomfort or dissonance occurs when a consumer holds conflicting thoughts about a belief or an attitude object.</a:t>
            </a:r>
          </a:p>
          <a:p>
            <a:pPr>
              <a:buFontTx/>
              <a:buNone/>
            </a:pPr>
            <a:endParaRPr lang="en-US"/>
          </a:p>
        </p:txBody>
      </p:sp>
    </p:spTree>
    <p:extLst>
      <p:ext uri="{BB962C8B-B14F-4D97-AF65-F5344CB8AC3E}">
        <p14:creationId xmlns:p14="http://schemas.microsoft.com/office/powerpoint/2010/main" val="4219920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solidFill>
            <a:schemeClr val="accent1"/>
          </a:solidFill>
        </p:spPr>
        <p:txBody>
          <a:bodyPr>
            <a:normAutofit fontScale="90000"/>
          </a:bodyPr>
          <a:lstStyle/>
          <a:p>
            <a:r>
              <a:rPr lang="en-US" sz="4000" b="1"/>
              <a:t/>
            </a:r>
            <a:br>
              <a:rPr lang="en-US" sz="4000" b="1"/>
            </a:br>
            <a:r>
              <a:rPr lang="en-US" sz="4000" b="1"/>
              <a:t>Postpurchase Dissonance</a:t>
            </a:r>
            <a:r>
              <a:rPr lang="en-US" sz="4000"/>
              <a:t/>
            </a:r>
            <a:br>
              <a:rPr lang="en-US" sz="4000"/>
            </a:br>
            <a:endParaRPr lang="en-US" sz="4000"/>
          </a:p>
        </p:txBody>
      </p:sp>
      <p:sp>
        <p:nvSpPr>
          <p:cNvPr id="26627" name="Rectangle 3"/>
          <p:cNvSpPr>
            <a:spLocks noGrp="1" noChangeArrowheads="1"/>
          </p:cNvSpPr>
          <p:nvPr>
            <p:ph type="body" idx="1"/>
          </p:nvPr>
        </p:nvSpPr>
        <p:spPr>
          <a:solidFill>
            <a:srgbClr val="FF9999"/>
          </a:solidFill>
        </p:spPr>
        <p:txBody>
          <a:bodyPr/>
          <a:lstStyle/>
          <a:p>
            <a:pPr eaLnBrk="0" hangingPunct="0">
              <a:spcBef>
                <a:spcPct val="0"/>
              </a:spcBef>
              <a:buFontTx/>
              <a:buNone/>
            </a:pPr>
            <a:r>
              <a:rPr lang="en-US"/>
              <a:t>   Cognitive dissonance that occurs after a consumer has made a purchase commitment.  Consumers resolve this dissonance through a variety of strategies designed to confirm the wisdom of their choice.</a:t>
            </a:r>
          </a:p>
          <a:p>
            <a:pPr>
              <a:buFontTx/>
              <a:buNone/>
            </a:pPr>
            <a:endParaRPr lang="en-US"/>
          </a:p>
        </p:txBody>
      </p:sp>
    </p:spTree>
    <p:extLst>
      <p:ext uri="{BB962C8B-B14F-4D97-AF65-F5344CB8AC3E}">
        <p14:creationId xmlns:p14="http://schemas.microsoft.com/office/powerpoint/2010/main" val="10311522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solidFill>
            <a:schemeClr val="accent1"/>
          </a:solidFill>
        </p:spPr>
        <p:txBody>
          <a:bodyPr/>
          <a:lstStyle/>
          <a:p>
            <a:r>
              <a:rPr lang="en-US" sz="4000" b="1">
                <a:effectLst>
                  <a:outerShdw blurRad="38100" dist="38100" dir="2700000" algn="tl">
                    <a:srgbClr val="FFFFFF"/>
                  </a:outerShdw>
                </a:effectLst>
              </a:rPr>
              <a:t>Attribution Theory</a:t>
            </a:r>
            <a:r>
              <a:rPr lang="en-US" sz="4000"/>
              <a:t/>
            </a:r>
            <a:br>
              <a:rPr lang="en-US" sz="4000"/>
            </a:br>
            <a:endParaRPr lang="en-US" sz="4000"/>
          </a:p>
        </p:txBody>
      </p:sp>
      <p:sp>
        <p:nvSpPr>
          <p:cNvPr id="27651" name="Rectangle 3"/>
          <p:cNvSpPr>
            <a:spLocks noGrp="1" noChangeArrowheads="1"/>
          </p:cNvSpPr>
          <p:nvPr>
            <p:ph type="body" idx="1"/>
          </p:nvPr>
        </p:nvSpPr>
        <p:spPr>
          <a:solidFill>
            <a:srgbClr val="FF9999"/>
          </a:solidFill>
        </p:spPr>
        <p:txBody>
          <a:bodyPr/>
          <a:lstStyle/>
          <a:p>
            <a:pPr eaLnBrk="0" hangingPunct="0">
              <a:lnSpc>
                <a:spcPct val="100000"/>
              </a:lnSpc>
              <a:spcBef>
                <a:spcPct val="0"/>
              </a:spcBef>
              <a:buFontTx/>
              <a:buNone/>
            </a:pPr>
            <a:r>
              <a:rPr lang="en-US" dirty="0"/>
              <a:t>   A theory concerned with how people assign casualty to events and form or </a:t>
            </a:r>
            <a:r>
              <a:rPr lang="en-US" u="sng" dirty="0"/>
              <a:t>alter</a:t>
            </a:r>
            <a:r>
              <a:rPr lang="en-US" dirty="0"/>
              <a:t> their attitudes as an outcome of assessing their own or other people’s behavior.</a:t>
            </a:r>
          </a:p>
          <a:p>
            <a:pPr>
              <a:buFontTx/>
              <a:buNone/>
            </a:pPr>
            <a:r>
              <a:rPr lang="en-US" u="sng" dirty="0" err="1" smtClean="0"/>
              <a:t>Eg</a:t>
            </a:r>
            <a:endParaRPr lang="en-US" u="sng" dirty="0" smtClean="0"/>
          </a:p>
          <a:p>
            <a:pPr>
              <a:buFontTx/>
              <a:buNone/>
            </a:pPr>
            <a:r>
              <a:rPr lang="en-US" dirty="0"/>
              <a:t>Evidence </a:t>
            </a:r>
            <a:r>
              <a:rPr lang="en-US" dirty="0" smtClean="0"/>
              <a:t>suggests </a:t>
            </a:r>
            <a:r>
              <a:rPr lang="en-US" dirty="0"/>
              <a:t>that consumers are willing to reward high-effort firms </a:t>
            </a:r>
            <a:r>
              <a:rPr lang="en-US" dirty="0" smtClean="0"/>
              <a:t>and will </a:t>
            </a:r>
            <a:r>
              <a:rPr lang="en-US" dirty="0"/>
              <a:t>pay more </a:t>
            </a:r>
            <a:r>
              <a:rPr lang="en-US" dirty="0" smtClean="0"/>
              <a:t>and evaluate </a:t>
            </a:r>
            <a:r>
              <a:rPr lang="en-US" dirty="0"/>
              <a:t>the product </a:t>
            </a:r>
            <a:r>
              <a:rPr lang="en-US" dirty="0" smtClean="0"/>
              <a:t>higher </a:t>
            </a:r>
            <a:r>
              <a:rPr lang="en-US" dirty="0"/>
              <a:t>if they feel that the company has made an extra effort to make better products or provide better consumer services.</a:t>
            </a:r>
          </a:p>
        </p:txBody>
      </p:sp>
    </p:spTree>
    <p:extLst>
      <p:ext uri="{BB962C8B-B14F-4D97-AF65-F5344CB8AC3E}">
        <p14:creationId xmlns:p14="http://schemas.microsoft.com/office/powerpoint/2010/main" val="25944076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solidFill>
            <a:schemeClr val="accent1"/>
          </a:solidFill>
        </p:spPr>
        <p:txBody>
          <a:bodyPr/>
          <a:lstStyle/>
          <a:p>
            <a:r>
              <a:rPr lang="en-US" b="1"/>
              <a:t>Issues in Attribution Theory</a:t>
            </a:r>
          </a:p>
        </p:txBody>
      </p:sp>
      <p:sp>
        <p:nvSpPr>
          <p:cNvPr id="28675" name="Rectangle 3"/>
          <p:cNvSpPr>
            <a:spLocks noGrp="1" noChangeArrowheads="1"/>
          </p:cNvSpPr>
          <p:nvPr>
            <p:ph type="body" idx="1"/>
          </p:nvPr>
        </p:nvSpPr>
        <p:spPr>
          <a:solidFill>
            <a:srgbClr val="FF9999"/>
          </a:solidFill>
        </p:spPr>
        <p:txBody>
          <a:bodyPr>
            <a:normAutofit/>
          </a:bodyPr>
          <a:lstStyle/>
          <a:p>
            <a:r>
              <a:rPr lang="en-US" dirty="0"/>
              <a:t>Self-perception </a:t>
            </a:r>
            <a:r>
              <a:rPr lang="en-US" dirty="0" smtClean="0"/>
              <a:t>Theory</a:t>
            </a:r>
          </a:p>
          <a:p>
            <a:pPr marL="0" indent="0">
              <a:buNone/>
            </a:pPr>
            <a:r>
              <a:rPr lang="en-US" dirty="0" smtClean="0"/>
              <a:t>It </a:t>
            </a:r>
            <a:r>
              <a:rPr lang="en-US" dirty="0"/>
              <a:t>suggests that attitudes develop as consumers make judgments about their own behavior.</a:t>
            </a:r>
            <a:endParaRPr lang="en-US" sz="2000" dirty="0"/>
          </a:p>
          <a:p>
            <a:pPr lvl="1"/>
            <a:r>
              <a:rPr lang="en-US" i="1" dirty="0"/>
              <a:t>Internal attribution—</a:t>
            </a:r>
            <a:r>
              <a:rPr lang="en-US" dirty="0"/>
              <a:t>giving</a:t>
            </a:r>
            <a:r>
              <a:rPr lang="en-US" i="1" dirty="0"/>
              <a:t> </a:t>
            </a:r>
            <a:r>
              <a:rPr lang="en-US" dirty="0"/>
              <a:t>yourself credit for the outcomes— your ability, your skill, or your effort.</a:t>
            </a:r>
            <a:endParaRPr lang="en-US" sz="2000" dirty="0"/>
          </a:p>
          <a:p>
            <a:pPr lvl="1"/>
            <a:r>
              <a:rPr lang="en-US" i="1" dirty="0"/>
              <a:t>External attribution—the </a:t>
            </a:r>
            <a:r>
              <a:rPr lang="en-US" dirty="0"/>
              <a:t>purchase was good because of factors beyond your control—luck, etc.</a:t>
            </a:r>
            <a:endParaRPr lang="en-US" sz="2000" dirty="0"/>
          </a:p>
          <a:p>
            <a:pPr lvl="1"/>
            <a:r>
              <a:rPr lang="en-US" i="1" dirty="0"/>
              <a:t>Defensive</a:t>
            </a:r>
            <a:r>
              <a:rPr lang="en-US" dirty="0"/>
              <a:t> </a:t>
            </a:r>
            <a:r>
              <a:rPr lang="en-US" i="1" dirty="0"/>
              <a:t>attribution</a:t>
            </a:r>
            <a:r>
              <a:rPr lang="en-US" dirty="0"/>
              <a:t>—consumers are likely to accept credit personally for success, and to credit failure to others or to outside events</a:t>
            </a:r>
            <a:r>
              <a:rPr lang="en-US" dirty="0" smtClean="0"/>
              <a:t>.</a:t>
            </a:r>
            <a:endParaRPr lang="en-US" sz="2000" dirty="0"/>
          </a:p>
        </p:txBody>
      </p:sp>
    </p:spTree>
    <p:extLst>
      <p:ext uri="{BB962C8B-B14F-4D97-AF65-F5344CB8AC3E}">
        <p14:creationId xmlns:p14="http://schemas.microsoft.com/office/powerpoint/2010/main" val="755232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solidFill>
            <a:schemeClr val="accent1"/>
          </a:solidFill>
        </p:spPr>
        <p:txBody>
          <a:bodyPr/>
          <a:lstStyle/>
          <a:p>
            <a:endParaRPr lang="en-US" b="1" dirty="0">
              <a:solidFill>
                <a:schemeClr val="tx1"/>
              </a:solidFill>
              <a:effectLst>
                <a:outerShdw blurRad="38100" dist="38100" dir="2700000" algn="tl">
                  <a:srgbClr val="FFFFFF"/>
                </a:outerShdw>
              </a:effectLst>
            </a:endParaRPr>
          </a:p>
        </p:txBody>
      </p:sp>
      <p:sp>
        <p:nvSpPr>
          <p:cNvPr id="29699" name="Rectangle 3"/>
          <p:cNvSpPr>
            <a:spLocks noGrp="1" noChangeArrowheads="1"/>
          </p:cNvSpPr>
          <p:nvPr>
            <p:ph type="body" idx="1"/>
          </p:nvPr>
        </p:nvSpPr>
        <p:spPr>
          <a:solidFill>
            <a:srgbClr val="FF9999"/>
          </a:solidFill>
        </p:spPr>
        <p:txBody>
          <a:bodyPr/>
          <a:lstStyle/>
          <a:p>
            <a:r>
              <a:rPr lang="en-US" dirty="0"/>
              <a:t>Attributions Toward </a:t>
            </a:r>
            <a:r>
              <a:rPr lang="en-US" dirty="0" smtClean="0"/>
              <a:t>Others</a:t>
            </a:r>
          </a:p>
          <a:p>
            <a:pPr marL="0" lvl="0" indent="0">
              <a:buNone/>
            </a:pPr>
            <a:r>
              <a:rPr lang="en-US" dirty="0"/>
              <a:t>This helps us understand how people make attributions toward others.</a:t>
            </a:r>
          </a:p>
          <a:p>
            <a:endParaRPr lang="en-US" dirty="0"/>
          </a:p>
          <a:p>
            <a:r>
              <a:rPr lang="en-US" dirty="0"/>
              <a:t>Attributions Toward </a:t>
            </a:r>
            <a:r>
              <a:rPr lang="en-US" dirty="0" smtClean="0"/>
              <a:t>Objects</a:t>
            </a:r>
          </a:p>
          <a:p>
            <a:pPr marL="0" indent="0">
              <a:buNone/>
            </a:pPr>
            <a:r>
              <a:rPr lang="en-US" dirty="0"/>
              <a:t>this is directed towards judging product performance ,</a:t>
            </a:r>
            <a:r>
              <a:rPr lang="en-US" dirty="0" smtClean="0"/>
              <a:t>consumers form </a:t>
            </a:r>
            <a:r>
              <a:rPr lang="en-US" dirty="0"/>
              <a:t>product attributions toward things. Specifically, they want to find out why a product meets or does not meet their expectations. </a:t>
            </a:r>
          </a:p>
        </p:txBody>
      </p:sp>
    </p:spTree>
    <p:extLst>
      <p:ext uri="{BB962C8B-B14F-4D97-AF65-F5344CB8AC3E}">
        <p14:creationId xmlns:p14="http://schemas.microsoft.com/office/powerpoint/2010/main" val="233358555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solidFill>
            <a:schemeClr val="accent1"/>
          </a:solidFill>
        </p:spPr>
        <p:txBody>
          <a:bodyPr/>
          <a:lstStyle/>
          <a:p>
            <a:r>
              <a:rPr lang="en-US" sz="4000" b="1" dirty="0" smtClean="0"/>
              <a:t>Summary</a:t>
            </a:r>
            <a:endParaRPr lang="en-US" sz="4000" b="1" dirty="0"/>
          </a:p>
        </p:txBody>
      </p:sp>
      <p:sp>
        <p:nvSpPr>
          <p:cNvPr id="31747" name="Rectangle 3"/>
          <p:cNvSpPr>
            <a:spLocks noGrp="1" noChangeArrowheads="1"/>
          </p:cNvSpPr>
          <p:nvPr>
            <p:ph type="body" idx="1"/>
          </p:nvPr>
        </p:nvSpPr>
        <p:spPr>
          <a:solidFill>
            <a:srgbClr val="FF9999"/>
          </a:solidFill>
        </p:spPr>
        <p:txBody>
          <a:bodyPr/>
          <a:lstStyle/>
          <a:p>
            <a:r>
              <a:rPr lang="en-US" dirty="0"/>
              <a:t>The way people see </a:t>
            </a:r>
            <a:r>
              <a:rPr lang="en-US" dirty="0" smtClean="0"/>
              <a:t>themselves </a:t>
            </a:r>
            <a:r>
              <a:rPr lang="en-US" dirty="0"/>
              <a:t>is reflected in the causalities they form about prior </a:t>
            </a:r>
            <a:r>
              <a:rPr lang="en-US" dirty="0" smtClean="0"/>
              <a:t>behaviors </a:t>
            </a:r>
            <a:r>
              <a:rPr lang="en-US" dirty="0"/>
              <a:t>and the attitudes they develop thereafter. </a:t>
            </a:r>
            <a:endParaRPr lang="en-US" dirty="0" smtClean="0"/>
          </a:p>
          <a:p>
            <a:r>
              <a:rPr lang="en-US" dirty="0" smtClean="0"/>
              <a:t>In </a:t>
            </a:r>
            <a:r>
              <a:rPr lang="en-US" dirty="0"/>
              <a:t>trying to change consumption-related attitudes, especially with regard to products that require self-participation, marketers must understand how people make attributions, toward others and objects, and also how they analyze their own </a:t>
            </a:r>
            <a:r>
              <a:rPr lang="en-US" dirty="0" smtClean="0"/>
              <a:t>attributions.</a:t>
            </a:r>
            <a:endParaRPr lang="en-US" dirty="0"/>
          </a:p>
        </p:txBody>
      </p:sp>
    </p:spTree>
    <p:extLst>
      <p:ext uri="{BB962C8B-B14F-4D97-AF65-F5344CB8AC3E}">
        <p14:creationId xmlns:p14="http://schemas.microsoft.com/office/powerpoint/2010/main" val="33690892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solidFill>
            <a:schemeClr val="accent1"/>
          </a:solidFill>
        </p:spPr>
        <p:txBody>
          <a:bodyPr/>
          <a:lstStyle/>
          <a:p>
            <a:r>
              <a:rPr lang="en-US" sz="4000" b="1" dirty="0" smtClean="0"/>
              <a:t>References</a:t>
            </a:r>
            <a:endParaRPr lang="en-US" sz="4000" b="1" dirty="0"/>
          </a:p>
        </p:txBody>
      </p:sp>
      <p:sp>
        <p:nvSpPr>
          <p:cNvPr id="31747" name="Rectangle 3"/>
          <p:cNvSpPr>
            <a:spLocks noGrp="1" noChangeArrowheads="1"/>
          </p:cNvSpPr>
          <p:nvPr>
            <p:ph type="body" idx="1"/>
          </p:nvPr>
        </p:nvSpPr>
        <p:spPr>
          <a:solidFill>
            <a:srgbClr val="FF9999"/>
          </a:solidFill>
        </p:spPr>
        <p:txBody>
          <a:bodyPr/>
          <a:lstStyle/>
          <a:p>
            <a:r>
              <a:rPr lang="en-US" dirty="0" err="1" smtClean="0"/>
              <a:t>Schiffman</a:t>
            </a:r>
            <a:r>
              <a:rPr lang="en-US" dirty="0" smtClean="0"/>
              <a:t>, L. G and </a:t>
            </a:r>
            <a:r>
              <a:rPr lang="en-US" dirty="0" err="1" smtClean="0"/>
              <a:t>Kanuk,L.L</a:t>
            </a:r>
            <a:r>
              <a:rPr lang="en-US" dirty="0" smtClean="0"/>
              <a:t> (2007</a:t>
            </a:r>
            <a:r>
              <a:rPr lang="en-US" dirty="0"/>
              <a:t>). </a:t>
            </a:r>
            <a:r>
              <a:rPr lang="en-US" i="1" dirty="0"/>
              <a:t>Consumer Behavior</a:t>
            </a:r>
            <a:r>
              <a:rPr lang="en-US" dirty="0"/>
              <a:t>, 9th </a:t>
            </a:r>
            <a:r>
              <a:rPr lang="en-US" dirty="0" smtClean="0"/>
              <a:t>ed. </a:t>
            </a:r>
            <a:r>
              <a:rPr lang="en-US" dirty="0"/>
              <a:t>Pearson Education </a:t>
            </a:r>
            <a:r>
              <a:rPr lang="en-US" dirty="0" smtClean="0"/>
              <a:t>International. </a:t>
            </a:r>
            <a:r>
              <a:rPr lang="en-US" dirty="0" err="1" smtClean="0"/>
              <a:t>Inc</a:t>
            </a:r>
            <a:endParaRPr lang="en-US" dirty="0" smtClean="0"/>
          </a:p>
          <a:p>
            <a:r>
              <a:rPr lang="en-US" dirty="0" smtClean="0"/>
              <a:t>Schiffman,L. G</a:t>
            </a:r>
            <a:r>
              <a:rPr lang="en-US" dirty="0"/>
              <a:t> </a:t>
            </a:r>
            <a:r>
              <a:rPr lang="en-US" dirty="0" err="1" smtClean="0"/>
              <a:t>Kanuk</a:t>
            </a:r>
            <a:r>
              <a:rPr lang="en-US" dirty="0" smtClean="0"/>
              <a:t>,</a:t>
            </a:r>
            <a:r>
              <a:rPr lang="en-US" dirty="0"/>
              <a:t> </a:t>
            </a:r>
            <a:r>
              <a:rPr lang="en-US" dirty="0" smtClean="0"/>
              <a:t>L.L &amp; Das, M (2006) </a:t>
            </a:r>
            <a:r>
              <a:rPr lang="en-US" dirty="0" err="1" smtClean="0"/>
              <a:t>Cosumer</a:t>
            </a:r>
            <a:r>
              <a:rPr lang="en-US" dirty="0" smtClean="0"/>
              <a:t> Behavior, Pearson Prentice Hall, Canada</a:t>
            </a:r>
          </a:p>
          <a:p>
            <a:r>
              <a:rPr lang="en-US" dirty="0" err="1" smtClean="0"/>
              <a:t>Schiffman</a:t>
            </a:r>
            <a:r>
              <a:rPr lang="en-US" dirty="0" smtClean="0"/>
              <a:t> </a:t>
            </a:r>
            <a:r>
              <a:rPr lang="en-US" dirty="0"/>
              <a:t>L.G &amp; </a:t>
            </a:r>
            <a:r>
              <a:rPr lang="en-US" dirty="0" err="1"/>
              <a:t>Wisenblit</a:t>
            </a:r>
            <a:r>
              <a:rPr lang="en-US" dirty="0"/>
              <a:t> J.L (2019) </a:t>
            </a:r>
            <a:r>
              <a:rPr lang="en-US" i="1" dirty="0"/>
              <a:t>Consumer Behavior, </a:t>
            </a:r>
            <a:r>
              <a:rPr lang="en-US" dirty="0"/>
              <a:t>12</a:t>
            </a:r>
            <a:r>
              <a:rPr lang="en-US" baseline="30000" dirty="0"/>
              <a:t>th</a:t>
            </a:r>
            <a:r>
              <a:rPr lang="en-US" dirty="0"/>
              <a:t> </a:t>
            </a:r>
            <a:r>
              <a:rPr lang="en-US" dirty="0" err="1"/>
              <a:t>ed</a:t>
            </a:r>
            <a:r>
              <a:rPr lang="en-US" dirty="0"/>
              <a:t>, Pearson, New York</a:t>
            </a:r>
          </a:p>
          <a:p>
            <a:endParaRPr lang="en-US" dirty="0"/>
          </a:p>
        </p:txBody>
      </p:sp>
    </p:spTree>
    <p:extLst>
      <p:ext uri="{BB962C8B-B14F-4D97-AF65-F5344CB8AC3E}">
        <p14:creationId xmlns:p14="http://schemas.microsoft.com/office/powerpoint/2010/main" val="6712150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2026</TotalTime>
  <Words>2270</Words>
  <Application>Microsoft Office PowerPoint</Application>
  <PresentationFormat>Widescreen</PresentationFormat>
  <Paragraphs>180</Paragraphs>
  <Slides>42</Slides>
  <Notes>0</Notes>
  <HiddenSlides>0</HiddenSlides>
  <MMClips>1</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42</vt:i4>
      </vt:variant>
    </vt:vector>
  </HeadingPairs>
  <TitlesOfParts>
    <vt:vector size="48" baseType="lpstr">
      <vt:lpstr>Arial</vt:lpstr>
      <vt:lpstr>Calibri</vt:lpstr>
      <vt:lpstr>Calibri Light</vt:lpstr>
      <vt:lpstr>Times New Roman</vt:lpstr>
      <vt:lpstr>Office Theme</vt:lpstr>
      <vt:lpstr>Chart</vt:lpstr>
      <vt:lpstr> Consumer Behavior Week 7 Consumer Attitude By Dr. Wanjiku Kinyanjui</vt:lpstr>
      <vt:lpstr>Learning Objectives</vt:lpstr>
      <vt:lpstr>Attitudes Defined</vt:lpstr>
      <vt:lpstr>Cont….</vt:lpstr>
      <vt:lpstr>PowerPoint Presentation</vt:lpstr>
      <vt:lpstr>Characteristics of Attitude</vt:lpstr>
      <vt:lpstr>Characteristics Contd.</vt:lpstr>
      <vt:lpstr>Attitude Formation</vt:lpstr>
      <vt:lpstr>PowerPoint Presentation</vt:lpstr>
      <vt:lpstr>PowerPoint Presentation</vt:lpstr>
      <vt:lpstr>PowerPoint Presentation</vt:lpstr>
      <vt:lpstr>Structural Models of Attitudes</vt:lpstr>
      <vt:lpstr>The Tricomponent Model</vt:lpstr>
      <vt:lpstr> A Simple Representation of the Tri-component Attitude Model</vt:lpstr>
      <vt:lpstr> Multi-attribute Attitude Models </vt:lpstr>
      <vt:lpstr>Multi-attribute Attitude Models</vt:lpstr>
      <vt:lpstr>Attitude-Toward-Behavior Model </vt:lpstr>
      <vt:lpstr> Theory of Reasoned Action </vt:lpstr>
      <vt:lpstr>Theory of Trying to Consume</vt:lpstr>
      <vt:lpstr>Attitude-Toward-the-Ad Model</vt:lpstr>
      <vt:lpstr>Strategies of Attitude Change</vt:lpstr>
      <vt:lpstr>Strategies of Attitude Change</vt:lpstr>
      <vt:lpstr>The Utilitarian Function</vt:lpstr>
      <vt:lpstr>The Ego-defensive Function</vt:lpstr>
      <vt:lpstr>The Value-expressive Function</vt:lpstr>
      <vt:lpstr>The Knowledge Function</vt:lpstr>
      <vt:lpstr>Strategies of Attitude Change</vt:lpstr>
      <vt:lpstr>Strategies of Attitude Change</vt:lpstr>
      <vt:lpstr>Strategies of Attitude Change</vt:lpstr>
      <vt:lpstr>Strategies of Attitude Change</vt:lpstr>
      <vt:lpstr>Strategies of Attitude Change</vt:lpstr>
      <vt:lpstr>Strategies of Attitude Change</vt:lpstr>
      <vt:lpstr>Strategies of Attitude Change</vt:lpstr>
      <vt:lpstr>Elaboration Likelihood Model (ELM) </vt:lpstr>
      <vt:lpstr>Why Might Behavior Precede Attitude Formation?</vt:lpstr>
      <vt:lpstr> Cognitive Dissonance Theory </vt:lpstr>
      <vt:lpstr> Postpurchase Dissonance </vt:lpstr>
      <vt:lpstr>Attribution Theory </vt:lpstr>
      <vt:lpstr>Issues in Attribution Theory</vt:lpstr>
      <vt:lpstr>PowerPoint Presentation</vt:lpstr>
      <vt:lpstr>Summary</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61</cp:revision>
  <dcterms:created xsi:type="dcterms:W3CDTF">2022-10-27T07:51:46Z</dcterms:created>
  <dcterms:modified xsi:type="dcterms:W3CDTF">2022-11-05T06:16:12Z</dcterms:modified>
</cp:coreProperties>
</file>