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36"/>
  </p:notesMasterIdLst>
  <p:sldIdLst>
    <p:sldId id="295" r:id="rId2"/>
    <p:sldId id="258" r:id="rId3"/>
    <p:sldId id="296" r:id="rId4"/>
    <p:sldId id="297" r:id="rId5"/>
    <p:sldId id="300" r:id="rId6"/>
    <p:sldId id="261" r:id="rId7"/>
    <p:sldId id="307" r:id="rId8"/>
    <p:sldId id="301" r:id="rId9"/>
    <p:sldId id="302" r:id="rId10"/>
    <p:sldId id="303" r:id="rId11"/>
    <p:sldId id="304" r:id="rId12"/>
    <p:sldId id="305" r:id="rId13"/>
    <p:sldId id="264" r:id="rId14"/>
    <p:sldId id="308" r:id="rId15"/>
    <p:sldId id="309" r:id="rId16"/>
    <p:sldId id="310" r:id="rId17"/>
    <p:sldId id="311" r:id="rId18"/>
    <p:sldId id="312" r:id="rId19"/>
    <p:sldId id="313" r:id="rId20"/>
    <p:sldId id="314" r:id="rId21"/>
    <p:sldId id="327" r:id="rId22"/>
    <p:sldId id="341" r:id="rId23"/>
    <p:sldId id="328" r:id="rId24"/>
    <p:sldId id="329" r:id="rId25"/>
    <p:sldId id="338" r:id="rId26"/>
    <p:sldId id="330" r:id="rId27"/>
    <p:sldId id="331" r:id="rId28"/>
    <p:sldId id="332" r:id="rId29"/>
    <p:sldId id="333" r:id="rId30"/>
    <p:sldId id="334" r:id="rId31"/>
    <p:sldId id="339" r:id="rId32"/>
    <p:sldId id="337" r:id="rId33"/>
    <p:sldId id="293" r:id="rId34"/>
    <p:sldId id="34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4" autoAdjust="0"/>
    <p:restoredTop sz="94660"/>
  </p:normalViewPr>
  <p:slideViewPr>
    <p:cSldViewPr snapToGrid="0">
      <p:cViewPr varScale="1">
        <p:scale>
          <a:sx n="46" d="100"/>
          <a:sy n="46"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C4FFA0-781F-41C5-89ED-2577AE480A82}" type="doc">
      <dgm:prSet loTypeId="urn:microsoft.com/office/officeart/2005/8/layout/hList1" loCatId="list" qsTypeId="urn:microsoft.com/office/officeart/2005/8/quickstyle/simple1" qsCatId="simple" csTypeId="urn:microsoft.com/office/officeart/2005/8/colors/accent3_2" csCatId="accent3" phldr="1"/>
      <dgm:spPr/>
      <dgm:t>
        <a:bodyPr/>
        <a:lstStyle/>
        <a:p>
          <a:endParaRPr lang="en-US"/>
        </a:p>
      </dgm:t>
    </dgm:pt>
    <dgm:pt modelId="{5C67A8FA-3900-4A75-9180-73C6EC7222B7}">
      <dgm:prSet/>
      <dgm:spPr/>
      <dgm:t>
        <a:bodyPr/>
        <a:lstStyle/>
        <a:p>
          <a:pPr rtl="0"/>
          <a:r>
            <a:rPr lang="en-US" b="0" i="0" baseline="0" dirty="0" smtClean="0"/>
            <a:t>Addressable</a:t>
          </a:r>
          <a:endParaRPr lang="en-US" dirty="0"/>
        </a:p>
      </dgm:t>
    </dgm:pt>
    <dgm:pt modelId="{5E8253E3-C15F-40BB-85AB-FD128E00232D}" type="parTrans" cxnId="{86680173-82F4-4CAC-801C-44DAAFB9689B}">
      <dgm:prSet/>
      <dgm:spPr/>
      <dgm:t>
        <a:bodyPr/>
        <a:lstStyle/>
        <a:p>
          <a:endParaRPr lang="en-US"/>
        </a:p>
      </dgm:t>
    </dgm:pt>
    <dgm:pt modelId="{492BEB3F-1523-4F06-BEA8-B0D149D25E98}" type="sibTrans" cxnId="{86680173-82F4-4CAC-801C-44DAAFB9689B}">
      <dgm:prSet/>
      <dgm:spPr/>
      <dgm:t>
        <a:bodyPr/>
        <a:lstStyle/>
        <a:p>
          <a:endParaRPr lang="en-US"/>
        </a:p>
      </dgm:t>
    </dgm:pt>
    <dgm:pt modelId="{08E77DB0-407B-412A-B13B-2BE8A2B9F21D}">
      <dgm:prSet/>
      <dgm:spPr/>
      <dgm:t>
        <a:bodyPr/>
        <a:lstStyle/>
        <a:p>
          <a:pPr rtl="0"/>
          <a:r>
            <a:rPr lang="en-US" b="0" i="0" baseline="0" dirty="0" smtClean="0"/>
            <a:t>Customized and addressed to different receivers</a:t>
          </a:r>
          <a:endParaRPr lang="en-US" b="0" i="0" baseline="0" dirty="0"/>
        </a:p>
      </dgm:t>
    </dgm:pt>
    <dgm:pt modelId="{618FF489-2EE0-41E4-90E4-6A865D982AC9}" type="parTrans" cxnId="{71B3F776-5444-4B2D-AA67-1CD97D1D1430}">
      <dgm:prSet/>
      <dgm:spPr/>
      <dgm:t>
        <a:bodyPr/>
        <a:lstStyle/>
        <a:p>
          <a:endParaRPr lang="en-US"/>
        </a:p>
      </dgm:t>
    </dgm:pt>
    <dgm:pt modelId="{A3BCF9AC-2C69-43B3-88BF-EFBD140DC1E2}" type="sibTrans" cxnId="{71B3F776-5444-4B2D-AA67-1CD97D1D1430}">
      <dgm:prSet/>
      <dgm:spPr/>
      <dgm:t>
        <a:bodyPr/>
        <a:lstStyle/>
        <a:p>
          <a:endParaRPr lang="en-US"/>
        </a:p>
      </dgm:t>
    </dgm:pt>
    <dgm:pt modelId="{A359172B-9F0D-4C49-81D6-36005C60F127}">
      <dgm:prSet/>
      <dgm:spPr/>
      <dgm:t>
        <a:bodyPr/>
        <a:lstStyle/>
        <a:p>
          <a:pPr rtl="0"/>
          <a:r>
            <a:rPr lang="en-US" b="0" i="0" baseline="0" dirty="0" smtClean="0"/>
            <a:t>Interactive</a:t>
          </a:r>
          <a:endParaRPr lang="en-US" dirty="0"/>
        </a:p>
      </dgm:t>
    </dgm:pt>
    <dgm:pt modelId="{3F99069C-3CB3-490B-9732-552786410EC8}" type="parTrans" cxnId="{AA1E0957-3AE3-4912-BB58-FC5FC8179B36}">
      <dgm:prSet/>
      <dgm:spPr/>
      <dgm:t>
        <a:bodyPr/>
        <a:lstStyle/>
        <a:p>
          <a:endParaRPr lang="en-US"/>
        </a:p>
      </dgm:t>
    </dgm:pt>
    <dgm:pt modelId="{22CA7253-ECF8-4DB9-831F-3688583E9ED9}" type="sibTrans" cxnId="{AA1E0957-3AE3-4912-BB58-FC5FC8179B36}">
      <dgm:prSet/>
      <dgm:spPr/>
      <dgm:t>
        <a:bodyPr/>
        <a:lstStyle/>
        <a:p>
          <a:endParaRPr lang="en-US"/>
        </a:p>
      </dgm:t>
    </dgm:pt>
    <dgm:pt modelId="{6FF770F2-6B70-45DD-BB5D-F1E5490223DB}">
      <dgm:prSet/>
      <dgm:spPr/>
      <dgm:t>
        <a:bodyPr/>
        <a:lstStyle/>
        <a:p>
          <a:pPr rtl="0"/>
          <a:r>
            <a:rPr lang="en-US" b="0" i="0" baseline="0" dirty="0" smtClean="0"/>
            <a:t>Receivers can interact with the sender</a:t>
          </a:r>
          <a:endParaRPr lang="en-US" dirty="0"/>
        </a:p>
      </dgm:t>
    </dgm:pt>
    <dgm:pt modelId="{F3AD17C2-3B2E-424E-BB0F-076447D9E069}" type="parTrans" cxnId="{ADC4B57C-67DC-41FA-8786-C40B9CCAE887}">
      <dgm:prSet/>
      <dgm:spPr/>
      <dgm:t>
        <a:bodyPr/>
        <a:lstStyle/>
        <a:p>
          <a:endParaRPr lang="en-US"/>
        </a:p>
      </dgm:t>
    </dgm:pt>
    <dgm:pt modelId="{0E3AA468-CAF5-45C5-BB49-C8A31A3F38DB}" type="sibTrans" cxnId="{ADC4B57C-67DC-41FA-8786-C40B9CCAE887}">
      <dgm:prSet/>
      <dgm:spPr/>
      <dgm:t>
        <a:bodyPr/>
        <a:lstStyle/>
        <a:p>
          <a:endParaRPr lang="en-US"/>
        </a:p>
      </dgm:t>
    </dgm:pt>
    <dgm:pt modelId="{F5E0653E-F3D7-44AC-B845-3F8441DD74FE}">
      <dgm:prSet/>
      <dgm:spPr/>
      <dgm:t>
        <a:bodyPr/>
        <a:lstStyle/>
        <a:p>
          <a:pPr rtl="0"/>
          <a:r>
            <a:rPr lang="en-US" b="0" i="0" baseline="0" dirty="0" smtClean="0"/>
            <a:t>Response measurable</a:t>
          </a:r>
          <a:endParaRPr lang="en-US" dirty="0"/>
        </a:p>
      </dgm:t>
    </dgm:pt>
    <dgm:pt modelId="{BC472951-04A6-4079-AF82-17630BA4AD86}" type="parTrans" cxnId="{1F0C4FA5-8153-41BA-B31D-3258A0018704}">
      <dgm:prSet/>
      <dgm:spPr/>
      <dgm:t>
        <a:bodyPr/>
        <a:lstStyle/>
        <a:p>
          <a:endParaRPr lang="en-US"/>
        </a:p>
      </dgm:t>
    </dgm:pt>
    <dgm:pt modelId="{F9DEF4FA-F0DB-44D6-9E8A-E73FC5E28BD2}" type="sibTrans" cxnId="{1F0C4FA5-8153-41BA-B31D-3258A0018704}">
      <dgm:prSet/>
      <dgm:spPr/>
      <dgm:t>
        <a:bodyPr/>
        <a:lstStyle/>
        <a:p>
          <a:endParaRPr lang="en-US"/>
        </a:p>
      </dgm:t>
    </dgm:pt>
    <dgm:pt modelId="{38DA1802-9BD1-45C2-BE84-AA2D7A018900}">
      <dgm:prSet/>
      <dgm:spPr/>
      <dgm:t>
        <a:bodyPr/>
        <a:lstStyle/>
        <a:p>
          <a:pPr rtl="0"/>
          <a:r>
            <a:rPr lang="en-US" b="0" i="0" baseline="0" dirty="0" smtClean="0"/>
            <a:t>Receiver's response can be measured</a:t>
          </a:r>
          <a:endParaRPr lang="en-US" dirty="0"/>
        </a:p>
      </dgm:t>
    </dgm:pt>
    <dgm:pt modelId="{26B072EA-18ED-4733-83B2-C567020C95F1}" type="parTrans" cxnId="{F63BF184-6B8E-42F8-B110-6F8F7168A8F5}">
      <dgm:prSet/>
      <dgm:spPr/>
      <dgm:t>
        <a:bodyPr/>
        <a:lstStyle/>
        <a:p>
          <a:endParaRPr lang="en-US"/>
        </a:p>
      </dgm:t>
    </dgm:pt>
    <dgm:pt modelId="{CA9EB516-8181-4D52-801E-4011F17BBE8B}" type="sibTrans" cxnId="{F63BF184-6B8E-42F8-B110-6F8F7168A8F5}">
      <dgm:prSet/>
      <dgm:spPr/>
      <dgm:t>
        <a:bodyPr/>
        <a:lstStyle/>
        <a:p>
          <a:endParaRPr lang="en-US"/>
        </a:p>
      </dgm:t>
    </dgm:pt>
    <dgm:pt modelId="{2AA9117D-43C5-4BBE-9AA4-E6C47D0712FD}" type="pres">
      <dgm:prSet presAssocID="{0CC4FFA0-781F-41C5-89ED-2577AE480A82}" presName="Name0" presStyleCnt="0">
        <dgm:presLayoutVars>
          <dgm:dir/>
          <dgm:animLvl val="lvl"/>
          <dgm:resizeHandles val="exact"/>
        </dgm:presLayoutVars>
      </dgm:prSet>
      <dgm:spPr/>
      <dgm:t>
        <a:bodyPr/>
        <a:lstStyle/>
        <a:p>
          <a:endParaRPr lang="en-US"/>
        </a:p>
      </dgm:t>
    </dgm:pt>
    <dgm:pt modelId="{02CA69D3-7344-409F-85E4-624840E4DB1D}" type="pres">
      <dgm:prSet presAssocID="{5C67A8FA-3900-4A75-9180-73C6EC7222B7}" presName="composite" presStyleCnt="0"/>
      <dgm:spPr/>
      <dgm:t>
        <a:bodyPr/>
        <a:lstStyle/>
        <a:p>
          <a:endParaRPr lang="en-US"/>
        </a:p>
      </dgm:t>
    </dgm:pt>
    <dgm:pt modelId="{97AD1354-F62A-4CD6-8632-2920FB5E5944}" type="pres">
      <dgm:prSet presAssocID="{5C67A8FA-3900-4A75-9180-73C6EC7222B7}" presName="parTx" presStyleLbl="alignNode1" presStyleIdx="0" presStyleCnt="3">
        <dgm:presLayoutVars>
          <dgm:chMax val="0"/>
          <dgm:chPref val="0"/>
          <dgm:bulletEnabled val="1"/>
        </dgm:presLayoutVars>
      </dgm:prSet>
      <dgm:spPr/>
      <dgm:t>
        <a:bodyPr/>
        <a:lstStyle/>
        <a:p>
          <a:endParaRPr lang="en-US"/>
        </a:p>
      </dgm:t>
    </dgm:pt>
    <dgm:pt modelId="{9F9CA783-37BD-4A45-A43B-72A7E10B6D66}" type="pres">
      <dgm:prSet presAssocID="{5C67A8FA-3900-4A75-9180-73C6EC7222B7}" presName="desTx" presStyleLbl="alignAccFollowNode1" presStyleIdx="0" presStyleCnt="3">
        <dgm:presLayoutVars>
          <dgm:bulletEnabled val="1"/>
        </dgm:presLayoutVars>
      </dgm:prSet>
      <dgm:spPr/>
      <dgm:t>
        <a:bodyPr/>
        <a:lstStyle/>
        <a:p>
          <a:endParaRPr lang="en-US"/>
        </a:p>
      </dgm:t>
    </dgm:pt>
    <dgm:pt modelId="{D78C8C81-5C6E-4165-B858-E97947BA264A}" type="pres">
      <dgm:prSet presAssocID="{492BEB3F-1523-4F06-BEA8-B0D149D25E98}" presName="space" presStyleCnt="0"/>
      <dgm:spPr/>
      <dgm:t>
        <a:bodyPr/>
        <a:lstStyle/>
        <a:p>
          <a:endParaRPr lang="en-US"/>
        </a:p>
      </dgm:t>
    </dgm:pt>
    <dgm:pt modelId="{3574BA61-F3C2-4E26-B1A2-D62FE622A1B6}" type="pres">
      <dgm:prSet presAssocID="{A359172B-9F0D-4C49-81D6-36005C60F127}" presName="composite" presStyleCnt="0"/>
      <dgm:spPr/>
      <dgm:t>
        <a:bodyPr/>
        <a:lstStyle/>
        <a:p>
          <a:endParaRPr lang="en-US"/>
        </a:p>
      </dgm:t>
    </dgm:pt>
    <dgm:pt modelId="{C647C159-2D28-45DC-BCFE-8412887D3ABD}" type="pres">
      <dgm:prSet presAssocID="{A359172B-9F0D-4C49-81D6-36005C60F127}" presName="parTx" presStyleLbl="alignNode1" presStyleIdx="1" presStyleCnt="3">
        <dgm:presLayoutVars>
          <dgm:chMax val="0"/>
          <dgm:chPref val="0"/>
          <dgm:bulletEnabled val="1"/>
        </dgm:presLayoutVars>
      </dgm:prSet>
      <dgm:spPr/>
      <dgm:t>
        <a:bodyPr/>
        <a:lstStyle/>
        <a:p>
          <a:endParaRPr lang="en-US"/>
        </a:p>
      </dgm:t>
    </dgm:pt>
    <dgm:pt modelId="{F4202DEC-A4E7-4D8E-8008-DB9FDFE20304}" type="pres">
      <dgm:prSet presAssocID="{A359172B-9F0D-4C49-81D6-36005C60F127}" presName="desTx" presStyleLbl="alignAccFollowNode1" presStyleIdx="1" presStyleCnt="3">
        <dgm:presLayoutVars>
          <dgm:bulletEnabled val="1"/>
        </dgm:presLayoutVars>
      </dgm:prSet>
      <dgm:spPr/>
      <dgm:t>
        <a:bodyPr/>
        <a:lstStyle/>
        <a:p>
          <a:endParaRPr lang="en-US"/>
        </a:p>
      </dgm:t>
    </dgm:pt>
    <dgm:pt modelId="{C2DC0C4C-6654-4CC3-94BC-ACC4CA440A96}" type="pres">
      <dgm:prSet presAssocID="{22CA7253-ECF8-4DB9-831F-3688583E9ED9}" presName="space" presStyleCnt="0"/>
      <dgm:spPr/>
      <dgm:t>
        <a:bodyPr/>
        <a:lstStyle/>
        <a:p>
          <a:endParaRPr lang="en-US"/>
        </a:p>
      </dgm:t>
    </dgm:pt>
    <dgm:pt modelId="{F68FD2B9-DF9A-4EAF-82CA-720B6E60B2ED}" type="pres">
      <dgm:prSet presAssocID="{F5E0653E-F3D7-44AC-B845-3F8441DD74FE}" presName="composite" presStyleCnt="0"/>
      <dgm:spPr/>
      <dgm:t>
        <a:bodyPr/>
        <a:lstStyle/>
        <a:p>
          <a:endParaRPr lang="en-US"/>
        </a:p>
      </dgm:t>
    </dgm:pt>
    <dgm:pt modelId="{98C62B54-0D5E-4A1B-9B73-FC45E74FD782}" type="pres">
      <dgm:prSet presAssocID="{F5E0653E-F3D7-44AC-B845-3F8441DD74FE}" presName="parTx" presStyleLbl="alignNode1" presStyleIdx="2" presStyleCnt="3">
        <dgm:presLayoutVars>
          <dgm:chMax val="0"/>
          <dgm:chPref val="0"/>
          <dgm:bulletEnabled val="1"/>
        </dgm:presLayoutVars>
      </dgm:prSet>
      <dgm:spPr/>
      <dgm:t>
        <a:bodyPr/>
        <a:lstStyle/>
        <a:p>
          <a:endParaRPr lang="en-US"/>
        </a:p>
      </dgm:t>
    </dgm:pt>
    <dgm:pt modelId="{71E1FD6F-967F-4A3D-87EE-B6A45B9EC568}" type="pres">
      <dgm:prSet presAssocID="{F5E0653E-F3D7-44AC-B845-3F8441DD74FE}" presName="desTx" presStyleLbl="alignAccFollowNode1" presStyleIdx="2" presStyleCnt="3">
        <dgm:presLayoutVars>
          <dgm:bulletEnabled val="1"/>
        </dgm:presLayoutVars>
      </dgm:prSet>
      <dgm:spPr/>
      <dgm:t>
        <a:bodyPr/>
        <a:lstStyle/>
        <a:p>
          <a:endParaRPr lang="en-US"/>
        </a:p>
      </dgm:t>
    </dgm:pt>
  </dgm:ptLst>
  <dgm:cxnLst>
    <dgm:cxn modelId="{9A33481D-13F5-4334-A9BA-3FCBF0E251D0}" type="presOf" srcId="{A359172B-9F0D-4C49-81D6-36005C60F127}" destId="{C647C159-2D28-45DC-BCFE-8412887D3ABD}" srcOrd="0" destOrd="0" presId="urn:microsoft.com/office/officeart/2005/8/layout/hList1"/>
    <dgm:cxn modelId="{F63BF184-6B8E-42F8-B110-6F8F7168A8F5}" srcId="{F5E0653E-F3D7-44AC-B845-3F8441DD74FE}" destId="{38DA1802-9BD1-45C2-BE84-AA2D7A018900}" srcOrd="0" destOrd="0" parTransId="{26B072EA-18ED-4733-83B2-C567020C95F1}" sibTransId="{CA9EB516-8181-4D52-801E-4011F17BBE8B}"/>
    <dgm:cxn modelId="{94DADCAC-0949-48BA-99AF-F657585EE513}" type="presOf" srcId="{0CC4FFA0-781F-41C5-89ED-2577AE480A82}" destId="{2AA9117D-43C5-4BBE-9AA4-E6C47D0712FD}" srcOrd="0" destOrd="0" presId="urn:microsoft.com/office/officeart/2005/8/layout/hList1"/>
    <dgm:cxn modelId="{C5A31762-FAC8-4C41-ABEA-05E3F4287B6B}" type="presOf" srcId="{5C67A8FA-3900-4A75-9180-73C6EC7222B7}" destId="{97AD1354-F62A-4CD6-8632-2920FB5E5944}" srcOrd="0" destOrd="0" presId="urn:microsoft.com/office/officeart/2005/8/layout/hList1"/>
    <dgm:cxn modelId="{71B3F776-5444-4B2D-AA67-1CD97D1D1430}" srcId="{5C67A8FA-3900-4A75-9180-73C6EC7222B7}" destId="{08E77DB0-407B-412A-B13B-2BE8A2B9F21D}" srcOrd="0" destOrd="0" parTransId="{618FF489-2EE0-41E4-90E4-6A865D982AC9}" sibTransId="{A3BCF9AC-2C69-43B3-88BF-EFBD140DC1E2}"/>
    <dgm:cxn modelId="{73D4071D-4D86-49D0-A28B-A34C34C6DB99}" type="presOf" srcId="{08E77DB0-407B-412A-B13B-2BE8A2B9F21D}" destId="{9F9CA783-37BD-4A45-A43B-72A7E10B6D66}" srcOrd="0" destOrd="0" presId="urn:microsoft.com/office/officeart/2005/8/layout/hList1"/>
    <dgm:cxn modelId="{ADC4B57C-67DC-41FA-8786-C40B9CCAE887}" srcId="{A359172B-9F0D-4C49-81D6-36005C60F127}" destId="{6FF770F2-6B70-45DD-BB5D-F1E5490223DB}" srcOrd="0" destOrd="0" parTransId="{F3AD17C2-3B2E-424E-BB0F-076447D9E069}" sibTransId="{0E3AA468-CAF5-45C5-BB49-C8A31A3F38DB}"/>
    <dgm:cxn modelId="{5387B061-CBF2-41E3-BF3A-ADB2D5EB7C85}" type="presOf" srcId="{38DA1802-9BD1-45C2-BE84-AA2D7A018900}" destId="{71E1FD6F-967F-4A3D-87EE-B6A45B9EC568}" srcOrd="0" destOrd="0" presId="urn:microsoft.com/office/officeart/2005/8/layout/hList1"/>
    <dgm:cxn modelId="{1F0C4FA5-8153-41BA-B31D-3258A0018704}" srcId="{0CC4FFA0-781F-41C5-89ED-2577AE480A82}" destId="{F5E0653E-F3D7-44AC-B845-3F8441DD74FE}" srcOrd="2" destOrd="0" parTransId="{BC472951-04A6-4079-AF82-17630BA4AD86}" sibTransId="{F9DEF4FA-F0DB-44D6-9E8A-E73FC5E28BD2}"/>
    <dgm:cxn modelId="{AA1E0957-3AE3-4912-BB58-FC5FC8179B36}" srcId="{0CC4FFA0-781F-41C5-89ED-2577AE480A82}" destId="{A359172B-9F0D-4C49-81D6-36005C60F127}" srcOrd="1" destOrd="0" parTransId="{3F99069C-3CB3-490B-9732-552786410EC8}" sibTransId="{22CA7253-ECF8-4DB9-831F-3688583E9ED9}"/>
    <dgm:cxn modelId="{A82FC392-FB8E-4DDD-868C-C0180E0EFE33}" type="presOf" srcId="{F5E0653E-F3D7-44AC-B845-3F8441DD74FE}" destId="{98C62B54-0D5E-4A1B-9B73-FC45E74FD782}" srcOrd="0" destOrd="0" presId="urn:microsoft.com/office/officeart/2005/8/layout/hList1"/>
    <dgm:cxn modelId="{86680173-82F4-4CAC-801C-44DAAFB9689B}" srcId="{0CC4FFA0-781F-41C5-89ED-2577AE480A82}" destId="{5C67A8FA-3900-4A75-9180-73C6EC7222B7}" srcOrd="0" destOrd="0" parTransId="{5E8253E3-C15F-40BB-85AB-FD128E00232D}" sibTransId="{492BEB3F-1523-4F06-BEA8-B0D149D25E98}"/>
    <dgm:cxn modelId="{FBEDAAD7-02AD-4654-BE76-3CFA59978AAC}" type="presOf" srcId="{6FF770F2-6B70-45DD-BB5D-F1E5490223DB}" destId="{F4202DEC-A4E7-4D8E-8008-DB9FDFE20304}" srcOrd="0" destOrd="0" presId="urn:microsoft.com/office/officeart/2005/8/layout/hList1"/>
    <dgm:cxn modelId="{F4A638A1-1511-4944-9B61-B682445BEDCA}" type="presParOf" srcId="{2AA9117D-43C5-4BBE-9AA4-E6C47D0712FD}" destId="{02CA69D3-7344-409F-85E4-624840E4DB1D}" srcOrd="0" destOrd="0" presId="urn:microsoft.com/office/officeart/2005/8/layout/hList1"/>
    <dgm:cxn modelId="{C085E293-1D92-4FDB-AF12-754CFCD10E43}" type="presParOf" srcId="{02CA69D3-7344-409F-85E4-624840E4DB1D}" destId="{97AD1354-F62A-4CD6-8632-2920FB5E5944}" srcOrd="0" destOrd="0" presId="urn:microsoft.com/office/officeart/2005/8/layout/hList1"/>
    <dgm:cxn modelId="{5E4BCD38-1955-4BA4-A997-C17D40C6F10A}" type="presParOf" srcId="{02CA69D3-7344-409F-85E4-624840E4DB1D}" destId="{9F9CA783-37BD-4A45-A43B-72A7E10B6D66}" srcOrd="1" destOrd="0" presId="urn:microsoft.com/office/officeart/2005/8/layout/hList1"/>
    <dgm:cxn modelId="{E9295414-899A-4168-9457-238289735498}" type="presParOf" srcId="{2AA9117D-43C5-4BBE-9AA4-E6C47D0712FD}" destId="{D78C8C81-5C6E-4165-B858-E97947BA264A}" srcOrd="1" destOrd="0" presId="urn:microsoft.com/office/officeart/2005/8/layout/hList1"/>
    <dgm:cxn modelId="{47FB89B6-D1E0-421B-876B-22C85C1023DB}" type="presParOf" srcId="{2AA9117D-43C5-4BBE-9AA4-E6C47D0712FD}" destId="{3574BA61-F3C2-4E26-B1A2-D62FE622A1B6}" srcOrd="2" destOrd="0" presId="urn:microsoft.com/office/officeart/2005/8/layout/hList1"/>
    <dgm:cxn modelId="{4D8C05F1-FF78-419F-B310-A376216F1F2B}" type="presParOf" srcId="{3574BA61-F3C2-4E26-B1A2-D62FE622A1B6}" destId="{C647C159-2D28-45DC-BCFE-8412887D3ABD}" srcOrd="0" destOrd="0" presId="urn:microsoft.com/office/officeart/2005/8/layout/hList1"/>
    <dgm:cxn modelId="{365BF0E3-3648-4D5E-BD34-5D96C0BEADEA}" type="presParOf" srcId="{3574BA61-F3C2-4E26-B1A2-D62FE622A1B6}" destId="{F4202DEC-A4E7-4D8E-8008-DB9FDFE20304}" srcOrd="1" destOrd="0" presId="urn:microsoft.com/office/officeart/2005/8/layout/hList1"/>
    <dgm:cxn modelId="{63183A77-983F-4AED-93E8-22EDF3A64593}" type="presParOf" srcId="{2AA9117D-43C5-4BBE-9AA4-E6C47D0712FD}" destId="{C2DC0C4C-6654-4CC3-94BC-ACC4CA440A96}" srcOrd="3" destOrd="0" presId="urn:microsoft.com/office/officeart/2005/8/layout/hList1"/>
    <dgm:cxn modelId="{A30F6D00-89B8-4804-8AF0-2A6B9D6156EE}" type="presParOf" srcId="{2AA9117D-43C5-4BBE-9AA4-E6C47D0712FD}" destId="{F68FD2B9-DF9A-4EAF-82CA-720B6E60B2ED}" srcOrd="4" destOrd="0" presId="urn:microsoft.com/office/officeart/2005/8/layout/hList1"/>
    <dgm:cxn modelId="{34482058-0D10-4501-B9E8-F8C31ACC5A09}" type="presParOf" srcId="{F68FD2B9-DF9A-4EAF-82CA-720B6E60B2ED}" destId="{98C62B54-0D5E-4A1B-9B73-FC45E74FD782}" srcOrd="0" destOrd="0" presId="urn:microsoft.com/office/officeart/2005/8/layout/hList1"/>
    <dgm:cxn modelId="{D56B663C-3CFA-4176-A93C-F91CC9BDE617}" type="presParOf" srcId="{F68FD2B9-DF9A-4EAF-82CA-720B6E60B2ED}" destId="{71E1FD6F-967F-4A3D-87EE-B6A45B9EC56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AD1354-F62A-4CD6-8632-2920FB5E5944}">
      <dsp:nvSpPr>
        <dsp:cNvPr id="0" name=""/>
        <dsp:cNvSpPr/>
      </dsp:nvSpPr>
      <dsp:spPr>
        <a:xfrm>
          <a:off x="2737" y="26642"/>
          <a:ext cx="2669493" cy="1018785"/>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rtl="0">
            <a:lnSpc>
              <a:spcPct val="90000"/>
            </a:lnSpc>
            <a:spcBef>
              <a:spcPct val="0"/>
            </a:spcBef>
            <a:spcAft>
              <a:spcPct val="35000"/>
            </a:spcAft>
          </a:pPr>
          <a:r>
            <a:rPr lang="en-US" sz="2800" b="0" i="0" kern="1200" baseline="0" dirty="0" smtClean="0"/>
            <a:t>Addressable</a:t>
          </a:r>
          <a:endParaRPr lang="en-US" sz="2800" kern="1200" dirty="0"/>
        </a:p>
      </dsp:txBody>
      <dsp:txXfrm>
        <a:off x="2737" y="26642"/>
        <a:ext cx="2669493" cy="1018785"/>
      </dsp:txXfrm>
    </dsp:sp>
    <dsp:sp modelId="{9F9CA783-37BD-4A45-A43B-72A7E10B6D66}">
      <dsp:nvSpPr>
        <dsp:cNvPr id="0" name=""/>
        <dsp:cNvSpPr/>
      </dsp:nvSpPr>
      <dsp:spPr>
        <a:xfrm>
          <a:off x="2737" y="1045427"/>
          <a:ext cx="2669493" cy="234423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rtl="0">
            <a:lnSpc>
              <a:spcPct val="90000"/>
            </a:lnSpc>
            <a:spcBef>
              <a:spcPct val="0"/>
            </a:spcBef>
            <a:spcAft>
              <a:spcPct val="15000"/>
            </a:spcAft>
            <a:buChar char="••"/>
          </a:pPr>
          <a:r>
            <a:rPr lang="en-US" sz="2800" b="0" i="0" kern="1200" baseline="0" dirty="0" smtClean="0"/>
            <a:t>Customized and addressed to different receivers</a:t>
          </a:r>
          <a:endParaRPr lang="en-US" sz="2800" b="0" i="0" kern="1200" baseline="0" dirty="0"/>
        </a:p>
      </dsp:txBody>
      <dsp:txXfrm>
        <a:off x="2737" y="1045427"/>
        <a:ext cx="2669493" cy="2344230"/>
      </dsp:txXfrm>
    </dsp:sp>
    <dsp:sp modelId="{C647C159-2D28-45DC-BCFE-8412887D3ABD}">
      <dsp:nvSpPr>
        <dsp:cNvPr id="0" name=""/>
        <dsp:cNvSpPr/>
      </dsp:nvSpPr>
      <dsp:spPr>
        <a:xfrm>
          <a:off x="3045959" y="26642"/>
          <a:ext cx="2669493" cy="1018785"/>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rtl="0">
            <a:lnSpc>
              <a:spcPct val="90000"/>
            </a:lnSpc>
            <a:spcBef>
              <a:spcPct val="0"/>
            </a:spcBef>
            <a:spcAft>
              <a:spcPct val="35000"/>
            </a:spcAft>
          </a:pPr>
          <a:r>
            <a:rPr lang="en-US" sz="2800" b="0" i="0" kern="1200" baseline="0" dirty="0" smtClean="0"/>
            <a:t>Interactive</a:t>
          </a:r>
          <a:endParaRPr lang="en-US" sz="2800" kern="1200" dirty="0"/>
        </a:p>
      </dsp:txBody>
      <dsp:txXfrm>
        <a:off x="3045959" y="26642"/>
        <a:ext cx="2669493" cy="1018785"/>
      </dsp:txXfrm>
    </dsp:sp>
    <dsp:sp modelId="{F4202DEC-A4E7-4D8E-8008-DB9FDFE20304}">
      <dsp:nvSpPr>
        <dsp:cNvPr id="0" name=""/>
        <dsp:cNvSpPr/>
      </dsp:nvSpPr>
      <dsp:spPr>
        <a:xfrm>
          <a:off x="3045959" y="1045427"/>
          <a:ext cx="2669493" cy="234423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rtl="0">
            <a:lnSpc>
              <a:spcPct val="90000"/>
            </a:lnSpc>
            <a:spcBef>
              <a:spcPct val="0"/>
            </a:spcBef>
            <a:spcAft>
              <a:spcPct val="15000"/>
            </a:spcAft>
            <a:buChar char="••"/>
          </a:pPr>
          <a:r>
            <a:rPr lang="en-US" sz="2800" b="0" i="0" kern="1200" baseline="0" dirty="0" smtClean="0"/>
            <a:t>Receivers can interact with the sender</a:t>
          </a:r>
          <a:endParaRPr lang="en-US" sz="2800" kern="1200" dirty="0"/>
        </a:p>
      </dsp:txBody>
      <dsp:txXfrm>
        <a:off x="3045959" y="1045427"/>
        <a:ext cx="2669493" cy="2344230"/>
      </dsp:txXfrm>
    </dsp:sp>
    <dsp:sp modelId="{98C62B54-0D5E-4A1B-9B73-FC45E74FD782}">
      <dsp:nvSpPr>
        <dsp:cNvPr id="0" name=""/>
        <dsp:cNvSpPr/>
      </dsp:nvSpPr>
      <dsp:spPr>
        <a:xfrm>
          <a:off x="6089182" y="26642"/>
          <a:ext cx="2669493" cy="1018785"/>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rtl="0">
            <a:lnSpc>
              <a:spcPct val="90000"/>
            </a:lnSpc>
            <a:spcBef>
              <a:spcPct val="0"/>
            </a:spcBef>
            <a:spcAft>
              <a:spcPct val="35000"/>
            </a:spcAft>
          </a:pPr>
          <a:r>
            <a:rPr lang="en-US" sz="2800" b="0" i="0" kern="1200" baseline="0" dirty="0" smtClean="0"/>
            <a:t>Response measurable</a:t>
          </a:r>
          <a:endParaRPr lang="en-US" sz="2800" kern="1200" dirty="0"/>
        </a:p>
      </dsp:txBody>
      <dsp:txXfrm>
        <a:off x="6089182" y="26642"/>
        <a:ext cx="2669493" cy="1018785"/>
      </dsp:txXfrm>
    </dsp:sp>
    <dsp:sp modelId="{71E1FD6F-967F-4A3D-87EE-B6A45B9EC568}">
      <dsp:nvSpPr>
        <dsp:cNvPr id="0" name=""/>
        <dsp:cNvSpPr/>
      </dsp:nvSpPr>
      <dsp:spPr>
        <a:xfrm>
          <a:off x="6089182" y="1045427"/>
          <a:ext cx="2669493" cy="234423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rtl="0">
            <a:lnSpc>
              <a:spcPct val="90000"/>
            </a:lnSpc>
            <a:spcBef>
              <a:spcPct val="0"/>
            </a:spcBef>
            <a:spcAft>
              <a:spcPct val="15000"/>
            </a:spcAft>
            <a:buChar char="••"/>
          </a:pPr>
          <a:r>
            <a:rPr lang="en-US" sz="2800" b="0" i="0" kern="1200" baseline="0" dirty="0" smtClean="0"/>
            <a:t>Receiver's response can be measured</a:t>
          </a:r>
          <a:endParaRPr lang="en-US" sz="2800" kern="1200" dirty="0"/>
        </a:p>
      </dsp:txBody>
      <dsp:txXfrm>
        <a:off x="6089182" y="1045427"/>
        <a:ext cx="2669493" cy="234423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5C2BD5-7616-4191-A4A0-6E2DAD18D0A3}" type="datetimeFigureOut">
              <a:rPr lang="en-US" smtClean="0"/>
              <a:t>11/4/2022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A1059-38E6-4F83-AD47-872684CC227A}" type="slidenum">
              <a:rPr lang="en-US" smtClean="0"/>
              <a:t>‹#›</a:t>
            </a:fld>
            <a:endParaRPr lang="en-US"/>
          </a:p>
        </p:txBody>
      </p:sp>
    </p:spTree>
    <p:extLst>
      <p:ext uri="{BB962C8B-B14F-4D97-AF65-F5344CB8AC3E}">
        <p14:creationId xmlns:p14="http://schemas.microsoft.com/office/powerpoint/2010/main" val="1954820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Here is an outline for the topics in Chapter Nine.</a:t>
            </a:r>
          </a:p>
        </p:txBody>
      </p:sp>
      <p:sp>
        <p:nvSpPr>
          <p:cNvPr id="4506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E52EE2F-1DF7-4FE7-AEFF-4FD4412ACE1F}" type="slidenum">
              <a:rPr lang="en-US" altLang="en-US">
                <a:latin typeface="Calibri" panose="020F0502020204030204" pitchFamily="34" charset="0"/>
              </a:rPr>
              <a:pPr eaLnBrk="1" hangingPunct="1"/>
              <a:t>2</a:t>
            </a:fld>
            <a:endParaRPr lang="en-US" altLang="en-US">
              <a:latin typeface="Calibri" panose="020F0502020204030204" pitchFamily="34" charset="0"/>
            </a:endParaRPr>
          </a:p>
        </p:txBody>
      </p:sp>
    </p:spTree>
    <p:extLst>
      <p:ext uri="{BB962C8B-B14F-4D97-AF65-F5344CB8AC3E}">
        <p14:creationId xmlns:p14="http://schemas.microsoft.com/office/powerpoint/2010/main" val="1763273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608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8C3EDE0-8F4D-4B80-91D0-14D178023713}" type="slidenum">
              <a:rPr lang="en-US" altLang="en-US">
                <a:latin typeface="Calibri" panose="020F0502020204030204" pitchFamily="34" charset="0"/>
              </a:rPr>
              <a:pPr eaLnBrk="1" hangingPunct="1"/>
              <a:t>6</a:t>
            </a:fld>
            <a:endParaRPr lang="en-US" altLang="en-US">
              <a:latin typeface="Calibri" panose="020F0502020204030204" pitchFamily="34" charset="0"/>
            </a:endParaRPr>
          </a:p>
        </p:txBody>
      </p:sp>
    </p:spTree>
    <p:extLst>
      <p:ext uri="{BB962C8B-B14F-4D97-AF65-F5344CB8AC3E}">
        <p14:creationId xmlns:p14="http://schemas.microsoft.com/office/powerpoint/2010/main" val="2083906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986527ED-FA77-428E-ABDB-04CA2433D031}" type="slidenum">
              <a:rPr lang="en-US" altLang="en-US" sz="1200"/>
              <a:pPr/>
              <a:t>8</a:t>
            </a:fld>
            <a:endParaRPr lang="en-US" altLang="en-US" sz="12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078011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196FAC95-E1CC-4F07-9C76-F129E53686C2}" type="slidenum">
              <a:rPr lang="en-US" altLang="en-US" sz="1200"/>
              <a:pPr/>
              <a:t>9</a:t>
            </a:fld>
            <a:endParaRPr lang="en-US" altLang="en-US" sz="12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555676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D42BE9B0-E6A0-4259-A43F-E03F1A3FFB43}" type="slidenum">
              <a:rPr lang="en-US" altLang="en-US" sz="1200"/>
              <a:pPr/>
              <a:t>10</a:t>
            </a:fld>
            <a:endParaRPr lang="en-US" altLang="en-US" sz="12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099464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FBE9B499-3F88-4352-AFDA-2A4B8F03B56A}" type="slidenum">
              <a:rPr lang="en-US" altLang="en-US" sz="1200"/>
              <a:pPr/>
              <a:t>12</a:t>
            </a:fld>
            <a:endParaRPr lang="en-US" altLang="en-US" sz="12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954144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915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DB06334-652B-4295-A17B-9E155A2AF762}" type="slidenum">
              <a:rPr lang="en-US" altLang="en-US">
                <a:latin typeface="Calibri" panose="020F0502020204030204" pitchFamily="34" charset="0"/>
              </a:rPr>
              <a:pPr eaLnBrk="1" hangingPunct="1"/>
              <a:t>13</a:t>
            </a:fld>
            <a:endParaRPr lang="en-US" altLang="en-US">
              <a:latin typeface="Calibri" panose="020F0502020204030204" pitchFamily="34" charset="0"/>
            </a:endParaRPr>
          </a:p>
        </p:txBody>
      </p:sp>
    </p:spTree>
    <p:extLst>
      <p:ext uri="{BB962C8B-B14F-4D97-AF65-F5344CB8AC3E}">
        <p14:creationId xmlns:p14="http://schemas.microsoft.com/office/powerpoint/2010/main" val="2211976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FC4B939F-20A0-4C85-B3C1-7F9F378C5BE7}" type="slidenum">
              <a:rPr lang="en-US" altLang="en-US" sz="1200"/>
              <a:pPr/>
              <a:t>21</a:t>
            </a:fld>
            <a:endParaRPr lang="en-US" altLang="en-US" sz="12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923405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fld id="{B5E1B253-6319-4A68-84D0-24FB1BF3C1AC}" type="slidenum">
              <a:rPr lang="en-US" altLang="en-US" sz="1200"/>
              <a:pPr/>
              <a:t>23</a:t>
            </a:fld>
            <a:endParaRPr lang="en-US" altLang="en-US" sz="120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65389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168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A5789F-EA28-4098-9A06-75876952E1DD}" type="slidenum">
              <a:rPr lang="en-US" altLang="en-US">
                <a:latin typeface="Calibri" panose="020F0502020204030204" pitchFamily="34" charset="0"/>
              </a:rPr>
              <a:pPr eaLnBrk="1" hangingPunct="1"/>
              <a:t>33</a:t>
            </a:fld>
            <a:endParaRPr lang="en-US" altLang="en-US">
              <a:latin typeface="Calibri" panose="020F0502020204030204" pitchFamily="34" charset="0"/>
            </a:endParaRPr>
          </a:p>
        </p:txBody>
      </p:sp>
    </p:spTree>
    <p:extLst>
      <p:ext uri="{BB962C8B-B14F-4D97-AF65-F5344CB8AC3E}">
        <p14:creationId xmlns:p14="http://schemas.microsoft.com/office/powerpoint/2010/main" val="1196759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5450577F-24EA-4CA1-AB54-02C4FCD991F4}" type="slidenum">
              <a:rPr lang="en-US" smtClean="0"/>
              <a:t>‹#›</a:t>
            </a:fld>
            <a:endParaRPr lang="en-US"/>
          </a:p>
        </p:txBody>
      </p:sp>
    </p:spTree>
    <p:extLst>
      <p:ext uri="{BB962C8B-B14F-4D97-AF65-F5344CB8AC3E}">
        <p14:creationId xmlns:p14="http://schemas.microsoft.com/office/powerpoint/2010/main" val="2624182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4087957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184275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F32903B-1799-4F66-911B-55FF1C613D4C}"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324636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F32903B-1799-4F66-911B-55FF1C613D4C}"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652527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32903B-1799-4F66-911B-55FF1C613D4C}" type="datetimeFigureOut">
              <a:rPr lang="en-US" smtClean="0"/>
              <a:t>11/4/2022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3274378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32903B-1799-4F66-911B-55FF1C613D4C}" type="datetimeFigureOut">
              <a:rPr lang="en-US" smtClean="0"/>
              <a:t>11/4/2022</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48192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32903B-1799-4F66-911B-55FF1C613D4C}"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3478125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32903B-1799-4F66-911B-55FF1C613D4C}"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2861950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32903B-1799-4F66-911B-55FF1C613D4C}"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822550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4095542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5360449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220980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32903B-1799-4F66-911B-55FF1C613D4C}"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1904486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32903B-1799-4F66-911B-55FF1C613D4C}"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15370890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2905224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32903B-1799-4F66-911B-55FF1C613D4C}"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450577F-24EA-4CA1-AB54-02C4FCD991F4}" type="slidenum">
              <a:rPr lang="en-US" smtClean="0"/>
              <a:t>‹#›</a:t>
            </a:fld>
            <a:endParaRPr lang="en-US"/>
          </a:p>
        </p:txBody>
      </p:sp>
    </p:spTree>
    <p:extLst>
      <p:ext uri="{BB962C8B-B14F-4D97-AF65-F5344CB8AC3E}">
        <p14:creationId xmlns:p14="http://schemas.microsoft.com/office/powerpoint/2010/main" val="2425348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9F32903B-1799-4F66-911B-55FF1C613D4C}" type="datetimeFigureOut">
              <a:rPr lang="en-US" smtClean="0"/>
              <a:t>11/4/2022</a:t>
            </a:fld>
            <a:endParaRPr lang="en-US"/>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5450577F-24EA-4CA1-AB54-02C4FCD991F4}" type="slidenum">
              <a:rPr lang="en-US" smtClean="0"/>
              <a:t>‹#›</a:t>
            </a:fld>
            <a:endParaRPr lang="en-US"/>
          </a:p>
        </p:txBody>
      </p:sp>
    </p:spTree>
    <p:extLst>
      <p:ext uri="{BB962C8B-B14F-4D97-AF65-F5344CB8AC3E}">
        <p14:creationId xmlns:p14="http://schemas.microsoft.com/office/powerpoint/2010/main" val="166950033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a:r>
              <a:rPr lang="en-US" sz="2200" b="1" dirty="0" smtClean="0"/>
              <a:t>CONSUMER BEHAVIOR</a:t>
            </a:r>
          </a:p>
          <a:p>
            <a:pPr algn="ctr"/>
            <a:r>
              <a:rPr lang="en-US" sz="2200" b="1" dirty="0" smtClean="0"/>
              <a:t>WEEK 8 </a:t>
            </a:r>
          </a:p>
          <a:p>
            <a:pPr algn="ctr"/>
            <a:r>
              <a:rPr lang="en-US" sz="2200" b="1" dirty="0" smtClean="0"/>
              <a:t>COMMUNICATION AND CONSUMER BEHAVIOR</a:t>
            </a:r>
          </a:p>
          <a:p>
            <a:pPr algn="ctr"/>
            <a:r>
              <a:rPr lang="en-US" sz="2200" b="1" dirty="0" smtClean="0"/>
              <a:t>By</a:t>
            </a:r>
          </a:p>
          <a:p>
            <a:pPr algn="ctr"/>
            <a:r>
              <a:rPr lang="en-US" sz="2200" b="1" dirty="0" smtClean="0"/>
              <a:t>Dr. </a:t>
            </a:r>
            <a:r>
              <a:rPr lang="en-US" sz="2200" b="1" dirty="0" err="1" smtClean="0"/>
              <a:t>Wanjiku</a:t>
            </a:r>
            <a:r>
              <a:rPr lang="en-US" sz="2200" b="1" dirty="0" smtClean="0"/>
              <a:t> </a:t>
            </a:r>
            <a:r>
              <a:rPr lang="en-US" sz="2200" b="1" dirty="0" err="1" smtClean="0"/>
              <a:t>Kinyanjui</a:t>
            </a:r>
            <a:endParaRPr lang="en-US" sz="2200" b="1" dirty="0"/>
          </a:p>
        </p:txBody>
      </p:sp>
    </p:spTree>
    <p:extLst>
      <p:ext uri="{BB962C8B-B14F-4D97-AF65-F5344CB8AC3E}">
        <p14:creationId xmlns:p14="http://schemas.microsoft.com/office/powerpoint/2010/main" val="3004955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Learning Objectives</a:t>
            </a:r>
          </a:p>
        </p:txBody>
      </p:sp>
      <p:sp>
        <p:nvSpPr>
          <p:cNvPr id="133123" name="Rectangle 3"/>
          <p:cNvSpPr>
            <a:spLocks noGrp="1" noChangeArrowheads="1"/>
          </p:cNvSpPr>
          <p:nvPr>
            <p:ph type="body" idx="1"/>
          </p:nvPr>
        </p:nvSpPr>
        <p:spPr/>
        <p:txBody>
          <a:bodyPr rtlCol="0">
            <a:normAutofit/>
          </a:bodyPr>
          <a:lstStyle/>
          <a:p>
            <a:pPr marL="457200" indent="-457200">
              <a:spcAft>
                <a:spcPts val="600"/>
              </a:spcAft>
              <a:buFont typeface="+mj-lt"/>
              <a:buAutoNum type="arabicPeriod"/>
              <a:defRPr/>
            </a:pPr>
            <a:r>
              <a:rPr lang="en-US" sz="2200" dirty="0"/>
              <a:t>To understand the components of communications, </a:t>
            </a:r>
            <a:endParaRPr lang="en-US" sz="2200" dirty="0" smtClean="0"/>
          </a:p>
          <a:p>
            <a:pPr lvl="0">
              <a:buFont typeface="+mj-lt"/>
              <a:buAutoNum type="arabicPeriod"/>
            </a:pPr>
            <a:r>
              <a:rPr lang="en-US" sz="2200" dirty="0" smtClean="0"/>
              <a:t>To </a:t>
            </a:r>
            <a:r>
              <a:rPr lang="en-US" sz="2200" dirty="0"/>
              <a:t>identify message source credibility, and barriers to effective transmissions. </a:t>
            </a:r>
          </a:p>
          <a:p>
            <a:pPr>
              <a:buFont typeface="+mj-lt"/>
              <a:buAutoNum type="arabicPeriod"/>
            </a:pPr>
            <a:r>
              <a:rPr lang="en-US" sz="2200" dirty="0"/>
              <a:t>Appreciate how to design persuasive communications</a:t>
            </a:r>
          </a:p>
        </p:txBody>
      </p:sp>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8B26C80-72DA-4939-B6CE-DDA233904A98}" type="slidenum">
              <a:rPr lang="en-US" altLang="en-US">
                <a:solidFill>
                  <a:srgbClr val="898989"/>
                </a:solidFill>
                <a:latin typeface="Calibri" panose="020F0502020204030204" pitchFamily="34" charset="0"/>
              </a:rPr>
              <a:pPr eaLnBrk="1" hangingPunct="1"/>
              <a:t>2</a:t>
            </a:fld>
            <a:endParaRPr lang="en-US" altLang="en-US">
              <a:solidFill>
                <a:srgbClr val="898989"/>
              </a:solidFill>
              <a:latin typeface="Calibri" panose="020F0502020204030204" pitchFamily="34" charset="0"/>
            </a:endParaRPr>
          </a:p>
        </p:txBody>
      </p:sp>
    </p:spTree>
    <p:extLst>
      <p:ext uri="{BB962C8B-B14F-4D97-AF65-F5344CB8AC3E}">
        <p14:creationId xmlns:p14="http://schemas.microsoft.com/office/powerpoint/2010/main" val="40876386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a:t>
            </a:r>
            <a:r>
              <a:rPr lang="en-US" sz="3200" dirty="0" smtClean="0"/>
              <a:t>Communication</a:t>
            </a:r>
            <a:endParaRPr lang="en-US" sz="3200" dirty="0"/>
          </a:p>
        </p:txBody>
      </p:sp>
      <p:sp>
        <p:nvSpPr>
          <p:cNvPr id="3" name="Content Placeholder 2"/>
          <p:cNvSpPr>
            <a:spLocks noGrp="1"/>
          </p:cNvSpPr>
          <p:nvPr>
            <p:ph idx="1"/>
          </p:nvPr>
        </p:nvSpPr>
        <p:spPr>
          <a:xfrm>
            <a:off x="1154955" y="2603500"/>
            <a:ext cx="10077152" cy="3416300"/>
          </a:xfrm>
        </p:spPr>
        <p:txBody>
          <a:bodyPr>
            <a:normAutofit/>
          </a:bodyPr>
          <a:lstStyle/>
          <a:p>
            <a:r>
              <a:rPr lang="en-US" sz="2200" dirty="0" smtClean="0"/>
              <a:t>Communication is the </a:t>
            </a:r>
            <a:r>
              <a:rPr lang="en-US" sz="2200" dirty="0"/>
              <a:t>process of creating and exchanging meaning </a:t>
            </a:r>
            <a:r>
              <a:rPr lang="en-US" sz="2200" dirty="0" smtClean="0"/>
              <a:t>through </a:t>
            </a:r>
            <a:r>
              <a:rPr lang="en-US" sz="2200" dirty="0"/>
              <a:t>symbolic interaction.</a:t>
            </a:r>
          </a:p>
          <a:p>
            <a:r>
              <a:rPr lang="en-US" sz="2200" dirty="0" smtClean="0"/>
              <a:t>It </a:t>
            </a:r>
            <a:r>
              <a:rPr lang="en-US" sz="2200" dirty="0"/>
              <a:t>is the transmission of a </a:t>
            </a:r>
            <a:r>
              <a:rPr lang="en-US" sz="2200" dirty="0" smtClean="0"/>
              <a:t>message from </a:t>
            </a:r>
            <a:r>
              <a:rPr lang="en-US" sz="2200" dirty="0"/>
              <a:t>a </a:t>
            </a:r>
            <a:r>
              <a:rPr lang="en-US" sz="2200" dirty="0" smtClean="0"/>
              <a:t>sender to </a:t>
            </a:r>
            <a:r>
              <a:rPr lang="en-US" sz="2200" dirty="0"/>
              <a:t>a receiver </a:t>
            </a:r>
            <a:r>
              <a:rPr lang="en-US" sz="2200" dirty="0" smtClean="0"/>
              <a:t>via </a:t>
            </a:r>
            <a:r>
              <a:rPr lang="en-US" sz="2200" dirty="0"/>
              <a:t>a medium of transmission </a:t>
            </a:r>
            <a:r>
              <a:rPr lang="en-US" sz="2200" dirty="0" smtClean="0"/>
              <a:t>.</a:t>
            </a:r>
          </a:p>
          <a:p>
            <a:endParaRPr lang="en-US" sz="2200" dirty="0" smtClean="0"/>
          </a:p>
          <a:p>
            <a:r>
              <a:rPr lang="en-US" sz="2200" dirty="0" smtClean="0"/>
              <a:t>From </a:t>
            </a:r>
            <a:r>
              <a:rPr lang="en-US" sz="2200" dirty="0" smtClean="0"/>
              <a:t>a marketing perspective communication </a:t>
            </a:r>
            <a:r>
              <a:rPr lang="en-US" sz="2200" dirty="0"/>
              <a:t>is the transmission of </a:t>
            </a:r>
            <a:r>
              <a:rPr lang="en-US" sz="2200" dirty="0" smtClean="0"/>
              <a:t>an advertising message from </a:t>
            </a:r>
            <a:r>
              <a:rPr lang="en-US" sz="2200" dirty="0"/>
              <a:t>a </a:t>
            </a:r>
            <a:r>
              <a:rPr lang="en-US" sz="2200" dirty="0" smtClean="0"/>
              <a:t>marketer to a consumer </a:t>
            </a:r>
            <a:r>
              <a:rPr lang="en-US" sz="2200" dirty="0"/>
              <a:t>via a </a:t>
            </a:r>
            <a:r>
              <a:rPr lang="en-US" sz="2200" dirty="0" smtClean="0"/>
              <a:t>chosen channel/medium.</a:t>
            </a:r>
            <a:endParaRPr lang="en-US" sz="2200" dirty="0"/>
          </a:p>
        </p:txBody>
      </p:sp>
    </p:spTree>
    <p:extLst>
      <p:ext uri="{BB962C8B-B14F-4D97-AF65-F5344CB8AC3E}">
        <p14:creationId xmlns:p14="http://schemas.microsoft.com/office/powerpoint/2010/main" val="2854489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45910" y="2292824"/>
            <a:ext cx="10345003" cy="4312692"/>
          </a:xfrm>
        </p:spPr>
        <p:txBody>
          <a:bodyPr>
            <a:normAutofit/>
          </a:bodyPr>
          <a:lstStyle/>
          <a:p>
            <a:r>
              <a:rPr lang="en-US" sz="2200" dirty="0" smtClean="0"/>
              <a:t>The basic </a:t>
            </a:r>
            <a:r>
              <a:rPr lang="en-US" sz="2200" dirty="0"/>
              <a:t>components of communications are: sender, receiver, medium, message </a:t>
            </a:r>
            <a:r>
              <a:rPr lang="en-US" sz="2200" dirty="0" smtClean="0"/>
              <a:t>and feedback</a:t>
            </a:r>
            <a:r>
              <a:rPr lang="en-US" sz="2200" dirty="0"/>
              <a:t>.</a:t>
            </a:r>
          </a:p>
          <a:p>
            <a:pPr marL="0" indent="0">
              <a:buNone/>
            </a:pPr>
            <a:r>
              <a:rPr lang="en-US" sz="2200" dirty="0" smtClean="0"/>
              <a:t>	a</a:t>
            </a:r>
            <a:r>
              <a:rPr lang="en-US" sz="2200" dirty="0"/>
              <a:t>) Senders encode their messages using words, pictures, </a:t>
            </a:r>
            <a:r>
              <a:rPr lang="en-US" sz="2200" dirty="0" smtClean="0"/>
              <a:t>symbols, 	spokespersons and 	persuasive </a:t>
            </a:r>
            <a:r>
              <a:rPr lang="en-US" sz="2200" dirty="0"/>
              <a:t>appeals</a:t>
            </a:r>
            <a:r>
              <a:rPr lang="en-US" sz="2200" dirty="0" smtClean="0"/>
              <a:t>.</a:t>
            </a:r>
          </a:p>
          <a:p>
            <a:pPr marL="0" indent="0">
              <a:buNone/>
            </a:pPr>
            <a:r>
              <a:rPr lang="en-US" sz="2200" dirty="0" smtClean="0"/>
              <a:t>	</a:t>
            </a:r>
            <a:r>
              <a:rPr lang="en-US" sz="2200" dirty="0"/>
              <a:t>b</a:t>
            </a:r>
            <a:r>
              <a:rPr lang="en-US" sz="2200" dirty="0" smtClean="0"/>
              <a:t>) </a:t>
            </a:r>
            <a:r>
              <a:rPr lang="en-US" sz="2200" dirty="0"/>
              <a:t>The </a:t>
            </a:r>
            <a:r>
              <a:rPr lang="en-US" sz="2200" dirty="0" smtClean="0"/>
              <a:t>channel- </a:t>
            </a:r>
            <a:r>
              <a:rPr lang="en-US" sz="2200" dirty="0"/>
              <a:t>channel is the medium, mean, manner or method </a:t>
            </a:r>
            <a:r>
              <a:rPr lang="en-US" sz="2200" dirty="0" smtClean="0"/>
              <a:t>	through </a:t>
            </a:r>
            <a:r>
              <a:rPr lang="en-US" sz="2200" dirty="0"/>
              <a:t>which a </a:t>
            </a:r>
            <a:r>
              <a:rPr lang="en-US" sz="2200" dirty="0" smtClean="0"/>
              <a:t>message </a:t>
            </a:r>
            <a:r>
              <a:rPr lang="en-US" sz="2200" dirty="0"/>
              <a:t>is sent to its intended receiver</a:t>
            </a:r>
            <a:r>
              <a:rPr lang="en-US" sz="2200" dirty="0" smtClean="0"/>
              <a:t>.</a:t>
            </a:r>
          </a:p>
          <a:p>
            <a:pPr lvl="2"/>
            <a:r>
              <a:rPr lang="en-US" sz="2000" dirty="0" smtClean="0"/>
              <a:t> </a:t>
            </a:r>
            <a:r>
              <a:rPr lang="en-US" sz="2000" dirty="0"/>
              <a:t>The basic channels are written (hard copy print or digital formats), oral or spoken, and electronic and multimedia.</a:t>
            </a:r>
          </a:p>
          <a:p>
            <a:endParaRPr lang="en-US" sz="2200" dirty="0" smtClean="0"/>
          </a:p>
        </p:txBody>
      </p:sp>
    </p:spTree>
    <p:extLst>
      <p:ext uri="{BB962C8B-B14F-4D97-AF65-F5344CB8AC3E}">
        <p14:creationId xmlns:p14="http://schemas.microsoft.com/office/powerpoint/2010/main" val="22530875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90931" y="2699034"/>
            <a:ext cx="10773188" cy="3416300"/>
          </a:xfrm>
        </p:spPr>
        <p:txBody>
          <a:bodyPr/>
          <a:lstStyle/>
          <a:p>
            <a:r>
              <a:rPr lang="en-US" sz="2200" dirty="0"/>
              <a:t>c) The message-This refers to the information that the sender is relaying to the receiver</a:t>
            </a:r>
            <a:endParaRPr lang="en-US" sz="2200" dirty="0" smtClean="0"/>
          </a:p>
          <a:p>
            <a:r>
              <a:rPr lang="en-US" sz="2200" dirty="0" smtClean="0"/>
              <a:t>d) </a:t>
            </a:r>
            <a:r>
              <a:rPr lang="en-US" sz="2200" dirty="0"/>
              <a:t>Receivers decode the messages; to be persuasive, the messages must 	be decoded as the	senders intended.</a:t>
            </a:r>
          </a:p>
          <a:p>
            <a:r>
              <a:rPr lang="en-US" sz="2200" dirty="0"/>
              <a:t>e) Feedback- the receiver will provide feedback in the form of a reply to the original sender of the message. Feedback provides the recipient with the ability to ensure the sender that their message was properly received and interpreted</a:t>
            </a:r>
          </a:p>
          <a:p>
            <a:endParaRPr lang="en-US" sz="2200" dirty="0"/>
          </a:p>
          <a:p>
            <a:endParaRPr lang="en-US" dirty="0"/>
          </a:p>
        </p:txBody>
      </p:sp>
    </p:spTree>
    <p:extLst>
      <p:ext uri="{BB962C8B-B14F-4D97-AF65-F5344CB8AC3E}">
        <p14:creationId xmlns:p14="http://schemas.microsoft.com/office/powerpoint/2010/main" val="4201033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normAutofit fontScale="90000"/>
          </a:bodyPr>
          <a:lstStyle/>
          <a:p>
            <a:pPr>
              <a:defRPr/>
            </a:pPr>
            <a:r>
              <a:rPr lang="en-US" dirty="0" smtClean="0"/>
              <a:t>A Basic Communication Model</a:t>
            </a:r>
            <a:br>
              <a:rPr lang="en-US" dirty="0" smtClean="0"/>
            </a:br>
            <a:endParaRPr lang="en-US" dirty="0"/>
          </a:p>
        </p:txBody>
      </p:sp>
      <p:sp>
        <p:nvSpPr>
          <p:cNvPr id="4"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0409AEF-0D0E-49FC-99F9-DC4349E2C64A}" type="slidenum">
              <a:rPr lang="en-US" altLang="en-US">
                <a:solidFill>
                  <a:srgbClr val="898989"/>
                </a:solidFill>
                <a:latin typeface="Calibri" panose="020F0502020204030204" pitchFamily="34" charset="0"/>
              </a:rPr>
              <a:pPr eaLnBrk="1" hangingPunct="1"/>
              <a:t>6</a:t>
            </a:fld>
            <a:endParaRPr lang="en-US" altLang="en-US">
              <a:solidFill>
                <a:srgbClr val="898989"/>
              </a:solidFill>
              <a:latin typeface="Calibri" panose="020F0502020204030204" pitchFamily="34" charset="0"/>
            </a:endParaRPr>
          </a:p>
        </p:txBody>
      </p:sp>
      <p:pic>
        <p:nvPicPr>
          <p:cNvPr id="17414" name="Picture 8" descr="fig09_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743200"/>
            <a:ext cx="87630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463040" y="5016137"/>
            <a:ext cx="4859383" cy="369332"/>
          </a:xfrm>
          <a:prstGeom prst="rect">
            <a:avLst/>
          </a:prstGeom>
          <a:noFill/>
        </p:spPr>
        <p:txBody>
          <a:bodyPr wrap="square" rtlCol="0">
            <a:spAutoFit/>
          </a:bodyPr>
          <a:lstStyle/>
          <a:p>
            <a:r>
              <a:rPr lang="en-US" dirty="0" smtClean="0"/>
              <a:t>Source: </a:t>
            </a:r>
            <a:r>
              <a:rPr lang="en-US" dirty="0" err="1" smtClean="0"/>
              <a:t>Schiffman</a:t>
            </a:r>
            <a:r>
              <a:rPr lang="en-US" dirty="0" smtClean="0"/>
              <a:t> &amp; </a:t>
            </a:r>
            <a:r>
              <a:rPr lang="en-US" dirty="0" err="1" smtClean="0"/>
              <a:t>Kanuk</a:t>
            </a:r>
            <a:r>
              <a:rPr lang="en-US" dirty="0" smtClean="0"/>
              <a:t>, 2019</a:t>
            </a:r>
            <a:endParaRPr lang="en-US" dirty="0"/>
          </a:p>
        </p:txBody>
      </p:sp>
    </p:spTree>
    <p:extLst>
      <p:ext uri="{BB962C8B-B14F-4D97-AF65-F5344CB8AC3E}">
        <p14:creationId xmlns:p14="http://schemas.microsoft.com/office/powerpoint/2010/main" val="1084612737"/>
      </p:ext>
    </p:extLst>
  </p:cSld>
  <p:clrMapOvr>
    <a:masterClrMapping/>
  </p:clrMapOvr>
  <p:transition>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154955" y="2603500"/>
            <a:ext cx="9582714" cy="3416300"/>
          </a:xfrm>
        </p:spPr>
        <p:txBody>
          <a:bodyPr/>
          <a:lstStyle/>
          <a:p>
            <a:r>
              <a:rPr lang="en-US" dirty="0"/>
              <a:t>The senders of interpersonal communications may be either formal sources </a:t>
            </a:r>
            <a:endParaRPr lang="en-US" dirty="0" smtClean="0"/>
          </a:p>
          <a:p>
            <a:pPr lvl="1"/>
            <a:r>
              <a:rPr lang="en-US" dirty="0" smtClean="0"/>
              <a:t>e.g</a:t>
            </a:r>
            <a:r>
              <a:rPr lang="en-US" dirty="0"/>
              <a:t>., a salesperson in a physical or virtual retail </a:t>
            </a:r>
            <a:r>
              <a:rPr lang="en-US" dirty="0" smtClean="0"/>
              <a:t>location or</a:t>
            </a:r>
          </a:p>
          <a:p>
            <a:r>
              <a:rPr lang="en-US" dirty="0" smtClean="0"/>
              <a:t>Informal sources</a:t>
            </a:r>
          </a:p>
          <a:p>
            <a:pPr lvl="1"/>
            <a:r>
              <a:rPr lang="en-US" dirty="0" smtClean="0"/>
              <a:t> e.g</a:t>
            </a:r>
            <a:r>
              <a:rPr lang="en-US" dirty="0"/>
              <a:t>., peers with whom the consumer communicates face-to-face or via electronic </a:t>
            </a:r>
            <a:r>
              <a:rPr lang="en-US" dirty="0" smtClean="0"/>
              <a:t>means </a:t>
            </a:r>
            <a:endParaRPr lang="en-US" dirty="0"/>
          </a:p>
        </p:txBody>
      </p:sp>
    </p:spTree>
    <p:extLst>
      <p:ext uri="{BB962C8B-B14F-4D97-AF65-F5344CB8AC3E}">
        <p14:creationId xmlns:p14="http://schemas.microsoft.com/office/powerpoint/2010/main" val="1924404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r>
              <a:rPr lang="en-US" altLang="en-US" sz="4000" dirty="0" smtClean="0"/>
              <a:t>Time Passage and Credibility</a:t>
            </a:r>
            <a:endParaRPr lang="en-US" altLang="en-US" sz="4000" dirty="0"/>
          </a:p>
        </p:txBody>
      </p:sp>
      <p:sp>
        <p:nvSpPr>
          <p:cNvPr id="7172" name="Rectangle 3"/>
          <p:cNvSpPr>
            <a:spLocks noGrp="1" noChangeArrowheads="1"/>
          </p:cNvSpPr>
          <p:nvPr>
            <p:ph type="body" sz="half" idx="1"/>
          </p:nvPr>
        </p:nvSpPr>
        <p:spPr>
          <a:xfrm>
            <a:off x="1295400" y="2715904"/>
            <a:ext cx="6033448" cy="3623420"/>
          </a:xfrm>
        </p:spPr>
        <p:txBody>
          <a:bodyPr>
            <a:normAutofit/>
          </a:bodyPr>
          <a:lstStyle/>
          <a:p>
            <a:pPr marL="0" indent="0">
              <a:buNone/>
            </a:pPr>
            <a:r>
              <a:rPr lang="en-US" altLang="en-US" sz="2200" dirty="0" smtClean="0"/>
              <a:t>Credibility of Informal Sources</a:t>
            </a:r>
          </a:p>
        </p:txBody>
      </p:sp>
      <p:sp>
        <p:nvSpPr>
          <p:cNvPr id="7173" name="Rectangle 4"/>
          <p:cNvSpPr>
            <a:spLocks noGrp="1" noChangeArrowheads="1"/>
          </p:cNvSpPr>
          <p:nvPr>
            <p:ph type="body" sz="half" idx="2"/>
          </p:nvPr>
        </p:nvSpPr>
        <p:spPr>
          <a:xfrm>
            <a:off x="1154953" y="3368559"/>
            <a:ext cx="5910619" cy="2529324"/>
          </a:xfrm>
        </p:spPr>
        <p:txBody>
          <a:bodyPr>
            <a:noAutofit/>
          </a:bodyPr>
          <a:lstStyle/>
          <a:p>
            <a:pPr marL="344488" indent="-344488">
              <a:lnSpc>
                <a:spcPct val="150000"/>
              </a:lnSpc>
              <a:spcBef>
                <a:spcPct val="0"/>
              </a:spcBef>
            </a:pPr>
            <a:r>
              <a:rPr lang="en-US" altLang="en-US" sz="2200" dirty="0" smtClean="0"/>
              <a:t>Includes word of mouth</a:t>
            </a:r>
          </a:p>
          <a:p>
            <a:pPr marL="344488" indent="-344488">
              <a:lnSpc>
                <a:spcPct val="150000"/>
              </a:lnSpc>
              <a:spcBef>
                <a:spcPct val="0"/>
              </a:spcBef>
            </a:pPr>
            <a:r>
              <a:rPr lang="en-US" altLang="en-US" sz="2200" dirty="0" smtClean="0"/>
              <a:t>These sources also called opinion leaders</a:t>
            </a:r>
          </a:p>
          <a:p>
            <a:pPr marL="344488" indent="-344488">
              <a:lnSpc>
                <a:spcPct val="150000"/>
              </a:lnSpc>
              <a:spcBef>
                <a:spcPct val="0"/>
              </a:spcBef>
            </a:pPr>
            <a:r>
              <a:rPr lang="en-US" altLang="en-US" sz="2200" dirty="0" smtClean="0"/>
              <a:t>Informal sources may not always be credible</a:t>
            </a:r>
          </a:p>
          <a:p>
            <a:pPr marL="344488" indent="-344488">
              <a:spcBef>
                <a:spcPct val="0"/>
              </a:spcBef>
              <a:buNone/>
            </a:pPr>
            <a:endParaRPr lang="en-US" altLang="en-US" sz="2200" dirty="0" smtClean="0"/>
          </a:p>
        </p:txBody>
      </p:sp>
      <p:pic>
        <p:nvPicPr>
          <p:cNvPr id="3" name="Picture 2"/>
          <p:cNvPicPr>
            <a:picLocks noChangeAspect="1"/>
          </p:cNvPicPr>
          <p:nvPr/>
        </p:nvPicPr>
        <p:blipFill>
          <a:blip r:embed="rId3"/>
          <a:stretch>
            <a:fillRect/>
          </a:stretch>
        </p:blipFill>
        <p:spPr>
          <a:xfrm>
            <a:off x="7656394" y="3368559"/>
            <a:ext cx="3560373" cy="2523963"/>
          </a:xfrm>
          <a:prstGeom prst="rect">
            <a:avLst/>
          </a:prstGeom>
        </p:spPr>
      </p:pic>
    </p:spTree>
    <p:extLst>
      <p:ext uri="{BB962C8B-B14F-4D97-AF65-F5344CB8AC3E}">
        <p14:creationId xmlns:p14="http://schemas.microsoft.com/office/powerpoint/2010/main" val="3333560180"/>
      </p:ext>
    </p:extLst>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r>
              <a:rPr lang="en-US" altLang="en-US" sz="4000"/>
              <a:t>The Message Initiator (source)</a:t>
            </a:r>
          </a:p>
        </p:txBody>
      </p:sp>
      <p:sp>
        <p:nvSpPr>
          <p:cNvPr id="9220" name="Rectangle 3"/>
          <p:cNvSpPr>
            <a:spLocks noGrp="1" noChangeArrowheads="1"/>
          </p:cNvSpPr>
          <p:nvPr>
            <p:ph idx="1"/>
          </p:nvPr>
        </p:nvSpPr>
        <p:spPr/>
        <p:txBody>
          <a:bodyPr>
            <a:normAutofit/>
          </a:bodyPr>
          <a:lstStyle/>
          <a:p>
            <a:pPr marL="0" indent="0">
              <a:lnSpc>
                <a:spcPct val="90000"/>
              </a:lnSpc>
              <a:buNone/>
            </a:pPr>
            <a:r>
              <a:rPr lang="en-US" altLang="en-US" sz="2400" dirty="0" smtClean="0"/>
              <a:t>Credibility of Formal Sources</a:t>
            </a:r>
          </a:p>
        </p:txBody>
      </p:sp>
      <p:sp>
        <p:nvSpPr>
          <p:cNvPr id="9221" name="Rectangle 4"/>
          <p:cNvSpPr>
            <a:spLocks noGrp="1" noChangeArrowheads="1"/>
          </p:cNvSpPr>
          <p:nvPr>
            <p:ph type="body" sz="half" idx="4294967295"/>
          </p:nvPr>
        </p:nvSpPr>
        <p:spPr>
          <a:xfrm>
            <a:off x="1154953" y="3181203"/>
            <a:ext cx="9476653" cy="3056962"/>
          </a:xfrm>
        </p:spPr>
        <p:txBody>
          <a:bodyPr>
            <a:normAutofit fontScale="92500"/>
          </a:bodyPr>
          <a:lstStyle/>
          <a:p>
            <a:pPr marL="344488" indent="-344488">
              <a:lnSpc>
                <a:spcPct val="150000"/>
              </a:lnSpc>
              <a:spcBef>
                <a:spcPct val="0"/>
              </a:spcBef>
            </a:pPr>
            <a:r>
              <a:rPr lang="en-US" altLang="en-US" sz="2400" dirty="0"/>
              <a:t>Neutral sources have the greatest credibility</a:t>
            </a:r>
          </a:p>
          <a:p>
            <a:pPr marL="344488" indent="-344488">
              <a:lnSpc>
                <a:spcPct val="150000"/>
              </a:lnSpc>
              <a:spcBef>
                <a:spcPct val="0"/>
              </a:spcBef>
            </a:pPr>
            <a:r>
              <a:rPr lang="en-US" altLang="en-US" sz="2400" dirty="0"/>
              <a:t>Source credibility judged on past performance, reputation, service, quality, spokesperson image, retailers, social responsibility</a:t>
            </a:r>
          </a:p>
          <a:p>
            <a:pPr marL="344488" indent="-344488">
              <a:lnSpc>
                <a:spcPct val="150000"/>
              </a:lnSpc>
              <a:spcBef>
                <a:spcPct val="0"/>
              </a:spcBef>
            </a:pPr>
            <a:r>
              <a:rPr lang="en-US" altLang="en-US" sz="2400" dirty="0"/>
              <a:t>Institutional advertising used to promote favorable company </a:t>
            </a:r>
            <a:r>
              <a:rPr lang="en-US" altLang="en-US" sz="2400" dirty="0" smtClean="0"/>
              <a:t>image</a:t>
            </a:r>
            <a:endParaRPr lang="en-US" altLang="en-US" sz="2400" dirty="0"/>
          </a:p>
        </p:txBody>
      </p:sp>
    </p:spTree>
    <p:extLst>
      <p:ext uri="{BB962C8B-B14F-4D97-AF65-F5344CB8AC3E}">
        <p14:creationId xmlns:p14="http://schemas.microsoft.com/office/powerpoint/2010/main" val="3640463257"/>
      </p:ext>
    </p:extLst>
  </p:cSld>
  <p:clrMapOvr>
    <a:masterClrMapping/>
  </p:clrMapOvr>
  <p:transition>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lstStyle/>
          <a:p>
            <a:r>
              <a:rPr lang="en-US" altLang="en-US" sz="4000"/>
              <a:t>The Message Initiator (source)</a:t>
            </a:r>
          </a:p>
        </p:txBody>
      </p:sp>
      <p:sp>
        <p:nvSpPr>
          <p:cNvPr id="10244" name="Rectangle 3"/>
          <p:cNvSpPr>
            <a:spLocks noGrp="1" noChangeArrowheads="1"/>
          </p:cNvSpPr>
          <p:nvPr>
            <p:ph type="body" sz="half" idx="1"/>
          </p:nvPr>
        </p:nvSpPr>
        <p:spPr>
          <a:xfrm>
            <a:off x="2209799" y="2743200"/>
            <a:ext cx="8217091" cy="450376"/>
          </a:xfrm>
        </p:spPr>
        <p:txBody>
          <a:bodyPr>
            <a:noAutofit/>
          </a:bodyPr>
          <a:lstStyle/>
          <a:p>
            <a:r>
              <a:rPr lang="en-US" altLang="en-US" sz="2400" dirty="0" smtClean="0"/>
              <a:t>Credibility of Spokespersons and Endorsers</a:t>
            </a:r>
          </a:p>
        </p:txBody>
      </p:sp>
      <p:sp>
        <p:nvSpPr>
          <p:cNvPr id="10245" name="Rectangle 4"/>
          <p:cNvSpPr>
            <a:spLocks noGrp="1" noChangeArrowheads="1"/>
          </p:cNvSpPr>
          <p:nvPr>
            <p:ph type="body" sz="half" idx="2"/>
          </p:nvPr>
        </p:nvSpPr>
        <p:spPr>
          <a:xfrm>
            <a:off x="2549856" y="3356971"/>
            <a:ext cx="7535839" cy="3352800"/>
          </a:xfrm>
        </p:spPr>
        <p:txBody>
          <a:bodyPr/>
          <a:lstStyle/>
          <a:p>
            <a:pPr marL="344488" indent="-344488">
              <a:lnSpc>
                <a:spcPct val="150000"/>
              </a:lnSpc>
              <a:spcBef>
                <a:spcPct val="0"/>
              </a:spcBef>
            </a:pPr>
            <a:r>
              <a:rPr lang="en-US" altLang="en-US" sz="2200" dirty="0" smtClean="0"/>
              <a:t>Effectiveness related to:</a:t>
            </a:r>
          </a:p>
          <a:p>
            <a:pPr marL="744538" lvl="1">
              <a:lnSpc>
                <a:spcPct val="150000"/>
              </a:lnSpc>
              <a:spcBef>
                <a:spcPct val="0"/>
              </a:spcBef>
            </a:pPr>
            <a:r>
              <a:rPr lang="en-US" altLang="en-US" sz="2200" dirty="0" smtClean="0"/>
              <a:t>The message</a:t>
            </a:r>
          </a:p>
          <a:p>
            <a:pPr marL="744538" lvl="1">
              <a:lnSpc>
                <a:spcPct val="150000"/>
              </a:lnSpc>
              <a:spcBef>
                <a:spcPct val="0"/>
              </a:spcBef>
            </a:pPr>
            <a:r>
              <a:rPr lang="en-US" altLang="en-US" sz="2200" dirty="0" smtClean="0"/>
              <a:t>Synergy between endorser and type of product</a:t>
            </a:r>
          </a:p>
          <a:p>
            <a:pPr marL="744538" lvl="1">
              <a:lnSpc>
                <a:spcPct val="150000"/>
              </a:lnSpc>
              <a:spcBef>
                <a:spcPct val="0"/>
              </a:spcBef>
            </a:pPr>
            <a:r>
              <a:rPr lang="en-US" altLang="en-US" sz="2200" dirty="0" smtClean="0"/>
              <a:t>Demographic characteristics of endorser</a:t>
            </a:r>
          </a:p>
          <a:p>
            <a:pPr marL="744538" lvl="1">
              <a:lnSpc>
                <a:spcPct val="150000"/>
              </a:lnSpc>
              <a:spcBef>
                <a:spcPct val="0"/>
              </a:spcBef>
            </a:pPr>
            <a:r>
              <a:rPr lang="en-US" altLang="en-US" sz="2200" dirty="0" smtClean="0"/>
              <a:t>Corporate credibility</a:t>
            </a:r>
          </a:p>
          <a:p>
            <a:pPr marL="744538" lvl="1">
              <a:lnSpc>
                <a:spcPct val="150000"/>
              </a:lnSpc>
              <a:spcBef>
                <a:spcPct val="0"/>
              </a:spcBef>
            </a:pPr>
            <a:r>
              <a:rPr lang="en-US" altLang="en-US" sz="2200" dirty="0" smtClean="0"/>
              <a:t>Endorsement wording</a:t>
            </a:r>
          </a:p>
          <a:p>
            <a:pPr marL="744538" lvl="1">
              <a:lnSpc>
                <a:spcPct val="150000"/>
              </a:lnSpc>
              <a:spcBef>
                <a:spcPct val="0"/>
              </a:spcBef>
            </a:pPr>
            <a:endParaRPr lang="en-US" altLang="en-US" dirty="0" smtClean="0"/>
          </a:p>
          <a:p>
            <a:pPr marL="344488" indent="-344488">
              <a:lnSpc>
                <a:spcPct val="150000"/>
              </a:lnSpc>
              <a:spcBef>
                <a:spcPct val="0"/>
              </a:spcBef>
              <a:buNone/>
            </a:pPr>
            <a:endParaRPr lang="en-US" altLang="en-US" dirty="0" smtClean="0"/>
          </a:p>
        </p:txBody>
      </p:sp>
    </p:spTree>
    <p:extLst>
      <p:ext uri="{BB962C8B-B14F-4D97-AF65-F5344CB8AC3E}">
        <p14:creationId xmlns:p14="http://schemas.microsoft.com/office/powerpoint/2010/main" val="1554104720"/>
      </p:ext>
    </p:extLst>
  </p:cSld>
  <p:clrMapOvr>
    <a:masterClrMapping/>
  </p:clrMapOvr>
  <p:transition>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1026"/>
          <p:cNvSpPr>
            <a:spLocks noGrp="1" noChangeArrowheads="1"/>
          </p:cNvSpPr>
          <p:nvPr>
            <p:ph type="title"/>
          </p:nvPr>
        </p:nvSpPr>
        <p:spPr>
          <a:xfrm>
            <a:off x="531125" y="1059977"/>
            <a:ext cx="7772400" cy="762000"/>
          </a:xfrm>
        </p:spPr>
        <p:txBody>
          <a:bodyPr/>
          <a:lstStyle/>
          <a:p>
            <a:r>
              <a:rPr lang="en-US" altLang="en-US" sz="4000" dirty="0"/>
              <a:t>Endorser Credibility</a:t>
            </a:r>
            <a:endParaRPr lang="en-US" altLang="en-US" dirty="0" smtClean="0"/>
          </a:p>
        </p:txBody>
      </p:sp>
      <p:sp>
        <p:nvSpPr>
          <p:cNvPr id="11268" name="Rectangle 1027"/>
          <p:cNvSpPr>
            <a:spLocks noGrp="1" noChangeArrowheads="1"/>
          </p:cNvSpPr>
          <p:nvPr>
            <p:ph type="body" idx="1"/>
          </p:nvPr>
        </p:nvSpPr>
        <p:spPr>
          <a:xfrm>
            <a:off x="858670" y="2524836"/>
            <a:ext cx="10468971" cy="4012442"/>
          </a:xfrm>
        </p:spPr>
        <p:txBody>
          <a:bodyPr>
            <a:normAutofit/>
          </a:bodyPr>
          <a:lstStyle/>
          <a:p>
            <a:pPr marL="342900" lvl="1" indent="-342900">
              <a:lnSpc>
                <a:spcPct val="150000"/>
              </a:lnSpc>
            </a:pPr>
            <a:r>
              <a:rPr lang="en-US" altLang="en-US" sz="2200" dirty="0"/>
              <a:t>The </a:t>
            </a:r>
            <a:r>
              <a:rPr lang="en-US" altLang="en-US" sz="2200" dirty="0" smtClean="0"/>
              <a:t>message- Endorser </a:t>
            </a:r>
            <a:r>
              <a:rPr lang="en-US" altLang="en-US" sz="2200" dirty="0"/>
              <a:t>credibility is important when message comprehension is low</a:t>
            </a:r>
          </a:p>
          <a:p>
            <a:pPr>
              <a:lnSpc>
                <a:spcPct val="150000"/>
              </a:lnSpc>
            </a:pPr>
            <a:r>
              <a:rPr lang="en-US" altLang="en-US" sz="2200" dirty="0"/>
              <a:t>Match must exist between product attributes and endorser attributes</a:t>
            </a:r>
          </a:p>
          <a:p>
            <a:pPr>
              <a:lnSpc>
                <a:spcPct val="150000"/>
              </a:lnSpc>
            </a:pPr>
            <a:r>
              <a:rPr lang="en-US" altLang="en-US" sz="2200" dirty="0"/>
              <a:t>Credibility is higher when endorser’s demographic characteristics are similar to those of target audience</a:t>
            </a:r>
          </a:p>
          <a:p>
            <a:pPr>
              <a:lnSpc>
                <a:spcPct val="150000"/>
              </a:lnSpc>
            </a:pPr>
            <a:r>
              <a:rPr lang="en-US" altLang="en-US" sz="2200" dirty="0"/>
              <a:t>Endorser credibility is not a substitute for corporate credibility</a:t>
            </a:r>
          </a:p>
          <a:p>
            <a:endParaRPr lang="en-US" altLang="en-US" sz="2800" dirty="0"/>
          </a:p>
        </p:txBody>
      </p:sp>
    </p:spTree>
    <p:extLst>
      <p:ext uri="{BB962C8B-B14F-4D97-AF65-F5344CB8AC3E}">
        <p14:creationId xmlns:p14="http://schemas.microsoft.com/office/powerpoint/2010/main" val="3223703198"/>
      </p:ext>
    </p:extLst>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r>
              <a:rPr lang="en-US" altLang="en-US" sz="4000"/>
              <a:t>The Message Initiator (source)</a:t>
            </a:r>
          </a:p>
        </p:txBody>
      </p:sp>
      <p:sp>
        <p:nvSpPr>
          <p:cNvPr id="13316" name="Rectangle 3"/>
          <p:cNvSpPr>
            <a:spLocks noGrp="1" noChangeArrowheads="1"/>
          </p:cNvSpPr>
          <p:nvPr>
            <p:ph type="body" sz="half" idx="1"/>
          </p:nvPr>
        </p:nvSpPr>
        <p:spPr>
          <a:xfrm>
            <a:off x="2362200" y="2743200"/>
            <a:ext cx="5007592" cy="627797"/>
          </a:xfrm>
        </p:spPr>
        <p:txBody>
          <a:bodyPr>
            <a:normAutofit/>
          </a:bodyPr>
          <a:lstStyle/>
          <a:p>
            <a:r>
              <a:rPr lang="en-US" altLang="en-US" sz="2200" dirty="0" smtClean="0"/>
              <a:t>Message Credibility</a:t>
            </a:r>
          </a:p>
        </p:txBody>
      </p:sp>
      <p:sp>
        <p:nvSpPr>
          <p:cNvPr id="13317" name="Rectangle 4"/>
          <p:cNvSpPr>
            <a:spLocks noGrp="1" noChangeArrowheads="1"/>
          </p:cNvSpPr>
          <p:nvPr>
            <p:ph type="body" sz="half" idx="2"/>
          </p:nvPr>
        </p:nvSpPr>
        <p:spPr>
          <a:xfrm>
            <a:off x="2362199" y="3592204"/>
            <a:ext cx="7996451" cy="2895600"/>
          </a:xfrm>
        </p:spPr>
        <p:txBody>
          <a:bodyPr/>
          <a:lstStyle/>
          <a:p>
            <a:pPr marL="744538" lvl="1" indent="-344488">
              <a:lnSpc>
                <a:spcPct val="150000"/>
              </a:lnSpc>
              <a:spcBef>
                <a:spcPct val="0"/>
              </a:spcBef>
            </a:pPr>
            <a:r>
              <a:rPr lang="en-US" altLang="en-US" sz="2200" dirty="0" smtClean="0"/>
              <a:t>Credibility of retailers</a:t>
            </a:r>
          </a:p>
          <a:p>
            <a:pPr marL="744538" lvl="1" indent="-344488">
              <a:lnSpc>
                <a:spcPct val="150000"/>
              </a:lnSpc>
              <a:spcBef>
                <a:spcPct val="0"/>
              </a:spcBef>
            </a:pPr>
            <a:r>
              <a:rPr lang="en-US" altLang="en-US" sz="2200" dirty="0" smtClean="0"/>
              <a:t>Reputation of the medium that carries the ad</a:t>
            </a:r>
          </a:p>
          <a:p>
            <a:pPr marL="744538" lvl="1" indent="-344488">
              <a:lnSpc>
                <a:spcPct val="150000"/>
              </a:lnSpc>
              <a:spcBef>
                <a:spcPct val="0"/>
              </a:spcBef>
            </a:pPr>
            <a:r>
              <a:rPr lang="en-US" altLang="en-US" sz="2200" dirty="0" smtClean="0"/>
              <a:t>Consumer’s previous experience with product</a:t>
            </a:r>
          </a:p>
          <a:p>
            <a:pPr marL="744538" lvl="1" indent="-344488">
              <a:lnSpc>
                <a:spcPct val="150000"/>
              </a:lnSpc>
              <a:spcBef>
                <a:spcPct val="0"/>
              </a:spcBef>
              <a:buNone/>
            </a:pPr>
            <a:endParaRPr lang="en-US" altLang="en-US" dirty="0" smtClean="0"/>
          </a:p>
        </p:txBody>
      </p:sp>
    </p:spTree>
    <p:extLst>
      <p:ext uri="{BB962C8B-B14F-4D97-AF65-F5344CB8AC3E}">
        <p14:creationId xmlns:p14="http://schemas.microsoft.com/office/powerpoint/2010/main" val="2577088807"/>
      </p:ext>
    </p:extLst>
  </p:cSld>
  <p:clrMapOvr>
    <a:masterClrMapping/>
  </p:clrMapOvr>
  <p:transition>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6399" y="2362201"/>
            <a:ext cx="8676141" cy="3369860"/>
          </a:xfrm>
        </p:spPr>
        <p:txBody>
          <a:bodyPr rtlCol="0">
            <a:normAutofit/>
          </a:bodyPr>
          <a:lstStyle/>
          <a:p>
            <a:pPr>
              <a:defRPr/>
            </a:pPr>
            <a:r>
              <a:rPr lang="en-US" sz="2200" dirty="0" smtClean="0"/>
              <a:t>Informal Sources</a:t>
            </a:r>
          </a:p>
          <a:p>
            <a:pPr lvl="1">
              <a:defRPr/>
            </a:pPr>
            <a:r>
              <a:rPr lang="en-US" sz="2200" dirty="0" smtClean="0"/>
              <a:t>Opinion leaders</a:t>
            </a:r>
          </a:p>
          <a:p>
            <a:pPr>
              <a:defRPr/>
            </a:pPr>
            <a:r>
              <a:rPr lang="en-US" sz="2200" dirty="0" smtClean="0"/>
              <a:t>Word of Mouth and </a:t>
            </a:r>
            <a:r>
              <a:rPr lang="en-US" sz="2200" dirty="0" err="1" smtClean="0"/>
              <a:t>eWOM</a:t>
            </a:r>
            <a:endParaRPr lang="en-US" sz="2200" dirty="0" smtClean="0"/>
          </a:p>
          <a:p>
            <a:pPr lvl="1">
              <a:defRPr/>
            </a:pPr>
            <a:r>
              <a:rPr lang="en-US" sz="2200" dirty="0" smtClean="0"/>
              <a:t>Two-way communication</a:t>
            </a:r>
          </a:p>
          <a:p>
            <a:pPr lvl="1">
              <a:defRPr/>
            </a:pPr>
            <a:r>
              <a:rPr lang="en-US" sz="2200" dirty="0" smtClean="0"/>
              <a:t>Social networks</a:t>
            </a:r>
          </a:p>
          <a:p>
            <a:pPr lvl="1">
              <a:defRPr/>
            </a:pPr>
            <a:r>
              <a:rPr lang="en-US" sz="2200" dirty="0" smtClean="0"/>
              <a:t>Brand communities</a:t>
            </a:r>
          </a:p>
          <a:p>
            <a:pPr lvl="1">
              <a:defRPr/>
            </a:pPr>
            <a:r>
              <a:rPr lang="en-US" sz="2200" dirty="0" smtClean="0"/>
              <a:t>Message boards and Blogs</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569B785-FAC4-4D99-97DC-DE72E566A57F}" type="slidenum">
              <a:rPr lang="en-US" altLang="en-US">
                <a:solidFill>
                  <a:srgbClr val="898989"/>
                </a:solidFill>
                <a:latin typeface="Calibri" panose="020F0502020204030204" pitchFamily="34" charset="0"/>
              </a:rPr>
              <a:pPr eaLnBrk="1" hangingPunct="1"/>
              <a:t>13</a:t>
            </a:fld>
            <a:endParaRPr lang="en-US" altLang="en-US">
              <a:solidFill>
                <a:srgbClr val="898989"/>
              </a:solidFill>
              <a:latin typeface="Calibri" panose="020F0502020204030204" pitchFamily="34" charset="0"/>
            </a:endParaRPr>
          </a:p>
        </p:txBody>
      </p:sp>
      <p:sp>
        <p:nvSpPr>
          <p:cNvPr id="20484" name="Title 1"/>
          <p:cNvSpPr>
            <a:spLocks noGrp="1"/>
          </p:cNvSpPr>
          <p:nvPr>
            <p:ph type="title"/>
          </p:nvPr>
        </p:nvSpPr>
        <p:spPr/>
        <p:txBody>
          <a:bodyPr/>
          <a:lstStyle/>
          <a:p>
            <a:pPr eaLnBrk="1" hangingPunct="1"/>
            <a:r>
              <a:rPr lang="en-US" altLang="en-US"/>
              <a:t>The Source</a:t>
            </a:r>
            <a:br>
              <a:rPr lang="en-US" altLang="en-US"/>
            </a:br>
            <a:r>
              <a:rPr lang="en-US" altLang="en-US"/>
              <a:t>Informal Sources and Word of Mouth</a:t>
            </a:r>
          </a:p>
        </p:txBody>
      </p:sp>
    </p:spTree>
    <p:extLst>
      <p:ext uri="{BB962C8B-B14F-4D97-AF65-F5344CB8AC3E}">
        <p14:creationId xmlns:p14="http://schemas.microsoft.com/office/powerpoint/2010/main" val="36290419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Barriers to communication</a:t>
            </a:r>
          </a:p>
        </p:txBody>
      </p:sp>
      <p:sp>
        <p:nvSpPr>
          <p:cNvPr id="3" name="Content Placeholder 2"/>
          <p:cNvSpPr>
            <a:spLocks noGrp="1"/>
          </p:cNvSpPr>
          <p:nvPr>
            <p:ph idx="1"/>
          </p:nvPr>
        </p:nvSpPr>
        <p:spPr>
          <a:xfrm>
            <a:off x="1154954" y="2603500"/>
            <a:ext cx="9449355" cy="3416300"/>
          </a:xfrm>
        </p:spPr>
        <p:txBody>
          <a:bodyPr/>
          <a:lstStyle/>
          <a:p>
            <a:r>
              <a:rPr lang="en-US" altLang="en-US" sz="2400" dirty="0" smtClean="0"/>
              <a:t>Selective </a:t>
            </a:r>
            <a:r>
              <a:rPr lang="en-US" altLang="en-US" sz="2400" dirty="0"/>
              <a:t>exposure to </a:t>
            </a:r>
            <a:r>
              <a:rPr lang="en-US" altLang="en-US" sz="2400" dirty="0" smtClean="0"/>
              <a:t>messages</a:t>
            </a:r>
          </a:p>
          <a:p>
            <a:pPr lvl="1">
              <a:lnSpc>
                <a:spcPct val="150000"/>
              </a:lnSpc>
            </a:pPr>
            <a:r>
              <a:rPr lang="en-US" sz="2400" dirty="0"/>
              <a:t>reflects differences in consumers’ levels of attention to advertising messages. Most consumers read ads carefully for products they are interested in and tend to ignore advertisements that have no interest or relevance to them</a:t>
            </a:r>
            <a:r>
              <a:rPr lang="en-US" sz="2400" dirty="0" smtClean="0"/>
              <a:t>.</a:t>
            </a:r>
            <a:endParaRPr lang="en-US" altLang="en-US" sz="2200" dirty="0"/>
          </a:p>
        </p:txBody>
      </p:sp>
    </p:spTree>
    <p:extLst>
      <p:ext uri="{BB962C8B-B14F-4D97-AF65-F5344CB8AC3E}">
        <p14:creationId xmlns:p14="http://schemas.microsoft.com/office/powerpoint/2010/main" val="18745055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342900" lvl="1" indent="-342900">
              <a:lnSpc>
                <a:spcPct val="150000"/>
              </a:lnSpc>
            </a:pPr>
            <a:r>
              <a:rPr lang="en-US" altLang="en-US" sz="2200" dirty="0"/>
              <a:t>Psychological </a:t>
            </a:r>
            <a:r>
              <a:rPr lang="en-US" altLang="en-US" sz="2200" dirty="0" smtClean="0"/>
              <a:t>noise/ Message clutter</a:t>
            </a:r>
          </a:p>
          <a:p>
            <a:pPr marL="742950" lvl="2" indent="-342900">
              <a:lnSpc>
                <a:spcPct val="150000"/>
              </a:lnSpc>
            </a:pPr>
            <a:r>
              <a:rPr lang="en-US" sz="2200" dirty="0" smtClean="0"/>
              <a:t>Defined as competing </a:t>
            </a:r>
            <a:r>
              <a:rPr lang="en-US" sz="2200" dirty="0"/>
              <a:t>advertising </a:t>
            </a:r>
            <a:r>
              <a:rPr lang="en-US" sz="2200" dirty="0" smtClean="0"/>
              <a:t>messages </a:t>
            </a:r>
            <a:r>
              <a:rPr lang="en-US" sz="2200" dirty="0"/>
              <a:t>or distracting thoughts that impact the reception of promotional messages</a:t>
            </a:r>
            <a:endParaRPr lang="en-US" altLang="en-US" sz="2000" dirty="0"/>
          </a:p>
          <a:p>
            <a:pPr>
              <a:lnSpc>
                <a:spcPct val="150000"/>
              </a:lnSpc>
            </a:pPr>
            <a:endParaRPr lang="en-US" dirty="0"/>
          </a:p>
        </p:txBody>
      </p:sp>
    </p:spTree>
    <p:extLst>
      <p:ext uri="{BB962C8B-B14F-4D97-AF65-F5344CB8AC3E}">
        <p14:creationId xmlns:p14="http://schemas.microsoft.com/office/powerpoint/2010/main" val="14441032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Overcoming Psychological Noise</a:t>
            </a:r>
            <a:endParaRPr lang="en-US" dirty="0"/>
          </a:p>
        </p:txBody>
      </p:sp>
      <p:sp>
        <p:nvSpPr>
          <p:cNvPr id="3" name="Content Placeholder 2"/>
          <p:cNvSpPr>
            <a:spLocks noGrp="1"/>
          </p:cNvSpPr>
          <p:nvPr>
            <p:ph idx="1"/>
          </p:nvPr>
        </p:nvSpPr>
        <p:spPr>
          <a:xfrm>
            <a:off x="1154954" y="2603500"/>
            <a:ext cx="10077153" cy="3416300"/>
          </a:xfrm>
        </p:spPr>
        <p:txBody>
          <a:bodyPr>
            <a:normAutofit/>
          </a:bodyPr>
          <a:lstStyle/>
          <a:p>
            <a:pPr lvl="0"/>
            <a:r>
              <a:rPr lang="en-US" sz="2200" dirty="0"/>
              <a:t>Repeating exposure to advertising messages</a:t>
            </a:r>
          </a:p>
          <a:p>
            <a:pPr lvl="1"/>
            <a:r>
              <a:rPr lang="en-US" sz="2200" dirty="0" smtClean="0"/>
              <a:t>This overcomes </a:t>
            </a:r>
            <a:r>
              <a:rPr lang="en-US" sz="2200" dirty="0"/>
              <a:t>psychological noise and </a:t>
            </a:r>
            <a:r>
              <a:rPr lang="en-US" sz="2200" dirty="0" smtClean="0"/>
              <a:t>facilitates </a:t>
            </a:r>
            <a:r>
              <a:rPr lang="en-US" sz="2200" dirty="0"/>
              <a:t>message reception. Thus, repeating an ad several times is </a:t>
            </a:r>
            <a:r>
              <a:rPr lang="en-US" sz="2200" dirty="0" smtClean="0"/>
              <a:t>essential.</a:t>
            </a:r>
          </a:p>
          <a:p>
            <a:pPr lvl="1"/>
            <a:r>
              <a:rPr lang="en-US" sz="2200" dirty="0" smtClean="0"/>
              <a:t> </a:t>
            </a:r>
            <a:r>
              <a:rPr lang="en-US" sz="2200" dirty="0"/>
              <a:t>The principle of redundancy is also reflected in advertisements that use both illustrations and text copy to emphasize the same points. </a:t>
            </a:r>
            <a:endParaRPr lang="en-US" sz="2200" dirty="0" smtClean="0"/>
          </a:p>
          <a:p>
            <a:pPr lvl="2"/>
            <a:r>
              <a:rPr lang="en-US" sz="2000" dirty="0" smtClean="0"/>
              <a:t>To </a:t>
            </a:r>
            <a:r>
              <a:rPr lang="en-US" sz="2000" dirty="0"/>
              <a:t>achieve even more </a:t>
            </a:r>
            <a:r>
              <a:rPr lang="en-US" sz="2000" dirty="0" smtClean="0"/>
              <a:t>advertising </a:t>
            </a:r>
            <a:r>
              <a:rPr lang="en-US" sz="2000" dirty="0"/>
              <a:t>redundancy, many marketers now place their messages in such places as video games, movie theaters, elevators, supermarket </a:t>
            </a:r>
            <a:r>
              <a:rPr lang="en-US" sz="2000" dirty="0" smtClean="0"/>
              <a:t>floors </a:t>
            </a:r>
            <a:r>
              <a:rPr lang="en-US" sz="2000" dirty="0"/>
              <a:t>and even public restrooms</a:t>
            </a:r>
          </a:p>
        </p:txBody>
      </p:sp>
    </p:spTree>
    <p:extLst>
      <p:ext uri="{BB962C8B-B14F-4D97-AF65-F5344CB8AC3E}">
        <p14:creationId xmlns:p14="http://schemas.microsoft.com/office/powerpoint/2010/main" val="38902094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Overcoming Psychological Noise</a:t>
            </a:r>
            <a:endParaRPr lang="en-US" dirty="0"/>
          </a:p>
        </p:txBody>
      </p:sp>
      <p:sp>
        <p:nvSpPr>
          <p:cNvPr id="3" name="Content Placeholder 2"/>
          <p:cNvSpPr>
            <a:spLocks noGrp="1"/>
          </p:cNvSpPr>
          <p:nvPr>
            <p:ph idx="1"/>
          </p:nvPr>
        </p:nvSpPr>
        <p:spPr>
          <a:xfrm>
            <a:off x="1154954" y="2603500"/>
            <a:ext cx="9804197" cy="3416300"/>
          </a:xfrm>
        </p:spPr>
        <p:txBody>
          <a:bodyPr>
            <a:normAutofit/>
          </a:bodyPr>
          <a:lstStyle/>
          <a:p>
            <a:pPr lvl="0"/>
            <a:r>
              <a:rPr lang="en-US" sz="2200" dirty="0"/>
              <a:t>Contrast to break through </a:t>
            </a:r>
            <a:r>
              <a:rPr lang="en-US" sz="2200" dirty="0" smtClean="0"/>
              <a:t>clutter</a:t>
            </a:r>
          </a:p>
          <a:p>
            <a:pPr lvl="1"/>
            <a:r>
              <a:rPr lang="en-US" sz="2200" dirty="0" smtClean="0"/>
              <a:t>Copywriters </a:t>
            </a:r>
            <a:r>
              <a:rPr lang="en-US" sz="2200" dirty="0"/>
              <a:t>often use contrast to break through the psychological noise and advertising clutter and attract consumers’ attention. </a:t>
            </a:r>
            <a:endParaRPr lang="en-US" sz="2200" dirty="0" smtClean="0"/>
          </a:p>
          <a:p>
            <a:pPr lvl="1"/>
            <a:r>
              <a:rPr lang="en-US" sz="2200" dirty="0" smtClean="0"/>
              <a:t>Contrast </a:t>
            </a:r>
            <a:r>
              <a:rPr lang="en-US" sz="2200" dirty="0"/>
              <a:t>includes featuring an unexpected outcome; increasing the amount of sensory input (such as color, scent, or sound</a:t>
            </a:r>
            <a:r>
              <a:rPr lang="en-US" sz="2200" dirty="0" smtClean="0"/>
              <a:t>);</a:t>
            </a:r>
          </a:p>
          <a:p>
            <a:pPr lvl="1"/>
            <a:r>
              <a:rPr lang="en-US" sz="2200" dirty="0" smtClean="0"/>
              <a:t> </a:t>
            </a:r>
            <a:r>
              <a:rPr lang="en-US" sz="2200" dirty="0"/>
              <a:t>and identifying the message appeals that attract more attention</a:t>
            </a:r>
          </a:p>
        </p:txBody>
      </p:sp>
    </p:spTree>
    <p:extLst>
      <p:ext uri="{BB962C8B-B14F-4D97-AF65-F5344CB8AC3E}">
        <p14:creationId xmlns:p14="http://schemas.microsoft.com/office/powerpoint/2010/main" val="1660450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Overcoming Psychological Noise</a:t>
            </a:r>
            <a:endParaRPr lang="en-US" dirty="0"/>
          </a:p>
        </p:txBody>
      </p:sp>
      <p:sp>
        <p:nvSpPr>
          <p:cNvPr id="3" name="Content Placeholder 2"/>
          <p:cNvSpPr>
            <a:spLocks noGrp="1"/>
          </p:cNvSpPr>
          <p:nvPr>
            <p:ph idx="1"/>
          </p:nvPr>
        </p:nvSpPr>
        <p:spPr>
          <a:xfrm>
            <a:off x="1154954" y="2603500"/>
            <a:ext cx="9449355" cy="3416300"/>
          </a:xfrm>
        </p:spPr>
        <p:txBody>
          <a:bodyPr>
            <a:normAutofit/>
          </a:bodyPr>
          <a:lstStyle/>
          <a:p>
            <a:pPr lvl="0">
              <a:lnSpc>
                <a:spcPct val="150000"/>
              </a:lnSpc>
            </a:pPr>
            <a:r>
              <a:rPr lang="en-US" sz="2200" dirty="0"/>
              <a:t>Customized promotion messages</a:t>
            </a:r>
          </a:p>
          <a:p>
            <a:pPr lvl="1">
              <a:lnSpc>
                <a:spcPct val="150000"/>
              </a:lnSpc>
            </a:pPr>
            <a:r>
              <a:rPr lang="en-US" sz="2200" dirty="0"/>
              <a:t>Digital technologies allow marketers to monitor a consumer’s visits to websites, infer the person’s interests, and design and send customized promotional messages to that person.</a:t>
            </a:r>
          </a:p>
        </p:txBody>
      </p:sp>
    </p:spTree>
    <p:extLst>
      <p:ext uri="{BB962C8B-B14F-4D97-AF65-F5344CB8AC3E}">
        <p14:creationId xmlns:p14="http://schemas.microsoft.com/office/powerpoint/2010/main" val="7625802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Overcoming Psychological Noise</a:t>
            </a:r>
            <a:endParaRPr lang="en-US" dirty="0"/>
          </a:p>
        </p:txBody>
      </p:sp>
      <p:sp>
        <p:nvSpPr>
          <p:cNvPr id="3" name="Content Placeholder 2"/>
          <p:cNvSpPr>
            <a:spLocks noGrp="1"/>
          </p:cNvSpPr>
          <p:nvPr>
            <p:ph idx="1"/>
          </p:nvPr>
        </p:nvSpPr>
        <p:spPr>
          <a:xfrm>
            <a:off x="1154954" y="2429301"/>
            <a:ext cx="9708664" cy="3590499"/>
          </a:xfrm>
        </p:spPr>
        <p:txBody>
          <a:bodyPr>
            <a:noAutofit/>
          </a:bodyPr>
          <a:lstStyle/>
          <a:p>
            <a:pPr lvl="0"/>
            <a:r>
              <a:rPr lang="en-US" sz="2200" dirty="0"/>
              <a:t>Effective positioning</a:t>
            </a:r>
          </a:p>
          <a:p>
            <a:pPr lvl="1"/>
            <a:r>
              <a:rPr lang="en-US" sz="2200" dirty="0" smtClean="0"/>
              <a:t>Advertisements </a:t>
            </a:r>
            <a:r>
              <a:rPr lang="en-US" sz="2200" dirty="0"/>
              <a:t>for products that are perceived to be unique and </a:t>
            </a:r>
            <a:r>
              <a:rPr lang="en-US" sz="2200" dirty="0" smtClean="0"/>
              <a:t>to provide </a:t>
            </a:r>
            <a:r>
              <a:rPr lang="en-US" sz="2200" dirty="0"/>
              <a:t>better value than competitive products are more likely to be received in their intended ways than other promotional messages within the advertising clutter</a:t>
            </a:r>
            <a:r>
              <a:rPr lang="en-US" sz="2200" dirty="0" smtClean="0"/>
              <a:t>.</a:t>
            </a:r>
          </a:p>
          <a:p>
            <a:pPr lvl="1"/>
            <a:r>
              <a:rPr lang="en-US" sz="2200" dirty="0" smtClean="0"/>
              <a:t>Effective </a:t>
            </a:r>
            <a:r>
              <a:rPr lang="en-US" sz="2200" dirty="0"/>
              <a:t>positioning and providing value are the most effective ways to ensure that a promotional message stands out and is received and decoded appropriately by the target audience</a:t>
            </a:r>
            <a:r>
              <a:rPr lang="en-US" sz="2000" dirty="0"/>
              <a:t>.</a:t>
            </a:r>
          </a:p>
        </p:txBody>
      </p:sp>
    </p:spTree>
    <p:extLst>
      <p:ext uri="{BB962C8B-B14F-4D97-AF65-F5344CB8AC3E}">
        <p14:creationId xmlns:p14="http://schemas.microsoft.com/office/powerpoint/2010/main" val="35178046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Designing Persuasive Communications</a:t>
            </a:r>
            <a:endParaRPr lang="en-US" dirty="0"/>
          </a:p>
        </p:txBody>
      </p:sp>
      <p:sp>
        <p:nvSpPr>
          <p:cNvPr id="3" name="Content Placeholder 2"/>
          <p:cNvSpPr>
            <a:spLocks noGrp="1"/>
          </p:cNvSpPr>
          <p:nvPr>
            <p:ph idx="1"/>
          </p:nvPr>
        </p:nvSpPr>
        <p:spPr/>
        <p:txBody>
          <a:bodyPr>
            <a:normAutofit/>
          </a:bodyPr>
          <a:lstStyle/>
          <a:p>
            <a:pPr marL="660400" indent="-660400">
              <a:lnSpc>
                <a:spcPct val="90000"/>
              </a:lnSpc>
              <a:buFontTx/>
              <a:buNone/>
            </a:pPr>
            <a:r>
              <a:rPr lang="en-US" altLang="en-US" sz="2200" b="1" dirty="0">
                <a:solidFill>
                  <a:schemeClr val="tx1"/>
                </a:solidFill>
              </a:rPr>
              <a:t>Communications strategy requires decisions in</a:t>
            </a:r>
          </a:p>
          <a:p>
            <a:pPr marL="1035050" lvl="1" indent="-577850">
              <a:lnSpc>
                <a:spcPct val="90000"/>
              </a:lnSpc>
              <a:buFontTx/>
              <a:buAutoNum type="romanLcParenR"/>
            </a:pPr>
            <a:r>
              <a:rPr lang="en-US" altLang="en-US" sz="2200" dirty="0">
                <a:solidFill>
                  <a:schemeClr val="tx1"/>
                </a:solidFill>
              </a:rPr>
              <a:t>Defining the objectives</a:t>
            </a:r>
          </a:p>
          <a:p>
            <a:pPr marL="1035050" lvl="1" indent="-577850">
              <a:lnSpc>
                <a:spcPct val="90000"/>
              </a:lnSpc>
              <a:buFontTx/>
              <a:buAutoNum type="romanLcParenR"/>
            </a:pPr>
            <a:r>
              <a:rPr lang="en-US" altLang="en-US" sz="2200" dirty="0">
                <a:solidFill>
                  <a:schemeClr val="tx1"/>
                </a:solidFill>
              </a:rPr>
              <a:t>Defining the target audience</a:t>
            </a:r>
          </a:p>
          <a:p>
            <a:pPr marL="1035050" lvl="1" indent="-577850">
              <a:lnSpc>
                <a:spcPct val="90000"/>
              </a:lnSpc>
              <a:buFontTx/>
              <a:buAutoNum type="romanLcParenR"/>
            </a:pPr>
            <a:r>
              <a:rPr lang="en-US" altLang="en-US" sz="2200" dirty="0">
                <a:solidFill>
                  <a:schemeClr val="tx1"/>
                </a:solidFill>
              </a:rPr>
              <a:t>Defining the media strategy</a:t>
            </a:r>
          </a:p>
          <a:p>
            <a:pPr marL="1035050" lvl="1" indent="-577850">
              <a:lnSpc>
                <a:spcPct val="90000"/>
              </a:lnSpc>
              <a:buFontTx/>
              <a:buAutoNum type="romanLcParenR"/>
            </a:pPr>
            <a:r>
              <a:rPr lang="en-US" altLang="en-US" sz="2200" dirty="0">
                <a:solidFill>
                  <a:schemeClr val="tx1"/>
                </a:solidFill>
              </a:rPr>
              <a:t>Defining the message strategy</a:t>
            </a:r>
          </a:p>
          <a:p>
            <a:pPr marL="1035050" lvl="1" indent="-577850">
              <a:lnSpc>
                <a:spcPct val="90000"/>
              </a:lnSpc>
              <a:buFontTx/>
              <a:buNone/>
            </a:pPr>
            <a:endParaRPr lang="en-US" altLang="en-US" sz="2200" dirty="0">
              <a:solidFill>
                <a:schemeClr val="tx1"/>
              </a:solidFill>
            </a:endParaRPr>
          </a:p>
          <a:p>
            <a:endParaRPr lang="en-US" sz="2200" dirty="0">
              <a:solidFill>
                <a:schemeClr val="tx1"/>
              </a:solidFill>
            </a:endParaRPr>
          </a:p>
        </p:txBody>
      </p:sp>
    </p:spTree>
    <p:extLst>
      <p:ext uri="{BB962C8B-B14F-4D97-AF65-F5344CB8AC3E}">
        <p14:creationId xmlns:p14="http://schemas.microsoft.com/office/powerpoint/2010/main" val="13785196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614149" y="533400"/>
            <a:ext cx="9368051" cy="990600"/>
          </a:xfrm>
        </p:spPr>
        <p:txBody>
          <a:bodyPr/>
          <a:lstStyle/>
          <a:p>
            <a:r>
              <a:rPr lang="en-US" altLang="en-US" dirty="0"/>
              <a:t>Designing Persuasive Communications</a:t>
            </a:r>
          </a:p>
        </p:txBody>
      </p:sp>
      <p:sp>
        <p:nvSpPr>
          <p:cNvPr id="20484" name="Rectangle 3"/>
          <p:cNvSpPr>
            <a:spLocks noGrp="1" noChangeArrowheads="1"/>
          </p:cNvSpPr>
          <p:nvPr>
            <p:ph type="body" idx="1"/>
          </p:nvPr>
        </p:nvSpPr>
        <p:spPr>
          <a:xfrm>
            <a:off x="1555845" y="2552131"/>
            <a:ext cx="8830101" cy="3467669"/>
          </a:xfrm>
        </p:spPr>
        <p:txBody>
          <a:bodyPr>
            <a:normAutofit/>
          </a:bodyPr>
          <a:lstStyle/>
          <a:p>
            <a:pPr>
              <a:lnSpc>
                <a:spcPct val="90000"/>
              </a:lnSpc>
              <a:buFontTx/>
              <a:buNone/>
            </a:pPr>
            <a:r>
              <a:rPr lang="en-US" altLang="en-US" b="1" dirty="0" err="1" smtClean="0"/>
              <a:t>i</a:t>
            </a:r>
            <a:r>
              <a:rPr lang="en-US" altLang="en-US" b="1" dirty="0" smtClean="0"/>
              <a:t>)	</a:t>
            </a:r>
            <a:r>
              <a:rPr lang="en-US" altLang="en-US" sz="2200" b="1" dirty="0" smtClean="0"/>
              <a:t>Define Communications objectives</a:t>
            </a:r>
            <a:endParaRPr lang="en-US" altLang="en-US" sz="2200" dirty="0" smtClean="0"/>
          </a:p>
          <a:p>
            <a:pPr lvl="1">
              <a:lnSpc>
                <a:spcPct val="90000"/>
              </a:lnSpc>
            </a:pPr>
            <a:r>
              <a:rPr lang="en-US" altLang="en-US" sz="2200" dirty="0"/>
              <a:t>creating awareness of a service</a:t>
            </a:r>
          </a:p>
          <a:p>
            <a:pPr lvl="1"/>
            <a:r>
              <a:rPr lang="en-US" altLang="en-US" sz="2200" dirty="0"/>
              <a:t>promoting sales of a product</a:t>
            </a:r>
          </a:p>
          <a:p>
            <a:pPr lvl="1"/>
            <a:r>
              <a:rPr lang="en-US" altLang="en-US" sz="2200" dirty="0"/>
              <a:t>encouraging or discouraging certain practices</a:t>
            </a:r>
          </a:p>
          <a:p>
            <a:pPr lvl="1"/>
            <a:r>
              <a:rPr lang="en-US" altLang="en-US" sz="2200" dirty="0"/>
              <a:t>attracting retail patronage</a:t>
            </a:r>
          </a:p>
          <a:p>
            <a:pPr lvl="1"/>
            <a:r>
              <a:rPr lang="en-US" altLang="en-US" sz="2200" dirty="0"/>
              <a:t>reducing post purchase dissonance</a:t>
            </a:r>
          </a:p>
          <a:p>
            <a:pPr lvl="1"/>
            <a:r>
              <a:rPr lang="en-US" altLang="en-US" sz="2200" dirty="0"/>
              <a:t>creating good-will, favorable image</a:t>
            </a:r>
            <a:endParaRPr lang="en-US" altLang="en-US" sz="2200" dirty="0" smtClean="0"/>
          </a:p>
        </p:txBody>
      </p:sp>
    </p:spTree>
    <p:extLst>
      <p:ext uri="{BB962C8B-B14F-4D97-AF65-F5344CB8AC3E}">
        <p14:creationId xmlns:p14="http://schemas.microsoft.com/office/powerpoint/2010/main" val="524128653"/>
      </p:ext>
    </p:extLst>
  </p:cSld>
  <p:clrMapOvr>
    <a:masterClrMapping/>
  </p:clrMapOvr>
  <p:transition>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a:t>The AIDA model is a framework for persuasive communication from the world of marketing. Its four stages are: awareness, interest, desire and action.</a:t>
            </a:r>
          </a:p>
          <a:p>
            <a:r>
              <a:rPr lang="en-US" dirty="0"/>
              <a:t>It’s a hierarchy of effects model that follows the CAB process. It starts by developing awareness (Cognition) then desire (Affect) before </a:t>
            </a:r>
            <a:r>
              <a:rPr lang="en-US" dirty="0" smtClean="0"/>
              <a:t>stimulating </a:t>
            </a:r>
            <a:r>
              <a:rPr lang="en-US" dirty="0"/>
              <a:t>action (Behavior).</a:t>
            </a:r>
          </a:p>
          <a:p>
            <a:endParaRPr lang="en-US" dirty="0"/>
          </a:p>
        </p:txBody>
      </p:sp>
    </p:spTree>
    <p:extLst>
      <p:ext uri="{BB962C8B-B14F-4D97-AF65-F5344CB8AC3E}">
        <p14:creationId xmlns:p14="http://schemas.microsoft.com/office/powerpoint/2010/main" val="2755812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3"/>
          <p:cNvSpPr>
            <a:spLocks noGrp="1" noChangeArrowheads="1"/>
          </p:cNvSpPr>
          <p:nvPr>
            <p:ph type="body" idx="1"/>
          </p:nvPr>
        </p:nvSpPr>
        <p:spPr>
          <a:xfrm>
            <a:off x="1774209" y="2470244"/>
            <a:ext cx="9062113" cy="3549555"/>
          </a:xfrm>
        </p:spPr>
        <p:txBody>
          <a:bodyPr>
            <a:normAutofit/>
          </a:bodyPr>
          <a:lstStyle/>
          <a:p>
            <a:pPr lvl="1">
              <a:lnSpc>
                <a:spcPct val="80000"/>
              </a:lnSpc>
              <a:buFontTx/>
              <a:buNone/>
            </a:pPr>
            <a:r>
              <a:rPr lang="en-US" altLang="en-US" sz="2200" b="1" dirty="0" smtClean="0"/>
              <a:t>ii) Determine Target Audience/receivers</a:t>
            </a:r>
          </a:p>
          <a:p>
            <a:pPr lvl="1">
              <a:lnSpc>
                <a:spcPct val="80000"/>
              </a:lnSpc>
            </a:pPr>
            <a:r>
              <a:rPr lang="en-US" altLang="en-US" sz="2200" dirty="0" smtClean="0"/>
              <a:t>Segmentation is key, motivation</a:t>
            </a:r>
          </a:p>
          <a:p>
            <a:pPr lvl="1">
              <a:lnSpc>
                <a:spcPct val="80000"/>
              </a:lnSpc>
            </a:pPr>
            <a:r>
              <a:rPr lang="en-US" altLang="en-US" sz="2200" dirty="0" smtClean="0"/>
              <a:t>Need to know and understand target group very well</a:t>
            </a:r>
          </a:p>
          <a:p>
            <a:pPr lvl="2">
              <a:lnSpc>
                <a:spcPct val="110000"/>
              </a:lnSpc>
            </a:pPr>
            <a:r>
              <a:rPr lang="en-US" altLang="en-US" sz="2200" dirty="0"/>
              <a:t>Know what the product can do for the target group</a:t>
            </a:r>
          </a:p>
          <a:p>
            <a:pPr lvl="2">
              <a:lnSpc>
                <a:spcPct val="110000"/>
              </a:lnSpc>
            </a:pPr>
            <a:r>
              <a:rPr lang="en-US" altLang="en-US" sz="2200" dirty="0"/>
              <a:t>What the product can mean to them</a:t>
            </a:r>
          </a:p>
          <a:p>
            <a:pPr lvl="2">
              <a:lnSpc>
                <a:spcPct val="95000"/>
              </a:lnSpc>
            </a:pPr>
            <a:r>
              <a:rPr lang="en-US" altLang="en-US" sz="2200" dirty="0"/>
              <a:t>How the product can help consumers reach their goals</a:t>
            </a:r>
          </a:p>
        </p:txBody>
      </p:sp>
      <p:sp>
        <p:nvSpPr>
          <p:cNvPr id="22534" name="Rectangle 2"/>
          <p:cNvSpPr>
            <a:spLocks noChangeArrowheads="1"/>
          </p:cNvSpPr>
          <p:nvPr/>
        </p:nvSpPr>
        <p:spPr bwMode="auto">
          <a:xfrm>
            <a:off x="477673" y="609600"/>
            <a:ext cx="942832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4400">
                <a:solidFill>
                  <a:schemeClr val="tx2"/>
                </a:solidFill>
                <a:latin typeface="Times New Roman" panose="02020603050405020304" pitchFamily="18" charset="0"/>
              </a:defRPr>
            </a:lvl1pPr>
            <a:lvl2pPr>
              <a:defRPr sz="4400">
                <a:solidFill>
                  <a:schemeClr val="tx2"/>
                </a:solidFill>
                <a:latin typeface="Times New Roman" panose="02020603050405020304" pitchFamily="18" charset="0"/>
              </a:defRPr>
            </a:lvl2pPr>
            <a:lvl3pPr>
              <a:defRPr sz="4400">
                <a:solidFill>
                  <a:schemeClr val="tx2"/>
                </a:solidFill>
                <a:latin typeface="Times New Roman" panose="02020603050405020304" pitchFamily="18" charset="0"/>
              </a:defRPr>
            </a:lvl3pPr>
            <a:lvl4pPr>
              <a:defRPr sz="4400">
                <a:solidFill>
                  <a:schemeClr val="tx2"/>
                </a:solidFill>
                <a:latin typeface="Times New Roman" panose="02020603050405020304" pitchFamily="18" charset="0"/>
              </a:defRPr>
            </a:lvl4pPr>
            <a:lvl5pPr>
              <a:defRPr sz="4400">
                <a:solidFill>
                  <a:schemeClr val="tx2"/>
                </a:solidFill>
                <a:latin typeface="Times New Roman" panose="02020603050405020304" pitchFamily="18" charset="0"/>
              </a:defRPr>
            </a:lvl5pPr>
            <a:lvl6pPr marL="457200" algn="ctr" eaLnBrk="0" fontAlgn="base" hangingPunct="0">
              <a:spcBef>
                <a:spcPct val="0"/>
              </a:spcBef>
              <a:spcAft>
                <a:spcPct val="0"/>
              </a:spcAft>
              <a:defRPr sz="4400">
                <a:solidFill>
                  <a:schemeClr val="tx2"/>
                </a:solidFill>
                <a:latin typeface="Times New Roman" panose="02020603050405020304" pitchFamily="18" charset="0"/>
              </a:defRPr>
            </a:lvl6pPr>
            <a:lvl7pPr marL="914400" algn="ctr" eaLnBrk="0" fontAlgn="base" hangingPunct="0">
              <a:spcBef>
                <a:spcPct val="0"/>
              </a:spcBef>
              <a:spcAft>
                <a:spcPct val="0"/>
              </a:spcAft>
              <a:defRPr sz="4400">
                <a:solidFill>
                  <a:schemeClr val="tx2"/>
                </a:solidFill>
                <a:latin typeface="Times New Roman" panose="02020603050405020304" pitchFamily="18" charset="0"/>
              </a:defRPr>
            </a:lvl7pPr>
            <a:lvl8pPr marL="1371600" algn="ctr" eaLnBrk="0" fontAlgn="base" hangingPunct="0">
              <a:spcBef>
                <a:spcPct val="0"/>
              </a:spcBef>
              <a:spcAft>
                <a:spcPct val="0"/>
              </a:spcAft>
              <a:defRPr sz="4400">
                <a:solidFill>
                  <a:schemeClr val="tx2"/>
                </a:solidFill>
                <a:latin typeface="Times New Roman" panose="02020603050405020304" pitchFamily="18" charset="0"/>
              </a:defRPr>
            </a:lvl8pPr>
            <a:lvl9pPr marL="1828800" algn="ctr" eaLnBrk="0" fontAlgn="base" hangingPunct="0">
              <a:spcBef>
                <a:spcPct val="0"/>
              </a:spcBef>
              <a:spcAft>
                <a:spcPct val="0"/>
              </a:spcAft>
              <a:defRPr sz="4400">
                <a:solidFill>
                  <a:schemeClr val="tx2"/>
                </a:solidFill>
                <a:latin typeface="Times New Roman" panose="02020603050405020304" pitchFamily="18" charset="0"/>
              </a:defRPr>
            </a:lvl9pPr>
          </a:lstStyle>
          <a:p>
            <a:r>
              <a:rPr lang="en-US" altLang="en-US" sz="3600" dirty="0">
                <a:solidFill>
                  <a:schemeClr val="bg1"/>
                </a:solidFill>
                <a:latin typeface="+mj-lt"/>
              </a:rPr>
              <a:t>Designing Persuasive Communications</a:t>
            </a:r>
          </a:p>
        </p:txBody>
      </p:sp>
    </p:spTree>
    <p:extLst>
      <p:ext uri="{BB962C8B-B14F-4D97-AF65-F5344CB8AC3E}">
        <p14:creationId xmlns:p14="http://schemas.microsoft.com/office/powerpoint/2010/main" val="3671351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p:cNvSpPr>
            <a:spLocks noGrp="1" noChangeArrowheads="1"/>
          </p:cNvSpPr>
          <p:nvPr>
            <p:ph type="body" idx="1"/>
          </p:nvPr>
        </p:nvSpPr>
        <p:spPr>
          <a:xfrm>
            <a:off x="1624084" y="2265528"/>
            <a:ext cx="8358116" cy="3830472"/>
          </a:xfrm>
        </p:spPr>
        <p:txBody>
          <a:bodyPr>
            <a:normAutofit/>
          </a:bodyPr>
          <a:lstStyle/>
          <a:p>
            <a:pPr>
              <a:buFontTx/>
              <a:buNone/>
            </a:pPr>
            <a:r>
              <a:rPr lang="en-US" altLang="en-US" sz="2200" b="1" dirty="0" smtClean="0"/>
              <a:t>iii)  Determine the media strategy /channel</a:t>
            </a:r>
          </a:p>
          <a:p>
            <a:r>
              <a:rPr lang="en-US" altLang="en-US" sz="2200" dirty="0" smtClean="0"/>
              <a:t>Consumer profiles</a:t>
            </a:r>
          </a:p>
          <a:p>
            <a:r>
              <a:rPr lang="en-US" altLang="en-US" sz="2200" dirty="0" smtClean="0"/>
              <a:t>Audience profiles</a:t>
            </a:r>
          </a:p>
        </p:txBody>
      </p:sp>
      <p:sp>
        <p:nvSpPr>
          <p:cNvPr id="24581" name="Rectangle 4"/>
          <p:cNvSpPr>
            <a:spLocks noChangeArrowheads="1"/>
          </p:cNvSpPr>
          <p:nvPr/>
        </p:nvSpPr>
        <p:spPr bwMode="auto">
          <a:xfrm>
            <a:off x="7493757" y="3381232"/>
            <a:ext cx="4243317" cy="1599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b="1" i="1" dirty="0"/>
              <a:t>A cost-effective media choice is one </a:t>
            </a:r>
          </a:p>
          <a:p>
            <a:r>
              <a:rPr lang="en-US" altLang="en-US" sz="2000" b="1" i="1" dirty="0"/>
              <a:t>that closely matches the </a:t>
            </a:r>
          </a:p>
          <a:p>
            <a:r>
              <a:rPr lang="en-US" altLang="en-US" sz="2000" b="1" i="1" dirty="0"/>
              <a:t>advertiser’s consumer profile</a:t>
            </a:r>
          </a:p>
          <a:p>
            <a:r>
              <a:rPr lang="en-US" altLang="en-US" sz="2000" b="1" i="1" dirty="0"/>
              <a:t> with the medium’s audience profile.</a:t>
            </a:r>
          </a:p>
        </p:txBody>
      </p:sp>
      <p:sp>
        <p:nvSpPr>
          <p:cNvPr id="24583" name="Rectangle 2"/>
          <p:cNvSpPr>
            <a:spLocks noChangeArrowheads="1"/>
          </p:cNvSpPr>
          <p:nvPr/>
        </p:nvSpPr>
        <p:spPr bwMode="auto">
          <a:xfrm>
            <a:off x="532263" y="609600"/>
            <a:ext cx="9373737"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4400">
                <a:solidFill>
                  <a:schemeClr val="tx2"/>
                </a:solidFill>
                <a:latin typeface="Times New Roman" panose="02020603050405020304" pitchFamily="18" charset="0"/>
              </a:defRPr>
            </a:lvl1pPr>
            <a:lvl2pPr>
              <a:defRPr sz="4400">
                <a:solidFill>
                  <a:schemeClr val="tx2"/>
                </a:solidFill>
                <a:latin typeface="Times New Roman" panose="02020603050405020304" pitchFamily="18" charset="0"/>
              </a:defRPr>
            </a:lvl2pPr>
            <a:lvl3pPr>
              <a:defRPr sz="4400">
                <a:solidFill>
                  <a:schemeClr val="tx2"/>
                </a:solidFill>
                <a:latin typeface="Times New Roman" panose="02020603050405020304" pitchFamily="18" charset="0"/>
              </a:defRPr>
            </a:lvl3pPr>
            <a:lvl4pPr>
              <a:defRPr sz="4400">
                <a:solidFill>
                  <a:schemeClr val="tx2"/>
                </a:solidFill>
                <a:latin typeface="Times New Roman" panose="02020603050405020304" pitchFamily="18" charset="0"/>
              </a:defRPr>
            </a:lvl4pPr>
            <a:lvl5pPr>
              <a:defRPr sz="4400">
                <a:solidFill>
                  <a:schemeClr val="tx2"/>
                </a:solidFill>
                <a:latin typeface="Times New Roman" panose="02020603050405020304" pitchFamily="18" charset="0"/>
              </a:defRPr>
            </a:lvl5pPr>
            <a:lvl6pPr marL="457200" algn="ctr" eaLnBrk="0" fontAlgn="base" hangingPunct="0">
              <a:spcBef>
                <a:spcPct val="0"/>
              </a:spcBef>
              <a:spcAft>
                <a:spcPct val="0"/>
              </a:spcAft>
              <a:defRPr sz="4400">
                <a:solidFill>
                  <a:schemeClr val="tx2"/>
                </a:solidFill>
                <a:latin typeface="Times New Roman" panose="02020603050405020304" pitchFamily="18" charset="0"/>
              </a:defRPr>
            </a:lvl6pPr>
            <a:lvl7pPr marL="914400" algn="ctr" eaLnBrk="0" fontAlgn="base" hangingPunct="0">
              <a:spcBef>
                <a:spcPct val="0"/>
              </a:spcBef>
              <a:spcAft>
                <a:spcPct val="0"/>
              </a:spcAft>
              <a:defRPr sz="4400">
                <a:solidFill>
                  <a:schemeClr val="tx2"/>
                </a:solidFill>
                <a:latin typeface="Times New Roman" panose="02020603050405020304" pitchFamily="18" charset="0"/>
              </a:defRPr>
            </a:lvl7pPr>
            <a:lvl8pPr marL="1371600" algn="ctr" eaLnBrk="0" fontAlgn="base" hangingPunct="0">
              <a:spcBef>
                <a:spcPct val="0"/>
              </a:spcBef>
              <a:spcAft>
                <a:spcPct val="0"/>
              </a:spcAft>
              <a:defRPr sz="4400">
                <a:solidFill>
                  <a:schemeClr val="tx2"/>
                </a:solidFill>
                <a:latin typeface="Times New Roman" panose="02020603050405020304" pitchFamily="18" charset="0"/>
              </a:defRPr>
            </a:lvl8pPr>
            <a:lvl9pPr marL="1828800" algn="ctr" eaLnBrk="0" fontAlgn="base" hangingPunct="0">
              <a:spcBef>
                <a:spcPct val="0"/>
              </a:spcBef>
              <a:spcAft>
                <a:spcPct val="0"/>
              </a:spcAft>
              <a:defRPr sz="4400">
                <a:solidFill>
                  <a:schemeClr val="tx2"/>
                </a:solidFill>
                <a:latin typeface="Times New Roman" panose="02020603050405020304" pitchFamily="18" charset="0"/>
              </a:defRPr>
            </a:lvl9pPr>
          </a:lstStyle>
          <a:p>
            <a:r>
              <a:rPr lang="en-US" altLang="en-US" sz="3600" dirty="0">
                <a:solidFill>
                  <a:schemeClr val="bg1"/>
                </a:solidFill>
                <a:latin typeface="+mj-lt"/>
              </a:rPr>
              <a:t>Designing Persuasive Communications</a:t>
            </a:r>
          </a:p>
        </p:txBody>
      </p:sp>
    </p:spTree>
    <p:extLst>
      <p:ext uri="{BB962C8B-B14F-4D97-AF65-F5344CB8AC3E}">
        <p14:creationId xmlns:p14="http://schemas.microsoft.com/office/powerpoint/2010/main" val="2512886086"/>
      </p:ext>
    </p:extLst>
  </p:cSld>
  <p:clrMapOvr>
    <a:masterClrMapping/>
  </p:clrMapOvr>
  <p:transition>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media/channel</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91809672"/>
              </p:ext>
            </p:extLst>
          </p:nvPr>
        </p:nvGraphicFramePr>
        <p:xfrm>
          <a:off x="1155700" y="2603500"/>
          <a:ext cx="8761413"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13315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626659" y="658504"/>
            <a:ext cx="9172433" cy="1143000"/>
          </a:xfrm>
        </p:spPr>
        <p:txBody>
          <a:bodyPr/>
          <a:lstStyle/>
          <a:p>
            <a:r>
              <a:rPr lang="en-US" altLang="en-US" sz="3200" b="1" dirty="0" smtClean="0"/>
              <a:t>Newspaper : Capabilities </a:t>
            </a:r>
            <a:r>
              <a:rPr lang="en-US" altLang="en-US" sz="3200" b="1" dirty="0"/>
              <a:t>and Limitations </a:t>
            </a:r>
            <a:endParaRPr lang="en-US" altLang="en-US" dirty="0" smtClean="0"/>
          </a:p>
        </p:txBody>
      </p:sp>
      <p:sp>
        <p:nvSpPr>
          <p:cNvPr id="25604" name="Rectangle 4"/>
          <p:cNvSpPr>
            <a:spLocks noGrp="1" noChangeArrowheads="1"/>
          </p:cNvSpPr>
          <p:nvPr>
            <p:ph type="body" sz="half" idx="1"/>
          </p:nvPr>
        </p:nvSpPr>
        <p:spPr>
          <a:xfrm>
            <a:off x="1828800" y="2688609"/>
            <a:ext cx="4267200" cy="4114800"/>
          </a:xfrm>
        </p:spPr>
        <p:txBody>
          <a:bodyPr>
            <a:normAutofit/>
          </a:bodyPr>
          <a:lstStyle/>
          <a:p>
            <a:r>
              <a:rPr lang="en-US" altLang="en-US" sz="2200" dirty="0" smtClean="0"/>
              <a:t>Access to large audiences</a:t>
            </a:r>
          </a:p>
          <a:p>
            <a:r>
              <a:rPr lang="en-US" altLang="en-US" sz="2200" dirty="0" smtClean="0"/>
              <a:t>Effective for local reach</a:t>
            </a:r>
          </a:p>
          <a:p>
            <a:r>
              <a:rPr lang="en-US" altLang="en-US" sz="2200" dirty="0" smtClean="0"/>
              <a:t>Flexible</a:t>
            </a:r>
          </a:p>
          <a:p>
            <a:r>
              <a:rPr lang="en-US" altLang="en-US" sz="2200" dirty="0" smtClean="0"/>
              <a:t>Fast</a:t>
            </a:r>
          </a:p>
          <a:p>
            <a:r>
              <a:rPr lang="en-US" altLang="en-US" sz="2200" dirty="0" smtClean="0"/>
              <a:t>Feedback possible through coupon redemption, etc.</a:t>
            </a:r>
          </a:p>
        </p:txBody>
      </p:sp>
      <p:sp>
        <p:nvSpPr>
          <p:cNvPr id="25605" name="Rectangle 5"/>
          <p:cNvSpPr>
            <a:spLocks noGrp="1" noChangeArrowheads="1"/>
          </p:cNvSpPr>
          <p:nvPr>
            <p:ph type="body" sz="half" idx="2"/>
          </p:nvPr>
        </p:nvSpPr>
        <p:spPr>
          <a:xfrm>
            <a:off x="6705600" y="2594663"/>
            <a:ext cx="3810000" cy="4114800"/>
          </a:xfrm>
        </p:spPr>
        <p:txBody>
          <a:bodyPr>
            <a:normAutofit/>
          </a:bodyPr>
          <a:lstStyle/>
          <a:p>
            <a:r>
              <a:rPr lang="en-US" altLang="en-US" sz="2200" dirty="0" smtClean="0"/>
              <a:t>Not selective</a:t>
            </a:r>
          </a:p>
          <a:p>
            <a:r>
              <a:rPr lang="en-US" altLang="en-US" sz="2200" dirty="0" smtClean="0"/>
              <a:t>Short message life</a:t>
            </a:r>
          </a:p>
          <a:p>
            <a:r>
              <a:rPr lang="en-US" altLang="en-US" sz="2200" dirty="0" smtClean="0"/>
              <a:t>Clutter</a:t>
            </a:r>
          </a:p>
          <a:p>
            <a:r>
              <a:rPr lang="en-US" altLang="en-US" sz="2200" dirty="0" smtClean="0"/>
              <a:t>Cost varies based on ad size and vehicle circulation</a:t>
            </a:r>
          </a:p>
        </p:txBody>
      </p:sp>
      <p:cxnSp>
        <p:nvCxnSpPr>
          <p:cNvPr id="25606" name="Straight Connector 6"/>
          <p:cNvCxnSpPr>
            <a:cxnSpLocks noChangeShapeType="1"/>
          </p:cNvCxnSpPr>
          <p:nvPr/>
        </p:nvCxnSpPr>
        <p:spPr bwMode="auto">
          <a:xfrm>
            <a:off x="6386358" y="2205937"/>
            <a:ext cx="13647" cy="3335054"/>
          </a:xfrm>
          <a:prstGeom prst="line">
            <a:avLst/>
          </a:prstGeom>
          <a:noFill/>
          <a:ln w="25400" algn="ctr">
            <a:solidFill>
              <a:schemeClr val="tx1"/>
            </a:solidFill>
            <a:round/>
            <a:headEnd/>
            <a:tailEnd/>
          </a:ln>
        </p:spPr>
      </p:cxnSp>
    </p:spTree>
    <p:extLst>
      <p:ext uri="{BB962C8B-B14F-4D97-AF65-F5344CB8AC3E}">
        <p14:creationId xmlns:p14="http://schemas.microsoft.com/office/powerpoint/2010/main" val="1211388277"/>
      </p:ext>
    </p:extLst>
  </p:cSld>
  <p:clrMapOvr>
    <a:masterClrMapping/>
  </p:clrMapOvr>
  <p:transition>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59557" y="647700"/>
            <a:ext cx="9771797" cy="1143000"/>
          </a:xfrm>
        </p:spPr>
        <p:txBody>
          <a:bodyPr/>
          <a:lstStyle/>
          <a:p>
            <a:r>
              <a:rPr lang="en-US" altLang="en-US" sz="3200" b="1" dirty="0" smtClean="0"/>
              <a:t>Magazines : Capabilities </a:t>
            </a:r>
            <a:r>
              <a:rPr lang="en-US" altLang="en-US" sz="3200" b="1" dirty="0"/>
              <a:t>and </a:t>
            </a:r>
            <a:r>
              <a:rPr lang="en-US" altLang="en-US" sz="3200" b="1" dirty="0" smtClean="0"/>
              <a:t>Limitations</a:t>
            </a:r>
            <a:endParaRPr lang="en-US" altLang="en-US" dirty="0" smtClean="0"/>
          </a:p>
        </p:txBody>
      </p:sp>
      <p:sp>
        <p:nvSpPr>
          <p:cNvPr id="26628" name="Rectangle 3"/>
          <p:cNvSpPr>
            <a:spLocks noGrp="1" noChangeArrowheads="1"/>
          </p:cNvSpPr>
          <p:nvPr>
            <p:ph type="body" sz="half" idx="1"/>
          </p:nvPr>
        </p:nvSpPr>
        <p:spPr>
          <a:xfrm>
            <a:off x="1569493" y="2590800"/>
            <a:ext cx="4449170" cy="3598460"/>
          </a:xfrm>
        </p:spPr>
        <p:txBody>
          <a:bodyPr/>
          <a:lstStyle/>
          <a:p>
            <a:r>
              <a:rPr lang="en-US" altLang="en-US" sz="2200" dirty="0" smtClean="0"/>
              <a:t>Highly selective</a:t>
            </a:r>
          </a:p>
          <a:p>
            <a:r>
              <a:rPr lang="en-US" altLang="en-US" sz="2200" dirty="0" smtClean="0"/>
              <a:t>Selective binding possible</a:t>
            </a:r>
          </a:p>
          <a:p>
            <a:r>
              <a:rPr lang="en-US" altLang="en-US" sz="2200" dirty="0" smtClean="0"/>
              <a:t>High quality production</a:t>
            </a:r>
          </a:p>
          <a:p>
            <a:r>
              <a:rPr lang="en-US" altLang="en-US" sz="2200" dirty="0" smtClean="0"/>
              <a:t>High credibility</a:t>
            </a:r>
          </a:p>
          <a:p>
            <a:r>
              <a:rPr lang="en-US" altLang="en-US" sz="2200" dirty="0" smtClean="0"/>
              <a:t>Long message life</a:t>
            </a:r>
          </a:p>
          <a:p>
            <a:r>
              <a:rPr lang="en-US" altLang="en-US" sz="2200" dirty="0" smtClean="0"/>
              <a:t>High pass along rat</a:t>
            </a:r>
            <a:r>
              <a:rPr lang="en-US" altLang="en-US" dirty="0" smtClean="0"/>
              <a:t>e</a:t>
            </a:r>
          </a:p>
        </p:txBody>
      </p:sp>
      <p:sp>
        <p:nvSpPr>
          <p:cNvPr id="26629" name="Rectangle 4"/>
          <p:cNvSpPr>
            <a:spLocks noGrp="1" noChangeArrowheads="1"/>
          </p:cNvSpPr>
          <p:nvPr>
            <p:ph type="body" sz="half" idx="2"/>
          </p:nvPr>
        </p:nvSpPr>
        <p:spPr>
          <a:xfrm>
            <a:off x="6127844" y="2590800"/>
            <a:ext cx="3625756" cy="2813713"/>
          </a:xfrm>
        </p:spPr>
        <p:txBody>
          <a:bodyPr>
            <a:noAutofit/>
          </a:bodyPr>
          <a:lstStyle/>
          <a:p>
            <a:r>
              <a:rPr lang="en-US" altLang="en-US" sz="2200" dirty="0" smtClean="0"/>
              <a:t>Long lead time</a:t>
            </a:r>
          </a:p>
          <a:p>
            <a:r>
              <a:rPr lang="en-US" altLang="en-US" sz="2200" dirty="0" smtClean="0"/>
              <a:t>High clutter</a:t>
            </a:r>
          </a:p>
          <a:p>
            <a:r>
              <a:rPr lang="en-US" altLang="en-US" sz="2200" dirty="0" smtClean="0"/>
              <a:t>Delayed and indirect feedback</a:t>
            </a:r>
          </a:p>
          <a:p>
            <a:r>
              <a:rPr lang="en-US" altLang="en-US" sz="2200" dirty="0" smtClean="0"/>
              <a:t>Rates vary based on circulation and selectivity</a:t>
            </a:r>
          </a:p>
        </p:txBody>
      </p:sp>
      <p:sp>
        <p:nvSpPr>
          <p:cNvPr id="7" name="Line 7"/>
          <p:cNvSpPr>
            <a:spLocks noChangeShapeType="1"/>
          </p:cNvSpPr>
          <p:nvPr/>
        </p:nvSpPr>
        <p:spPr bwMode="auto">
          <a:xfrm>
            <a:off x="6073253" y="2438400"/>
            <a:ext cx="0" cy="32004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613787071"/>
      </p:ext>
    </p:extLst>
  </p:cSld>
  <p:clrMapOvr>
    <a:masterClrMapping/>
  </p:clrMapOvr>
  <p:transition>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45910" y="685800"/>
            <a:ext cx="9207690" cy="1143000"/>
          </a:xfrm>
        </p:spPr>
        <p:txBody>
          <a:bodyPr/>
          <a:lstStyle/>
          <a:p>
            <a:r>
              <a:rPr lang="en-US" altLang="en-US" sz="3200" b="1" dirty="0" smtClean="0"/>
              <a:t>Television : </a:t>
            </a:r>
            <a:r>
              <a:rPr lang="en-US" altLang="en-US" sz="3200" b="1" dirty="0"/>
              <a:t>Capabilities and Limitations </a:t>
            </a:r>
            <a:endParaRPr lang="en-US" altLang="en-US" dirty="0" smtClean="0"/>
          </a:p>
        </p:txBody>
      </p:sp>
      <p:sp>
        <p:nvSpPr>
          <p:cNvPr id="27652" name="Rectangle 3"/>
          <p:cNvSpPr>
            <a:spLocks noGrp="1" noChangeArrowheads="1"/>
          </p:cNvSpPr>
          <p:nvPr>
            <p:ph type="body" sz="half" idx="1"/>
          </p:nvPr>
        </p:nvSpPr>
        <p:spPr>
          <a:xfrm>
            <a:off x="1593377" y="2438400"/>
            <a:ext cx="4267200" cy="4114800"/>
          </a:xfrm>
        </p:spPr>
        <p:txBody>
          <a:bodyPr>
            <a:normAutofit/>
          </a:bodyPr>
          <a:lstStyle/>
          <a:p>
            <a:r>
              <a:rPr lang="en-US" altLang="en-US" sz="2200" dirty="0" smtClean="0"/>
              <a:t>Large audiences possible</a:t>
            </a:r>
          </a:p>
          <a:p>
            <a:r>
              <a:rPr lang="en-US" altLang="en-US" sz="2200" dirty="0" smtClean="0"/>
              <a:t>Appeals to many senses</a:t>
            </a:r>
          </a:p>
          <a:p>
            <a:r>
              <a:rPr lang="en-US" altLang="en-US" sz="2200" dirty="0" smtClean="0"/>
              <a:t>Emotion and attention possible</a:t>
            </a:r>
          </a:p>
          <a:p>
            <a:r>
              <a:rPr lang="en-US" altLang="en-US" sz="2200" dirty="0" smtClean="0"/>
              <a:t>Demonstration possible</a:t>
            </a:r>
          </a:p>
          <a:p>
            <a:r>
              <a:rPr lang="en-US" altLang="en-US" sz="2200" dirty="0" smtClean="0"/>
              <a:t>Very high costs overall</a:t>
            </a:r>
          </a:p>
          <a:p>
            <a:r>
              <a:rPr lang="en-US" altLang="en-US" sz="2200" dirty="0" smtClean="0"/>
              <a:t>Low costs per contact</a:t>
            </a:r>
          </a:p>
        </p:txBody>
      </p:sp>
      <p:sp>
        <p:nvSpPr>
          <p:cNvPr id="27653" name="Rectangle 4"/>
          <p:cNvSpPr>
            <a:spLocks noGrp="1" noChangeArrowheads="1"/>
          </p:cNvSpPr>
          <p:nvPr>
            <p:ph type="body" sz="half" idx="2"/>
          </p:nvPr>
        </p:nvSpPr>
        <p:spPr>
          <a:xfrm>
            <a:off x="6477000" y="2743200"/>
            <a:ext cx="3810000" cy="4114800"/>
          </a:xfrm>
        </p:spPr>
        <p:txBody>
          <a:bodyPr>
            <a:normAutofit/>
          </a:bodyPr>
          <a:lstStyle/>
          <a:p>
            <a:r>
              <a:rPr lang="en-US" altLang="en-US" sz="2200" dirty="0" smtClean="0"/>
              <a:t>Long lead time</a:t>
            </a:r>
          </a:p>
          <a:p>
            <a:r>
              <a:rPr lang="en-US" altLang="en-US" sz="2200" dirty="0" smtClean="0"/>
              <a:t>High clutter</a:t>
            </a:r>
          </a:p>
          <a:p>
            <a:r>
              <a:rPr lang="en-US" altLang="en-US" sz="2200" dirty="0" smtClean="0"/>
              <a:t>Short message life</a:t>
            </a:r>
          </a:p>
          <a:p>
            <a:r>
              <a:rPr lang="en-US" altLang="en-US" sz="2200" dirty="0" smtClean="0"/>
              <a:t>Viewers can avoid exposure</a:t>
            </a:r>
          </a:p>
          <a:p>
            <a:pPr>
              <a:buFontTx/>
              <a:buNone/>
            </a:pPr>
            <a:endParaRPr lang="en-US" altLang="en-US" sz="2200" dirty="0" smtClean="0"/>
          </a:p>
        </p:txBody>
      </p:sp>
      <p:sp>
        <p:nvSpPr>
          <p:cNvPr id="27655" name="Line 7"/>
          <p:cNvSpPr>
            <a:spLocks noChangeShapeType="1"/>
          </p:cNvSpPr>
          <p:nvPr/>
        </p:nvSpPr>
        <p:spPr bwMode="auto">
          <a:xfrm>
            <a:off x="6073253" y="2438400"/>
            <a:ext cx="0" cy="32004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582674103"/>
      </p:ext>
    </p:extLst>
  </p:cSld>
  <p:clrMapOvr>
    <a:masterClrMapping/>
  </p:clrMapOvr>
  <p:transition>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33400" y="647700"/>
            <a:ext cx="9220200" cy="1143000"/>
          </a:xfrm>
        </p:spPr>
        <p:txBody>
          <a:bodyPr/>
          <a:lstStyle/>
          <a:p>
            <a:r>
              <a:rPr lang="en-US" altLang="en-US" sz="3200" b="1" dirty="0" smtClean="0"/>
              <a:t>Radio : Capabilities </a:t>
            </a:r>
            <a:r>
              <a:rPr lang="en-US" altLang="en-US" sz="3200" b="1" dirty="0"/>
              <a:t>and Limitations </a:t>
            </a:r>
            <a:endParaRPr lang="en-US" altLang="en-US" dirty="0" smtClean="0"/>
          </a:p>
        </p:txBody>
      </p:sp>
      <p:sp>
        <p:nvSpPr>
          <p:cNvPr id="28676" name="Rectangle 3"/>
          <p:cNvSpPr>
            <a:spLocks noGrp="1" noChangeArrowheads="1"/>
          </p:cNvSpPr>
          <p:nvPr>
            <p:ph type="body" sz="half" idx="1"/>
          </p:nvPr>
        </p:nvSpPr>
        <p:spPr>
          <a:xfrm>
            <a:off x="1704833" y="2731827"/>
            <a:ext cx="4267200" cy="4114800"/>
          </a:xfrm>
        </p:spPr>
        <p:txBody>
          <a:bodyPr>
            <a:normAutofit/>
          </a:bodyPr>
          <a:lstStyle/>
          <a:p>
            <a:r>
              <a:rPr lang="en-US" altLang="en-US" sz="2200" dirty="0" smtClean="0"/>
              <a:t>High geographic and demographic selectivity</a:t>
            </a:r>
          </a:p>
          <a:p>
            <a:r>
              <a:rPr lang="en-US" altLang="en-US" sz="2200" dirty="0" smtClean="0"/>
              <a:t>Short lead time</a:t>
            </a:r>
          </a:p>
          <a:p>
            <a:r>
              <a:rPr lang="en-US" altLang="en-US" sz="2200" dirty="0" smtClean="0"/>
              <a:t>Relatively inexpensive</a:t>
            </a:r>
          </a:p>
          <a:p>
            <a:r>
              <a:rPr lang="en-US" altLang="en-US" sz="2200" dirty="0" smtClean="0"/>
              <a:t>Good local coverage</a:t>
            </a:r>
          </a:p>
        </p:txBody>
      </p:sp>
      <p:sp>
        <p:nvSpPr>
          <p:cNvPr id="28677" name="Rectangle 4"/>
          <p:cNvSpPr>
            <a:spLocks noGrp="1" noChangeArrowheads="1"/>
          </p:cNvSpPr>
          <p:nvPr>
            <p:ph type="body" sz="half" idx="2"/>
          </p:nvPr>
        </p:nvSpPr>
        <p:spPr>
          <a:xfrm>
            <a:off x="6823880" y="2438400"/>
            <a:ext cx="3534771" cy="3021273"/>
          </a:xfrm>
        </p:spPr>
        <p:txBody>
          <a:bodyPr>
            <a:normAutofit/>
          </a:bodyPr>
          <a:lstStyle/>
          <a:p>
            <a:r>
              <a:rPr lang="en-US" altLang="en-US" sz="2200" dirty="0" smtClean="0"/>
              <a:t>Short exposure time</a:t>
            </a:r>
          </a:p>
          <a:p>
            <a:r>
              <a:rPr lang="en-US" altLang="en-US" sz="2200" dirty="0" smtClean="0"/>
              <a:t>Audio only</a:t>
            </a:r>
          </a:p>
          <a:p>
            <a:r>
              <a:rPr lang="en-US" altLang="en-US" sz="2200" dirty="0" smtClean="0"/>
              <a:t>High clutter</a:t>
            </a:r>
          </a:p>
          <a:p>
            <a:r>
              <a:rPr lang="en-US" altLang="en-US" sz="2200" dirty="0" smtClean="0"/>
              <a:t>Delayed feedback through day-after recall tests</a:t>
            </a:r>
          </a:p>
        </p:txBody>
      </p:sp>
      <p:sp>
        <p:nvSpPr>
          <p:cNvPr id="28679" name="Line 7"/>
          <p:cNvSpPr>
            <a:spLocks noChangeShapeType="1"/>
          </p:cNvSpPr>
          <p:nvPr/>
        </p:nvSpPr>
        <p:spPr bwMode="auto">
          <a:xfrm>
            <a:off x="5991367" y="2438400"/>
            <a:ext cx="0" cy="32004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543022556"/>
      </p:ext>
    </p:extLst>
  </p:cSld>
  <p:clrMapOvr>
    <a:masterClrMapping/>
  </p:clrMapOvr>
  <p:transition>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559558" y="685800"/>
            <a:ext cx="7772400" cy="1143000"/>
          </a:xfrm>
        </p:spPr>
        <p:txBody>
          <a:bodyPr/>
          <a:lstStyle/>
          <a:p>
            <a:r>
              <a:rPr lang="en-US" altLang="en-US" sz="3200" b="1" dirty="0" smtClean="0"/>
              <a:t>Internet : </a:t>
            </a:r>
            <a:r>
              <a:rPr lang="en-US" altLang="en-US" sz="3200" b="1" dirty="0"/>
              <a:t>Capabilities and Limitations </a:t>
            </a:r>
            <a:endParaRPr lang="en-US" altLang="en-US" dirty="0" smtClean="0"/>
          </a:p>
        </p:txBody>
      </p:sp>
      <p:sp>
        <p:nvSpPr>
          <p:cNvPr id="29700" name="Rectangle 3"/>
          <p:cNvSpPr>
            <a:spLocks noGrp="1" noChangeArrowheads="1"/>
          </p:cNvSpPr>
          <p:nvPr>
            <p:ph type="body" sz="half" idx="1"/>
          </p:nvPr>
        </p:nvSpPr>
        <p:spPr>
          <a:xfrm>
            <a:off x="913262" y="2438400"/>
            <a:ext cx="4122762" cy="3348251"/>
          </a:xfrm>
        </p:spPr>
        <p:txBody>
          <a:bodyPr>
            <a:normAutofit/>
          </a:bodyPr>
          <a:lstStyle/>
          <a:p>
            <a:r>
              <a:rPr lang="en-US" altLang="en-US" sz="2200" dirty="0" smtClean="0"/>
              <a:t>Potential for audience selectivity</a:t>
            </a:r>
          </a:p>
          <a:p>
            <a:r>
              <a:rPr lang="en-US" altLang="en-US" sz="2200" dirty="0" smtClean="0"/>
              <a:t>Customized tracking possible and other feedback tools possible</a:t>
            </a:r>
          </a:p>
          <a:p>
            <a:r>
              <a:rPr lang="en-US" altLang="en-US" sz="2200" dirty="0" smtClean="0"/>
              <a:t>Useful for branding and reinforcement of messages</a:t>
            </a:r>
          </a:p>
        </p:txBody>
      </p:sp>
      <p:sp>
        <p:nvSpPr>
          <p:cNvPr id="29701" name="Rectangle 4"/>
          <p:cNvSpPr>
            <a:spLocks noGrp="1" noChangeArrowheads="1"/>
          </p:cNvSpPr>
          <p:nvPr>
            <p:ph type="body" sz="half" idx="2"/>
          </p:nvPr>
        </p:nvSpPr>
        <p:spPr>
          <a:xfrm>
            <a:off x="6264322" y="2438400"/>
            <a:ext cx="3810000" cy="3200400"/>
          </a:xfrm>
        </p:spPr>
        <p:txBody>
          <a:bodyPr>
            <a:normAutofit/>
          </a:bodyPr>
          <a:lstStyle/>
          <a:p>
            <a:r>
              <a:rPr lang="en-US" altLang="en-US" sz="2200" dirty="0" smtClean="0"/>
              <a:t>Demographic skew to audience</a:t>
            </a:r>
          </a:p>
          <a:p>
            <a:r>
              <a:rPr lang="en-US" altLang="en-US" sz="2200" dirty="0" smtClean="0"/>
              <a:t>Very high clutter</a:t>
            </a:r>
          </a:p>
          <a:p>
            <a:r>
              <a:rPr lang="en-US" altLang="en-US" sz="2200" dirty="0" smtClean="0"/>
              <a:t>Great variation in pricing</a:t>
            </a:r>
          </a:p>
          <a:p>
            <a:r>
              <a:rPr lang="en-US" altLang="en-US" sz="2200" dirty="0" smtClean="0"/>
              <a:t>Privacy concerns</a:t>
            </a:r>
          </a:p>
        </p:txBody>
      </p:sp>
      <p:sp>
        <p:nvSpPr>
          <p:cNvPr id="29703" name="Line 7"/>
          <p:cNvSpPr>
            <a:spLocks noChangeShapeType="1"/>
          </p:cNvSpPr>
          <p:nvPr/>
        </p:nvSpPr>
        <p:spPr bwMode="auto">
          <a:xfrm>
            <a:off x="5265761" y="2438400"/>
            <a:ext cx="0" cy="32004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433897022"/>
      </p:ext>
    </p:extLst>
  </p:cSld>
  <p:clrMapOvr>
    <a:masterClrMapping/>
  </p:clrMapOvr>
  <p:transition>
    <p:cov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ltLang="en-US" dirty="0"/>
              <a:t>Nontraditional Media</a:t>
            </a:r>
            <a:endParaRPr lang="en-US" dirty="0"/>
          </a:p>
        </p:txBody>
      </p:sp>
      <p:sp>
        <p:nvSpPr>
          <p:cNvPr id="6" name="Content Placeholder 5"/>
          <p:cNvSpPr>
            <a:spLocks noGrp="1"/>
          </p:cNvSpPr>
          <p:nvPr>
            <p:ph idx="1"/>
          </p:nvPr>
        </p:nvSpPr>
        <p:spPr/>
        <p:txBody>
          <a:bodyPr>
            <a:normAutofit lnSpcReduction="10000"/>
          </a:bodyPr>
          <a:lstStyle/>
          <a:p>
            <a:r>
              <a:rPr lang="en-US" altLang="en-US" sz="2200" dirty="0"/>
              <a:t>Out-of-home and On-the-go</a:t>
            </a:r>
          </a:p>
          <a:p>
            <a:pPr lvl="1"/>
            <a:r>
              <a:rPr lang="en-US" altLang="en-US" sz="2200" dirty="0"/>
              <a:t>Advertising screens in buildings and transit</a:t>
            </a:r>
          </a:p>
          <a:p>
            <a:pPr lvl="1"/>
            <a:r>
              <a:rPr lang="en-US" altLang="en-US" sz="2200" dirty="0"/>
              <a:t>Digital billboards on roads</a:t>
            </a:r>
          </a:p>
          <a:p>
            <a:pPr lvl="1"/>
            <a:r>
              <a:rPr lang="en-US" altLang="en-US" sz="2200" dirty="0"/>
              <a:t>Ambient advertising (in new places)</a:t>
            </a:r>
          </a:p>
          <a:p>
            <a:r>
              <a:rPr lang="en-US" altLang="en-US" sz="2200" dirty="0"/>
              <a:t>Online and Mobile</a:t>
            </a:r>
          </a:p>
          <a:p>
            <a:pPr lvl="1"/>
            <a:r>
              <a:rPr lang="en-US" altLang="en-US" sz="2200" dirty="0"/>
              <a:t>Includes consumer-generated media</a:t>
            </a:r>
          </a:p>
          <a:p>
            <a:pPr lvl="1"/>
            <a:r>
              <a:rPr lang="en-US" altLang="en-US" sz="2200" dirty="0"/>
              <a:t>Narrowcast messages</a:t>
            </a:r>
          </a:p>
          <a:p>
            <a:r>
              <a:rPr lang="en-US" altLang="en-US" sz="2200" dirty="0"/>
              <a:t>Interactive TV (</a:t>
            </a:r>
            <a:r>
              <a:rPr lang="en-US" altLang="en-US" sz="2200" dirty="0" err="1"/>
              <a:t>iTV</a:t>
            </a:r>
            <a:r>
              <a:rPr lang="en-US" altLang="en-US" sz="2200" dirty="0"/>
              <a:t>)</a:t>
            </a:r>
          </a:p>
          <a:p>
            <a:pPr lvl="1">
              <a:buNone/>
            </a:pPr>
            <a:endParaRPr lang="en-US" altLang="en-US" dirty="0"/>
          </a:p>
          <a:p>
            <a:endParaRPr lang="en-US" dirty="0"/>
          </a:p>
        </p:txBody>
      </p:sp>
    </p:spTree>
    <p:extLst>
      <p:ext uri="{BB962C8B-B14F-4D97-AF65-F5344CB8AC3E}">
        <p14:creationId xmlns:p14="http://schemas.microsoft.com/office/powerpoint/2010/main" val="1542736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a:xfrm>
            <a:off x="1154954" y="2388358"/>
            <a:ext cx="9476651" cy="3631442"/>
          </a:xfrm>
        </p:spPr>
        <p:txBody>
          <a:bodyPr/>
          <a:lstStyle/>
          <a:p>
            <a:pPr>
              <a:buFontTx/>
              <a:buNone/>
            </a:pPr>
            <a:r>
              <a:rPr lang="en-US" altLang="en-US" b="1" dirty="0"/>
              <a:t>iv)  </a:t>
            </a:r>
            <a:r>
              <a:rPr lang="en-US" altLang="en-US" sz="2200" b="1" dirty="0"/>
              <a:t>Determine the message strategy </a:t>
            </a:r>
          </a:p>
          <a:p>
            <a:r>
              <a:rPr lang="en-US" altLang="en-US" sz="2200" dirty="0"/>
              <a:t>The message is the thought idea, attitude, image or other information that the sender wishes to convey to the intended audience </a:t>
            </a:r>
          </a:p>
          <a:p>
            <a:r>
              <a:rPr lang="en-US" altLang="en-US" sz="2200" dirty="0"/>
              <a:t>Has to convince consumers – why they should buy? In what way is it special? what are the benefits? Value it offers? </a:t>
            </a:r>
          </a:p>
          <a:p>
            <a:r>
              <a:rPr lang="en-US" altLang="en-US" sz="2200" dirty="0" smtClean="0"/>
              <a:t>Marketers need to phrase </a:t>
            </a:r>
            <a:r>
              <a:rPr lang="en-US" altLang="en-US" sz="2200" dirty="0"/>
              <a:t>or encode their message in ways that fall within their target audience’s zone of understanding and familiarity </a:t>
            </a:r>
          </a:p>
          <a:p>
            <a:endParaRPr lang="en-US" sz="2200" dirty="0"/>
          </a:p>
        </p:txBody>
      </p:sp>
    </p:spTree>
    <p:extLst>
      <p:ext uri="{BB962C8B-B14F-4D97-AF65-F5344CB8AC3E}">
        <p14:creationId xmlns:p14="http://schemas.microsoft.com/office/powerpoint/2010/main" val="2648056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574767" y="1063416"/>
            <a:ext cx="9341600" cy="617216"/>
          </a:xfrm>
        </p:spPr>
        <p:txBody>
          <a:bodyPr rtlCol="0">
            <a:normAutofit fontScale="90000"/>
          </a:bodyPr>
          <a:lstStyle/>
          <a:p>
            <a:pPr>
              <a:defRPr/>
            </a:pPr>
            <a:r>
              <a:rPr lang="en-US" dirty="0" smtClean="0"/>
              <a:t/>
            </a:r>
            <a:br>
              <a:rPr lang="en-US" dirty="0" smtClean="0"/>
            </a:br>
            <a:r>
              <a:rPr lang="en-US" dirty="0" smtClean="0"/>
              <a:t>Feedback </a:t>
            </a:r>
            <a:r>
              <a:rPr lang="en-US" dirty="0"/>
              <a:t/>
            </a:r>
            <a:br>
              <a:rPr lang="en-US" dirty="0"/>
            </a:br>
            <a:endParaRPr lang="en-US" dirty="0"/>
          </a:p>
        </p:txBody>
      </p:sp>
      <p:sp>
        <p:nvSpPr>
          <p:cNvPr id="50179" name="Rectangle 3"/>
          <p:cNvSpPr>
            <a:spLocks noGrp="1" noChangeArrowheads="1"/>
          </p:cNvSpPr>
          <p:nvPr>
            <p:ph type="body" idx="1"/>
          </p:nvPr>
        </p:nvSpPr>
        <p:spPr>
          <a:xfrm>
            <a:off x="1154955" y="2325189"/>
            <a:ext cx="9896222" cy="4023360"/>
          </a:xfrm>
        </p:spPr>
        <p:txBody>
          <a:bodyPr>
            <a:normAutofit lnSpcReduction="10000"/>
          </a:bodyPr>
          <a:lstStyle/>
          <a:p>
            <a:pPr marL="0" indent="0">
              <a:buNone/>
            </a:pPr>
            <a:r>
              <a:rPr lang="en-US" sz="2400" dirty="0"/>
              <a:t>Determining Effectiveness</a:t>
            </a:r>
            <a:endParaRPr lang="en-US" altLang="en-US" sz="2400" dirty="0" smtClean="0"/>
          </a:p>
          <a:p>
            <a:pPr eaLnBrk="1" hangingPunct="1"/>
            <a:r>
              <a:rPr lang="en-US" altLang="en-US" sz="2400" dirty="0" smtClean="0"/>
              <a:t>Exposure</a:t>
            </a:r>
          </a:p>
          <a:p>
            <a:pPr lvl="1"/>
            <a:r>
              <a:rPr lang="en-US" altLang="en-US" sz="2400" dirty="0" smtClean="0"/>
              <a:t>People meters- to measure</a:t>
            </a:r>
            <a:r>
              <a:rPr lang="en-US" sz="2400" dirty="0" smtClean="0"/>
              <a:t> </a:t>
            </a:r>
            <a:r>
              <a:rPr lang="en-US" sz="2400" dirty="0"/>
              <a:t>the viewing habits of TV audiences</a:t>
            </a:r>
            <a:endParaRPr lang="en-US" altLang="en-US" sz="2400" dirty="0"/>
          </a:p>
          <a:p>
            <a:pPr eaLnBrk="1" hangingPunct="1"/>
            <a:r>
              <a:rPr lang="en-US" altLang="en-US" sz="2400" dirty="0" smtClean="0"/>
              <a:t>Message Attention, Interpretation, and Recall</a:t>
            </a:r>
          </a:p>
          <a:p>
            <a:pPr lvl="1"/>
            <a:r>
              <a:rPr lang="en-US" altLang="en-US" sz="2400" dirty="0" smtClean="0"/>
              <a:t>Physiological measures- </a:t>
            </a:r>
            <a:r>
              <a:rPr lang="en-US" sz="2400" dirty="0" smtClean="0"/>
              <a:t>measuring </a:t>
            </a:r>
            <a:r>
              <a:rPr lang="en-US" sz="2400" dirty="0"/>
              <a:t>involuntary responses to </a:t>
            </a:r>
            <a:r>
              <a:rPr lang="en-US" sz="2400" dirty="0" smtClean="0"/>
              <a:t>ads</a:t>
            </a:r>
            <a:r>
              <a:rPr lang="en-US" sz="2400" b="1" dirty="0" smtClean="0"/>
              <a:t> </a:t>
            </a:r>
            <a:r>
              <a:rPr lang="en-US" sz="2400" dirty="0" smtClean="0"/>
              <a:t>such </a:t>
            </a:r>
            <a:r>
              <a:rPr lang="en-US" sz="2400" dirty="0"/>
              <a:t>as heartbeat, pupil dilation, eye movement, .</a:t>
            </a:r>
            <a:endParaRPr lang="en-US" altLang="en-US" sz="2400" dirty="0" smtClean="0"/>
          </a:p>
          <a:p>
            <a:pPr lvl="1" eaLnBrk="1" hangingPunct="1"/>
            <a:r>
              <a:rPr lang="en-US" altLang="en-US" sz="2400" dirty="0" smtClean="0"/>
              <a:t>Attitudinal measures</a:t>
            </a:r>
          </a:p>
          <a:p>
            <a:pPr lvl="1" eaLnBrk="1" hangingPunct="1"/>
            <a:r>
              <a:rPr lang="en-US" altLang="en-US" sz="2400" dirty="0" smtClean="0"/>
              <a:t>Recall and recognition measures	</a:t>
            </a:r>
          </a:p>
          <a:p>
            <a:pPr eaLnBrk="1" hangingPunct="1"/>
            <a:endParaRPr lang="en-US" altLang="en-US" sz="2200" dirty="0" smtClean="0"/>
          </a:p>
        </p:txBody>
      </p:sp>
      <p:sp>
        <p:nvSpPr>
          <p:cNvPr id="5"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3238BE0-8AD2-4285-8E20-10C6340FFCE8}" type="slidenum">
              <a:rPr lang="en-US" altLang="en-US">
                <a:solidFill>
                  <a:srgbClr val="898989"/>
                </a:solidFill>
                <a:latin typeface="Calibri" panose="020F0502020204030204" pitchFamily="34" charset="0"/>
              </a:rPr>
              <a:pPr eaLnBrk="1" hangingPunct="1"/>
              <a:t>33</a:t>
            </a:fld>
            <a:endParaRPr lang="en-US" altLang="en-US">
              <a:solidFill>
                <a:srgbClr val="898989"/>
              </a:solidFill>
              <a:latin typeface="Calibri" panose="020F0502020204030204" pitchFamily="34" charset="0"/>
            </a:endParaRPr>
          </a:p>
        </p:txBody>
      </p:sp>
    </p:spTree>
    <p:extLst>
      <p:ext uri="{BB962C8B-B14F-4D97-AF65-F5344CB8AC3E}">
        <p14:creationId xmlns:p14="http://schemas.microsoft.com/office/powerpoint/2010/main" val="75032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1154954" y="2603500"/>
            <a:ext cx="9478211" cy="3416300"/>
          </a:xfrm>
        </p:spPr>
        <p:txBody>
          <a:bodyPr/>
          <a:lstStyle/>
          <a:p>
            <a:r>
              <a:rPr lang="en-US" dirty="0" err="1"/>
              <a:t>Pelsmacker,P</a:t>
            </a:r>
            <a:r>
              <a:rPr lang="en-US" dirty="0"/>
              <a:t>., </a:t>
            </a:r>
            <a:r>
              <a:rPr lang="en-US" dirty="0" err="1"/>
              <a:t>Geuens</a:t>
            </a:r>
            <a:r>
              <a:rPr lang="en-US" dirty="0"/>
              <a:t>, M., &amp; Bergh, J., (2013), </a:t>
            </a:r>
            <a:r>
              <a:rPr lang="en-US" i="1" dirty="0"/>
              <a:t>Marketing Communications: A European Perspective</a:t>
            </a:r>
            <a:r>
              <a:rPr lang="en-US" dirty="0"/>
              <a:t>, 5</a:t>
            </a:r>
            <a:r>
              <a:rPr lang="en-US" baseline="30000" dirty="0"/>
              <a:t>th</a:t>
            </a:r>
            <a:r>
              <a:rPr lang="en-US" dirty="0"/>
              <a:t> Ed, Pearson Education Ltd. </a:t>
            </a:r>
            <a:r>
              <a:rPr lang="en-US"/>
              <a:t>UK</a:t>
            </a:r>
            <a:r>
              <a:rPr lang="en-US" smtClean="0"/>
              <a:t>.</a:t>
            </a:r>
          </a:p>
          <a:p>
            <a:pPr marL="0" indent="0">
              <a:buNone/>
            </a:pPr>
            <a:endParaRPr lang="en-US" dirty="0"/>
          </a:p>
          <a:p>
            <a:r>
              <a:rPr lang="en-US" dirty="0" err="1" smtClean="0"/>
              <a:t>Schiffman</a:t>
            </a:r>
            <a:r>
              <a:rPr lang="en-US" dirty="0" smtClean="0"/>
              <a:t> </a:t>
            </a:r>
            <a:r>
              <a:rPr lang="en-US" dirty="0"/>
              <a:t>L.G &amp; </a:t>
            </a:r>
            <a:r>
              <a:rPr lang="en-US" dirty="0" err="1"/>
              <a:t>Wisenblit</a:t>
            </a:r>
            <a:r>
              <a:rPr lang="en-US" dirty="0"/>
              <a:t> J.L (2019) </a:t>
            </a:r>
            <a:r>
              <a:rPr lang="en-US" i="1" dirty="0"/>
              <a:t>Consumer Behavior, </a:t>
            </a:r>
            <a:r>
              <a:rPr lang="en-US" dirty="0"/>
              <a:t>12</a:t>
            </a:r>
            <a:r>
              <a:rPr lang="en-US" baseline="30000" dirty="0"/>
              <a:t>th</a:t>
            </a:r>
            <a:r>
              <a:rPr lang="en-US" dirty="0"/>
              <a:t> </a:t>
            </a:r>
            <a:r>
              <a:rPr lang="en-US" dirty="0" err="1"/>
              <a:t>ed</a:t>
            </a:r>
            <a:r>
              <a:rPr lang="en-US" dirty="0"/>
              <a:t>, Pearson, New York</a:t>
            </a:r>
          </a:p>
          <a:p>
            <a:endParaRPr lang="en-US" dirty="0"/>
          </a:p>
        </p:txBody>
      </p:sp>
    </p:spTree>
    <p:extLst>
      <p:ext uri="{BB962C8B-B14F-4D97-AF65-F5344CB8AC3E}">
        <p14:creationId xmlns:p14="http://schemas.microsoft.com/office/powerpoint/2010/main" val="36140180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980</TotalTime>
  <Words>1267</Words>
  <Application>Microsoft Office PowerPoint</Application>
  <PresentationFormat>Widescreen</PresentationFormat>
  <Paragraphs>212</Paragraphs>
  <Slides>34</Slides>
  <Notes>10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Century Gothic</vt:lpstr>
      <vt:lpstr>Times New Roman</vt:lpstr>
      <vt:lpstr>Wingdings 3</vt:lpstr>
      <vt:lpstr>Ion Boardroom</vt:lpstr>
      <vt:lpstr>PowerPoint Presentation</vt:lpstr>
      <vt:lpstr>Learning Objectives</vt:lpstr>
      <vt:lpstr>Definition: Communication</vt:lpstr>
      <vt:lpstr>PowerPoint Presentation</vt:lpstr>
      <vt:lpstr>PowerPoint Presentation</vt:lpstr>
      <vt:lpstr>A Basic Communication Model </vt:lpstr>
      <vt:lpstr>PowerPoint Presentation</vt:lpstr>
      <vt:lpstr>Time Passage and Credibility</vt:lpstr>
      <vt:lpstr>The Message Initiator (source)</vt:lpstr>
      <vt:lpstr>The Message Initiator (source)</vt:lpstr>
      <vt:lpstr>Endorser Credibility</vt:lpstr>
      <vt:lpstr>The Message Initiator (source)</vt:lpstr>
      <vt:lpstr>The Source Informal Sources and Word of Mouth</vt:lpstr>
      <vt:lpstr>Barriers to communication</vt:lpstr>
      <vt:lpstr>PowerPoint Presentation</vt:lpstr>
      <vt:lpstr>Overcoming Psychological Noise</vt:lpstr>
      <vt:lpstr>Overcoming Psychological Noise</vt:lpstr>
      <vt:lpstr>Overcoming Psychological Noise</vt:lpstr>
      <vt:lpstr>Overcoming Psychological Noise</vt:lpstr>
      <vt:lpstr>Designing Persuasive Communications</vt:lpstr>
      <vt:lpstr>Designing Persuasive Communications</vt:lpstr>
      <vt:lpstr>PowerPoint Presentation</vt:lpstr>
      <vt:lpstr>PowerPoint Presentation</vt:lpstr>
      <vt:lpstr>PowerPoint Presentation</vt:lpstr>
      <vt:lpstr>Elements of media/channel</vt:lpstr>
      <vt:lpstr>Newspaper : Capabilities and Limitations </vt:lpstr>
      <vt:lpstr>Magazines : Capabilities and Limitations</vt:lpstr>
      <vt:lpstr>Television : Capabilities and Limitations </vt:lpstr>
      <vt:lpstr>Radio : Capabilities and Limitations </vt:lpstr>
      <vt:lpstr>Internet : Capabilities and Limitations </vt:lpstr>
      <vt:lpstr>Nontraditional Media</vt:lpstr>
      <vt:lpstr>PowerPoint Presentation</vt:lpstr>
      <vt:lpstr> Feedback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58</cp:revision>
  <dcterms:created xsi:type="dcterms:W3CDTF">2022-11-03T07:14:11Z</dcterms:created>
  <dcterms:modified xsi:type="dcterms:W3CDTF">2022-11-04T22:13:45Z</dcterms:modified>
</cp:coreProperties>
</file>