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sldIdLst>
    <p:sldId id="256" r:id="rId2"/>
    <p:sldId id="281" r:id="rId3"/>
    <p:sldId id="282" r:id="rId4"/>
    <p:sldId id="283" r:id="rId5"/>
    <p:sldId id="284" r:id="rId6"/>
    <p:sldId id="285" r:id="rId7"/>
    <p:sldId id="286" r:id="rId8"/>
    <p:sldId id="287" r:id="rId9"/>
    <p:sldId id="288" r:id="rId10"/>
    <p:sldId id="258" r:id="rId11"/>
    <p:sldId id="259" r:id="rId12"/>
    <p:sldId id="260" r:id="rId13"/>
    <p:sldId id="261" r:id="rId14"/>
    <p:sldId id="262" r:id="rId15"/>
    <p:sldId id="263" r:id="rId16"/>
    <p:sldId id="264" r:id="rId17"/>
    <p:sldId id="268" r:id="rId18"/>
    <p:sldId id="269" r:id="rId19"/>
    <p:sldId id="270" r:id="rId20"/>
    <p:sldId id="265" r:id="rId21"/>
    <p:sldId id="266" r:id="rId22"/>
    <p:sldId id="271" r:id="rId23"/>
    <p:sldId id="272" r:id="rId24"/>
    <p:sldId id="274" r:id="rId25"/>
    <p:sldId id="273" r:id="rId26"/>
    <p:sldId id="275" r:id="rId27"/>
    <p:sldId id="276" r:id="rId28"/>
    <p:sldId id="277" r:id="rId29"/>
    <p:sldId id="278" r:id="rId30"/>
    <p:sldId id="279" r:id="rId31"/>
    <p:sldId id="280" r:id="rId32"/>
    <p:sldId id="289" r:id="rId33"/>
    <p:sldId id="290" r:id="rId3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67245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26395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0161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0880196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83696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9807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39321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42418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74762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93658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43477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61BEF0D-F0BB-DE4B-95CE-6DB70DBA9567}" type="datetimeFigureOut">
              <a:rPr lang="en-US" smtClean="0"/>
              <a:pPr/>
              <a:t>11/5/2022</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D57F1E4F-1CFF-5643-939E-217C01CDF565}" type="slidenum">
              <a:rPr lang="en-US" smtClean="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73768423"/>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hyperlink" Target="https://study.com/academy/lesson/advertising-appeals-types-examples.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97279" y="758951"/>
            <a:ext cx="10061171" cy="3577918"/>
          </a:xfrm>
        </p:spPr>
        <p:txBody>
          <a:bodyPr>
            <a:normAutofit fontScale="90000"/>
          </a:bodyPr>
          <a:lstStyle/>
          <a:p>
            <a:pPr algn="ctr"/>
            <a:r>
              <a:rPr lang="en-US" dirty="0" smtClean="0"/>
              <a:t>Consumer Behavior</a:t>
            </a:r>
            <a:br>
              <a:rPr lang="en-US" dirty="0" smtClean="0"/>
            </a:br>
            <a:r>
              <a:rPr lang="en-US" dirty="0" smtClean="0"/>
              <a:t>Week 9</a:t>
            </a:r>
            <a:br>
              <a:rPr lang="en-US" dirty="0" smtClean="0"/>
            </a:br>
            <a:r>
              <a:rPr lang="en-US" dirty="0" smtClean="0"/>
              <a:t/>
            </a:r>
            <a:br>
              <a:rPr lang="en-US" dirty="0" smtClean="0"/>
            </a:br>
            <a:r>
              <a:rPr lang="en-US" sz="5300" dirty="0" smtClean="0"/>
              <a:t>Advertising </a:t>
            </a:r>
            <a:r>
              <a:rPr lang="en-US" sz="5300" dirty="0"/>
              <a:t>&amp; Consumer </a:t>
            </a:r>
            <a:r>
              <a:rPr lang="en-US" sz="5300" dirty="0" smtClean="0"/>
              <a:t>Behavior</a:t>
            </a:r>
            <a:endParaRPr lang="en-US" sz="5300" dirty="0"/>
          </a:p>
        </p:txBody>
      </p:sp>
      <p:sp>
        <p:nvSpPr>
          <p:cNvPr id="3" name="Subtitle 2"/>
          <p:cNvSpPr>
            <a:spLocks noGrp="1"/>
          </p:cNvSpPr>
          <p:nvPr>
            <p:ph type="subTitle" idx="1"/>
          </p:nvPr>
        </p:nvSpPr>
        <p:spPr/>
        <p:txBody>
          <a:bodyPr>
            <a:normAutofit/>
          </a:bodyPr>
          <a:lstStyle/>
          <a:p>
            <a:pPr algn="ctr"/>
            <a:r>
              <a:rPr lang="en-US" dirty="0" smtClean="0"/>
              <a:t>by</a:t>
            </a:r>
          </a:p>
          <a:p>
            <a:pPr algn="ctr"/>
            <a:r>
              <a:rPr lang="en-US" dirty="0" smtClean="0"/>
              <a:t>DR. </a:t>
            </a:r>
            <a:r>
              <a:rPr lang="en-US" dirty="0" err="1" smtClean="0"/>
              <a:t>wANJIKU</a:t>
            </a:r>
            <a:r>
              <a:rPr lang="en-US" dirty="0" smtClean="0"/>
              <a:t> </a:t>
            </a:r>
            <a:r>
              <a:rPr lang="en-US" dirty="0" err="1" smtClean="0"/>
              <a:t>Kinyanjui</a:t>
            </a:r>
            <a:endParaRPr lang="en-US" dirty="0"/>
          </a:p>
        </p:txBody>
      </p:sp>
    </p:spTree>
    <p:extLst>
      <p:ext uri="{BB962C8B-B14F-4D97-AF65-F5344CB8AC3E}">
        <p14:creationId xmlns:p14="http://schemas.microsoft.com/office/powerpoint/2010/main" val="3702089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Advertising Defined</a:t>
            </a:r>
            <a:endParaRPr lang="en-US" dirty="0"/>
          </a:p>
        </p:txBody>
      </p:sp>
      <p:sp>
        <p:nvSpPr>
          <p:cNvPr id="3" name="Content Placeholder 2"/>
          <p:cNvSpPr>
            <a:spLocks noGrp="1"/>
          </p:cNvSpPr>
          <p:nvPr>
            <p:ph idx="1"/>
          </p:nvPr>
        </p:nvSpPr>
        <p:spPr/>
        <p:txBody>
          <a:bodyPr>
            <a:normAutofit/>
          </a:bodyPr>
          <a:lstStyle/>
          <a:p>
            <a:pPr algn="just"/>
            <a:r>
              <a:rPr lang="en-US" sz="2400" dirty="0"/>
              <a:t>According to the Advertising Association of the UK –</a:t>
            </a:r>
          </a:p>
          <a:p>
            <a:pPr lvl="1" algn="just"/>
            <a:r>
              <a:rPr lang="en-US" sz="2400" i="1" dirty="0"/>
              <a:t>Advertising is any communication, usually paid-for, specifically intended to inform and/or influence one or more people.</a:t>
            </a:r>
            <a:endParaRPr lang="en-US" sz="2400" dirty="0"/>
          </a:p>
          <a:p>
            <a:pPr algn="just"/>
            <a:r>
              <a:rPr lang="en-US" sz="2400" dirty="0"/>
              <a:t> </a:t>
            </a:r>
            <a:r>
              <a:rPr lang="en-US" sz="2400" dirty="0" smtClean="0"/>
              <a:t>According </a:t>
            </a:r>
            <a:r>
              <a:rPr lang="en-US" sz="2400" dirty="0"/>
              <a:t>to Kotler –</a:t>
            </a:r>
          </a:p>
          <a:p>
            <a:pPr lvl="1" algn="just"/>
            <a:r>
              <a:rPr lang="en-US" sz="2400" i="1" dirty="0"/>
              <a:t>Advertising is any paid form of non-personal presentation &amp; promotion of ideas, goods, or services by an identified sponsor.</a:t>
            </a:r>
            <a:endParaRPr lang="en-US" sz="2400" dirty="0"/>
          </a:p>
          <a:p>
            <a:pPr algn="just"/>
            <a:r>
              <a:rPr lang="en-US" sz="2400" dirty="0" smtClean="0"/>
              <a:t>It </a:t>
            </a:r>
            <a:r>
              <a:rPr lang="en-US" sz="2400" dirty="0"/>
              <a:t>is a process of developing a paid communication message intended to inform people about something or to influence them to buy, try, or do something.</a:t>
            </a:r>
          </a:p>
          <a:p>
            <a:endParaRPr lang="en-US" dirty="0"/>
          </a:p>
        </p:txBody>
      </p:sp>
    </p:spTree>
    <p:extLst>
      <p:ext uri="{BB962C8B-B14F-4D97-AF65-F5344CB8AC3E}">
        <p14:creationId xmlns:p14="http://schemas.microsoft.com/office/powerpoint/2010/main" val="172037363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Importance of Advertising: To The </a:t>
            </a:r>
            <a:r>
              <a:rPr lang="en-US" b="1" dirty="0" smtClean="0"/>
              <a:t>Customers</a:t>
            </a:r>
            <a:endParaRPr lang="en-US" dirty="0"/>
          </a:p>
        </p:txBody>
      </p:sp>
      <p:sp>
        <p:nvSpPr>
          <p:cNvPr id="3" name="Content Placeholder 2"/>
          <p:cNvSpPr>
            <a:spLocks noGrp="1"/>
          </p:cNvSpPr>
          <p:nvPr>
            <p:ph idx="1"/>
          </p:nvPr>
        </p:nvSpPr>
        <p:spPr/>
        <p:txBody>
          <a:bodyPr>
            <a:normAutofit/>
          </a:bodyPr>
          <a:lstStyle/>
          <a:p>
            <a:pPr lvl="0"/>
            <a:r>
              <a:rPr lang="en-US" sz="2400" b="1" dirty="0" smtClean="0"/>
              <a:t>Convenience</a:t>
            </a:r>
            <a:r>
              <a:rPr lang="en-US" sz="2400" b="1" dirty="0"/>
              <a:t>: </a:t>
            </a:r>
            <a:r>
              <a:rPr lang="en-US" sz="2400" dirty="0"/>
              <a:t>Targeted informative advertisements make the customer’s decision-making process easier as they get to know what suits their requirements and budget.</a:t>
            </a:r>
          </a:p>
          <a:p>
            <a:pPr lvl="0"/>
            <a:r>
              <a:rPr lang="en-US" sz="2400" b="1" dirty="0"/>
              <a:t>Awareness: </a:t>
            </a:r>
            <a:r>
              <a:rPr lang="en-US" sz="2400" dirty="0"/>
              <a:t>Advertising educates the customers about different products available in the market and their features. This knowledge helps customers compare different products and choose the best product for them.</a:t>
            </a:r>
          </a:p>
          <a:p>
            <a:pPr lvl="0"/>
            <a:r>
              <a:rPr lang="en-US" sz="2400" b="1" dirty="0"/>
              <a:t>Better Quality: </a:t>
            </a:r>
            <a:r>
              <a:rPr lang="en-US" sz="2400" dirty="0"/>
              <a:t>Only brands advertise themselves and their products. There are no advertisements for unbranded products. This ensures better customer quality and a good business model as no brand wants to waste money on false advertising.</a:t>
            </a:r>
          </a:p>
          <a:p>
            <a:endParaRPr lang="en-US" sz="2400" dirty="0"/>
          </a:p>
        </p:txBody>
      </p:sp>
    </p:spTree>
    <p:extLst>
      <p:ext uri="{BB962C8B-B14F-4D97-AF65-F5344CB8AC3E}">
        <p14:creationId xmlns:p14="http://schemas.microsoft.com/office/powerpoint/2010/main" val="18813998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Advertising Appeals</a:t>
            </a:r>
            <a:endParaRPr lang="en-US" b="1" dirty="0"/>
          </a:p>
        </p:txBody>
      </p:sp>
      <p:sp>
        <p:nvSpPr>
          <p:cNvPr id="3" name="Content Placeholder 2"/>
          <p:cNvSpPr>
            <a:spLocks noGrp="1"/>
          </p:cNvSpPr>
          <p:nvPr>
            <p:ph idx="1"/>
          </p:nvPr>
        </p:nvSpPr>
        <p:spPr/>
        <p:txBody>
          <a:bodyPr>
            <a:normAutofit/>
          </a:bodyPr>
          <a:lstStyle/>
          <a:p>
            <a:pPr algn="just">
              <a:lnSpc>
                <a:spcPct val="150000"/>
              </a:lnSpc>
            </a:pPr>
            <a:r>
              <a:rPr lang="en-US" sz="2400" dirty="0"/>
              <a:t>The goal of an ad is to persuade customers, and advertising appeals provide just the right hook to allow persuasion to occur</a:t>
            </a:r>
            <a:r>
              <a:rPr lang="en-US" sz="2400" dirty="0" smtClean="0"/>
              <a:t>.</a:t>
            </a:r>
          </a:p>
          <a:p>
            <a:pPr algn="just">
              <a:lnSpc>
                <a:spcPct val="150000"/>
              </a:lnSpc>
            </a:pPr>
            <a:r>
              <a:rPr lang="en-US" sz="2400" dirty="0" smtClean="0"/>
              <a:t>Advertising </a:t>
            </a:r>
            <a:r>
              <a:rPr lang="en-US" sz="2400" dirty="0"/>
              <a:t>appeals are designed to create a positive image and mindset about those who use the product or service, and are a major factor of consideration for advertisers. </a:t>
            </a:r>
          </a:p>
        </p:txBody>
      </p:sp>
    </p:spTree>
    <p:extLst>
      <p:ext uri="{BB962C8B-B14F-4D97-AF65-F5344CB8AC3E}">
        <p14:creationId xmlns:p14="http://schemas.microsoft.com/office/powerpoint/2010/main" val="2867062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lvl="0"/>
            <a:r>
              <a:rPr lang="en-US" sz="2400" b="1" dirty="0"/>
              <a:t>Musical Appeals</a:t>
            </a:r>
            <a:endParaRPr lang="en-US" sz="2400" b="1" i="1" dirty="0"/>
          </a:p>
          <a:p>
            <a:pPr>
              <a:lnSpc>
                <a:spcPct val="150000"/>
              </a:lnSpc>
            </a:pPr>
            <a:r>
              <a:rPr lang="en-US" sz="2400" dirty="0"/>
              <a:t>Music can help to capture the attention of a listener because music is often linked to emotions, experiences, and memories, grabbing the attention of those not previously engaged. The use of </a:t>
            </a:r>
            <a:r>
              <a:rPr lang="en-US" sz="2400" b="1" dirty="0"/>
              <a:t>musical appeals</a:t>
            </a:r>
            <a:r>
              <a:rPr lang="en-US" sz="2400" dirty="0"/>
              <a:t> allows for a connection between the product or service and a catchy jingle or piece of music. </a:t>
            </a:r>
          </a:p>
          <a:p>
            <a:pPr lvl="1"/>
            <a:r>
              <a:rPr lang="en-US" sz="2200" dirty="0"/>
              <a:t>The selection of music can involve an already familiar tune or can involve the creation of an original composition specifically for the ad. (Advertising Appeals: Types &amp; Examples, 2016)</a:t>
            </a:r>
          </a:p>
          <a:p>
            <a:endParaRPr lang="en-US" sz="2400" dirty="0"/>
          </a:p>
        </p:txBody>
      </p:sp>
    </p:spTree>
    <p:extLst>
      <p:ext uri="{BB962C8B-B14F-4D97-AF65-F5344CB8AC3E}">
        <p14:creationId xmlns:p14="http://schemas.microsoft.com/office/powerpoint/2010/main" val="346987812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algn="just">
              <a:lnSpc>
                <a:spcPct val="100000"/>
              </a:lnSpc>
              <a:spcAft>
                <a:spcPts val="750"/>
              </a:spcAft>
            </a:pPr>
            <a:r>
              <a:rPr lang="en-US" sz="2400" b="1" dirty="0" smtClean="0">
                <a:ea typeface="Times New Roman" panose="02020603050405020304" pitchFamily="18" charset="0"/>
              </a:rPr>
              <a:t>Sexual Appeal</a:t>
            </a:r>
          </a:p>
          <a:p>
            <a:pPr algn="just">
              <a:lnSpc>
                <a:spcPct val="100000"/>
              </a:lnSpc>
              <a:spcAft>
                <a:spcPts val="750"/>
              </a:spcAft>
            </a:pPr>
            <a:r>
              <a:rPr lang="en-US" sz="2400" dirty="0" smtClean="0">
                <a:ea typeface="Times New Roman" panose="02020603050405020304" pitchFamily="18" charset="0"/>
              </a:rPr>
              <a:t>Nudity </a:t>
            </a:r>
            <a:r>
              <a:rPr lang="en-US" sz="2400" dirty="0">
                <a:ea typeface="Times New Roman" panose="02020603050405020304" pitchFamily="18" charset="0"/>
              </a:rPr>
              <a:t>and other sexual approaches are common and are often employed using various methods. By using subliminal techniques, the advertisement attempts to affect a viewer subconsciously</a:t>
            </a:r>
            <a:r>
              <a:rPr lang="en-US" sz="2400" dirty="0" smtClean="0">
                <a:ea typeface="Times New Roman" panose="02020603050405020304" pitchFamily="18" charset="0"/>
              </a:rPr>
              <a:t>.</a:t>
            </a:r>
          </a:p>
          <a:p>
            <a:pPr lvl="1" algn="just">
              <a:lnSpc>
                <a:spcPct val="100000"/>
              </a:lnSpc>
              <a:spcAft>
                <a:spcPts val="750"/>
              </a:spcAft>
            </a:pPr>
            <a:r>
              <a:rPr lang="en-US" sz="2400" dirty="0" smtClean="0">
                <a:ea typeface="Times New Roman" panose="02020603050405020304" pitchFamily="18" charset="0"/>
              </a:rPr>
              <a:t>an </a:t>
            </a:r>
            <a:r>
              <a:rPr lang="en-US" sz="2400" dirty="0">
                <a:ea typeface="Times New Roman" panose="02020603050405020304" pitchFamily="18" charset="0"/>
              </a:rPr>
              <a:t>advertisement may use sexual cues or icons in order to affect the viewer's subconscious, nudity or partial nudity are often used to promote the sale of items such as perfume, cologne, or even clothing. (Advertising Appeals: Types &amp; Examples, 2016)</a:t>
            </a:r>
          </a:p>
          <a:p>
            <a:pPr>
              <a:lnSpc>
                <a:spcPct val="100000"/>
              </a:lnSpc>
            </a:pPr>
            <a:endParaRPr lang="en-US" sz="2400" dirty="0"/>
          </a:p>
        </p:txBody>
      </p:sp>
    </p:spTree>
    <p:extLst>
      <p:ext uri="{BB962C8B-B14F-4D97-AF65-F5344CB8AC3E}">
        <p14:creationId xmlns:p14="http://schemas.microsoft.com/office/powerpoint/2010/main" val="208628939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Autofit/>
          </a:bodyPr>
          <a:lstStyle/>
          <a:p>
            <a:pPr marL="0" lvl="0" indent="0">
              <a:lnSpc>
                <a:spcPct val="107000"/>
              </a:lnSpc>
              <a:spcBef>
                <a:spcPts val="750"/>
              </a:spcBef>
              <a:spcAft>
                <a:spcPts val="750"/>
              </a:spcAft>
              <a:buNone/>
            </a:pPr>
            <a:r>
              <a:rPr lang="en-US" sz="2400" b="1" dirty="0">
                <a:solidFill>
                  <a:schemeClr val="tx1"/>
                </a:solidFill>
                <a:ea typeface="Times New Roman" panose="02020603050405020304" pitchFamily="18" charset="0"/>
                <a:cs typeface="Times New Roman" panose="02020603050405020304" pitchFamily="18" charset="0"/>
              </a:rPr>
              <a:t>Humor Appeals</a:t>
            </a:r>
            <a:endParaRPr lang="en-US" sz="2400" b="1" i="1" dirty="0">
              <a:solidFill>
                <a:schemeClr val="tx1"/>
              </a:solidFill>
              <a:ea typeface="Times New Roman" panose="02020603050405020304" pitchFamily="18" charset="0"/>
              <a:cs typeface="Times New Roman" panose="02020603050405020304" pitchFamily="18" charset="0"/>
            </a:endParaRPr>
          </a:p>
          <a:p>
            <a:pPr algn="just">
              <a:lnSpc>
                <a:spcPct val="150000"/>
              </a:lnSpc>
              <a:spcAft>
                <a:spcPts val="750"/>
              </a:spcAft>
            </a:pPr>
            <a:r>
              <a:rPr lang="en-US" sz="2400" dirty="0">
                <a:ea typeface="Times New Roman" panose="02020603050405020304" pitchFamily="18" charset="0"/>
              </a:rPr>
              <a:t>Humor is a proven appeal type for grabbing attention and keeping it. When consumers find something humorous, it has value because is causes them to watch, laugh and, most importantly, remember. </a:t>
            </a:r>
            <a:endParaRPr lang="en-US" sz="2400" dirty="0" smtClean="0">
              <a:ea typeface="Times New Roman" panose="02020603050405020304" pitchFamily="18" charset="0"/>
            </a:endParaRPr>
          </a:p>
          <a:p>
            <a:pPr lvl="1" algn="just">
              <a:lnSpc>
                <a:spcPct val="150000"/>
              </a:lnSpc>
              <a:spcAft>
                <a:spcPts val="750"/>
              </a:spcAft>
            </a:pPr>
            <a:r>
              <a:rPr lang="en-US" sz="2200" dirty="0"/>
              <a:t>However, humorous ads can be tricky to design because those that aren't received well result in only the ad being remembered, rather than the product or brand.</a:t>
            </a:r>
            <a:endParaRPr lang="en-US" sz="2200" dirty="0">
              <a:ea typeface="Times New Roman" panose="02020603050405020304" pitchFamily="18" charset="0"/>
            </a:endParaRPr>
          </a:p>
        </p:txBody>
      </p:sp>
    </p:spTree>
    <p:extLst>
      <p:ext uri="{BB962C8B-B14F-4D97-AF65-F5344CB8AC3E}">
        <p14:creationId xmlns:p14="http://schemas.microsoft.com/office/powerpoint/2010/main" val="10789573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algn="just"/>
            <a:r>
              <a:rPr lang="en-US" sz="2400" b="1" dirty="0"/>
              <a:t>Fear appeals</a:t>
            </a:r>
            <a:endParaRPr lang="en-US" sz="2400" b="1" dirty="0" smtClean="0"/>
          </a:p>
          <a:p>
            <a:pPr algn="just"/>
            <a:r>
              <a:rPr lang="en-US" sz="2400" dirty="0" smtClean="0"/>
              <a:t>Fear </a:t>
            </a:r>
            <a:r>
              <a:rPr lang="en-US" sz="2400" dirty="0"/>
              <a:t>appeals fit particularly well with certain types of goods and services, particularly those products that can eliminate threats or provide a sense of personal security. </a:t>
            </a:r>
            <a:endParaRPr lang="en-US" sz="2400" dirty="0" smtClean="0"/>
          </a:p>
          <a:p>
            <a:pPr lvl="1" algn="just"/>
            <a:r>
              <a:rPr lang="en-US" sz="2200" dirty="0" smtClean="0"/>
              <a:t>For </a:t>
            </a:r>
            <a:r>
              <a:rPr lang="en-US" sz="2200" dirty="0"/>
              <a:t>example, fear is often used in insurance company ads, focusing on the consequences of an untimely death. Or, a mouthwash ad can invoke a fear of bad breath. </a:t>
            </a:r>
            <a:endParaRPr lang="en-US" sz="2200" dirty="0" smtClean="0"/>
          </a:p>
          <a:p>
            <a:pPr algn="just"/>
            <a:r>
              <a:rPr lang="en-US" sz="2400" dirty="0" smtClean="0"/>
              <a:t>Fear </a:t>
            </a:r>
            <a:r>
              <a:rPr lang="en-US" sz="2400" dirty="0"/>
              <a:t>can increase a viewer's interest in an advertisement and can heighten persuasiveness, causing consumers to remember these ads more so than upbeat, warm ads. </a:t>
            </a:r>
          </a:p>
          <a:p>
            <a:pPr algn="just"/>
            <a:endParaRPr lang="en-US" sz="2400" dirty="0"/>
          </a:p>
        </p:txBody>
      </p:sp>
    </p:spTree>
    <p:extLst>
      <p:ext uri="{BB962C8B-B14F-4D97-AF65-F5344CB8AC3E}">
        <p14:creationId xmlns:p14="http://schemas.microsoft.com/office/powerpoint/2010/main" val="214338914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lvl="0">
              <a:lnSpc>
                <a:spcPct val="100000"/>
              </a:lnSpc>
            </a:pPr>
            <a:r>
              <a:rPr lang="en-US" sz="2400" b="1" dirty="0"/>
              <a:t>Rational Appeals</a:t>
            </a:r>
            <a:endParaRPr lang="en-US" sz="2400" b="1" i="1" dirty="0"/>
          </a:p>
          <a:p>
            <a:pPr>
              <a:lnSpc>
                <a:spcPct val="100000"/>
              </a:lnSpc>
            </a:pPr>
            <a:r>
              <a:rPr lang="en-US" sz="2400" dirty="0" smtClean="0"/>
              <a:t>By </a:t>
            </a:r>
            <a:r>
              <a:rPr lang="en-US" sz="2400" dirty="0"/>
              <a:t>transmitting basic product information, a rational appeal provides product knowledge. In order to promote liking and preference, a rational appeal provides logical reasons as to why a </a:t>
            </a:r>
            <a:r>
              <a:rPr lang="en-US" sz="2400" dirty="0" smtClean="0"/>
              <a:t>particular </a:t>
            </a:r>
            <a:r>
              <a:rPr lang="en-US" sz="2400" dirty="0"/>
              <a:t>brand or service is superior to </a:t>
            </a:r>
            <a:r>
              <a:rPr lang="en-US" sz="2400" dirty="0" smtClean="0"/>
              <a:t>another.</a:t>
            </a:r>
          </a:p>
          <a:p>
            <a:pPr>
              <a:lnSpc>
                <a:spcPct val="100000"/>
              </a:lnSpc>
            </a:pPr>
            <a:r>
              <a:rPr lang="en-US" sz="2400" dirty="0"/>
              <a:t>Rational appeals place emphasis on facts, details, and product benefits. The goal is moving from product awareness and knowledge to liking, product preference, conviction for the product and, finally, purchase</a:t>
            </a:r>
          </a:p>
        </p:txBody>
      </p:sp>
    </p:spTree>
    <p:extLst>
      <p:ext uri="{BB962C8B-B14F-4D97-AF65-F5344CB8AC3E}">
        <p14:creationId xmlns:p14="http://schemas.microsoft.com/office/powerpoint/2010/main" val="167935068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Mobile </a:t>
            </a:r>
            <a:r>
              <a:rPr lang="en-US" b="1" dirty="0" smtClean="0"/>
              <a:t>Advertising</a:t>
            </a:r>
            <a:endParaRPr lang="en-US" dirty="0"/>
          </a:p>
        </p:txBody>
      </p:sp>
      <p:sp>
        <p:nvSpPr>
          <p:cNvPr id="3" name="Content Placeholder 2"/>
          <p:cNvSpPr>
            <a:spLocks noGrp="1"/>
          </p:cNvSpPr>
          <p:nvPr>
            <p:ph idx="1"/>
          </p:nvPr>
        </p:nvSpPr>
        <p:spPr/>
        <p:txBody>
          <a:bodyPr>
            <a:normAutofit/>
          </a:bodyPr>
          <a:lstStyle/>
          <a:p>
            <a:pPr>
              <a:lnSpc>
                <a:spcPct val="150000"/>
              </a:lnSpc>
            </a:pPr>
            <a:r>
              <a:rPr lang="en-US" sz="2400" dirty="0"/>
              <a:t>Mobile advertising is the communication of products or services to mobile device and smartphone consumers. The mobile advertising spectrum ranges from short message service (SMS) text to interactive advertisements.</a:t>
            </a:r>
          </a:p>
          <a:p>
            <a:pPr>
              <a:lnSpc>
                <a:spcPct val="150000"/>
              </a:lnSpc>
            </a:pPr>
            <a:endParaRPr lang="en-US" sz="2400" dirty="0"/>
          </a:p>
        </p:txBody>
      </p:sp>
    </p:spTree>
    <p:extLst>
      <p:ext uri="{BB962C8B-B14F-4D97-AF65-F5344CB8AC3E}">
        <p14:creationId xmlns:p14="http://schemas.microsoft.com/office/powerpoint/2010/main" val="8361254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US" dirty="0"/>
          </a:p>
        </p:txBody>
      </p:sp>
      <p:sp>
        <p:nvSpPr>
          <p:cNvPr id="6" name="Content Placeholder 5"/>
          <p:cNvSpPr>
            <a:spLocks noGrp="1"/>
          </p:cNvSpPr>
          <p:nvPr>
            <p:ph idx="1"/>
          </p:nvPr>
        </p:nvSpPr>
        <p:spPr/>
        <p:txBody>
          <a:bodyPr>
            <a:noAutofit/>
          </a:bodyPr>
          <a:lstStyle/>
          <a:p>
            <a:r>
              <a:rPr lang="en-US" sz="2400" dirty="0"/>
              <a:t>Because mobile advertising is a new medium, </a:t>
            </a:r>
            <a:r>
              <a:rPr lang="en-US" sz="2400" dirty="0" smtClean="0"/>
              <a:t>Advertisers and Marketers need </a:t>
            </a:r>
            <a:r>
              <a:rPr lang="en-US" sz="2400" dirty="0"/>
              <a:t>to understand how and why consumers use mobile devices and their reactions to such ads. One study discovered that mobile devices provide four types of value to users:</a:t>
            </a:r>
          </a:p>
          <a:p>
            <a:pPr lvl="0">
              <a:buFont typeface="Wingdings" panose="05000000000000000000" pitchFamily="2" charset="2"/>
              <a:buChar char="v"/>
            </a:pPr>
            <a:r>
              <a:rPr lang="en-US" sz="2400" dirty="0"/>
              <a:t>Monetary Value: The device provides good value for the money that also exceeds the value consumers receive from using non-mobile communication devices.</a:t>
            </a:r>
          </a:p>
          <a:p>
            <a:pPr>
              <a:buFont typeface="Wingdings" panose="05000000000000000000" pitchFamily="2" charset="2"/>
              <a:buChar char="v"/>
            </a:pPr>
            <a:r>
              <a:rPr lang="en-US" sz="2400" dirty="0"/>
              <a:t>Convenience Value: The device saves time and money, improves efficiency, and makes life easier.</a:t>
            </a:r>
          </a:p>
          <a:p>
            <a:endParaRPr lang="en-US" sz="2400" dirty="0"/>
          </a:p>
        </p:txBody>
      </p:sp>
    </p:spTree>
    <p:extLst>
      <p:ext uri="{BB962C8B-B14F-4D97-AF65-F5344CB8AC3E}">
        <p14:creationId xmlns:p14="http://schemas.microsoft.com/office/powerpoint/2010/main" val="17993099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lvl="0">
              <a:buFont typeface="Wingdings" panose="05000000000000000000" pitchFamily="2" charset="2"/>
              <a:buChar char="v"/>
            </a:pPr>
            <a:r>
              <a:rPr lang="en-US" sz="2400" dirty="0"/>
              <a:t>Emotional Value: The user feels good and relaxed when using the device.</a:t>
            </a:r>
          </a:p>
          <a:p>
            <a:pPr lvl="0">
              <a:buFont typeface="Wingdings" panose="05000000000000000000" pitchFamily="2" charset="2"/>
              <a:buChar char="v"/>
            </a:pPr>
            <a:r>
              <a:rPr lang="en-US" sz="2400" dirty="0"/>
              <a:t>Social Value: The value is being accepted by others and impressing them.</a:t>
            </a:r>
          </a:p>
          <a:p>
            <a:endParaRPr lang="en-US" sz="2400" dirty="0" smtClean="0"/>
          </a:p>
          <a:p>
            <a:r>
              <a:rPr lang="en-US" sz="2400" dirty="0"/>
              <a:t>The results indicated that the higher the values consumers receive from mobile devices, </a:t>
            </a:r>
            <a:r>
              <a:rPr lang="en-US" sz="2400" dirty="0" smtClean="0"/>
              <a:t>the </a:t>
            </a:r>
            <a:r>
              <a:rPr lang="en-US" sz="2400" dirty="0"/>
              <a:t>more likely they are to use the devices to purchase products and engage in word-of-mouth about what they bought</a:t>
            </a:r>
          </a:p>
        </p:txBody>
      </p:sp>
    </p:spTree>
    <p:extLst>
      <p:ext uri="{BB962C8B-B14F-4D97-AF65-F5344CB8AC3E}">
        <p14:creationId xmlns:p14="http://schemas.microsoft.com/office/powerpoint/2010/main" val="216371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Benefits </a:t>
            </a:r>
            <a:r>
              <a:rPr lang="en-US" b="1" dirty="0"/>
              <a:t>of Mobile Ads </a:t>
            </a:r>
            <a:r>
              <a:rPr lang="en-US" b="1" dirty="0" smtClean="0"/>
              <a:t>Use</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sz="2400" dirty="0" smtClean="0"/>
              <a:t>Marketers </a:t>
            </a:r>
            <a:r>
              <a:rPr lang="en-US" sz="2400" dirty="0"/>
              <a:t>have been creating mobile ads that are fun, pay rewards, and help customers find useful information (e.g., referrals).</a:t>
            </a:r>
          </a:p>
          <a:p>
            <a:pPr>
              <a:buFont typeface="Wingdings" panose="05000000000000000000" pitchFamily="2" charset="2"/>
              <a:buChar char="q"/>
            </a:pPr>
            <a:r>
              <a:rPr lang="en-US" sz="2400" dirty="0"/>
              <a:t>As smartphone screens became larger, marketers began using mobile ads that take over the entire screen.</a:t>
            </a:r>
          </a:p>
          <a:p>
            <a:pPr>
              <a:buFont typeface="Wingdings" panose="05000000000000000000" pitchFamily="2" charset="2"/>
              <a:buChar char="q"/>
            </a:pPr>
            <a:r>
              <a:rPr lang="en-US" sz="2400" dirty="0"/>
              <a:t>Some mobile marketers have been experimenting with inserting ads in places where consumers do not expect to see any, in an effort to overcome consumers’ tuning-out of promotional messages. </a:t>
            </a:r>
          </a:p>
        </p:txBody>
      </p:sp>
    </p:spTree>
    <p:extLst>
      <p:ext uri="{BB962C8B-B14F-4D97-AF65-F5344CB8AC3E}">
        <p14:creationId xmlns:p14="http://schemas.microsoft.com/office/powerpoint/2010/main" val="15764014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Media and CB</a:t>
            </a:r>
            <a:endParaRPr lang="en-US" dirty="0"/>
          </a:p>
        </p:txBody>
      </p:sp>
      <p:sp>
        <p:nvSpPr>
          <p:cNvPr id="3" name="Content Placeholder 2"/>
          <p:cNvSpPr>
            <a:spLocks noGrp="1"/>
          </p:cNvSpPr>
          <p:nvPr>
            <p:ph idx="1"/>
          </p:nvPr>
        </p:nvSpPr>
        <p:spPr/>
        <p:txBody>
          <a:bodyPr/>
          <a:lstStyle/>
          <a:p>
            <a:r>
              <a:rPr lang="en-US" sz="2400" dirty="0" smtClean="0"/>
              <a:t>Social </a:t>
            </a:r>
            <a:r>
              <a:rPr lang="en-US" sz="2400" dirty="0"/>
              <a:t>media has revolutionized consumers purchasing trends in recent years. </a:t>
            </a:r>
            <a:endParaRPr lang="en-US" sz="2400" dirty="0" smtClean="0"/>
          </a:p>
          <a:p>
            <a:r>
              <a:rPr lang="en-US" sz="2400" dirty="0" smtClean="0"/>
              <a:t>The </a:t>
            </a:r>
            <a:r>
              <a:rPr lang="en-US" sz="2400" dirty="0"/>
              <a:t>impact of social media on </a:t>
            </a:r>
            <a:r>
              <a:rPr lang="en-US" sz="2400" dirty="0" smtClean="0"/>
              <a:t>consumers can </a:t>
            </a:r>
            <a:r>
              <a:rPr lang="en-US" sz="2400" dirty="0"/>
              <a:t>be seen easily with </a:t>
            </a:r>
            <a:r>
              <a:rPr lang="en-US" sz="2400" dirty="0" smtClean="0"/>
              <a:t>the change </a:t>
            </a:r>
            <a:r>
              <a:rPr lang="en-US" sz="2400" dirty="0"/>
              <a:t>in consumer </a:t>
            </a:r>
            <a:r>
              <a:rPr lang="en-US" sz="2400" dirty="0" smtClean="0"/>
              <a:t>buying habits.</a:t>
            </a:r>
            <a:endParaRPr lang="en-US" sz="2400" dirty="0" smtClean="0"/>
          </a:p>
          <a:p>
            <a:r>
              <a:rPr lang="en-US" sz="2400" dirty="0" smtClean="0"/>
              <a:t>Social media, i</a:t>
            </a:r>
            <a:r>
              <a:rPr lang="en-US" sz="2400" dirty="0" smtClean="0"/>
              <a:t>nitially </a:t>
            </a:r>
            <a:r>
              <a:rPr lang="en-US" sz="2400" dirty="0"/>
              <a:t>started as a platform to share photos and videos with friends and family </a:t>
            </a:r>
            <a:r>
              <a:rPr lang="en-US" sz="2400" dirty="0" smtClean="0"/>
              <a:t>but </a:t>
            </a:r>
            <a:r>
              <a:rPr lang="en-US" sz="2400" dirty="0"/>
              <a:t>turned out to be a dominant marketing tool</a:t>
            </a:r>
            <a:r>
              <a:rPr lang="en-US" dirty="0"/>
              <a:t>. </a:t>
            </a:r>
          </a:p>
          <a:p>
            <a:endParaRPr lang="en-US" dirty="0"/>
          </a:p>
        </p:txBody>
      </p:sp>
    </p:spTree>
    <p:extLst>
      <p:ext uri="{BB962C8B-B14F-4D97-AF65-F5344CB8AC3E}">
        <p14:creationId xmlns:p14="http://schemas.microsoft.com/office/powerpoint/2010/main" val="102885692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Media Engagements:</a:t>
            </a:r>
            <a:endParaRPr lang="en-US" dirty="0"/>
          </a:p>
        </p:txBody>
      </p:sp>
      <p:sp>
        <p:nvSpPr>
          <p:cNvPr id="3" name="Content Placeholder 2"/>
          <p:cNvSpPr>
            <a:spLocks noGrp="1"/>
          </p:cNvSpPr>
          <p:nvPr>
            <p:ph idx="1"/>
          </p:nvPr>
        </p:nvSpPr>
        <p:spPr>
          <a:xfrm>
            <a:off x="561703" y="1845734"/>
            <a:ext cx="10750731" cy="4023360"/>
          </a:xfrm>
        </p:spPr>
        <p:txBody>
          <a:bodyPr>
            <a:normAutofit/>
          </a:bodyPr>
          <a:lstStyle/>
          <a:p>
            <a:r>
              <a:rPr lang="en-US" dirty="0" smtClean="0"/>
              <a:t>1</a:t>
            </a:r>
            <a:r>
              <a:rPr lang="en-US" dirty="0"/>
              <a:t>. </a:t>
            </a:r>
            <a:r>
              <a:rPr lang="en-US" sz="2400" dirty="0"/>
              <a:t>Sharing information with others: providing and receiving useful information</a:t>
            </a:r>
          </a:p>
          <a:p>
            <a:r>
              <a:rPr lang="en-US" sz="2400" dirty="0"/>
              <a:t> 2. Convenience and entertainment: enjoying content and staying in touch with others </a:t>
            </a:r>
          </a:p>
          <a:p>
            <a:r>
              <a:rPr lang="en-US" sz="2400" dirty="0"/>
              <a:t>3. Passing time: having free time or believing that everyone else is doing so </a:t>
            </a:r>
          </a:p>
          <a:p>
            <a:r>
              <a:rPr lang="en-US" sz="2400" dirty="0"/>
              <a:t>4. Interpersonal relations: meeting others with similar interests and backgrounds </a:t>
            </a:r>
          </a:p>
          <a:p>
            <a:r>
              <a:rPr lang="en-US" sz="2400" dirty="0"/>
              <a:t>5. Promoting one’s self: sharing one’s expertise, hobbies, status, and profession </a:t>
            </a:r>
          </a:p>
          <a:p>
            <a:r>
              <a:rPr lang="en-US" sz="2400" dirty="0"/>
              <a:t>6. Bonding and social capital: messages exchanged between friends are both a product of the friendship and a means of facilitating and maintaining such friendships </a:t>
            </a:r>
          </a:p>
          <a:p>
            <a:endParaRPr lang="en-US" sz="2400" dirty="0"/>
          </a:p>
        </p:txBody>
      </p:sp>
    </p:spTree>
    <p:extLst>
      <p:ext uri="{BB962C8B-B14F-4D97-AF65-F5344CB8AC3E}">
        <p14:creationId xmlns:p14="http://schemas.microsoft.com/office/powerpoint/2010/main" val="20836913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a:t>
            </a:r>
            <a:r>
              <a:rPr lang="en-US" dirty="0"/>
              <a:t>of social media channels</a:t>
            </a:r>
          </a:p>
        </p:txBody>
      </p:sp>
      <p:sp>
        <p:nvSpPr>
          <p:cNvPr id="3" name="Content Placeholder 2"/>
          <p:cNvSpPr>
            <a:spLocks noGrp="1"/>
          </p:cNvSpPr>
          <p:nvPr>
            <p:ph idx="1"/>
          </p:nvPr>
        </p:nvSpPr>
        <p:spPr/>
        <p:txBody>
          <a:bodyPr/>
          <a:lstStyle/>
          <a:p>
            <a:r>
              <a:rPr lang="en-US" dirty="0" smtClean="0"/>
              <a:t>1</a:t>
            </a:r>
            <a:r>
              <a:rPr lang="en-US" sz="2400" dirty="0"/>
              <a:t>. </a:t>
            </a:r>
            <a:r>
              <a:rPr lang="en-US" sz="2400" i="1" dirty="0"/>
              <a:t>Owned social media</a:t>
            </a:r>
            <a:r>
              <a:rPr lang="en-US" sz="2400" dirty="0"/>
              <a:t> are messages sent by marketers to consumers via channels that the marketers control. </a:t>
            </a:r>
          </a:p>
          <a:p>
            <a:r>
              <a:rPr lang="en-US" sz="2400" dirty="0"/>
              <a:t>2. </a:t>
            </a:r>
            <a:r>
              <a:rPr lang="en-US" sz="2400" i="1" dirty="0"/>
              <a:t>Paid social media</a:t>
            </a:r>
            <a:r>
              <a:rPr lang="en-US" sz="2400" dirty="0"/>
              <a:t> are messages sent via channels that are not owned by the marketers, who pay for using the channels.</a:t>
            </a:r>
          </a:p>
          <a:p>
            <a:r>
              <a:rPr lang="en-US" sz="2400" dirty="0"/>
              <a:t>3</a:t>
            </a:r>
            <a:r>
              <a:rPr lang="en-US" sz="2400" i="1" dirty="0"/>
              <a:t>. Earned social media</a:t>
            </a:r>
            <a:r>
              <a:rPr lang="en-US" sz="2400" dirty="0"/>
              <a:t> are channels where consumers pass along messages about brands to one another.</a:t>
            </a:r>
          </a:p>
          <a:p>
            <a:endParaRPr lang="en-US" sz="2400" dirty="0"/>
          </a:p>
        </p:txBody>
      </p:sp>
    </p:spTree>
    <p:extLst>
      <p:ext uri="{BB962C8B-B14F-4D97-AF65-F5344CB8AC3E}">
        <p14:creationId xmlns:p14="http://schemas.microsoft.com/office/powerpoint/2010/main" val="264737238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953588" y="2075359"/>
            <a:ext cx="10058401" cy="2836275"/>
          </a:xfrm>
          <a:prstGeom prst="rect">
            <a:avLst/>
          </a:prstGeom>
        </p:spPr>
      </p:pic>
      <p:sp>
        <p:nvSpPr>
          <p:cNvPr id="3" name="TextBox 2"/>
          <p:cNvSpPr txBox="1"/>
          <p:nvPr/>
        </p:nvSpPr>
        <p:spPr>
          <a:xfrm>
            <a:off x="1332411" y="4911634"/>
            <a:ext cx="4428309" cy="369332"/>
          </a:xfrm>
          <a:prstGeom prst="rect">
            <a:avLst/>
          </a:prstGeom>
          <a:noFill/>
        </p:spPr>
        <p:txBody>
          <a:bodyPr wrap="square" rtlCol="0">
            <a:spAutoFit/>
          </a:bodyPr>
          <a:lstStyle/>
          <a:p>
            <a:r>
              <a:rPr lang="en-US" dirty="0" smtClean="0"/>
              <a:t>Source: </a:t>
            </a:r>
            <a:r>
              <a:rPr lang="en-US" dirty="0" err="1" smtClean="0"/>
              <a:t>Schiffman</a:t>
            </a:r>
            <a:r>
              <a:rPr lang="en-US" dirty="0" smtClean="0"/>
              <a:t> &amp; </a:t>
            </a:r>
            <a:r>
              <a:rPr lang="en-US" dirty="0" err="1" smtClean="0"/>
              <a:t>Wisenblit</a:t>
            </a:r>
            <a:r>
              <a:rPr lang="en-US" dirty="0" smtClean="0"/>
              <a:t>, 2019</a:t>
            </a:r>
            <a:endParaRPr lang="en-US" dirty="0"/>
          </a:p>
        </p:txBody>
      </p:sp>
    </p:spTree>
    <p:extLst>
      <p:ext uri="{BB962C8B-B14F-4D97-AF65-F5344CB8AC3E}">
        <p14:creationId xmlns:p14="http://schemas.microsoft.com/office/powerpoint/2010/main" val="108457473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250198" y="2934515"/>
            <a:ext cx="9378092" cy="1955211"/>
          </a:xfrm>
          <a:prstGeom prst="rect">
            <a:avLst/>
          </a:prstGeom>
        </p:spPr>
      </p:pic>
      <p:pic>
        <p:nvPicPr>
          <p:cNvPr id="5" name="Picture 4"/>
          <p:cNvPicPr>
            <a:picLocks noChangeAspect="1"/>
          </p:cNvPicPr>
          <p:nvPr/>
        </p:nvPicPr>
        <p:blipFill>
          <a:blip r:embed="rId3"/>
          <a:stretch>
            <a:fillRect/>
          </a:stretch>
        </p:blipFill>
        <p:spPr>
          <a:xfrm>
            <a:off x="1173739" y="2674802"/>
            <a:ext cx="9531011" cy="216307"/>
          </a:xfrm>
          <a:prstGeom prst="rect">
            <a:avLst/>
          </a:prstGeom>
        </p:spPr>
      </p:pic>
      <p:sp>
        <p:nvSpPr>
          <p:cNvPr id="6" name="TextBox 5"/>
          <p:cNvSpPr txBox="1"/>
          <p:nvPr/>
        </p:nvSpPr>
        <p:spPr>
          <a:xfrm>
            <a:off x="1332411" y="4911634"/>
            <a:ext cx="4428309" cy="369332"/>
          </a:xfrm>
          <a:prstGeom prst="rect">
            <a:avLst/>
          </a:prstGeom>
          <a:noFill/>
        </p:spPr>
        <p:txBody>
          <a:bodyPr wrap="square" rtlCol="0">
            <a:spAutoFit/>
          </a:bodyPr>
          <a:lstStyle/>
          <a:p>
            <a:r>
              <a:rPr lang="en-US" dirty="0" smtClean="0"/>
              <a:t>Source: </a:t>
            </a:r>
            <a:r>
              <a:rPr lang="en-US" dirty="0" err="1" smtClean="0"/>
              <a:t>Schiffman</a:t>
            </a:r>
            <a:r>
              <a:rPr lang="en-US" dirty="0" smtClean="0"/>
              <a:t> &amp; </a:t>
            </a:r>
            <a:r>
              <a:rPr lang="en-US" dirty="0" err="1" smtClean="0"/>
              <a:t>Wisenblit</a:t>
            </a:r>
            <a:r>
              <a:rPr lang="en-US" dirty="0" smtClean="0"/>
              <a:t>, 2019</a:t>
            </a:r>
            <a:endParaRPr lang="en-US" dirty="0"/>
          </a:p>
        </p:txBody>
      </p:sp>
    </p:spTree>
    <p:extLst>
      <p:ext uri="{BB962C8B-B14F-4D97-AF65-F5344CB8AC3E}">
        <p14:creationId xmlns:p14="http://schemas.microsoft.com/office/powerpoint/2010/main" val="17217620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796349" y="2795451"/>
            <a:ext cx="10720274" cy="243297"/>
          </a:xfrm>
          <a:prstGeom prst="rect">
            <a:avLst/>
          </a:prstGeom>
        </p:spPr>
      </p:pic>
      <p:pic>
        <p:nvPicPr>
          <p:cNvPr id="5" name="Picture 4"/>
          <p:cNvPicPr>
            <a:picLocks noChangeAspect="1"/>
          </p:cNvPicPr>
          <p:nvPr/>
        </p:nvPicPr>
        <p:blipFill>
          <a:blip r:embed="rId3"/>
          <a:stretch>
            <a:fillRect/>
          </a:stretch>
        </p:blipFill>
        <p:spPr>
          <a:xfrm>
            <a:off x="864912" y="3053597"/>
            <a:ext cx="10290768" cy="2042703"/>
          </a:xfrm>
          <a:prstGeom prst="rect">
            <a:avLst/>
          </a:prstGeom>
        </p:spPr>
      </p:pic>
      <p:sp>
        <p:nvSpPr>
          <p:cNvPr id="6" name="TextBox 5"/>
          <p:cNvSpPr txBox="1"/>
          <p:nvPr/>
        </p:nvSpPr>
        <p:spPr>
          <a:xfrm>
            <a:off x="864912" y="5251269"/>
            <a:ext cx="4428309" cy="369332"/>
          </a:xfrm>
          <a:prstGeom prst="rect">
            <a:avLst/>
          </a:prstGeom>
          <a:noFill/>
        </p:spPr>
        <p:txBody>
          <a:bodyPr wrap="square" rtlCol="0">
            <a:spAutoFit/>
          </a:bodyPr>
          <a:lstStyle/>
          <a:p>
            <a:r>
              <a:rPr lang="en-US" dirty="0" smtClean="0"/>
              <a:t>Source: </a:t>
            </a:r>
            <a:r>
              <a:rPr lang="en-US" dirty="0" err="1" smtClean="0"/>
              <a:t>Schiffman</a:t>
            </a:r>
            <a:r>
              <a:rPr lang="en-US" dirty="0" smtClean="0"/>
              <a:t> &amp; </a:t>
            </a:r>
            <a:r>
              <a:rPr lang="en-US" dirty="0" err="1" smtClean="0"/>
              <a:t>Wisenblit</a:t>
            </a:r>
            <a:r>
              <a:rPr lang="en-US" dirty="0" smtClean="0"/>
              <a:t>, 2019</a:t>
            </a:r>
            <a:endParaRPr lang="en-US" dirty="0"/>
          </a:p>
        </p:txBody>
      </p:sp>
    </p:spTree>
    <p:extLst>
      <p:ext uri="{BB962C8B-B14F-4D97-AF65-F5344CB8AC3E}">
        <p14:creationId xmlns:p14="http://schemas.microsoft.com/office/powerpoint/2010/main" val="161626781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Social media Platforms</a:t>
            </a:r>
            <a:endParaRPr lang="en-US" dirty="0"/>
          </a:p>
        </p:txBody>
      </p:sp>
      <p:sp>
        <p:nvSpPr>
          <p:cNvPr id="3" name="Content Placeholder 2"/>
          <p:cNvSpPr>
            <a:spLocks noGrp="1"/>
          </p:cNvSpPr>
          <p:nvPr>
            <p:ph idx="1"/>
          </p:nvPr>
        </p:nvSpPr>
        <p:spPr/>
        <p:txBody>
          <a:bodyPr>
            <a:normAutofit/>
          </a:bodyPr>
          <a:lstStyle/>
          <a:p>
            <a:pPr>
              <a:buFont typeface="Wingdings" panose="05000000000000000000" pitchFamily="2" charset="2"/>
              <a:buChar char="q"/>
            </a:pPr>
            <a:r>
              <a:rPr lang="en-US" sz="2400" dirty="0"/>
              <a:t>Branded blogs and microblogging platforms (e.g., Twitter) that encourage interactions among consumers; these messages resemble conversations </a:t>
            </a:r>
          </a:p>
          <a:p>
            <a:pPr>
              <a:buFont typeface="Wingdings" panose="05000000000000000000" pitchFamily="2" charset="2"/>
              <a:buChar char="q"/>
            </a:pPr>
            <a:r>
              <a:rPr lang="en-US" sz="2400" dirty="0" smtClean="0"/>
              <a:t>Social </a:t>
            </a:r>
            <a:r>
              <a:rPr lang="en-US" sz="2400" dirty="0"/>
              <a:t>networks such as Facebook and Twitter. </a:t>
            </a:r>
          </a:p>
          <a:p>
            <a:pPr>
              <a:buFont typeface="Wingdings" panose="05000000000000000000" pitchFamily="2" charset="2"/>
              <a:buChar char="q"/>
            </a:pPr>
            <a:r>
              <a:rPr lang="en-US" sz="2400" dirty="0" smtClean="0"/>
              <a:t>Widgets</a:t>
            </a:r>
            <a:r>
              <a:rPr lang="en-US" sz="2400" dirty="0"/>
              <a:t>, gaming, and other applications that users can download </a:t>
            </a:r>
          </a:p>
          <a:p>
            <a:pPr>
              <a:buFont typeface="Wingdings" panose="05000000000000000000" pitchFamily="2" charset="2"/>
              <a:buChar char="q"/>
            </a:pPr>
            <a:r>
              <a:rPr lang="en-US" sz="2400" dirty="0" smtClean="0"/>
              <a:t>Mobile </a:t>
            </a:r>
            <a:r>
              <a:rPr lang="en-US" sz="2400" dirty="0"/>
              <a:t>phones (discussed in the following section) Most companies use several platforms simultaneously</a:t>
            </a:r>
          </a:p>
          <a:p>
            <a:pPr>
              <a:buFont typeface="Wingdings" panose="05000000000000000000" pitchFamily="2" charset="2"/>
              <a:buChar char="q"/>
            </a:pPr>
            <a:endParaRPr lang="en-US" sz="2400" dirty="0"/>
          </a:p>
        </p:txBody>
      </p:sp>
    </p:spTree>
    <p:extLst>
      <p:ext uri="{BB962C8B-B14F-4D97-AF65-F5344CB8AC3E}">
        <p14:creationId xmlns:p14="http://schemas.microsoft.com/office/powerpoint/2010/main" val="28430948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Advertising Scope and </a:t>
            </a:r>
            <a:r>
              <a:rPr lang="en-US" b="1" dirty="0" smtClean="0"/>
              <a:t>Efficacy</a:t>
            </a:r>
            <a:endParaRPr lang="en-US" dirty="0"/>
          </a:p>
        </p:txBody>
      </p:sp>
      <p:sp>
        <p:nvSpPr>
          <p:cNvPr id="3" name="Content Placeholder 2"/>
          <p:cNvSpPr>
            <a:spLocks noGrp="1"/>
          </p:cNvSpPr>
          <p:nvPr>
            <p:ph idx="1"/>
          </p:nvPr>
        </p:nvSpPr>
        <p:spPr/>
        <p:txBody>
          <a:bodyPr>
            <a:normAutofit/>
          </a:bodyPr>
          <a:lstStyle/>
          <a:p>
            <a:r>
              <a:rPr lang="en-US" sz="2600" dirty="0" smtClean="0"/>
              <a:t>Effective </a:t>
            </a:r>
            <a:r>
              <a:rPr lang="en-US" sz="2600" dirty="0"/>
              <a:t>advertising is the result of careful and systematic planning. Therefore, advertisers </a:t>
            </a:r>
            <a:r>
              <a:rPr lang="en-US" sz="2600" dirty="0" smtClean="0"/>
              <a:t>should </a:t>
            </a:r>
            <a:r>
              <a:rPr lang="en-US" sz="2600" dirty="0"/>
              <a:t>use the following steps in designing social media campaigns</a:t>
            </a:r>
          </a:p>
          <a:p>
            <a:r>
              <a:rPr lang="en-US" sz="2600" dirty="0"/>
              <a:t>1. Define the campaign’s objectives and strategic approaches.</a:t>
            </a:r>
          </a:p>
          <a:p>
            <a:r>
              <a:rPr lang="en-US" sz="2600" dirty="0"/>
              <a:t>2. Examine the platforms available and determine which ones to use so as to achieve the </a:t>
            </a:r>
            <a:r>
              <a:rPr lang="en-US" sz="2600" dirty="0" smtClean="0"/>
              <a:t>objectives</a:t>
            </a:r>
            <a:r>
              <a:rPr lang="en-US" sz="2600" dirty="0"/>
              <a:t>.</a:t>
            </a:r>
          </a:p>
          <a:p>
            <a:endParaRPr lang="en-US" dirty="0"/>
          </a:p>
        </p:txBody>
      </p:sp>
    </p:spTree>
    <p:extLst>
      <p:ext uri="{BB962C8B-B14F-4D97-AF65-F5344CB8AC3E}">
        <p14:creationId xmlns:p14="http://schemas.microsoft.com/office/powerpoint/2010/main" val="161775764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sz="2400" dirty="0" smtClean="0"/>
              <a:t>3. Produce </a:t>
            </a:r>
            <a:r>
              <a:rPr lang="en-US" sz="2400" dirty="0"/>
              <a:t>the campaign’s content using internal or external resources.</a:t>
            </a:r>
          </a:p>
          <a:p>
            <a:r>
              <a:rPr lang="en-US" sz="2400" dirty="0"/>
              <a:t>4. Examine the pricing models for securing access to social media, which, unlike pricing </a:t>
            </a:r>
            <a:r>
              <a:rPr lang="en-US" sz="2400" dirty="0" smtClean="0"/>
              <a:t>for </a:t>
            </a:r>
            <a:r>
              <a:rPr lang="en-US" sz="2400" dirty="0"/>
              <a:t>advertising space on traditional print and broadcast communication channels, vary </a:t>
            </a:r>
            <a:r>
              <a:rPr lang="en-US" sz="2400" dirty="0" smtClean="0"/>
              <a:t>greatly</a:t>
            </a:r>
            <a:r>
              <a:rPr lang="en-US" sz="2400" dirty="0"/>
              <a:t>. Then, set the expenditures needed to achieve the campaign objectives.</a:t>
            </a:r>
          </a:p>
          <a:p>
            <a:r>
              <a:rPr lang="en-US" sz="2400" dirty="0"/>
              <a:t>5. Measure the campaign’s effectiveness.</a:t>
            </a:r>
          </a:p>
          <a:p>
            <a:endParaRPr lang="en-US" dirty="0"/>
          </a:p>
        </p:txBody>
      </p:sp>
    </p:spTree>
    <p:extLst>
      <p:ext uri="{BB962C8B-B14F-4D97-AF65-F5344CB8AC3E}">
        <p14:creationId xmlns:p14="http://schemas.microsoft.com/office/powerpoint/2010/main" val="20609243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Gauging influence within Social </a:t>
            </a:r>
            <a:r>
              <a:rPr lang="en-US" b="1" dirty="0" smtClean="0"/>
              <a:t>Networks</a:t>
            </a:r>
            <a:endParaRPr lang="en-US" dirty="0"/>
          </a:p>
        </p:txBody>
      </p:sp>
      <p:sp>
        <p:nvSpPr>
          <p:cNvPr id="3" name="Content Placeholder 2"/>
          <p:cNvSpPr>
            <a:spLocks noGrp="1"/>
          </p:cNvSpPr>
          <p:nvPr>
            <p:ph idx="1"/>
          </p:nvPr>
        </p:nvSpPr>
        <p:spPr/>
        <p:txBody>
          <a:bodyPr>
            <a:normAutofit/>
          </a:bodyPr>
          <a:lstStyle/>
          <a:p>
            <a:pPr algn="just"/>
            <a:r>
              <a:rPr lang="en-US" sz="2400" dirty="0" smtClean="0"/>
              <a:t>1. </a:t>
            </a:r>
            <a:r>
              <a:rPr lang="en-US" sz="2400" i="1" dirty="0"/>
              <a:t>Twitter</a:t>
            </a:r>
            <a:r>
              <a:rPr lang="en-US" sz="2400" dirty="0"/>
              <a:t> is measured by the person’s number of followers, the number of people following the followers, the frequency of updating tweets, and the extent to which his or her tweets are referenced or cited. </a:t>
            </a:r>
            <a:endParaRPr lang="en-US" sz="2400" dirty="0" smtClean="0"/>
          </a:p>
          <a:p>
            <a:pPr algn="just"/>
            <a:r>
              <a:rPr lang="en-US" sz="2400" i="1" dirty="0" smtClean="0"/>
              <a:t>2. Google </a:t>
            </a:r>
            <a:r>
              <a:rPr lang="en-US" sz="2400" i="1" dirty="0"/>
              <a:t>Analytics</a:t>
            </a:r>
            <a:r>
              <a:rPr lang="en-US" sz="2400" dirty="0"/>
              <a:t> is a service offered by Google that evaluates the effectiveness of websites and profiles their users by collecting and analyzing </a:t>
            </a:r>
            <a:r>
              <a:rPr lang="en-US" sz="2400" dirty="0" smtClean="0"/>
              <a:t>.</a:t>
            </a:r>
          </a:p>
          <a:p>
            <a:pPr lvl="1"/>
            <a:r>
              <a:rPr lang="en-US" sz="2000" dirty="0" smtClean="0"/>
              <a:t>Tracking </a:t>
            </a:r>
            <a:r>
              <a:rPr lang="en-US" sz="2000" dirty="0"/>
              <a:t>where visitors come from (referrals, search engines, display advertising, pay-per-click networks, email campaigns, and other digital links e.g., clicks within  documents</a:t>
            </a:r>
          </a:p>
          <a:p>
            <a:pPr lvl="1"/>
            <a:r>
              <a:rPr lang="en-US" sz="2000" dirty="0"/>
              <a:t>Customers’ actions after they “land” at the initial page (viewing other pages, downloading files, registering with the site, and other actions) </a:t>
            </a:r>
          </a:p>
          <a:p>
            <a:pPr algn="just"/>
            <a:endParaRPr lang="en-US" dirty="0"/>
          </a:p>
        </p:txBody>
      </p:sp>
    </p:spTree>
    <p:extLst>
      <p:ext uri="{BB962C8B-B14F-4D97-AF65-F5344CB8AC3E}">
        <p14:creationId xmlns:p14="http://schemas.microsoft.com/office/powerpoint/2010/main" val="62372044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Traditional Media Evolution</a:t>
            </a:r>
            <a:endParaRPr lang="en-US" dirty="0"/>
          </a:p>
        </p:txBody>
      </p:sp>
      <p:pic>
        <p:nvPicPr>
          <p:cNvPr id="4" name="Content Placeholder 3"/>
          <p:cNvPicPr>
            <a:picLocks noGrp="1"/>
          </p:cNvPicPr>
          <p:nvPr>
            <p:ph idx="1"/>
          </p:nvPr>
        </p:nvPicPr>
        <p:blipFill>
          <a:blip r:embed="rId2"/>
          <a:stretch>
            <a:fillRect/>
          </a:stretch>
        </p:blipFill>
        <p:spPr>
          <a:xfrm>
            <a:off x="1502229" y="2299063"/>
            <a:ext cx="9431382" cy="3657600"/>
          </a:xfrm>
          <a:prstGeom prst="rect">
            <a:avLst/>
          </a:prstGeom>
        </p:spPr>
      </p:pic>
    </p:spTree>
    <p:extLst>
      <p:ext uri="{BB962C8B-B14F-4D97-AF65-F5344CB8AC3E}">
        <p14:creationId xmlns:p14="http://schemas.microsoft.com/office/powerpoint/2010/main" val="51136905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678490"/>
            <a:ext cx="10058400" cy="980494"/>
          </a:xfrm>
        </p:spPr>
        <p:txBody>
          <a:bodyPr>
            <a:normAutofit fontScale="90000"/>
          </a:bodyPr>
          <a:lstStyle/>
          <a:p>
            <a:r>
              <a:rPr lang="en-US" dirty="0" smtClean="0"/>
              <a:t> </a:t>
            </a:r>
            <a:br>
              <a:rPr lang="en-US" dirty="0" smtClean="0"/>
            </a:br>
            <a:r>
              <a:rPr lang="en-US" b="1" dirty="0" smtClean="0"/>
              <a:t>Traditional Media Evolution</a:t>
            </a:r>
            <a:endParaRPr lang="en-US" dirty="0"/>
          </a:p>
        </p:txBody>
      </p:sp>
      <p:sp>
        <p:nvSpPr>
          <p:cNvPr id="3" name="Content Placeholder 2"/>
          <p:cNvSpPr>
            <a:spLocks noGrp="1"/>
          </p:cNvSpPr>
          <p:nvPr>
            <p:ph idx="1"/>
          </p:nvPr>
        </p:nvSpPr>
        <p:spPr/>
        <p:txBody>
          <a:bodyPr/>
          <a:lstStyle/>
          <a:p>
            <a:pPr algn="just"/>
            <a:r>
              <a:rPr lang="en-US" sz="2400" b="1" dirty="0"/>
              <a:t>TV Advertising</a:t>
            </a:r>
            <a:endParaRPr lang="en-US" sz="2400" dirty="0"/>
          </a:p>
          <a:p>
            <a:pPr algn="just"/>
            <a:r>
              <a:rPr lang="en-US" sz="2400" dirty="0"/>
              <a:t>Both the production and broadcast of television ads are very expensive, and, with more and more forms of communications emerging, some major TV advertisers are changing course. The feedback from TV ads has been imprecise and did not enable marketers to effectively determine which ads led to sales and which ones did </a:t>
            </a:r>
            <a:r>
              <a:rPr lang="en-US" sz="2400" dirty="0" smtClean="0"/>
              <a:t>not.</a:t>
            </a:r>
          </a:p>
          <a:p>
            <a:pPr lvl="1" algn="just"/>
            <a:r>
              <a:rPr lang="en-US" sz="2000" dirty="0"/>
              <a:t>A growing trend is creating interactive ads through </a:t>
            </a:r>
            <a:r>
              <a:rPr lang="en-US" sz="2000" i="1" dirty="0"/>
              <a:t>Interactive TV (</a:t>
            </a:r>
            <a:r>
              <a:rPr lang="en-US" sz="2000" i="1" dirty="0" err="1"/>
              <a:t>iTV</a:t>
            </a:r>
            <a:r>
              <a:rPr lang="en-US" sz="2000" i="1" dirty="0"/>
              <a:t>) </a:t>
            </a:r>
            <a:r>
              <a:rPr lang="en-US" sz="2000" dirty="0"/>
              <a:t>which</a:t>
            </a:r>
            <a:r>
              <a:rPr lang="en-US" sz="2000" i="1" dirty="0"/>
              <a:t> </a:t>
            </a:r>
            <a:r>
              <a:rPr lang="en-US" sz="2000" dirty="0"/>
              <a:t>combines the broadcasting capabilities of television and the interactivity of the internet. Interactive TV can be delivered to one’s TV, computer, or mobile device in the form of a two-way communication between subscribers and providers of cable or satellite TV</a:t>
            </a:r>
            <a:endParaRPr lang="en-US" sz="2000" dirty="0" smtClean="0"/>
          </a:p>
          <a:p>
            <a:endParaRPr lang="en-US" dirty="0"/>
          </a:p>
        </p:txBody>
      </p:sp>
    </p:spTree>
    <p:extLst>
      <p:ext uri="{BB962C8B-B14F-4D97-AF65-F5344CB8AC3E}">
        <p14:creationId xmlns:p14="http://schemas.microsoft.com/office/powerpoint/2010/main" val="26231420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Radio </a:t>
            </a:r>
            <a:r>
              <a:rPr lang="en-US" b="1" dirty="0" smtClean="0"/>
              <a:t>Broadcast/Ads</a:t>
            </a:r>
            <a:endParaRPr lang="en-US" dirty="0"/>
          </a:p>
        </p:txBody>
      </p:sp>
      <p:sp>
        <p:nvSpPr>
          <p:cNvPr id="3" name="Content Placeholder 2"/>
          <p:cNvSpPr>
            <a:spLocks noGrp="1"/>
          </p:cNvSpPr>
          <p:nvPr>
            <p:ph idx="1"/>
          </p:nvPr>
        </p:nvSpPr>
        <p:spPr/>
        <p:txBody>
          <a:bodyPr>
            <a:normAutofit/>
          </a:bodyPr>
          <a:lstStyle/>
          <a:p>
            <a:pPr>
              <a:lnSpc>
                <a:spcPct val="150000"/>
              </a:lnSpc>
            </a:pPr>
            <a:r>
              <a:rPr lang="en-US" sz="2400" dirty="0" smtClean="0"/>
              <a:t>The </a:t>
            </a:r>
            <a:r>
              <a:rPr lang="en-US" sz="2400" dirty="0"/>
              <a:t>advantages of radio are its high geographic and demographic audience selectivity, as well as the short lead time needed to produce and place ads. Presently, almost all radio broadcasts, globally, are available online.</a:t>
            </a:r>
          </a:p>
          <a:p>
            <a:pPr>
              <a:lnSpc>
                <a:spcPct val="150000"/>
              </a:lnSpc>
            </a:pPr>
            <a:endParaRPr lang="en-US" sz="2400" dirty="0"/>
          </a:p>
        </p:txBody>
      </p:sp>
    </p:spTree>
    <p:extLst>
      <p:ext uri="{BB962C8B-B14F-4D97-AF65-F5344CB8AC3E}">
        <p14:creationId xmlns:p14="http://schemas.microsoft.com/office/powerpoint/2010/main" val="29783561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Print </a:t>
            </a:r>
            <a:r>
              <a:rPr lang="en-US" b="1" dirty="0" smtClean="0"/>
              <a:t>Media</a:t>
            </a:r>
            <a:endParaRPr lang="en-US" dirty="0"/>
          </a:p>
        </p:txBody>
      </p:sp>
      <p:sp>
        <p:nvSpPr>
          <p:cNvPr id="3" name="Content Placeholder 2"/>
          <p:cNvSpPr>
            <a:spLocks noGrp="1"/>
          </p:cNvSpPr>
          <p:nvPr>
            <p:ph idx="1"/>
          </p:nvPr>
        </p:nvSpPr>
        <p:spPr/>
        <p:txBody>
          <a:bodyPr>
            <a:noAutofit/>
          </a:bodyPr>
          <a:lstStyle/>
          <a:p>
            <a:r>
              <a:rPr lang="en-US" sz="2400" dirty="0" smtClean="0"/>
              <a:t>Newspapers </a:t>
            </a:r>
            <a:r>
              <a:rPr lang="en-US" sz="2400" dirty="0"/>
              <a:t>provide access to large audiences and are effective for reaching large audiences.  However, when it comes to reaching consumers with particular demographics they are generally inadequate. </a:t>
            </a:r>
            <a:endParaRPr lang="en-US" sz="2400" dirty="0" smtClean="0"/>
          </a:p>
          <a:p>
            <a:r>
              <a:rPr lang="en-US" sz="2400" dirty="0" smtClean="0"/>
              <a:t>Newspaper </a:t>
            </a:r>
            <a:r>
              <a:rPr lang="en-US" sz="2400" dirty="0"/>
              <a:t>ads can be designed and published quickly, but they have a short life. There is considerable clutter because of the many messages placed therein. </a:t>
            </a:r>
            <a:endParaRPr lang="en-US" sz="2400" dirty="0" smtClean="0"/>
          </a:p>
          <a:p>
            <a:r>
              <a:rPr lang="en-US" sz="2400" dirty="0" smtClean="0"/>
              <a:t>Newspapers </a:t>
            </a:r>
            <a:r>
              <a:rPr lang="en-US" sz="2400" dirty="0"/>
              <a:t>have experienced accelerating drop in print advertising and forcing publishers to focus more their digital products. Global spending on newspaper print ads is expected to continue declining between 8 and 10 percent a year. </a:t>
            </a:r>
            <a:endParaRPr lang="en-US" sz="2400" dirty="0" smtClean="0"/>
          </a:p>
        </p:txBody>
      </p:sp>
    </p:spTree>
    <p:extLst>
      <p:ext uri="{BB962C8B-B14F-4D97-AF65-F5344CB8AC3E}">
        <p14:creationId xmlns:p14="http://schemas.microsoft.com/office/powerpoint/2010/main" val="15832994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sz="2400" dirty="0"/>
              <a:t>The decline is forcing publishers to boost alternative digital-revenue streams quickly to make up for lost revenue, and even reconsider the format of their print products and the types of content they publish. </a:t>
            </a:r>
          </a:p>
          <a:p>
            <a:endParaRPr lang="en-US" dirty="0"/>
          </a:p>
        </p:txBody>
      </p:sp>
    </p:spTree>
    <p:extLst>
      <p:ext uri="{BB962C8B-B14F-4D97-AF65-F5344CB8AC3E}">
        <p14:creationId xmlns:p14="http://schemas.microsoft.com/office/powerpoint/2010/main" val="30036442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Turnaround Strategies</a:t>
            </a:r>
            <a:endParaRPr lang="en-US" dirty="0"/>
          </a:p>
        </p:txBody>
      </p:sp>
      <p:sp>
        <p:nvSpPr>
          <p:cNvPr id="3" name="Content Placeholder 2"/>
          <p:cNvSpPr>
            <a:spLocks noGrp="1"/>
          </p:cNvSpPr>
          <p:nvPr>
            <p:ph idx="1"/>
          </p:nvPr>
        </p:nvSpPr>
        <p:spPr/>
        <p:txBody>
          <a:bodyPr/>
          <a:lstStyle/>
          <a:p>
            <a:r>
              <a:rPr lang="en-US" dirty="0" smtClean="0"/>
              <a:t>1. </a:t>
            </a:r>
            <a:r>
              <a:rPr lang="en-US" sz="2400" dirty="0" smtClean="0"/>
              <a:t>Phase </a:t>
            </a:r>
            <a:r>
              <a:rPr lang="en-US" sz="2400" dirty="0"/>
              <a:t>in digital editions bundled with subscribers’ print additions and develop price structures for digital-only access.</a:t>
            </a:r>
          </a:p>
          <a:p>
            <a:r>
              <a:rPr lang="en-US" sz="2400" dirty="0"/>
              <a:t>2. </a:t>
            </a:r>
            <a:r>
              <a:rPr lang="en-US" sz="2400" dirty="0" smtClean="0"/>
              <a:t>Reduced </a:t>
            </a:r>
            <a:r>
              <a:rPr lang="en-US" sz="2400" dirty="0"/>
              <a:t>print and home delivery.</a:t>
            </a:r>
          </a:p>
          <a:p>
            <a:r>
              <a:rPr lang="en-US" sz="2400" dirty="0"/>
              <a:t>3. Market digital editions more aggressively.</a:t>
            </a:r>
          </a:p>
          <a:p>
            <a:r>
              <a:rPr lang="en-US" sz="2400" dirty="0"/>
              <a:t>4. Develop pricing tiers where subscribers to digital editions would be charged according to the volume of material they access.</a:t>
            </a:r>
          </a:p>
          <a:p>
            <a:endParaRPr lang="en-US" sz="2400" dirty="0"/>
          </a:p>
        </p:txBody>
      </p:sp>
    </p:spTree>
    <p:extLst>
      <p:ext uri="{BB962C8B-B14F-4D97-AF65-F5344CB8AC3E}">
        <p14:creationId xmlns:p14="http://schemas.microsoft.com/office/powerpoint/2010/main" val="22126850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lnSpc>
                <a:spcPct val="150000"/>
              </a:lnSpc>
            </a:pPr>
            <a:r>
              <a:rPr lang="en-US" sz="2400" dirty="0"/>
              <a:t>Although most magazines and newspapers are still printed on paper, almost all now offer online editions and many are planning to phase out their paper editions. Online, both magazines and newspapers can flourish by offering readers customized editions that are based on the readers’ interests.</a:t>
            </a:r>
          </a:p>
          <a:p>
            <a:endParaRPr lang="en-US" dirty="0"/>
          </a:p>
        </p:txBody>
      </p:sp>
    </p:spTree>
    <p:extLst>
      <p:ext uri="{BB962C8B-B14F-4D97-AF65-F5344CB8AC3E}">
        <p14:creationId xmlns:p14="http://schemas.microsoft.com/office/powerpoint/2010/main" val="17616498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Out of </a:t>
            </a:r>
            <a:r>
              <a:rPr lang="en-US" b="1" dirty="0" smtClean="0"/>
              <a:t>Home</a:t>
            </a:r>
            <a:endParaRPr lang="en-US" dirty="0"/>
          </a:p>
        </p:txBody>
      </p:sp>
      <p:sp>
        <p:nvSpPr>
          <p:cNvPr id="3" name="Content Placeholder 2"/>
          <p:cNvSpPr>
            <a:spLocks noGrp="1"/>
          </p:cNvSpPr>
          <p:nvPr>
            <p:ph idx="1"/>
          </p:nvPr>
        </p:nvSpPr>
        <p:spPr/>
        <p:txBody>
          <a:bodyPr>
            <a:normAutofit/>
          </a:bodyPr>
          <a:lstStyle/>
          <a:p>
            <a:pPr algn="just"/>
            <a:r>
              <a:rPr lang="en-US" sz="2400" dirty="0" smtClean="0"/>
              <a:t>Out-of-home </a:t>
            </a:r>
            <a:r>
              <a:rPr lang="en-US" sz="2400" dirty="0"/>
              <a:t>media previously called outdoor advertising consist of communications that target consumers in less cluttered environments outside of their homes. </a:t>
            </a:r>
            <a:endParaRPr lang="en-US" sz="2400" dirty="0" smtClean="0"/>
          </a:p>
          <a:p>
            <a:pPr algn="just"/>
            <a:r>
              <a:rPr lang="en-US" sz="2400" dirty="0" smtClean="0"/>
              <a:t>This </a:t>
            </a:r>
            <a:r>
              <a:rPr lang="en-US" sz="2400" dirty="0"/>
              <a:t>category consists of new promotional tools as well as some older means that were significantly updated with new technology. For instance, captive advertising screens are placed in locations where consumers spend time, such as elevators, cinemas, retail stores, restaurants, bars, fitness clubs, college campuses, and transit. </a:t>
            </a:r>
            <a:endParaRPr lang="en-US" sz="2400" dirty="0" smtClean="0"/>
          </a:p>
          <a:p>
            <a:pPr algn="just"/>
            <a:r>
              <a:rPr lang="en-US" sz="2400" dirty="0" smtClean="0"/>
              <a:t>Digital </a:t>
            </a:r>
            <a:r>
              <a:rPr lang="en-US" sz="2400" dirty="0"/>
              <a:t>billboards and displays, with interactive capabilities, are placed in transit locations, events, and stores. </a:t>
            </a:r>
          </a:p>
          <a:p>
            <a:pPr algn="just"/>
            <a:endParaRPr lang="en-US" sz="2400" dirty="0"/>
          </a:p>
        </p:txBody>
      </p:sp>
    </p:spTree>
    <p:extLst>
      <p:ext uri="{BB962C8B-B14F-4D97-AF65-F5344CB8AC3E}">
        <p14:creationId xmlns:p14="http://schemas.microsoft.com/office/powerpoint/2010/main" val="3511489032"/>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137248"/>
          </a:xfrm>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nSpc>
                <a:spcPct val="150000"/>
              </a:lnSpc>
            </a:pPr>
            <a:r>
              <a:rPr lang="en-US" sz="2400" dirty="0" smtClean="0"/>
              <a:t>Traditionally, </a:t>
            </a:r>
            <a:r>
              <a:rPr lang="en-US" sz="2400" dirty="0"/>
              <a:t>print and electronic media (TV, radio, newspapers, and magazines) were all one-way </a:t>
            </a:r>
            <a:r>
              <a:rPr lang="en-US" sz="2400" dirty="0" smtClean="0"/>
              <a:t>communications but can be revolutionized using technology </a:t>
            </a:r>
            <a:endParaRPr lang="en-US" sz="2400" dirty="0" smtClean="0"/>
          </a:p>
          <a:p>
            <a:pPr>
              <a:lnSpc>
                <a:spcPct val="150000"/>
              </a:lnSpc>
            </a:pPr>
            <a:r>
              <a:rPr lang="en-US" sz="2400" dirty="0" smtClean="0"/>
              <a:t>New </a:t>
            </a:r>
            <a:r>
              <a:rPr lang="en-US" sz="2400" dirty="0"/>
              <a:t>means to transmit messages have been fundamentally </a:t>
            </a:r>
            <a:r>
              <a:rPr lang="en-US" sz="2400" dirty="0" smtClean="0"/>
              <a:t>changing the </a:t>
            </a:r>
            <a:r>
              <a:rPr lang="en-US" sz="2400" dirty="0"/>
              <a:t>traditional promotional </a:t>
            </a:r>
            <a:r>
              <a:rPr lang="en-US" sz="2400" dirty="0" smtClean="0"/>
              <a:t>strategies which has enhanced the consumers behaviors and product uptake.</a:t>
            </a:r>
            <a:endParaRPr lang="en-US" sz="2400" dirty="0"/>
          </a:p>
        </p:txBody>
      </p:sp>
    </p:spTree>
    <p:extLst>
      <p:ext uri="{BB962C8B-B14F-4D97-AF65-F5344CB8AC3E}">
        <p14:creationId xmlns:p14="http://schemas.microsoft.com/office/powerpoint/2010/main" val="253025386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lstStyle/>
          <a:p>
            <a:r>
              <a:rPr lang="en-US" dirty="0" err="1"/>
              <a:t>Schiffman</a:t>
            </a:r>
            <a:r>
              <a:rPr lang="en-US" dirty="0"/>
              <a:t> L.G &amp; </a:t>
            </a:r>
            <a:r>
              <a:rPr lang="en-US" dirty="0" err="1"/>
              <a:t>Wisenblit</a:t>
            </a:r>
            <a:r>
              <a:rPr lang="en-US" dirty="0"/>
              <a:t> J.L (2019) </a:t>
            </a:r>
            <a:r>
              <a:rPr lang="en-US" i="1" dirty="0"/>
              <a:t>Consumer Behavior, </a:t>
            </a:r>
            <a:r>
              <a:rPr lang="en-US" dirty="0"/>
              <a:t>12</a:t>
            </a:r>
            <a:r>
              <a:rPr lang="en-US" baseline="30000" dirty="0"/>
              <a:t>th</a:t>
            </a:r>
            <a:r>
              <a:rPr lang="en-US" dirty="0"/>
              <a:t> </a:t>
            </a:r>
            <a:r>
              <a:rPr lang="en-US" dirty="0" err="1"/>
              <a:t>ed</a:t>
            </a:r>
            <a:r>
              <a:rPr lang="en-US" dirty="0"/>
              <a:t>, Pearson, New York</a:t>
            </a:r>
          </a:p>
          <a:p>
            <a:endParaRPr lang="en-US" dirty="0" smtClean="0"/>
          </a:p>
          <a:p>
            <a:r>
              <a:rPr lang="en-US" dirty="0"/>
              <a:t>Advertising Appeals: Types &amp; Examples. (2016, January 11). Retrieved from </a:t>
            </a:r>
            <a:r>
              <a:rPr lang="en-US" u="sng" dirty="0">
                <a:hlinkClick r:id="rId2"/>
              </a:rPr>
              <a:t>https://study.com/academy/lesson/advertising-appeals-types-examples.html</a:t>
            </a:r>
            <a:r>
              <a:rPr lang="en-US" dirty="0"/>
              <a:t>.</a:t>
            </a:r>
          </a:p>
          <a:p>
            <a:endParaRPr lang="en-US" dirty="0"/>
          </a:p>
        </p:txBody>
      </p:sp>
    </p:spTree>
    <p:extLst>
      <p:ext uri="{BB962C8B-B14F-4D97-AF65-F5344CB8AC3E}">
        <p14:creationId xmlns:p14="http://schemas.microsoft.com/office/powerpoint/2010/main" val="3409965282"/>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455</TotalTime>
  <Words>1833</Words>
  <Application>Microsoft Office PowerPoint</Application>
  <PresentationFormat>Widescreen</PresentationFormat>
  <Paragraphs>109</Paragraphs>
  <Slides>33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Calibri</vt:lpstr>
      <vt:lpstr>Calibri Light</vt:lpstr>
      <vt:lpstr>Times New Roman</vt:lpstr>
      <vt:lpstr>Wingdings</vt:lpstr>
      <vt:lpstr>Retrospect</vt:lpstr>
      <vt:lpstr>Consumer Behavior Week 9  Advertising &amp; Consumer Behavior</vt:lpstr>
      <vt:lpstr>Advertising Defined</vt:lpstr>
      <vt:lpstr>Importance of Advertising: To The Customers</vt:lpstr>
      <vt:lpstr>Advertising Appeals</vt:lpstr>
      <vt:lpstr>PowerPoint Presentation</vt:lpstr>
      <vt:lpstr>PowerPoint Presentation</vt:lpstr>
      <vt:lpstr>PowerPoint Presentation</vt:lpstr>
      <vt:lpstr>PowerPoint Presentation</vt:lpstr>
      <vt:lpstr>PowerPoint Presentation</vt:lpstr>
      <vt:lpstr>Mobile Advertising</vt:lpstr>
      <vt:lpstr>PowerPoint Presentation</vt:lpstr>
      <vt:lpstr>PowerPoint Presentation</vt:lpstr>
      <vt:lpstr>Benefits of Mobile Ads Use</vt:lpstr>
      <vt:lpstr>Social Media and CB</vt:lpstr>
      <vt:lpstr>Social Media Engagements:</vt:lpstr>
      <vt:lpstr>Types of social media channels</vt:lpstr>
      <vt:lpstr>PowerPoint Presentation</vt:lpstr>
      <vt:lpstr>PowerPoint Presentation</vt:lpstr>
      <vt:lpstr>PowerPoint Presentation</vt:lpstr>
      <vt:lpstr>Social media Platforms</vt:lpstr>
      <vt:lpstr>Advertising Scope and Efficacy</vt:lpstr>
      <vt:lpstr>PowerPoint Presentation</vt:lpstr>
      <vt:lpstr>Gauging influence within Social Networks</vt:lpstr>
      <vt:lpstr>Traditional Media Evolution</vt:lpstr>
      <vt:lpstr>  Traditional Media Evolution</vt:lpstr>
      <vt:lpstr>Radio Broadcast/Ads</vt:lpstr>
      <vt:lpstr>Print Media</vt:lpstr>
      <vt:lpstr>PowerPoint Presentation</vt:lpstr>
      <vt:lpstr>Turnaround Strategies</vt:lpstr>
      <vt:lpstr>PowerPoint Presentation</vt:lpstr>
      <vt:lpstr>Out of Home</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Behavior Week 9  Advertising &amp; Consumer Behavior</dc:title>
  <dc:creator>user</dc:creator>
  <cp:lastModifiedBy>user</cp:lastModifiedBy>
  <cp:revision>44</cp:revision>
  <dcterms:created xsi:type="dcterms:W3CDTF">2022-11-04T06:16:56Z</dcterms:created>
  <dcterms:modified xsi:type="dcterms:W3CDTF">2022-11-05T11:02:41Z</dcterms:modified>
</cp:coreProperties>
</file>