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5" r:id="rId1"/>
  </p:sldMasterIdLst>
  <p:notesMasterIdLst>
    <p:notesMasterId r:id="rId36"/>
  </p:notesMasterIdLst>
  <p:sldIdLst>
    <p:sldId id="256" r:id="rId2"/>
    <p:sldId id="258" r:id="rId3"/>
    <p:sldId id="259" r:id="rId4"/>
    <p:sldId id="260" r:id="rId5"/>
    <p:sldId id="261" r:id="rId6"/>
    <p:sldId id="262" r:id="rId7"/>
    <p:sldId id="265" r:id="rId8"/>
    <p:sldId id="266" r:id="rId9"/>
    <p:sldId id="267" r:id="rId10"/>
    <p:sldId id="291" r:id="rId11"/>
    <p:sldId id="292" r:id="rId12"/>
    <p:sldId id="293"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5" r:id="rId27"/>
    <p:sldId id="281" r:id="rId28"/>
    <p:sldId id="282" r:id="rId29"/>
    <p:sldId id="283" r:id="rId30"/>
    <p:sldId id="284" r:id="rId31"/>
    <p:sldId id="294" r:id="rId32"/>
    <p:sldId id="295" r:id="rId33"/>
    <p:sldId id="296" r:id="rId34"/>
    <p:sldId id="290"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EE41A6-A9E6-4207-BE29-F25E702C9240}" type="datetimeFigureOut">
              <a:rPr lang="en-US" smtClean="0"/>
              <a:t>11/5/2022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E5F1EA-D7FE-4CEB-A4BB-70A435CCFBBC}" type="slidenum">
              <a:rPr lang="en-US" smtClean="0"/>
              <a:t>‹#›</a:t>
            </a:fld>
            <a:endParaRPr lang="en-US"/>
          </a:p>
        </p:txBody>
      </p:sp>
    </p:spTree>
    <p:extLst>
      <p:ext uri="{BB962C8B-B14F-4D97-AF65-F5344CB8AC3E}">
        <p14:creationId xmlns:p14="http://schemas.microsoft.com/office/powerpoint/2010/main" val="6339177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3C5C3AE-6E6F-4822-84ED-34B729E0B702}" type="slidenum">
              <a:rPr lang="en-US" altLang="en-US"/>
              <a:pPr/>
              <a:t>2</a:t>
            </a:fld>
            <a:endParaRPr lang="en-US" altLang="en-US"/>
          </a:p>
        </p:txBody>
      </p:sp>
      <p:sp>
        <p:nvSpPr>
          <p:cNvPr id="88066" name="Rectangle 2"/>
          <p:cNvSpPr>
            <a:spLocks noGrp="1" noRot="1" noChangeAspect="1" noChangeArrowheads="1" noTextEdit="1"/>
          </p:cNvSpPr>
          <p:nvPr>
            <p:ph type="sldImg"/>
          </p:nvPr>
        </p:nvSpPr>
        <p:spPr>
          <a:ln/>
        </p:spPr>
      </p:sp>
      <p:sp>
        <p:nvSpPr>
          <p:cNvPr id="88067" name="Rectangle 3"/>
          <p:cNvSpPr>
            <a:spLocks noGrp="1" noChangeArrowheads="1"/>
          </p:cNvSpPr>
          <p:nvPr>
            <p:ph type="body" idx="1"/>
          </p:nvPr>
        </p:nvSpPr>
        <p:spPr/>
        <p:txBody>
          <a:bodyPr/>
          <a:lstStyle/>
          <a:p>
            <a:r>
              <a:rPr lang="en-US" altLang="en-US"/>
              <a:t>What is a group?</a:t>
            </a:r>
          </a:p>
          <a:p>
            <a:endParaRPr lang="en-US" altLang="en-US"/>
          </a:p>
          <a:p>
            <a:r>
              <a:rPr lang="en-US" altLang="en-US"/>
              <a:t>Examples? </a:t>
            </a:r>
          </a:p>
          <a:p>
            <a:r>
              <a:rPr lang="en-US" altLang="en-US"/>
              <a:t>Family; suite or house mates; friends from home; people you work with (informal)</a:t>
            </a:r>
          </a:p>
          <a:p>
            <a:r>
              <a:rPr lang="en-US" altLang="en-US"/>
              <a:t>Members of your fraternity/sorority; service club you belong to; church/synagogue/mosque you belong to</a:t>
            </a:r>
          </a:p>
        </p:txBody>
      </p:sp>
    </p:spTree>
    <p:extLst>
      <p:ext uri="{BB962C8B-B14F-4D97-AF65-F5344CB8AC3E}">
        <p14:creationId xmlns:p14="http://schemas.microsoft.com/office/powerpoint/2010/main" val="9643269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8DFFE7C-2350-4484-AD06-7DB461D3C8F8}" type="slidenum">
              <a:rPr lang="en-US" altLang="en-US"/>
              <a:pPr/>
              <a:t>3</a:t>
            </a:fld>
            <a:endParaRPr lang="en-US" altLang="en-US"/>
          </a:p>
        </p:txBody>
      </p:sp>
      <p:sp>
        <p:nvSpPr>
          <p:cNvPr id="91138" name="Rectangle 2"/>
          <p:cNvSpPr>
            <a:spLocks noGrp="1" noRot="1" noChangeAspect="1" noChangeArrowheads="1" noTextEdit="1"/>
          </p:cNvSpPr>
          <p:nvPr>
            <p:ph type="sldImg"/>
          </p:nvPr>
        </p:nvSpPr>
        <p:spPr>
          <a:ln/>
        </p:spPr>
      </p:sp>
      <p:sp>
        <p:nvSpPr>
          <p:cNvPr id="91139" name="Rectangle 3"/>
          <p:cNvSpPr>
            <a:spLocks noGrp="1" noChangeArrowheads="1"/>
          </p:cNvSpPr>
          <p:nvPr>
            <p:ph type="body" idx="1"/>
          </p:nvPr>
        </p:nvSpPr>
        <p:spPr/>
        <p:txBody>
          <a:bodyPr/>
          <a:lstStyle/>
          <a:p>
            <a:r>
              <a:rPr lang="en-US" altLang="en-US"/>
              <a:t>Why are groups important, in a consumer behavior context?</a:t>
            </a:r>
          </a:p>
          <a:p>
            <a:endParaRPr lang="en-US" altLang="en-US"/>
          </a:p>
          <a:p>
            <a:r>
              <a:rPr lang="en-US" altLang="en-US"/>
              <a:t>What is </a:t>
            </a:r>
            <a:r>
              <a:rPr lang="en-US" altLang="en-US" b="1" i="1"/>
              <a:t>consumer socialization</a:t>
            </a:r>
            <a:r>
              <a:rPr lang="en-US" altLang="en-US"/>
              <a:t>?</a:t>
            </a:r>
          </a:p>
          <a:p>
            <a:endParaRPr lang="en-US" altLang="en-US"/>
          </a:p>
          <a:p>
            <a:r>
              <a:rPr lang="en-US" altLang="en-US"/>
              <a:t>How do groups affect consumer socialization?</a:t>
            </a:r>
          </a:p>
          <a:p>
            <a:endParaRPr lang="en-US" altLang="en-US"/>
          </a:p>
          <a:p>
            <a:r>
              <a:rPr lang="en-US" altLang="en-US"/>
              <a:t>Examples? </a:t>
            </a:r>
          </a:p>
          <a:p>
            <a:r>
              <a:rPr lang="en-US" altLang="en-US"/>
              <a:t>As children, we model our consumption behavior on…? </a:t>
            </a:r>
          </a:p>
          <a:p>
            <a:r>
              <a:rPr lang="en-US" altLang="en-US"/>
              <a:t>our parents and siblings</a:t>
            </a:r>
          </a:p>
          <a:p>
            <a:endParaRPr lang="en-US" altLang="en-US"/>
          </a:p>
          <a:p>
            <a:r>
              <a:rPr lang="en-US" altLang="en-US"/>
              <a:t>As high school students we model….? </a:t>
            </a:r>
          </a:p>
          <a:p>
            <a:r>
              <a:rPr lang="en-US" altLang="en-US"/>
              <a:t>our peers (e.g., the clothes we buy)</a:t>
            </a:r>
          </a:p>
        </p:txBody>
      </p:sp>
    </p:spTree>
    <p:extLst>
      <p:ext uri="{BB962C8B-B14F-4D97-AF65-F5344CB8AC3E}">
        <p14:creationId xmlns:p14="http://schemas.microsoft.com/office/powerpoint/2010/main" val="24410396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C6619AC-5A22-439A-948D-FB110B030D73}" type="slidenum">
              <a:rPr lang="en-US" altLang="en-US"/>
              <a:pPr/>
              <a:t>4</a:t>
            </a:fld>
            <a:endParaRPr lang="en-US" altLang="en-US"/>
          </a:p>
        </p:txBody>
      </p:sp>
      <p:sp>
        <p:nvSpPr>
          <p:cNvPr id="93186" name="Rectangle 2"/>
          <p:cNvSpPr>
            <a:spLocks noGrp="1" noRot="1" noChangeAspect="1" noChangeArrowheads="1" noTextEdit="1"/>
          </p:cNvSpPr>
          <p:nvPr>
            <p:ph type="sldImg"/>
          </p:nvPr>
        </p:nvSpPr>
        <p:spPr>
          <a:ln/>
        </p:spPr>
      </p:sp>
      <p:sp>
        <p:nvSpPr>
          <p:cNvPr id="93187" name="Rectangle 3"/>
          <p:cNvSpPr>
            <a:spLocks noGrp="1" noChangeArrowheads="1"/>
          </p:cNvSpPr>
          <p:nvPr>
            <p:ph type="body" idx="1"/>
          </p:nvPr>
        </p:nvSpPr>
        <p:spPr/>
        <p:txBody>
          <a:bodyPr/>
          <a:lstStyle/>
          <a:p>
            <a:r>
              <a:rPr lang="en-US" altLang="en-US"/>
              <a:t>There are a number of different </a:t>
            </a:r>
            <a:r>
              <a:rPr lang="en-US" altLang="en-US" b="1" i="1"/>
              <a:t>types</a:t>
            </a:r>
            <a:r>
              <a:rPr lang="en-US" altLang="en-US"/>
              <a:t> of groups</a:t>
            </a:r>
          </a:p>
          <a:p>
            <a:r>
              <a:rPr lang="en-US" altLang="en-US"/>
              <a:t>This is covered well in your reading so I won’t go into a lot of detail, but…</a:t>
            </a:r>
          </a:p>
          <a:p>
            <a:endParaRPr lang="en-US" altLang="en-US"/>
          </a:p>
          <a:p>
            <a:r>
              <a:rPr lang="en-US" altLang="en-US"/>
              <a:t>Example of a primary group? </a:t>
            </a:r>
          </a:p>
          <a:p>
            <a:r>
              <a:rPr lang="en-US" altLang="en-US"/>
              <a:t>Family, teammates, close friends</a:t>
            </a:r>
          </a:p>
          <a:p>
            <a:endParaRPr lang="en-US" altLang="en-US"/>
          </a:p>
          <a:p>
            <a:r>
              <a:rPr lang="en-US" altLang="en-US"/>
              <a:t>Example of a secondary group? </a:t>
            </a:r>
          </a:p>
          <a:p>
            <a:r>
              <a:rPr lang="en-US" altLang="en-US"/>
              <a:t>Professional organizations, neighborhood group, community group</a:t>
            </a:r>
          </a:p>
          <a:p>
            <a:endParaRPr lang="en-US" altLang="en-US"/>
          </a:p>
          <a:p>
            <a:r>
              <a:rPr lang="en-US" altLang="en-US"/>
              <a:t>What’s the key difference between the two?</a:t>
            </a:r>
          </a:p>
        </p:txBody>
      </p:sp>
    </p:spTree>
    <p:extLst>
      <p:ext uri="{BB962C8B-B14F-4D97-AF65-F5344CB8AC3E}">
        <p14:creationId xmlns:p14="http://schemas.microsoft.com/office/powerpoint/2010/main" val="15232966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0E7DA90-1B96-455D-BEDC-5EDB0DE42E7F}" type="slidenum">
              <a:rPr lang="en-US" altLang="en-US"/>
              <a:pPr/>
              <a:t>5</a:t>
            </a:fld>
            <a:endParaRPr lang="en-US" altLang="en-US"/>
          </a:p>
        </p:txBody>
      </p:sp>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p:txBody>
          <a:bodyPr/>
          <a:lstStyle/>
          <a:p>
            <a:r>
              <a:rPr lang="en-US" altLang="en-US"/>
              <a:t>Another distinction is between…</a:t>
            </a:r>
          </a:p>
          <a:p>
            <a:endParaRPr lang="en-US" altLang="en-US"/>
          </a:p>
          <a:p>
            <a:r>
              <a:rPr lang="en-US" altLang="en-US"/>
              <a:t>Example?</a:t>
            </a:r>
          </a:p>
          <a:p>
            <a:r>
              <a:rPr lang="en-US" altLang="en-US"/>
              <a:t>Corporation; government office; University committee</a:t>
            </a:r>
          </a:p>
          <a:p>
            <a:endParaRPr lang="en-US" altLang="en-US"/>
          </a:p>
          <a:p>
            <a:r>
              <a:rPr lang="en-US" altLang="en-US"/>
              <a:t>Example? </a:t>
            </a:r>
          </a:p>
          <a:p>
            <a:r>
              <a:rPr lang="en-US" altLang="en-US"/>
              <a:t>Employees of a corporation</a:t>
            </a:r>
          </a:p>
          <a:p>
            <a:endParaRPr lang="en-US" altLang="en-US"/>
          </a:p>
        </p:txBody>
      </p:sp>
    </p:spTree>
    <p:extLst>
      <p:ext uri="{BB962C8B-B14F-4D97-AF65-F5344CB8AC3E}">
        <p14:creationId xmlns:p14="http://schemas.microsoft.com/office/powerpoint/2010/main" val="17993303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893257-BD2B-4CC2-B5A9-469313F210D2}" type="slidenum">
              <a:rPr lang="en-US" altLang="en-US"/>
              <a:pPr/>
              <a:t>6</a:t>
            </a:fld>
            <a:endParaRPr lang="en-US" altLang="en-US"/>
          </a:p>
        </p:txBody>
      </p:sp>
      <p:sp>
        <p:nvSpPr>
          <p:cNvPr id="97282" name="Rectangle 2"/>
          <p:cNvSpPr>
            <a:spLocks noGrp="1" noRot="1" noChangeAspect="1" noChangeArrowheads="1" noTextEdit="1"/>
          </p:cNvSpPr>
          <p:nvPr>
            <p:ph type="sldImg"/>
          </p:nvPr>
        </p:nvSpPr>
        <p:spPr>
          <a:ln/>
        </p:spPr>
      </p:sp>
      <p:sp>
        <p:nvSpPr>
          <p:cNvPr id="97283" name="Rectangle 3"/>
          <p:cNvSpPr>
            <a:spLocks noGrp="1" noChangeArrowheads="1"/>
          </p:cNvSpPr>
          <p:nvPr>
            <p:ph type="body" idx="1"/>
          </p:nvPr>
        </p:nvSpPr>
        <p:spPr/>
        <p:txBody>
          <a:bodyPr/>
          <a:lstStyle/>
          <a:p>
            <a:pPr marL="228600" indent="-228600"/>
            <a:r>
              <a:rPr lang="en-US" altLang="en-US"/>
              <a:t>An important aspect of group behavior is…</a:t>
            </a:r>
          </a:p>
          <a:p>
            <a:pPr marL="228600" indent="-228600"/>
            <a:endParaRPr lang="en-US" altLang="en-US"/>
          </a:p>
          <a:p>
            <a:pPr marL="228600" indent="-228600"/>
            <a:r>
              <a:rPr lang="en-US" altLang="en-US"/>
              <a:t>What do we mean by “roles”?</a:t>
            </a:r>
          </a:p>
          <a:p>
            <a:pPr marL="228600" indent="-228600"/>
            <a:endParaRPr lang="en-US" altLang="en-US"/>
          </a:p>
          <a:p>
            <a:pPr marL="228600" indent="-228600"/>
            <a:r>
              <a:rPr lang="en-US" altLang="en-US"/>
              <a:t>How do such patterns develop?</a:t>
            </a:r>
          </a:p>
          <a:p>
            <a:pPr marL="228600" indent="-228600"/>
            <a:endParaRPr lang="en-US" altLang="en-US"/>
          </a:p>
          <a:p>
            <a:pPr marL="228600" indent="-228600"/>
            <a:r>
              <a:rPr lang="en-US" altLang="en-US"/>
              <a:t>Examples?</a:t>
            </a:r>
          </a:p>
          <a:p>
            <a:pPr marL="228600" indent="-228600">
              <a:buFontTx/>
              <a:buAutoNum type="arabicPeriod"/>
            </a:pPr>
            <a:r>
              <a:rPr lang="en-US" altLang="en-US"/>
              <a:t>A fraternity/sorority may elect a president</a:t>
            </a:r>
          </a:p>
          <a:p>
            <a:pPr marL="228600" indent="-228600">
              <a:buFontTx/>
              <a:buAutoNum type="arabicPeriod"/>
            </a:pPr>
            <a:r>
              <a:rPr lang="en-US" altLang="en-US"/>
              <a:t>A family may by consensus agree on what responsibilities each member will undertake</a:t>
            </a:r>
          </a:p>
          <a:p>
            <a:pPr marL="228600" indent="-228600">
              <a:buFontTx/>
              <a:buAutoNum type="arabicPeriod"/>
            </a:pPr>
            <a:r>
              <a:rPr lang="en-US" altLang="en-US"/>
              <a:t>A husband and wife may over time start sharing work, but over time woman may take over more responsibilities</a:t>
            </a:r>
          </a:p>
          <a:p>
            <a:pPr marL="228600" indent="-228600"/>
            <a:endParaRPr lang="en-US" altLang="en-US"/>
          </a:p>
        </p:txBody>
      </p:sp>
    </p:spTree>
    <p:extLst>
      <p:ext uri="{BB962C8B-B14F-4D97-AF65-F5344CB8AC3E}">
        <p14:creationId xmlns:p14="http://schemas.microsoft.com/office/powerpoint/2010/main" val="7265432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89083B2-006C-4FC3-B47F-185836C14263}" type="slidenum">
              <a:rPr lang="en-US" altLang="en-US"/>
              <a:pPr/>
              <a:t>7</a:t>
            </a:fld>
            <a:endParaRPr lang="en-US" altLang="en-US"/>
          </a:p>
        </p:txBody>
      </p:sp>
      <p:sp>
        <p:nvSpPr>
          <p:cNvPr id="101378" name="Rectangle 2"/>
          <p:cNvSpPr>
            <a:spLocks noGrp="1" noRot="1" noChangeAspect="1" noChangeArrowheads="1" noTextEdit="1"/>
          </p:cNvSpPr>
          <p:nvPr>
            <p:ph type="sldImg"/>
          </p:nvPr>
        </p:nvSpPr>
        <p:spPr>
          <a:ln/>
        </p:spPr>
      </p:sp>
      <p:sp>
        <p:nvSpPr>
          <p:cNvPr id="101379" name="Rectangle 3"/>
          <p:cNvSpPr>
            <a:spLocks noGrp="1" noChangeArrowheads="1"/>
          </p:cNvSpPr>
          <p:nvPr>
            <p:ph type="body" idx="1"/>
          </p:nvPr>
        </p:nvSpPr>
        <p:spPr/>
        <p:txBody>
          <a:bodyPr/>
          <a:lstStyle/>
          <a:p>
            <a:r>
              <a:rPr lang="en-US" altLang="en-US"/>
              <a:t>What is it?</a:t>
            </a:r>
          </a:p>
          <a:p>
            <a:endParaRPr lang="en-US" altLang="en-US"/>
          </a:p>
          <a:p>
            <a:r>
              <a:rPr lang="en-US" altLang="en-US"/>
              <a:t>For young children, who is their reference group? </a:t>
            </a:r>
          </a:p>
          <a:p>
            <a:r>
              <a:rPr lang="en-US" altLang="en-US"/>
              <a:t>Parents and older siblings</a:t>
            </a:r>
          </a:p>
          <a:p>
            <a:endParaRPr lang="en-US" altLang="en-US"/>
          </a:p>
          <a:p>
            <a:r>
              <a:rPr lang="en-US" altLang="en-US"/>
              <a:t>For teenagers? </a:t>
            </a:r>
          </a:p>
          <a:p>
            <a:r>
              <a:rPr lang="en-US" altLang="en-US"/>
              <a:t>Certainly clothes, hair styles, etc. come from peers</a:t>
            </a:r>
          </a:p>
          <a:p>
            <a:endParaRPr lang="en-US" altLang="en-US"/>
          </a:p>
          <a:p>
            <a:r>
              <a:rPr lang="en-US" altLang="en-US"/>
              <a:t>From a consumer behavior perspective, what does this mean?</a:t>
            </a:r>
          </a:p>
          <a:p>
            <a:endParaRPr lang="en-US" altLang="en-US"/>
          </a:p>
          <a:p>
            <a:r>
              <a:rPr lang="en-US" altLang="en-US"/>
              <a:t>Reference groups thus play a major role in shaping consumers’ purchasing behavior</a:t>
            </a:r>
          </a:p>
        </p:txBody>
      </p:sp>
    </p:spTree>
    <p:extLst>
      <p:ext uri="{BB962C8B-B14F-4D97-AF65-F5344CB8AC3E}">
        <p14:creationId xmlns:p14="http://schemas.microsoft.com/office/powerpoint/2010/main" val="17673090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931636C-B930-4E74-A578-4011D9D6DF7A}" type="slidenum">
              <a:rPr lang="en-US" altLang="en-US"/>
              <a:pPr/>
              <a:t>8</a:t>
            </a:fld>
            <a:endParaRPr lang="en-US" altLang="en-US"/>
          </a:p>
        </p:txBody>
      </p:sp>
      <p:sp>
        <p:nvSpPr>
          <p:cNvPr id="103426" name="Rectangle 2"/>
          <p:cNvSpPr>
            <a:spLocks noGrp="1" noRot="1" noChangeAspect="1" noChangeArrowheads="1" noTextEdit="1"/>
          </p:cNvSpPr>
          <p:nvPr>
            <p:ph type="sldImg"/>
          </p:nvPr>
        </p:nvSpPr>
        <p:spPr>
          <a:ln/>
        </p:spPr>
      </p:sp>
      <p:sp>
        <p:nvSpPr>
          <p:cNvPr id="103427" name="Rectangle 3"/>
          <p:cNvSpPr>
            <a:spLocks noGrp="1" noChangeArrowheads="1"/>
          </p:cNvSpPr>
          <p:nvPr>
            <p:ph type="body" idx="1"/>
          </p:nvPr>
        </p:nvSpPr>
        <p:spPr/>
        <p:txBody>
          <a:bodyPr/>
          <a:lstStyle/>
          <a:p>
            <a:r>
              <a:rPr lang="en-US" altLang="en-US"/>
              <a:t>There are a number of different types of reference groups:</a:t>
            </a:r>
          </a:p>
          <a:p>
            <a:endParaRPr lang="en-US" altLang="en-US"/>
          </a:p>
          <a:p>
            <a:r>
              <a:rPr lang="en-US" altLang="en-US"/>
              <a:t>These first three are not in your book</a:t>
            </a:r>
          </a:p>
          <a:p>
            <a:endParaRPr lang="en-US" altLang="en-US"/>
          </a:p>
          <a:p>
            <a:r>
              <a:rPr lang="en-US" altLang="en-US"/>
              <a:t>Example 1? For a child, the immediate family</a:t>
            </a:r>
          </a:p>
          <a:p>
            <a:endParaRPr lang="en-US" altLang="en-US"/>
          </a:p>
          <a:p>
            <a:r>
              <a:rPr lang="en-US" altLang="en-US"/>
              <a:t>Example 2? A neighboring family whose lifestyle (their house, car, clothing, vacations, etc.) you admire and would like to emulate</a:t>
            </a:r>
          </a:p>
          <a:p>
            <a:endParaRPr lang="en-US" altLang="en-US"/>
          </a:p>
          <a:p>
            <a:r>
              <a:rPr lang="en-US" altLang="en-US"/>
              <a:t>Other examples for 3? Rappers seem to influence buying and other behaviors of adolescent males (in particular)</a:t>
            </a:r>
          </a:p>
        </p:txBody>
      </p:sp>
    </p:spTree>
    <p:extLst>
      <p:ext uri="{BB962C8B-B14F-4D97-AF65-F5344CB8AC3E}">
        <p14:creationId xmlns:p14="http://schemas.microsoft.com/office/powerpoint/2010/main" val="22661709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874E82A-4A03-42DD-9012-471591E32C88}" type="slidenum">
              <a:rPr lang="en-US" altLang="en-US"/>
              <a:pPr/>
              <a:t>9</a:t>
            </a:fld>
            <a:endParaRPr lang="en-US" altLang="en-US"/>
          </a:p>
        </p:txBody>
      </p:sp>
      <p:sp>
        <p:nvSpPr>
          <p:cNvPr id="105474" name="Rectangle 2"/>
          <p:cNvSpPr>
            <a:spLocks noGrp="1" noRot="1" noChangeAspect="1" noChangeArrowheads="1" noTextEdit="1"/>
          </p:cNvSpPr>
          <p:nvPr>
            <p:ph type="sldImg"/>
          </p:nvPr>
        </p:nvSpPr>
        <p:spPr>
          <a:ln/>
        </p:spPr>
      </p:sp>
      <p:sp>
        <p:nvSpPr>
          <p:cNvPr id="105475" name="Rectangle 3"/>
          <p:cNvSpPr>
            <a:spLocks noGrp="1" noChangeArrowheads="1"/>
          </p:cNvSpPr>
          <p:nvPr>
            <p:ph type="body" idx="1"/>
          </p:nvPr>
        </p:nvSpPr>
        <p:spPr/>
        <p:txBody>
          <a:bodyPr/>
          <a:lstStyle/>
          <a:p>
            <a:r>
              <a:rPr lang="en-US" altLang="en-US"/>
              <a:t>These are in your book, and defined there, so won’t repeat</a:t>
            </a:r>
          </a:p>
        </p:txBody>
      </p:sp>
    </p:spTree>
    <p:extLst>
      <p:ext uri="{BB962C8B-B14F-4D97-AF65-F5344CB8AC3E}">
        <p14:creationId xmlns:p14="http://schemas.microsoft.com/office/powerpoint/2010/main" val="37046802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8946ED6-81A9-4135-8B7C-BC0B1F3C0882}" type="slidenum">
              <a:rPr lang="en-US" altLang="en-US"/>
              <a:pPr/>
              <a:t>13</a:t>
            </a:fld>
            <a:endParaRPr lang="en-US" altLang="en-US"/>
          </a:p>
        </p:txBody>
      </p:sp>
      <p:sp>
        <p:nvSpPr>
          <p:cNvPr id="150530" name="Rectangle 2"/>
          <p:cNvSpPr>
            <a:spLocks noGrp="1" noRot="1" noChangeAspect="1" noChangeArrowheads="1" noTextEdit="1"/>
          </p:cNvSpPr>
          <p:nvPr>
            <p:ph type="sldImg"/>
          </p:nvPr>
        </p:nvSpPr>
        <p:spPr>
          <a:ln/>
        </p:spPr>
      </p:sp>
      <p:sp>
        <p:nvSpPr>
          <p:cNvPr id="150531" name="Rectangle 3"/>
          <p:cNvSpPr>
            <a:spLocks noGrp="1" noChangeArrowheads="1"/>
          </p:cNvSpPr>
          <p:nvPr>
            <p:ph type="body" idx="1"/>
          </p:nvPr>
        </p:nvSpPr>
        <p:spPr/>
        <p:txBody>
          <a:bodyPr/>
          <a:lstStyle/>
          <a:p>
            <a:r>
              <a:rPr lang="en-US" altLang="en-US"/>
              <a:t>Reference group influence does not affect all consumers in the same way</a:t>
            </a:r>
          </a:p>
        </p:txBody>
      </p:sp>
    </p:spTree>
    <p:extLst>
      <p:ext uri="{BB962C8B-B14F-4D97-AF65-F5344CB8AC3E}">
        <p14:creationId xmlns:p14="http://schemas.microsoft.com/office/powerpoint/2010/main" val="4647891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B5EFEB3-949A-4F1A-ACE3-8C66BC7FCDDE}" type="slidenum">
              <a:rPr lang="en-US" altLang="en-US"/>
              <a:pPr/>
              <a:t>14</a:t>
            </a:fld>
            <a:endParaRPr lang="en-US" altLang="en-US"/>
          </a:p>
        </p:txBody>
      </p:sp>
      <p:sp>
        <p:nvSpPr>
          <p:cNvPr id="110594" name="Rectangle 2"/>
          <p:cNvSpPr>
            <a:spLocks noGrp="1" noRot="1" noChangeAspect="1" noChangeArrowheads="1" noTextEdit="1"/>
          </p:cNvSpPr>
          <p:nvPr>
            <p:ph type="sldImg"/>
          </p:nvPr>
        </p:nvSpPr>
        <p:spPr>
          <a:ln/>
        </p:spPr>
      </p:sp>
      <p:sp>
        <p:nvSpPr>
          <p:cNvPr id="110595" name="Rectangle 3"/>
          <p:cNvSpPr>
            <a:spLocks noGrp="1" noChangeArrowheads="1"/>
          </p:cNvSpPr>
          <p:nvPr>
            <p:ph type="body" idx="1"/>
          </p:nvPr>
        </p:nvSpPr>
        <p:spPr/>
        <p:txBody>
          <a:bodyPr/>
          <a:lstStyle/>
          <a:p>
            <a:r>
              <a:rPr lang="en-US" altLang="en-US"/>
              <a:t>What would you guess the relationship is?</a:t>
            </a:r>
          </a:p>
          <a:p>
            <a:endParaRPr lang="en-US" altLang="en-US"/>
          </a:p>
          <a:p>
            <a:r>
              <a:rPr lang="en-US" altLang="en-US"/>
              <a:t>Conversely?</a:t>
            </a:r>
          </a:p>
          <a:p>
            <a:endParaRPr lang="en-US" altLang="en-US"/>
          </a:p>
          <a:p>
            <a:r>
              <a:rPr lang="en-US" altLang="en-US"/>
              <a:t>Example? </a:t>
            </a:r>
          </a:p>
          <a:p>
            <a:r>
              <a:rPr lang="en-US" altLang="en-US"/>
              <a:t>Buying a car: access to information in Consumer Reports, previous driving experience, means less likely to be influenced by, e.g., parent or family member (as opposed to first car)</a:t>
            </a:r>
          </a:p>
          <a:p>
            <a:endParaRPr lang="en-US" altLang="en-US"/>
          </a:p>
          <a:p>
            <a:r>
              <a:rPr lang="en-US" altLang="en-US"/>
              <a:t>When you buy your first computer…</a:t>
            </a:r>
          </a:p>
        </p:txBody>
      </p:sp>
    </p:spTree>
    <p:extLst>
      <p:ext uri="{BB962C8B-B14F-4D97-AF65-F5344CB8AC3E}">
        <p14:creationId xmlns:p14="http://schemas.microsoft.com/office/powerpoint/2010/main" val="29375013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883103B-EC8E-4D35-B4BB-2D0EEF225C44}" type="slidenum">
              <a:rPr lang="en-US" altLang="en-US"/>
              <a:pPr/>
              <a:t>15</a:t>
            </a:fld>
            <a:endParaRPr lang="en-US" altLang="en-US"/>
          </a:p>
        </p:txBody>
      </p:sp>
      <p:sp>
        <p:nvSpPr>
          <p:cNvPr id="112642" name="Rectangle 2"/>
          <p:cNvSpPr>
            <a:spLocks noGrp="1" noRot="1" noChangeAspect="1" noChangeArrowheads="1" noTextEdit="1"/>
          </p:cNvSpPr>
          <p:nvPr>
            <p:ph type="sldImg"/>
          </p:nvPr>
        </p:nvSpPr>
        <p:spPr>
          <a:ln/>
        </p:spPr>
      </p:sp>
      <p:sp>
        <p:nvSpPr>
          <p:cNvPr id="112643" name="Rectangle 3"/>
          <p:cNvSpPr>
            <a:spLocks noGrp="1" noChangeArrowheads="1"/>
          </p:cNvSpPr>
          <p:nvPr>
            <p:ph type="body" idx="1"/>
          </p:nvPr>
        </p:nvSpPr>
        <p:spPr/>
        <p:txBody>
          <a:bodyPr/>
          <a:lstStyle/>
          <a:p>
            <a:r>
              <a:rPr lang="en-US" altLang="en-US"/>
              <a:t>Can you guess the relationship here?</a:t>
            </a:r>
          </a:p>
          <a:p>
            <a:endParaRPr lang="en-US" altLang="en-US"/>
          </a:p>
        </p:txBody>
      </p:sp>
    </p:spTree>
    <p:extLst>
      <p:ext uri="{BB962C8B-B14F-4D97-AF65-F5344CB8AC3E}">
        <p14:creationId xmlns:p14="http://schemas.microsoft.com/office/powerpoint/2010/main" val="2213733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26A953-141A-4A68-A530-A6181C8086AA}" type="slidenum">
              <a:rPr lang="en-US" altLang="en-US"/>
              <a:pPr/>
              <a:t>16</a:t>
            </a:fld>
            <a:endParaRPr lang="en-US" altLang="en-US"/>
          </a:p>
        </p:txBody>
      </p:sp>
      <p:sp>
        <p:nvSpPr>
          <p:cNvPr id="152578" name="Rectangle 2"/>
          <p:cNvSpPr>
            <a:spLocks noGrp="1" noRot="1" noChangeAspect="1" noChangeArrowheads="1" noTextEdit="1"/>
          </p:cNvSpPr>
          <p:nvPr>
            <p:ph type="sldImg"/>
          </p:nvPr>
        </p:nvSpPr>
        <p:spPr>
          <a:ln/>
        </p:spPr>
      </p:sp>
      <p:sp>
        <p:nvSpPr>
          <p:cNvPr id="152579" name="Rectangle 3"/>
          <p:cNvSpPr>
            <a:spLocks noGrp="1" noChangeArrowheads="1"/>
          </p:cNvSpPr>
          <p:nvPr>
            <p:ph type="body" idx="1"/>
          </p:nvPr>
        </p:nvSpPr>
        <p:spPr/>
        <p:txBody>
          <a:bodyPr/>
          <a:lstStyle/>
          <a:p>
            <a:r>
              <a:rPr lang="en-US" altLang="en-US"/>
              <a:t>Examples? </a:t>
            </a:r>
          </a:p>
          <a:p>
            <a:endParaRPr lang="en-US" altLang="en-US"/>
          </a:p>
          <a:p>
            <a:r>
              <a:rPr lang="en-US" altLang="en-US"/>
              <a:t>Power: </a:t>
            </a:r>
          </a:p>
          <a:p>
            <a:r>
              <a:rPr lang="en-US" altLang="en-US"/>
              <a:t>your bosses at work; you may bring your behavior into conformity with theirs (e.g. dress)</a:t>
            </a:r>
          </a:p>
          <a:p>
            <a:endParaRPr lang="en-US" altLang="en-US"/>
          </a:p>
          <a:p>
            <a:r>
              <a:rPr lang="en-US" altLang="en-US"/>
              <a:t>Acceptance: </a:t>
            </a:r>
          </a:p>
          <a:p>
            <a:r>
              <a:rPr lang="en-US" altLang="en-US"/>
              <a:t>again, clothing (e.g., may dress up for work, but dress differently for other groups)</a:t>
            </a:r>
          </a:p>
          <a:p>
            <a:endParaRPr lang="en-US" altLang="en-US"/>
          </a:p>
        </p:txBody>
      </p:sp>
    </p:spTree>
    <p:extLst>
      <p:ext uri="{BB962C8B-B14F-4D97-AF65-F5344CB8AC3E}">
        <p14:creationId xmlns:p14="http://schemas.microsoft.com/office/powerpoint/2010/main" val="21515601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0954B45-8397-42E0-ADF0-B896272D1B8E}" type="slidenum">
              <a:rPr lang="en-US" altLang="en-US"/>
              <a:pPr/>
              <a:t>17</a:t>
            </a:fld>
            <a:endParaRPr lang="en-US" altLang="en-US"/>
          </a:p>
        </p:txBody>
      </p:sp>
      <p:sp>
        <p:nvSpPr>
          <p:cNvPr id="114690" name="Rectangle 2"/>
          <p:cNvSpPr>
            <a:spLocks noGrp="1" noRot="1" noChangeAspect="1" noChangeArrowheads="1" noTextEdit="1"/>
          </p:cNvSpPr>
          <p:nvPr>
            <p:ph type="sldImg"/>
          </p:nvPr>
        </p:nvSpPr>
        <p:spPr>
          <a:ln/>
        </p:spPr>
      </p:sp>
      <p:sp>
        <p:nvSpPr>
          <p:cNvPr id="114691" name="Rectangle 3"/>
          <p:cNvSpPr>
            <a:spLocks noGrp="1" noChangeArrowheads="1"/>
          </p:cNvSpPr>
          <p:nvPr>
            <p:ph type="body" idx="1"/>
          </p:nvPr>
        </p:nvSpPr>
        <p:spPr/>
        <p:txBody>
          <a:bodyPr/>
          <a:lstStyle/>
          <a:p>
            <a:r>
              <a:rPr lang="en-US" altLang="en-US"/>
              <a:t>Again, what do you think the relationship is here?</a:t>
            </a:r>
          </a:p>
          <a:p>
            <a:endParaRPr lang="en-US" altLang="en-US"/>
          </a:p>
          <a:p>
            <a:r>
              <a:rPr lang="en-US" altLang="en-US"/>
              <a:t>Examples? </a:t>
            </a:r>
          </a:p>
          <a:p>
            <a:r>
              <a:rPr lang="en-US" altLang="en-US"/>
              <a:t>See ad in Kanuk p. 267</a:t>
            </a:r>
          </a:p>
          <a:p>
            <a:endParaRPr lang="en-US" altLang="en-US"/>
          </a:p>
          <a:p>
            <a:r>
              <a:rPr lang="en-US" altLang="en-US"/>
              <a:t>Of course, as book points out, it might apply to more mundane items—like beer--as well (study found that group influence was important when beer was served to friends but not when consumed privately)</a:t>
            </a:r>
          </a:p>
          <a:p>
            <a:endParaRPr lang="en-US" altLang="en-US"/>
          </a:p>
        </p:txBody>
      </p:sp>
    </p:spTree>
    <p:extLst>
      <p:ext uri="{BB962C8B-B14F-4D97-AF65-F5344CB8AC3E}">
        <p14:creationId xmlns:p14="http://schemas.microsoft.com/office/powerpoint/2010/main" val="25964633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F173EA2-57DA-4F09-BAE6-C6A08CA7460B}" type="slidenum">
              <a:rPr lang="en-US" altLang="en-US"/>
              <a:pPr/>
              <a:t>18</a:t>
            </a:fld>
            <a:endParaRPr lang="en-US" altLang="en-US"/>
          </a:p>
        </p:txBody>
      </p:sp>
      <p:sp>
        <p:nvSpPr>
          <p:cNvPr id="122882" name="Rectangle 2"/>
          <p:cNvSpPr>
            <a:spLocks noGrp="1" noRot="1" noChangeAspect="1" noChangeArrowheads="1" noTextEdit="1"/>
          </p:cNvSpPr>
          <p:nvPr>
            <p:ph type="sldImg"/>
          </p:nvPr>
        </p:nvSpPr>
        <p:spPr>
          <a:ln/>
        </p:spPr>
      </p:sp>
      <p:sp>
        <p:nvSpPr>
          <p:cNvPr id="122883" name="Rectangle 3"/>
          <p:cNvSpPr>
            <a:spLocks noGrp="1" noChangeArrowheads="1"/>
          </p:cNvSpPr>
          <p:nvPr>
            <p:ph type="body" idx="1"/>
          </p:nvPr>
        </p:nvSpPr>
        <p:spPr/>
        <p:txBody>
          <a:bodyPr/>
          <a:lstStyle/>
          <a:p>
            <a:r>
              <a:rPr lang="en-US" altLang="en-US"/>
              <a:t>Examples?</a:t>
            </a:r>
          </a:p>
          <a:p>
            <a:r>
              <a:rPr lang="en-US" altLang="en-US"/>
              <a:t>Mountain Dew ads, showing a bunch of snowboarder types</a:t>
            </a:r>
          </a:p>
          <a:p>
            <a:r>
              <a:rPr lang="en-US" altLang="en-US"/>
              <a:t>Lorne Green (“Pa” on Bonanza) pitching life insurance to older folks; Ed McMahon</a:t>
            </a:r>
          </a:p>
          <a:p>
            <a:r>
              <a:rPr lang="en-US" altLang="en-US"/>
              <a:t>People dressed in Dr.’s coat to influence mainly older folks, because in their generation doctors were revered</a:t>
            </a:r>
          </a:p>
          <a:p>
            <a:endParaRPr lang="en-US" altLang="en-US"/>
          </a:p>
          <a:p>
            <a:endParaRPr lang="en-US" altLang="en-US"/>
          </a:p>
          <a:p>
            <a:r>
              <a:rPr lang="en-US" altLang="en-US"/>
              <a:t>Include?</a:t>
            </a:r>
          </a:p>
          <a:p>
            <a:r>
              <a:rPr lang="en-US" altLang="en-US"/>
              <a:t>“Buzz marketing” uses other kids to sell products to kids; nice-looking young women to interest young men in beer, wine, etc.</a:t>
            </a:r>
          </a:p>
          <a:p>
            <a:r>
              <a:rPr lang="en-US" altLang="en-US"/>
              <a:t>Affinity Marketing (book p. 410)--project</a:t>
            </a:r>
          </a:p>
        </p:txBody>
      </p:sp>
    </p:spTree>
    <p:extLst>
      <p:ext uri="{BB962C8B-B14F-4D97-AF65-F5344CB8AC3E}">
        <p14:creationId xmlns:p14="http://schemas.microsoft.com/office/powerpoint/2010/main" val="18778271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C87E192-73FB-4CEC-ADC6-F3259FB3891B}" type="slidenum">
              <a:rPr lang="en-US" altLang="en-US"/>
              <a:pPr/>
              <a:t>19</a:t>
            </a:fld>
            <a:endParaRPr lang="en-US" altLang="en-US"/>
          </a:p>
        </p:txBody>
      </p:sp>
      <p:sp>
        <p:nvSpPr>
          <p:cNvPr id="124930" name="Rectangle 2"/>
          <p:cNvSpPr>
            <a:spLocks noGrp="1" noRot="1" noChangeAspect="1" noChangeArrowheads="1" noTextEdit="1"/>
          </p:cNvSpPr>
          <p:nvPr>
            <p:ph type="sldImg"/>
          </p:nvPr>
        </p:nvSpPr>
        <p:spPr>
          <a:ln/>
        </p:spPr>
      </p:sp>
      <p:sp>
        <p:nvSpPr>
          <p:cNvPr id="124931" name="Rectangle 3"/>
          <p:cNvSpPr>
            <a:spLocks noGrp="1" noChangeArrowheads="1"/>
          </p:cNvSpPr>
          <p:nvPr>
            <p:ph type="body" idx="1"/>
          </p:nvPr>
        </p:nvSpPr>
        <p:spPr/>
        <p:txBody>
          <a:bodyPr/>
          <a:lstStyle/>
          <a:p>
            <a:r>
              <a:rPr lang="en-US" altLang="en-US"/>
              <a:t>Note that families could be put in this group, but we will address families in a different chapter</a:t>
            </a:r>
          </a:p>
        </p:txBody>
      </p:sp>
    </p:spTree>
    <p:extLst>
      <p:ext uri="{BB962C8B-B14F-4D97-AF65-F5344CB8AC3E}">
        <p14:creationId xmlns:p14="http://schemas.microsoft.com/office/powerpoint/2010/main" val="34187267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9239D0E-F3B8-455A-8101-4BA5802C10D3}" type="slidenum">
              <a:rPr lang="en-US" altLang="en-US"/>
              <a:pPr/>
              <a:t>20</a:t>
            </a:fld>
            <a:endParaRPr lang="en-US" altLang="en-US"/>
          </a:p>
        </p:txBody>
      </p:sp>
      <p:sp>
        <p:nvSpPr>
          <p:cNvPr id="126978" name="Rectangle 2"/>
          <p:cNvSpPr>
            <a:spLocks noGrp="1" noRot="1" noChangeAspect="1" noChangeArrowheads="1" noTextEdit="1"/>
          </p:cNvSpPr>
          <p:nvPr>
            <p:ph type="sldImg"/>
          </p:nvPr>
        </p:nvSpPr>
        <p:spPr>
          <a:ln/>
        </p:spPr>
      </p:sp>
      <p:sp>
        <p:nvSpPr>
          <p:cNvPr id="126979" name="Rectangle 3"/>
          <p:cNvSpPr>
            <a:spLocks noGrp="1" noChangeArrowheads="1"/>
          </p:cNvSpPr>
          <p:nvPr>
            <p:ph type="body" idx="1"/>
          </p:nvPr>
        </p:nvSpPr>
        <p:spPr/>
        <p:txBody>
          <a:bodyPr/>
          <a:lstStyle/>
          <a:p>
            <a:r>
              <a:rPr lang="en-US" altLang="en-US"/>
              <a:t>Relatively speaking, how likely to influence a consumer’s decision?</a:t>
            </a:r>
          </a:p>
          <a:p>
            <a:endParaRPr lang="en-US" altLang="en-US"/>
          </a:p>
          <a:p>
            <a:r>
              <a:rPr lang="en-US" altLang="en-US"/>
              <a:t>Why?</a:t>
            </a:r>
          </a:p>
          <a:p>
            <a:endParaRPr lang="en-US" altLang="en-US"/>
          </a:p>
          <a:p>
            <a:r>
              <a:rPr lang="en-US" altLang="en-US"/>
              <a:t>Think, e.g., of some beer ads you’ve seen—always show groups of people having a good time (“Miller time”)</a:t>
            </a:r>
          </a:p>
          <a:p>
            <a:r>
              <a:rPr lang="en-US" altLang="en-US"/>
              <a:t>Do they ever depict someone drinking alone?</a:t>
            </a:r>
          </a:p>
          <a:p>
            <a:endParaRPr lang="en-US" altLang="en-US"/>
          </a:p>
          <a:p>
            <a:r>
              <a:rPr lang="en-US" altLang="en-US"/>
              <a:t>Recent ads for coke, chips, etc.</a:t>
            </a:r>
          </a:p>
        </p:txBody>
      </p:sp>
    </p:spTree>
    <p:extLst>
      <p:ext uri="{BB962C8B-B14F-4D97-AF65-F5344CB8AC3E}">
        <p14:creationId xmlns:p14="http://schemas.microsoft.com/office/powerpoint/2010/main" val="5179102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063CAA2-842E-4045-81B9-0C7FC63E1C67}" type="slidenum">
              <a:rPr lang="en-US" altLang="en-US"/>
              <a:pPr/>
              <a:t>21</a:t>
            </a:fld>
            <a:endParaRPr lang="en-US" altLang="en-US"/>
          </a:p>
        </p:txBody>
      </p:sp>
      <p:sp>
        <p:nvSpPr>
          <p:cNvPr id="129026" name="Rectangle 2"/>
          <p:cNvSpPr>
            <a:spLocks noGrp="1" noRot="1" noChangeAspect="1" noChangeArrowheads="1" noTextEdit="1"/>
          </p:cNvSpPr>
          <p:nvPr>
            <p:ph type="sldImg"/>
          </p:nvPr>
        </p:nvSpPr>
        <p:spPr>
          <a:ln/>
        </p:spPr>
      </p:sp>
      <p:sp>
        <p:nvSpPr>
          <p:cNvPr id="129027" name="Rectangle 3"/>
          <p:cNvSpPr>
            <a:spLocks noGrp="1" noChangeArrowheads="1"/>
          </p:cNvSpPr>
          <p:nvPr>
            <p:ph type="body" idx="1"/>
          </p:nvPr>
        </p:nvSpPr>
        <p:spPr/>
        <p:txBody>
          <a:bodyPr/>
          <a:lstStyle/>
          <a:p>
            <a:r>
              <a:rPr lang="en-US" altLang="en-US"/>
              <a:t>What is it?</a:t>
            </a:r>
          </a:p>
          <a:p>
            <a:endParaRPr lang="en-US" altLang="en-US"/>
          </a:p>
          <a:p>
            <a:r>
              <a:rPr lang="en-US" altLang="en-US"/>
              <a:t>Why do people shop together?</a:t>
            </a:r>
          </a:p>
        </p:txBody>
      </p:sp>
    </p:spTree>
    <p:extLst>
      <p:ext uri="{BB962C8B-B14F-4D97-AF65-F5344CB8AC3E}">
        <p14:creationId xmlns:p14="http://schemas.microsoft.com/office/powerpoint/2010/main" val="15981393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5BBE7AE-0D68-4A50-8DD6-8B177718145E}" type="slidenum">
              <a:rPr lang="en-US" altLang="en-US"/>
              <a:pPr/>
              <a:t>22</a:t>
            </a:fld>
            <a:endParaRPr lang="en-US" altLang="en-US"/>
          </a:p>
        </p:txBody>
      </p:sp>
      <p:sp>
        <p:nvSpPr>
          <p:cNvPr id="131074" name="Rectangle 2"/>
          <p:cNvSpPr>
            <a:spLocks noGrp="1" noRot="1" noChangeAspect="1" noChangeArrowheads="1" noTextEdit="1"/>
          </p:cNvSpPr>
          <p:nvPr>
            <p:ph type="sldImg"/>
          </p:nvPr>
        </p:nvSpPr>
        <p:spPr>
          <a:ln/>
        </p:spPr>
      </p:sp>
      <p:sp>
        <p:nvSpPr>
          <p:cNvPr id="131075" name="Rectangle 3"/>
          <p:cNvSpPr>
            <a:spLocks noGrp="1" noChangeArrowheads="1"/>
          </p:cNvSpPr>
          <p:nvPr>
            <p:ph type="body" idx="1"/>
          </p:nvPr>
        </p:nvSpPr>
        <p:spPr/>
        <p:txBody>
          <a:bodyPr/>
          <a:lstStyle/>
          <a:p>
            <a:r>
              <a:rPr lang="en-US" altLang="en-US"/>
              <a:t>A third category of reference group is…</a:t>
            </a:r>
          </a:p>
          <a:p>
            <a:endParaRPr lang="en-US" altLang="en-US"/>
          </a:p>
          <a:p>
            <a:r>
              <a:rPr lang="en-US" altLang="en-US"/>
              <a:t>…and thus hold the same influence as other friends</a:t>
            </a:r>
          </a:p>
          <a:p>
            <a:endParaRPr lang="en-US" altLang="en-US"/>
          </a:p>
          <a:p>
            <a:r>
              <a:rPr lang="en-US" altLang="en-US"/>
              <a:t>In recognition of the importance of workplace groups, some companies that traditionally sold at home (e.g., Avon and Tupperware) now encourage sales reps to reach working women at their places of employment</a:t>
            </a:r>
          </a:p>
        </p:txBody>
      </p:sp>
    </p:spTree>
    <p:extLst>
      <p:ext uri="{BB962C8B-B14F-4D97-AF65-F5344CB8AC3E}">
        <p14:creationId xmlns:p14="http://schemas.microsoft.com/office/powerpoint/2010/main" val="4116479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9478EBE-CDC1-4366-8E62-58A95AF96186}" type="slidenum">
              <a:rPr lang="en-US" altLang="en-US"/>
              <a:pPr/>
              <a:t>23</a:t>
            </a:fld>
            <a:endParaRPr lang="en-US" altLang="en-US"/>
          </a:p>
        </p:txBody>
      </p:sp>
      <p:sp>
        <p:nvSpPr>
          <p:cNvPr id="133122" name="Rectangle 2"/>
          <p:cNvSpPr>
            <a:spLocks noGrp="1" noRot="1" noChangeAspect="1" noChangeArrowheads="1" noTextEdit="1"/>
          </p:cNvSpPr>
          <p:nvPr>
            <p:ph type="sldImg"/>
          </p:nvPr>
        </p:nvSpPr>
        <p:spPr>
          <a:ln/>
        </p:spPr>
      </p:sp>
      <p:sp>
        <p:nvSpPr>
          <p:cNvPr id="133123" name="Rectangle 3"/>
          <p:cNvSpPr>
            <a:spLocks noGrp="1" noChangeArrowheads="1"/>
          </p:cNvSpPr>
          <p:nvPr>
            <p:ph type="body" idx="1"/>
          </p:nvPr>
        </p:nvSpPr>
        <p:spPr/>
        <p:txBody>
          <a:bodyPr/>
          <a:lstStyle/>
          <a:p>
            <a:r>
              <a:rPr lang="en-US" altLang="en-US"/>
              <a:t>Public vs. private?</a:t>
            </a:r>
          </a:p>
          <a:p>
            <a:r>
              <a:rPr lang="en-US" altLang="en-US"/>
              <a:t>FTC vs. BBB</a:t>
            </a:r>
          </a:p>
          <a:p>
            <a:endParaRPr lang="en-US" altLang="en-US"/>
          </a:p>
          <a:p>
            <a:r>
              <a:rPr lang="en-US" altLang="en-US"/>
              <a:t>Single-issue vs. broad-based: </a:t>
            </a:r>
          </a:p>
          <a:p>
            <a:r>
              <a:rPr lang="en-US" altLang="en-US"/>
              <a:t>Center for Auto Safety vs. VPIRG</a:t>
            </a:r>
          </a:p>
          <a:p>
            <a:endParaRPr lang="en-US" altLang="en-US"/>
          </a:p>
          <a:p>
            <a:r>
              <a:rPr lang="en-US" altLang="en-US"/>
              <a:t>Temporary vs. permanent:</a:t>
            </a:r>
          </a:p>
          <a:p>
            <a:r>
              <a:rPr lang="en-US" altLang="en-US"/>
              <a:t>Group that organizes to boycott a particular company or specific product until change is made</a:t>
            </a:r>
          </a:p>
        </p:txBody>
      </p:sp>
    </p:spTree>
    <p:extLst>
      <p:ext uri="{BB962C8B-B14F-4D97-AF65-F5344CB8AC3E}">
        <p14:creationId xmlns:p14="http://schemas.microsoft.com/office/powerpoint/2010/main" val="32622394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89189F7-FEFC-425F-A832-3A9DEE39A2DC}" type="slidenum">
              <a:rPr lang="en-US" altLang="en-US"/>
              <a:pPr/>
              <a:t>25</a:t>
            </a:fld>
            <a:endParaRPr lang="en-US" altLang="en-US"/>
          </a:p>
        </p:txBody>
      </p:sp>
      <p:sp>
        <p:nvSpPr>
          <p:cNvPr id="136194" name="Rectangle 2"/>
          <p:cNvSpPr>
            <a:spLocks noGrp="1" noRot="1" noChangeAspect="1" noChangeArrowheads="1" noTextEdit="1"/>
          </p:cNvSpPr>
          <p:nvPr>
            <p:ph type="sldImg"/>
          </p:nvPr>
        </p:nvSpPr>
        <p:spPr>
          <a:ln/>
        </p:spPr>
      </p:sp>
      <p:sp>
        <p:nvSpPr>
          <p:cNvPr id="136195" name="Rectangle 3"/>
          <p:cNvSpPr>
            <a:spLocks noGrp="1" noChangeArrowheads="1"/>
          </p:cNvSpPr>
          <p:nvPr>
            <p:ph type="body" idx="1"/>
          </p:nvPr>
        </p:nvSpPr>
        <p:spPr/>
        <p:txBody>
          <a:bodyPr/>
          <a:lstStyle/>
          <a:p>
            <a:pPr marL="228600" indent="-228600"/>
            <a:r>
              <a:rPr lang="en-US" altLang="en-US"/>
              <a:t>What’s the theory behind having a movie star or famous jock behind a product?</a:t>
            </a:r>
          </a:p>
          <a:p>
            <a:pPr marL="228600" indent="-228600"/>
            <a:r>
              <a:rPr lang="en-US" altLang="en-US"/>
              <a:t>In other words, if it’s good enough for him, it’s good enough for me.</a:t>
            </a:r>
          </a:p>
          <a:p>
            <a:pPr marL="228600" indent="-228600"/>
            <a:endParaRPr lang="en-US" altLang="en-US"/>
          </a:p>
          <a:p>
            <a:pPr marL="228600" indent="-228600"/>
            <a:r>
              <a:rPr lang="en-US" altLang="en-US"/>
              <a:t>Do celebrity appeals work?</a:t>
            </a:r>
          </a:p>
          <a:p>
            <a:pPr marL="228600" indent="-228600"/>
            <a:r>
              <a:rPr lang="en-US" altLang="en-US"/>
              <a:t>According to one source, the companies whose products Michael Jordan represents saw their stock value increase by a combined $1 billion the first time he un-retired from basketball</a:t>
            </a:r>
          </a:p>
          <a:p>
            <a:pPr marL="228600" indent="-228600"/>
            <a:endParaRPr lang="en-US" altLang="en-US"/>
          </a:p>
          <a:p>
            <a:pPr marL="228600" indent="-228600"/>
            <a:r>
              <a:rPr lang="en-US" altLang="en-US"/>
              <a:t>Examples of all four?</a:t>
            </a:r>
          </a:p>
          <a:p>
            <a:pPr marL="228600" indent="-228600">
              <a:buFontTx/>
              <a:buAutoNum type="arabicPeriod"/>
            </a:pPr>
            <a:r>
              <a:rPr lang="en-US" altLang="en-US"/>
              <a:t>Tiger Woods and golf balls</a:t>
            </a:r>
          </a:p>
          <a:p>
            <a:pPr marL="228600" indent="-228600">
              <a:buFontTx/>
              <a:buAutoNum type="arabicPeriod"/>
            </a:pPr>
            <a:r>
              <a:rPr lang="en-US" altLang="en-US"/>
              <a:t>Tiger Woods and Buicks</a:t>
            </a:r>
          </a:p>
          <a:p>
            <a:pPr marL="228600" indent="-228600">
              <a:buFontTx/>
              <a:buAutoNum type="arabicPeriod"/>
            </a:pPr>
            <a:r>
              <a:rPr lang="en-US" altLang="en-US"/>
              <a:t>Jason Alexander (George) for KFC; Seinfeld for American Express; others?</a:t>
            </a:r>
          </a:p>
          <a:p>
            <a:pPr marL="228600" indent="-228600">
              <a:buFontTx/>
              <a:buAutoNum type="arabicPeriod"/>
            </a:pPr>
            <a:r>
              <a:rPr lang="en-US" altLang="en-US"/>
              <a:t>Bill Cosby and Jello</a:t>
            </a:r>
          </a:p>
          <a:p>
            <a:pPr marL="228600" indent="-228600"/>
            <a:endParaRPr lang="en-US" altLang="en-US"/>
          </a:p>
          <a:p>
            <a:pPr marL="228600" indent="-228600"/>
            <a:r>
              <a:rPr lang="en-US" altLang="en-US"/>
              <a:t>Note that a </a:t>
            </a:r>
            <a:r>
              <a:rPr lang="en-US" altLang="en-US" b="1" i="1"/>
              <a:t>testimonial</a:t>
            </a:r>
            <a:r>
              <a:rPr lang="en-US" altLang="en-US"/>
              <a:t> implies the celebrity uses the product, so if he or she doesn’t, it would be illegal (see FTC guide)</a:t>
            </a:r>
          </a:p>
        </p:txBody>
      </p:sp>
    </p:spTree>
    <p:extLst>
      <p:ext uri="{BB962C8B-B14F-4D97-AF65-F5344CB8AC3E}">
        <p14:creationId xmlns:p14="http://schemas.microsoft.com/office/powerpoint/2010/main" val="27677565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7880F85-5E41-4532-BB4D-0A2958D1E3BC}" type="slidenum">
              <a:rPr lang="en-US" altLang="en-US"/>
              <a:pPr/>
              <a:t>27</a:t>
            </a:fld>
            <a:endParaRPr lang="en-US" altLang="en-US"/>
          </a:p>
        </p:txBody>
      </p:sp>
      <p:sp>
        <p:nvSpPr>
          <p:cNvPr id="138242" name="Rectangle 2"/>
          <p:cNvSpPr>
            <a:spLocks noGrp="1" noRot="1" noChangeAspect="1" noChangeArrowheads="1" noTextEdit="1"/>
          </p:cNvSpPr>
          <p:nvPr>
            <p:ph type="sldImg"/>
          </p:nvPr>
        </p:nvSpPr>
        <p:spPr>
          <a:ln/>
        </p:spPr>
      </p:sp>
      <p:sp>
        <p:nvSpPr>
          <p:cNvPr id="138243" name="Rectangle 3"/>
          <p:cNvSpPr>
            <a:spLocks noGrp="1" noChangeArrowheads="1"/>
          </p:cNvSpPr>
          <p:nvPr>
            <p:ph type="body" idx="1"/>
          </p:nvPr>
        </p:nvSpPr>
        <p:spPr/>
        <p:txBody>
          <a:bodyPr/>
          <a:lstStyle/>
          <a:p>
            <a:r>
              <a:rPr lang="en-US" altLang="en-US"/>
              <a:t>Why?</a:t>
            </a:r>
          </a:p>
          <a:p>
            <a:r>
              <a:rPr lang="en-US" altLang="en-US"/>
              <a:t>Because motivation appears to have more to do with making money</a:t>
            </a:r>
          </a:p>
          <a:p>
            <a:endParaRPr lang="en-US" altLang="en-US"/>
          </a:p>
        </p:txBody>
      </p:sp>
    </p:spTree>
    <p:extLst>
      <p:ext uri="{BB962C8B-B14F-4D97-AF65-F5344CB8AC3E}">
        <p14:creationId xmlns:p14="http://schemas.microsoft.com/office/powerpoint/2010/main" val="12063430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02BA0AA-60F2-4C06-875E-0F9C3279DE40}" type="slidenum">
              <a:rPr lang="en-US" altLang="en-US"/>
              <a:pPr/>
              <a:t>28</a:t>
            </a:fld>
            <a:endParaRPr lang="en-US" altLang="en-US"/>
          </a:p>
        </p:txBody>
      </p:sp>
      <p:sp>
        <p:nvSpPr>
          <p:cNvPr id="140290" name="Rectangle 2"/>
          <p:cNvSpPr>
            <a:spLocks noGrp="1" noRot="1" noChangeAspect="1" noChangeArrowheads="1" noTextEdit="1"/>
          </p:cNvSpPr>
          <p:nvPr>
            <p:ph type="sldImg"/>
          </p:nvPr>
        </p:nvSpPr>
        <p:spPr>
          <a:ln/>
        </p:spPr>
      </p:sp>
      <p:sp>
        <p:nvSpPr>
          <p:cNvPr id="140291" name="Rectangle 3"/>
          <p:cNvSpPr>
            <a:spLocks noGrp="1" noChangeArrowheads="1"/>
          </p:cNvSpPr>
          <p:nvPr>
            <p:ph type="body" idx="1"/>
          </p:nvPr>
        </p:nvSpPr>
        <p:spPr/>
        <p:txBody>
          <a:bodyPr/>
          <a:lstStyle/>
          <a:p>
            <a:r>
              <a:rPr lang="en-US" altLang="en-US"/>
              <a:t>What’s this?</a:t>
            </a:r>
          </a:p>
          <a:p>
            <a:endParaRPr lang="en-US" altLang="en-US"/>
          </a:p>
          <a:p>
            <a:r>
              <a:rPr lang="en-US" altLang="en-US"/>
              <a:t>Examples?</a:t>
            </a:r>
          </a:p>
          <a:p>
            <a:r>
              <a:rPr lang="en-US" altLang="en-US"/>
              <a:t>Doctors recommending OTC or prescription medications</a:t>
            </a:r>
          </a:p>
        </p:txBody>
      </p:sp>
    </p:spTree>
    <p:extLst>
      <p:ext uri="{BB962C8B-B14F-4D97-AF65-F5344CB8AC3E}">
        <p14:creationId xmlns:p14="http://schemas.microsoft.com/office/powerpoint/2010/main" val="35565070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2B7C542-B11B-4819-AC2B-6241C825F365}" type="slidenum">
              <a:rPr lang="en-US" altLang="en-US"/>
              <a:pPr/>
              <a:t>29</a:t>
            </a:fld>
            <a:endParaRPr lang="en-US" altLang="en-US"/>
          </a:p>
        </p:txBody>
      </p:sp>
      <p:sp>
        <p:nvSpPr>
          <p:cNvPr id="142338" name="Rectangle 2"/>
          <p:cNvSpPr>
            <a:spLocks noGrp="1" noRot="1" noChangeAspect="1" noChangeArrowheads="1" noTextEdit="1"/>
          </p:cNvSpPr>
          <p:nvPr>
            <p:ph type="sldImg"/>
          </p:nvPr>
        </p:nvSpPr>
        <p:spPr>
          <a:ln/>
        </p:spPr>
      </p:sp>
      <p:sp>
        <p:nvSpPr>
          <p:cNvPr id="142339" name="Rectangle 3"/>
          <p:cNvSpPr>
            <a:spLocks noGrp="1" noChangeArrowheads="1"/>
          </p:cNvSpPr>
          <p:nvPr>
            <p:ph type="body" idx="1"/>
          </p:nvPr>
        </p:nvSpPr>
        <p:spPr/>
        <p:txBody>
          <a:bodyPr/>
          <a:lstStyle/>
          <a:p>
            <a:r>
              <a:rPr lang="en-US" altLang="en-US"/>
              <a:t>Why is it effective?</a:t>
            </a:r>
          </a:p>
          <a:p>
            <a:endParaRPr lang="en-US" altLang="en-US"/>
          </a:p>
          <a:p>
            <a:r>
              <a:rPr lang="en-US" altLang="en-US"/>
              <a:t>E.g., anti-smoking, anti-alcohol campaigns</a:t>
            </a:r>
          </a:p>
          <a:p>
            <a:endParaRPr lang="en-US" altLang="en-US"/>
          </a:p>
          <a:p>
            <a:r>
              <a:rPr lang="en-US" altLang="en-US"/>
              <a:t>Other companies successfully using them include Saturn and (very recently) Apple Computer</a:t>
            </a:r>
          </a:p>
          <a:p>
            <a:endParaRPr lang="en-US" altLang="en-US"/>
          </a:p>
          <a:p>
            <a:r>
              <a:rPr lang="en-US" altLang="en-US"/>
              <a:t>Example of slice-of-life</a:t>
            </a:r>
          </a:p>
          <a:p>
            <a:r>
              <a:rPr lang="en-US" altLang="en-US"/>
              <a:t>Mom comes home from work and is too tired to cook so they order pizza or pop something healthy into the microwave</a:t>
            </a:r>
          </a:p>
        </p:txBody>
      </p:sp>
    </p:spTree>
    <p:extLst>
      <p:ext uri="{BB962C8B-B14F-4D97-AF65-F5344CB8AC3E}">
        <p14:creationId xmlns:p14="http://schemas.microsoft.com/office/powerpoint/2010/main" val="23527828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090805A-4D05-48D2-8B49-17058122BE5D}" type="slidenum">
              <a:rPr lang="en-US" altLang="en-US"/>
              <a:pPr/>
              <a:t>30</a:t>
            </a:fld>
            <a:endParaRPr lang="en-US" altLang="en-US"/>
          </a:p>
        </p:txBody>
      </p:sp>
      <p:sp>
        <p:nvSpPr>
          <p:cNvPr id="144386" name="Rectangle 2"/>
          <p:cNvSpPr>
            <a:spLocks noGrp="1" noRot="1" noChangeAspect="1" noChangeArrowheads="1" noTextEdit="1"/>
          </p:cNvSpPr>
          <p:nvPr>
            <p:ph type="sldImg"/>
          </p:nvPr>
        </p:nvSpPr>
        <p:spPr>
          <a:ln/>
        </p:spPr>
      </p:sp>
      <p:sp>
        <p:nvSpPr>
          <p:cNvPr id="144387" name="Rectangle 3"/>
          <p:cNvSpPr>
            <a:spLocks noGrp="1" noChangeArrowheads="1"/>
          </p:cNvSpPr>
          <p:nvPr>
            <p:ph type="body" idx="1"/>
          </p:nvPr>
        </p:nvSpPr>
        <p:spPr/>
        <p:txBody>
          <a:bodyPr/>
          <a:lstStyle/>
          <a:p>
            <a:r>
              <a:rPr lang="en-US" altLang="en-US"/>
              <a:t>Some, in fact, became celebrities:</a:t>
            </a:r>
          </a:p>
          <a:p>
            <a:r>
              <a:rPr lang="en-US" altLang="en-US"/>
              <a:t>Lee Iacocca at Chrysler; </a:t>
            </a:r>
          </a:p>
          <a:p>
            <a:r>
              <a:rPr lang="en-US" altLang="en-US"/>
              <a:t>Frank Perdue of Perdue chicken fame; </a:t>
            </a:r>
          </a:p>
          <a:p>
            <a:r>
              <a:rPr lang="en-US" altLang="en-US"/>
              <a:t>Dave Thomas of Wendy’s; </a:t>
            </a:r>
          </a:p>
          <a:p>
            <a:r>
              <a:rPr lang="en-US" altLang="en-US"/>
              <a:t>Bill Gates of Microsoft</a:t>
            </a:r>
          </a:p>
          <a:p>
            <a:r>
              <a:rPr lang="en-US" altLang="en-US"/>
              <a:t>Ben &amp; Jerry</a:t>
            </a:r>
          </a:p>
          <a:p>
            <a:endParaRPr lang="en-US" altLang="en-US"/>
          </a:p>
          <a:p>
            <a:r>
              <a:rPr lang="en-US" altLang="en-US"/>
              <a:t>Of course, in the next decade we may see just the opposite, given current climate for CEO’s</a:t>
            </a:r>
          </a:p>
        </p:txBody>
      </p:sp>
    </p:spTree>
    <p:extLst>
      <p:ext uri="{BB962C8B-B14F-4D97-AF65-F5344CB8AC3E}">
        <p14:creationId xmlns:p14="http://schemas.microsoft.com/office/powerpoint/2010/main" val="37697247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smtClean="0"/>
              <a:pPr/>
              <a:t>11/5/2022</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782161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038966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58327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565229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11/5/2022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170084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11/5/2022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5540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11/5/2022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687768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701963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023898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19661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50536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029070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903409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333493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69453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465079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011427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smtClean="0"/>
              <a:pPr/>
              <a:t>11/5/2022</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04348563"/>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 id="2147483719" r:id="rId14"/>
    <p:sldLayoutId id="2147483720" r:id="rId15"/>
    <p:sldLayoutId id="2147483721" r:id="rId16"/>
    <p:sldLayoutId id="2147483722"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Consumer Behavior</a:t>
            </a:r>
            <a:br>
              <a:rPr lang="en-US" dirty="0" smtClean="0"/>
            </a:br>
            <a:r>
              <a:rPr lang="en-US" dirty="0" smtClean="0"/>
              <a:t>Week 10</a:t>
            </a:r>
            <a:endParaRPr lang="en-US" dirty="0"/>
          </a:p>
        </p:txBody>
      </p:sp>
      <p:sp>
        <p:nvSpPr>
          <p:cNvPr id="3" name="Subtitle 2"/>
          <p:cNvSpPr>
            <a:spLocks noGrp="1"/>
          </p:cNvSpPr>
          <p:nvPr>
            <p:ph type="subTitle" idx="1"/>
          </p:nvPr>
        </p:nvSpPr>
        <p:spPr/>
        <p:txBody>
          <a:bodyPr>
            <a:normAutofit lnSpcReduction="10000"/>
          </a:bodyPr>
          <a:lstStyle/>
          <a:p>
            <a:r>
              <a:rPr lang="en-US" dirty="0"/>
              <a:t>Reference </a:t>
            </a:r>
            <a:r>
              <a:rPr lang="en-US" dirty="0" smtClean="0"/>
              <a:t>Groups </a:t>
            </a:r>
            <a:endParaRPr lang="en-US" dirty="0" smtClean="0"/>
          </a:p>
          <a:p>
            <a:r>
              <a:rPr lang="en-US" dirty="0" smtClean="0"/>
              <a:t>By</a:t>
            </a:r>
            <a:endParaRPr lang="en-US" dirty="0" smtClean="0"/>
          </a:p>
          <a:p>
            <a:r>
              <a:rPr lang="en-US" dirty="0" smtClean="0"/>
              <a:t>Dr. Wanjiku Kinyanjui</a:t>
            </a:r>
            <a:endParaRPr lang="en-US" dirty="0"/>
          </a:p>
        </p:txBody>
      </p:sp>
    </p:spTree>
    <p:extLst>
      <p:ext uri="{BB962C8B-B14F-4D97-AF65-F5344CB8AC3E}">
        <p14:creationId xmlns:p14="http://schemas.microsoft.com/office/powerpoint/2010/main" val="26510140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lstStyle/>
          <a:p>
            <a:r>
              <a:rPr lang="en-US" altLang="en-US" dirty="0"/>
              <a:t>The meaning of groups</a:t>
            </a:r>
          </a:p>
        </p:txBody>
      </p:sp>
      <p:sp>
        <p:nvSpPr>
          <p:cNvPr id="86019" name="Rectangle 3"/>
          <p:cNvSpPr>
            <a:spLocks noGrp="1" noChangeArrowheads="1"/>
          </p:cNvSpPr>
          <p:nvPr>
            <p:ph idx="1"/>
          </p:nvPr>
        </p:nvSpPr>
        <p:spPr/>
        <p:txBody>
          <a:bodyPr>
            <a:normAutofit fontScale="92500" lnSpcReduction="10000"/>
          </a:bodyPr>
          <a:lstStyle/>
          <a:p>
            <a:r>
              <a:rPr lang="en-US" altLang="en-US"/>
              <a:t>Two or more individuals who </a:t>
            </a:r>
          </a:p>
          <a:p>
            <a:pPr lvl="1"/>
            <a:r>
              <a:rPr lang="en-US" altLang="en-US"/>
              <a:t>Share a set of norms, values or beliefs</a:t>
            </a:r>
          </a:p>
          <a:p>
            <a:pPr lvl="1"/>
            <a:r>
              <a:rPr lang="en-US" altLang="en-US"/>
              <a:t>Have certain role relationships</a:t>
            </a:r>
          </a:p>
          <a:p>
            <a:pPr lvl="1"/>
            <a:r>
              <a:rPr lang="en-US" altLang="en-US"/>
              <a:t>Experience interdependent behavior</a:t>
            </a:r>
          </a:p>
          <a:p>
            <a:r>
              <a:rPr lang="en-US" altLang="en-US"/>
              <a:t>A social system in which members</a:t>
            </a:r>
          </a:p>
          <a:p>
            <a:pPr lvl="1"/>
            <a:r>
              <a:rPr lang="en-US" altLang="en-US"/>
              <a:t>Have regular contact</a:t>
            </a:r>
          </a:p>
          <a:p>
            <a:pPr lvl="1"/>
            <a:r>
              <a:rPr lang="en-US" altLang="en-US"/>
              <a:t>Act cooperatively</a:t>
            </a:r>
          </a:p>
          <a:p>
            <a:pPr lvl="1"/>
            <a:r>
              <a:rPr lang="en-US" altLang="en-US"/>
              <a:t>Share common goals</a:t>
            </a:r>
          </a:p>
        </p:txBody>
      </p:sp>
    </p:spTree>
    <p:extLst>
      <p:ext uri="{BB962C8B-B14F-4D97-AF65-F5344CB8AC3E}">
        <p14:creationId xmlns:p14="http://schemas.microsoft.com/office/powerpoint/2010/main" val="42448657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p:txBody>
          <a:bodyPr/>
          <a:lstStyle/>
          <a:p>
            <a:r>
              <a:rPr lang="en-US" altLang="en-US"/>
              <a:t>Importance of groups</a:t>
            </a:r>
          </a:p>
        </p:txBody>
      </p:sp>
      <p:sp>
        <p:nvSpPr>
          <p:cNvPr id="90115" name="Rectangle 3"/>
          <p:cNvSpPr>
            <a:spLocks noGrp="1" noChangeArrowheads="1"/>
          </p:cNvSpPr>
          <p:nvPr>
            <p:ph idx="1"/>
          </p:nvPr>
        </p:nvSpPr>
        <p:spPr/>
        <p:txBody>
          <a:bodyPr/>
          <a:lstStyle/>
          <a:p>
            <a:r>
              <a:rPr lang="en-US" altLang="en-US"/>
              <a:t>Play an important role in consumer socialization</a:t>
            </a:r>
          </a:p>
          <a:p>
            <a:r>
              <a:rPr lang="en-US" altLang="en-US"/>
              <a:t>The process  by which we acquire the skills, knowledge and attitudes necessary to function as consumers</a:t>
            </a:r>
          </a:p>
          <a:p>
            <a:r>
              <a:rPr lang="en-US" altLang="en-US"/>
              <a:t>As consumers we learn to think and behave according to society’s expectations as </a:t>
            </a:r>
            <a:r>
              <a:rPr lang="en-US" altLang="en-US" i="1"/>
              <a:t>modeled</a:t>
            </a:r>
            <a:r>
              <a:rPr lang="en-US" altLang="en-US"/>
              <a:t> by the groups we interact with</a:t>
            </a:r>
          </a:p>
        </p:txBody>
      </p:sp>
    </p:spTree>
    <p:extLst>
      <p:ext uri="{BB962C8B-B14F-4D97-AF65-F5344CB8AC3E}">
        <p14:creationId xmlns:p14="http://schemas.microsoft.com/office/powerpoint/2010/main" val="36754648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p:txBody>
          <a:bodyPr/>
          <a:lstStyle/>
          <a:p>
            <a:r>
              <a:rPr lang="en-US" altLang="en-US"/>
              <a:t>Types of social groups</a:t>
            </a:r>
          </a:p>
        </p:txBody>
      </p:sp>
      <p:sp>
        <p:nvSpPr>
          <p:cNvPr id="92163" name="Rectangle 3"/>
          <p:cNvSpPr>
            <a:spLocks noGrp="1" noChangeArrowheads="1"/>
          </p:cNvSpPr>
          <p:nvPr>
            <p:ph idx="1"/>
          </p:nvPr>
        </p:nvSpPr>
        <p:spPr/>
        <p:txBody>
          <a:bodyPr/>
          <a:lstStyle/>
          <a:p>
            <a:r>
              <a:rPr lang="en-US" altLang="en-US" b="1"/>
              <a:t>Primary groups</a:t>
            </a:r>
            <a:r>
              <a:rPr lang="en-US" altLang="en-US"/>
              <a:t>: small and intimate groups we come together with frequently and face-to-face</a:t>
            </a:r>
          </a:p>
          <a:p>
            <a:r>
              <a:rPr lang="en-US" altLang="en-US" b="1"/>
              <a:t>Secondary groups</a:t>
            </a:r>
            <a:r>
              <a:rPr lang="en-US" altLang="en-US"/>
              <a:t>: less intimacy and personal interaction</a:t>
            </a:r>
          </a:p>
          <a:p>
            <a:r>
              <a:rPr lang="en-US" altLang="en-US"/>
              <a:t>Key difference is the extent of influence over one’s attitudes, beliefs, behavior, etc.</a:t>
            </a:r>
          </a:p>
        </p:txBody>
      </p:sp>
    </p:spTree>
    <p:extLst>
      <p:ext uri="{BB962C8B-B14F-4D97-AF65-F5344CB8AC3E}">
        <p14:creationId xmlns:p14="http://schemas.microsoft.com/office/powerpoint/2010/main" val="4022329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endParaRPr lang="en-US" altLang="en-US"/>
          </a:p>
        </p:txBody>
      </p:sp>
      <p:sp>
        <p:nvSpPr>
          <p:cNvPr id="94211" name="Rectangle 3"/>
          <p:cNvSpPr>
            <a:spLocks noGrp="1" noChangeArrowheads="1"/>
          </p:cNvSpPr>
          <p:nvPr>
            <p:ph idx="1"/>
          </p:nvPr>
        </p:nvSpPr>
        <p:spPr/>
        <p:txBody>
          <a:bodyPr/>
          <a:lstStyle/>
          <a:p>
            <a:r>
              <a:rPr lang="en-US" altLang="en-US" b="1"/>
              <a:t>Formal groups</a:t>
            </a:r>
            <a:r>
              <a:rPr lang="en-US" altLang="en-US"/>
              <a:t>: organized, hierarchical groups where structure is defined, roles delineated, etc.</a:t>
            </a:r>
          </a:p>
          <a:p>
            <a:r>
              <a:rPr lang="en-US" altLang="en-US" b="1"/>
              <a:t>Informal groups</a:t>
            </a:r>
            <a:r>
              <a:rPr lang="en-US" altLang="en-US"/>
              <a:t>: often emerge from formal groups, but may also emerge between neighbors, friends, etc.</a:t>
            </a:r>
          </a:p>
        </p:txBody>
      </p:sp>
    </p:spTree>
    <p:extLst>
      <p:ext uri="{BB962C8B-B14F-4D97-AF65-F5344CB8AC3E}">
        <p14:creationId xmlns:p14="http://schemas.microsoft.com/office/powerpoint/2010/main" val="41209603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p:txBody>
          <a:bodyPr/>
          <a:lstStyle/>
          <a:p>
            <a:r>
              <a:rPr lang="en-US" altLang="en-US"/>
              <a:t>Roles</a:t>
            </a:r>
          </a:p>
        </p:txBody>
      </p:sp>
      <p:sp>
        <p:nvSpPr>
          <p:cNvPr id="96259" name="Rectangle 3"/>
          <p:cNvSpPr>
            <a:spLocks noGrp="1" noChangeArrowheads="1"/>
          </p:cNvSpPr>
          <p:nvPr>
            <p:ph idx="1"/>
          </p:nvPr>
        </p:nvSpPr>
        <p:spPr/>
        <p:txBody>
          <a:bodyPr/>
          <a:lstStyle/>
          <a:p>
            <a:pPr marL="571500" indent="-571500"/>
            <a:r>
              <a:rPr lang="en-US" altLang="en-US" i="1"/>
              <a:t>Patterns of behavior</a:t>
            </a:r>
            <a:r>
              <a:rPr lang="en-US" altLang="en-US"/>
              <a:t> expected of individuals within a given social context</a:t>
            </a:r>
          </a:p>
          <a:p>
            <a:pPr marL="571500" indent="-571500"/>
            <a:r>
              <a:rPr lang="en-US" altLang="en-US"/>
              <a:t>May develop in one of three ways</a:t>
            </a:r>
          </a:p>
          <a:p>
            <a:pPr marL="839788" lvl="1" indent="-495300">
              <a:buFont typeface="Wingdings" panose="05000000000000000000" pitchFamily="2" charset="2"/>
              <a:buAutoNum type="arabicPeriod"/>
            </a:pPr>
            <a:r>
              <a:rPr lang="en-US" altLang="en-US"/>
              <a:t>Formal role definitions prescribed by the group</a:t>
            </a:r>
          </a:p>
          <a:p>
            <a:pPr marL="839788" lvl="1" indent="-495300">
              <a:buFont typeface="Wingdings" panose="05000000000000000000" pitchFamily="2" charset="2"/>
              <a:buAutoNum type="arabicPeriod"/>
            </a:pPr>
            <a:r>
              <a:rPr lang="en-US" altLang="en-US"/>
              <a:t>Informal rules of the group</a:t>
            </a:r>
          </a:p>
          <a:p>
            <a:pPr marL="839788" lvl="1" indent="-495300">
              <a:buFont typeface="Wingdings" panose="05000000000000000000" pitchFamily="2" charset="2"/>
              <a:buAutoNum type="arabicPeriod"/>
            </a:pPr>
            <a:r>
              <a:rPr lang="en-US" altLang="en-US"/>
              <a:t>History of prior experiences</a:t>
            </a:r>
          </a:p>
        </p:txBody>
      </p:sp>
    </p:spTree>
    <p:extLst>
      <p:ext uri="{BB962C8B-B14F-4D97-AF65-F5344CB8AC3E}">
        <p14:creationId xmlns:p14="http://schemas.microsoft.com/office/powerpoint/2010/main" val="28940057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p:txBody>
          <a:bodyPr/>
          <a:lstStyle/>
          <a:p>
            <a:r>
              <a:rPr lang="en-US" altLang="en-US"/>
              <a:t>Reference groups</a:t>
            </a:r>
          </a:p>
        </p:txBody>
      </p:sp>
      <p:sp>
        <p:nvSpPr>
          <p:cNvPr id="100355" name="Rectangle 3"/>
          <p:cNvSpPr>
            <a:spLocks noGrp="1" noChangeArrowheads="1"/>
          </p:cNvSpPr>
          <p:nvPr>
            <p:ph idx="1"/>
          </p:nvPr>
        </p:nvSpPr>
        <p:spPr/>
        <p:txBody>
          <a:bodyPr/>
          <a:lstStyle/>
          <a:p>
            <a:r>
              <a:rPr lang="en-US" altLang="en-US"/>
              <a:t>Any </a:t>
            </a:r>
            <a:r>
              <a:rPr lang="en-US" altLang="en-US" i="1"/>
              <a:t>person or group</a:t>
            </a:r>
            <a:r>
              <a:rPr lang="en-US" altLang="en-US"/>
              <a:t> that serves as a point of comparison (</a:t>
            </a:r>
            <a:r>
              <a:rPr lang="en-US" altLang="en-US" i="1"/>
              <a:t>referenc</a:t>
            </a:r>
            <a:r>
              <a:rPr lang="en-US" altLang="en-US"/>
              <a:t>e) for an individual in forming either general or specific values, attitudes, or a specific guide for behavior</a:t>
            </a:r>
          </a:p>
          <a:p>
            <a:r>
              <a:rPr lang="en-US" altLang="en-US"/>
              <a:t>Reference groups are groups that serve as </a:t>
            </a:r>
            <a:r>
              <a:rPr lang="en-US" altLang="en-US" i="1"/>
              <a:t>frames of reference</a:t>
            </a:r>
            <a:r>
              <a:rPr lang="en-US" altLang="en-US"/>
              <a:t> for individuals in their purchase or consumption decisions</a:t>
            </a:r>
          </a:p>
        </p:txBody>
      </p:sp>
    </p:spTree>
    <p:extLst>
      <p:ext uri="{BB962C8B-B14F-4D97-AF65-F5344CB8AC3E}">
        <p14:creationId xmlns:p14="http://schemas.microsoft.com/office/powerpoint/2010/main" val="11825048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p:txBody>
          <a:bodyPr/>
          <a:lstStyle/>
          <a:p>
            <a:r>
              <a:rPr lang="en-US" altLang="en-US"/>
              <a:t>Types of reference groups</a:t>
            </a:r>
          </a:p>
        </p:txBody>
      </p:sp>
      <p:sp>
        <p:nvSpPr>
          <p:cNvPr id="102403" name="Rectangle 3"/>
          <p:cNvSpPr>
            <a:spLocks noGrp="1" noChangeArrowheads="1"/>
          </p:cNvSpPr>
          <p:nvPr>
            <p:ph idx="1"/>
          </p:nvPr>
        </p:nvSpPr>
        <p:spPr/>
        <p:txBody>
          <a:bodyPr/>
          <a:lstStyle/>
          <a:p>
            <a:r>
              <a:rPr lang="en-US" altLang="en-US" b="1"/>
              <a:t>Normativ</a:t>
            </a:r>
            <a:r>
              <a:rPr lang="en-US" altLang="en-US" b="1" i="1"/>
              <a:t>e</a:t>
            </a:r>
            <a:r>
              <a:rPr lang="en-US" altLang="en-US"/>
              <a:t>: groups that influence </a:t>
            </a:r>
            <a:r>
              <a:rPr lang="en-US" altLang="en-US" i="1"/>
              <a:t>general or broadly defined</a:t>
            </a:r>
            <a:r>
              <a:rPr lang="en-US" altLang="en-US"/>
              <a:t> values or behavior</a:t>
            </a:r>
          </a:p>
          <a:p>
            <a:r>
              <a:rPr lang="en-US" altLang="en-US" b="1"/>
              <a:t>Comparative</a:t>
            </a:r>
            <a:r>
              <a:rPr lang="en-US" altLang="en-US"/>
              <a:t>: groups that benchmark </a:t>
            </a:r>
            <a:r>
              <a:rPr lang="en-US" altLang="en-US" i="1"/>
              <a:t>specific or narrowly defined</a:t>
            </a:r>
            <a:r>
              <a:rPr lang="en-US" altLang="en-US"/>
              <a:t> attitudes or behaviors</a:t>
            </a:r>
          </a:p>
          <a:p>
            <a:r>
              <a:rPr lang="en-US" altLang="en-US" b="1"/>
              <a:t>Indirect</a:t>
            </a:r>
            <a:r>
              <a:rPr lang="en-US" altLang="en-US"/>
              <a:t>: individuals or groups with whom a person does not have </a:t>
            </a:r>
            <a:r>
              <a:rPr lang="en-US" altLang="en-US" i="1"/>
              <a:t>direct</a:t>
            </a:r>
            <a:r>
              <a:rPr lang="en-US" altLang="en-US"/>
              <a:t> contact, such as movie stars, sports heroes, celebrities, political leaders, etc.</a:t>
            </a:r>
            <a:endParaRPr lang="en-US" altLang="en-US" b="1" i="1"/>
          </a:p>
          <a:p>
            <a:endParaRPr lang="en-US" altLang="en-US"/>
          </a:p>
        </p:txBody>
      </p:sp>
    </p:spTree>
    <p:extLst>
      <p:ext uri="{BB962C8B-B14F-4D97-AF65-F5344CB8AC3E}">
        <p14:creationId xmlns:p14="http://schemas.microsoft.com/office/powerpoint/2010/main" val="18224194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p:txBody>
          <a:bodyPr/>
          <a:lstStyle/>
          <a:p>
            <a:endParaRPr lang="en-US" altLang="en-US"/>
          </a:p>
        </p:txBody>
      </p:sp>
      <p:sp>
        <p:nvSpPr>
          <p:cNvPr id="104451" name="Rectangle 3"/>
          <p:cNvSpPr>
            <a:spLocks noGrp="1" noChangeArrowheads="1"/>
          </p:cNvSpPr>
          <p:nvPr>
            <p:ph idx="1"/>
          </p:nvPr>
        </p:nvSpPr>
        <p:spPr/>
        <p:txBody>
          <a:bodyPr/>
          <a:lstStyle/>
          <a:p>
            <a:r>
              <a:rPr lang="en-US" altLang="en-US" dirty="0"/>
              <a:t>Membership reference groups</a:t>
            </a:r>
          </a:p>
          <a:p>
            <a:r>
              <a:rPr lang="en-US" altLang="en-US" dirty="0"/>
              <a:t>Aspirational reference groups</a:t>
            </a:r>
          </a:p>
          <a:p>
            <a:r>
              <a:rPr lang="en-US" altLang="en-US" dirty="0"/>
              <a:t>Dissociative reference groups</a:t>
            </a:r>
          </a:p>
        </p:txBody>
      </p:sp>
    </p:spTree>
    <p:extLst>
      <p:ext uri="{BB962C8B-B14F-4D97-AF65-F5344CB8AC3E}">
        <p14:creationId xmlns:p14="http://schemas.microsoft.com/office/powerpoint/2010/main" val="309298745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47500" lnSpcReduction="20000"/>
          </a:bodyPr>
          <a:lstStyle/>
          <a:p>
            <a:pPr marL="0" indent="0">
              <a:buNone/>
            </a:pPr>
            <a:r>
              <a:rPr lang="en-US" sz="5600" b="1" dirty="0" smtClean="0"/>
              <a:t>Membership </a:t>
            </a:r>
            <a:r>
              <a:rPr lang="en-US" sz="5600" b="1" dirty="0"/>
              <a:t>Reference </a:t>
            </a:r>
            <a:r>
              <a:rPr lang="en-US" sz="5600" b="1" dirty="0" smtClean="0"/>
              <a:t>Group </a:t>
            </a:r>
            <a:r>
              <a:rPr lang="en-US" sz="5600" dirty="0" smtClean="0"/>
              <a:t>-Ordinary </a:t>
            </a:r>
            <a:r>
              <a:rPr lang="en-US" sz="5600" dirty="0"/>
              <a:t>people whose consumption activities </a:t>
            </a:r>
            <a:r>
              <a:rPr lang="en-US" sz="5600" dirty="0" smtClean="0"/>
              <a:t>provide informational </a:t>
            </a:r>
            <a:r>
              <a:rPr lang="en-US" sz="5600" dirty="0"/>
              <a:t>social influence. Membership are affected </a:t>
            </a:r>
            <a:r>
              <a:rPr lang="en-US" sz="5600" dirty="0" smtClean="0"/>
              <a:t>by several </a:t>
            </a:r>
            <a:r>
              <a:rPr lang="en-US" sz="5600" dirty="0"/>
              <a:t>factors:</a:t>
            </a:r>
          </a:p>
          <a:p>
            <a:pPr lvl="1">
              <a:buFont typeface="Wingdings" panose="05000000000000000000" pitchFamily="2" charset="2"/>
              <a:buChar char="q"/>
            </a:pPr>
            <a:r>
              <a:rPr lang="en-US" sz="5200" dirty="0" smtClean="0"/>
              <a:t>Proximity: </a:t>
            </a:r>
            <a:r>
              <a:rPr lang="en-US" sz="5200" dirty="0"/>
              <a:t>Physical nearness.</a:t>
            </a:r>
          </a:p>
          <a:p>
            <a:pPr lvl="1">
              <a:buFont typeface="Wingdings" panose="05000000000000000000" pitchFamily="2" charset="2"/>
              <a:buChar char="q"/>
            </a:pPr>
            <a:r>
              <a:rPr lang="en-US" sz="5200" dirty="0" smtClean="0"/>
              <a:t>Mere </a:t>
            </a:r>
            <a:r>
              <a:rPr lang="en-US" sz="5200" dirty="0"/>
              <a:t>Exposure: Liking persons or things simply as </a:t>
            </a:r>
            <a:r>
              <a:rPr lang="en-US" sz="5200" dirty="0" smtClean="0"/>
              <a:t>a </a:t>
            </a:r>
            <a:r>
              <a:rPr lang="en-US" sz="5600" dirty="0" smtClean="0"/>
              <a:t>result </a:t>
            </a:r>
            <a:r>
              <a:rPr lang="en-US" sz="5600" dirty="0"/>
              <a:t>of seeing them more often (mere </a:t>
            </a:r>
            <a:r>
              <a:rPr lang="en-US" sz="5600" dirty="0" smtClean="0"/>
              <a:t>exposure phenomenon</a:t>
            </a:r>
            <a:r>
              <a:rPr lang="en-US" sz="5600" dirty="0"/>
              <a:t>)</a:t>
            </a:r>
          </a:p>
          <a:p>
            <a:pPr lvl="1">
              <a:buFont typeface="Wingdings" panose="05000000000000000000" pitchFamily="2" charset="2"/>
              <a:buChar char="q"/>
            </a:pPr>
            <a:r>
              <a:rPr lang="en-US" sz="5200" dirty="0" smtClean="0"/>
              <a:t>Group </a:t>
            </a:r>
            <a:r>
              <a:rPr lang="en-US" sz="5200" dirty="0"/>
              <a:t>Cohesiveness: The degree to which members of </a:t>
            </a:r>
            <a:r>
              <a:rPr lang="en-US" sz="5200" dirty="0" smtClean="0"/>
              <a:t>a </a:t>
            </a:r>
            <a:r>
              <a:rPr lang="en-US" sz="5600" dirty="0" smtClean="0"/>
              <a:t>group </a:t>
            </a:r>
            <a:r>
              <a:rPr lang="en-US" sz="5600" dirty="0"/>
              <a:t>are attracted to each other and value their </a:t>
            </a:r>
            <a:r>
              <a:rPr lang="en-US" sz="5600" dirty="0" smtClean="0"/>
              <a:t>group membership</a:t>
            </a:r>
            <a:r>
              <a:rPr lang="en-US" sz="5600" dirty="0"/>
              <a:t>.</a:t>
            </a:r>
          </a:p>
        </p:txBody>
      </p:sp>
    </p:spTree>
    <p:extLst>
      <p:ext uri="{BB962C8B-B14F-4D97-AF65-F5344CB8AC3E}">
        <p14:creationId xmlns:p14="http://schemas.microsoft.com/office/powerpoint/2010/main" val="2937327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b="1" dirty="0"/>
              <a:t>Aspirational Reference </a:t>
            </a:r>
            <a:r>
              <a:rPr lang="en-US" b="1" dirty="0" smtClean="0"/>
              <a:t>Groups </a:t>
            </a:r>
            <a:r>
              <a:rPr lang="en-US" dirty="0" smtClean="0"/>
              <a:t>- </a:t>
            </a:r>
            <a:r>
              <a:rPr lang="en-US" dirty="0"/>
              <a:t>Comprise idealized figures such as successful business people, athletes, or performers</a:t>
            </a:r>
            <a:r>
              <a:rPr lang="en-US" dirty="0" smtClean="0"/>
              <a:t>.</a:t>
            </a:r>
          </a:p>
          <a:p>
            <a:r>
              <a:rPr lang="en-US" dirty="0"/>
              <a:t>Aspirational group is the one to which a person may want to become part of. They currently are not part of that group but wish to become and get with that group. </a:t>
            </a:r>
            <a:endParaRPr lang="en-US" dirty="0" smtClean="0"/>
          </a:p>
          <a:p>
            <a:r>
              <a:rPr lang="en-US" dirty="0" smtClean="0"/>
              <a:t>For </a:t>
            </a:r>
            <a:r>
              <a:rPr lang="en-US" dirty="0"/>
              <a:t>doing the same, they try to dress, talk, act and even think the way the members of that group do.</a:t>
            </a:r>
          </a:p>
          <a:p>
            <a:endParaRPr lang="en-US" dirty="0"/>
          </a:p>
        </p:txBody>
      </p:sp>
    </p:spTree>
    <p:extLst>
      <p:ext uri="{BB962C8B-B14F-4D97-AF65-F5344CB8AC3E}">
        <p14:creationId xmlns:p14="http://schemas.microsoft.com/office/powerpoint/2010/main" val="374171717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1287886" y="1159099"/>
            <a:ext cx="9504610" cy="4716240"/>
          </a:xfrm>
        </p:spPr>
        <p:txBody>
          <a:bodyPr>
            <a:normAutofit/>
          </a:bodyPr>
          <a:lstStyle/>
          <a:p>
            <a:r>
              <a:rPr lang="en-US" altLang="en-US" b="1" dirty="0"/>
              <a:t>Dissociative reference groups</a:t>
            </a:r>
          </a:p>
          <a:p>
            <a:pPr marL="0" indent="0">
              <a:buNone/>
            </a:pPr>
            <a:r>
              <a:rPr lang="en-US" dirty="0"/>
              <a:t>The people in these groups are totally opposite to the people in the aspirational group. Here people deny of becoming or getting connected to a particular group. They just hate being related to that group.</a:t>
            </a:r>
          </a:p>
          <a:p>
            <a:r>
              <a:rPr lang="en-US" dirty="0"/>
              <a:t>For example, if people don’t like a particular community, they would never like being connected to them. So they would try all the possible ways to avoid the way in which they dress, think or act.</a:t>
            </a:r>
          </a:p>
          <a:p>
            <a:r>
              <a:rPr lang="en-US" dirty="0"/>
              <a:t>Thus marketers need to understand the likes and dislikes of the consumers and also the groups to which they belong. Marketers should recognize the extent to which a reference group influences the consumer and he should also understand out of all the groups which group influences him the most.</a:t>
            </a:r>
          </a:p>
          <a:p>
            <a:endParaRPr lang="en-US" dirty="0"/>
          </a:p>
        </p:txBody>
      </p:sp>
    </p:spTree>
    <p:extLst>
      <p:ext uri="{BB962C8B-B14F-4D97-AF65-F5344CB8AC3E}">
        <p14:creationId xmlns:p14="http://schemas.microsoft.com/office/powerpoint/2010/main" val="27191824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r>
              <a:rPr lang="en-US" altLang="en-US" sz="3800"/>
              <a:t>Factors that affect reference group influence</a:t>
            </a:r>
          </a:p>
        </p:txBody>
      </p:sp>
      <p:sp>
        <p:nvSpPr>
          <p:cNvPr id="108547" name="Rectangle 3"/>
          <p:cNvSpPr>
            <a:spLocks noGrp="1" noChangeArrowheads="1"/>
          </p:cNvSpPr>
          <p:nvPr>
            <p:ph idx="1"/>
          </p:nvPr>
        </p:nvSpPr>
        <p:spPr/>
        <p:txBody>
          <a:bodyPr/>
          <a:lstStyle/>
          <a:p>
            <a:pPr marL="571500" indent="-571500"/>
            <a:r>
              <a:rPr lang="en-US" altLang="en-US"/>
              <a:t>Degree of influence a reference group exerts on a consumer’s actions depend on several factors:</a:t>
            </a:r>
          </a:p>
          <a:p>
            <a:pPr marL="571500" indent="-571500">
              <a:buFont typeface="Wingdings" panose="05000000000000000000" pitchFamily="2" charset="2"/>
              <a:buAutoNum type="arabicPeriod"/>
            </a:pPr>
            <a:r>
              <a:rPr lang="en-US" altLang="en-US"/>
              <a:t>Nature and extent of consumer’s information and experience</a:t>
            </a:r>
          </a:p>
          <a:p>
            <a:pPr marL="571500" indent="-571500">
              <a:buFont typeface="Wingdings" panose="05000000000000000000" pitchFamily="2" charset="2"/>
              <a:buAutoNum type="arabicPeriod"/>
            </a:pPr>
            <a:r>
              <a:rPr lang="en-US" altLang="en-US"/>
              <a:t>Credibility, attractiveness, and power of the group</a:t>
            </a:r>
          </a:p>
          <a:p>
            <a:pPr marL="571500" indent="-571500">
              <a:buFont typeface="Wingdings" panose="05000000000000000000" pitchFamily="2" charset="2"/>
              <a:buAutoNum type="arabicPeriod"/>
            </a:pPr>
            <a:r>
              <a:rPr lang="en-US" altLang="en-US"/>
              <a:t>Conspicuousness of the product</a:t>
            </a:r>
          </a:p>
        </p:txBody>
      </p:sp>
    </p:spTree>
    <p:extLst>
      <p:ext uri="{BB962C8B-B14F-4D97-AF65-F5344CB8AC3E}">
        <p14:creationId xmlns:p14="http://schemas.microsoft.com/office/powerpoint/2010/main" val="21163048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lstStyle/>
          <a:p>
            <a:r>
              <a:rPr lang="en-US" altLang="en-US" sz="3800"/>
              <a:t>1. Consumer’s information and experience</a:t>
            </a:r>
          </a:p>
        </p:txBody>
      </p:sp>
      <p:sp>
        <p:nvSpPr>
          <p:cNvPr id="109571" name="Rectangle 3"/>
          <p:cNvSpPr>
            <a:spLocks noGrp="1" noChangeArrowheads="1"/>
          </p:cNvSpPr>
          <p:nvPr>
            <p:ph idx="1"/>
          </p:nvPr>
        </p:nvSpPr>
        <p:spPr/>
        <p:txBody>
          <a:bodyPr/>
          <a:lstStyle/>
          <a:p>
            <a:r>
              <a:rPr lang="en-US" altLang="en-US" dirty="0" smtClean="0"/>
              <a:t>The g</a:t>
            </a:r>
            <a:r>
              <a:rPr lang="en-US" altLang="en-US" dirty="0" smtClean="0"/>
              <a:t>reater </a:t>
            </a:r>
            <a:r>
              <a:rPr lang="en-US" altLang="en-US" dirty="0"/>
              <a:t>the consumer’s access to information about or experience with a product, the less likely it is that he or she will be influenced by the advice or examples of others</a:t>
            </a:r>
          </a:p>
        </p:txBody>
      </p:sp>
    </p:spTree>
    <p:extLst>
      <p:ext uri="{BB962C8B-B14F-4D97-AF65-F5344CB8AC3E}">
        <p14:creationId xmlns:p14="http://schemas.microsoft.com/office/powerpoint/2010/main" val="16612643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p:txBody>
          <a:bodyPr/>
          <a:lstStyle/>
          <a:p>
            <a:r>
              <a:rPr lang="en-US" altLang="en-US" sz="3800"/>
              <a:t>2. Credibility, power and attractiveness of the reference group</a:t>
            </a:r>
          </a:p>
        </p:txBody>
      </p:sp>
      <p:sp>
        <p:nvSpPr>
          <p:cNvPr id="111619" name="Rectangle 3"/>
          <p:cNvSpPr>
            <a:spLocks noGrp="1" noChangeArrowheads="1"/>
          </p:cNvSpPr>
          <p:nvPr>
            <p:ph idx="1"/>
          </p:nvPr>
        </p:nvSpPr>
        <p:spPr>
          <a:xfrm>
            <a:off x="1981200" y="2910625"/>
            <a:ext cx="8229600" cy="3220301"/>
          </a:xfrm>
        </p:spPr>
        <p:txBody>
          <a:bodyPr/>
          <a:lstStyle/>
          <a:p>
            <a:r>
              <a:rPr lang="en-US" altLang="en-US" i="1" dirty="0"/>
              <a:t>Direct relationship</a:t>
            </a:r>
            <a:r>
              <a:rPr lang="en-US" altLang="en-US" dirty="0"/>
              <a:t> between these factors and the influence the group wields</a:t>
            </a:r>
          </a:p>
          <a:p>
            <a:r>
              <a:rPr lang="en-US" altLang="en-US" dirty="0"/>
              <a:t>Consumers are more likely to be persuaded by those whom they consider </a:t>
            </a:r>
            <a:r>
              <a:rPr lang="en-US" altLang="en-US" i="1" dirty="0"/>
              <a:t>trustworthy and knowledgeable—</a:t>
            </a:r>
            <a:r>
              <a:rPr lang="en-US" altLang="en-US" dirty="0"/>
              <a:t>i.e., high credibility</a:t>
            </a:r>
          </a:p>
        </p:txBody>
      </p:sp>
    </p:spTree>
    <p:extLst>
      <p:ext uri="{BB962C8B-B14F-4D97-AF65-F5344CB8AC3E}">
        <p14:creationId xmlns:p14="http://schemas.microsoft.com/office/powerpoint/2010/main" val="95974754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p:txBody>
          <a:bodyPr/>
          <a:lstStyle/>
          <a:p>
            <a:endParaRPr lang="en-US" altLang="en-US"/>
          </a:p>
        </p:txBody>
      </p:sp>
      <p:sp>
        <p:nvSpPr>
          <p:cNvPr id="151555" name="Rectangle 3"/>
          <p:cNvSpPr>
            <a:spLocks noGrp="1" noChangeArrowheads="1"/>
          </p:cNvSpPr>
          <p:nvPr>
            <p:ph idx="1"/>
          </p:nvPr>
        </p:nvSpPr>
        <p:spPr/>
        <p:txBody>
          <a:bodyPr/>
          <a:lstStyle/>
          <a:p>
            <a:r>
              <a:rPr lang="en-US" altLang="en-US"/>
              <a:t>Consumers who are concerned with the </a:t>
            </a:r>
            <a:r>
              <a:rPr lang="en-US" altLang="en-US" i="1"/>
              <a:t>power</a:t>
            </a:r>
            <a:r>
              <a:rPr lang="en-US" altLang="en-US"/>
              <a:t> that a group can exert over them might choose products or services that conform to the norms of that person or group</a:t>
            </a:r>
          </a:p>
          <a:p>
            <a:r>
              <a:rPr lang="en-US" altLang="en-US"/>
              <a:t>Consumers who are concerned with the </a:t>
            </a:r>
            <a:r>
              <a:rPr lang="en-US" altLang="en-US" i="1"/>
              <a:t>acceptance or approval of others</a:t>
            </a:r>
            <a:r>
              <a:rPr lang="en-US" altLang="en-US"/>
              <a:t> they like or identify with are likely to adopt their product, brand, or other behavioral characteristics</a:t>
            </a:r>
          </a:p>
          <a:p>
            <a:endParaRPr lang="en-US" altLang="en-US"/>
          </a:p>
        </p:txBody>
      </p:sp>
    </p:spTree>
    <p:extLst>
      <p:ext uri="{BB962C8B-B14F-4D97-AF65-F5344CB8AC3E}">
        <p14:creationId xmlns:p14="http://schemas.microsoft.com/office/powerpoint/2010/main" val="24551990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p:txBody>
          <a:bodyPr/>
          <a:lstStyle/>
          <a:p>
            <a:r>
              <a:rPr lang="en-US" altLang="en-US"/>
              <a:t>3. Conspicuousness of the product</a:t>
            </a:r>
          </a:p>
        </p:txBody>
      </p:sp>
      <p:sp>
        <p:nvSpPr>
          <p:cNvPr id="113667" name="Rectangle 3"/>
          <p:cNvSpPr>
            <a:spLocks noGrp="1" noChangeArrowheads="1"/>
          </p:cNvSpPr>
          <p:nvPr>
            <p:ph idx="1"/>
          </p:nvPr>
        </p:nvSpPr>
        <p:spPr/>
        <p:txBody>
          <a:bodyPr/>
          <a:lstStyle/>
          <a:p>
            <a:r>
              <a:rPr lang="en-US" altLang="en-US"/>
              <a:t>A purchase that will </a:t>
            </a:r>
            <a:r>
              <a:rPr lang="en-US" altLang="en-US" i="1"/>
              <a:t>stand out</a:t>
            </a:r>
            <a:r>
              <a:rPr lang="en-US" altLang="en-US"/>
              <a:t> and be noticed is more likely to be made with the reaction of a reference group in mind</a:t>
            </a:r>
          </a:p>
          <a:p>
            <a:r>
              <a:rPr lang="en-US" altLang="en-US"/>
              <a:t>Particularly true for </a:t>
            </a:r>
            <a:r>
              <a:rPr lang="en-US" altLang="en-US" i="1"/>
              <a:t>luxury and status-revealing</a:t>
            </a:r>
            <a:r>
              <a:rPr lang="en-US" altLang="en-US"/>
              <a:t> purchases</a:t>
            </a:r>
          </a:p>
        </p:txBody>
      </p:sp>
    </p:spTree>
    <p:extLst>
      <p:ext uri="{BB962C8B-B14F-4D97-AF65-F5344CB8AC3E}">
        <p14:creationId xmlns:p14="http://schemas.microsoft.com/office/powerpoint/2010/main" val="353356634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p:nvPr>
        </p:nvSpPr>
        <p:spPr/>
        <p:txBody>
          <a:bodyPr/>
          <a:lstStyle/>
          <a:p>
            <a:r>
              <a:rPr lang="en-US" altLang="en-US"/>
              <a:t>Implications for marketing</a:t>
            </a:r>
          </a:p>
        </p:txBody>
      </p:sp>
      <p:sp>
        <p:nvSpPr>
          <p:cNvPr id="121859" name="Rectangle 3"/>
          <p:cNvSpPr>
            <a:spLocks noGrp="1" noChangeArrowheads="1"/>
          </p:cNvSpPr>
          <p:nvPr>
            <p:ph idx="1"/>
          </p:nvPr>
        </p:nvSpPr>
        <p:spPr>
          <a:xfrm>
            <a:off x="1449977" y="2395470"/>
            <a:ext cx="9339943" cy="3735456"/>
          </a:xfrm>
        </p:spPr>
        <p:txBody>
          <a:bodyPr/>
          <a:lstStyle/>
          <a:p>
            <a:r>
              <a:rPr lang="en-US" altLang="en-US" sz="2600" dirty="0"/>
              <a:t>Marketers who employ reference group influence must understand that consumers have </a:t>
            </a:r>
            <a:r>
              <a:rPr lang="en-US" altLang="en-US" sz="2600" i="1" dirty="0"/>
              <a:t>multiple </a:t>
            </a:r>
            <a:r>
              <a:rPr lang="en-US" altLang="en-US" sz="2600" dirty="0"/>
              <a:t>reference groups</a:t>
            </a:r>
          </a:p>
          <a:p>
            <a:r>
              <a:rPr lang="en-US" altLang="en-US" sz="2600" dirty="0"/>
              <a:t>Different groups may influence consumer purchases in different areas</a:t>
            </a:r>
          </a:p>
          <a:p>
            <a:r>
              <a:rPr lang="en-US" altLang="en-US" sz="2600" dirty="0"/>
              <a:t>Marketers must first identify the </a:t>
            </a:r>
            <a:r>
              <a:rPr lang="en-US" altLang="en-US" sz="2600" i="1" dirty="0"/>
              <a:t>types of groups</a:t>
            </a:r>
            <a:r>
              <a:rPr lang="en-US" altLang="en-US" sz="2600" dirty="0"/>
              <a:t> that consumers are likely to refer to when making a purchase</a:t>
            </a:r>
          </a:p>
          <a:p>
            <a:r>
              <a:rPr lang="en-US" altLang="en-US" sz="2600" dirty="0"/>
              <a:t>Then they are in a position to select appropriate influencers to deliver the marketing message</a:t>
            </a:r>
          </a:p>
        </p:txBody>
      </p:sp>
    </p:spTree>
    <p:extLst>
      <p:ext uri="{BB962C8B-B14F-4D97-AF65-F5344CB8AC3E}">
        <p14:creationId xmlns:p14="http://schemas.microsoft.com/office/powerpoint/2010/main" val="17000684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p:txBody>
          <a:bodyPr/>
          <a:lstStyle/>
          <a:p>
            <a:r>
              <a:rPr lang="en-US" altLang="en-US" sz="3800"/>
              <a:t>Selected consumer-related reference groups</a:t>
            </a:r>
          </a:p>
        </p:txBody>
      </p:sp>
      <p:sp>
        <p:nvSpPr>
          <p:cNvPr id="123907" name="Rectangle 3"/>
          <p:cNvSpPr>
            <a:spLocks noGrp="1" noChangeArrowheads="1"/>
          </p:cNvSpPr>
          <p:nvPr>
            <p:ph idx="1"/>
          </p:nvPr>
        </p:nvSpPr>
        <p:spPr/>
        <p:txBody>
          <a:bodyPr/>
          <a:lstStyle/>
          <a:p>
            <a:pPr marL="0" indent="0">
              <a:buNone/>
            </a:pPr>
            <a:r>
              <a:rPr lang="en-US" altLang="en-US" dirty="0"/>
              <a:t>There is a large and diverse range of groups that have the potential to influence consumer behavior; we will look at four:</a:t>
            </a:r>
          </a:p>
          <a:p>
            <a:pPr marL="571500" indent="-571500">
              <a:buFont typeface="Wingdings" panose="05000000000000000000" pitchFamily="2" charset="2"/>
              <a:buAutoNum type="arabicPeriod"/>
            </a:pPr>
            <a:r>
              <a:rPr lang="en-US" altLang="en-US" dirty="0"/>
              <a:t>Friendship groups</a:t>
            </a:r>
          </a:p>
          <a:p>
            <a:pPr marL="571500" indent="-571500">
              <a:buFont typeface="Wingdings" panose="05000000000000000000" pitchFamily="2" charset="2"/>
              <a:buAutoNum type="arabicPeriod"/>
            </a:pPr>
            <a:r>
              <a:rPr lang="en-US" altLang="en-US" dirty="0"/>
              <a:t>Shopping groups</a:t>
            </a:r>
          </a:p>
          <a:p>
            <a:pPr marL="571500" indent="-571500">
              <a:buFont typeface="Wingdings" panose="05000000000000000000" pitchFamily="2" charset="2"/>
              <a:buAutoNum type="arabicPeriod"/>
            </a:pPr>
            <a:r>
              <a:rPr lang="en-US" altLang="en-US" dirty="0"/>
              <a:t>Work groups</a:t>
            </a:r>
          </a:p>
          <a:p>
            <a:pPr marL="571500" indent="-571500">
              <a:buFont typeface="Wingdings" panose="05000000000000000000" pitchFamily="2" charset="2"/>
              <a:buAutoNum type="arabicPeriod"/>
            </a:pPr>
            <a:r>
              <a:rPr lang="en-US" altLang="en-US" dirty="0"/>
              <a:t>Consumer action groups</a:t>
            </a:r>
          </a:p>
        </p:txBody>
      </p:sp>
    </p:spTree>
    <p:extLst>
      <p:ext uri="{BB962C8B-B14F-4D97-AF65-F5344CB8AC3E}">
        <p14:creationId xmlns:p14="http://schemas.microsoft.com/office/powerpoint/2010/main" val="293216482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p:txBody>
          <a:bodyPr/>
          <a:lstStyle/>
          <a:p>
            <a:r>
              <a:rPr lang="en-US" altLang="en-US"/>
              <a:t>1. Friendship groups</a:t>
            </a:r>
          </a:p>
        </p:txBody>
      </p:sp>
      <p:sp>
        <p:nvSpPr>
          <p:cNvPr id="125955" name="Rectangle 3"/>
          <p:cNvSpPr>
            <a:spLocks noGrp="1" noChangeArrowheads="1"/>
          </p:cNvSpPr>
          <p:nvPr>
            <p:ph idx="1"/>
          </p:nvPr>
        </p:nvSpPr>
        <p:spPr/>
        <p:txBody>
          <a:bodyPr>
            <a:normAutofit fontScale="92500"/>
          </a:bodyPr>
          <a:lstStyle/>
          <a:p>
            <a:pPr>
              <a:lnSpc>
                <a:spcPct val="90000"/>
              </a:lnSpc>
            </a:pPr>
            <a:r>
              <a:rPr lang="en-US" altLang="en-US" sz="2600" dirty="0"/>
              <a:t>Generally considered </a:t>
            </a:r>
            <a:r>
              <a:rPr lang="en-US" altLang="en-US" sz="2600" i="1" dirty="0"/>
              <a:t>informal</a:t>
            </a:r>
            <a:r>
              <a:rPr lang="en-US" altLang="en-US" sz="2600" dirty="0"/>
              <a:t> groups</a:t>
            </a:r>
          </a:p>
          <a:p>
            <a:pPr>
              <a:lnSpc>
                <a:spcPct val="90000"/>
              </a:lnSpc>
            </a:pPr>
            <a:r>
              <a:rPr lang="en-US" altLang="en-US" sz="2600" dirty="0" smtClean="0"/>
              <a:t>They are considered </a:t>
            </a:r>
            <a:r>
              <a:rPr lang="en-US" altLang="en-US" sz="2600" dirty="0"/>
              <a:t>the </a:t>
            </a:r>
            <a:r>
              <a:rPr lang="en-US" altLang="en-US" sz="2600" i="1" dirty="0"/>
              <a:t>most likely</a:t>
            </a:r>
            <a:r>
              <a:rPr lang="en-US" altLang="en-US" sz="2600" dirty="0"/>
              <a:t> to influence individual’s purchase decision</a:t>
            </a:r>
          </a:p>
          <a:p>
            <a:pPr>
              <a:lnSpc>
                <a:spcPct val="90000"/>
              </a:lnSpc>
            </a:pPr>
            <a:r>
              <a:rPr lang="en-US" altLang="en-US" sz="2600" dirty="0"/>
              <a:t>Seeking and maintaining friendships is a </a:t>
            </a:r>
            <a:r>
              <a:rPr lang="en-US" altLang="en-US" sz="2600" i="1" dirty="0"/>
              <a:t>basic drive</a:t>
            </a:r>
            <a:r>
              <a:rPr lang="en-US" altLang="en-US" sz="2600" dirty="0"/>
              <a:t> of most people</a:t>
            </a:r>
          </a:p>
          <a:p>
            <a:pPr>
              <a:lnSpc>
                <a:spcPct val="90000"/>
              </a:lnSpc>
            </a:pPr>
            <a:r>
              <a:rPr lang="en-US" altLang="en-US" sz="2600" dirty="0"/>
              <a:t>Opinions and preferences of friends are an important influence in determining the products and brands a consumer selects</a:t>
            </a:r>
          </a:p>
          <a:p>
            <a:pPr>
              <a:lnSpc>
                <a:spcPct val="90000"/>
              </a:lnSpc>
            </a:pPr>
            <a:r>
              <a:rPr lang="en-US" altLang="en-US" sz="2600" dirty="0"/>
              <a:t>Marketers recognize this and often depict friendship situations in their ads, especially for products such as clothing, snack foods and alcoholic beverages</a:t>
            </a:r>
          </a:p>
          <a:p>
            <a:pPr>
              <a:lnSpc>
                <a:spcPct val="90000"/>
              </a:lnSpc>
            </a:pPr>
            <a:endParaRPr lang="en-US" altLang="en-US" sz="2600" dirty="0"/>
          </a:p>
        </p:txBody>
      </p:sp>
    </p:spTree>
    <p:extLst>
      <p:ext uri="{BB962C8B-B14F-4D97-AF65-F5344CB8AC3E}">
        <p14:creationId xmlns:p14="http://schemas.microsoft.com/office/powerpoint/2010/main" val="76167264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p:txBody>
          <a:bodyPr/>
          <a:lstStyle/>
          <a:p>
            <a:r>
              <a:rPr lang="en-US" altLang="en-US"/>
              <a:t>2. Shopping groups</a:t>
            </a:r>
          </a:p>
        </p:txBody>
      </p:sp>
      <p:sp>
        <p:nvSpPr>
          <p:cNvPr id="128003" name="Rectangle 3"/>
          <p:cNvSpPr>
            <a:spLocks noGrp="1" noChangeArrowheads="1"/>
          </p:cNvSpPr>
          <p:nvPr>
            <p:ph idx="1"/>
          </p:nvPr>
        </p:nvSpPr>
        <p:spPr/>
        <p:txBody>
          <a:bodyPr/>
          <a:lstStyle/>
          <a:p>
            <a:pPr marL="0" indent="0">
              <a:buNone/>
            </a:pPr>
            <a:r>
              <a:rPr lang="en-US" altLang="en-US" dirty="0" smtClean="0"/>
              <a:t>These </a:t>
            </a:r>
            <a:r>
              <a:rPr lang="en-US" altLang="en-US" dirty="0" smtClean="0"/>
              <a:t>are formed by t</a:t>
            </a:r>
            <a:r>
              <a:rPr lang="en-US" altLang="en-US" dirty="0" smtClean="0"/>
              <a:t>wo </a:t>
            </a:r>
            <a:r>
              <a:rPr lang="en-US" altLang="en-US" dirty="0"/>
              <a:t>or more people who shop </a:t>
            </a:r>
            <a:r>
              <a:rPr lang="en-US" altLang="en-US" dirty="0" smtClean="0"/>
              <a:t>together for various reasons</a:t>
            </a:r>
            <a:endParaRPr lang="en-US" altLang="en-US" dirty="0"/>
          </a:p>
          <a:p>
            <a:pPr marL="839788" lvl="1" indent="-495300">
              <a:buFont typeface="Wingdings" panose="05000000000000000000" pitchFamily="2" charset="2"/>
              <a:buAutoNum type="arabicPeriod"/>
            </a:pPr>
            <a:r>
              <a:rPr lang="en-US" altLang="en-US" dirty="0"/>
              <a:t>Social--to share time together</a:t>
            </a:r>
          </a:p>
          <a:p>
            <a:pPr marL="839788" lvl="1" indent="-495300">
              <a:buFont typeface="Wingdings" panose="05000000000000000000" pitchFamily="2" charset="2"/>
              <a:buAutoNum type="arabicPeriod"/>
            </a:pPr>
            <a:r>
              <a:rPr lang="en-US" altLang="en-US" dirty="0"/>
              <a:t>Risk reduction--to have a second opinion</a:t>
            </a:r>
          </a:p>
          <a:p>
            <a:pPr marL="839788" lvl="1" indent="-495300">
              <a:buFont typeface="Wingdings" panose="05000000000000000000" pitchFamily="2" charset="2"/>
              <a:buAutoNum type="arabicPeriod"/>
            </a:pPr>
            <a:r>
              <a:rPr lang="en-US" altLang="en-US" dirty="0"/>
              <a:t>Informational--others in the group may know more about certain products</a:t>
            </a:r>
          </a:p>
        </p:txBody>
      </p:sp>
    </p:spTree>
    <p:extLst>
      <p:ext uri="{BB962C8B-B14F-4D97-AF65-F5344CB8AC3E}">
        <p14:creationId xmlns:p14="http://schemas.microsoft.com/office/powerpoint/2010/main" val="425057788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p:txBody>
          <a:bodyPr/>
          <a:lstStyle/>
          <a:p>
            <a:r>
              <a:rPr lang="en-US" altLang="en-US"/>
              <a:t>3. Work groups</a:t>
            </a:r>
          </a:p>
        </p:txBody>
      </p:sp>
      <p:sp>
        <p:nvSpPr>
          <p:cNvPr id="130051" name="Rectangle 3"/>
          <p:cNvSpPr>
            <a:spLocks noGrp="1" noChangeArrowheads="1"/>
          </p:cNvSpPr>
          <p:nvPr>
            <p:ph idx="1"/>
          </p:nvPr>
        </p:nvSpPr>
        <p:spPr/>
        <p:txBody>
          <a:bodyPr/>
          <a:lstStyle/>
          <a:p>
            <a:r>
              <a:rPr lang="en-US" altLang="en-US"/>
              <a:t>The workplace actually creates </a:t>
            </a:r>
            <a:r>
              <a:rPr lang="en-US" altLang="en-US" i="1"/>
              <a:t>two different types</a:t>
            </a:r>
            <a:r>
              <a:rPr lang="en-US" altLang="en-US"/>
              <a:t> of group: formal and informal</a:t>
            </a:r>
          </a:p>
          <a:p>
            <a:r>
              <a:rPr lang="en-US" altLang="en-US" b="1"/>
              <a:t>Formal work groups</a:t>
            </a:r>
            <a:r>
              <a:rPr lang="en-US" altLang="en-US"/>
              <a:t> involve individuals who work together as a </a:t>
            </a:r>
            <a:r>
              <a:rPr lang="en-US" altLang="en-US" i="1"/>
              <a:t>team</a:t>
            </a:r>
            <a:r>
              <a:rPr lang="en-US" altLang="en-US"/>
              <a:t> and thus there is an opportunity for influencing each other’s consumption-related activities</a:t>
            </a:r>
          </a:p>
          <a:p>
            <a:r>
              <a:rPr lang="en-US" altLang="en-US" b="1"/>
              <a:t>Informal work groups</a:t>
            </a:r>
            <a:r>
              <a:rPr lang="en-US" altLang="en-US"/>
              <a:t> are people who have become friends </a:t>
            </a:r>
            <a:r>
              <a:rPr lang="en-US" altLang="en-US" i="1"/>
              <a:t>through their work</a:t>
            </a:r>
            <a:r>
              <a:rPr lang="en-US" altLang="en-US"/>
              <a:t>, though they may not work as a team</a:t>
            </a:r>
          </a:p>
        </p:txBody>
      </p:sp>
    </p:spTree>
    <p:extLst>
      <p:ext uri="{BB962C8B-B14F-4D97-AF65-F5344CB8AC3E}">
        <p14:creationId xmlns:p14="http://schemas.microsoft.com/office/powerpoint/2010/main" val="202931834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ChangeArrowheads="1"/>
          </p:cNvSpPr>
          <p:nvPr>
            <p:ph type="title"/>
          </p:nvPr>
        </p:nvSpPr>
        <p:spPr/>
        <p:txBody>
          <a:bodyPr/>
          <a:lstStyle/>
          <a:p>
            <a:r>
              <a:rPr lang="en-US" altLang="en-US"/>
              <a:t>4. Consumer action groups</a:t>
            </a:r>
          </a:p>
        </p:txBody>
      </p:sp>
      <p:sp>
        <p:nvSpPr>
          <p:cNvPr id="132099" name="Rectangle 3"/>
          <p:cNvSpPr>
            <a:spLocks noGrp="1" noChangeArrowheads="1"/>
          </p:cNvSpPr>
          <p:nvPr>
            <p:ph idx="1"/>
          </p:nvPr>
        </p:nvSpPr>
        <p:spPr/>
        <p:txBody>
          <a:bodyPr/>
          <a:lstStyle/>
          <a:p>
            <a:r>
              <a:rPr lang="en-US" altLang="en-US"/>
              <a:t>Today there are many groups whose purpose is to provide information and assistance to consumers</a:t>
            </a:r>
          </a:p>
          <a:p>
            <a:r>
              <a:rPr lang="en-US" altLang="en-US"/>
              <a:t>Several different types</a:t>
            </a:r>
          </a:p>
          <a:p>
            <a:pPr lvl="1"/>
            <a:r>
              <a:rPr lang="en-US" altLang="en-US"/>
              <a:t>Public vs. private</a:t>
            </a:r>
          </a:p>
          <a:p>
            <a:pPr lvl="1"/>
            <a:r>
              <a:rPr lang="en-US" altLang="en-US"/>
              <a:t>Single-issue vs. broad-based</a:t>
            </a:r>
          </a:p>
          <a:p>
            <a:pPr lvl="1"/>
            <a:r>
              <a:rPr lang="en-US" altLang="en-US"/>
              <a:t>Temporary vs. permanent</a:t>
            </a:r>
          </a:p>
          <a:p>
            <a:pPr lvl="1"/>
            <a:endParaRPr lang="en-US" altLang="en-US"/>
          </a:p>
        </p:txBody>
      </p:sp>
    </p:spTree>
    <p:extLst>
      <p:ext uri="{BB962C8B-B14F-4D97-AF65-F5344CB8AC3E}">
        <p14:creationId xmlns:p14="http://schemas.microsoft.com/office/powerpoint/2010/main" val="100232266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p:txBody>
          <a:bodyPr/>
          <a:lstStyle/>
          <a:p>
            <a:r>
              <a:rPr lang="en-US" altLang="en-US" sz="3800"/>
              <a:t>Reference group appeals</a:t>
            </a:r>
          </a:p>
        </p:txBody>
      </p:sp>
      <p:sp>
        <p:nvSpPr>
          <p:cNvPr id="134147" name="Rectangle 3"/>
          <p:cNvSpPr>
            <a:spLocks noGrp="1" noChangeArrowheads="1"/>
          </p:cNvSpPr>
          <p:nvPr>
            <p:ph idx="1"/>
          </p:nvPr>
        </p:nvSpPr>
        <p:spPr/>
        <p:txBody>
          <a:bodyPr/>
          <a:lstStyle/>
          <a:p>
            <a:pPr marL="0" indent="0">
              <a:buNone/>
            </a:pPr>
            <a:r>
              <a:rPr lang="en-US" altLang="en-US" dirty="0"/>
              <a:t>Four very common and effective reference group appeals used by advertisers include</a:t>
            </a:r>
          </a:p>
          <a:p>
            <a:pPr marL="571500" indent="-571500">
              <a:buFont typeface="Wingdings" panose="05000000000000000000" pitchFamily="2" charset="2"/>
              <a:buAutoNum type="arabicPeriod"/>
            </a:pPr>
            <a:r>
              <a:rPr lang="en-US" altLang="en-US" dirty="0"/>
              <a:t>Celebrity appeals</a:t>
            </a:r>
          </a:p>
          <a:p>
            <a:pPr marL="571500" indent="-571500">
              <a:buFont typeface="Wingdings" panose="05000000000000000000" pitchFamily="2" charset="2"/>
              <a:buAutoNum type="arabicPeriod"/>
            </a:pPr>
            <a:r>
              <a:rPr lang="en-US" altLang="en-US" dirty="0"/>
              <a:t>Expert appeals</a:t>
            </a:r>
          </a:p>
          <a:p>
            <a:pPr marL="571500" indent="-571500">
              <a:buFont typeface="Wingdings" panose="05000000000000000000" pitchFamily="2" charset="2"/>
              <a:buAutoNum type="arabicPeriod"/>
            </a:pPr>
            <a:r>
              <a:rPr lang="en-US" altLang="en-US" dirty="0"/>
              <a:t>Common-man appeals</a:t>
            </a:r>
          </a:p>
          <a:p>
            <a:pPr marL="571500" indent="-571500">
              <a:buFont typeface="Wingdings" panose="05000000000000000000" pitchFamily="2" charset="2"/>
              <a:buAutoNum type="arabicPeriod"/>
            </a:pPr>
            <a:r>
              <a:rPr lang="en-US" altLang="en-US" dirty="0"/>
              <a:t>Executive appeals</a:t>
            </a:r>
          </a:p>
        </p:txBody>
      </p:sp>
    </p:spTree>
    <p:extLst>
      <p:ext uri="{BB962C8B-B14F-4D97-AF65-F5344CB8AC3E}">
        <p14:creationId xmlns:p14="http://schemas.microsoft.com/office/powerpoint/2010/main" val="394297192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r>
              <a:rPr lang="en-US" altLang="en-US"/>
              <a:t>1. Celebrity appeals</a:t>
            </a:r>
          </a:p>
        </p:txBody>
      </p:sp>
      <p:sp>
        <p:nvSpPr>
          <p:cNvPr id="135171" name="Rectangle 3"/>
          <p:cNvSpPr>
            <a:spLocks noGrp="1" noChangeArrowheads="1"/>
          </p:cNvSpPr>
          <p:nvPr>
            <p:ph idx="1"/>
          </p:nvPr>
        </p:nvSpPr>
        <p:spPr>
          <a:xfrm>
            <a:off x="1981200" y="2575775"/>
            <a:ext cx="8229600" cy="3555151"/>
          </a:xfrm>
        </p:spPr>
        <p:txBody>
          <a:bodyPr>
            <a:normAutofit/>
          </a:bodyPr>
          <a:lstStyle/>
          <a:p>
            <a:pPr marL="0" indent="0">
              <a:buNone/>
            </a:pPr>
            <a:r>
              <a:rPr lang="en-US" altLang="en-US" sz="2600" dirty="0"/>
              <a:t>Celebrities represent an </a:t>
            </a:r>
            <a:r>
              <a:rPr lang="en-US" altLang="en-US" sz="2600" i="1" dirty="0"/>
              <a:t>idealization of life</a:t>
            </a:r>
            <a:r>
              <a:rPr lang="en-US" altLang="en-US" sz="2600" dirty="0"/>
              <a:t> that most people imagine they would love to live</a:t>
            </a:r>
          </a:p>
          <a:p>
            <a:pPr marL="0" indent="0">
              <a:buNone/>
            </a:pPr>
            <a:r>
              <a:rPr lang="en-US" altLang="en-US" sz="2600" dirty="0"/>
              <a:t>Four ways in which celebrities are used to promote products</a:t>
            </a:r>
          </a:p>
          <a:p>
            <a:pPr marL="571500" indent="-571500">
              <a:buFont typeface="Wingdings" panose="05000000000000000000" pitchFamily="2" charset="2"/>
              <a:buAutoNum type="arabicPeriod"/>
            </a:pPr>
            <a:r>
              <a:rPr lang="en-US" altLang="en-US" sz="2600" b="1" dirty="0"/>
              <a:t>Testimonial</a:t>
            </a:r>
            <a:r>
              <a:rPr lang="en-US" altLang="en-US" sz="2600" dirty="0"/>
              <a:t>: based on </a:t>
            </a:r>
            <a:r>
              <a:rPr lang="en-US" altLang="en-US" sz="2600" i="1" dirty="0"/>
              <a:t>personal usage</a:t>
            </a:r>
            <a:r>
              <a:rPr lang="en-US" altLang="en-US" sz="2600" dirty="0"/>
              <a:t>, a celebrity attests to the quality of the product</a:t>
            </a:r>
          </a:p>
          <a:p>
            <a:pPr marL="571500" indent="-571500">
              <a:buFont typeface="Wingdings" panose="05000000000000000000" pitchFamily="2" charset="2"/>
              <a:buAutoNum type="arabicPeriod"/>
            </a:pPr>
            <a:r>
              <a:rPr lang="en-US" altLang="en-US" sz="2600" b="1" dirty="0"/>
              <a:t>Endorsement</a:t>
            </a:r>
            <a:r>
              <a:rPr lang="en-US" altLang="en-US" sz="2600" dirty="0"/>
              <a:t>: celebrity lends name and appears on behalf of a product (may not be an expert</a:t>
            </a:r>
            <a:r>
              <a:rPr lang="en-US" altLang="en-US" sz="2600" dirty="0" smtClean="0"/>
              <a:t>)</a:t>
            </a:r>
          </a:p>
          <a:p>
            <a:pPr marL="571500" indent="-571500">
              <a:buFont typeface="Wingdings" panose="05000000000000000000" pitchFamily="2" charset="2"/>
              <a:buAutoNum type="arabicPeriod"/>
            </a:pPr>
            <a:endParaRPr lang="en-US" altLang="en-US" sz="2600" dirty="0"/>
          </a:p>
        </p:txBody>
      </p:sp>
    </p:spTree>
    <p:extLst>
      <p:ext uri="{BB962C8B-B14F-4D97-AF65-F5344CB8AC3E}">
        <p14:creationId xmlns:p14="http://schemas.microsoft.com/office/powerpoint/2010/main" val="73842976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err="1" smtClean="0"/>
              <a:t>Contd</a:t>
            </a:r>
            <a:endParaRPr lang="en-US" dirty="0"/>
          </a:p>
        </p:txBody>
      </p:sp>
      <p:sp>
        <p:nvSpPr>
          <p:cNvPr id="3" name="Content Placeholder 2"/>
          <p:cNvSpPr>
            <a:spLocks noGrp="1"/>
          </p:cNvSpPr>
          <p:nvPr>
            <p:ph idx="1"/>
          </p:nvPr>
        </p:nvSpPr>
        <p:spPr/>
        <p:txBody>
          <a:bodyPr/>
          <a:lstStyle/>
          <a:p>
            <a:pPr marL="0" indent="0">
              <a:buNone/>
            </a:pPr>
            <a:r>
              <a:rPr lang="en-US" altLang="en-US" b="1" dirty="0" smtClean="0"/>
              <a:t>3. Actor</a:t>
            </a:r>
            <a:r>
              <a:rPr lang="en-US" altLang="en-US" dirty="0" smtClean="0"/>
              <a:t>: celebrity presents a product through his or her character</a:t>
            </a:r>
            <a:endParaRPr lang="en-US" altLang="en-US" dirty="0"/>
          </a:p>
          <a:p>
            <a:pPr marL="0" indent="0">
              <a:buNone/>
            </a:pPr>
            <a:r>
              <a:rPr lang="en-US" altLang="en-US" b="1" dirty="0" smtClean="0"/>
              <a:t>4. Spokesperson</a:t>
            </a:r>
            <a:r>
              <a:rPr lang="en-US" altLang="en-US" dirty="0"/>
              <a:t>: celebrity represents the brand or company over an extended period of time</a:t>
            </a:r>
            <a:endParaRPr lang="en-US" altLang="en-US" b="1" dirty="0"/>
          </a:p>
          <a:p>
            <a:endParaRPr lang="en-US" dirty="0"/>
          </a:p>
        </p:txBody>
      </p:sp>
    </p:spTree>
    <p:extLst>
      <p:ext uri="{BB962C8B-B14F-4D97-AF65-F5344CB8AC3E}">
        <p14:creationId xmlns:p14="http://schemas.microsoft.com/office/powerpoint/2010/main" val="155407747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p:txBody>
          <a:bodyPr/>
          <a:lstStyle/>
          <a:p>
            <a:endParaRPr lang="en-US" altLang="en-US"/>
          </a:p>
        </p:txBody>
      </p:sp>
      <p:sp>
        <p:nvSpPr>
          <p:cNvPr id="137219" name="Rectangle 3"/>
          <p:cNvSpPr>
            <a:spLocks noGrp="1" noChangeArrowheads="1"/>
          </p:cNvSpPr>
          <p:nvPr>
            <p:ph idx="1"/>
          </p:nvPr>
        </p:nvSpPr>
        <p:spPr/>
        <p:txBody>
          <a:bodyPr/>
          <a:lstStyle/>
          <a:p>
            <a:r>
              <a:rPr lang="en-US" altLang="en-US"/>
              <a:t>Celebrity appeals work only if the person is perceived as </a:t>
            </a:r>
            <a:r>
              <a:rPr lang="en-US" altLang="en-US" i="1"/>
              <a:t>credible</a:t>
            </a:r>
          </a:p>
          <a:p>
            <a:r>
              <a:rPr lang="en-US" altLang="en-US"/>
              <a:t>The </a:t>
            </a:r>
            <a:r>
              <a:rPr lang="en-US" altLang="en-US" i="1"/>
              <a:t>more products</a:t>
            </a:r>
            <a:r>
              <a:rPr lang="en-US" altLang="en-US"/>
              <a:t> a celebrity is associated with, the more credibility erodes</a:t>
            </a:r>
          </a:p>
        </p:txBody>
      </p:sp>
    </p:spTree>
    <p:extLst>
      <p:ext uri="{BB962C8B-B14F-4D97-AF65-F5344CB8AC3E}">
        <p14:creationId xmlns:p14="http://schemas.microsoft.com/office/powerpoint/2010/main" val="264791773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p:txBody>
          <a:bodyPr/>
          <a:lstStyle/>
          <a:p>
            <a:r>
              <a:rPr lang="en-US" altLang="en-US"/>
              <a:t>2. Expert appeals</a:t>
            </a:r>
          </a:p>
        </p:txBody>
      </p:sp>
      <p:sp>
        <p:nvSpPr>
          <p:cNvPr id="139267" name="Rectangle 3"/>
          <p:cNvSpPr>
            <a:spLocks noGrp="1" noChangeArrowheads="1"/>
          </p:cNvSpPr>
          <p:nvPr>
            <p:ph idx="1"/>
          </p:nvPr>
        </p:nvSpPr>
        <p:spPr/>
        <p:txBody>
          <a:bodyPr/>
          <a:lstStyle/>
          <a:p>
            <a:r>
              <a:rPr lang="en-US" altLang="en-US"/>
              <a:t>A person who, because of his or her </a:t>
            </a:r>
            <a:r>
              <a:rPr lang="en-US" altLang="en-US" i="1"/>
              <a:t>occupation, training or experience</a:t>
            </a:r>
            <a:r>
              <a:rPr lang="en-US" altLang="en-US"/>
              <a:t> is in a unique position to help consumers evaluate a product or service</a:t>
            </a:r>
          </a:p>
        </p:txBody>
      </p:sp>
    </p:spTree>
    <p:extLst>
      <p:ext uri="{BB962C8B-B14F-4D97-AF65-F5344CB8AC3E}">
        <p14:creationId xmlns:p14="http://schemas.microsoft.com/office/powerpoint/2010/main" val="107044962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ChangeArrowheads="1"/>
          </p:cNvSpPr>
          <p:nvPr>
            <p:ph type="title"/>
          </p:nvPr>
        </p:nvSpPr>
        <p:spPr/>
        <p:txBody>
          <a:bodyPr/>
          <a:lstStyle/>
          <a:p>
            <a:r>
              <a:rPr lang="en-US" altLang="en-US"/>
              <a:t>3. The common man appeal</a:t>
            </a:r>
          </a:p>
        </p:txBody>
      </p:sp>
      <p:sp>
        <p:nvSpPr>
          <p:cNvPr id="141315" name="Rectangle 3"/>
          <p:cNvSpPr>
            <a:spLocks noGrp="1" noChangeArrowheads="1"/>
          </p:cNvSpPr>
          <p:nvPr>
            <p:ph idx="1"/>
          </p:nvPr>
        </p:nvSpPr>
        <p:spPr/>
        <p:txBody>
          <a:bodyPr/>
          <a:lstStyle/>
          <a:p>
            <a:r>
              <a:rPr lang="en-US" altLang="en-US" dirty="0" smtClean="0"/>
              <a:t>This u</a:t>
            </a:r>
            <a:r>
              <a:rPr lang="en-US" altLang="en-US" dirty="0" smtClean="0"/>
              <a:t>ses </a:t>
            </a:r>
            <a:r>
              <a:rPr lang="en-US" altLang="en-US" dirty="0"/>
              <a:t>the experiences of satisfied customers</a:t>
            </a:r>
          </a:p>
          <a:p>
            <a:r>
              <a:rPr lang="en-US" altLang="en-US" dirty="0"/>
              <a:t>Consumers can easily identify with them</a:t>
            </a:r>
          </a:p>
          <a:p>
            <a:r>
              <a:rPr lang="en-US" altLang="en-US" dirty="0"/>
              <a:t>Especially effective in public health announcements</a:t>
            </a:r>
          </a:p>
          <a:p>
            <a:r>
              <a:rPr lang="en-US" altLang="en-US" dirty="0"/>
              <a:t>Commercials that show individuals or families solving problems by using the advertised product are called </a:t>
            </a:r>
            <a:r>
              <a:rPr lang="en-US" altLang="en-US" i="1" dirty="0"/>
              <a:t>slice-of-life</a:t>
            </a:r>
            <a:r>
              <a:rPr lang="en-US" altLang="en-US" dirty="0"/>
              <a:t> commercials because they focus on real issues that consumers can identify with</a:t>
            </a:r>
          </a:p>
          <a:p>
            <a:endParaRPr lang="en-US" altLang="en-US" dirty="0"/>
          </a:p>
        </p:txBody>
      </p:sp>
    </p:spTree>
    <p:extLst>
      <p:ext uri="{BB962C8B-B14F-4D97-AF65-F5344CB8AC3E}">
        <p14:creationId xmlns:p14="http://schemas.microsoft.com/office/powerpoint/2010/main" val="301355482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ChangeArrowheads="1"/>
          </p:cNvSpPr>
          <p:nvPr>
            <p:ph type="title"/>
          </p:nvPr>
        </p:nvSpPr>
        <p:spPr/>
        <p:txBody>
          <a:bodyPr/>
          <a:lstStyle/>
          <a:p>
            <a:r>
              <a:rPr lang="en-US" altLang="en-US"/>
              <a:t>4. The executive spokesperson </a:t>
            </a:r>
          </a:p>
        </p:txBody>
      </p:sp>
      <p:sp>
        <p:nvSpPr>
          <p:cNvPr id="143363" name="Rectangle 3"/>
          <p:cNvSpPr>
            <a:spLocks noGrp="1" noChangeArrowheads="1"/>
          </p:cNvSpPr>
          <p:nvPr>
            <p:ph idx="1"/>
          </p:nvPr>
        </p:nvSpPr>
        <p:spPr/>
        <p:txBody>
          <a:bodyPr/>
          <a:lstStyle/>
          <a:p>
            <a:r>
              <a:rPr lang="en-US" altLang="en-US" dirty="0" smtClean="0"/>
              <a:t>This approach became </a:t>
            </a:r>
            <a:r>
              <a:rPr lang="en-US" altLang="en-US" dirty="0"/>
              <a:t>popular in last 20 years as CEO’s became better known to the public</a:t>
            </a:r>
          </a:p>
          <a:p>
            <a:r>
              <a:rPr lang="en-US" altLang="en-US" dirty="0"/>
              <a:t>As with celebrities, success depends on public perception of the spokesperson’s credibility</a:t>
            </a:r>
          </a:p>
          <a:p>
            <a:endParaRPr lang="en-US" altLang="en-US" dirty="0"/>
          </a:p>
        </p:txBody>
      </p:sp>
    </p:spTree>
    <p:extLst>
      <p:ext uri="{BB962C8B-B14F-4D97-AF65-F5344CB8AC3E}">
        <p14:creationId xmlns:p14="http://schemas.microsoft.com/office/powerpoint/2010/main" val="319488845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2"/>
          <p:cNvSpPr>
            <a:spLocks noGrp="1"/>
          </p:cNvSpPr>
          <p:nvPr>
            <p:ph idx="1"/>
          </p:nvPr>
        </p:nvSpPr>
        <p:spPr/>
        <p:txBody>
          <a:bodyPr/>
          <a:lstStyle/>
          <a:p>
            <a:pPr>
              <a:buFont typeface="Wingdings 2" panose="05020102010507070707" pitchFamily="18" charset="2"/>
              <a:buNone/>
            </a:pPr>
            <a:r>
              <a:rPr lang="en-US" altLang="en-US" b="1" dirty="0" smtClean="0">
                <a:solidFill>
                  <a:schemeClr val="tx1"/>
                </a:solidFill>
              </a:rPr>
              <a:t> </a:t>
            </a:r>
            <a:r>
              <a:rPr lang="en-US" altLang="en-US" b="1" i="1" dirty="0" smtClean="0">
                <a:solidFill>
                  <a:schemeClr val="tx1"/>
                </a:solidFill>
              </a:rPr>
              <a:t>Better communication &amp; increased brand awareness</a:t>
            </a:r>
            <a:r>
              <a:rPr lang="en-US" altLang="en-US" b="1" dirty="0" smtClean="0">
                <a:solidFill>
                  <a:schemeClr val="tx1"/>
                </a:solidFill>
              </a:rPr>
              <a:t>:-</a:t>
            </a:r>
          </a:p>
          <a:p>
            <a:pPr>
              <a:buFont typeface="Wingdings" panose="05000000000000000000" pitchFamily="2" charset="2"/>
              <a:buChar char="§"/>
            </a:pPr>
            <a:r>
              <a:rPr lang="en-US" altLang="en-US" dirty="0" smtClean="0"/>
              <a:t>Reference group acts as the source of learning through observation &amp; hearing others experience and also with more  data  &amp; information available from others group members.</a:t>
            </a:r>
          </a:p>
          <a:p>
            <a:pPr>
              <a:buFont typeface="Wingdings" panose="05000000000000000000" pitchFamily="2" charset="2"/>
              <a:buChar char="§"/>
            </a:pPr>
            <a:r>
              <a:rPr lang="en-US" altLang="en-US" dirty="0" smtClean="0"/>
              <a:t>The individual customer is able to communicate  &amp; interact with the group.</a:t>
            </a:r>
          </a:p>
          <a:p>
            <a:pPr>
              <a:buFont typeface="Wingdings" panose="05000000000000000000" pitchFamily="2" charset="2"/>
              <a:buChar char="§"/>
            </a:pPr>
            <a:r>
              <a:rPr lang="en-US" altLang="en-US" dirty="0" smtClean="0"/>
              <a:t>This constant interactions </a:t>
            </a:r>
            <a:r>
              <a:rPr lang="en-US" altLang="en-US" dirty="0" smtClean="0"/>
              <a:t>b</a:t>
            </a:r>
            <a:r>
              <a:rPr lang="en-US" altLang="en-US" dirty="0" smtClean="0"/>
              <a:t>etween</a:t>
            </a:r>
            <a:r>
              <a:rPr lang="en-US" altLang="en-US" dirty="0" smtClean="0"/>
              <a:t> </a:t>
            </a:r>
            <a:r>
              <a:rPr lang="en-US" altLang="en-US" dirty="0" smtClean="0"/>
              <a:t>the individual  &amp; group, influence his buying behavior and consequently increases his awareness of the brand.            </a:t>
            </a:r>
          </a:p>
        </p:txBody>
      </p:sp>
      <p:sp>
        <p:nvSpPr>
          <p:cNvPr id="14339" name="Rectangle 5"/>
          <p:cNvSpPr>
            <a:spLocks noChangeArrowheads="1"/>
          </p:cNvSpPr>
          <p:nvPr/>
        </p:nvSpPr>
        <p:spPr bwMode="auto">
          <a:xfrm>
            <a:off x="1066800" y="1508976"/>
            <a:ext cx="8077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nstantia" panose="02030602050306030303" pitchFamily="18" charset="0"/>
              </a:defRPr>
            </a:lvl1pPr>
            <a:lvl2pPr marL="742950" indent="-285750">
              <a:defRPr>
                <a:solidFill>
                  <a:schemeClr val="tx1"/>
                </a:solidFill>
                <a:latin typeface="Constantia" panose="02030602050306030303" pitchFamily="18" charset="0"/>
              </a:defRPr>
            </a:lvl2pPr>
            <a:lvl3pPr marL="1143000" indent="-228600">
              <a:defRPr>
                <a:solidFill>
                  <a:schemeClr val="tx1"/>
                </a:solidFill>
                <a:latin typeface="Constantia" panose="02030602050306030303" pitchFamily="18" charset="0"/>
              </a:defRPr>
            </a:lvl3pPr>
            <a:lvl4pPr marL="1600200" indent="-228600">
              <a:defRPr>
                <a:solidFill>
                  <a:schemeClr val="tx1"/>
                </a:solidFill>
                <a:latin typeface="Constantia" panose="02030602050306030303" pitchFamily="18" charset="0"/>
              </a:defRPr>
            </a:lvl4pPr>
            <a:lvl5pPr marL="2057400" indent="-228600">
              <a:defRPr>
                <a:solidFill>
                  <a:schemeClr val="tx1"/>
                </a:solidFill>
                <a:latin typeface="Constantia" panose="02030602050306030303" pitchFamily="18" charset="0"/>
              </a:defRPr>
            </a:lvl5pPr>
            <a:lvl6pPr marL="2514600" indent="-228600" fontAlgn="base">
              <a:spcBef>
                <a:spcPct val="0"/>
              </a:spcBef>
              <a:spcAft>
                <a:spcPct val="0"/>
              </a:spcAft>
              <a:defRPr>
                <a:solidFill>
                  <a:schemeClr val="tx1"/>
                </a:solidFill>
                <a:latin typeface="Constantia" panose="02030602050306030303" pitchFamily="18" charset="0"/>
              </a:defRPr>
            </a:lvl6pPr>
            <a:lvl7pPr marL="2971800" indent="-228600" fontAlgn="base">
              <a:spcBef>
                <a:spcPct val="0"/>
              </a:spcBef>
              <a:spcAft>
                <a:spcPct val="0"/>
              </a:spcAft>
              <a:defRPr>
                <a:solidFill>
                  <a:schemeClr val="tx1"/>
                </a:solidFill>
                <a:latin typeface="Constantia" panose="02030602050306030303" pitchFamily="18" charset="0"/>
              </a:defRPr>
            </a:lvl7pPr>
            <a:lvl8pPr marL="3429000" indent="-228600" fontAlgn="base">
              <a:spcBef>
                <a:spcPct val="0"/>
              </a:spcBef>
              <a:spcAft>
                <a:spcPct val="0"/>
              </a:spcAft>
              <a:defRPr>
                <a:solidFill>
                  <a:schemeClr val="tx1"/>
                </a:solidFill>
                <a:latin typeface="Constantia" panose="02030602050306030303" pitchFamily="18" charset="0"/>
              </a:defRPr>
            </a:lvl8pPr>
            <a:lvl9pPr marL="3886200" indent="-228600" fontAlgn="base">
              <a:spcBef>
                <a:spcPct val="0"/>
              </a:spcBef>
              <a:spcAft>
                <a:spcPct val="0"/>
              </a:spcAft>
              <a:defRPr>
                <a:solidFill>
                  <a:schemeClr val="tx1"/>
                </a:solidFill>
                <a:latin typeface="Constantia" panose="02030602050306030303" pitchFamily="18" charset="0"/>
              </a:defRPr>
            </a:lvl9pPr>
          </a:lstStyle>
          <a:p>
            <a:r>
              <a:rPr lang="en-US" altLang="en-US" sz="4800" dirty="0">
                <a:solidFill>
                  <a:srgbClr val="FFC000"/>
                </a:solidFill>
              </a:rPr>
              <a:t> </a:t>
            </a:r>
            <a:r>
              <a:rPr lang="en-US" altLang="en-US" sz="4000" dirty="0" smtClean="0"/>
              <a:t>Benefits </a:t>
            </a:r>
            <a:r>
              <a:rPr lang="en-US" altLang="en-US" sz="4000" dirty="0"/>
              <a:t>of Reference Group </a:t>
            </a:r>
          </a:p>
        </p:txBody>
      </p:sp>
    </p:spTree>
    <p:extLst>
      <p:ext uri="{BB962C8B-B14F-4D97-AF65-F5344CB8AC3E}">
        <p14:creationId xmlns:p14="http://schemas.microsoft.com/office/powerpoint/2010/main" val="290505069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1477851" y="1242811"/>
            <a:ext cx="8229600" cy="1143000"/>
          </a:xfrm>
        </p:spPr>
        <p:txBody>
          <a:bodyPr/>
          <a:lstStyle/>
          <a:p>
            <a:pPr algn="l"/>
            <a:r>
              <a:rPr lang="en-US" altLang="en-US" dirty="0" err="1" smtClean="0"/>
              <a:t>Contd</a:t>
            </a:r>
            <a:r>
              <a:rPr lang="en-US" altLang="en-US" dirty="0" smtClean="0"/>
              <a:t>:</a:t>
            </a:r>
          </a:p>
        </p:txBody>
      </p:sp>
      <p:sp>
        <p:nvSpPr>
          <p:cNvPr id="15363" name="Content Placeholder 2"/>
          <p:cNvSpPr>
            <a:spLocks noGrp="1"/>
          </p:cNvSpPr>
          <p:nvPr>
            <p:ph idx="1"/>
          </p:nvPr>
        </p:nvSpPr>
        <p:spPr/>
        <p:txBody>
          <a:bodyPr/>
          <a:lstStyle/>
          <a:p>
            <a:pPr>
              <a:buFont typeface="Wingdings 2" panose="05020102010507070707" pitchFamily="18" charset="2"/>
              <a:buNone/>
            </a:pPr>
            <a:r>
              <a:rPr lang="en-US" altLang="en-US" dirty="0" smtClean="0"/>
              <a:t> </a:t>
            </a:r>
            <a:r>
              <a:rPr lang="en-US" altLang="en-US" b="1" i="1" dirty="0" smtClean="0">
                <a:solidFill>
                  <a:schemeClr val="tx1"/>
                </a:solidFill>
              </a:rPr>
              <a:t>Reduces perceived risk:-</a:t>
            </a:r>
          </a:p>
          <a:p>
            <a:pPr>
              <a:buFont typeface="Wingdings" panose="05000000000000000000" pitchFamily="2" charset="2"/>
              <a:buChar char="§"/>
            </a:pPr>
            <a:r>
              <a:rPr lang="en-US" altLang="en-US" dirty="0" smtClean="0"/>
              <a:t>This risk is reduced with customers association with the reference group.</a:t>
            </a:r>
          </a:p>
          <a:p>
            <a:pPr>
              <a:buFont typeface="Wingdings" panose="05000000000000000000" pitchFamily="2" charset="2"/>
              <a:buChar char="§"/>
            </a:pPr>
            <a:r>
              <a:rPr lang="en-US" altLang="en-US" dirty="0" smtClean="0"/>
              <a:t>The group provides &amp; shares the information about the product with the members in an open environment.</a:t>
            </a:r>
          </a:p>
          <a:p>
            <a:pPr>
              <a:buFont typeface="Wingdings" panose="05000000000000000000" pitchFamily="2" charset="2"/>
              <a:buChar char="§"/>
            </a:pPr>
            <a:r>
              <a:rPr lang="en-US" altLang="en-US" dirty="0" smtClean="0"/>
              <a:t>More over past experience of other members with the usage of the product brand are also revealed.</a:t>
            </a:r>
          </a:p>
          <a:p>
            <a:pPr>
              <a:buFont typeface="Wingdings" panose="05000000000000000000" pitchFamily="2" charset="2"/>
              <a:buChar char="§"/>
            </a:pPr>
            <a:r>
              <a:rPr lang="en-US" altLang="en-US" dirty="0" smtClean="0"/>
              <a:t>All these will remove the doubts the individual has about the product. </a:t>
            </a:r>
          </a:p>
        </p:txBody>
      </p:sp>
    </p:spTree>
    <p:extLst>
      <p:ext uri="{BB962C8B-B14F-4D97-AF65-F5344CB8AC3E}">
        <p14:creationId xmlns:p14="http://schemas.microsoft.com/office/powerpoint/2010/main" val="389121683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Conclusion</a:t>
            </a:r>
            <a:endParaRPr lang="en-US" dirty="0"/>
          </a:p>
        </p:txBody>
      </p:sp>
      <p:sp>
        <p:nvSpPr>
          <p:cNvPr id="3" name="Content Placeholder 2"/>
          <p:cNvSpPr>
            <a:spLocks noGrp="1"/>
          </p:cNvSpPr>
          <p:nvPr>
            <p:ph idx="1"/>
          </p:nvPr>
        </p:nvSpPr>
        <p:spPr/>
        <p:txBody>
          <a:bodyPr/>
          <a:lstStyle/>
          <a:p>
            <a:r>
              <a:rPr lang="en-US" dirty="0"/>
              <a:t>The influence of reference groups reflects the way people adopt the groups’ norms and compare themselves to others within the groups</a:t>
            </a:r>
            <a:r>
              <a:rPr lang="en-US" dirty="0" smtClean="0"/>
              <a:t>.</a:t>
            </a:r>
          </a:p>
          <a:p>
            <a:r>
              <a:rPr lang="en-US" dirty="0" smtClean="0"/>
              <a:t>This </a:t>
            </a:r>
            <a:r>
              <a:rPr lang="en-US" dirty="0"/>
              <a:t>degree of influence is a function of the person’s tendency to </a:t>
            </a:r>
            <a:r>
              <a:rPr lang="en-US" dirty="0" smtClean="0"/>
              <a:t>conform to </a:t>
            </a:r>
            <a:r>
              <a:rPr lang="en-US" dirty="0"/>
              <a:t>product expertise, the group’s power, and the product’s conspicuousness</a:t>
            </a:r>
          </a:p>
        </p:txBody>
      </p:sp>
    </p:spTree>
    <p:extLst>
      <p:ext uri="{BB962C8B-B14F-4D97-AF65-F5344CB8AC3E}">
        <p14:creationId xmlns:p14="http://schemas.microsoft.com/office/powerpoint/2010/main" val="238249270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References</a:t>
            </a:r>
            <a:endParaRPr lang="en-US" dirty="0"/>
          </a:p>
        </p:txBody>
      </p:sp>
      <p:sp>
        <p:nvSpPr>
          <p:cNvPr id="3" name="Content Placeholder 2"/>
          <p:cNvSpPr>
            <a:spLocks noGrp="1"/>
          </p:cNvSpPr>
          <p:nvPr>
            <p:ph idx="1"/>
          </p:nvPr>
        </p:nvSpPr>
        <p:spPr/>
        <p:txBody>
          <a:bodyPr/>
          <a:lstStyle/>
          <a:p>
            <a:r>
              <a:rPr lang="en-US" dirty="0" err="1"/>
              <a:t>Schiffman</a:t>
            </a:r>
            <a:r>
              <a:rPr lang="en-US" dirty="0"/>
              <a:t> L.G &amp; </a:t>
            </a:r>
            <a:r>
              <a:rPr lang="en-US" dirty="0" err="1"/>
              <a:t>Wisenblit</a:t>
            </a:r>
            <a:r>
              <a:rPr lang="en-US" dirty="0"/>
              <a:t> J.L (2019) Consumer Behavior, 12th </a:t>
            </a:r>
            <a:r>
              <a:rPr lang="en-US" dirty="0" err="1"/>
              <a:t>ed</a:t>
            </a:r>
            <a:r>
              <a:rPr lang="en-US" dirty="0"/>
              <a:t>, Pearson, New York</a:t>
            </a:r>
          </a:p>
          <a:p>
            <a:pPr marL="0" indent="0">
              <a:buNone/>
            </a:pPr>
            <a:endParaRPr lang="en-US" dirty="0"/>
          </a:p>
        </p:txBody>
      </p:sp>
    </p:spTree>
    <p:extLst>
      <p:ext uri="{BB962C8B-B14F-4D97-AF65-F5344CB8AC3E}">
        <p14:creationId xmlns:p14="http://schemas.microsoft.com/office/powerpoint/2010/main" val="427479362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125</TotalTime>
  <Words>2707</Words>
  <Application>Microsoft Office PowerPoint</Application>
  <PresentationFormat>Widescreen</PresentationFormat>
  <Paragraphs>320</Paragraphs>
  <Slides>34</Slides>
  <Notes>24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Arial</vt:lpstr>
      <vt:lpstr>Calibri</vt:lpstr>
      <vt:lpstr>Constantia</vt:lpstr>
      <vt:lpstr>Garamond</vt:lpstr>
      <vt:lpstr>Wingdings</vt:lpstr>
      <vt:lpstr>Wingdings 2</vt:lpstr>
      <vt:lpstr>Organic</vt:lpstr>
      <vt:lpstr>Consumer Behavior Week 10</vt:lpstr>
      <vt:lpstr>The meaning of groups</vt:lpstr>
      <vt:lpstr>Importance of groups</vt:lpstr>
      <vt:lpstr>Types of social groups</vt:lpstr>
      <vt:lpstr>PowerPoint Presentation</vt:lpstr>
      <vt:lpstr>Roles</vt:lpstr>
      <vt:lpstr>Reference groups</vt:lpstr>
      <vt:lpstr>Types of reference groups</vt:lpstr>
      <vt:lpstr>PowerPoint Presentation</vt:lpstr>
      <vt:lpstr>PowerPoint Presentation</vt:lpstr>
      <vt:lpstr>PowerPoint Presentation</vt:lpstr>
      <vt:lpstr>PowerPoint Presentation</vt:lpstr>
      <vt:lpstr>Factors that affect reference group influence</vt:lpstr>
      <vt:lpstr>1. Consumer’s information and experience</vt:lpstr>
      <vt:lpstr>2. Credibility, power and attractiveness of the reference group</vt:lpstr>
      <vt:lpstr>PowerPoint Presentation</vt:lpstr>
      <vt:lpstr>3. Conspicuousness of the product</vt:lpstr>
      <vt:lpstr>Implications for marketing</vt:lpstr>
      <vt:lpstr>Selected consumer-related reference groups</vt:lpstr>
      <vt:lpstr>1. Friendship groups</vt:lpstr>
      <vt:lpstr>2. Shopping groups</vt:lpstr>
      <vt:lpstr>3. Work groups</vt:lpstr>
      <vt:lpstr>4. Consumer action groups</vt:lpstr>
      <vt:lpstr>Reference group appeals</vt:lpstr>
      <vt:lpstr>1. Celebrity appeals</vt:lpstr>
      <vt:lpstr>Contd</vt:lpstr>
      <vt:lpstr>PowerPoint Presentation</vt:lpstr>
      <vt:lpstr>2. Expert appeals</vt:lpstr>
      <vt:lpstr>3. The common man appeal</vt:lpstr>
      <vt:lpstr>4. The executive spokesperson </vt:lpstr>
      <vt:lpstr>PowerPoint Presentation</vt:lpstr>
      <vt:lpstr>Contd:</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Consumer Behavior Week 10</dc:title>
  <dc:creator>Dr. Wanjiku N. Kinyanjui</dc:creator>
  <cp:lastModifiedBy>user</cp:lastModifiedBy>
  <cp:revision>21</cp:revision>
  <dcterms:created xsi:type="dcterms:W3CDTF">2022-11-04T13:03:55Z</dcterms:created>
  <dcterms:modified xsi:type="dcterms:W3CDTF">2022-11-05T12:37:17Z</dcterms:modified>
</cp:coreProperties>
</file>