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5" r:id="rId1"/>
  </p:sldMasterIdLst>
  <p:sldIdLst>
    <p:sldId id="256" r:id="rId2"/>
    <p:sldId id="257" r:id="rId3"/>
    <p:sldId id="258" r:id="rId4"/>
    <p:sldId id="291" r:id="rId5"/>
    <p:sldId id="292" r:id="rId6"/>
    <p:sldId id="259" r:id="rId7"/>
    <p:sldId id="260" r:id="rId8"/>
    <p:sldId id="300" r:id="rId9"/>
    <p:sldId id="261" r:id="rId10"/>
    <p:sldId id="262" r:id="rId11"/>
    <p:sldId id="263" r:id="rId12"/>
    <p:sldId id="264" r:id="rId13"/>
    <p:sldId id="265" r:id="rId14"/>
    <p:sldId id="301" r:id="rId15"/>
    <p:sldId id="302" r:id="rId16"/>
    <p:sldId id="266" r:id="rId17"/>
    <p:sldId id="267" r:id="rId18"/>
    <p:sldId id="268" r:id="rId19"/>
    <p:sldId id="293" r:id="rId20"/>
    <p:sldId id="294" r:id="rId21"/>
    <p:sldId id="299" r:id="rId22"/>
    <p:sldId id="295" r:id="rId23"/>
    <p:sldId id="296" r:id="rId24"/>
    <p:sldId id="297" r:id="rId25"/>
    <p:sldId id="298" r:id="rId26"/>
    <p:sldId id="269" r:id="rId27"/>
    <p:sldId id="270" r:id="rId28"/>
    <p:sldId id="271" r:id="rId29"/>
    <p:sldId id="272" r:id="rId30"/>
    <p:sldId id="273" r:id="rId31"/>
    <p:sldId id="274" r:id="rId32"/>
    <p:sldId id="290" r:id="rId3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B61BEF0D-F0BB-DE4B-95CE-6DB70DBA9567}" type="datetimeFigureOut">
              <a:rPr lang="en-US" smtClean="0"/>
              <a:pPr/>
              <a:t>11/16/2022</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938534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909618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B61BEF0D-F0BB-DE4B-95CE-6DB70DBA9567}" type="datetimeFigureOut">
              <a:rPr lang="en-US" smtClean="0"/>
              <a:pPr/>
              <a:t>11/16/2022</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281898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11/16/2022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830267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11/16/2022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140881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11/16/2022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740410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11/16/2022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905767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smtClean="0"/>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653310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569932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568858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B61BEF0D-F0BB-DE4B-95CE-6DB70DBA9567}" type="datetimeFigureOut">
              <a:rPr lang="en-US" smtClean="0"/>
              <a:pPr/>
              <a:t>11/16/2022</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606678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B61BEF0D-F0BB-DE4B-95CE-6DB70DBA9567}" type="datetimeFigureOut">
              <a:rPr lang="en-US" smtClean="0"/>
              <a:pPr/>
              <a:t>11/16/2022</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5722879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B61BEF0D-F0BB-DE4B-95CE-6DB70DBA9567}" type="datetimeFigureOut">
              <a:rPr lang="en-US" smtClean="0"/>
              <a:pPr/>
              <a:t>11/16/2022</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757686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B61BEF0D-F0BB-DE4B-95CE-6DB70DBA9567}" type="datetimeFigureOut">
              <a:rPr lang="en-US" smtClean="0"/>
              <a:pPr/>
              <a:t>11/16/2022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442985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B61BEF0D-F0BB-DE4B-95CE-6DB70DBA9567}" type="datetimeFigureOut">
              <a:rPr lang="en-US" smtClean="0"/>
              <a:pPr/>
              <a:t>11/16/2022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600986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918978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B61BEF0D-F0BB-DE4B-95CE-6DB70DBA9567}" type="datetimeFigureOut">
              <a:rPr lang="en-US" smtClean="0"/>
              <a:pPr/>
              <a:t>11/16/2022</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189053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B61BEF0D-F0BB-DE4B-95CE-6DB70DBA9567}" type="datetimeFigureOut">
              <a:rPr lang="en-US" smtClean="0"/>
              <a:pPr/>
              <a:t>11/16/2022</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34541068"/>
      </p:ext>
    </p:extLst>
  </p:cSld>
  <p:clrMap bg1="dk1" tx1="lt1" bg2="dk2" tx2="lt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 id="2147483689" r:id="rId14"/>
    <p:sldLayoutId id="2147483690" r:id="rId15"/>
    <p:sldLayoutId id="2147483691" r:id="rId16"/>
    <p:sldLayoutId id="2147483692"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76103" y="261988"/>
            <a:ext cx="9448800" cy="1825096"/>
          </a:xfrm>
        </p:spPr>
        <p:txBody>
          <a:bodyPr>
            <a:normAutofit/>
          </a:bodyPr>
          <a:lstStyle/>
          <a:p>
            <a:pPr algn="ctr"/>
            <a:r>
              <a:rPr lang="en-US" sz="4800" dirty="0" smtClean="0"/>
              <a:t>Consumer Behavior</a:t>
            </a:r>
            <a:endParaRPr lang="en-US" sz="4800" dirty="0"/>
          </a:p>
        </p:txBody>
      </p:sp>
      <p:sp>
        <p:nvSpPr>
          <p:cNvPr id="3" name="Subtitle 2"/>
          <p:cNvSpPr>
            <a:spLocks noGrp="1"/>
          </p:cNvSpPr>
          <p:nvPr>
            <p:ph type="subTitle" idx="1"/>
          </p:nvPr>
        </p:nvSpPr>
        <p:spPr>
          <a:xfrm>
            <a:off x="1371600" y="2087084"/>
            <a:ext cx="9448800" cy="3647510"/>
          </a:xfrm>
        </p:spPr>
        <p:txBody>
          <a:bodyPr>
            <a:normAutofit/>
          </a:bodyPr>
          <a:lstStyle/>
          <a:p>
            <a:pPr algn="ctr"/>
            <a:endParaRPr lang="en-US" sz="3600" dirty="0" smtClean="0"/>
          </a:p>
          <a:p>
            <a:pPr algn="ctr"/>
            <a:r>
              <a:rPr lang="en-US" sz="3600" dirty="0" smtClean="0"/>
              <a:t>WEEK 11</a:t>
            </a:r>
          </a:p>
          <a:p>
            <a:pPr algn="ctr"/>
            <a:r>
              <a:rPr lang="en-US" sz="3600" dirty="0" smtClean="0"/>
              <a:t>The Family &amp; Consumer Behavior</a:t>
            </a:r>
          </a:p>
          <a:p>
            <a:pPr algn="ctr"/>
            <a:r>
              <a:rPr lang="en-US" sz="3600" dirty="0" smtClean="0"/>
              <a:t>By </a:t>
            </a:r>
          </a:p>
          <a:p>
            <a:pPr algn="ctr"/>
            <a:r>
              <a:rPr lang="en-US" sz="3600" dirty="0" smtClean="0"/>
              <a:t>Dr. </a:t>
            </a:r>
            <a:r>
              <a:rPr lang="en-US" sz="3600" dirty="0" err="1" smtClean="0"/>
              <a:t>Wanjiku</a:t>
            </a:r>
            <a:r>
              <a:rPr lang="en-US" sz="3600" dirty="0" smtClean="0"/>
              <a:t> </a:t>
            </a:r>
            <a:r>
              <a:rPr lang="en-US" sz="3600" dirty="0" err="1" smtClean="0"/>
              <a:t>Kinyanjui</a:t>
            </a:r>
            <a:endParaRPr lang="en-US" sz="3600" dirty="0" smtClean="0"/>
          </a:p>
          <a:p>
            <a:endParaRPr lang="en-US" dirty="0" smtClean="0"/>
          </a:p>
          <a:p>
            <a:endParaRPr lang="en-US" dirty="0"/>
          </a:p>
        </p:txBody>
      </p:sp>
    </p:spTree>
    <p:extLst>
      <p:ext uri="{BB962C8B-B14F-4D97-AF65-F5344CB8AC3E}">
        <p14:creationId xmlns:p14="http://schemas.microsoft.com/office/powerpoint/2010/main" val="1352063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cap="none" dirty="0" smtClean="0"/>
              <a:t>Learning Objectives</a:t>
            </a:r>
            <a:endParaRPr lang="en-US" cap="none" dirty="0"/>
          </a:p>
        </p:txBody>
      </p:sp>
      <p:sp>
        <p:nvSpPr>
          <p:cNvPr id="3" name="Content Placeholder 2"/>
          <p:cNvSpPr>
            <a:spLocks noGrp="1"/>
          </p:cNvSpPr>
          <p:nvPr>
            <p:ph idx="1"/>
          </p:nvPr>
        </p:nvSpPr>
        <p:spPr>
          <a:xfrm>
            <a:off x="685800" y="1789612"/>
            <a:ext cx="10820400" cy="4429074"/>
          </a:xfrm>
        </p:spPr>
        <p:txBody>
          <a:bodyPr/>
          <a:lstStyle/>
          <a:p>
            <a:endParaRPr lang="en-US" dirty="0" smtClean="0"/>
          </a:p>
          <a:p>
            <a:r>
              <a:rPr lang="en-US" dirty="0" smtClean="0"/>
              <a:t>To </a:t>
            </a:r>
            <a:r>
              <a:rPr lang="en-US" dirty="0"/>
              <a:t>understand consumer socialization.</a:t>
            </a:r>
          </a:p>
          <a:p>
            <a:r>
              <a:rPr lang="en-US" dirty="0" smtClean="0"/>
              <a:t>To </a:t>
            </a:r>
            <a:r>
              <a:rPr lang="en-US" dirty="0"/>
              <a:t>understand the family life cycle.</a:t>
            </a:r>
          </a:p>
          <a:p>
            <a:r>
              <a:rPr lang="en-US" dirty="0"/>
              <a:t>To understand the consumer behavior of nontraditional families and households</a:t>
            </a:r>
            <a:r>
              <a:rPr lang="en-US" dirty="0" smtClean="0"/>
              <a:t>.</a:t>
            </a:r>
          </a:p>
          <a:p>
            <a:endParaRPr lang="en-US" dirty="0"/>
          </a:p>
        </p:txBody>
      </p:sp>
    </p:spTree>
    <p:extLst>
      <p:ext uri="{BB962C8B-B14F-4D97-AF65-F5344CB8AC3E}">
        <p14:creationId xmlns:p14="http://schemas.microsoft.com/office/powerpoint/2010/main" val="3181241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cap="none" dirty="0" smtClean="0"/>
              <a:t>Introduction</a:t>
            </a:r>
            <a:endParaRPr lang="en-US" cap="none" dirty="0"/>
          </a:p>
        </p:txBody>
      </p:sp>
      <p:sp>
        <p:nvSpPr>
          <p:cNvPr id="3" name="Content Placeholder 2"/>
          <p:cNvSpPr>
            <a:spLocks noGrp="1"/>
          </p:cNvSpPr>
          <p:nvPr>
            <p:ph idx="1"/>
          </p:nvPr>
        </p:nvSpPr>
        <p:spPr/>
        <p:txBody>
          <a:bodyPr/>
          <a:lstStyle/>
          <a:p>
            <a:r>
              <a:rPr lang="en-US" dirty="0"/>
              <a:t>The family is the primary reference group for many attitudes and behaviors. </a:t>
            </a:r>
            <a:endParaRPr lang="en-US" dirty="0" smtClean="0"/>
          </a:p>
          <a:p>
            <a:r>
              <a:rPr lang="en-US" dirty="0" smtClean="0"/>
              <a:t>It </a:t>
            </a:r>
            <a:r>
              <a:rPr lang="en-US" dirty="0"/>
              <a:t>is also the prime target market for most </a:t>
            </a:r>
            <a:r>
              <a:rPr lang="en-US" dirty="0" smtClean="0"/>
              <a:t>products </a:t>
            </a:r>
            <a:r>
              <a:rPr lang="en-US" dirty="0"/>
              <a:t>and product categories. </a:t>
            </a:r>
            <a:endParaRPr lang="en-US" dirty="0" smtClean="0"/>
          </a:p>
          <a:p>
            <a:r>
              <a:rPr lang="en-US" dirty="0" smtClean="0"/>
              <a:t>As </a:t>
            </a:r>
            <a:r>
              <a:rPr lang="en-US" dirty="0"/>
              <a:t>the most basic membership group, a family </a:t>
            </a:r>
            <a:r>
              <a:rPr lang="en-US" dirty="0" smtClean="0"/>
              <a:t>is defined as </a:t>
            </a:r>
            <a:r>
              <a:rPr lang="en-US" dirty="0"/>
              <a:t>two or more </a:t>
            </a:r>
            <a:r>
              <a:rPr lang="en-US" dirty="0" smtClean="0"/>
              <a:t>persons </a:t>
            </a:r>
            <a:r>
              <a:rPr lang="en-US" dirty="0"/>
              <a:t>related by blood, </a:t>
            </a:r>
            <a:r>
              <a:rPr lang="en-US" dirty="0" smtClean="0"/>
              <a:t>marriage</a:t>
            </a:r>
            <a:r>
              <a:rPr lang="en-US" dirty="0"/>
              <a:t>, or adoption who reside </a:t>
            </a:r>
            <a:r>
              <a:rPr lang="en-US" dirty="0" smtClean="0"/>
              <a:t>together.</a:t>
            </a:r>
          </a:p>
          <a:p>
            <a:r>
              <a:rPr lang="en-US" dirty="0"/>
              <a:t>Marketers recognize that families operate as units in terms of </a:t>
            </a:r>
            <a:r>
              <a:rPr lang="en-US" dirty="0" smtClean="0"/>
              <a:t>consumption </a:t>
            </a:r>
            <a:r>
              <a:rPr lang="en-US" dirty="0"/>
              <a:t>behavior, </a:t>
            </a:r>
            <a:r>
              <a:rPr lang="en-US" dirty="0" smtClean="0"/>
              <a:t>therefore, </a:t>
            </a:r>
            <a:r>
              <a:rPr lang="en-US" dirty="0"/>
              <a:t>many researchers have studied the </a:t>
            </a:r>
            <a:r>
              <a:rPr lang="en-US" dirty="0" smtClean="0"/>
              <a:t>dynamics </a:t>
            </a:r>
            <a:r>
              <a:rPr lang="en-US" dirty="0"/>
              <a:t>of family </a:t>
            </a:r>
            <a:r>
              <a:rPr lang="en-US" dirty="0" smtClean="0"/>
              <a:t>decision-making</a:t>
            </a:r>
            <a:r>
              <a:rPr lang="en-US" dirty="0"/>
              <a:t> </a:t>
            </a:r>
            <a:r>
              <a:rPr lang="en-US" dirty="0" smtClean="0"/>
              <a:t>as will be discussed in this topic</a:t>
            </a:r>
            <a:endParaRPr lang="en-US" dirty="0"/>
          </a:p>
        </p:txBody>
      </p:sp>
    </p:spTree>
    <p:extLst>
      <p:ext uri="{BB962C8B-B14F-4D97-AF65-F5344CB8AC3E}">
        <p14:creationId xmlns:p14="http://schemas.microsoft.com/office/powerpoint/2010/main" val="24561480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cap="none" dirty="0" smtClean="0"/>
              <a:t>Types of Families</a:t>
            </a:r>
            <a:endParaRPr lang="en-US" cap="none" dirty="0"/>
          </a:p>
        </p:txBody>
      </p:sp>
      <p:sp>
        <p:nvSpPr>
          <p:cNvPr id="3" name="Content Placeholder 2"/>
          <p:cNvSpPr>
            <a:spLocks noGrp="1"/>
          </p:cNvSpPr>
          <p:nvPr>
            <p:ph idx="1"/>
          </p:nvPr>
        </p:nvSpPr>
        <p:spPr/>
        <p:txBody>
          <a:bodyPr/>
          <a:lstStyle/>
          <a:p>
            <a:r>
              <a:rPr lang="en-US" dirty="0"/>
              <a:t>The </a:t>
            </a:r>
            <a:r>
              <a:rPr lang="en-US" b="1" dirty="0"/>
              <a:t>nuclear</a:t>
            </a:r>
            <a:r>
              <a:rPr lang="en-US" dirty="0"/>
              <a:t> family is two parents and at least one child. </a:t>
            </a:r>
            <a:endParaRPr lang="en-US" dirty="0" smtClean="0"/>
          </a:p>
          <a:p>
            <a:pPr marL="0" indent="0">
              <a:buNone/>
            </a:pPr>
            <a:r>
              <a:rPr lang="en-US" dirty="0" smtClean="0"/>
              <a:t> </a:t>
            </a:r>
          </a:p>
          <a:p>
            <a:r>
              <a:rPr lang="en-US" dirty="0" smtClean="0"/>
              <a:t>If </a:t>
            </a:r>
            <a:r>
              <a:rPr lang="en-US" dirty="0"/>
              <a:t>the household has at least one grandparent, it is called an </a:t>
            </a:r>
            <a:r>
              <a:rPr lang="en-US" b="1" dirty="0"/>
              <a:t>extended</a:t>
            </a:r>
            <a:r>
              <a:rPr lang="en-US" dirty="0"/>
              <a:t> family.  </a:t>
            </a:r>
          </a:p>
          <a:p>
            <a:endParaRPr lang="en-US" dirty="0" smtClean="0"/>
          </a:p>
          <a:p>
            <a:r>
              <a:rPr lang="en-US" dirty="0" smtClean="0"/>
              <a:t>There </a:t>
            </a:r>
            <a:r>
              <a:rPr lang="en-US" dirty="0"/>
              <a:t>is an increasing number of </a:t>
            </a:r>
            <a:r>
              <a:rPr lang="en-US" b="1" dirty="0"/>
              <a:t>single-parent</a:t>
            </a:r>
            <a:r>
              <a:rPr lang="en-US" dirty="0"/>
              <a:t> households. </a:t>
            </a:r>
            <a:endParaRPr lang="en-US" dirty="0" smtClean="0"/>
          </a:p>
          <a:p>
            <a:pPr marL="0" indent="0">
              <a:buNone/>
            </a:pPr>
            <a:endParaRPr lang="en-US" dirty="0"/>
          </a:p>
          <a:p>
            <a:pPr marL="0" indent="0">
              <a:buNone/>
            </a:pPr>
            <a:r>
              <a:rPr lang="en-US" dirty="0" smtClean="0"/>
              <a:t> </a:t>
            </a:r>
            <a:r>
              <a:rPr lang="en-US" dirty="0"/>
              <a:t>There are changes that have an effect on spending patterns.</a:t>
            </a:r>
          </a:p>
        </p:txBody>
      </p:sp>
    </p:spTree>
    <p:extLst>
      <p:ext uri="{BB962C8B-B14F-4D97-AF65-F5344CB8AC3E}">
        <p14:creationId xmlns:p14="http://schemas.microsoft.com/office/powerpoint/2010/main" val="9679500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cap="none" dirty="0" smtClean="0"/>
              <a:t>Role of Family</a:t>
            </a:r>
            <a:endParaRPr lang="en-US" cap="none" dirty="0"/>
          </a:p>
        </p:txBody>
      </p:sp>
      <p:sp>
        <p:nvSpPr>
          <p:cNvPr id="3" name="Content Placeholder 2"/>
          <p:cNvSpPr>
            <a:spLocks noGrp="1"/>
          </p:cNvSpPr>
          <p:nvPr>
            <p:ph idx="1"/>
          </p:nvPr>
        </p:nvSpPr>
        <p:spPr>
          <a:xfrm>
            <a:off x="685800" y="1803042"/>
            <a:ext cx="10820400" cy="4415643"/>
          </a:xfrm>
        </p:spPr>
        <p:txBody>
          <a:bodyPr/>
          <a:lstStyle/>
          <a:p>
            <a:pPr>
              <a:lnSpc>
                <a:spcPct val="100000"/>
              </a:lnSpc>
            </a:pPr>
            <a:r>
              <a:rPr lang="en-US" b="1" i="1" dirty="0"/>
              <a:t>Economic Well-Being- </a:t>
            </a:r>
            <a:r>
              <a:rPr lang="en-US" dirty="0"/>
              <a:t>The most important economic function of the family is to provide financial resources to its members and allocate its income in a way that supports all members adequately. </a:t>
            </a:r>
            <a:endParaRPr lang="en-US" dirty="0" smtClean="0"/>
          </a:p>
          <a:p>
            <a:pPr>
              <a:lnSpc>
                <a:spcPct val="100000"/>
              </a:lnSpc>
            </a:pPr>
            <a:r>
              <a:rPr lang="en-US" b="1" i="1" dirty="0" smtClean="0"/>
              <a:t>Emotional </a:t>
            </a:r>
            <a:r>
              <a:rPr lang="en-US" b="1" i="1" dirty="0"/>
              <a:t>Support</a:t>
            </a:r>
            <a:r>
              <a:rPr lang="en-US" dirty="0"/>
              <a:t> A core function of the family is providing its members with love, affection, and intimacy. When most women had no jobs outside the home, children received most of their emotional support from their mothers. </a:t>
            </a:r>
          </a:p>
          <a:p>
            <a:pPr>
              <a:lnSpc>
                <a:spcPct val="100000"/>
              </a:lnSpc>
            </a:pPr>
            <a:r>
              <a:rPr lang="en-US" b="1" i="1" dirty="0"/>
              <a:t>Suitable Lifestyles</a:t>
            </a:r>
            <a:r>
              <a:rPr lang="en-US" dirty="0"/>
              <a:t>- when </a:t>
            </a:r>
            <a:r>
              <a:rPr lang="en-US" dirty="0" smtClean="0"/>
              <a:t>children </a:t>
            </a:r>
            <a:r>
              <a:rPr lang="en-US" dirty="0"/>
              <a:t>set up their own </a:t>
            </a:r>
            <a:r>
              <a:rPr lang="en-US" dirty="0" smtClean="0"/>
              <a:t>households they tend to imitate their </a:t>
            </a:r>
            <a:r>
              <a:rPr lang="en-US" dirty="0"/>
              <a:t>parents’ priorities regarding learning </a:t>
            </a:r>
            <a:r>
              <a:rPr lang="en-US" dirty="0" smtClean="0"/>
              <a:t>, </a:t>
            </a:r>
            <a:r>
              <a:rPr lang="en-US" dirty="0"/>
              <a:t>recreational activities, hobbies, setting of career goals, media exposure, and shopping </a:t>
            </a:r>
            <a:r>
              <a:rPr lang="en-US" dirty="0" smtClean="0"/>
              <a:t>habits. </a:t>
            </a:r>
          </a:p>
          <a:p>
            <a:pPr>
              <a:lnSpc>
                <a:spcPct val="100000"/>
              </a:lnSpc>
            </a:pPr>
            <a:endParaRPr lang="en-US" dirty="0"/>
          </a:p>
        </p:txBody>
      </p:sp>
    </p:spTree>
    <p:extLst>
      <p:ext uri="{BB962C8B-B14F-4D97-AF65-F5344CB8AC3E}">
        <p14:creationId xmlns:p14="http://schemas.microsoft.com/office/powerpoint/2010/main" val="28075536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altLang="en-US" sz="2800" dirty="0"/>
              <a:t>Family influences play two important roles in: </a:t>
            </a:r>
          </a:p>
          <a:p>
            <a:pPr lvl="1"/>
            <a:endParaRPr lang="en-US" altLang="en-US" sz="2400" dirty="0"/>
          </a:p>
          <a:p>
            <a:pPr lvl="1"/>
            <a:r>
              <a:rPr lang="en-US" altLang="en-US" sz="2400" dirty="0"/>
              <a:t>The socialization of people.</a:t>
            </a:r>
          </a:p>
          <a:p>
            <a:pPr lvl="1"/>
            <a:endParaRPr lang="en-US" altLang="en-US" sz="2400" dirty="0"/>
          </a:p>
          <a:p>
            <a:pPr lvl="1"/>
            <a:r>
              <a:rPr lang="en-US" altLang="en-US" sz="2400" dirty="0"/>
              <a:t>Affecting individual purchase decisions</a:t>
            </a:r>
            <a:endParaRPr lang="en-US" dirty="0"/>
          </a:p>
        </p:txBody>
      </p:sp>
    </p:spTree>
    <p:extLst>
      <p:ext uri="{BB962C8B-B14F-4D97-AF65-F5344CB8AC3E}">
        <p14:creationId xmlns:p14="http://schemas.microsoft.com/office/powerpoint/2010/main" val="35987022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cap="none" dirty="0" smtClean="0"/>
              <a:t>Consumer Socialization</a:t>
            </a:r>
            <a:endParaRPr lang="en-US" cap="none" dirty="0"/>
          </a:p>
        </p:txBody>
      </p:sp>
      <p:sp>
        <p:nvSpPr>
          <p:cNvPr id="3" name="Content Placeholder 2"/>
          <p:cNvSpPr>
            <a:spLocks noGrp="1"/>
          </p:cNvSpPr>
          <p:nvPr>
            <p:ph idx="1"/>
          </p:nvPr>
        </p:nvSpPr>
        <p:spPr/>
        <p:txBody>
          <a:bodyPr/>
          <a:lstStyle/>
          <a:p>
            <a:pPr>
              <a:lnSpc>
                <a:spcPct val="150000"/>
              </a:lnSpc>
            </a:pPr>
            <a:r>
              <a:rPr lang="en-US" dirty="0"/>
              <a:t>Socialization is the process of training people to behave in a way that is acceptable to their society. </a:t>
            </a:r>
            <a:endParaRPr lang="en-US" dirty="0" smtClean="0"/>
          </a:p>
          <a:p>
            <a:pPr marL="0" indent="0">
              <a:lnSpc>
                <a:spcPct val="150000"/>
              </a:lnSpc>
              <a:buNone/>
            </a:pPr>
            <a:endParaRPr lang="en-US" dirty="0" smtClean="0"/>
          </a:p>
          <a:p>
            <a:pPr>
              <a:lnSpc>
                <a:spcPct val="150000"/>
              </a:lnSpc>
            </a:pPr>
            <a:r>
              <a:rPr lang="en-US" dirty="0" smtClean="0"/>
              <a:t>This </a:t>
            </a:r>
            <a:r>
              <a:rPr lang="en-US" dirty="0"/>
              <a:t>practice includes imparting children with the basic values and modes of behavior that is consistent with their cultures, comprising of moral principles, interpersonal skills, dress code, grooming standards, discipline, manners and speech</a:t>
            </a:r>
            <a:r>
              <a:rPr lang="en-US" dirty="0" smtClean="0"/>
              <a:t>.</a:t>
            </a:r>
          </a:p>
          <a:p>
            <a:endParaRPr lang="en-US" dirty="0" smtClean="0"/>
          </a:p>
          <a:p>
            <a:endParaRPr lang="en-US" dirty="0"/>
          </a:p>
        </p:txBody>
      </p:sp>
    </p:spTree>
    <p:extLst>
      <p:ext uri="{BB962C8B-B14F-4D97-AF65-F5344CB8AC3E}">
        <p14:creationId xmlns:p14="http://schemas.microsoft.com/office/powerpoint/2010/main" val="14625957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nSpc>
                <a:spcPct val="150000"/>
              </a:lnSpc>
            </a:pPr>
            <a:r>
              <a:rPr lang="en-US" dirty="0"/>
              <a:t>It also includes guidance and counsel in the selection of suitable educational and career goals.</a:t>
            </a:r>
          </a:p>
          <a:p>
            <a:pPr>
              <a:lnSpc>
                <a:spcPct val="150000"/>
              </a:lnSpc>
            </a:pPr>
            <a:r>
              <a:rPr lang="en-US" dirty="0"/>
              <a:t>In the marketing context, the most important role of the family is the socialization of family members, stretching from young children to the adults</a:t>
            </a:r>
          </a:p>
        </p:txBody>
      </p:sp>
    </p:spTree>
    <p:extLst>
      <p:ext uri="{BB962C8B-B14F-4D97-AF65-F5344CB8AC3E}">
        <p14:creationId xmlns:p14="http://schemas.microsoft.com/office/powerpoint/2010/main" val="24850345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altLang="en-US" dirty="0" smtClean="0"/>
              <a:t>Parents </a:t>
            </a:r>
            <a:r>
              <a:rPr lang="en-US" altLang="en-US" dirty="0"/>
              <a:t>teach children consumption </a:t>
            </a:r>
            <a:r>
              <a:rPr lang="en-US" altLang="en-US" dirty="0" smtClean="0"/>
              <a:t>skills-</a:t>
            </a:r>
          </a:p>
          <a:p>
            <a:pPr lvl="1">
              <a:lnSpc>
                <a:spcPct val="150000"/>
              </a:lnSpc>
            </a:pPr>
            <a:r>
              <a:rPr lang="en-US" altLang="en-US" dirty="0" smtClean="0"/>
              <a:t>they teach them </a:t>
            </a:r>
            <a:r>
              <a:rPr lang="en-US" altLang="en-US" dirty="0"/>
              <a:t>about spending versus savings, how to shop, and how to make purchase decisions.  Children today are exposed to marketing messages at a very young age, especially through television advertising and the Internet.</a:t>
            </a:r>
          </a:p>
          <a:p>
            <a:pPr>
              <a:lnSpc>
                <a:spcPct val="150000"/>
              </a:lnSpc>
            </a:pPr>
            <a:r>
              <a:rPr lang="en-US" dirty="0" smtClean="0"/>
              <a:t>The </a:t>
            </a:r>
            <a:r>
              <a:rPr lang="en-US" dirty="0"/>
              <a:t>process by which children acquire the skills, knowledge, attitudes, and experiences </a:t>
            </a:r>
            <a:r>
              <a:rPr lang="en-US" dirty="0" smtClean="0"/>
              <a:t>necessary </a:t>
            </a:r>
            <a:r>
              <a:rPr lang="en-US" dirty="0"/>
              <a:t>to function as </a:t>
            </a:r>
            <a:r>
              <a:rPr lang="en-US" dirty="0" smtClean="0"/>
              <a:t>consumer is known as </a:t>
            </a:r>
            <a:r>
              <a:rPr lang="en-US" b="1" dirty="0"/>
              <a:t>consumer socialization </a:t>
            </a:r>
          </a:p>
        </p:txBody>
      </p:sp>
    </p:spTree>
    <p:extLst>
      <p:ext uri="{BB962C8B-B14F-4D97-AF65-F5344CB8AC3E}">
        <p14:creationId xmlns:p14="http://schemas.microsoft.com/office/powerpoint/2010/main" val="27806943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5600" y="764373"/>
            <a:ext cx="8610600" cy="701356"/>
          </a:xfrm>
        </p:spPr>
        <p:txBody>
          <a:bodyPr>
            <a:normAutofit/>
          </a:bodyPr>
          <a:lstStyle/>
          <a:p>
            <a:r>
              <a:rPr lang="en-US" cap="none" dirty="0" smtClean="0"/>
              <a:t>Sources of children’s socialization</a:t>
            </a:r>
            <a:endParaRPr lang="en-US" cap="none" dirty="0"/>
          </a:p>
        </p:txBody>
      </p:sp>
      <p:pic>
        <p:nvPicPr>
          <p:cNvPr id="4" name="Picture 8" descr="fig10_04"/>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22728" y="1465729"/>
            <a:ext cx="6535271" cy="44835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8068235" y="2205318"/>
            <a:ext cx="3437965" cy="2031325"/>
          </a:xfrm>
          <a:prstGeom prst="rect">
            <a:avLst/>
          </a:prstGeom>
          <a:noFill/>
        </p:spPr>
        <p:txBody>
          <a:bodyPr wrap="square" rtlCol="0">
            <a:spAutoFit/>
          </a:bodyPr>
          <a:lstStyle/>
          <a:p>
            <a:r>
              <a:rPr lang="en-US" dirty="0" smtClean="0"/>
              <a:t>From the diagram, Socialization </a:t>
            </a:r>
            <a:r>
              <a:rPr lang="en-US" dirty="0"/>
              <a:t>is a two-way process. The two-directional arrows </a:t>
            </a:r>
            <a:r>
              <a:rPr lang="en-US" dirty="0" smtClean="0"/>
              <a:t>show </a:t>
            </a:r>
            <a:r>
              <a:rPr lang="en-US" dirty="0"/>
              <a:t>that a young person is both socialized and influences those who are </a:t>
            </a:r>
            <a:r>
              <a:rPr lang="en-US" dirty="0" smtClean="0"/>
              <a:t>socializing them.</a:t>
            </a:r>
            <a:endParaRPr lang="en-US" dirty="0"/>
          </a:p>
        </p:txBody>
      </p:sp>
      <p:sp>
        <p:nvSpPr>
          <p:cNvPr id="8" name="Footer Placeholder 6"/>
          <p:cNvSpPr>
            <a:spLocks noGrp="1"/>
          </p:cNvSpPr>
          <p:nvPr>
            <p:ph type="ftr" sz="quarter" idx="11"/>
          </p:nvPr>
        </p:nvSpPr>
        <p:spPr>
          <a:xfrm>
            <a:off x="322728" y="6041397"/>
            <a:ext cx="5638800" cy="365125"/>
          </a:xfrm>
        </p:spPr>
        <p:txBody>
          <a:bodyPr/>
          <a:lstStyle/>
          <a:p>
            <a:pPr>
              <a:defRPr/>
            </a:pPr>
            <a:r>
              <a:rPr lang="en-US" dirty="0" smtClean="0"/>
              <a:t>Copyright 2010 Pearson Education, Inc. Publishing as Prentice Hall          </a:t>
            </a:r>
            <a:endParaRPr lang="en-US" dirty="0"/>
          </a:p>
        </p:txBody>
      </p:sp>
    </p:spTree>
    <p:extLst>
      <p:ext uri="{BB962C8B-B14F-4D97-AF65-F5344CB8AC3E}">
        <p14:creationId xmlns:p14="http://schemas.microsoft.com/office/powerpoint/2010/main" val="16861561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cap="none" dirty="0" smtClean="0"/>
              <a:t>Parenting Styles</a:t>
            </a:r>
            <a:endParaRPr lang="en-US" cap="none" dirty="0"/>
          </a:p>
        </p:txBody>
      </p:sp>
      <p:sp>
        <p:nvSpPr>
          <p:cNvPr id="3" name="Content Placeholder 2"/>
          <p:cNvSpPr>
            <a:spLocks noGrp="1"/>
          </p:cNvSpPr>
          <p:nvPr>
            <p:ph idx="1"/>
          </p:nvPr>
        </p:nvSpPr>
        <p:spPr/>
        <p:txBody>
          <a:bodyPr/>
          <a:lstStyle/>
          <a:p>
            <a:pPr marL="0" indent="0">
              <a:buNone/>
            </a:pPr>
            <a:r>
              <a:rPr lang="en-US" dirty="0" smtClean="0"/>
              <a:t>There are four main </a:t>
            </a:r>
            <a:r>
              <a:rPr lang="en-US" dirty="0"/>
              <a:t>parental </a:t>
            </a:r>
            <a:r>
              <a:rPr lang="en-US" dirty="0" smtClean="0"/>
              <a:t>styles:</a:t>
            </a:r>
          </a:p>
          <a:p>
            <a:r>
              <a:rPr lang="en-US" b="1" i="1" dirty="0" smtClean="0"/>
              <a:t>Indulgent </a:t>
            </a:r>
            <a:r>
              <a:rPr lang="en-US" b="1" i="1" dirty="0"/>
              <a:t>parents</a:t>
            </a:r>
            <a:r>
              <a:rPr lang="en-US" dirty="0"/>
              <a:t>, who are very nurturing and highly permissive during consumer </a:t>
            </a:r>
            <a:r>
              <a:rPr lang="en-US" dirty="0" smtClean="0"/>
              <a:t>socialization</a:t>
            </a:r>
          </a:p>
          <a:p>
            <a:r>
              <a:rPr lang="en-US" b="1" i="1" dirty="0" smtClean="0"/>
              <a:t>Neglecting </a:t>
            </a:r>
            <a:r>
              <a:rPr lang="en-US" b="1" i="1" dirty="0"/>
              <a:t>parents</a:t>
            </a:r>
            <a:r>
              <a:rPr lang="en-US" dirty="0"/>
              <a:t>, who are very permissive and provide their children with little or no nurturing during consumer </a:t>
            </a:r>
            <a:r>
              <a:rPr lang="en-US" dirty="0" smtClean="0"/>
              <a:t>socialization</a:t>
            </a:r>
          </a:p>
          <a:p>
            <a:r>
              <a:rPr lang="en-US" b="1" i="1" dirty="0" smtClean="0"/>
              <a:t>Authoritative </a:t>
            </a:r>
            <a:r>
              <a:rPr lang="en-US" b="1" i="1" dirty="0"/>
              <a:t>parents</a:t>
            </a:r>
            <a:r>
              <a:rPr lang="en-US" dirty="0"/>
              <a:t>, who are very nurturing and also very restrictive with respect to consumer socialization; and </a:t>
            </a:r>
            <a:endParaRPr lang="en-US" dirty="0" smtClean="0"/>
          </a:p>
          <a:p>
            <a:r>
              <a:rPr lang="en-US" b="1" i="1" dirty="0" smtClean="0"/>
              <a:t>Authoritarian </a:t>
            </a:r>
            <a:r>
              <a:rPr lang="en-US" b="1" i="1" dirty="0"/>
              <a:t>parents</a:t>
            </a:r>
            <a:r>
              <a:rPr lang="en-US" dirty="0"/>
              <a:t>, who are very restrictive and not nurturing during consumer socialization </a:t>
            </a:r>
            <a:endParaRPr lang="en-US" dirty="0" smtClean="0"/>
          </a:p>
          <a:p>
            <a:pPr marL="0" indent="0">
              <a:buNone/>
            </a:pPr>
            <a:r>
              <a:rPr lang="en-US" dirty="0" smtClean="0"/>
              <a:t>(</a:t>
            </a:r>
            <a:r>
              <a:rPr lang="en-US" dirty="0" err="1"/>
              <a:t>Schiffman</a:t>
            </a:r>
            <a:r>
              <a:rPr lang="en-US" dirty="0"/>
              <a:t> &amp; </a:t>
            </a:r>
            <a:r>
              <a:rPr lang="en-US" dirty="0" err="1"/>
              <a:t>Wisenblit</a:t>
            </a:r>
            <a:r>
              <a:rPr lang="en-US" dirty="0"/>
              <a:t>, 2019).</a:t>
            </a:r>
          </a:p>
          <a:p>
            <a:endParaRPr lang="en-US" dirty="0"/>
          </a:p>
        </p:txBody>
      </p:sp>
    </p:spTree>
    <p:extLst>
      <p:ext uri="{BB962C8B-B14F-4D97-AF65-F5344CB8AC3E}">
        <p14:creationId xmlns:p14="http://schemas.microsoft.com/office/powerpoint/2010/main" val="26838852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4294967295"/>
          </p:nvPr>
        </p:nvPicPr>
        <p:blipFill>
          <a:blip r:embed="rId2"/>
          <a:stretch>
            <a:fillRect/>
          </a:stretch>
        </p:blipFill>
        <p:spPr>
          <a:xfrm>
            <a:off x="1196789" y="1479176"/>
            <a:ext cx="10139082" cy="4585447"/>
          </a:xfrm>
          <a:prstGeom prst="rect">
            <a:avLst/>
          </a:prstGeom>
        </p:spPr>
      </p:pic>
      <p:sp>
        <p:nvSpPr>
          <p:cNvPr id="5" name="TextBox 4"/>
          <p:cNvSpPr txBox="1"/>
          <p:nvPr/>
        </p:nvSpPr>
        <p:spPr>
          <a:xfrm>
            <a:off x="1196789" y="6239435"/>
            <a:ext cx="5029199" cy="369332"/>
          </a:xfrm>
          <a:prstGeom prst="rect">
            <a:avLst/>
          </a:prstGeom>
          <a:noFill/>
        </p:spPr>
        <p:txBody>
          <a:bodyPr wrap="square" rtlCol="0">
            <a:spAutoFit/>
          </a:bodyPr>
          <a:lstStyle/>
          <a:p>
            <a:r>
              <a:rPr lang="en-US" dirty="0" smtClean="0"/>
              <a:t>Source: </a:t>
            </a:r>
            <a:r>
              <a:rPr lang="en-US" dirty="0"/>
              <a:t>(</a:t>
            </a:r>
            <a:r>
              <a:rPr lang="en-US" dirty="0" err="1" smtClean="0"/>
              <a:t>Schiffman</a:t>
            </a:r>
            <a:r>
              <a:rPr lang="en-US" dirty="0" smtClean="0"/>
              <a:t> &amp; Wisenblit,2019)</a:t>
            </a:r>
            <a:endParaRPr lang="en-US" dirty="0"/>
          </a:p>
        </p:txBody>
      </p:sp>
    </p:spTree>
    <p:extLst>
      <p:ext uri="{BB962C8B-B14F-4D97-AF65-F5344CB8AC3E}">
        <p14:creationId xmlns:p14="http://schemas.microsoft.com/office/powerpoint/2010/main" val="2746288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cap="none" dirty="0" smtClean="0"/>
              <a:t>Stages of Consumer Socialization</a:t>
            </a:r>
            <a:endParaRPr lang="en-US" cap="none" dirty="0"/>
          </a:p>
        </p:txBody>
      </p:sp>
      <p:sp>
        <p:nvSpPr>
          <p:cNvPr id="3" name="Content Placeholder 2"/>
          <p:cNvSpPr>
            <a:spLocks noGrp="1"/>
          </p:cNvSpPr>
          <p:nvPr>
            <p:ph idx="1"/>
          </p:nvPr>
        </p:nvSpPr>
        <p:spPr>
          <a:xfrm>
            <a:off x="685800" y="1869142"/>
            <a:ext cx="10820400" cy="4349544"/>
          </a:xfrm>
        </p:spPr>
        <p:txBody>
          <a:bodyPr>
            <a:normAutofit/>
          </a:bodyPr>
          <a:lstStyle/>
          <a:p>
            <a:pPr marL="0" indent="0">
              <a:lnSpc>
                <a:spcPct val="150000"/>
              </a:lnSpc>
              <a:buNone/>
            </a:pPr>
            <a:r>
              <a:rPr lang="en-US" dirty="0"/>
              <a:t>Children are not born with the skills of an adult, many cognitive and affective abilities develop only in the first few years of life. These abilities develop in the first 16 to 20 years </a:t>
            </a:r>
            <a:r>
              <a:rPr lang="en-US" dirty="0" smtClean="0"/>
              <a:t>as shown below:</a:t>
            </a:r>
          </a:p>
          <a:p>
            <a:pPr>
              <a:lnSpc>
                <a:spcPct val="150000"/>
              </a:lnSpc>
            </a:pPr>
            <a:r>
              <a:rPr lang="en-US" b="1" u="sng" dirty="0" smtClean="0"/>
              <a:t>Perceptual </a:t>
            </a:r>
            <a:r>
              <a:rPr lang="en-US" b="1" u="sng" dirty="0"/>
              <a:t>(3–7 years old</a:t>
            </a:r>
            <a:r>
              <a:rPr lang="en-US" b="1" u="sng" dirty="0" smtClean="0"/>
              <a:t>)</a:t>
            </a:r>
          </a:p>
          <a:p>
            <a:pPr>
              <a:lnSpc>
                <a:spcPct val="150000"/>
              </a:lnSpc>
            </a:pPr>
            <a:r>
              <a:rPr lang="en-US" dirty="0" smtClean="0"/>
              <a:t>During this stage children </a:t>
            </a:r>
            <a:r>
              <a:rPr lang="en-US" dirty="0"/>
              <a:t>begin to distinguish ads from </a:t>
            </a:r>
            <a:r>
              <a:rPr lang="en-US" dirty="0" smtClean="0"/>
              <a:t>programs</a:t>
            </a:r>
            <a:r>
              <a:rPr lang="en-US" dirty="0"/>
              <a:t>, </a:t>
            </a:r>
            <a:endParaRPr lang="en-US" dirty="0" smtClean="0"/>
          </a:p>
          <a:p>
            <a:pPr>
              <a:lnSpc>
                <a:spcPct val="150000"/>
              </a:lnSpc>
            </a:pPr>
            <a:r>
              <a:rPr lang="en-US" dirty="0" smtClean="0"/>
              <a:t>Associate </a:t>
            </a:r>
            <a:r>
              <a:rPr lang="en-US" dirty="0"/>
              <a:t>brand names with product categories, and </a:t>
            </a:r>
            <a:endParaRPr lang="en-US" dirty="0" smtClean="0"/>
          </a:p>
          <a:p>
            <a:pPr>
              <a:lnSpc>
                <a:spcPct val="150000"/>
              </a:lnSpc>
            </a:pPr>
            <a:r>
              <a:rPr lang="en-US" dirty="0"/>
              <a:t>U</a:t>
            </a:r>
            <a:r>
              <a:rPr lang="en-US" dirty="0" smtClean="0"/>
              <a:t>nderstand </a:t>
            </a:r>
            <a:r>
              <a:rPr lang="en-US" dirty="0"/>
              <a:t>the basic </a:t>
            </a:r>
            <a:r>
              <a:rPr lang="en-US" dirty="0" smtClean="0"/>
              <a:t>principles of </a:t>
            </a:r>
            <a:r>
              <a:rPr lang="en-US" dirty="0"/>
              <a:t>consumption</a:t>
            </a:r>
            <a:r>
              <a:rPr lang="en-US" dirty="0" smtClean="0"/>
              <a:t>.</a:t>
            </a:r>
            <a:endParaRPr lang="en-US" dirty="0"/>
          </a:p>
        </p:txBody>
      </p:sp>
    </p:spTree>
    <p:extLst>
      <p:ext uri="{BB962C8B-B14F-4D97-AF65-F5344CB8AC3E}">
        <p14:creationId xmlns:p14="http://schemas.microsoft.com/office/powerpoint/2010/main" val="30802440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b="1" u="sng" dirty="0"/>
              <a:t>Reflective (11–16 years</a:t>
            </a:r>
            <a:r>
              <a:rPr lang="en-US" dirty="0"/>
              <a:t>), </a:t>
            </a:r>
            <a:endParaRPr lang="en-US" dirty="0" smtClean="0"/>
          </a:p>
          <a:p>
            <a:pPr>
              <a:lnSpc>
                <a:spcPct val="150000"/>
              </a:lnSpc>
            </a:pPr>
            <a:r>
              <a:rPr lang="en-US" dirty="0" smtClean="0"/>
              <a:t>when </a:t>
            </a:r>
            <a:r>
              <a:rPr lang="en-US" dirty="0"/>
              <a:t>children understand advertising tactics and appeals, </a:t>
            </a:r>
            <a:endParaRPr lang="en-US" dirty="0" smtClean="0"/>
          </a:p>
          <a:p>
            <a:pPr>
              <a:lnSpc>
                <a:spcPct val="150000"/>
              </a:lnSpc>
            </a:pPr>
            <a:r>
              <a:rPr lang="en-US" dirty="0" smtClean="0"/>
              <a:t>become </a:t>
            </a:r>
            <a:r>
              <a:rPr lang="en-US" dirty="0"/>
              <a:t>skeptical about ads, </a:t>
            </a:r>
            <a:endParaRPr lang="en-US" dirty="0" smtClean="0"/>
          </a:p>
          <a:p>
            <a:pPr>
              <a:lnSpc>
                <a:spcPct val="150000"/>
              </a:lnSpc>
            </a:pPr>
            <a:r>
              <a:rPr lang="en-US" dirty="0" smtClean="0"/>
              <a:t>understand </a:t>
            </a:r>
            <a:r>
              <a:rPr lang="en-US" dirty="0"/>
              <a:t>complex shopping scripts, and </a:t>
            </a:r>
            <a:endParaRPr lang="en-US" dirty="0" smtClean="0"/>
          </a:p>
          <a:p>
            <a:pPr>
              <a:lnSpc>
                <a:spcPct val="150000"/>
              </a:lnSpc>
            </a:pPr>
            <a:r>
              <a:rPr lang="en-US" dirty="0" smtClean="0"/>
              <a:t>become </a:t>
            </a:r>
            <a:r>
              <a:rPr lang="en-US" dirty="0"/>
              <a:t>capable of influencing purchases.</a:t>
            </a:r>
          </a:p>
          <a:p>
            <a:pPr>
              <a:lnSpc>
                <a:spcPct val="150000"/>
              </a:lnSpc>
            </a:pPr>
            <a:endParaRPr lang="en-US" dirty="0"/>
          </a:p>
        </p:txBody>
      </p:sp>
    </p:spTree>
    <p:extLst>
      <p:ext uri="{BB962C8B-B14F-4D97-AF65-F5344CB8AC3E}">
        <p14:creationId xmlns:p14="http://schemas.microsoft.com/office/powerpoint/2010/main" val="7939530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nSpc>
                <a:spcPct val="150000"/>
              </a:lnSpc>
            </a:pPr>
            <a:r>
              <a:rPr lang="en-US" b="1" u="sng" dirty="0"/>
              <a:t>Analytical (7–11 years), </a:t>
            </a:r>
            <a:endParaRPr lang="en-US" b="1" u="sng" dirty="0" smtClean="0"/>
          </a:p>
          <a:p>
            <a:pPr>
              <a:lnSpc>
                <a:spcPct val="150000"/>
              </a:lnSpc>
            </a:pPr>
            <a:r>
              <a:rPr lang="en-US" dirty="0" smtClean="0"/>
              <a:t>Children </a:t>
            </a:r>
            <a:r>
              <a:rPr lang="en-US" dirty="0"/>
              <a:t>capture the persuasive intent of ads</a:t>
            </a:r>
            <a:r>
              <a:rPr lang="en-US" dirty="0" smtClean="0"/>
              <a:t>,</a:t>
            </a:r>
          </a:p>
          <a:p>
            <a:pPr>
              <a:lnSpc>
                <a:spcPct val="150000"/>
              </a:lnSpc>
            </a:pPr>
            <a:r>
              <a:rPr lang="en-US" dirty="0" smtClean="0"/>
              <a:t> </a:t>
            </a:r>
            <a:r>
              <a:rPr lang="en-US" dirty="0"/>
              <a:t>begin to process functional cues regarding products, </a:t>
            </a:r>
            <a:r>
              <a:rPr lang="en-US" dirty="0" smtClean="0"/>
              <a:t>and</a:t>
            </a:r>
          </a:p>
          <a:p>
            <a:pPr>
              <a:lnSpc>
                <a:spcPct val="150000"/>
              </a:lnSpc>
            </a:pPr>
            <a:r>
              <a:rPr lang="en-US" dirty="0" smtClean="0"/>
              <a:t> </a:t>
            </a:r>
            <a:r>
              <a:rPr lang="en-US" dirty="0"/>
              <a:t>develop purchase influence and negotiation strategies.</a:t>
            </a:r>
          </a:p>
          <a:p>
            <a:pPr>
              <a:lnSpc>
                <a:spcPct val="150000"/>
              </a:lnSpc>
            </a:pPr>
            <a:endParaRPr lang="en-US" dirty="0"/>
          </a:p>
        </p:txBody>
      </p:sp>
    </p:spTree>
    <p:extLst>
      <p:ext uri="{BB962C8B-B14F-4D97-AF65-F5344CB8AC3E}">
        <p14:creationId xmlns:p14="http://schemas.microsoft.com/office/powerpoint/2010/main" val="25721813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cap="none" dirty="0" smtClean="0"/>
              <a:t>Children’s Development As Consumers</a:t>
            </a:r>
            <a:endParaRPr lang="en-US" cap="none" dirty="0"/>
          </a:p>
        </p:txBody>
      </p:sp>
      <p:sp>
        <p:nvSpPr>
          <p:cNvPr id="3" name="Content Placeholder 2"/>
          <p:cNvSpPr>
            <a:spLocks noGrp="1"/>
          </p:cNvSpPr>
          <p:nvPr>
            <p:ph idx="1"/>
          </p:nvPr>
        </p:nvSpPr>
        <p:spPr/>
        <p:txBody>
          <a:bodyPr/>
          <a:lstStyle/>
          <a:p>
            <a:r>
              <a:rPr lang="en-US" b="1" i="1" dirty="0"/>
              <a:t>Stage 1: Shopping with Parents and Observing (12–15 months)</a:t>
            </a:r>
            <a:endParaRPr lang="en-US" dirty="0"/>
          </a:p>
          <a:p>
            <a:pPr marL="0" indent="0">
              <a:buNone/>
            </a:pPr>
            <a:r>
              <a:rPr lang="en-US" dirty="0"/>
              <a:t> </a:t>
            </a:r>
            <a:r>
              <a:rPr lang="en-US" dirty="0" smtClean="0"/>
              <a:t>	• </a:t>
            </a:r>
            <a:r>
              <a:rPr lang="en-US" dirty="0"/>
              <a:t>Children notice products that are fun to eat and play with and begin </a:t>
            </a:r>
            <a:r>
              <a:rPr lang="en-US" dirty="0" smtClean="0"/>
              <a:t>	to </a:t>
            </a:r>
            <a:r>
              <a:rPr lang="en-US" dirty="0"/>
              <a:t>recall specific ones. </a:t>
            </a:r>
          </a:p>
          <a:p>
            <a:pPr marL="0" indent="0">
              <a:buNone/>
            </a:pPr>
            <a:r>
              <a:rPr lang="en-US" dirty="0" smtClean="0"/>
              <a:t>	• </a:t>
            </a:r>
            <a:r>
              <a:rPr lang="en-US" dirty="0"/>
              <a:t>Parents may buy some items to reward children for good </a:t>
            </a:r>
            <a:r>
              <a:rPr lang="en-US" dirty="0" smtClean="0"/>
              <a:t>behavior</a:t>
            </a:r>
          </a:p>
          <a:p>
            <a:pPr marL="0" indent="0">
              <a:buNone/>
            </a:pPr>
            <a:endParaRPr lang="en-US" dirty="0"/>
          </a:p>
          <a:p>
            <a:r>
              <a:rPr lang="en-US" b="1" i="1" dirty="0"/>
              <a:t>Stage 2: Shopping with Parents and Making Requests (Age 2–3 years)</a:t>
            </a:r>
            <a:endParaRPr lang="en-US" dirty="0"/>
          </a:p>
          <a:p>
            <a:pPr marL="0" indent="0">
              <a:buNone/>
            </a:pPr>
            <a:r>
              <a:rPr lang="en-US" dirty="0" smtClean="0"/>
              <a:t>	 </a:t>
            </a:r>
            <a:r>
              <a:rPr lang="en-US" dirty="0"/>
              <a:t>• Children begin to connect ads with items in the stores and delight </a:t>
            </a:r>
            <a:r>
              <a:rPr lang="en-US" dirty="0" smtClean="0"/>
              <a:t>	parents </a:t>
            </a:r>
            <a:r>
              <a:rPr lang="en-US" dirty="0"/>
              <a:t>with cognitive development.</a:t>
            </a:r>
          </a:p>
          <a:p>
            <a:pPr marL="0" indent="0">
              <a:buNone/>
            </a:pPr>
            <a:r>
              <a:rPr lang="en-US" dirty="0" smtClean="0"/>
              <a:t>	 </a:t>
            </a:r>
            <a:r>
              <a:rPr lang="en-US" dirty="0"/>
              <a:t>• They request items by pointing</a:t>
            </a:r>
          </a:p>
          <a:p>
            <a:endParaRPr lang="en-US" dirty="0"/>
          </a:p>
        </p:txBody>
      </p:sp>
    </p:spTree>
    <p:extLst>
      <p:ext uri="{BB962C8B-B14F-4D97-AF65-F5344CB8AC3E}">
        <p14:creationId xmlns:p14="http://schemas.microsoft.com/office/powerpoint/2010/main" val="25624473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b="1" i="1" dirty="0"/>
              <a:t>Stage 3: Shopping with Parents and Making Some Selections (Age 3–7 years) </a:t>
            </a:r>
            <a:endParaRPr lang="en-US" dirty="0"/>
          </a:p>
          <a:p>
            <a:pPr marL="0" indent="0">
              <a:buNone/>
            </a:pPr>
            <a:r>
              <a:rPr lang="en-US" dirty="0" smtClean="0"/>
              <a:t>	• </a:t>
            </a:r>
            <a:r>
              <a:rPr lang="en-US" dirty="0"/>
              <a:t>Children begin to distinguish ads from programs, associate brand </a:t>
            </a:r>
            <a:r>
              <a:rPr lang="en-US" dirty="0" smtClean="0"/>
              <a:t>	names </a:t>
            </a:r>
            <a:r>
              <a:rPr lang="en-US" dirty="0"/>
              <a:t>with product categories, and understand the basic principles of </a:t>
            </a:r>
            <a:r>
              <a:rPr lang="en-US" dirty="0" smtClean="0"/>
              <a:t>	consumption</a:t>
            </a:r>
            <a:r>
              <a:rPr lang="en-US" dirty="0"/>
              <a:t>. Children can evaluate products and make decisions </a:t>
            </a:r>
            <a:r>
              <a:rPr lang="en-US" dirty="0" smtClean="0"/>
              <a:t>	about </a:t>
            </a:r>
            <a:r>
              <a:rPr lang="en-US" dirty="0"/>
              <a:t>spending, saving, and giving to charity. </a:t>
            </a:r>
          </a:p>
          <a:p>
            <a:pPr marL="0" indent="0">
              <a:buNone/>
            </a:pPr>
            <a:endParaRPr lang="en-US" dirty="0"/>
          </a:p>
          <a:p>
            <a:r>
              <a:rPr lang="en-US" b="1" i="1" dirty="0"/>
              <a:t>Stage 4: Shopping Independently (Age 7–11 years)</a:t>
            </a:r>
            <a:endParaRPr lang="en-US" dirty="0"/>
          </a:p>
          <a:p>
            <a:pPr marL="0" indent="0">
              <a:buNone/>
            </a:pPr>
            <a:r>
              <a:rPr lang="en-US" dirty="0" smtClean="0"/>
              <a:t>	• </a:t>
            </a:r>
            <a:r>
              <a:rPr lang="en-US" dirty="0"/>
              <a:t>Parents gradually allow children to go to stores or shop online alone or </a:t>
            </a:r>
            <a:r>
              <a:rPr lang="en-US" dirty="0" smtClean="0"/>
              <a:t>	with </a:t>
            </a:r>
            <a:r>
              <a:rPr lang="en-US" dirty="0"/>
              <a:t>friends. Children discover the wonders of shopping and deciding </a:t>
            </a:r>
            <a:r>
              <a:rPr lang="en-US" dirty="0" smtClean="0"/>
              <a:t>	among </a:t>
            </a:r>
            <a:r>
              <a:rPr lang="en-US" dirty="0"/>
              <a:t>choices. Children understand the persuasive intention of ads</a:t>
            </a:r>
          </a:p>
          <a:p>
            <a:endParaRPr lang="en-US" dirty="0"/>
          </a:p>
        </p:txBody>
      </p:sp>
    </p:spTree>
    <p:extLst>
      <p:ext uri="{BB962C8B-B14F-4D97-AF65-F5344CB8AC3E}">
        <p14:creationId xmlns:p14="http://schemas.microsoft.com/office/powerpoint/2010/main" val="3723909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nSpc>
                <a:spcPct val="150000"/>
              </a:lnSpc>
            </a:pPr>
            <a:r>
              <a:rPr lang="en-US" b="1" i="1" dirty="0"/>
              <a:t>Stage 5: Complex Shopping and Skepticism (Age 11–16 years)</a:t>
            </a:r>
            <a:endParaRPr lang="en-US" dirty="0"/>
          </a:p>
          <a:p>
            <a:pPr marL="457200" lvl="1" indent="0">
              <a:lnSpc>
                <a:spcPct val="150000"/>
              </a:lnSpc>
              <a:buNone/>
            </a:pPr>
            <a:r>
              <a:rPr lang="en-US" dirty="0"/>
              <a:t>• Pre-teens and teenagers understand advertising tactics and appeals, become skeptical about ads, and understand complex shopping scripts. They can negotiate and are able to influence purchase decisions. </a:t>
            </a:r>
          </a:p>
          <a:p>
            <a:pPr>
              <a:lnSpc>
                <a:spcPct val="150000"/>
              </a:lnSpc>
            </a:pPr>
            <a:endParaRPr lang="en-US" dirty="0"/>
          </a:p>
        </p:txBody>
      </p:sp>
    </p:spTree>
    <p:extLst>
      <p:ext uri="{BB962C8B-B14F-4D97-AF65-F5344CB8AC3E}">
        <p14:creationId xmlns:p14="http://schemas.microsoft.com/office/powerpoint/2010/main" val="2715894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cap="none" dirty="0"/>
              <a:t>F</a:t>
            </a:r>
            <a:r>
              <a:rPr lang="en-US" cap="none" dirty="0" smtClean="0"/>
              <a:t>amily decision making roles</a:t>
            </a:r>
            <a:endParaRPr lang="en-US" cap="none" dirty="0"/>
          </a:p>
        </p:txBody>
      </p:sp>
      <p:sp>
        <p:nvSpPr>
          <p:cNvPr id="3" name="Content Placeholder 2"/>
          <p:cNvSpPr>
            <a:spLocks noGrp="1"/>
          </p:cNvSpPr>
          <p:nvPr>
            <p:ph idx="1"/>
          </p:nvPr>
        </p:nvSpPr>
        <p:spPr>
          <a:xfrm>
            <a:off x="685800" y="1815738"/>
            <a:ext cx="10820400" cy="4402948"/>
          </a:xfrm>
        </p:spPr>
        <p:txBody>
          <a:bodyPr>
            <a:normAutofit lnSpcReduction="10000"/>
          </a:bodyPr>
          <a:lstStyle/>
          <a:p>
            <a:pPr>
              <a:lnSpc>
                <a:spcPct val="150000"/>
              </a:lnSpc>
            </a:pPr>
            <a:r>
              <a:rPr lang="en-US" dirty="0"/>
              <a:t>Families behave as a unit when it comes to consumer behavior, and many academics have investigated how families make decisions. Marketers pay close attention to how husbands and wives make </a:t>
            </a:r>
            <a:r>
              <a:rPr lang="en-US" dirty="0" smtClean="0"/>
              <a:t>decisions.</a:t>
            </a:r>
          </a:p>
          <a:p>
            <a:pPr marL="0" indent="0">
              <a:lnSpc>
                <a:spcPct val="150000"/>
              </a:lnSpc>
              <a:buNone/>
            </a:pPr>
            <a:r>
              <a:rPr lang="en-US" b="1" u="sng" dirty="0"/>
              <a:t>H</a:t>
            </a:r>
            <a:r>
              <a:rPr lang="en-US" b="1" u="sng" dirty="0" smtClean="0"/>
              <a:t>usband–wife </a:t>
            </a:r>
            <a:r>
              <a:rPr lang="en-US" b="1" u="sng" dirty="0"/>
              <a:t>decision-making</a:t>
            </a:r>
            <a:r>
              <a:rPr lang="en-US" b="1" u="sng" dirty="0" smtClean="0"/>
              <a:t>: </a:t>
            </a:r>
            <a:r>
              <a:rPr lang="en-US" b="1" u="sng" dirty="0"/>
              <a:t>Four </a:t>
            </a:r>
            <a:r>
              <a:rPr lang="en-US" b="1" u="sng" dirty="0" smtClean="0"/>
              <a:t>patterns</a:t>
            </a:r>
            <a:endParaRPr lang="en-US" u="sng" dirty="0"/>
          </a:p>
          <a:p>
            <a:pPr>
              <a:lnSpc>
                <a:spcPct val="150000"/>
              </a:lnSpc>
            </a:pPr>
            <a:r>
              <a:rPr lang="en-US" b="1" i="1" dirty="0" smtClean="0"/>
              <a:t>Husband-dominated </a:t>
            </a:r>
            <a:r>
              <a:rPr lang="en-US" b="1" i="1" dirty="0"/>
              <a:t>decisions </a:t>
            </a:r>
            <a:r>
              <a:rPr lang="en-US" dirty="0"/>
              <a:t>are those where the husband’s influence is greater than the wife’s. </a:t>
            </a:r>
          </a:p>
          <a:p>
            <a:pPr>
              <a:lnSpc>
                <a:spcPct val="150000"/>
              </a:lnSpc>
            </a:pPr>
            <a:r>
              <a:rPr lang="en-US" b="1" i="1" dirty="0" smtClean="0"/>
              <a:t>Wife-dominated </a:t>
            </a:r>
            <a:r>
              <a:rPr lang="en-US" b="1" i="1" dirty="0"/>
              <a:t>decisions </a:t>
            </a:r>
            <a:r>
              <a:rPr lang="en-US" dirty="0"/>
              <a:t>are those where the wife’s influence is greater than the husband’s. </a:t>
            </a:r>
          </a:p>
        </p:txBody>
      </p:sp>
    </p:spTree>
    <p:extLst>
      <p:ext uri="{BB962C8B-B14F-4D97-AF65-F5344CB8AC3E}">
        <p14:creationId xmlns:p14="http://schemas.microsoft.com/office/powerpoint/2010/main" val="19802735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nSpc>
                <a:spcPct val="150000"/>
              </a:lnSpc>
            </a:pPr>
            <a:r>
              <a:rPr lang="en-US" b="1" i="1" dirty="0" smtClean="0"/>
              <a:t>Joint </a:t>
            </a:r>
            <a:r>
              <a:rPr lang="en-US" b="1" i="1" dirty="0"/>
              <a:t>decisions </a:t>
            </a:r>
            <a:r>
              <a:rPr lang="en-US" dirty="0"/>
              <a:t>are those where the husband’s and wife’s influences are equal.</a:t>
            </a:r>
          </a:p>
          <a:p>
            <a:pPr>
              <a:lnSpc>
                <a:spcPct val="150000"/>
              </a:lnSpc>
            </a:pPr>
            <a:r>
              <a:rPr lang="en-US" b="1" i="1" dirty="0" smtClean="0"/>
              <a:t>Autonomic </a:t>
            </a:r>
            <a:r>
              <a:rPr lang="en-US" b="1" i="1" dirty="0"/>
              <a:t>decisions </a:t>
            </a:r>
            <a:r>
              <a:rPr lang="en-US" dirty="0"/>
              <a:t>are those where either the husband or the wife is the primary or only decision maker.</a:t>
            </a:r>
          </a:p>
          <a:p>
            <a:pPr>
              <a:lnSpc>
                <a:spcPct val="150000"/>
              </a:lnSpc>
            </a:pPr>
            <a:endParaRPr lang="en-US" dirty="0"/>
          </a:p>
          <a:p>
            <a:endParaRPr lang="en-US" dirty="0"/>
          </a:p>
        </p:txBody>
      </p:sp>
    </p:spTree>
    <p:extLst>
      <p:ext uri="{BB962C8B-B14F-4D97-AF65-F5344CB8AC3E}">
        <p14:creationId xmlns:p14="http://schemas.microsoft.com/office/powerpoint/2010/main" val="31516693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cap="none" dirty="0"/>
              <a:t>Children influence </a:t>
            </a:r>
            <a:br>
              <a:rPr lang="en-US" cap="none" dirty="0"/>
            </a:br>
            <a:r>
              <a:rPr lang="en-US" cap="none" dirty="0"/>
              <a:t> decision making</a:t>
            </a:r>
            <a:endParaRPr lang="en-US" dirty="0"/>
          </a:p>
        </p:txBody>
      </p:sp>
      <p:sp>
        <p:nvSpPr>
          <p:cNvPr id="3" name="Content Placeholder 2"/>
          <p:cNvSpPr>
            <a:spLocks noGrp="1"/>
          </p:cNvSpPr>
          <p:nvPr>
            <p:ph idx="1"/>
          </p:nvPr>
        </p:nvSpPr>
        <p:spPr/>
        <p:txBody>
          <a:bodyPr>
            <a:normAutofit/>
          </a:bodyPr>
          <a:lstStyle/>
          <a:p>
            <a:pPr>
              <a:lnSpc>
                <a:spcPct val="150000"/>
              </a:lnSpc>
            </a:pPr>
            <a:r>
              <a:rPr lang="en-US" altLang="en-US" sz="2600" dirty="0"/>
              <a:t>Children represent considerable market opportunities for those who can meet their distinct needs and cognitive competencies </a:t>
            </a:r>
          </a:p>
          <a:p>
            <a:pPr lvl="2">
              <a:lnSpc>
                <a:spcPct val="150000"/>
              </a:lnSpc>
            </a:pPr>
            <a:r>
              <a:rPr lang="en-US" altLang="en-US" sz="2000" dirty="0"/>
              <a:t>Greatest expenditures are in: </a:t>
            </a:r>
            <a:br>
              <a:rPr lang="en-US" altLang="en-US" sz="2000" dirty="0"/>
            </a:br>
            <a:r>
              <a:rPr lang="en-US" altLang="en-US" sz="2000" dirty="0"/>
              <a:t>Food and beverages (including sugared cereals) </a:t>
            </a:r>
            <a:br>
              <a:rPr lang="en-US" altLang="en-US" sz="2000" dirty="0"/>
            </a:br>
            <a:r>
              <a:rPr lang="en-US" altLang="en-US" sz="2000" dirty="0"/>
              <a:t>Entertainment (toys, games, movies, music) </a:t>
            </a:r>
            <a:br>
              <a:rPr lang="en-US" altLang="en-US" sz="2000" dirty="0"/>
            </a:br>
            <a:r>
              <a:rPr lang="en-US" altLang="en-US" sz="2000" dirty="0"/>
              <a:t>Clothing </a:t>
            </a:r>
          </a:p>
        </p:txBody>
      </p:sp>
    </p:spTree>
    <p:extLst>
      <p:ext uri="{BB962C8B-B14F-4D97-AF65-F5344CB8AC3E}">
        <p14:creationId xmlns:p14="http://schemas.microsoft.com/office/powerpoint/2010/main" val="22602365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84663" y="764373"/>
            <a:ext cx="10121537" cy="1293028"/>
          </a:xfrm>
        </p:spPr>
        <p:txBody>
          <a:bodyPr/>
          <a:lstStyle/>
          <a:p>
            <a:r>
              <a:rPr lang="en-US" cap="none" dirty="0" smtClean="0"/>
              <a:t>Child Influence</a:t>
            </a:r>
            <a:endParaRPr lang="en-US" cap="none" dirty="0"/>
          </a:p>
        </p:txBody>
      </p:sp>
      <p:sp>
        <p:nvSpPr>
          <p:cNvPr id="3" name="Content Placeholder 2"/>
          <p:cNvSpPr>
            <a:spLocks noGrp="1"/>
          </p:cNvSpPr>
          <p:nvPr>
            <p:ph idx="1"/>
          </p:nvPr>
        </p:nvSpPr>
        <p:spPr/>
        <p:txBody>
          <a:bodyPr>
            <a:normAutofit lnSpcReduction="10000"/>
          </a:bodyPr>
          <a:lstStyle/>
          <a:p>
            <a:pPr lvl="0">
              <a:lnSpc>
                <a:spcPct val="150000"/>
              </a:lnSpc>
            </a:pPr>
            <a:r>
              <a:rPr lang="en-US" dirty="0"/>
              <a:t>Pressure: The child demands, threatens, and tries to intimidate the parents.</a:t>
            </a:r>
          </a:p>
          <a:p>
            <a:pPr lvl="0">
              <a:lnSpc>
                <a:spcPct val="150000"/>
              </a:lnSpc>
            </a:pPr>
            <a:r>
              <a:rPr lang="en-US" dirty="0"/>
              <a:t>Exchange: The child promises something (e.g., to “be good” or to clean her or his room) in exchange.</a:t>
            </a:r>
          </a:p>
          <a:p>
            <a:pPr lvl="0">
              <a:lnSpc>
                <a:spcPct val="150000"/>
              </a:lnSpc>
            </a:pPr>
            <a:r>
              <a:rPr lang="en-US" dirty="0"/>
              <a:t>Rational: The child uses a logical arguments and factual evidence.</a:t>
            </a:r>
          </a:p>
          <a:p>
            <a:pPr lvl="0">
              <a:lnSpc>
                <a:spcPct val="150000"/>
              </a:lnSpc>
            </a:pPr>
            <a:r>
              <a:rPr lang="en-US" dirty="0"/>
              <a:t>Consultation: The child seeks parents’ involvement in the decision.</a:t>
            </a:r>
          </a:p>
          <a:p>
            <a:pPr lvl="0">
              <a:lnSpc>
                <a:spcPct val="150000"/>
              </a:lnSpc>
            </a:pPr>
            <a:r>
              <a:rPr lang="en-US" dirty="0"/>
              <a:t>Ingratiation: The child tries to get the parent in a good mood first and then make the request</a:t>
            </a:r>
          </a:p>
          <a:p>
            <a:endParaRPr lang="en-US" dirty="0"/>
          </a:p>
        </p:txBody>
      </p:sp>
    </p:spTree>
    <p:extLst>
      <p:ext uri="{BB962C8B-B14F-4D97-AF65-F5344CB8AC3E}">
        <p14:creationId xmlns:p14="http://schemas.microsoft.com/office/powerpoint/2010/main" val="1621390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 </a:t>
            </a:r>
            <a:r>
              <a:rPr lang="en-US" dirty="0"/>
              <a:t/>
            </a:r>
            <a:br>
              <a:rPr lang="en-US" dirty="0"/>
            </a:br>
            <a:r>
              <a:rPr lang="en-US" b="1" cap="none" dirty="0" smtClean="0"/>
              <a:t>Family members roles</a:t>
            </a:r>
            <a:r>
              <a:rPr lang="en-US" cap="none" dirty="0" smtClean="0"/>
              <a:t/>
            </a:r>
            <a:br>
              <a:rPr lang="en-US" cap="none" dirty="0" smtClean="0"/>
            </a:br>
            <a:endParaRPr lang="en-US" dirty="0"/>
          </a:p>
        </p:txBody>
      </p:sp>
      <p:sp>
        <p:nvSpPr>
          <p:cNvPr id="3" name="Content Placeholder 2"/>
          <p:cNvSpPr>
            <a:spLocks noGrp="1"/>
          </p:cNvSpPr>
          <p:nvPr>
            <p:ph idx="1"/>
          </p:nvPr>
        </p:nvSpPr>
        <p:spPr/>
        <p:txBody>
          <a:bodyPr/>
          <a:lstStyle/>
          <a:p>
            <a:pPr marL="0" indent="0">
              <a:lnSpc>
                <a:spcPct val="150000"/>
              </a:lnSpc>
              <a:buNone/>
            </a:pPr>
            <a:r>
              <a:rPr lang="en-US" dirty="0"/>
              <a:t>Another perspective on family decision-making consists of identifying the roles that members play in buying decisions and consumer behavior.</a:t>
            </a:r>
          </a:p>
          <a:p>
            <a:pPr>
              <a:lnSpc>
                <a:spcPct val="150000"/>
              </a:lnSpc>
            </a:pPr>
            <a:r>
              <a:rPr lang="en-US" b="1" i="1" dirty="0" smtClean="0"/>
              <a:t>Gatekeepers</a:t>
            </a:r>
            <a:r>
              <a:rPr lang="en-US" b="1" i="1" dirty="0"/>
              <a:t>:</a:t>
            </a:r>
            <a:r>
              <a:rPr lang="en-US" dirty="0"/>
              <a:t> these include parents who control the information that reaches the family’s children by using the parental control features available on TVs, computers, and other communication devices. </a:t>
            </a:r>
          </a:p>
          <a:p>
            <a:pPr>
              <a:lnSpc>
                <a:spcPct val="150000"/>
              </a:lnSpc>
            </a:pPr>
            <a:r>
              <a:rPr lang="en-US" b="1" i="1" dirty="0" smtClean="0"/>
              <a:t>Influencers</a:t>
            </a:r>
            <a:r>
              <a:rPr lang="en-US" dirty="0"/>
              <a:t>: Family member(s) who provide information to other members about a product or service. </a:t>
            </a:r>
          </a:p>
        </p:txBody>
      </p:sp>
    </p:spTree>
    <p:extLst>
      <p:ext uri="{BB962C8B-B14F-4D97-AF65-F5344CB8AC3E}">
        <p14:creationId xmlns:p14="http://schemas.microsoft.com/office/powerpoint/2010/main" val="22904749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nSpc>
                <a:spcPct val="150000"/>
              </a:lnSpc>
            </a:pPr>
            <a:r>
              <a:rPr lang="en-US" b="1" i="1" dirty="0"/>
              <a:t>Deciders:</a:t>
            </a:r>
            <a:r>
              <a:rPr lang="en-US" dirty="0"/>
              <a:t> Although children might influence the car’s purchase, the parents are the ones with the power to decide which car to buy.</a:t>
            </a:r>
          </a:p>
          <a:p>
            <a:pPr>
              <a:lnSpc>
                <a:spcPct val="150000"/>
              </a:lnSpc>
            </a:pPr>
            <a:r>
              <a:rPr lang="en-US" b="1" i="1" dirty="0" smtClean="0"/>
              <a:t>Buyers</a:t>
            </a:r>
            <a:r>
              <a:rPr lang="en-US" dirty="0"/>
              <a:t>: Those who manage the actual purchase. For example, one spouse might manage decorating the home and another buying the family’s transportation.</a:t>
            </a:r>
          </a:p>
          <a:p>
            <a:pPr>
              <a:lnSpc>
                <a:spcPct val="150000"/>
              </a:lnSpc>
            </a:pPr>
            <a:r>
              <a:rPr lang="en-US" b="1" i="1" dirty="0" smtClean="0"/>
              <a:t>Preparers</a:t>
            </a:r>
            <a:r>
              <a:rPr lang="en-US" b="1" i="1" dirty="0"/>
              <a:t>:</a:t>
            </a:r>
            <a:r>
              <a:rPr lang="en-US" dirty="0"/>
              <a:t> Transform products for the consumption of the family (mainly foods)</a:t>
            </a:r>
          </a:p>
          <a:p>
            <a:pPr>
              <a:lnSpc>
                <a:spcPct val="150000"/>
              </a:lnSpc>
            </a:pPr>
            <a:endParaRPr lang="en-US" dirty="0"/>
          </a:p>
        </p:txBody>
      </p:sp>
    </p:spTree>
    <p:extLst>
      <p:ext uri="{BB962C8B-B14F-4D97-AF65-F5344CB8AC3E}">
        <p14:creationId xmlns:p14="http://schemas.microsoft.com/office/powerpoint/2010/main" val="2605505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nSpc>
                <a:spcPct val="150000"/>
              </a:lnSpc>
            </a:pPr>
            <a:r>
              <a:rPr lang="en-US" b="1" i="1" dirty="0"/>
              <a:t>Users:</a:t>
            </a:r>
            <a:r>
              <a:rPr lang="en-US" dirty="0"/>
              <a:t> Uses or consumes the product or service. Particularly, for gifts given from one family member to another, the buyer and user is different.</a:t>
            </a:r>
          </a:p>
          <a:p>
            <a:pPr marL="0" indent="0">
              <a:lnSpc>
                <a:spcPct val="150000"/>
              </a:lnSpc>
              <a:buNone/>
            </a:pPr>
            <a:r>
              <a:rPr lang="en-US" dirty="0"/>
              <a:t>●</a:t>
            </a:r>
            <a:r>
              <a:rPr lang="en-US" b="1" i="1" dirty="0"/>
              <a:t> Maintainers</a:t>
            </a:r>
            <a:r>
              <a:rPr lang="en-US" dirty="0"/>
              <a:t>: in charge of repairs so that products continue to work well.</a:t>
            </a:r>
          </a:p>
          <a:p>
            <a:pPr marL="0" indent="0">
              <a:lnSpc>
                <a:spcPct val="150000"/>
              </a:lnSpc>
              <a:buNone/>
            </a:pPr>
            <a:r>
              <a:rPr lang="en-US" dirty="0"/>
              <a:t>● </a:t>
            </a:r>
            <a:r>
              <a:rPr lang="en-US" b="1" i="1" dirty="0"/>
              <a:t>Disposers:</a:t>
            </a:r>
            <a:r>
              <a:rPr lang="en-US" dirty="0"/>
              <a:t> Carries out the disposal of a product or discontinuation of a  </a:t>
            </a:r>
            <a:r>
              <a:rPr lang="en-US" dirty="0" smtClean="0"/>
              <a:t>  service</a:t>
            </a:r>
            <a:endParaRPr lang="en-US" dirty="0"/>
          </a:p>
          <a:p>
            <a:endParaRPr lang="en-US" dirty="0"/>
          </a:p>
        </p:txBody>
      </p:sp>
    </p:spTree>
    <p:extLst>
      <p:ext uri="{BB962C8B-B14F-4D97-AF65-F5344CB8AC3E}">
        <p14:creationId xmlns:p14="http://schemas.microsoft.com/office/powerpoint/2010/main" val="8939951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cap="none" dirty="0" smtClean="0"/>
              <a:t>The Family Lifecycle </a:t>
            </a:r>
            <a:endParaRPr lang="en-US" cap="none" dirty="0"/>
          </a:p>
        </p:txBody>
      </p:sp>
      <p:sp>
        <p:nvSpPr>
          <p:cNvPr id="3" name="Content Placeholder 2"/>
          <p:cNvSpPr>
            <a:spLocks noGrp="1"/>
          </p:cNvSpPr>
          <p:nvPr>
            <p:ph idx="1"/>
          </p:nvPr>
        </p:nvSpPr>
        <p:spPr/>
        <p:txBody>
          <a:bodyPr/>
          <a:lstStyle/>
          <a:p>
            <a:r>
              <a:rPr lang="en-US" dirty="0" smtClean="0"/>
              <a:t>This comprises of stages that people go through as they become adults.</a:t>
            </a:r>
          </a:p>
          <a:p>
            <a:r>
              <a:rPr lang="en-US" dirty="0" smtClean="0"/>
              <a:t>Each stage beings immense changes and challenges to a family</a:t>
            </a:r>
            <a:endParaRPr lang="en-US" dirty="0"/>
          </a:p>
        </p:txBody>
      </p:sp>
      <p:pic>
        <p:nvPicPr>
          <p:cNvPr id="5" name="Picture 4"/>
          <p:cNvPicPr>
            <a:picLocks noChangeAspect="1"/>
          </p:cNvPicPr>
          <p:nvPr/>
        </p:nvPicPr>
        <p:blipFill>
          <a:blip r:embed="rId2"/>
          <a:stretch>
            <a:fillRect/>
          </a:stretch>
        </p:blipFill>
        <p:spPr>
          <a:xfrm>
            <a:off x="1239540" y="3344474"/>
            <a:ext cx="9958694" cy="1724296"/>
          </a:xfrm>
          <a:prstGeom prst="rect">
            <a:avLst/>
          </a:prstGeom>
        </p:spPr>
      </p:pic>
      <p:sp>
        <p:nvSpPr>
          <p:cNvPr id="6" name="TextBox 5"/>
          <p:cNvSpPr txBox="1"/>
          <p:nvPr/>
        </p:nvSpPr>
        <p:spPr>
          <a:xfrm>
            <a:off x="1345474" y="5172891"/>
            <a:ext cx="4428309" cy="369332"/>
          </a:xfrm>
          <a:prstGeom prst="rect">
            <a:avLst/>
          </a:prstGeom>
          <a:noFill/>
        </p:spPr>
        <p:txBody>
          <a:bodyPr wrap="square" rtlCol="0">
            <a:spAutoFit/>
          </a:bodyPr>
          <a:lstStyle/>
          <a:p>
            <a:r>
              <a:rPr lang="en-US" dirty="0" smtClean="0"/>
              <a:t>Source: </a:t>
            </a:r>
            <a:r>
              <a:rPr lang="en-US" dirty="0" err="1" smtClean="0"/>
              <a:t>Schiffman</a:t>
            </a:r>
            <a:r>
              <a:rPr lang="en-US" dirty="0" smtClean="0"/>
              <a:t> &amp;</a:t>
            </a:r>
            <a:r>
              <a:rPr lang="en-US" dirty="0" err="1" smtClean="0"/>
              <a:t>Wisenblit</a:t>
            </a:r>
            <a:r>
              <a:rPr lang="en-US" dirty="0" smtClean="0"/>
              <a:t>, 2019</a:t>
            </a:r>
            <a:endParaRPr lang="en-US" dirty="0"/>
          </a:p>
        </p:txBody>
      </p:sp>
    </p:spTree>
    <p:extLst>
      <p:ext uri="{BB962C8B-B14F-4D97-AF65-F5344CB8AC3E}">
        <p14:creationId xmlns:p14="http://schemas.microsoft.com/office/powerpoint/2010/main" val="23464484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fontAlgn="base">
              <a:lnSpc>
                <a:spcPct val="150000"/>
              </a:lnSpc>
            </a:pPr>
            <a:r>
              <a:rPr lang="en-US" dirty="0"/>
              <a:t>Stage I, Bachelorhood, includes single men and women who have moved out of their parents’ home and are living on their own.  </a:t>
            </a:r>
          </a:p>
          <a:p>
            <a:pPr fontAlgn="base">
              <a:lnSpc>
                <a:spcPct val="150000"/>
              </a:lnSpc>
            </a:pPr>
            <a:r>
              <a:rPr lang="en-US" dirty="0"/>
              <a:t>Stage II-Honeymooners, occurs immediately after marriage before the arrival of the first child.  They often have start-up expenses as they establish a new home. </a:t>
            </a:r>
          </a:p>
          <a:p>
            <a:pPr>
              <a:lnSpc>
                <a:spcPct val="150000"/>
              </a:lnSpc>
            </a:pPr>
            <a:endParaRPr lang="en-US" dirty="0"/>
          </a:p>
        </p:txBody>
      </p:sp>
    </p:spTree>
    <p:extLst>
      <p:ext uri="{BB962C8B-B14F-4D97-AF65-F5344CB8AC3E}">
        <p14:creationId xmlns:p14="http://schemas.microsoft.com/office/powerpoint/2010/main" val="4000994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fontAlgn="base">
              <a:lnSpc>
                <a:spcPct val="150000"/>
              </a:lnSpc>
            </a:pPr>
            <a:r>
              <a:rPr lang="en-US" dirty="0"/>
              <a:t>Stage III, parenthood, occurs with the arrival of the first child.  In this stage, people’s financial status often changes. </a:t>
            </a:r>
          </a:p>
          <a:p>
            <a:pPr fontAlgn="base">
              <a:lnSpc>
                <a:spcPct val="150000"/>
              </a:lnSpc>
            </a:pPr>
            <a:r>
              <a:rPr lang="en-US" dirty="0"/>
              <a:t>Stage IV, </a:t>
            </a:r>
            <a:r>
              <a:rPr lang="en-US" dirty="0" smtClean="0"/>
              <a:t>post-parenthood </a:t>
            </a:r>
            <a:r>
              <a:rPr lang="en-US" dirty="0"/>
              <a:t>occurs when the children have left home. This is also called the empty-nest stage and is a time when couples have more time to themselves.  </a:t>
            </a:r>
          </a:p>
          <a:p>
            <a:pPr fontAlgn="base">
              <a:lnSpc>
                <a:spcPct val="150000"/>
              </a:lnSpc>
            </a:pPr>
            <a:r>
              <a:rPr lang="en-US" dirty="0"/>
              <a:t>Stage V-Dissolution, occurs with the death of one spouse.  Many in this stage will remarry or begin to live a more economical lifestyle.</a:t>
            </a:r>
          </a:p>
          <a:p>
            <a:endParaRPr lang="en-US" dirty="0"/>
          </a:p>
        </p:txBody>
      </p:sp>
    </p:spTree>
    <p:extLst>
      <p:ext uri="{BB962C8B-B14F-4D97-AF65-F5344CB8AC3E}">
        <p14:creationId xmlns:p14="http://schemas.microsoft.com/office/powerpoint/2010/main" val="16383986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cap="none" dirty="0" smtClean="0"/>
              <a:t>Non-traditional Families</a:t>
            </a:r>
            <a:endParaRPr lang="en-US" cap="none" dirty="0"/>
          </a:p>
        </p:txBody>
      </p:sp>
      <p:sp>
        <p:nvSpPr>
          <p:cNvPr id="3" name="Content Placeholder 2"/>
          <p:cNvSpPr>
            <a:spLocks noGrp="1"/>
          </p:cNvSpPr>
          <p:nvPr>
            <p:ph idx="1"/>
          </p:nvPr>
        </p:nvSpPr>
        <p:spPr/>
        <p:txBody>
          <a:bodyPr/>
          <a:lstStyle/>
          <a:p>
            <a:pPr>
              <a:lnSpc>
                <a:spcPct val="150000"/>
              </a:lnSpc>
            </a:pPr>
            <a:r>
              <a:rPr lang="en-US" dirty="0"/>
              <a:t>Nontraditional families, or less traditional families, are defined as families that do not readily fit into the family life </a:t>
            </a:r>
            <a:r>
              <a:rPr lang="en-US" dirty="0" smtClean="0"/>
              <a:t>cycle. </a:t>
            </a:r>
            <a:endParaRPr lang="en-US" dirty="0"/>
          </a:p>
        </p:txBody>
      </p:sp>
    </p:spTree>
    <p:extLst>
      <p:ext uri="{BB962C8B-B14F-4D97-AF65-F5344CB8AC3E}">
        <p14:creationId xmlns:p14="http://schemas.microsoft.com/office/powerpoint/2010/main" val="1635331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998618" y="1436914"/>
            <a:ext cx="7701234" cy="4493623"/>
          </a:xfrm>
          <a:prstGeom prst="rect">
            <a:avLst/>
          </a:prstGeom>
        </p:spPr>
      </p:pic>
      <p:sp>
        <p:nvSpPr>
          <p:cNvPr id="5" name="TextBox 4"/>
          <p:cNvSpPr txBox="1"/>
          <p:nvPr/>
        </p:nvSpPr>
        <p:spPr>
          <a:xfrm>
            <a:off x="2181497" y="5930537"/>
            <a:ext cx="5146766" cy="369332"/>
          </a:xfrm>
          <a:prstGeom prst="rect">
            <a:avLst/>
          </a:prstGeom>
          <a:noFill/>
        </p:spPr>
        <p:txBody>
          <a:bodyPr wrap="square" rtlCol="0">
            <a:spAutoFit/>
          </a:bodyPr>
          <a:lstStyle/>
          <a:p>
            <a:r>
              <a:rPr lang="en-US" dirty="0" smtClean="0"/>
              <a:t>Source: </a:t>
            </a:r>
            <a:r>
              <a:rPr lang="en-US" dirty="0" err="1" smtClean="0"/>
              <a:t>Schiffman</a:t>
            </a:r>
            <a:r>
              <a:rPr lang="en-US" dirty="0" smtClean="0"/>
              <a:t> &amp; </a:t>
            </a:r>
            <a:r>
              <a:rPr lang="en-US" dirty="0" err="1" smtClean="0"/>
              <a:t>Wisenblit</a:t>
            </a:r>
            <a:r>
              <a:rPr lang="en-US" dirty="0" smtClean="0"/>
              <a:t>, 2019</a:t>
            </a:r>
            <a:endParaRPr lang="en-US" dirty="0"/>
          </a:p>
        </p:txBody>
      </p:sp>
    </p:spTree>
    <p:extLst>
      <p:ext uri="{BB962C8B-B14F-4D97-AF65-F5344CB8AC3E}">
        <p14:creationId xmlns:p14="http://schemas.microsoft.com/office/powerpoint/2010/main" val="17340822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cap="none" dirty="0" smtClean="0"/>
              <a:t>Consumption In Nontraditional Families</a:t>
            </a:r>
            <a:endParaRPr lang="en-US" cap="none" dirty="0"/>
          </a:p>
        </p:txBody>
      </p:sp>
      <p:sp>
        <p:nvSpPr>
          <p:cNvPr id="3" name="Content Placeholder 2"/>
          <p:cNvSpPr>
            <a:spLocks noGrp="1"/>
          </p:cNvSpPr>
          <p:nvPr>
            <p:ph idx="1"/>
          </p:nvPr>
        </p:nvSpPr>
        <p:spPr/>
        <p:txBody>
          <a:bodyPr>
            <a:normAutofit fontScale="85000" lnSpcReduction="10000"/>
          </a:bodyPr>
          <a:lstStyle/>
          <a:p>
            <a:pPr marL="0" indent="0">
              <a:lnSpc>
                <a:spcPct val="150000"/>
              </a:lnSpc>
              <a:buNone/>
            </a:pPr>
            <a:r>
              <a:rPr lang="en-US" altLang="en-US" dirty="0"/>
              <a:t>When households undergo </a:t>
            </a:r>
            <a:r>
              <a:rPr lang="en-US" altLang="en-US" i="1" dirty="0"/>
              <a:t>status</a:t>
            </a:r>
            <a:r>
              <a:rPr lang="en-US" altLang="en-US" dirty="0"/>
              <a:t> changes, they often undergo spontaneous changes in </a:t>
            </a:r>
            <a:r>
              <a:rPr lang="en-US" altLang="en-US" i="1" dirty="0"/>
              <a:t>consumption-related preferences</a:t>
            </a:r>
            <a:r>
              <a:rPr lang="en-US" altLang="en-US" dirty="0"/>
              <a:t> and thus become attractive targets for many marketers</a:t>
            </a:r>
          </a:p>
          <a:p>
            <a:pPr marL="571500" indent="-571500">
              <a:lnSpc>
                <a:spcPct val="150000"/>
              </a:lnSpc>
              <a:buFont typeface="Wingdings" panose="05000000000000000000" pitchFamily="2" charset="2"/>
              <a:buAutoNum type="arabicPeriod"/>
            </a:pPr>
            <a:r>
              <a:rPr lang="en-US" altLang="en-US" dirty="0"/>
              <a:t>Divorce- means buying/renting new residence, new </a:t>
            </a:r>
            <a:r>
              <a:rPr lang="en-US" altLang="en-US" dirty="0" smtClean="0"/>
              <a:t>furniture </a:t>
            </a:r>
            <a:r>
              <a:rPr lang="en-US" altLang="en-US" dirty="0" err="1" smtClean="0"/>
              <a:t>etc</a:t>
            </a:r>
            <a:endParaRPr lang="en-US" altLang="en-US" dirty="0"/>
          </a:p>
          <a:p>
            <a:pPr marL="571500" indent="-571500">
              <a:lnSpc>
                <a:spcPct val="150000"/>
              </a:lnSpc>
              <a:buFont typeface="Wingdings" panose="05000000000000000000" pitchFamily="2" charset="2"/>
              <a:buAutoNum type="arabicPeriod"/>
            </a:pPr>
            <a:r>
              <a:rPr lang="en-US" altLang="en-US" dirty="0"/>
              <a:t>Boomerang kids-When an adult </a:t>
            </a:r>
            <a:r>
              <a:rPr lang="en-US" altLang="en-US" dirty="0" smtClean="0"/>
              <a:t>child (“boomerang </a:t>
            </a:r>
            <a:r>
              <a:rPr lang="en-US" altLang="en-US" dirty="0"/>
              <a:t>kids”) moves home, there may be additional contributions to household costs and thus more expendable </a:t>
            </a:r>
            <a:r>
              <a:rPr lang="en-US" altLang="en-US" dirty="0" smtClean="0"/>
              <a:t>income</a:t>
            </a:r>
            <a:endParaRPr lang="en-US" altLang="en-US" dirty="0"/>
          </a:p>
          <a:p>
            <a:pPr marL="571500" indent="-571500">
              <a:lnSpc>
                <a:spcPct val="150000"/>
              </a:lnSpc>
              <a:buFont typeface="Wingdings" panose="05000000000000000000" pitchFamily="2" charset="2"/>
              <a:buAutoNum type="arabicPeriod"/>
            </a:pPr>
            <a:r>
              <a:rPr lang="en-US" altLang="en-US" dirty="0"/>
              <a:t>Latchkey </a:t>
            </a:r>
            <a:r>
              <a:rPr lang="en-US" altLang="en-US" dirty="0" smtClean="0"/>
              <a:t>kid- this is a child who returns home from school to an empty house because the parents are away at work. This child id often left alone with very little supervision.</a:t>
            </a:r>
            <a:endParaRPr lang="en-US" altLang="en-US" dirty="0"/>
          </a:p>
          <a:p>
            <a:pPr>
              <a:lnSpc>
                <a:spcPct val="150000"/>
              </a:lnSpc>
            </a:pPr>
            <a:endParaRPr lang="en-US" dirty="0"/>
          </a:p>
        </p:txBody>
      </p:sp>
    </p:spTree>
    <p:extLst>
      <p:ext uri="{BB962C8B-B14F-4D97-AF65-F5344CB8AC3E}">
        <p14:creationId xmlns:p14="http://schemas.microsoft.com/office/powerpoint/2010/main" val="15905229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cap="none" dirty="0" smtClean="0"/>
              <a:t>References</a:t>
            </a:r>
            <a:endParaRPr lang="en-US" cap="none" dirty="0"/>
          </a:p>
        </p:txBody>
      </p:sp>
      <p:sp>
        <p:nvSpPr>
          <p:cNvPr id="3" name="Content Placeholder 2"/>
          <p:cNvSpPr>
            <a:spLocks noGrp="1"/>
          </p:cNvSpPr>
          <p:nvPr>
            <p:ph idx="1"/>
          </p:nvPr>
        </p:nvSpPr>
        <p:spPr/>
        <p:txBody>
          <a:bodyPr/>
          <a:lstStyle/>
          <a:p>
            <a:r>
              <a:rPr lang="en-US" dirty="0" err="1"/>
              <a:t>Roedder</a:t>
            </a:r>
            <a:r>
              <a:rPr lang="en-US" dirty="0"/>
              <a:t> J, D. (2008). Stages of consumer socialization: the development of consumer knowledge skills and values from childhood to adolescence. In C. P. </a:t>
            </a:r>
            <a:r>
              <a:rPr lang="en-US" dirty="0" err="1"/>
              <a:t>Haugtvedt</a:t>
            </a:r>
            <a:r>
              <a:rPr lang="en-US" dirty="0"/>
              <a:t>, P. M. Herr, &amp; F. R. </a:t>
            </a:r>
            <a:r>
              <a:rPr lang="en-US" dirty="0" err="1"/>
              <a:t>Kardes</a:t>
            </a:r>
            <a:r>
              <a:rPr lang="en-US" dirty="0"/>
              <a:t> (Eds.), </a:t>
            </a:r>
            <a:r>
              <a:rPr lang="en-US" i="1" dirty="0"/>
              <a:t>Handbook of consumer psychology</a:t>
            </a:r>
            <a:r>
              <a:rPr lang="en-US" dirty="0"/>
              <a:t> (pp. 221–246). New York: Psychology</a:t>
            </a:r>
            <a:r>
              <a:rPr lang="en-US" dirty="0" smtClean="0"/>
              <a:t>.</a:t>
            </a:r>
          </a:p>
          <a:p>
            <a:pPr marL="0" indent="0">
              <a:buNone/>
            </a:pPr>
            <a:endParaRPr lang="en-US" dirty="0" smtClean="0"/>
          </a:p>
          <a:p>
            <a:r>
              <a:rPr lang="en-US" dirty="0" err="1"/>
              <a:t>Schiffman</a:t>
            </a:r>
            <a:r>
              <a:rPr lang="en-US" dirty="0"/>
              <a:t> L.G &amp; </a:t>
            </a:r>
            <a:r>
              <a:rPr lang="en-US" dirty="0" err="1"/>
              <a:t>Wisenblit</a:t>
            </a:r>
            <a:r>
              <a:rPr lang="en-US" dirty="0"/>
              <a:t> J.L (2019) Consumer Behavior, 12th </a:t>
            </a:r>
            <a:r>
              <a:rPr lang="en-US" dirty="0" err="1"/>
              <a:t>ed</a:t>
            </a:r>
            <a:r>
              <a:rPr lang="en-US" dirty="0"/>
              <a:t>, Pearson, New York</a:t>
            </a:r>
          </a:p>
          <a:p>
            <a:pPr marL="0" indent="0">
              <a:buNone/>
            </a:pPr>
            <a:endParaRPr lang="en-US" dirty="0"/>
          </a:p>
          <a:p>
            <a:endParaRPr lang="en-US" dirty="0"/>
          </a:p>
        </p:txBody>
      </p:sp>
    </p:spTree>
    <p:extLst>
      <p:ext uri="{BB962C8B-B14F-4D97-AF65-F5344CB8AC3E}">
        <p14:creationId xmlns:p14="http://schemas.microsoft.com/office/powerpoint/2010/main" val="3476472528"/>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docProps/app.xml><?xml version="1.0" encoding="utf-8"?>
<Properties xmlns="http://schemas.openxmlformats.org/officeDocument/2006/extended-properties" xmlns:vt="http://schemas.openxmlformats.org/officeDocument/2006/docPropsVTypes">
  <Template>TM04033937[[fn=Vapor Trail]]</Template>
  <TotalTime>858</TotalTime>
  <Words>1532</Words>
  <Application>Microsoft Office PowerPoint</Application>
  <PresentationFormat>Widescreen</PresentationFormat>
  <Paragraphs>130</Paragraphs>
  <Slides>32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32</vt:i4>
      </vt:variant>
    </vt:vector>
  </HeadingPairs>
  <TitlesOfParts>
    <vt:vector size="36" baseType="lpstr">
      <vt:lpstr>Arial</vt:lpstr>
      <vt:lpstr>Century Gothic</vt:lpstr>
      <vt:lpstr>Wingdings</vt:lpstr>
      <vt:lpstr>Vapor Trail</vt:lpstr>
      <vt:lpstr>Consumer Behavior</vt:lpstr>
      <vt:lpstr>Learning Objectives</vt:lpstr>
      <vt:lpstr>Introduction</vt:lpstr>
      <vt:lpstr>Types of Families</vt:lpstr>
      <vt:lpstr>Role of Family</vt:lpstr>
      <vt:lpstr>PowerPoint Presentation</vt:lpstr>
      <vt:lpstr>Consumer Socialization</vt:lpstr>
      <vt:lpstr>PowerPoint Presentation</vt:lpstr>
      <vt:lpstr>PowerPoint Presentation</vt:lpstr>
      <vt:lpstr>Sources of children’s socialization</vt:lpstr>
      <vt:lpstr>Parenting Styles</vt:lpstr>
      <vt:lpstr>PowerPoint Presentation</vt:lpstr>
      <vt:lpstr>Stages of Consumer Socialization</vt:lpstr>
      <vt:lpstr>PowerPoint Presentation</vt:lpstr>
      <vt:lpstr>PowerPoint Presentation</vt:lpstr>
      <vt:lpstr>Children’s Development As Consumers</vt:lpstr>
      <vt:lpstr>PowerPoint Presentation</vt:lpstr>
      <vt:lpstr>PowerPoint Presentation</vt:lpstr>
      <vt:lpstr>Family decision making roles</vt:lpstr>
      <vt:lpstr>PowerPoint Presentation</vt:lpstr>
      <vt:lpstr>Children influence   decision making</vt:lpstr>
      <vt:lpstr>Child Influence</vt:lpstr>
      <vt:lpstr>  Family members roles </vt:lpstr>
      <vt:lpstr>PowerPoint Presentation</vt:lpstr>
      <vt:lpstr>PowerPoint Presentation</vt:lpstr>
      <vt:lpstr>The Family Lifecycle </vt:lpstr>
      <vt:lpstr>PowerPoint Presentation</vt:lpstr>
      <vt:lpstr>PowerPoint Presentation</vt:lpstr>
      <vt:lpstr>Non-traditional Families</vt:lpstr>
      <vt:lpstr>PowerPoint Presentation</vt:lpstr>
      <vt:lpstr>Consumption In Nontraditional Families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Consumer Behavior</dc:title>
  <dc:creator>user</dc:creator>
  <cp:lastModifiedBy>user</cp:lastModifiedBy>
  <cp:revision>64</cp:revision>
  <dcterms:created xsi:type="dcterms:W3CDTF">2022-11-12T04:04:22Z</dcterms:created>
  <dcterms:modified xsi:type="dcterms:W3CDTF">2022-11-16T07:15:54Z</dcterms:modified>
</cp:coreProperties>
</file>