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300" r:id="rId3"/>
    <p:sldId id="258" r:id="rId4"/>
    <p:sldId id="259" r:id="rId5"/>
    <p:sldId id="260" r:id="rId6"/>
    <p:sldId id="261" r:id="rId7"/>
    <p:sldId id="262" r:id="rId8"/>
    <p:sldId id="263" r:id="rId9"/>
    <p:sldId id="264" r:id="rId10"/>
    <p:sldId id="265" r:id="rId11"/>
    <p:sldId id="266" r:id="rId12"/>
    <p:sldId id="267" r:id="rId13"/>
    <p:sldId id="268" r:id="rId14"/>
    <p:sldId id="288" r:id="rId15"/>
    <p:sldId id="289" r:id="rId16"/>
    <p:sldId id="296" r:id="rId17"/>
    <p:sldId id="290" r:id="rId18"/>
    <p:sldId id="298" r:id="rId19"/>
    <p:sldId id="291" r:id="rId20"/>
    <p:sldId id="292" r:id="rId21"/>
    <p:sldId id="293" r:id="rId22"/>
    <p:sldId id="299" r:id="rId23"/>
    <p:sldId id="294" r:id="rId24"/>
    <p:sldId id="295" r:id="rId25"/>
    <p:sldId id="301" r:id="rId26"/>
    <p:sldId id="302" r:id="rId27"/>
    <p:sldId id="303" r:id="rId28"/>
    <p:sldId id="304" r:id="rId29"/>
    <p:sldId id="306" r:id="rId30"/>
    <p:sldId id="307" r:id="rId31"/>
    <p:sldId id="308" r:id="rId32"/>
    <p:sldId id="309" r:id="rId33"/>
    <p:sldId id="310" r:id="rId34"/>
    <p:sldId id="28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C4BF22AA-EF1A-4EDB-9BE0-419E0038CC82}" type="datetimeFigureOut">
              <a:rPr lang="en-US" smtClean="0"/>
              <a:t>11/15/2022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1117880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BF22AA-EF1A-4EDB-9BE0-419E0038CC82}"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2851182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1720417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2335309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2034649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4BF22AA-EF1A-4EDB-9BE0-419E0038CC82}"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4223518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967632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4BF22AA-EF1A-4EDB-9BE0-419E0038CC82}"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1225671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561009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BF22AA-EF1A-4EDB-9BE0-419E0038CC82}"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4245768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C4BF22AA-EF1A-4EDB-9BE0-419E0038CC82}" type="datetimeFigureOut">
              <a:rPr lang="en-US" smtClean="0"/>
              <a:t>11/15/2022</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CF74E3E8-B490-40A9-BB21-396F6BF7D3A2}" type="slidenum">
              <a:rPr lang="en-US" smtClean="0"/>
              <a:t>‹#›</a:t>
            </a:fld>
            <a:endParaRPr lang="en-US"/>
          </a:p>
        </p:txBody>
      </p:sp>
    </p:spTree>
    <p:extLst>
      <p:ext uri="{BB962C8B-B14F-4D97-AF65-F5344CB8AC3E}">
        <p14:creationId xmlns:p14="http://schemas.microsoft.com/office/powerpoint/2010/main" val="3906595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C4BF22AA-EF1A-4EDB-9BE0-419E0038CC82}" type="datetimeFigureOut">
              <a:rPr lang="en-US" smtClean="0"/>
              <a:t>11/15/2022</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CF74E3E8-B490-40A9-BB21-396F6BF7D3A2}" type="slidenum">
              <a:rPr lang="en-US" smtClean="0"/>
              <a:t>‹#›</a:t>
            </a:fld>
            <a:endParaRPr lang="en-US"/>
          </a:p>
        </p:txBody>
      </p:sp>
    </p:spTree>
    <p:extLst>
      <p:ext uri="{BB962C8B-B14F-4D97-AF65-F5344CB8AC3E}">
        <p14:creationId xmlns:p14="http://schemas.microsoft.com/office/powerpoint/2010/main" val="286401173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
            </a:r>
            <a:br>
              <a:rPr lang="en-US" dirty="0" smtClean="0"/>
            </a:br>
            <a:r>
              <a:rPr lang="en-US" dirty="0"/>
              <a:t/>
            </a:r>
            <a:br>
              <a:rPr lang="en-US" dirty="0"/>
            </a:br>
            <a:r>
              <a:rPr lang="en-US" b="1" dirty="0" smtClean="0"/>
              <a:t>Consumer Behavior</a:t>
            </a:r>
            <a:br>
              <a:rPr lang="en-US" b="1" dirty="0" smtClean="0"/>
            </a:br>
            <a:r>
              <a:rPr lang="en-US" b="1" dirty="0" smtClean="0"/>
              <a:t>Week 12</a:t>
            </a:r>
            <a:br>
              <a:rPr lang="en-US" b="1" dirty="0" smtClean="0"/>
            </a:br>
            <a:endParaRPr lang="en-US" b="1" dirty="0"/>
          </a:p>
        </p:txBody>
      </p:sp>
      <p:sp>
        <p:nvSpPr>
          <p:cNvPr id="3" name="Subtitle 2"/>
          <p:cNvSpPr>
            <a:spLocks noGrp="1"/>
          </p:cNvSpPr>
          <p:nvPr>
            <p:ph type="subTitle" idx="1"/>
          </p:nvPr>
        </p:nvSpPr>
        <p:spPr/>
        <p:txBody>
          <a:bodyPr>
            <a:normAutofit fontScale="92500" lnSpcReduction="20000"/>
          </a:bodyPr>
          <a:lstStyle/>
          <a:p>
            <a:endParaRPr lang="en-US" dirty="0" smtClean="0"/>
          </a:p>
          <a:p>
            <a:r>
              <a:rPr lang="en-US" dirty="0"/>
              <a:t>Cultural Influence on Consumer Behavior</a:t>
            </a:r>
          </a:p>
          <a:p>
            <a:r>
              <a:rPr lang="en-US" dirty="0" smtClean="0"/>
              <a:t>By</a:t>
            </a:r>
          </a:p>
          <a:p>
            <a:r>
              <a:rPr lang="en-US" dirty="0" smtClean="0"/>
              <a:t>Dr. </a:t>
            </a:r>
            <a:r>
              <a:rPr lang="en-US" dirty="0" err="1" smtClean="0"/>
              <a:t>Wanjiku</a:t>
            </a:r>
            <a:r>
              <a:rPr lang="en-US" dirty="0" smtClean="0"/>
              <a:t> </a:t>
            </a:r>
            <a:r>
              <a:rPr lang="en-US" dirty="0" err="1" smtClean="0"/>
              <a:t>Kinyanjui</a:t>
            </a:r>
            <a:endParaRPr lang="en-US" dirty="0"/>
          </a:p>
        </p:txBody>
      </p:sp>
    </p:spTree>
    <p:extLst>
      <p:ext uri="{BB962C8B-B14F-4D97-AF65-F5344CB8AC3E}">
        <p14:creationId xmlns:p14="http://schemas.microsoft.com/office/powerpoint/2010/main" val="39571230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a:t>To understand culture’s dynamics and impact on consumer behavior.</a:t>
            </a:r>
          </a:p>
          <a:p>
            <a:r>
              <a:rPr lang="en-US" dirty="0" smtClean="0"/>
              <a:t>To </a:t>
            </a:r>
            <a:r>
              <a:rPr lang="en-US" dirty="0"/>
              <a:t>understand cultural learning.</a:t>
            </a:r>
          </a:p>
          <a:p>
            <a:r>
              <a:rPr lang="en-US" dirty="0" smtClean="0"/>
              <a:t>To </a:t>
            </a:r>
            <a:r>
              <a:rPr lang="en-US" dirty="0"/>
              <a:t>understand the means to study cultural values.</a:t>
            </a:r>
          </a:p>
          <a:p>
            <a:r>
              <a:rPr lang="en-US" dirty="0" smtClean="0"/>
              <a:t>To </a:t>
            </a:r>
            <a:r>
              <a:rPr lang="en-US" dirty="0"/>
              <a:t>understand core cultural values and their marketing applications.</a:t>
            </a:r>
            <a:endParaRPr lang="en-US" dirty="0"/>
          </a:p>
        </p:txBody>
      </p:sp>
    </p:spTree>
    <p:extLst>
      <p:ext uri="{BB962C8B-B14F-4D97-AF65-F5344CB8AC3E}">
        <p14:creationId xmlns:p14="http://schemas.microsoft.com/office/powerpoint/2010/main" val="1371404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Culture definition: Key constructs </a:t>
            </a:r>
            <a:endParaRPr lang="en-ZA" dirty="0"/>
          </a:p>
        </p:txBody>
      </p:sp>
      <p:sp>
        <p:nvSpPr>
          <p:cNvPr id="3" name="Content Placeholder 2"/>
          <p:cNvSpPr>
            <a:spLocks noGrp="1"/>
          </p:cNvSpPr>
          <p:nvPr>
            <p:ph idx="1"/>
          </p:nvPr>
        </p:nvSpPr>
        <p:spPr/>
        <p:txBody>
          <a:bodyPr/>
          <a:lstStyle/>
          <a:p>
            <a:r>
              <a:rPr lang="en-ZA" dirty="0" smtClean="0"/>
              <a:t>Culture is the sum </a:t>
            </a:r>
            <a:r>
              <a:rPr lang="en-ZA" dirty="0"/>
              <a:t>total of learned beliefs, values and customs that serve to direct the consumer behaviour of members of a particular society</a:t>
            </a:r>
          </a:p>
          <a:p>
            <a:r>
              <a:rPr lang="en-ZA" dirty="0" smtClean="0"/>
              <a:t>It entails </a:t>
            </a:r>
            <a:r>
              <a:rPr lang="en-ZA" dirty="0" smtClean="0"/>
              <a:t>activities that characterise the behaviour of particular communities of people which </a:t>
            </a:r>
            <a:r>
              <a:rPr lang="en-ZA" dirty="0" smtClean="0"/>
              <a:t>affects </a:t>
            </a:r>
            <a:r>
              <a:rPr lang="en-ZA" dirty="0" smtClean="0"/>
              <a:t>what they eat and how they eat; how they talk; how they dress and groom themselves and how they act and behave</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3</a:t>
            </a:fld>
            <a:endParaRPr lang="en-ZA"/>
          </a:p>
        </p:txBody>
      </p:sp>
    </p:spTree>
    <p:extLst>
      <p:ext uri="{BB962C8B-B14F-4D97-AF65-F5344CB8AC3E}">
        <p14:creationId xmlns:p14="http://schemas.microsoft.com/office/powerpoint/2010/main" val="889553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Customs, values and beliefs</a:t>
            </a:r>
            <a:endParaRPr lang="en-ZA" dirty="0"/>
          </a:p>
        </p:txBody>
      </p:sp>
      <p:sp>
        <p:nvSpPr>
          <p:cNvPr id="3" name="Content Placeholder 2"/>
          <p:cNvSpPr>
            <a:spLocks noGrp="1"/>
          </p:cNvSpPr>
          <p:nvPr>
            <p:ph idx="1"/>
          </p:nvPr>
        </p:nvSpPr>
        <p:spPr/>
        <p:txBody>
          <a:bodyPr>
            <a:normAutofit/>
          </a:bodyPr>
          <a:lstStyle/>
          <a:p>
            <a:r>
              <a:rPr lang="en-ZA" b="1" dirty="0" smtClean="0"/>
              <a:t>Customs</a:t>
            </a:r>
            <a:r>
              <a:rPr lang="en-ZA" dirty="0" smtClean="0"/>
              <a:t> : culturally acceptable overt ways of behaving in specific situations</a:t>
            </a:r>
          </a:p>
          <a:p>
            <a:pPr lvl="1"/>
            <a:r>
              <a:rPr lang="en-ZA" dirty="0" smtClean="0"/>
              <a:t>an acceptable way of doing things.</a:t>
            </a:r>
          </a:p>
          <a:p>
            <a:r>
              <a:rPr lang="en-ZA" b="1" dirty="0" smtClean="0"/>
              <a:t>Beliefs and values</a:t>
            </a:r>
            <a:r>
              <a:rPr lang="en-ZA" dirty="0" smtClean="0"/>
              <a:t>: guides and shape behaviour.</a:t>
            </a:r>
          </a:p>
          <a:p>
            <a:pPr lvl="1"/>
            <a:r>
              <a:rPr lang="en-ZA" b="1" dirty="0" smtClean="0"/>
              <a:t>Beliefs</a:t>
            </a:r>
            <a:r>
              <a:rPr lang="en-ZA" dirty="0" smtClean="0"/>
              <a:t> : mental states consisting of thoughts or expressed statements reflecting a person’s particular knowledge and assessment of something</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4</a:t>
            </a:fld>
            <a:endParaRPr lang="en-ZA"/>
          </a:p>
        </p:txBody>
      </p:sp>
    </p:spTree>
    <p:extLst>
      <p:ext uri="{BB962C8B-B14F-4D97-AF65-F5344CB8AC3E}">
        <p14:creationId xmlns:p14="http://schemas.microsoft.com/office/powerpoint/2010/main" val="3214328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CONTD.</a:t>
            </a:r>
            <a:endParaRPr lang="en-ZA" dirty="0"/>
          </a:p>
        </p:txBody>
      </p:sp>
      <p:sp>
        <p:nvSpPr>
          <p:cNvPr id="3" name="Content Placeholder 2"/>
          <p:cNvSpPr>
            <a:spLocks noGrp="1"/>
          </p:cNvSpPr>
          <p:nvPr>
            <p:ph idx="1"/>
          </p:nvPr>
        </p:nvSpPr>
        <p:spPr/>
        <p:txBody>
          <a:bodyPr>
            <a:normAutofit/>
          </a:bodyPr>
          <a:lstStyle/>
          <a:p>
            <a:r>
              <a:rPr lang="en-ZA" dirty="0" smtClean="0"/>
              <a:t>A belief is an organised pattern of knowledge that individuals hold as true about their world</a:t>
            </a:r>
          </a:p>
          <a:p>
            <a:r>
              <a:rPr lang="en-ZA" dirty="0" smtClean="0"/>
              <a:t>The belief may be based on own personal experience, faith or hearing.</a:t>
            </a:r>
          </a:p>
          <a:p>
            <a:pPr lvl="1"/>
            <a:r>
              <a:rPr lang="en-ZA" dirty="0" smtClean="0"/>
              <a:t>Consumers tend to develop a set of beliefs about the product’s attributes and then, the brand image shapes consumers’ attitudes towards the product e.g. Toyota is reliable, easy to maintain and reasonably priced..</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5</a:t>
            </a:fld>
            <a:endParaRPr lang="en-ZA"/>
          </a:p>
        </p:txBody>
      </p:sp>
    </p:spTree>
    <p:extLst>
      <p:ext uri="{BB962C8B-B14F-4D97-AF65-F5344CB8AC3E}">
        <p14:creationId xmlns:p14="http://schemas.microsoft.com/office/powerpoint/2010/main" val="3762111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CONTD.</a:t>
            </a:r>
            <a:endParaRPr lang="en-ZA" dirty="0"/>
          </a:p>
        </p:txBody>
      </p:sp>
      <p:sp>
        <p:nvSpPr>
          <p:cNvPr id="3" name="Content Placeholder 2"/>
          <p:cNvSpPr>
            <a:spLocks noGrp="1"/>
          </p:cNvSpPr>
          <p:nvPr>
            <p:ph idx="1"/>
          </p:nvPr>
        </p:nvSpPr>
        <p:spPr/>
        <p:txBody>
          <a:bodyPr/>
          <a:lstStyle/>
          <a:p>
            <a:pPr>
              <a:buNone/>
            </a:pPr>
            <a:r>
              <a:rPr lang="en-ZA" b="1" dirty="0" smtClean="0"/>
              <a:t>Values</a:t>
            </a:r>
            <a:r>
              <a:rPr lang="en-ZA" dirty="0" smtClean="0"/>
              <a:t> are also beliefs, but they differ from beliefs in that :</a:t>
            </a:r>
          </a:p>
          <a:p>
            <a:pPr lvl="1"/>
            <a:r>
              <a:rPr lang="en-ZA" dirty="0" smtClean="0"/>
              <a:t>Relatively few in number</a:t>
            </a:r>
          </a:p>
          <a:p>
            <a:pPr lvl="1"/>
            <a:r>
              <a:rPr lang="en-ZA" dirty="0" smtClean="0"/>
              <a:t>Guide appropriately acceptable behaviour</a:t>
            </a:r>
          </a:p>
          <a:p>
            <a:pPr lvl="1"/>
            <a:r>
              <a:rPr lang="en-ZA" dirty="0" smtClean="0"/>
              <a:t>Difficult to change</a:t>
            </a:r>
          </a:p>
          <a:p>
            <a:pPr lvl="1"/>
            <a:r>
              <a:rPr lang="en-ZA" dirty="0" smtClean="0"/>
              <a:t>More tied to specific objects or situations</a:t>
            </a:r>
          </a:p>
          <a:p>
            <a:pPr lvl="1"/>
            <a:r>
              <a:rPr lang="en-ZA" dirty="0" smtClean="0"/>
              <a:t>Widely acceptable by the members of society</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6</a:t>
            </a:fld>
            <a:endParaRPr lang="en-ZA"/>
          </a:p>
        </p:txBody>
      </p:sp>
    </p:spTree>
    <p:extLst>
      <p:ext uri="{BB962C8B-B14F-4D97-AF65-F5344CB8AC3E}">
        <p14:creationId xmlns:p14="http://schemas.microsoft.com/office/powerpoint/2010/main" val="2791139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smtClean="0"/>
              <a:t>Characteristics of culture</a:t>
            </a:r>
            <a:endParaRPr lang="en-ZA" b="1" dirty="0"/>
          </a:p>
        </p:txBody>
      </p:sp>
      <p:sp>
        <p:nvSpPr>
          <p:cNvPr id="3" name="Content Placeholder 2"/>
          <p:cNvSpPr>
            <a:spLocks noGrp="1"/>
          </p:cNvSpPr>
          <p:nvPr>
            <p:ph idx="1"/>
          </p:nvPr>
        </p:nvSpPr>
        <p:spPr/>
        <p:txBody>
          <a:bodyPr>
            <a:normAutofit/>
          </a:bodyPr>
          <a:lstStyle/>
          <a:p>
            <a:r>
              <a:rPr lang="en-ZA" dirty="0" smtClean="0"/>
              <a:t>Culture’s influence on behaviour is so natural, habitual but usually under rated</a:t>
            </a:r>
          </a:p>
          <a:p>
            <a:r>
              <a:rPr lang="en-ZA" dirty="0" smtClean="0"/>
              <a:t>Culture’s influence on behaviour is easily noticeable when one interacts with people from different cultures</a:t>
            </a:r>
          </a:p>
          <a:p>
            <a:r>
              <a:rPr lang="en-ZA" dirty="0" smtClean="0"/>
              <a:t>Cultural pride and identity is evident in  how people dress, eat traditional cuisine, visit  places of their ancestors and purchase of cultural artefacts.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7</a:t>
            </a:fld>
            <a:endParaRPr lang="en-ZA"/>
          </a:p>
        </p:txBody>
      </p:sp>
    </p:spTree>
    <p:extLst>
      <p:ext uri="{BB962C8B-B14F-4D97-AF65-F5344CB8AC3E}">
        <p14:creationId xmlns:p14="http://schemas.microsoft.com/office/powerpoint/2010/main" val="2648436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Implications for marketers</a:t>
            </a:r>
            <a:endParaRPr lang="en-ZA" dirty="0"/>
          </a:p>
        </p:txBody>
      </p:sp>
      <p:sp>
        <p:nvSpPr>
          <p:cNvPr id="3" name="Content Placeholder 2"/>
          <p:cNvSpPr>
            <a:spLocks noGrp="1"/>
          </p:cNvSpPr>
          <p:nvPr>
            <p:ph idx="1"/>
          </p:nvPr>
        </p:nvSpPr>
        <p:spPr/>
        <p:txBody>
          <a:bodyPr>
            <a:normAutofit/>
          </a:bodyPr>
          <a:lstStyle/>
          <a:p>
            <a:r>
              <a:rPr lang="en-ZA" dirty="0" smtClean="0"/>
              <a:t>Have to keep updated on changes in opinions, beliefs and values of communities so as to either reposition or develop new products, services or ideas that these consumers want.</a:t>
            </a:r>
          </a:p>
          <a:p>
            <a:pPr>
              <a:buNone/>
            </a:pPr>
            <a:r>
              <a:rPr lang="en-ZA" b="1" dirty="0" smtClean="0"/>
              <a:t>EG</a:t>
            </a:r>
            <a:endParaRPr lang="en-ZA" dirty="0" smtClean="0"/>
          </a:p>
          <a:p>
            <a:r>
              <a:rPr lang="en-ZA" dirty="0" smtClean="0"/>
              <a:t>Cultural shift towards healthy living(organic ,low fat products, fitness equipment)</a:t>
            </a:r>
          </a:p>
          <a:p>
            <a:r>
              <a:rPr lang="en-ZA" dirty="0" smtClean="0"/>
              <a:t>Shift towards informality(casual clothing, simpler home furnishings)</a:t>
            </a:r>
          </a:p>
        </p:txBody>
      </p:sp>
      <p:sp>
        <p:nvSpPr>
          <p:cNvPr id="4" name="Slide Number Placeholder 3"/>
          <p:cNvSpPr>
            <a:spLocks noGrp="1"/>
          </p:cNvSpPr>
          <p:nvPr>
            <p:ph type="sldNum" sz="quarter" idx="12"/>
          </p:nvPr>
        </p:nvSpPr>
        <p:spPr/>
        <p:txBody>
          <a:bodyPr/>
          <a:lstStyle/>
          <a:p>
            <a:fld id="{A99F1D26-25BC-4FC7-A298-7B8E9A00900B}" type="slidenum">
              <a:rPr lang="en-ZA" smtClean="0"/>
              <a:pPr/>
              <a:t>8</a:t>
            </a:fld>
            <a:endParaRPr lang="en-ZA"/>
          </a:p>
        </p:txBody>
      </p:sp>
    </p:spTree>
    <p:extLst>
      <p:ext uri="{BB962C8B-B14F-4D97-AF65-F5344CB8AC3E}">
        <p14:creationId xmlns:p14="http://schemas.microsoft.com/office/powerpoint/2010/main" val="2422043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Needs and culture</a:t>
            </a:r>
            <a:endParaRPr lang="en-ZA" dirty="0"/>
          </a:p>
        </p:txBody>
      </p:sp>
      <p:sp>
        <p:nvSpPr>
          <p:cNvPr id="3" name="Content Placeholder 2"/>
          <p:cNvSpPr>
            <a:spLocks noGrp="1"/>
          </p:cNvSpPr>
          <p:nvPr>
            <p:ph idx="1"/>
          </p:nvPr>
        </p:nvSpPr>
        <p:spPr/>
        <p:txBody>
          <a:bodyPr>
            <a:normAutofit/>
          </a:bodyPr>
          <a:lstStyle/>
          <a:p>
            <a:r>
              <a:rPr lang="en-ZA" dirty="0" smtClean="0"/>
              <a:t>Culture offers order, direction and guidance in consumer decision making as consumers’ needs(physiological, personal and social needs) are influenced by their culture.</a:t>
            </a:r>
          </a:p>
          <a:p>
            <a:r>
              <a:rPr lang="en-ZA" dirty="0" smtClean="0"/>
              <a:t>As culture changes, consumers needs changes as well, so is their purchasing behaviour.</a:t>
            </a:r>
          </a:p>
          <a:p>
            <a:r>
              <a:rPr lang="en-ZA" b="1" dirty="0" smtClean="0"/>
              <a:t>Culture influences behaviour</a:t>
            </a:r>
            <a:r>
              <a:rPr lang="en-ZA" dirty="0" smtClean="0"/>
              <a:t>: what to wear around the house, to school, to work, to church or when going to a restaurant</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9</a:t>
            </a:fld>
            <a:endParaRPr lang="en-ZA"/>
          </a:p>
        </p:txBody>
      </p:sp>
    </p:spTree>
    <p:extLst>
      <p:ext uri="{BB962C8B-B14F-4D97-AF65-F5344CB8AC3E}">
        <p14:creationId xmlns:p14="http://schemas.microsoft.com/office/powerpoint/2010/main" val="2458365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CONTD.</a:t>
            </a:r>
            <a:endParaRPr lang="en-ZA" dirty="0"/>
          </a:p>
        </p:txBody>
      </p:sp>
      <p:sp>
        <p:nvSpPr>
          <p:cNvPr id="3" name="Content Placeholder 2"/>
          <p:cNvSpPr>
            <a:spLocks noGrp="1"/>
          </p:cNvSpPr>
          <p:nvPr>
            <p:ph idx="1"/>
          </p:nvPr>
        </p:nvSpPr>
        <p:spPr/>
        <p:txBody>
          <a:bodyPr/>
          <a:lstStyle/>
          <a:p>
            <a:r>
              <a:rPr lang="en-ZA" dirty="0" smtClean="0"/>
              <a:t>Consumers continue to respect cultural beliefs, values and customs for as long as they satisfy their needs</a:t>
            </a:r>
          </a:p>
          <a:p>
            <a:r>
              <a:rPr lang="en-ZA" dirty="0" smtClean="0"/>
              <a:t>When customer no longer find a product or service acceptable due to its related value or custom not adequately satisfying their needs, they generally modify or discard it.</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10</a:t>
            </a:fld>
            <a:endParaRPr lang="en-ZA"/>
          </a:p>
        </p:txBody>
      </p:sp>
    </p:spTree>
    <p:extLst>
      <p:ext uri="{BB962C8B-B14F-4D97-AF65-F5344CB8AC3E}">
        <p14:creationId xmlns:p14="http://schemas.microsoft.com/office/powerpoint/2010/main" val="323603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Learning and culture</a:t>
            </a:r>
            <a:endParaRPr lang="en-ZA" dirty="0"/>
          </a:p>
        </p:txBody>
      </p:sp>
      <p:sp>
        <p:nvSpPr>
          <p:cNvPr id="3" name="Content Placeholder 2"/>
          <p:cNvSpPr>
            <a:spLocks noGrp="1"/>
          </p:cNvSpPr>
          <p:nvPr>
            <p:ph idx="1"/>
          </p:nvPr>
        </p:nvSpPr>
        <p:spPr/>
        <p:txBody>
          <a:bodyPr>
            <a:normAutofit/>
          </a:bodyPr>
          <a:lstStyle/>
          <a:p>
            <a:r>
              <a:rPr lang="en-ZA" dirty="0" smtClean="0"/>
              <a:t>Individuals acquire a basic set of beliefs, values and customs at an early age through socialising with family and friends.</a:t>
            </a:r>
          </a:p>
          <a:p>
            <a:pPr>
              <a:buNone/>
            </a:pPr>
            <a:r>
              <a:rPr lang="en-ZA" b="1" dirty="0" smtClean="0"/>
              <a:t>THREE FORMS OF LEARNING:</a:t>
            </a:r>
          </a:p>
          <a:p>
            <a:r>
              <a:rPr lang="en-ZA" b="1" dirty="0" smtClean="0"/>
              <a:t>Formal</a:t>
            </a:r>
            <a:r>
              <a:rPr lang="en-ZA" dirty="0" smtClean="0"/>
              <a:t> </a:t>
            </a:r>
            <a:r>
              <a:rPr lang="en-ZA" b="1" dirty="0" smtClean="0"/>
              <a:t>learning</a:t>
            </a:r>
            <a:r>
              <a:rPr lang="en-ZA" dirty="0" smtClean="0"/>
              <a:t>: adults and older siblings teach a young family member how to behave</a:t>
            </a:r>
          </a:p>
          <a:p>
            <a:r>
              <a:rPr lang="en-ZA" b="1" dirty="0" smtClean="0"/>
              <a:t>Informal</a:t>
            </a:r>
            <a:r>
              <a:rPr lang="en-ZA" dirty="0" smtClean="0"/>
              <a:t> </a:t>
            </a:r>
            <a:r>
              <a:rPr lang="en-ZA" b="1" dirty="0" smtClean="0"/>
              <a:t>learning</a:t>
            </a:r>
            <a:r>
              <a:rPr lang="en-ZA" dirty="0" smtClean="0"/>
              <a:t>: learn by imitating the behaviour of selected others</a:t>
            </a:r>
          </a:p>
          <a:p>
            <a:r>
              <a:rPr lang="en-ZA" b="1" dirty="0" smtClean="0"/>
              <a:t>Technical</a:t>
            </a:r>
            <a:r>
              <a:rPr lang="en-ZA" dirty="0" smtClean="0"/>
              <a:t> </a:t>
            </a:r>
            <a:r>
              <a:rPr lang="en-ZA" b="1" dirty="0" smtClean="0"/>
              <a:t>learning</a:t>
            </a:r>
            <a:r>
              <a:rPr lang="en-ZA" dirty="0" smtClean="0"/>
              <a:t>: learning in an educational environment(what, how and why children should do certain things)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11</a:t>
            </a:fld>
            <a:endParaRPr lang="en-ZA"/>
          </a:p>
        </p:txBody>
      </p:sp>
    </p:spTree>
    <p:extLst>
      <p:ext uri="{BB962C8B-B14F-4D97-AF65-F5344CB8AC3E}">
        <p14:creationId xmlns:p14="http://schemas.microsoft.com/office/powerpoint/2010/main" val="332218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Learning CONT</a:t>
            </a:r>
            <a:endParaRPr lang="en-ZA" dirty="0"/>
          </a:p>
        </p:txBody>
      </p:sp>
      <p:sp>
        <p:nvSpPr>
          <p:cNvPr id="3" name="Content Placeholder 2"/>
          <p:cNvSpPr>
            <a:spLocks noGrp="1"/>
          </p:cNvSpPr>
          <p:nvPr>
            <p:ph idx="1"/>
          </p:nvPr>
        </p:nvSpPr>
        <p:spPr/>
        <p:txBody>
          <a:bodyPr>
            <a:normAutofit/>
          </a:bodyPr>
          <a:lstStyle/>
          <a:p>
            <a:r>
              <a:rPr lang="en-ZA" dirty="0" smtClean="0"/>
              <a:t>Learning is a process that creates changes in behaviour through experience and practice.</a:t>
            </a:r>
          </a:p>
          <a:p>
            <a:r>
              <a:rPr lang="en-ZA" dirty="0" smtClean="0"/>
              <a:t>Learning can also be categorised into two types: </a:t>
            </a:r>
            <a:r>
              <a:rPr lang="en-ZA" b="1" dirty="0" smtClean="0"/>
              <a:t>experiential</a:t>
            </a:r>
            <a:r>
              <a:rPr lang="en-ZA" dirty="0" smtClean="0"/>
              <a:t> and </a:t>
            </a:r>
            <a:r>
              <a:rPr lang="en-ZA" b="1" dirty="0" smtClean="0"/>
              <a:t>conceptual</a:t>
            </a:r>
          </a:p>
          <a:p>
            <a:r>
              <a:rPr lang="en-ZA" b="1" dirty="0" smtClean="0"/>
              <a:t>Experiential learning: </a:t>
            </a:r>
            <a:r>
              <a:rPr lang="en-ZA" dirty="0" smtClean="0"/>
              <a:t>occurs when an experience changes your behaviour( if buying a product that you heard of in an advert satisfies your needs, behaviour is already shaped, you will buy it again.</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12</a:t>
            </a:fld>
            <a:endParaRPr lang="en-ZA"/>
          </a:p>
        </p:txBody>
      </p:sp>
    </p:spTree>
    <p:extLst>
      <p:ext uri="{BB962C8B-B14F-4D97-AF65-F5344CB8AC3E}">
        <p14:creationId xmlns:p14="http://schemas.microsoft.com/office/powerpoint/2010/main" val="2423091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Learning CONT</a:t>
            </a:r>
            <a:endParaRPr lang="en-ZA" dirty="0"/>
          </a:p>
        </p:txBody>
      </p:sp>
      <p:sp>
        <p:nvSpPr>
          <p:cNvPr id="3" name="Content Placeholder 2"/>
          <p:cNvSpPr>
            <a:spLocks noGrp="1"/>
          </p:cNvSpPr>
          <p:nvPr>
            <p:ph idx="1"/>
          </p:nvPr>
        </p:nvSpPr>
        <p:spPr/>
        <p:txBody>
          <a:bodyPr>
            <a:normAutofit/>
          </a:bodyPr>
          <a:lstStyle/>
          <a:p>
            <a:r>
              <a:rPr lang="en-ZA" b="1" dirty="0" smtClean="0"/>
              <a:t>Conceptual learning</a:t>
            </a:r>
            <a:r>
              <a:rPr lang="en-ZA" dirty="0" smtClean="0"/>
              <a:t>: not learnt through direct learning but from what you heard from people and it influence your consumption behaviour</a:t>
            </a:r>
          </a:p>
        </p:txBody>
      </p:sp>
      <p:sp>
        <p:nvSpPr>
          <p:cNvPr id="4" name="Slide Number Placeholder 3"/>
          <p:cNvSpPr>
            <a:spLocks noGrp="1"/>
          </p:cNvSpPr>
          <p:nvPr>
            <p:ph type="sldNum" sz="quarter" idx="12"/>
          </p:nvPr>
        </p:nvSpPr>
        <p:spPr/>
        <p:txBody>
          <a:bodyPr/>
          <a:lstStyle/>
          <a:p>
            <a:fld id="{A99F1D26-25BC-4FC7-A298-7B8E9A00900B}" type="slidenum">
              <a:rPr lang="en-ZA" smtClean="0"/>
              <a:pPr/>
              <a:t>13</a:t>
            </a:fld>
            <a:endParaRPr lang="en-ZA"/>
          </a:p>
        </p:txBody>
      </p:sp>
    </p:spTree>
    <p:extLst>
      <p:ext uri="{BB962C8B-B14F-4D97-AF65-F5344CB8AC3E}">
        <p14:creationId xmlns:p14="http://schemas.microsoft.com/office/powerpoint/2010/main" val="3169922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Implications for marketers</a:t>
            </a:r>
            <a:endParaRPr lang="en-ZA" dirty="0"/>
          </a:p>
        </p:txBody>
      </p:sp>
      <p:sp>
        <p:nvSpPr>
          <p:cNvPr id="3" name="Content Placeholder 2"/>
          <p:cNvSpPr>
            <a:spLocks noGrp="1"/>
          </p:cNvSpPr>
          <p:nvPr>
            <p:ph idx="1"/>
          </p:nvPr>
        </p:nvSpPr>
        <p:spPr/>
        <p:txBody>
          <a:bodyPr/>
          <a:lstStyle/>
          <a:p>
            <a:r>
              <a:rPr lang="en-ZA" dirty="0" smtClean="0"/>
              <a:t>Marketing efforts  especially advertising influence all the three forms of learning.</a:t>
            </a:r>
          </a:p>
          <a:p>
            <a:r>
              <a:rPr lang="en-ZA" dirty="0" smtClean="0"/>
              <a:t>Advertising mainly influence informal learning through repetition and in the process assist in creating and reinforcing cultural beliefs and values.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14</a:t>
            </a:fld>
            <a:endParaRPr lang="en-ZA"/>
          </a:p>
        </p:txBody>
      </p:sp>
    </p:spTree>
    <p:extLst>
      <p:ext uri="{BB962C8B-B14F-4D97-AF65-F5344CB8AC3E}">
        <p14:creationId xmlns:p14="http://schemas.microsoft.com/office/powerpoint/2010/main" val="690950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Marketing implications CONT</a:t>
            </a:r>
            <a:endParaRPr lang="en-ZA" dirty="0"/>
          </a:p>
        </p:txBody>
      </p:sp>
      <p:sp>
        <p:nvSpPr>
          <p:cNvPr id="3" name="Content Placeholder 2"/>
          <p:cNvSpPr>
            <a:spLocks noGrp="1"/>
          </p:cNvSpPr>
          <p:nvPr>
            <p:ph idx="1"/>
          </p:nvPr>
        </p:nvSpPr>
        <p:spPr/>
        <p:txBody>
          <a:bodyPr>
            <a:normAutofit/>
          </a:bodyPr>
          <a:lstStyle/>
          <a:p>
            <a:r>
              <a:rPr lang="en-ZA" dirty="0" smtClean="0"/>
              <a:t>Repetition is key in marketing communication because it can lead to increased learning(repetitive advertising)</a:t>
            </a:r>
          </a:p>
          <a:p>
            <a:r>
              <a:rPr lang="en-ZA" dirty="0" smtClean="0"/>
              <a:t>Advertising messages should be spread over time rather than on short periods of time.</a:t>
            </a:r>
          </a:p>
          <a:p>
            <a:r>
              <a:rPr lang="en-ZA" dirty="0" smtClean="0"/>
              <a:t>Marketers therefore use the learning process so that consumers learn  associate certain things with their products and brands and not those of competitors.</a:t>
            </a:r>
          </a:p>
          <a:p>
            <a:pPr lvl="1"/>
            <a:r>
              <a:rPr lang="en-ZA" dirty="0" smtClean="0"/>
              <a:t>Products like bleach and paper towels, marketers rely on marketing communication to point out brand differences that consumers would otherwise not recognise</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15</a:t>
            </a:fld>
            <a:endParaRPr lang="en-ZA"/>
          </a:p>
        </p:txBody>
      </p:sp>
    </p:spTree>
    <p:extLst>
      <p:ext uri="{BB962C8B-B14F-4D97-AF65-F5344CB8AC3E}">
        <p14:creationId xmlns:p14="http://schemas.microsoft.com/office/powerpoint/2010/main" val="1100984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Indicators of culture</a:t>
            </a:r>
            <a:endParaRPr lang="en-US" dirty="0"/>
          </a:p>
        </p:txBody>
      </p:sp>
      <p:sp>
        <p:nvSpPr>
          <p:cNvPr id="3" name="Content Placeholder 2"/>
          <p:cNvSpPr>
            <a:spLocks noGrp="1"/>
          </p:cNvSpPr>
          <p:nvPr>
            <p:ph idx="1"/>
          </p:nvPr>
        </p:nvSpPr>
        <p:spPr/>
        <p:txBody>
          <a:bodyPr/>
          <a:lstStyle/>
          <a:p>
            <a:r>
              <a:rPr lang="en-US" dirty="0"/>
              <a:t>To communicate with consumers , marketers must use appropriate </a:t>
            </a:r>
            <a:r>
              <a:rPr lang="en-US" dirty="0" smtClean="0"/>
              <a:t>symbols, language and rituals </a:t>
            </a:r>
            <a:r>
              <a:rPr lang="en-US" dirty="0"/>
              <a:t>to convey product images or </a:t>
            </a:r>
            <a:r>
              <a:rPr lang="en-US" dirty="0" smtClean="0"/>
              <a:t>characteristics.</a:t>
            </a:r>
          </a:p>
          <a:p>
            <a:endParaRPr lang="en-US" dirty="0"/>
          </a:p>
        </p:txBody>
      </p:sp>
    </p:spTree>
    <p:extLst>
      <p:ext uri="{BB962C8B-B14F-4D97-AF65-F5344CB8AC3E}">
        <p14:creationId xmlns:p14="http://schemas.microsoft.com/office/powerpoint/2010/main" val="61261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Language </a:t>
            </a:r>
            <a:endParaRPr lang="en-ZA" dirty="0"/>
          </a:p>
        </p:txBody>
      </p:sp>
      <p:sp>
        <p:nvSpPr>
          <p:cNvPr id="3" name="Content Placeholder 2"/>
          <p:cNvSpPr>
            <a:spLocks noGrp="1"/>
          </p:cNvSpPr>
          <p:nvPr>
            <p:ph idx="1"/>
          </p:nvPr>
        </p:nvSpPr>
        <p:spPr/>
        <p:txBody>
          <a:bodyPr>
            <a:normAutofit/>
          </a:bodyPr>
          <a:lstStyle/>
          <a:p>
            <a:r>
              <a:rPr lang="en-ZA" dirty="0" smtClean="0"/>
              <a:t>A prerequisite for membership of a particular society</a:t>
            </a:r>
          </a:p>
          <a:p>
            <a:pPr lvl="1"/>
            <a:r>
              <a:rPr lang="en-ZA" dirty="0" smtClean="0"/>
              <a:t>communication by means of a shared language</a:t>
            </a:r>
          </a:p>
          <a:p>
            <a:r>
              <a:rPr lang="en-ZA" dirty="0" smtClean="0"/>
              <a:t>Common language enhances  shared meaning and true communication.</a:t>
            </a:r>
          </a:p>
          <a:p>
            <a:r>
              <a:rPr lang="en-ZA" dirty="0" smtClean="0"/>
              <a:t>Language can also be used as a symbol for quality </a:t>
            </a:r>
          </a:p>
          <a:p>
            <a:pPr lvl="1"/>
            <a:r>
              <a:rPr lang="en-ZA" dirty="0" smtClean="0"/>
              <a:t>e.g. Japanese products labelled in foreign languages especially English are perceived as exotic and high quality.</a:t>
            </a:r>
          </a:p>
          <a:p>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17</a:t>
            </a:fld>
            <a:endParaRPr lang="en-ZA"/>
          </a:p>
        </p:txBody>
      </p:sp>
    </p:spTree>
    <p:extLst>
      <p:ext uri="{BB962C8B-B14F-4D97-AF65-F5344CB8AC3E}">
        <p14:creationId xmlns:p14="http://schemas.microsoft.com/office/powerpoint/2010/main" val="1447159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Contd.</a:t>
            </a:r>
            <a:endParaRPr lang="en-US" dirty="0"/>
          </a:p>
        </p:txBody>
      </p:sp>
      <p:sp>
        <p:nvSpPr>
          <p:cNvPr id="3" name="Content Placeholder 2"/>
          <p:cNvSpPr>
            <a:spLocks noGrp="1"/>
          </p:cNvSpPr>
          <p:nvPr>
            <p:ph idx="1"/>
          </p:nvPr>
        </p:nvSpPr>
        <p:spPr/>
        <p:txBody>
          <a:bodyPr/>
          <a:lstStyle/>
          <a:p>
            <a:r>
              <a:rPr lang="en-ZA" dirty="0" smtClean="0"/>
              <a:t>It is important to understand meanings of certain words according to different cultures to ensure product success in the market </a:t>
            </a:r>
          </a:p>
          <a:p>
            <a:pPr lvl="1"/>
            <a:r>
              <a:rPr lang="en-ZA" dirty="0" smtClean="0"/>
              <a:t>e.g. nova in Espanola means “does not go” and the use of nova by GM motors was a failure in Spanish speaking countries.</a:t>
            </a:r>
          </a:p>
          <a:p>
            <a:pPr marL="457200" lvl="1" indent="0">
              <a:buNone/>
            </a:pPr>
            <a:r>
              <a:rPr lang="en-ZA" dirty="0" smtClean="0"/>
              <a:t>		 (</a:t>
            </a:r>
            <a:r>
              <a:rPr lang="en-ZA" dirty="0" err="1" smtClean="0"/>
              <a:t>Parumasur</a:t>
            </a:r>
            <a:r>
              <a:rPr lang="en-ZA" dirty="0" smtClean="0"/>
              <a:t> &amp; Roberts -Lombard 2014)</a:t>
            </a:r>
          </a:p>
          <a:p>
            <a:endParaRPr lang="en-ZA" dirty="0" smtClean="0"/>
          </a:p>
          <a:p>
            <a:endParaRPr lang="en-US" dirty="0"/>
          </a:p>
        </p:txBody>
      </p:sp>
    </p:spTree>
    <p:extLst>
      <p:ext uri="{BB962C8B-B14F-4D97-AF65-F5344CB8AC3E}">
        <p14:creationId xmlns:p14="http://schemas.microsoft.com/office/powerpoint/2010/main" val="400430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Symbols </a:t>
            </a:r>
            <a:endParaRPr lang="en-ZA" dirty="0"/>
          </a:p>
        </p:txBody>
      </p:sp>
      <p:sp>
        <p:nvSpPr>
          <p:cNvPr id="3" name="Content Placeholder 2"/>
          <p:cNvSpPr>
            <a:spLocks noGrp="1"/>
          </p:cNvSpPr>
          <p:nvPr>
            <p:ph idx="1"/>
          </p:nvPr>
        </p:nvSpPr>
        <p:spPr/>
        <p:txBody>
          <a:bodyPr>
            <a:normAutofit/>
          </a:bodyPr>
          <a:lstStyle/>
          <a:p>
            <a:r>
              <a:rPr lang="en-ZA" dirty="0" smtClean="0"/>
              <a:t>An object representing something else</a:t>
            </a:r>
          </a:p>
          <a:p>
            <a:pPr lvl="1"/>
            <a:r>
              <a:rPr lang="en-ZA" dirty="0" smtClean="0"/>
              <a:t>e.g.  The cross for Christianity; a star and crescent moon for Islam</a:t>
            </a:r>
          </a:p>
          <a:p>
            <a:r>
              <a:rPr lang="en-ZA" dirty="0" smtClean="0"/>
              <a:t>Symbols may sometimes have contradicting meanings related to culture.</a:t>
            </a:r>
          </a:p>
          <a:p>
            <a:r>
              <a:rPr lang="en-ZA" dirty="0" smtClean="0"/>
              <a:t>Marketers generally use symbols to communicate desired product-related images or attributes.</a:t>
            </a:r>
          </a:p>
          <a:p>
            <a:r>
              <a:rPr lang="en-ZA" dirty="0" smtClean="0"/>
              <a:t>Packaging, price and channels of distribution are marketing symbols used by marketers to denote quality.</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19</a:t>
            </a:fld>
            <a:endParaRPr lang="en-ZA"/>
          </a:p>
        </p:txBody>
      </p:sp>
    </p:spTree>
    <p:extLst>
      <p:ext uri="{BB962C8B-B14F-4D97-AF65-F5344CB8AC3E}">
        <p14:creationId xmlns:p14="http://schemas.microsoft.com/office/powerpoint/2010/main" val="2585738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Symbols CONT</a:t>
            </a:r>
            <a:endParaRPr lang="en-ZA" dirty="0"/>
          </a:p>
        </p:txBody>
      </p:sp>
      <p:sp>
        <p:nvSpPr>
          <p:cNvPr id="3" name="Content Placeholder 2"/>
          <p:cNvSpPr>
            <a:spLocks noGrp="1"/>
          </p:cNvSpPr>
          <p:nvPr>
            <p:ph idx="1"/>
          </p:nvPr>
        </p:nvSpPr>
        <p:spPr/>
        <p:txBody>
          <a:bodyPr/>
          <a:lstStyle/>
          <a:p>
            <a:pPr>
              <a:buNone/>
            </a:pPr>
            <a:r>
              <a:rPr lang="en-ZA" b="1" dirty="0" smtClean="0"/>
              <a:t>Examples</a:t>
            </a:r>
            <a:r>
              <a:rPr lang="en-ZA" dirty="0" smtClean="0"/>
              <a:t>:</a:t>
            </a:r>
          </a:p>
          <a:p>
            <a:r>
              <a:rPr lang="en-ZA" dirty="0" smtClean="0"/>
              <a:t>Chocolate wrapped in expensive –looking foils</a:t>
            </a:r>
          </a:p>
          <a:p>
            <a:r>
              <a:rPr lang="en-ZA" dirty="0" smtClean="0"/>
              <a:t>Dull labels symbolise more expensive wines than shiny labels</a:t>
            </a:r>
          </a:p>
          <a:p>
            <a:r>
              <a:rPr lang="en-ZA" dirty="0" smtClean="0"/>
              <a:t>Warranties are symbols of high quality</a:t>
            </a:r>
          </a:p>
          <a:p>
            <a:r>
              <a:rPr lang="en-ZA" dirty="0" smtClean="0"/>
              <a:t>Higher price symbolises quality</a:t>
            </a:r>
          </a:p>
          <a:p>
            <a:r>
              <a:rPr lang="en-ZA" dirty="0" smtClean="0"/>
              <a:t>Exclusive distribution symbolise quality e.g. cars (Lamborghini)</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20</a:t>
            </a:fld>
            <a:endParaRPr lang="en-ZA"/>
          </a:p>
        </p:txBody>
      </p:sp>
    </p:spTree>
    <p:extLst>
      <p:ext uri="{BB962C8B-B14F-4D97-AF65-F5344CB8AC3E}">
        <p14:creationId xmlns:p14="http://schemas.microsoft.com/office/powerpoint/2010/main" val="3523572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Rituals </a:t>
            </a:r>
            <a:endParaRPr lang="en-ZA" dirty="0"/>
          </a:p>
        </p:txBody>
      </p:sp>
      <p:sp>
        <p:nvSpPr>
          <p:cNvPr id="3" name="Content Placeholder 2"/>
          <p:cNvSpPr>
            <a:spLocks noGrp="1"/>
          </p:cNvSpPr>
          <p:nvPr>
            <p:ph idx="1"/>
          </p:nvPr>
        </p:nvSpPr>
        <p:spPr/>
        <p:txBody>
          <a:bodyPr>
            <a:normAutofit/>
          </a:bodyPr>
          <a:lstStyle/>
          <a:p>
            <a:r>
              <a:rPr lang="en-ZA" dirty="0" smtClean="0"/>
              <a:t>A symbolic activity involving a sequence of activities which is repeated over time.</a:t>
            </a:r>
          </a:p>
          <a:p>
            <a:pPr lvl="1"/>
            <a:r>
              <a:rPr lang="en-US" dirty="0"/>
              <a:t>They </a:t>
            </a:r>
            <a:r>
              <a:rPr lang="en-US" dirty="0" smtClean="0"/>
              <a:t>include</a:t>
            </a:r>
            <a:r>
              <a:rPr lang="en-US" dirty="0"/>
              <a:t> </a:t>
            </a:r>
            <a:r>
              <a:rPr lang="en-US" b="1" dirty="0"/>
              <a:t>worship rites and sacraments of organized religions and cults</a:t>
            </a:r>
            <a:r>
              <a:rPr lang="en-US" dirty="0"/>
              <a:t>, </a:t>
            </a:r>
            <a:endParaRPr lang="en-US" dirty="0" smtClean="0"/>
          </a:p>
          <a:p>
            <a:pPr lvl="1"/>
            <a:r>
              <a:rPr lang="en-US" dirty="0" smtClean="0"/>
              <a:t> </a:t>
            </a:r>
            <a:r>
              <a:rPr lang="en-US" dirty="0"/>
              <a:t>also rites of passage, atonement and purification rites, oaths of allegiance, dedication ceremonies, coronations and presidential inaugurations, marriages, funerals and more.</a:t>
            </a:r>
            <a:endParaRPr lang="en-ZA" dirty="0" smtClean="0"/>
          </a:p>
          <a:p>
            <a:r>
              <a:rPr lang="en-ZA" dirty="0" smtClean="0"/>
              <a:t>Distinguished at particular phases across the human life cycle and can be practiced in public or in private.</a:t>
            </a:r>
          </a:p>
          <a:p>
            <a:r>
              <a:rPr lang="en-ZA" dirty="0" smtClean="0"/>
              <a:t>Mostly formal, procedural and predetermined</a:t>
            </a:r>
          </a:p>
        </p:txBody>
      </p:sp>
      <p:sp>
        <p:nvSpPr>
          <p:cNvPr id="4" name="Slide Number Placeholder 3"/>
          <p:cNvSpPr>
            <a:spLocks noGrp="1"/>
          </p:cNvSpPr>
          <p:nvPr>
            <p:ph type="sldNum" sz="quarter" idx="12"/>
          </p:nvPr>
        </p:nvSpPr>
        <p:spPr/>
        <p:txBody>
          <a:bodyPr/>
          <a:lstStyle/>
          <a:p>
            <a:fld id="{A99F1D26-25BC-4FC7-A298-7B8E9A00900B}" type="slidenum">
              <a:rPr lang="en-ZA" smtClean="0"/>
              <a:pPr/>
              <a:t>21</a:t>
            </a:fld>
            <a:endParaRPr lang="en-ZA"/>
          </a:p>
        </p:txBody>
      </p:sp>
    </p:spTree>
    <p:extLst>
      <p:ext uri="{BB962C8B-B14F-4D97-AF65-F5344CB8AC3E}">
        <p14:creationId xmlns:p14="http://schemas.microsoft.com/office/powerpoint/2010/main" val="3410959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Rituals </a:t>
            </a:r>
            <a:r>
              <a:rPr lang="en-US" dirty="0" err="1" smtClean="0"/>
              <a:t>Contd</a:t>
            </a:r>
            <a:endParaRPr lang="en-US" dirty="0"/>
          </a:p>
        </p:txBody>
      </p:sp>
      <p:sp>
        <p:nvSpPr>
          <p:cNvPr id="3" name="Content Placeholder 2"/>
          <p:cNvSpPr>
            <a:spLocks noGrp="1"/>
          </p:cNvSpPr>
          <p:nvPr>
            <p:ph idx="1"/>
          </p:nvPr>
        </p:nvSpPr>
        <p:spPr/>
        <p:txBody>
          <a:bodyPr/>
          <a:lstStyle/>
          <a:p>
            <a:r>
              <a:rPr lang="en-ZA" dirty="0" smtClean="0"/>
              <a:t>Certain rituals dictate the way a person behaves in a particular situation</a:t>
            </a:r>
          </a:p>
          <a:p>
            <a:r>
              <a:rPr lang="en-ZA" dirty="0" smtClean="0"/>
              <a:t>Important to marketers as some products and services tend to be associated with related rituals, symbols and artefacts</a:t>
            </a:r>
          </a:p>
          <a:p>
            <a:endParaRPr lang="en-US" dirty="0"/>
          </a:p>
        </p:txBody>
      </p:sp>
    </p:spTree>
    <p:extLst>
      <p:ext uri="{BB962C8B-B14F-4D97-AF65-F5344CB8AC3E}">
        <p14:creationId xmlns:p14="http://schemas.microsoft.com/office/powerpoint/2010/main" val="1964540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Changing nature of culture</a:t>
            </a:r>
            <a:endParaRPr lang="en-ZA" dirty="0"/>
          </a:p>
        </p:txBody>
      </p:sp>
      <p:sp>
        <p:nvSpPr>
          <p:cNvPr id="3" name="Content Placeholder 2"/>
          <p:cNvSpPr>
            <a:spLocks noGrp="1"/>
          </p:cNvSpPr>
          <p:nvPr>
            <p:ph idx="1"/>
          </p:nvPr>
        </p:nvSpPr>
        <p:spPr/>
        <p:txBody>
          <a:bodyPr>
            <a:normAutofit/>
          </a:bodyPr>
          <a:lstStyle/>
          <a:p>
            <a:r>
              <a:rPr lang="en-ZA" dirty="0" smtClean="0"/>
              <a:t>Culture is never static, it is dynamic</a:t>
            </a:r>
          </a:p>
          <a:p>
            <a:r>
              <a:rPr lang="en-ZA" dirty="0" smtClean="0"/>
              <a:t>Marketers therefore need to monitor the socio-cultural environment to position existing product or service more effectively or to develop new products or services.</a:t>
            </a:r>
          </a:p>
          <a:p>
            <a:pPr>
              <a:buNone/>
            </a:pPr>
            <a:r>
              <a:rPr lang="en-ZA" b="1" dirty="0" smtClean="0"/>
              <a:t>Marketers need to continuously ascertain</a:t>
            </a:r>
            <a:r>
              <a:rPr lang="en-ZA" dirty="0" smtClean="0"/>
              <a:t>:</a:t>
            </a:r>
          </a:p>
          <a:p>
            <a:r>
              <a:rPr lang="en-ZA" dirty="0" smtClean="0"/>
              <a:t>Why consumers do what they are doing</a:t>
            </a:r>
          </a:p>
          <a:p>
            <a:r>
              <a:rPr lang="en-ZA" dirty="0" smtClean="0"/>
              <a:t>Who the buyers and users of the company’s products are</a:t>
            </a:r>
          </a:p>
          <a:p>
            <a:r>
              <a:rPr lang="en-ZA" dirty="0" smtClean="0"/>
              <a:t>When consumers do shopping</a:t>
            </a:r>
          </a:p>
          <a:p>
            <a:r>
              <a:rPr lang="en-ZA" dirty="0" smtClean="0"/>
              <a:t>How  and where the media can reach consumers</a:t>
            </a:r>
          </a:p>
          <a:p>
            <a:r>
              <a:rPr lang="en-ZA" dirty="0" smtClean="0"/>
              <a:t>New products and services that may be emerging</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23</a:t>
            </a:fld>
            <a:endParaRPr lang="en-ZA"/>
          </a:p>
        </p:txBody>
      </p:sp>
    </p:spTree>
    <p:extLst>
      <p:ext uri="{BB962C8B-B14F-4D97-AF65-F5344CB8AC3E}">
        <p14:creationId xmlns:p14="http://schemas.microsoft.com/office/powerpoint/2010/main" val="3789790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Enculturation and acculturation</a:t>
            </a:r>
            <a:endParaRPr lang="en-ZA" dirty="0"/>
          </a:p>
        </p:txBody>
      </p:sp>
      <p:sp>
        <p:nvSpPr>
          <p:cNvPr id="3" name="Content Placeholder 2"/>
          <p:cNvSpPr>
            <a:spLocks noGrp="1"/>
          </p:cNvSpPr>
          <p:nvPr>
            <p:ph idx="1"/>
          </p:nvPr>
        </p:nvSpPr>
        <p:spPr/>
        <p:txBody>
          <a:bodyPr>
            <a:normAutofit/>
          </a:bodyPr>
          <a:lstStyle/>
          <a:p>
            <a:pPr marL="0" indent="0">
              <a:buNone/>
            </a:pPr>
            <a:r>
              <a:rPr lang="en-ZA" b="1" dirty="0" smtClean="0"/>
              <a:t>Culture is Learned through:</a:t>
            </a:r>
            <a:endParaRPr lang="en-ZA" b="1" dirty="0"/>
          </a:p>
          <a:p>
            <a:r>
              <a:rPr lang="en-ZA" b="1" dirty="0" smtClean="0"/>
              <a:t>Enculturation</a:t>
            </a:r>
            <a:r>
              <a:rPr lang="en-ZA" dirty="0" smtClean="0"/>
              <a:t> </a:t>
            </a:r>
            <a:r>
              <a:rPr lang="en-ZA" dirty="0" smtClean="0"/>
              <a:t>:learning of one’s own culture</a:t>
            </a:r>
          </a:p>
          <a:p>
            <a:r>
              <a:rPr lang="en-ZA" b="1" dirty="0" smtClean="0"/>
              <a:t>Acculturation</a:t>
            </a:r>
            <a:r>
              <a:rPr lang="en-ZA" dirty="0" smtClean="0"/>
              <a:t>: learning of a new or foreign culture</a:t>
            </a:r>
          </a:p>
          <a:p>
            <a:r>
              <a:rPr lang="en-ZA" dirty="0" smtClean="0"/>
              <a:t>Acculturation results in growth of cosmopolitan urban community(different ethnic groups  constantly interacting)</a:t>
            </a:r>
          </a:p>
          <a:p>
            <a:r>
              <a:rPr lang="en-ZA" dirty="0" smtClean="0"/>
              <a:t>Acculturation results in the development of subcultures(township cultures with unique belief systems, dress codes and language patterns)</a:t>
            </a:r>
          </a:p>
          <a:p>
            <a:r>
              <a:rPr lang="en-ZA" dirty="0" smtClean="0"/>
              <a:t>Acculturation changes consumers’ lifestyle and consumption patterns( e. g host communities taking tourists cultures)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24</a:t>
            </a:fld>
            <a:endParaRPr lang="en-ZA"/>
          </a:p>
        </p:txBody>
      </p:sp>
    </p:spTree>
    <p:extLst>
      <p:ext uri="{BB962C8B-B14F-4D97-AF65-F5344CB8AC3E}">
        <p14:creationId xmlns:p14="http://schemas.microsoft.com/office/powerpoint/2010/main" val="2581964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Cultural Values</a:t>
            </a:r>
            <a:endParaRPr lang="en-ZA" dirty="0"/>
          </a:p>
        </p:txBody>
      </p:sp>
      <p:sp>
        <p:nvSpPr>
          <p:cNvPr id="3" name="Content Placeholder 2"/>
          <p:cNvSpPr>
            <a:spLocks noGrp="1"/>
          </p:cNvSpPr>
          <p:nvPr>
            <p:ph idx="1"/>
          </p:nvPr>
        </p:nvSpPr>
        <p:spPr/>
        <p:txBody>
          <a:bodyPr/>
          <a:lstStyle/>
          <a:p>
            <a:r>
              <a:rPr lang="en-ZA" dirty="0" smtClean="0"/>
              <a:t>Content analysis</a:t>
            </a:r>
          </a:p>
          <a:p>
            <a:r>
              <a:rPr lang="en-ZA" dirty="0" smtClean="0"/>
              <a:t>Consumer fieldwork</a:t>
            </a:r>
          </a:p>
          <a:p>
            <a:r>
              <a:rPr lang="en-ZA" dirty="0" smtClean="0"/>
              <a:t>Social values measurement</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25</a:t>
            </a:fld>
            <a:endParaRPr lang="en-ZA"/>
          </a:p>
        </p:txBody>
      </p:sp>
    </p:spTree>
    <p:extLst>
      <p:ext uri="{BB962C8B-B14F-4D97-AF65-F5344CB8AC3E}">
        <p14:creationId xmlns:p14="http://schemas.microsoft.com/office/powerpoint/2010/main" val="25159110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Content analysis</a:t>
            </a:r>
            <a:br>
              <a:rPr lang="en-ZA" dirty="0" smtClean="0"/>
            </a:br>
            <a:endParaRPr lang="en-ZA" dirty="0"/>
          </a:p>
        </p:txBody>
      </p:sp>
      <p:sp>
        <p:nvSpPr>
          <p:cNvPr id="3" name="Content Placeholder 2"/>
          <p:cNvSpPr>
            <a:spLocks noGrp="1"/>
          </p:cNvSpPr>
          <p:nvPr>
            <p:ph idx="1"/>
          </p:nvPr>
        </p:nvSpPr>
        <p:spPr/>
        <p:txBody>
          <a:bodyPr>
            <a:normAutofit/>
          </a:bodyPr>
          <a:lstStyle/>
          <a:p>
            <a:pPr marL="0" indent="0">
              <a:lnSpc>
                <a:spcPct val="110000"/>
              </a:lnSpc>
              <a:buNone/>
            </a:pPr>
            <a:r>
              <a:rPr lang="en-US" dirty="0" smtClean="0"/>
              <a:t>Content analysis examines societies’ verbal, written, and pictorial communications, including promotional messages. Content analysis can be applied to marketing, gender and age issues, sociology and political science, psychological studies, and many other fields</a:t>
            </a:r>
            <a:endParaRPr lang="en-ZA" dirty="0" smtClean="0"/>
          </a:p>
          <a:p>
            <a:r>
              <a:rPr lang="en-ZA" dirty="0" smtClean="0"/>
              <a:t>Focuses on the verbal or non verbal communication</a:t>
            </a:r>
          </a:p>
          <a:p>
            <a:r>
              <a:rPr lang="en-ZA" dirty="0" smtClean="0"/>
              <a:t>It is relatively an objective technique to determine social and cultural change within a specific society</a:t>
            </a:r>
          </a:p>
          <a:p>
            <a:r>
              <a:rPr lang="en-ZA" dirty="0" smtClean="0"/>
              <a:t>Useful to marketers interested in comparing the competitive advertising claims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26</a:t>
            </a:fld>
            <a:endParaRPr lang="en-ZA"/>
          </a:p>
        </p:txBody>
      </p:sp>
    </p:spTree>
    <p:extLst>
      <p:ext uri="{BB962C8B-B14F-4D97-AF65-F5344CB8AC3E}">
        <p14:creationId xmlns:p14="http://schemas.microsoft.com/office/powerpoint/2010/main" val="29329155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Consumer fieldwork</a:t>
            </a:r>
            <a:br>
              <a:rPr lang="en-ZA" dirty="0" smtClean="0"/>
            </a:br>
            <a:endParaRPr lang="en-ZA" dirty="0"/>
          </a:p>
        </p:txBody>
      </p:sp>
      <p:sp>
        <p:nvSpPr>
          <p:cNvPr id="3" name="Content Placeholder 2"/>
          <p:cNvSpPr>
            <a:spLocks noGrp="1"/>
          </p:cNvSpPr>
          <p:nvPr>
            <p:ph idx="1"/>
          </p:nvPr>
        </p:nvSpPr>
        <p:spPr/>
        <p:txBody>
          <a:bodyPr>
            <a:normAutofit/>
          </a:bodyPr>
          <a:lstStyle/>
          <a:p>
            <a:r>
              <a:rPr lang="en-ZA" dirty="0" smtClean="0"/>
              <a:t>A small sample of people from a particular society is selected and their behaviour is carefully observed.</a:t>
            </a:r>
          </a:p>
          <a:p>
            <a:pPr lvl="1"/>
            <a:r>
              <a:rPr lang="en-ZA" b="1" dirty="0" smtClean="0"/>
              <a:t>In-depth interviews</a:t>
            </a:r>
            <a:r>
              <a:rPr lang="en-ZA" dirty="0" smtClean="0"/>
              <a:t>, </a:t>
            </a:r>
            <a:r>
              <a:rPr lang="en-ZA" b="1" dirty="0" smtClean="0"/>
              <a:t>focus groups </a:t>
            </a:r>
            <a:r>
              <a:rPr lang="en-ZA" dirty="0" smtClean="0"/>
              <a:t>are also frequently used by marketers to obtain an initial view of an emerging social or cultural change.</a:t>
            </a:r>
          </a:p>
          <a:p>
            <a:r>
              <a:rPr lang="en-ZA" dirty="0" smtClean="0"/>
              <a:t>Focus group discussions(informal) enables consumers to reveal attitudes or behave in a way that may signal a shift in values that may in turn affect the long-run  acceptance of a product or service in the market place</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27</a:t>
            </a:fld>
            <a:endParaRPr lang="en-ZA"/>
          </a:p>
        </p:txBody>
      </p:sp>
    </p:spTree>
    <p:extLst>
      <p:ext uri="{BB962C8B-B14F-4D97-AF65-F5344CB8AC3E}">
        <p14:creationId xmlns:p14="http://schemas.microsoft.com/office/powerpoint/2010/main" val="1680573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Social Values Measurements</a:t>
            </a:r>
            <a:endParaRPr lang="en-ZA" dirty="0"/>
          </a:p>
        </p:txBody>
      </p:sp>
      <p:sp>
        <p:nvSpPr>
          <p:cNvPr id="3" name="Content Placeholder 2"/>
          <p:cNvSpPr>
            <a:spLocks noGrp="1"/>
          </p:cNvSpPr>
          <p:nvPr>
            <p:ph idx="1"/>
          </p:nvPr>
        </p:nvSpPr>
        <p:spPr/>
        <p:txBody>
          <a:bodyPr/>
          <a:lstStyle/>
          <a:p>
            <a:r>
              <a:rPr lang="en-ZA" b="1" dirty="0"/>
              <a:t>TRADITIONALLY</a:t>
            </a:r>
            <a:r>
              <a:rPr lang="en-ZA" dirty="0"/>
              <a:t> done through observation and inferences on the principal or underlying values.</a:t>
            </a:r>
          </a:p>
          <a:p>
            <a:r>
              <a:rPr lang="en-ZA" b="1" dirty="0"/>
              <a:t>NOW</a:t>
            </a:r>
            <a:r>
              <a:rPr lang="en-ZA" dirty="0"/>
              <a:t> includes using value measurement instruments and asking and asking people how they feel about basic and social concepts such as freedom, comfort, national security and peace</a:t>
            </a:r>
          </a:p>
          <a:p>
            <a:r>
              <a:rPr lang="en-ZA" dirty="0"/>
              <a:t>A number of popular value instruments have been used in research</a:t>
            </a:r>
          </a:p>
          <a:p>
            <a:pPr lvl="1"/>
            <a:r>
              <a:rPr lang="en-ZA" dirty="0" err="1"/>
              <a:t>Rokeach</a:t>
            </a:r>
            <a:r>
              <a:rPr lang="en-ZA" dirty="0"/>
              <a:t> Value Survey(RVS)</a:t>
            </a:r>
          </a:p>
          <a:p>
            <a:pPr lvl="1"/>
            <a:r>
              <a:rPr lang="en-ZA" dirty="0" smtClean="0"/>
              <a:t>List </a:t>
            </a:r>
            <a:r>
              <a:rPr lang="en-ZA" dirty="0"/>
              <a:t>of Values(LOV) </a:t>
            </a:r>
          </a:p>
          <a:p>
            <a:pPr lvl="1"/>
            <a:r>
              <a:rPr lang="en-ZA" dirty="0"/>
              <a:t>Values and Lifestyles(VAL</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28</a:t>
            </a:fld>
            <a:endParaRPr lang="en-ZA"/>
          </a:p>
        </p:txBody>
      </p:sp>
    </p:spTree>
    <p:extLst>
      <p:ext uri="{BB962C8B-B14F-4D97-AF65-F5344CB8AC3E}">
        <p14:creationId xmlns:p14="http://schemas.microsoft.com/office/powerpoint/2010/main" val="1027929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Rokeach Value Survey(RVS)</a:t>
            </a:r>
            <a:endParaRPr lang="en-ZA" dirty="0"/>
          </a:p>
        </p:txBody>
      </p:sp>
      <p:sp>
        <p:nvSpPr>
          <p:cNvPr id="3" name="Content Placeholder 2"/>
          <p:cNvSpPr>
            <a:spLocks noGrp="1"/>
          </p:cNvSpPr>
          <p:nvPr>
            <p:ph idx="1"/>
          </p:nvPr>
        </p:nvSpPr>
        <p:spPr/>
        <p:txBody>
          <a:bodyPr>
            <a:normAutofit/>
          </a:bodyPr>
          <a:lstStyle/>
          <a:p>
            <a:r>
              <a:rPr lang="en-ZA" dirty="0" smtClean="0"/>
              <a:t>The most widely known and used instrument for measuring personal values.</a:t>
            </a:r>
          </a:p>
          <a:p>
            <a:r>
              <a:rPr lang="en-ZA" dirty="0" smtClean="0"/>
              <a:t>Consists of 18 instrumental values(modes of conduct) </a:t>
            </a:r>
            <a:r>
              <a:rPr lang="en-ZA" b="1" dirty="0" smtClean="0"/>
              <a:t>AND</a:t>
            </a:r>
            <a:r>
              <a:rPr lang="en-ZA" dirty="0" smtClean="0"/>
              <a:t>  18 terminal values(end-states of existence) arranged in alphabetical order</a:t>
            </a:r>
          </a:p>
          <a:p>
            <a:r>
              <a:rPr lang="en-ZA" dirty="0" smtClean="0"/>
              <a:t>Each value is presented with a brief description in brackets.</a:t>
            </a:r>
          </a:p>
          <a:p>
            <a:r>
              <a:rPr lang="en-ZA" dirty="0" smtClean="0"/>
              <a:t>Respondents rank the two sets of values in order of importance to them as guiding principles in their lives</a:t>
            </a:r>
          </a:p>
          <a:p>
            <a:r>
              <a:rPr lang="en-ZA" b="1" dirty="0" smtClean="0"/>
              <a:t>Criticism</a:t>
            </a:r>
            <a:r>
              <a:rPr lang="en-ZA" dirty="0" smtClean="0"/>
              <a:t> : use of ranking is considered less appropriate than rating scales.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29</a:t>
            </a:fld>
            <a:endParaRPr lang="en-ZA"/>
          </a:p>
        </p:txBody>
      </p:sp>
    </p:spTree>
    <p:extLst>
      <p:ext uri="{BB962C8B-B14F-4D97-AF65-F5344CB8AC3E}">
        <p14:creationId xmlns:p14="http://schemas.microsoft.com/office/powerpoint/2010/main" val="4231745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Values and Lifestyles(VALS)</a:t>
            </a:r>
            <a:br>
              <a:rPr lang="en-ZA" dirty="0" smtClean="0"/>
            </a:br>
            <a:endParaRPr lang="en-ZA" dirty="0"/>
          </a:p>
        </p:txBody>
      </p:sp>
      <p:sp>
        <p:nvSpPr>
          <p:cNvPr id="3" name="Content Placeholder 2"/>
          <p:cNvSpPr>
            <a:spLocks noGrp="1"/>
          </p:cNvSpPr>
          <p:nvPr>
            <p:ph idx="1"/>
          </p:nvPr>
        </p:nvSpPr>
        <p:spPr/>
        <p:txBody>
          <a:bodyPr/>
          <a:lstStyle/>
          <a:p>
            <a:r>
              <a:rPr lang="en-ZA" dirty="0" smtClean="0"/>
              <a:t> consists of 4 groups further divided into nine lifestyles.</a:t>
            </a:r>
          </a:p>
          <a:p>
            <a:r>
              <a:rPr lang="en-ZA" dirty="0" smtClean="0"/>
              <a:t>Each sub-group describes a unique way of life defined by its distinctive array of values, drives, beliefs, needs, dreams and opinions.</a:t>
            </a:r>
          </a:p>
          <a:p>
            <a:r>
              <a:rPr lang="en-ZA" dirty="0" smtClean="0"/>
              <a:t>VALS approach can be more useful if used together with other segmentation approaches such as benefit segmentation.</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30</a:t>
            </a:fld>
            <a:endParaRPr lang="en-ZA"/>
          </a:p>
        </p:txBody>
      </p:sp>
    </p:spTree>
    <p:extLst>
      <p:ext uri="{BB962C8B-B14F-4D97-AF65-F5344CB8AC3E}">
        <p14:creationId xmlns:p14="http://schemas.microsoft.com/office/powerpoint/2010/main" val="1034130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List of Values(LOV)</a:t>
            </a:r>
            <a:endParaRPr lang="en-ZA"/>
          </a:p>
        </p:txBody>
      </p:sp>
      <p:sp>
        <p:nvSpPr>
          <p:cNvPr id="3" name="Content Placeholder 2"/>
          <p:cNvSpPr>
            <a:spLocks noGrp="1"/>
          </p:cNvSpPr>
          <p:nvPr>
            <p:ph idx="1"/>
          </p:nvPr>
        </p:nvSpPr>
        <p:spPr/>
        <p:txBody>
          <a:bodyPr>
            <a:normAutofit fontScale="92500" lnSpcReduction="20000"/>
          </a:bodyPr>
          <a:lstStyle/>
          <a:p>
            <a:r>
              <a:rPr lang="en-ZA" dirty="0" smtClean="0"/>
              <a:t>Developed to overcome some limitations of the RVS and VALS.</a:t>
            </a:r>
          </a:p>
          <a:p>
            <a:r>
              <a:rPr lang="en-ZA" dirty="0" smtClean="0"/>
              <a:t>Tested by researchers from a the University of Michigan using a national sample.</a:t>
            </a:r>
          </a:p>
          <a:p>
            <a:pPr>
              <a:buNone/>
            </a:pPr>
            <a:r>
              <a:rPr lang="en-ZA" b="1" dirty="0" smtClean="0"/>
              <a:t>Consists of</a:t>
            </a:r>
            <a:r>
              <a:rPr lang="en-ZA" dirty="0" smtClean="0"/>
              <a:t>:</a:t>
            </a:r>
          </a:p>
          <a:p>
            <a:pPr marL="514350" indent="-514350">
              <a:buFont typeface="+mj-lt"/>
              <a:buAutoNum type="arabicPeriod"/>
            </a:pPr>
            <a:r>
              <a:rPr lang="en-ZA" dirty="0" smtClean="0"/>
              <a:t>Self-respect</a:t>
            </a:r>
          </a:p>
          <a:p>
            <a:pPr marL="514350" indent="-514350">
              <a:buFont typeface="+mj-lt"/>
              <a:buAutoNum type="arabicPeriod"/>
            </a:pPr>
            <a:r>
              <a:rPr lang="en-ZA" dirty="0" smtClean="0"/>
              <a:t>A sense of accomplishment</a:t>
            </a:r>
          </a:p>
          <a:p>
            <a:pPr marL="514350" indent="-514350">
              <a:buFont typeface="+mj-lt"/>
              <a:buAutoNum type="arabicPeriod"/>
            </a:pPr>
            <a:r>
              <a:rPr lang="en-ZA" dirty="0" smtClean="0"/>
              <a:t>Being well-respected</a:t>
            </a:r>
          </a:p>
          <a:p>
            <a:pPr marL="514350" indent="-514350">
              <a:buFont typeface="+mj-lt"/>
              <a:buAutoNum type="arabicPeriod"/>
            </a:pPr>
            <a:r>
              <a:rPr lang="en-ZA" dirty="0" smtClean="0"/>
              <a:t>Security</a:t>
            </a:r>
          </a:p>
          <a:p>
            <a:pPr marL="514350" indent="-514350">
              <a:buFont typeface="+mj-lt"/>
              <a:buAutoNum type="arabicPeriod"/>
            </a:pPr>
            <a:r>
              <a:rPr lang="en-ZA" dirty="0" smtClean="0"/>
              <a:t>warm relationships with others</a:t>
            </a:r>
          </a:p>
          <a:p>
            <a:pPr marL="514350" indent="-514350">
              <a:buFont typeface="+mj-lt"/>
              <a:buAutoNum type="arabicPeriod"/>
            </a:pPr>
            <a:r>
              <a:rPr lang="en-ZA" dirty="0" smtClean="0"/>
              <a:t>A sense of belonging</a:t>
            </a:r>
          </a:p>
          <a:p>
            <a:pPr marL="514350" indent="-514350">
              <a:buFont typeface="+mj-lt"/>
              <a:buAutoNum type="arabicPeriod"/>
            </a:pPr>
            <a:r>
              <a:rPr lang="en-ZA" dirty="0" smtClean="0"/>
              <a:t>Fun and enjoyment in life</a:t>
            </a:r>
          </a:p>
          <a:p>
            <a:pPr marL="514350" indent="-514350">
              <a:buFont typeface="+mj-lt"/>
              <a:buAutoNum type="arabicPeriod"/>
            </a:pPr>
            <a:r>
              <a:rPr lang="en-ZA" dirty="0" smtClean="0"/>
              <a:t>Self-</a:t>
            </a:r>
            <a:r>
              <a:rPr lang="en-ZA" dirty="0" err="1" smtClean="0"/>
              <a:t>fulfillment</a:t>
            </a:r>
            <a:endParaRPr lang="en-ZA" dirty="0" smtClean="0"/>
          </a:p>
          <a:p>
            <a:pPr marL="514350" indent="-514350">
              <a:buFont typeface="+mj-lt"/>
              <a:buAutoNum type="arabicPeriod"/>
            </a:pPr>
            <a:r>
              <a:rPr lang="en-ZA" dirty="0" smtClean="0"/>
              <a:t>Excitement </a:t>
            </a:r>
          </a:p>
          <a:p>
            <a:pPr marL="514350" indent="-514350">
              <a:buNone/>
            </a:pP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31</a:t>
            </a:fld>
            <a:endParaRPr lang="en-ZA"/>
          </a:p>
        </p:txBody>
      </p:sp>
    </p:spTree>
    <p:extLst>
      <p:ext uri="{BB962C8B-B14F-4D97-AF65-F5344CB8AC3E}">
        <p14:creationId xmlns:p14="http://schemas.microsoft.com/office/powerpoint/2010/main" val="246781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a:t>
            </a:r>
            <a:r>
              <a:rPr lang="en-US" dirty="0" smtClean="0"/>
              <a:t>ore cultural </a:t>
            </a:r>
            <a:r>
              <a:rPr lang="en-US" dirty="0" smtClean="0"/>
              <a:t>values</a:t>
            </a:r>
            <a:endParaRPr lang="en-US" dirty="0"/>
          </a:p>
        </p:txBody>
      </p:sp>
      <p:sp>
        <p:nvSpPr>
          <p:cNvPr id="3" name="Content Placeholder 2"/>
          <p:cNvSpPr>
            <a:spLocks noGrp="1"/>
          </p:cNvSpPr>
          <p:nvPr>
            <p:ph idx="1"/>
          </p:nvPr>
        </p:nvSpPr>
        <p:spPr/>
        <p:txBody>
          <a:bodyPr>
            <a:normAutofit/>
          </a:bodyPr>
          <a:lstStyle/>
          <a:p>
            <a:r>
              <a:rPr lang="en-US" dirty="0"/>
              <a:t>Designating core values for any culture is difficult</a:t>
            </a:r>
            <a:r>
              <a:rPr lang="en-US" dirty="0" smtClean="0"/>
              <a:t>.</a:t>
            </a:r>
          </a:p>
          <a:p>
            <a:r>
              <a:rPr lang="en-US" dirty="0" smtClean="0"/>
              <a:t>A study done in the US indicated the following shared core values</a:t>
            </a:r>
          </a:p>
          <a:p>
            <a:pPr lvl="1"/>
            <a:r>
              <a:rPr lang="en-US" dirty="0" smtClean="0"/>
              <a:t> </a:t>
            </a:r>
            <a:r>
              <a:rPr lang="en-US" sz="1400" dirty="0"/>
              <a:t>achievement and success</a:t>
            </a:r>
            <a:r>
              <a:rPr lang="en-US" sz="1400" dirty="0" smtClean="0"/>
              <a:t>,</a:t>
            </a:r>
          </a:p>
          <a:p>
            <a:pPr lvl="1"/>
            <a:r>
              <a:rPr lang="en-US" sz="1400" dirty="0" smtClean="0"/>
              <a:t> </a:t>
            </a:r>
            <a:r>
              <a:rPr lang="en-US" sz="1400" dirty="0"/>
              <a:t>time and activity</a:t>
            </a:r>
            <a:r>
              <a:rPr lang="en-US" sz="1400" dirty="0" smtClean="0"/>
              <a:t>,</a:t>
            </a:r>
          </a:p>
          <a:p>
            <a:pPr lvl="1"/>
            <a:r>
              <a:rPr lang="en-US" sz="1400" dirty="0" smtClean="0"/>
              <a:t>efficiency </a:t>
            </a:r>
            <a:r>
              <a:rPr lang="en-US" sz="1400" dirty="0"/>
              <a:t>and practicality, </a:t>
            </a:r>
            <a:endParaRPr lang="en-US" sz="1400" dirty="0" smtClean="0"/>
          </a:p>
          <a:p>
            <a:pPr lvl="1"/>
            <a:r>
              <a:rPr lang="en-US" sz="1400" dirty="0" smtClean="0"/>
              <a:t>progress</a:t>
            </a:r>
            <a:r>
              <a:rPr lang="en-US" sz="1400" dirty="0"/>
              <a:t>, </a:t>
            </a:r>
            <a:endParaRPr lang="en-US" sz="1400" dirty="0" smtClean="0"/>
          </a:p>
          <a:p>
            <a:pPr lvl="1"/>
            <a:r>
              <a:rPr lang="en-US" sz="1400" dirty="0" smtClean="0"/>
              <a:t>materialism </a:t>
            </a:r>
            <a:r>
              <a:rPr lang="en-US" sz="1400" dirty="0"/>
              <a:t>(comfort and pleasure</a:t>
            </a:r>
            <a:r>
              <a:rPr lang="en-US" sz="1400" dirty="0" smtClean="0"/>
              <a:t>),</a:t>
            </a:r>
          </a:p>
          <a:p>
            <a:pPr lvl="1"/>
            <a:r>
              <a:rPr lang="en-US" sz="1400" dirty="0" smtClean="0"/>
              <a:t> </a:t>
            </a:r>
            <a:r>
              <a:rPr lang="en-US" sz="1400" dirty="0"/>
              <a:t>individualism and conformity, </a:t>
            </a:r>
            <a:endParaRPr lang="en-US" sz="1400" dirty="0" smtClean="0"/>
          </a:p>
          <a:p>
            <a:pPr lvl="1"/>
            <a:r>
              <a:rPr lang="en-US" sz="1400" dirty="0" smtClean="0"/>
              <a:t>freedom </a:t>
            </a:r>
            <a:r>
              <a:rPr lang="en-US" sz="1400" dirty="0"/>
              <a:t>of choice, </a:t>
            </a:r>
            <a:endParaRPr lang="en-US" sz="1400" dirty="0" smtClean="0"/>
          </a:p>
          <a:p>
            <a:pPr lvl="1"/>
            <a:r>
              <a:rPr lang="en-US" sz="1400" dirty="0" smtClean="0"/>
              <a:t>humanitarianism</a:t>
            </a:r>
            <a:r>
              <a:rPr lang="en-US" sz="1400" dirty="0"/>
              <a:t>, </a:t>
            </a:r>
            <a:endParaRPr lang="en-US" sz="1400" dirty="0" smtClean="0"/>
          </a:p>
          <a:p>
            <a:pPr lvl="1"/>
            <a:r>
              <a:rPr lang="en-US" sz="1400" dirty="0" smtClean="0"/>
              <a:t>youthfulness</a:t>
            </a:r>
            <a:r>
              <a:rPr lang="en-US" sz="1400" dirty="0"/>
              <a:t>, </a:t>
            </a:r>
            <a:endParaRPr lang="en-US" sz="1400" dirty="0" smtClean="0"/>
          </a:p>
          <a:p>
            <a:pPr lvl="1"/>
            <a:r>
              <a:rPr lang="en-US" sz="1400" dirty="0" smtClean="0"/>
              <a:t>fitness </a:t>
            </a:r>
            <a:r>
              <a:rPr lang="en-US" sz="1400" dirty="0"/>
              <a:t>and health, and </a:t>
            </a:r>
            <a:endParaRPr lang="en-US" sz="1400" dirty="0" smtClean="0"/>
          </a:p>
          <a:p>
            <a:pPr lvl="1"/>
            <a:r>
              <a:rPr lang="en-US" sz="1400" dirty="0" smtClean="0"/>
              <a:t>environmental </a:t>
            </a:r>
            <a:r>
              <a:rPr lang="en-US" dirty="0"/>
              <a:t>concern</a:t>
            </a:r>
            <a:endParaRPr lang="en-US" dirty="0"/>
          </a:p>
        </p:txBody>
      </p:sp>
    </p:spTree>
    <p:extLst>
      <p:ext uri="{BB962C8B-B14F-4D97-AF65-F5344CB8AC3E}">
        <p14:creationId xmlns:p14="http://schemas.microsoft.com/office/powerpoint/2010/main" val="2617174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a:t>Understanding cultural changes is not an easy task because many factors produce cultural changes within a given society, including new technologies, population shifts, resource shortages, and customs from other </a:t>
            </a:r>
            <a:r>
              <a:rPr lang="en-US" dirty="0" smtClean="0"/>
              <a:t>cultures.</a:t>
            </a:r>
          </a:p>
          <a:p>
            <a:r>
              <a:rPr lang="en-US" dirty="0"/>
              <a:t>Cultures always evolve, so marketers must monitor the sociocultural environment so as to market existing products more effectively and develop new products that are </a:t>
            </a:r>
            <a:r>
              <a:rPr lang="en-US" dirty="0" smtClean="0"/>
              <a:t>consistent </a:t>
            </a:r>
            <a:r>
              <a:rPr lang="en-US" dirty="0"/>
              <a:t>with </a:t>
            </a:r>
            <a:r>
              <a:rPr lang="en-US" dirty="0" smtClean="0"/>
              <a:t>changing </a:t>
            </a:r>
            <a:r>
              <a:rPr lang="en-US" dirty="0"/>
              <a:t>cultural trends</a:t>
            </a:r>
          </a:p>
        </p:txBody>
      </p:sp>
    </p:spTree>
    <p:extLst>
      <p:ext uri="{BB962C8B-B14F-4D97-AF65-F5344CB8AC3E}">
        <p14:creationId xmlns:p14="http://schemas.microsoft.com/office/powerpoint/2010/main" val="3910808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err="1" smtClean="0"/>
              <a:t>Parumasur</a:t>
            </a:r>
            <a:r>
              <a:rPr lang="en-US" dirty="0"/>
              <a:t>, S.B. &amp; Roberts-</a:t>
            </a:r>
            <a:r>
              <a:rPr lang="en-US" dirty="0" err="1"/>
              <a:t>Lobard</a:t>
            </a:r>
            <a:r>
              <a:rPr lang="en-US" dirty="0"/>
              <a:t>, M. </a:t>
            </a:r>
            <a:r>
              <a:rPr lang="en-US" dirty="0" smtClean="0"/>
              <a:t>(2014). </a:t>
            </a:r>
            <a:r>
              <a:rPr lang="en-US" dirty="0"/>
              <a:t>Consumer </a:t>
            </a:r>
            <a:r>
              <a:rPr lang="en-US" dirty="0" err="1"/>
              <a:t>behaviour</a:t>
            </a:r>
            <a:r>
              <a:rPr lang="en-US" dirty="0"/>
              <a:t>. Claremont: </a:t>
            </a:r>
            <a:r>
              <a:rPr lang="en-US" dirty="0" err="1"/>
              <a:t>Juta</a:t>
            </a:r>
            <a:r>
              <a:rPr lang="en-US" dirty="0"/>
              <a:t> &amp; Company. </a:t>
            </a:r>
            <a:endParaRPr lang="en-US" dirty="0" smtClean="0"/>
          </a:p>
          <a:p>
            <a:r>
              <a:rPr lang="en-US" dirty="0" err="1"/>
              <a:t>Schiffman</a:t>
            </a:r>
            <a:r>
              <a:rPr lang="en-US" dirty="0"/>
              <a:t> L.G &amp; </a:t>
            </a:r>
            <a:r>
              <a:rPr lang="en-US" dirty="0" err="1"/>
              <a:t>Wisenblit</a:t>
            </a:r>
            <a:r>
              <a:rPr lang="en-US" dirty="0"/>
              <a:t> J.L (2019) </a:t>
            </a:r>
            <a:r>
              <a:rPr lang="en-US" i="1" dirty="0"/>
              <a:t>Consumer Behavior, </a:t>
            </a:r>
            <a:r>
              <a:rPr lang="en-US" dirty="0"/>
              <a:t>12</a:t>
            </a:r>
            <a:r>
              <a:rPr lang="en-US" baseline="30000" dirty="0"/>
              <a:t>th</a:t>
            </a:r>
            <a:r>
              <a:rPr lang="en-US" dirty="0"/>
              <a:t> </a:t>
            </a:r>
            <a:r>
              <a:rPr lang="en-US" dirty="0" err="1"/>
              <a:t>ed</a:t>
            </a:r>
            <a:r>
              <a:rPr lang="en-US" dirty="0"/>
              <a:t>, Pearson, New York</a:t>
            </a:r>
          </a:p>
          <a:p>
            <a:endParaRPr lang="en-US" dirty="0"/>
          </a:p>
        </p:txBody>
      </p:sp>
    </p:spTree>
    <p:extLst>
      <p:ext uri="{BB962C8B-B14F-4D97-AF65-F5344CB8AC3E}">
        <p14:creationId xmlns:p14="http://schemas.microsoft.com/office/powerpoint/2010/main" val="2338043516"/>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TM16401371[[fn=Atlas]]</Template>
  <TotalTime>131</TotalTime>
  <Words>1845</Words>
  <Application>Microsoft Office PowerPoint</Application>
  <PresentationFormat>Widescreen</PresentationFormat>
  <Paragraphs>204</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Calibri Light</vt:lpstr>
      <vt:lpstr>Rockwell</vt:lpstr>
      <vt:lpstr>Wingdings</vt:lpstr>
      <vt:lpstr>Atlas</vt:lpstr>
      <vt:lpstr>  Consumer Behavior Week 12 </vt:lpstr>
      <vt:lpstr>Learning Objectives</vt:lpstr>
      <vt:lpstr>Culture definition: Key constructs </vt:lpstr>
      <vt:lpstr>Customs, values and beliefs</vt:lpstr>
      <vt:lpstr>CONTD.</vt:lpstr>
      <vt:lpstr>CONTD.</vt:lpstr>
      <vt:lpstr>Characteristics of culture</vt:lpstr>
      <vt:lpstr>Implications for marketers</vt:lpstr>
      <vt:lpstr>Needs and culture</vt:lpstr>
      <vt:lpstr>CONTD.</vt:lpstr>
      <vt:lpstr>Learning and culture</vt:lpstr>
      <vt:lpstr>Learning CONT</vt:lpstr>
      <vt:lpstr>Learning CONT</vt:lpstr>
      <vt:lpstr>Implications for marketers</vt:lpstr>
      <vt:lpstr>Marketing implications CONT</vt:lpstr>
      <vt:lpstr>Indicators of culture</vt:lpstr>
      <vt:lpstr>Language </vt:lpstr>
      <vt:lpstr>Language Contd.</vt:lpstr>
      <vt:lpstr>Symbols </vt:lpstr>
      <vt:lpstr>Symbols CONT</vt:lpstr>
      <vt:lpstr>Rituals </vt:lpstr>
      <vt:lpstr>Rituals Contd</vt:lpstr>
      <vt:lpstr>Changing nature of culture</vt:lpstr>
      <vt:lpstr>Enculturation and acculturation</vt:lpstr>
      <vt:lpstr>Measuring Cultural Values</vt:lpstr>
      <vt:lpstr>Content analysis </vt:lpstr>
      <vt:lpstr>Consumer fieldwork </vt:lpstr>
      <vt:lpstr>Social Values Measurements</vt:lpstr>
      <vt:lpstr>Rokeach Value Survey(RVS)</vt:lpstr>
      <vt:lpstr>Values and Lifestyles(VALS) </vt:lpstr>
      <vt:lpstr>List of Values(LOV)</vt:lpstr>
      <vt:lpstr>Core cultural values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47</cp:revision>
  <dcterms:created xsi:type="dcterms:W3CDTF">2022-11-15T12:08:52Z</dcterms:created>
  <dcterms:modified xsi:type="dcterms:W3CDTF">2022-11-15T18:11:01Z</dcterms:modified>
</cp:coreProperties>
</file>