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0"/>
  </p:notesMasterIdLst>
  <p:sldIdLst>
    <p:sldId id="256" r:id="rId2"/>
    <p:sldId id="297" r:id="rId3"/>
    <p:sldId id="257" r:id="rId4"/>
    <p:sldId id="259" r:id="rId5"/>
    <p:sldId id="298" r:id="rId6"/>
    <p:sldId id="261" r:id="rId7"/>
    <p:sldId id="301" r:id="rId8"/>
    <p:sldId id="303" r:id="rId9"/>
    <p:sldId id="302" r:id="rId10"/>
    <p:sldId id="304" r:id="rId11"/>
    <p:sldId id="305" r:id="rId12"/>
    <p:sldId id="307" r:id="rId13"/>
    <p:sldId id="308" r:id="rId14"/>
    <p:sldId id="309" r:id="rId15"/>
    <p:sldId id="311" r:id="rId16"/>
    <p:sldId id="314" r:id="rId17"/>
    <p:sldId id="315" r:id="rId18"/>
    <p:sldId id="316" r:id="rId19"/>
    <p:sldId id="317" r:id="rId20"/>
    <p:sldId id="318" r:id="rId21"/>
    <p:sldId id="319" r:id="rId22"/>
    <p:sldId id="320" r:id="rId23"/>
    <p:sldId id="321" r:id="rId24"/>
    <p:sldId id="322" r:id="rId25"/>
    <p:sldId id="323" r:id="rId26"/>
    <p:sldId id="324" r:id="rId27"/>
    <p:sldId id="325" r:id="rId28"/>
    <p:sldId id="326" r:id="rId29"/>
    <p:sldId id="285" r:id="rId30"/>
    <p:sldId id="281" r:id="rId31"/>
    <p:sldId id="282" r:id="rId32"/>
    <p:sldId id="327" r:id="rId33"/>
    <p:sldId id="328" r:id="rId34"/>
    <p:sldId id="329" r:id="rId35"/>
    <p:sldId id="286" r:id="rId36"/>
    <p:sldId id="291" r:id="rId37"/>
    <p:sldId id="330" r:id="rId38"/>
    <p:sldId id="331"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44" autoAdjust="0"/>
    <p:restoredTop sz="94660"/>
  </p:normalViewPr>
  <p:slideViewPr>
    <p:cSldViewPr snapToGrid="0">
      <p:cViewPr varScale="1">
        <p:scale>
          <a:sx n="73" d="100"/>
          <a:sy n="73" d="100"/>
        </p:scale>
        <p:origin x="55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CBC5EA-7379-4FF2-8436-1E58758494D2}" type="datetimeFigureOut">
              <a:rPr lang="en-US" smtClean="0"/>
              <a:t>11/17/2022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082F6E-7C1F-4DC3-A614-C6A40C9278D6}" type="slidenum">
              <a:rPr lang="en-US" smtClean="0"/>
              <a:t>‹#›</a:t>
            </a:fld>
            <a:endParaRPr lang="en-US"/>
          </a:p>
        </p:txBody>
      </p:sp>
    </p:spTree>
    <p:extLst>
      <p:ext uri="{BB962C8B-B14F-4D97-AF65-F5344CB8AC3E}">
        <p14:creationId xmlns:p14="http://schemas.microsoft.com/office/powerpoint/2010/main" val="3440332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Working women are important consumers and comprise about 60 percent of American women.  They can be broken into many segments based on “why” they work and their occupational category.  Think of women you know who work.  Which ones are focused on their career versus working just to pay the bills?  How might this affect their purchasing behavior?</a:t>
            </a:r>
          </a:p>
          <a:p>
            <a:pPr eaLnBrk="1" hangingPunct="1">
              <a:spcBef>
                <a:spcPct val="0"/>
              </a:spcBef>
            </a:pPr>
            <a:endParaRPr lang="en-US" altLang="en-US" smtClean="0"/>
          </a:p>
        </p:txBody>
      </p:sp>
      <p:sp>
        <p:nvSpPr>
          <p:cNvPr id="59395"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3FB4E6A9-2BA7-44A2-92E3-E3AE98A13692}" type="slidenum">
              <a:rPr lang="en-US" altLang="en-US">
                <a:latin typeface="Calibri" panose="020F0502020204030204" pitchFamily="34" charset="0"/>
              </a:rPr>
              <a:pPr eaLnBrk="1" hangingPunct="1"/>
              <a:t>15</a:t>
            </a:fld>
            <a:endParaRPr lang="en-US" altLang="en-US">
              <a:latin typeface="Calibri" panose="020F0502020204030204" pitchFamily="34" charset="0"/>
            </a:endParaRPr>
          </a:p>
        </p:txBody>
      </p:sp>
    </p:spTree>
    <p:extLst>
      <p:ext uri="{BB962C8B-B14F-4D97-AF65-F5344CB8AC3E}">
        <p14:creationId xmlns:p14="http://schemas.microsoft.com/office/powerpoint/2010/main" val="3560803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smtClean="0"/>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12F9B18-F389-4A6D-8B32-9C93E4CE9CC0}" type="datetimeFigureOut">
              <a:rPr lang="en-US" smtClean="0"/>
              <a:t>11/17/2022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269BCC-B419-4434-8679-5E7C78974057}" type="slidenum">
              <a:rPr lang="en-US" smtClean="0"/>
              <a:t>‹#›</a:t>
            </a:fld>
            <a:endParaRPr lang="en-US"/>
          </a:p>
        </p:txBody>
      </p:sp>
    </p:spTree>
    <p:extLst>
      <p:ext uri="{BB962C8B-B14F-4D97-AF65-F5344CB8AC3E}">
        <p14:creationId xmlns:p14="http://schemas.microsoft.com/office/powerpoint/2010/main" val="533974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2F9B18-F389-4A6D-8B32-9C93E4CE9CC0}" type="datetimeFigureOut">
              <a:rPr lang="en-US" smtClean="0"/>
              <a:t>11/17/2022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269BCC-B419-4434-8679-5E7C78974057}" type="slidenum">
              <a:rPr lang="en-US" smtClean="0"/>
              <a:t>‹#›</a:t>
            </a:fld>
            <a:endParaRPr lang="en-US"/>
          </a:p>
        </p:txBody>
      </p:sp>
    </p:spTree>
    <p:extLst>
      <p:ext uri="{BB962C8B-B14F-4D97-AF65-F5344CB8AC3E}">
        <p14:creationId xmlns:p14="http://schemas.microsoft.com/office/powerpoint/2010/main" val="2464422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912F9B18-F389-4A6D-8B32-9C93E4CE9CC0}" type="datetimeFigureOut">
              <a:rPr lang="en-US" smtClean="0"/>
              <a:t>11/17/2022</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70269BCC-B419-4434-8679-5E7C78974057}" type="slidenum">
              <a:rPr lang="en-US" smtClean="0"/>
              <a:t>‹#›</a:t>
            </a:fld>
            <a:endParaRPr lang="en-US"/>
          </a:p>
        </p:txBody>
      </p:sp>
    </p:spTree>
    <p:extLst>
      <p:ext uri="{BB962C8B-B14F-4D97-AF65-F5344CB8AC3E}">
        <p14:creationId xmlns:p14="http://schemas.microsoft.com/office/powerpoint/2010/main" val="164596134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12F9B18-F389-4A6D-8B32-9C93E4CE9CC0}" type="datetimeFigureOut">
              <a:rPr lang="en-US" smtClean="0"/>
              <a:t>11/17/2022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269BCC-B419-4434-8679-5E7C78974057}" type="slidenum">
              <a:rPr lang="en-US" smtClean="0"/>
              <a:t>‹#›</a:t>
            </a:fld>
            <a:endParaRPr lang="en-US"/>
          </a:p>
        </p:txBody>
      </p:sp>
    </p:spTree>
    <p:extLst>
      <p:ext uri="{BB962C8B-B14F-4D97-AF65-F5344CB8AC3E}">
        <p14:creationId xmlns:p14="http://schemas.microsoft.com/office/powerpoint/2010/main" val="3259733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12F9B18-F389-4A6D-8B32-9C93E4CE9CC0}" type="datetimeFigureOut">
              <a:rPr lang="en-US" smtClean="0"/>
              <a:t>11/17/2022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269BCC-B419-4434-8679-5E7C78974057}" type="slidenum">
              <a:rPr lang="en-US" smtClean="0"/>
              <a:t>‹#›</a:t>
            </a:fld>
            <a:endParaRPr lang="en-US"/>
          </a:p>
        </p:txBody>
      </p:sp>
    </p:spTree>
    <p:extLst>
      <p:ext uri="{BB962C8B-B14F-4D97-AF65-F5344CB8AC3E}">
        <p14:creationId xmlns:p14="http://schemas.microsoft.com/office/powerpoint/2010/main" val="4058045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12F9B18-F389-4A6D-8B32-9C93E4CE9CC0}" type="datetimeFigureOut">
              <a:rPr lang="en-US" smtClean="0"/>
              <a:t>11/17/2022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269BCC-B419-4434-8679-5E7C78974057}" type="slidenum">
              <a:rPr lang="en-US" smtClean="0"/>
              <a:t>‹#›</a:t>
            </a:fld>
            <a:endParaRPr lang="en-US"/>
          </a:p>
        </p:txBody>
      </p:sp>
    </p:spTree>
    <p:extLst>
      <p:ext uri="{BB962C8B-B14F-4D97-AF65-F5344CB8AC3E}">
        <p14:creationId xmlns:p14="http://schemas.microsoft.com/office/powerpoint/2010/main" val="3581932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2F9B18-F389-4A6D-8B32-9C93E4CE9CC0}" type="datetimeFigureOut">
              <a:rPr lang="en-US" smtClean="0"/>
              <a:t>11/17/2022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0269BCC-B419-4434-8679-5E7C78974057}" type="slidenum">
              <a:rPr lang="en-US" smtClean="0"/>
              <a:t>‹#›</a:t>
            </a:fld>
            <a:endParaRPr lang="en-US"/>
          </a:p>
        </p:txBody>
      </p:sp>
    </p:spTree>
    <p:extLst>
      <p:ext uri="{BB962C8B-B14F-4D97-AF65-F5344CB8AC3E}">
        <p14:creationId xmlns:p14="http://schemas.microsoft.com/office/powerpoint/2010/main" val="151885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12F9B18-F389-4A6D-8B32-9C93E4CE9CC0}" type="datetimeFigureOut">
              <a:rPr lang="en-US" smtClean="0"/>
              <a:t>11/17/2022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269BCC-B419-4434-8679-5E7C78974057}" type="slidenum">
              <a:rPr lang="en-US" smtClean="0"/>
              <a:t>‹#›</a:t>
            </a:fld>
            <a:endParaRPr lang="en-US"/>
          </a:p>
        </p:txBody>
      </p:sp>
    </p:spTree>
    <p:extLst>
      <p:ext uri="{BB962C8B-B14F-4D97-AF65-F5344CB8AC3E}">
        <p14:creationId xmlns:p14="http://schemas.microsoft.com/office/powerpoint/2010/main" val="1267529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12F9B18-F389-4A6D-8B32-9C93E4CE9CC0}" type="datetimeFigureOut">
              <a:rPr lang="en-US" smtClean="0"/>
              <a:t>11/17/2022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269BCC-B419-4434-8679-5E7C78974057}" type="slidenum">
              <a:rPr lang="en-US" smtClean="0"/>
              <a:t>‹#›</a:t>
            </a:fld>
            <a:endParaRPr lang="en-US"/>
          </a:p>
        </p:txBody>
      </p:sp>
    </p:spTree>
    <p:extLst>
      <p:ext uri="{BB962C8B-B14F-4D97-AF65-F5344CB8AC3E}">
        <p14:creationId xmlns:p14="http://schemas.microsoft.com/office/powerpoint/2010/main" val="1002512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12F9B18-F389-4A6D-8B32-9C93E4CE9CC0}" type="datetimeFigureOut">
              <a:rPr lang="en-US" smtClean="0"/>
              <a:t>11/17/2022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269BCC-B419-4434-8679-5E7C78974057}" type="slidenum">
              <a:rPr lang="en-US" smtClean="0"/>
              <a:t>‹#›</a:t>
            </a:fld>
            <a:endParaRPr lang="en-US"/>
          </a:p>
        </p:txBody>
      </p:sp>
    </p:spTree>
    <p:extLst>
      <p:ext uri="{BB962C8B-B14F-4D97-AF65-F5344CB8AC3E}">
        <p14:creationId xmlns:p14="http://schemas.microsoft.com/office/powerpoint/2010/main" val="40269708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912F9B18-F389-4A6D-8B32-9C93E4CE9CC0}" type="datetimeFigureOut">
              <a:rPr lang="en-US" smtClean="0"/>
              <a:t>11/17/2022</a:t>
            </a:fld>
            <a:endParaRPr lang="en-US"/>
          </a:p>
        </p:txBody>
      </p:sp>
      <p:sp>
        <p:nvSpPr>
          <p:cNvPr id="5" name="Footer Placeholder 4"/>
          <p:cNvSpPr>
            <a:spLocks noGrp="1"/>
          </p:cNvSpPr>
          <p:nvPr>
            <p:ph type="ftr" sz="quarter" idx="11"/>
          </p:nvPr>
        </p:nvSpPr>
        <p:spPr>
          <a:xfrm>
            <a:off x="3776135" y="6422854"/>
            <a:ext cx="4279669" cy="365125"/>
          </a:xfrm>
        </p:spPr>
        <p:txBody>
          <a:bodyPr/>
          <a:lstStyle/>
          <a:p>
            <a:endParaRPr lang="en-US"/>
          </a:p>
        </p:txBody>
      </p:sp>
      <p:sp>
        <p:nvSpPr>
          <p:cNvPr id="6" name="Slide Number Placeholder 5"/>
          <p:cNvSpPr>
            <a:spLocks noGrp="1"/>
          </p:cNvSpPr>
          <p:nvPr>
            <p:ph type="sldNum" sz="quarter" idx="12"/>
          </p:nvPr>
        </p:nvSpPr>
        <p:spPr>
          <a:xfrm>
            <a:off x="8073048" y="6422854"/>
            <a:ext cx="879759" cy="365125"/>
          </a:xfrm>
        </p:spPr>
        <p:txBody>
          <a:bodyPr/>
          <a:lstStyle/>
          <a:p>
            <a:fld id="{70269BCC-B419-4434-8679-5E7C78974057}" type="slidenum">
              <a:rPr lang="en-US" smtClean="0"/>
              <a:t>‹#›</a:t>
            </a:fld>
            <a:endParaRPr lang="en-US"/>
          </a:p>
        </p:txBody>
      </p:sp>
    </p:spTree>
    <p:extLst>
      <p:ext uri="{BB962C8B-B14F-4D97-AF65-F5344CB8AC3E}">
        <p14:creationId xmlns:p14="http://schemas.microsoft.com/office/powerpoint/2010/main" val="2297829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912F9B18-F389-4A6D-8B32-9C93E4CE9CC0}" type="datetimeFigureOut">
              <a:rPr lang="en-US" smtClean="0"/>
              <a:t>11/17/2022</a:t>
            </a:fld>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US"/>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70269BCC-B419-4434-8679-5E7C78974057}" type="slidenum">
              <a:rPr lang="en-US" smtClean="0"/>
              <a:t>‹#›</a:t>
            </a:fld>
            <a:endParaRPr lang="en-US"/>
          </a:p>
        </p:txBody>
      </p:sp>
    </p:spTree>
    <p:extLst>
      <p:ext uri="{BB962C8B-B14F-4D97-AF65-F5344CB8AC3E}">
        <p14:creationId xmlns:p14="http://schemas.microsoft.com/office/powerpoint/2010/main" val="270754012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
            </a:r>
            <a:br>
              <a:rPr lang="en-US" dirty="0" smtClean="0"/>
            </a:br>
            <a:r>
              <a:rPr lang="en-US" dirty="0" smtClean="0"/>
              <a:t>Consumer Behavior</a:t>
            </a:r>
            <a:br>
              <a:rPr lang="en-US" dirty="0" smtClean="0"/>
            </a:br>
            <a:r>
              <a:rPr lang="en-US" dirty="0" smtClean="0"/>
              <a:t>week 13</a:t>
            </a:r>
            <a:br>
              <a:rPr lang="en-US" dirty="0" smtClean="0"/>
            </a:br>
            <a:endParaRPr lang="en-US" dirty="0"/>
          </a:p>
        </p:txBody>
      </p:sp>
      <p:sp>
        <p:nvSpPr>
          <p:cNvPr id="3" name="Subtitle 2"/>
          <p:cNvSpPr>
            <a:spLocks noGrp="1"/>
          </p:cNvSpPr>
          <p:nvPr>
            <p:ph type="subTitle" idx="1"/>
          </p:nvPr>
        </p:nvSpPr>
        <p:spPr>
          <a:xfrm>
            <a:off x="1524000" y="3996250"/>
            <a:ext cx="9144000" cy="2378424"/>
          </a:xfrm>
        </p:spPr>
        <p:txBody>
          <a:bodyPr>
            <a:normAutofit fontScale="77500" lnSpcReduction="20000"/>
          </a:bodyPr>
          <a:lstStyle/>
          <a:p>
            <a:endParaRPr lang="en-US" dirty="0" smtClean="0"/>
          </a:p>
          <a:p>
            <a:r>
              <a:rPr lang="en-US" sz="5700" dirty="0"/>
              <a:t>Subcultures and Consumer Behavior</a:t>
            </a:r>
          </a:p>
          <a:p>
            <a:r>
              <a:rPr lang="en-US" sz="4600" dirty="0" smtClean="0"/>
              <a:t>By</a:t>
            </a:r>
          </a:p>
          <a:p>
            <a:r>
              <a:rPr lang="en-US" sz="4600" dirty="0" smtClean="0"/>
              <a:t>Dr. </a:t>
            </a:r>
            <a:r>
              <a:rPr lang="en-US" sz="4600" dirty="0" err="1" smtClean="0"/>
              <a:t>Wanjiku</a:t>
            </a:r>
            <a:r>
              <a:rPr lang="en-US" sz="4600" dirty="0" smtClean="0"/>
              <a:t> </a:t>
            </a:r>
            <a:r>
              <a:rPr lang="en-US" sz="4600" dirty="0" err="1" smtClean="0"/>
              <a:t>Kinyanjui</a:t>
            </a:r>
            <a:endParaRPr lang="en-US" sz="4600" dirty="0"/>
          </a:p>
        </p:txBody>
      </p:sp>
    </p:spTree>
    <p:extLst>
      <p:ext uri="{BB962C8B-B14F-4D97-AF65-F5344CB8AC3E}">
        <p14:creationId xmlns:p14="http://schemas.microsoft.com/office/powerpoint/2010/main" val="19445263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a:xfrm>
            <a:off x="1202919" y="2011680"/>
            <a:ext cx="10174830" cy="4206240"/>
          </a:xfrm>
        </p:spPr>
        <p:txBody>
          <a:bodyPr>
            <a:normAutofit/>
          </a:bodyPr>
          <a:lstStyle/>
          <a:p>
            <a:pPr algn="just"/>
            <a:r>
              <a:rPr lang="en-US" sz="2400" dirty="0"/>
              <a:t>To understand </a:t>
            </a:r>
            <a:r>
              <a:rPr lang="en-US" sz="2400" dirty="0" smtClean="0"/>
              <a:t>subculture </a:t>
            </a:r>
            <a:r>
              <a:rPr lang="en-US" sz="2400" dirty="0"/>
              <a:t>and consumption globally </a:t>
            </a:r>
            <a:r>
              <a:rPr lang="en-US" sz="2400" dirty="0" smtClean="0"/>
              <a:t> </a:t>
            </a:r>
            <a:endParaRPr lang="en-US" sz="2400" dirty="0"/>
          </a:p>
          <a:p>
            <a:pPr algn="just"/>
            <a:r>
              <a:rPr lang="en-US" sz="2400" dirty="0" smtClean="0"/>
              <a:t>To </a:t>
            </a:r>
            <a:r>
              <a:rPr lang="en-US" sz="2400" dirty="0"/>
              <a:t>realize the influence of nationality and ethnicity subcultures on consumer </a:t>
            </a:r>
            <a:r>
              <a:rPr lang="en-US" sz="2400" dirty="0" smtClean="0"/>
              <a:t>behavior</a:t>
            </a:r>
            <a:r>
              <a:rPr lang="en-US" sz="2400" dirty="0"/>
              <a:t>.</a:t>
            </a:r>
          </a:p>
          <a:p>
            <a:pPr algn="just"/>
            <a:r>
              <a:rPr lang="en-US" sz="2400" dirty="0" smtClean="0"/>
              <a:t>To </a:t>
            </a:r>
            <a:r>
              <a:rPr lang="en-US" sz="2400" dirty="0"/>
              <a:t>understand the impact of religious affiliations on consumer behavior.</a:t>
            </a:r>
          </a:p>
          <a:p>
            <a:pPr algn="just"/>
            <a:r>
              <a:rPr lang="en-US" sz="2400" dirty="0" smtClean="0"/>
              <a:t>To recognize the </a:t>
            </a:r>
            <a:r>
              <a:rPr lang="en-US" sz="2400" dirty="0"/>
              <a:t>influence of geographic locations and regional </a:t>
            </a:r>
            <a:r>
              <a:rPr lang="en-US" sz="2400" dirty="0" smtClean="0"/>
              <a:t>characteristics </a:t>
            </a:r>
            <a:r>
              <a:rPr lang="en-US" sz="2400" dirty="0"/>
              <a:t>on consumer behavior.</a:t>
            </a:r>
          </a:p>
          <a:p>
            <a:pPr algn="just"/>
            <a:r>
              <a:rPr lang="en-US" sz="2400" dirty="0" smtClean="0"/>
              <a:t> </a:t>
            </a:r>
            <a:r>
              <a:rPr lang="en-US" sz="2400" dirty="0"/>
              <a:t>To comprehend age and generational influences on consumer behavior.</a:t>
            </a:r>
          </a:p>
          <a:p>
            <a:pPr algn="just"/>
            <a:r>
              <a:rPr lang="en-US" sz="2400" dirty="0" smtClean="0"/>
              <a:t> </a:t>
            </a:r>
            <a:r>
              <a:rPr lang="en-US" sz="2400" dirty="0"/>
              <a:t>To understand the influence of gender, gender identity, and sexual </a:t>
            </a:r>
            <a:r>
              <a:rPr lang="en-US" sz="2400" dirty="0" smtClean="0"/>
              <a:t>orientation </a:t>
            </a:r>
            <a:r>
              <a:rPr lang="en-US" sz="2400" dirty="0"/>
              <a:t>on consumer behavior.</a:t>
            </a:r>
          </a:p>
        </p:txBody>
      </p:sp>
    </p:spTree>
    <p:extLst>
      <p:ext uri="{BB962C8B-B14F-4D97-AF65-F5344CB8AC3E}">
        <p14:creationId xmlns:p14="http://schemas.microsoft.com/office/powerpoint/2010/main" val="267382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SUB CULTURES</a:t>
            </a:r>
            <a:endParaRPr lang="en-ZA" dirty="0"/>
          </a:p>
        </p:txBody>
      </p:sp>
      <p:sp>
        <p:nvSpPr>
          <p:cNvPr id="3" name="Content Placeholder 2"/>
          <p:cNvSpPr>
            <a:spLocks noGrp="1"/>
          </p:cNvSpPr>
          <p:nvPr>
            <p:ph idx="1"/>
          </p:nvPr>
        </p:nvSpPr>
        <p:spPr/>
        <p:txBody>
          <a:bodyPr>
            <a:normAutofit/>
          </a:bodyPr>
          <a:lstStyle/>
          <a:p>
            <a:r>
              <a:rPr lang="en-ZA" sz="2400" dirty="0" smtClean="0"/>
              <a:t>A distinctive cultural group that exists as an identifiable segment within a larger cultural group.</a:t>
            </a:r>
          </a:p>
          <a:p>
            <a:pPr lvl="1"/>
            <a:r>
              <a:rPr lang="en-US" sz="2200" dirty="0"/>
              <a:t> I</a:t>
            </a:r>
            <a:r>
              <a:rPr lang="en-US" sz="2200" dirty="0" smtClean="0"/>
              <a:t>t is </a:t>
            </a:r>
            <a:r>
              <a:rPr lang="en-US" sz="2200" dirty="0"/>
              <a:t>a group that shares certain beliefs, values, and customs and exists within a larger society</a:t>
            </a:r>
            <a:endParaRPr lang="en-ZA" sz="2200" dirty="0" smtClean="0"/>
          </a:p>
          <a:p>
            <a:r>
              <a:rPr lang="en-ZA" sz="2400" dirty="0" smtClean="0"/>
              <a:t>Includes nationalities, religions, language groups, racial groups and geographic regions</a:t>
            </a:r>
          </a:p>
          <a:p>
            <a:r>
              <a:rPr lang="en-ZA" sz="2400" dirty="0" smtClean="0"/>
              <a:t>Within sub cultures, people’s attitudes, values and purchase decisions are even more similar than within the broader culture</a:t>
            </a:r>
          </a:p>
          <a:p>
            <a:pPr lvl="1"/>
            <a:r>
              <a:rPr lang="en-ZA" sz="2200" b="1" dirty="0" smtClean="0"/>
              <a:t>THEREFORE</a:t>
            </a:r>
            <a:r>
              <a:rPr lang="en-ZA" sz="2200" dirty="0" smtClean="0"/>
              <a:t>: Sub cultures can be used as the basis for market segmentation and target marketing </a:t>
            </a:r>
          </a:p>
          <a:p>
            <a:pPr lvl="2"/>
            <a:r>
              <a:rPr lang="en-ZA" sz="2000" dirty="0" smtClean="0"/>
              <a:t>products and marketing strategies are designed to meet the sub-cultures’ needs.</a:t>
            </a:r>
            <a:endParaRPr lang="en-ZA" sz="2000"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3</a:t>
            </a:fld>
            <a:endParaRPr lang="en-ZA"/>
          </a:p>
        </p:txBody>
      </p:sp>
    </p:spTree>
    <p:extLst>
      <p:ext uri="{BB962C8B-B14F-4D97-AF65-F5344CB8AC3E}">
        <p14:creationId xmlns:p14="http://schemas.microsoft.com/office/powerpoint/2010/main" val="3893166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Sub-cultures CONT</a:t>
            </a:r>
            <a:endParaRPr lang="en-ZA" dirty="0"/>
          </a:p>
        </p:txBody>
      </p:sp>
      <p:sp>
        <p:nvSpPr>
          <p:cNvPr id="3" name="Content Placeholder 2"/>
          <p:cNvSpPr>
            <a:spLocks noGrp="1"/>
          </p:cNvSpPr>
          <p:nvPr>
            <p:ph idx="1"/>
          </p:nvPr>
        </p:nvSpPr>
        <p:spPr/>
        <p:txBody>
          <a:bodyPr>
            <a:normAutofit/>
          </a:bodyPr>
          <a:lstStyle/>
          <a:p>
            <a:r>
              <a:rPr lang="en-ZA" sz="2400" dirty="0" smtClean="0"/>
              <a:t>Often categorised on the basis of demographics</a:t>
            </a:r>
          </a:p>
          <a:p>
            <a:pPr lvl="1"/>
            <a:r>
              <a:rPr lang="en-ZA" sz="2200" dirty="0" smtClean="0"/>
              <a:t> e.g. teenagers, older people, wealthy people etc</a:t>
            </a:r>
          </a:p>
          <a:p>
            <a:r>
              <a:rPr lang="en-ZA" sz="2400" dirty="0" smtClean="0"/>
              <a:t>Values tend to be associated with particular age groups because age groups or generations have shared very important and historically meaningful experiences that influence and shape the way they live.</a:t>
            </a:r>
          </a:p>
        </p:txBody>
      </p:sp>
      <p:sp>
        <p:nvSpPr>
          <p:cNvPr id="4" name="Slide Number Placeholder 3"/>
          <p:cNvSpPr>
            <a:spLocks noGrp="1"/>
          </p:cNvSpPr>
          <p:nvPr>
            <p:ph type="sldNum" sz="quarter" idx="12"/>
          </p:nvPr>
        </p:nvSpPr>
        <p:spPr/>
        <p:txBody>
          <a:bodyPr/>
          <a:lstStyle/>
          <a:p>
            <a:fld id="{A99F1D26-25BC-4FC7-A298-7B8E9A00900B}" type="slidenum">
              <a:rPr lang="en-ZA" smtClean="0"/>
              <a:pPr/>
              <a:t>4</a:t>
            </a:fld>
            <a:endParaRPr lang="en-ZA"/>
          </a:p>
        </p:txBody>
      </p:sp>
    </p:spTree>
    <p:extLst>
      <p:ext uri="{BB962C8B-B14F-4D97-AF65-F5344CB8AC3E}">
        <p14:creationId xmlns:p14="http://schemas.microsoft.com/office/powerpoint/2010/main" val="24541122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r>
              <a:rPr lang="en-ZA" sz="2400" dirty="0"/>
              <a:t>Geographic regions</a:t>
            </a:r>
            <a:r>
              <a:rPr lang="en-ZA" sz="2400" dirty="0" smtClean="0"/>
              <a:t>:</a:t>
            </a:r>
          </a:p>
          <a:p>
            <a:pPr lvl="1" algn="just"/>
            <a:r>
              <a:rPr lang="en-ZA" sz="2400" dirty="0" smtClean="0"/>
              <a:t> </a:t>
            </a:r>
            <a:r>
              <a:rPr lang="en-ZA" sz="2400" dirty="0"/>
              <a:t>rural areas, villages, towns, </a:t>
            </a:r>
            <a:r>
              <a:rPr lang="en-ZA" sz="2400" dirty="0" smtClean="0"/>
              <a:t>sub-urban </a:t>
            </a:r>
            <a:r>
              <a:rPr lang="en-ZA" sz="2400" dirty="0"/>
              <a:t>and metropolitan areas also represent sub-cultural groups(different consumption patterns on e.g. toiletries, food and groceries)</a:t>
            </a:r>
          </a:p>
          <a:p>
            <a:pPr algn="just"/>
            <a:r>
              <a:rPr lang="en-ZA" sz="2400" dirty="0"/>
              <a:t>Differences in consumer behaviour is also evident among speakers of different languages, members of different ethnic groups and </a:t>
            </a:r>
            <a:r>
              <a:rPr lang="en-ZA" sz="2400" dirty="0" smtClean="0"/>
              <a:t>religions.</a:t>
            </a:r>
          </a:p>
          <a:p>
            <a:pPr algn="just"/>
            <a:endParaRPr lang="en-ZA" sz="2400" dirty="0"/>
          </a:p>
          <a:p>
            <a:pPr marL="0" indent="0" algn="just">
              <a:buNone/>
            </a:pPr>
            <a:r>
              <a:rPr lang="en-ZA" sz="2400" dirty="0"/>
              <a:t>For a particular belief, value or practice to be considered a cultural attribute of society, a great portion of the society must share it</a:t>
            </a:r>
          </a:p>
          <a:p>
            <a:pPr marL="0" indent="0" algn="just">
              <a:buNone/>
            </a:pPr>
            <a:endParaRPr lang="en-ZA" sz="2400" dirty="0"/>
          </a:p>
          <a:p>
            <a:endParaRPr lang="en-US" sz="2400" dirty="0"/>
          </a:p>
        </p:txBody>
      </p:sp>
    </p:spTree>
    <p:extLst>
      <p:ext uri="{BB962C8B-B14F-4D97-AF65-F5344CB8AC3E}">
        <p14:creationId xmlns:p14="http://schemas.microsoft.com/office/powerpoint/2010/main" val="3751541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cap="none" dirty="0" smtClean="0"/>
              <a:t>Social institutions transmitting the elements of culture</a:t>
            </a:r>
            <a:endParaRPr lang="en-ZA" cap="none" dirty="0"/>
          </a:p>
        </p:txBody>
      </p:sp>
      <p:sp>
        <p:nvSpPr>
          <p:cNvPr id="3" name="Content Placeholder 2"/>
          <p:cNvSpPr>
            <a:spLocks noGrp="1"/>
          </p:cNvSpPr>
          <p:nvPr>
            <p:ph idx="1"/>
          </p:nvPr>
        </p:nvSpPr>
        <p:spPr/>
        <p:txBody>
          <a:bodyPr>
            <a:normAutofit/>
          </a:bodyPr>
          <a:lstStyle/>
          <a:p>
            <a:pPr algn="just"/>
            <a:r>
              <a:rPr lang="en-ZA" sz="2400" b="1" dirty="0" smtClean="0"/>
              <a:t>Family</a:t>
            </a:r>
            <a:r>
              <a:rPr lang="en-ZA" sz="2400" dirty="0" smtClean="0"/>
              <a:t>: primary agent for enculturation and marketers view family as an educational ground for consumer-related values and skills</a:t>
            </a:r>
          </a:p>
          <a:p>
            <a:pPr algn="just"/>
            <a:r>
              <a:rPr lang="en-ZA" sz="2400" b="1" dirty="0" smtClean="0"/>
              <a:t>Educational institutions</a:t>
            </a:r>
            <a:r>
              <a:rPr lang="en-ZA" sz="2400" dirty="0" smtClean="0"/>
              <a:t>: imparts basic learning skills, history, patriotism, citizenship and technical training</a:t>
            </a:r>
          </a:p>
          <a:p>
            <a:pPr algn="just"/>
            <a:r>
              <a:rPr lang="en-ZA" sz="2400" b="1" dirty="0" smtClean="0"/>
              <a:t>Places of worship</a:t>
            </a:r>
            <a:r>
              <a:rPr lang="en-ZA" sz="2400" dirty="0" smtClean="0"/>
              <a:t>: provides religious consciousness, spiritual guidance and moral training</a:t>
            </a:r>
          </a:p>
          <a:p>
            <a:pPr algn="just"/>
            <a:r>
              <a:rPr lang="en-ZA" sz="2400" b="1" dirty="0" smtClean="0"/>
              <a:t>The mass media</a:t>
            </a:r>
            <a:r>
              <a:rPr lang="en-ZA" sz="2400" dirty="0" smtClean="0"/>
              <a:t>: disseminate information about products, services and ideas  through advertisements people receive cultural information.</a:t>
            </a:r>
          </a:p>
          <a:p>
            <a:pPr algn="just"/>
            <a:endParaRPr lang="en-ZA" sz="2400"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6</a:t>
            </a:fld>
            <a:endParaRPr lang="en-ZA"/>
          </a:p>
        </p:txBody>
      </p:sp>
    </p:spTree>
    <p:extLst>
      <p:ext uri="{BB962C8B-B14F-4D97-AF65-F5344CB8AC3E}">
        <p14:creationId xmlns:p14="http://schemas.microsoft.com/office/powerpoint/2010/main" val="1384328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Primary subcultures</a:t>
            </a:r>
            <a:endParaRPr lang="en-US" dirty="0"/>
          </a:p>
        </p:txBody>
      </p:sp>
      <p:pic>
        <p:nvPicPr>
          <p:cNvPr id="4" name="Content Placeholder 3"/>
          <p:cNvPicPr>
            <a:picLocks noGrp="1" noChangeAspect="1"/>
          </p:cNvPicPr>
          <p:nvPr>
            <p:ph idx="1"/>
          </p:nvPr>
        </p:nvPicPr>
        <p:blipFill>
          <a:blip r:embed="rId2"/>
          <a:stretch>
            <a:fillRect/>
          </a:stretch>
        </p:blipFill>
        <p:spPr>
          <a:xfrm>
            <a:off x="953589" y="2226506"/>
            <a:ext cx="8007531" cy="3416647"/>
          </a:xfrm>
          <a:prstGeom prst="rect">
            <a:avLst/>
          </a:prstGeom>
        </p:spPr>
      </p:pic>
      <p:sp>
        <p:nvSpPr>
          <p:cNvPr id="5" name="TextBox 4"/>
          <p:cNvSpPr txBox="1"/>
          <p:nvPr/>
        </p:nvSpPr>
        <p:spPr>
          <a:xfrm>
            <a:off x="1018903" y="5721531"/>
            <a:ext cx="3931920" cy="369332"/>
          </a:xfrm>
          <a:prstGeom prst="rect">
            <a:avLst/>
          </a:prstGeom>
          <a:noFill/>
        </p:spPr>
        <p:txBody>
          <a:bodyPr wrap="square" rtlCol="0">
            <a:spAutoFit/>
          </a:bodyPr>
          <a:lstStyle/>
          <a:p>
            <a:r>
              <a:rPr lang="en-US" dirty="0" smtClean="0"/>
              <a:t>Source: </a:t>
            </a:r>
            <a:r>
              <a:rPr lang="en-US" dirty="0" err="1" smtClean="0"/>
              <a:t>Schiffman</a:t>
            </a:r>
            <a:r>
              <a:rPr lang="en-US" dirty="0" smtClean="0"/>
              <a:t> and Wisenblit,2019</a:t>
            </a:r>
            <a:endParaRPr lang="en-US" dirty="0"/>
          </a:p>
        </p:txBody>
      </p:sp>
    </p:spTree>
    <p:extLst>
      <p:ext uri="{BB962C8B-B14F-4D97-AF65-F5344CB8AC3E}">
        <p14:creationId xmlns:p14="http://schemas.microsoft.com/office/powerpoint/2010/main" val="11643249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Nationality / ethnic subculture</a:t>
            </a:r>
            <a:endParaRPr lang="en-US" dirty="0"/>
          </a:p>
        </p:txBody>
      </p:sp>
      <p:sp>
        <p:nvSpPr>
          <p:cNvPr id="3" name="Content Placeholder 2"/>
          <p:cNvSpPr>
            <a:spLocks noGrp="1"/>
          </p:cNvSpPr>
          <p:nvPr>
            <p:ph idx="1"/>
          </p:nvPr>
        </p:nvSpPr>
        <p:spPr/>
        <p:txBody>
          <a:bodyPr>
            <a:normAutofit/>
          </a:bodyPr>
          <a:lstStyle/>
          <a:p>
            <a:pPr algn="just"/>
            <a:r>
              <a:rPr lang="en-US" sz="2400" dirty="0" smtClean="0"/>
              <a:t>This is a subculture </a:t>
            </a:r>
            <a:r>
              <a:rPr lang="en-US" sz="2400" dirty="0"/>
              <a:t>that is based on belonging to a group that has a common national or cultural </a:t>
            </a:r>
            <a:r>
              <a:rPr lang="en-US" sz="2400" dirty="0" smtClean="0"/>
              <a:t>heritage.</a:t>
            </a:r>
          </a:p>
          <a:p>
            <a:pPr algn="just"/>
            <a:r>
              <a:rPr lang="en-US" sz="2400" dirty="0"/>
              <a:t>The three primary ethnic subcultures in America are Latino Americans (also referred to as Hispanic Americans), African Americans, and Asian Americans. A recent increase in warring nations and civil wars has created many more people seeking asylum in peaceful nations</a:t>
            </a:r>
            <a:r>
              <a:rPr lang="en-US" sz="2400" dirty="0" smtClean="0"/>
              <a:t>.</a:t>
            </a:r>
          </a:p>
          <a:p>
            <a:pPr lvl="1" algn="just"/>
            <a:r>
              <a:rPr lang="en-US" sz="2400" dirty="0" smtClean="0"/>
              <a:t>Research has revealed that white </a:t>
            </a:r>
            <a:r>
              <a:rPr lang="en-US" sz="2400" dirty="0"/>
              <a:t>consumers use Instagram much less frequently than black consumers do, but white internet users are on Pinterest much more than black internet users </a:t>
            </a:r>
            <a:r>
              <a:rPr lang="en-US" sz="2400" dirty="0" smtClean="0"/>
              <a:t>are, </a:t>
            </a:r>
            <a:r>
              <a:rPr lang="en-US" sz="2400" dirty="0"/>
              <a:t>Latinos use LinkedIn much less frequently than do the other </a:t>
            </a:r>
            <a:r>
              <a:rPr lang="en-US" sz="2400" dirty="0" smtClean="0"/>
              <a:t>subcultures. </a:t>
            </a:r>
          </a:p>
          <a:p>
            <a:pPr lvl="1" algn="just"/>
            <a:r>
              <a:rPr lang="en-US" sz="2400" dirty="0" smtClean="0"/>
              <a:t>This </a:t>
            </a:r>
            <a:r>
              <a:rPr lang="en-US" sz="2400" dirty="0"/>
              <a:t>pattern may be due to cultural norms </a:t>
            </a:r>
            <a:r>
              <a:rPr lang="en-US" sz="2400" dirty="0" smtClean="0"/>
              <a:t>within the community.</a:t>
            </a:r>
            <a:endParaRPr lang="en-US" sz="2400" dirty="0"/>
          </a:p>
        </p:txBody>
      </p:sp>
    </p:spTree>
    <p:extLst>
      <p:ext uri="{BB962C8B-B14F-4D97-AF65-F5344CB8AC3E}">
        <p14:creationId xmlns:p14="http://schemas.microsoft.com/office/powerpoint/2010/main" val="31493352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religious </a:t>
            </a:r>
            <a:r>
              <a:rPr lang="en-US" dirty="0" smtClean="0"/>
              <a:t>Subculture</a:t>
            </a:r>
            <a:endParaRPr lang="en-US" dirty="0"/>
          </a:p>
        </p:txBody>
      </p:sp>
      <p:sp>
        <p:nvSpPr>
          <p:cNvPr id="3" name="Content Placeholder 2"/>
          <p:cNvSpPr>
            <a:spLocks noGrp="1"/>
          </p:cNvSpPr>
          <p:nvPr>
            <p:ph idx="1"/>
          </p:nvPr>
        </p:nvSpPr>
        <p:spPr/>
        <p:txBody>
          <a:bodyPr>
            <a:normAutofit/>
          </a:bodyPr>
          <a:lstStyle/>
          <a:p>
            <a:r>
              <a:rPr lang="en-US" sz="2400" dirty="0" smtClean="0"/>
              <a:t>This is a </a:t>
            </a:r>
            <a:r>
              <a:rPr lang="en-US" sz="2400" dirty="0"/>
              <a:t>subculture that is based on identification with a religious or faith based </a:t>
            </a:r>
            <a:r>
              <a:rPr lang="en-US" sz="2400" dirty="0" smtClean="0"/>
              <a:t>group.</a:t>
            </a:r>
          </a:p>
          <a:p>
            <a:r>
              <a:rPr lang="en-US" sz="2400" dirty="0" smtClean="0"/>
              <a:t>These include protestant </a:t>
            </a:r>
            <a:r>
              <a:rPr lang="en-US" sz="2400" dirty="0"/>
              <a:t>denominations, Roman Catholicism, Islam, and Judaism </a:t>
            </a:r>
            <a:r>
              <a:rPr lang="en-US" sz="2400" dirty="0" smtClean="0"/>
              <a:t>which are organized </a:t>
            </a:r>
            <a:r>
              <a:rPr lang="en-US" sz="2400" dirty="0"/>
              <a:t>religious faiths. </a:t>
            </a:r>
            <a:endParaRPr lang="en-US" sz="2400" dirty="0" smtClean="0"/>
          </a:p>
          <a:p>
            <a:r>
              <a:rPr lang="en-US" sz="2400" dirty="0" smtClean="0"/>
              <a:t>The </a:t>
            </a:r>
            <a:r>
              <a:rPr lang="en-US" sz="2400" dirty="0"/>
              <a:t>members of all these religious groups at times make purchase decisions that are influenced by their religious </a:t>
            </a:r>
            <a:r>
              <a:rPr lang="en-US" sz="2400" dirty="0" smtClean="0"/>
              <a:t>identity.</a:t>
            </a:r>
          </a:p>
        </p:txBody>
      </p:sp>
    </p:spTree>
    <p:extLst>
      <p:ext uri="{BB962C8B-B14F-4D97-AF65-F5344CB8AC3E}">
        <p14:creationId xmlns:p14="http://schemas.microsoft.com/office/powerpoint/2010/main" val="2766769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r>
              <a:rPr lang="en-US" sz="2400" dirty="0"/>
              <a:t>Targeting specific religious groups with specially designed marketing programs can be profitable</a:t>
            </a:r>
            <a:r>
              <a:rPr lang="en-US" sz="2400" dirty="0" smtClean="0"/>
              <a:t>.</a:t>
            </a:r>
          </a:p>
          <a:p>
            <a:pPr algn="just"/>
            <a:r>
              <a:rPr lang="en-US" sz="2400" dirty="0" smtClean="0"/>
              <a:t> </a:t>
            </a:r>
            <a:r>
              <a:rPr lang="en-US" sz="2400" dirty="0"/>
              <a:t>For instance, a study investigated 450 religious oriented mobile apps on iTunes. This research discovered 11 categories of religious apps. </a:t>
            </a:r>
            <a:endParaRPr lang="en-US" sz="2400" dirty="0" smtClean="0"/>
          </a:p>
          <a:p>
            <a:pPr lvl="1" algn="just"/>
            <a:r>
              <a:rPr lang="en-US" sz="2400" dirty="0" smtClean="0"/>
              <a:t>there </a:t>
            </a:r>
            <a:r>
              <a:rPr lang="en-US" sz="2400" dirty="0"/>
              <a:t>are apps for praying, for sacred texts, and for performing religious acts. More specifically, there are apps for learning about your religion or keeping track of dates and times to perform </a:t>
            </a:r>
            <a:r>
              <a:rPr lang="en-US" sz="2400" dirty="0" smtClean="0"/>
              <a:t>ritual</a:t>
            </a:r>
          </a:p>
          <a:p>
            <a:pPr marL="228600" lvl="1" indent="0" algn="just">
              <a:buNone/>
            </a:pPr>
            <a:r>
              <a:rPr lang="en-US" sz="2400" dirty="0" smtClean="0"/>
              <a:t>Marketers </a:t>
            </a:r>
            <a:r>
              <a:rPr lang="en-US" sz="2400" dirty="0"/>
              <a:t>can advertise on the apps in order to find a target audience based on religion</a:t>
            </a:r>
          </a:p>
          <a:p>
            <a:pPr algn="just"/>
            <a:endParaRPr lang="en-US" sz="2400" dirty="0"/>
          </a:p>
        </p:txBody>
      </p:sp>
    </p:spTree>
    <p:extLst>
      <p:ext uri="{BB962C8B-B14F-4D97-AF65-F5344CB8AC3E}">
        <p14:creationId xmlns:p14="http://schemas.microsoft.com/office/powerpoint/2010/main" val="38041960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geographic subcultures</a:t>
            </a:r>
          </a:p>
        </p:txBody>
      </p:sp>
      <p:sp>
        <p:nvSpPr>
          <p:cNvPr id="3" name="Content Placeholder 2"/>
          <p:cNvSpPr>
            <a:spLocks noGrp="1"/>
          </p:cNvSpPr>
          <p:nvPr>
            <p:ph idx="1"/>
          </p:nvPr>
        </p:nvSpPr>
        <p:spPr/>
        <p:txBody>
          <a:bodyPr>
            <a:normAutofit/>
          </a:bodyPr>
          <a:lstStyle/>
          <a:p>
            <a:r>
              <a:rPr lang="en-US" sz="2400" dirty="0" smtClean="0"/>
              <a:t>This is a subculture </a:t>
            </a:r>
            <a:r>
              <a:rPr lang="en-US" sz="2400" dirty="0"/>
              <a:t>that is based on geographic locations and </a:t>
            </a:r>
            <a:r>
              <a:rPr lang="en-US" sz="2400" dirty="0" smtClean="0"/>
              <a:t>differences </a:t>
            </a:r>
            <a:r>
              <a:rPr lang="en-US" sz="2400" dirty="0"/>
              <a:t>in consumer behavior based on lifestyle differences because of living in that location </a:t>
            </a:r>
            <a:r>
              <a:rPr lang="en-US" sz="2400" dirty="0" smtClean="0"/>
              <a:t>	e.g</a:t>
            </a:r>
            <a:r>
              <a:rPr lang="en-US" sz="2400" dirty="0"/>
              <a:t>., climate, urban or rural, mountains or plains, and regional consumer </a:t>
            </a:r>
            <a:r>
              <a:rPr lang="en-US" sz="2400" dirty="0" smtClean="0"/>
              <a:t>	preferences.</a:t>
            </a:r>
          </a:p>
          <a:p>
            <a:r>
              <a:rPr lang="en-US" altLang="en-US" sz="2400" dirty="0"/>
              <a:t>Food is an example of where we see very different consumption behavior depending on the region where someone lives.  There are differences in category sales, as well as brand sales, in different </a:t>
            </a:r>
            <a:r>
              <a:rPr lang="en-US" altLang="en-US" sz="2400" dirty="0" smtClean="0"/>
              <a:t>areas.</a:t>
            </a:r>
          </a:p>
          <a:p>
            <a:endParaRPr lang="en-US" sz="2400" dirty="0"/>
          </a:p>
          <a:p>
            <a:endParaRPr lang="en-US" sz="2400" dirty="0"/>
          </a:p>
        </p:txBody>
      </p:sp>
    </p:spTree>
    <p:extLst>
      <p:ext uri="{BB962C8B-B14F-4D97-AF65-F5344CB8AC3E}">
        <p14:creationId xmlns:p14="http://schemas.microsoft.com/office/powerpoint/2010/main" val="3082736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Generational Subcultures</a:t>
            </a:r>
            <a:endParaRPr lang="en-US" dirty="0"/>
          </a:p>
        </p:txBody>
      </p:sp>
      <p:sp>
        <p:nvSpPr>
          <p:cNvPr id="3" name="Content Placeholder 2"/>
          <p:cNvSpPr>
            <a:spLocks noGrp="1"/>
          </p:cNvSpPr>
          <p:nvPr>
            <p:ph idx="1"/>
          </p:nvPr>
        </p:nvSpPr>
        <p:spPr>
          <a:xfrm>
            <a:off x="1202919" y="2011679"/>
            <a:ext cx="9784080" cy="4611189"/>
          </a:xfrm>
        </p:spPr>
        <p:txBody>
          <a:bodyPr/>
          <a:lstStyle/>
          <a:p>
            <a:r>
              <a:rPr lang="en-US" altLang="en-US" dirty="0"/>
              <a:t>Marketers and other researchers divide the population into groups depending on the year they were born. </a:t>
            </a:r>
            <a:endParaRPr lang="en-US" altLang="en-US" dirty="0" smtClean="0"/>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275954294"/>
              </p:ext>
            </p:extLst>
          </p:nvPr>
        </p:nvGraphicFramePr>
        <p:xfrm>
          <a:off x="2769327" y="3017520"/>
          <a:ext cx="5115628" cy="2952208"/>
        </p:xfrm>
        <a:graphic>
          <a:graphicData uri="http://schemas.openxmlformats.org/drawingml/2006/table">
            <a:tbl>
              <a:tblPr firstRow="1" firstCol="1" bandRow="1">
                <a:tableStyleId>{5C22544A-7EE6-4342-B048-85BDC9FD1C3A}</a:tableStyleId>
              </a:tblPr>
              <a:tblGrid>
                <a:gridCol w="2896769">
                  <a:extLst>
                    <a:ext uri="{9D8B030D-6E8A-4147-A177-3AD203B41FA5}">
                      <a16:colId xmlns:a16="http://schemas.microsoft.com/office/drawing/2014/main" val="1326985641"/>
                    </a:ext>
                  </a:extLst>
                </a:gridCol>
                <a:gridCol w="2218859">
                  <a:extLst>
                    <a:ext uri="{9D8B030D-6E8A-4147-A177-3AD203B41FA5}">
                      <a16:colId xmlns:a16="http://schemas.microsoft.com/office/drawing/2014/main" val="3119651551"/>
                    </a:ext>
                  </a:extLst>
                </a:gridCol>
              </a:tblGrid>
              <a:tr h="369026">
                <a:tc>
                  <a:txBody>
                    <a:bodyPr/>
                    <a:lstStyle/>
                    <a:p>
                      <a:pPr algn="just">
                        <a:lnSpc>
                          <a:spcPct val="150000"/>
                        </a:lnSpc>
                        <a:spcAft>
                          <a:spcPts val="0"/>
                        </a:spcAft>
                      </a:pPr>
                      <a:r>
                        <a:rPr lang="en-US"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200">
                          <a:effectLst/>
                        </a:rPr>
                        <a:t>Born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88088543"/>
                  </a:ext>
                </a:extLst>
              </a:tr>
              <a:tr h="369026">
                <a:tc>
                  <a:txBody>
                    <a:bodyPr/>
                    <a:lstStyle/>
                    <a:p>
                      <a:pPr algn="just">
                        <a:lnSpc>
                          <a:spcPct val="150000"/>
                        </a:lnSpc>
                        <a:spcAft>
                          <a:spcPts val="0"/>
                        </a:spcAft>
                      </a:pPr>
                      <a:r>
                        <a:rPr lang="en-US" sz="1200">
                          <a:effectLst/>
                        </a:rPr>
                        <a:t>Generation Alpha</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200">
                          <a:effectLst/>
                        </a:rPr>
                        <a:t>2011–2025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24119480"/>
                  </a:ext>
                </a:extLst>
              </a:tr>
              <a:tr h="369026">
                <a:tc>
                  <a:txBody>
                    <a:bodyPr/>
                    <a:lstStyle/>
                    <a:p>
                      <a:pPr algn="just">
                        <a:lnSpc>
                          <a:spcPct val="150000"/>
                        </a:lnSpc>
                        <a:spcAft>
                          <a:spcPts val="0"/>
                        </a:spcAft>
                      </a:pPr>
                      <a:r>
                        <a:rPr lang="en-US" sz="1200">
                          <a:effectLst/>
                        </a:rPr>
                        <a:t>Generation Z</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200">
                          <a:effectLst/>
                        </a:rPr>
                        <a:t>1996–2010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92300397"/>
                  </a:ext>
                </a:extLst>
              </a:tr>
              <a:tr h="369026">
                <a:tc>
                  <a:txBody>
                    <a:bodyPr/>
                    <a:lstStyle/>
                    <a:p>
                      <a:pPr algn="just">
                        <a:lnSpc>
                          <a:spcPct val="150000"/>
                        </a:lnSpc>
                        <a:spcAft>
                          <a:spcPts val="0"/>
                        </a:spcAft>
                      </a:pPr>
                      <a:r>
                        <a:rPr lang="en-US" sz="1200">
                          <a:effectLst/>
                        </a:rPr>
                        <a:t>Millennials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200">
                          <a:effectLst/>
                        </a:rPr>
                        <a:t>1981–1995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81739464"/>
                  </a:ext>
                </a:extLst>
              </a:tr>
              <a:tr h="369026">
                <a:tc>
                  <a:txBody>
                    <a:bodyPr/>
                    <a:lstStyle/>
                    <a:p>
                      <a:pPr algn="just">
                        <a:lnSpc>
                          <a:spcPct val="150000"/>
                        </a:lnSpc>
                        <a:spcAft>
                          <a:spcPts val="0"/>
                        </a:spcAft>
                      </a:pPr>
                      <a:r>
                        <a:rPr lang="en-US" sz="1200">
                          <a:effectLst/>
                        </a:rPr>
                        <a:t>Generation X</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200">
                          <a:effectLst/>
                        </a:rPr>
                        <a:t>1965–1980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76123010"/>
                  </a:ext>
                </a:extLst>
              </a:tr>
              <a:tr h="369026">
                <a:tc>
                  <a:txBody>
                    <a:bodyPr/>
                    <a:lstStyle/>
                    <a:p>
                      <a:pPr algn="just">
                        <a:lnSpc>
                          <a:spcPct val="150000"/>
                        </a:lnSpc>
                        <a:spcAft>
                          <a:spcPts val="0"/>
                        </a:spcAft>
                      </a:pPr>
                      <a:r>
                        <a:rPr lang="en-US" sz="1200" dirty="0">
                          <a:effectLst/>
                        </a:rPr>
                        <a:t>Baby Boomers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200">
                          <a:effectLst/>
                        </a:rPr>
                        <a:t>1946–1964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48578837"/>
                  </a:ext>
                </a:extLst>
              </a:tr>
              <a:tr h="369026">
                <a:tc>
                  <a:txBody>
                    <a:bodyPr/>
                    <a:lstStyle/>
                    <a:p>
                      <a:pPr algn="just">
                        <a:lnSpc>
                          <a:spcPct val="150000"/>
                        </a:lnSpc>
                        <a:spcAft>
                          <a:spcPts val="0"/>
                        </a:spcAft>
                      </a:pPr>
                      <a:r>
                        <a:rPr lang="en-US" sz="1200">
                          <a:effectLst/>
                        </a:rPr>
                        <a:t>Silent Generation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200">
                          <a:effectLst/>
                        </a:rPr>
                        <a:t>1928–1945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05339363"/>
                  </a:ext>
                </a:extLst>
              </a:tr>
              <a:tr h="369026">
                <a:tc>
                  <a:txBody>
                    <a:bodyPr/>
                    <a:lstStyle/>
                    <a:p>
                      <a:pPr algn="just">
                        <a:lnSpc>
                          <a:spcPct val="150000"/>
                        </a:lnSpc>
                        <a:spcAft>
                          <a:spcPts val="0"/>
                        </a:spcAft>
                      </a:pPr>
                      <a:r>
                        <a:rPr lang="en-US" sz="1200">
                          <a:effectLst/>
                        </a:rPr>
                        <a:t>Greatest Generation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50000"/>
                        </a:lnSpc>
                        <a:spcAft>
                          <a:spcPts val="0"/>
                        </a:spcAft>
                      </a:pPr>
                      <a:r>
                        <a:rPr lang="en-US" sz="1200" dirty="0">
                          <a:effectLst/>
                        </a:rPr>
                        <a:t>1901–1927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55680701"/>
                  </a:ext>
                </a:extLst>
              </a:tr>
            </a:tbl>
          </a:graphicData>
        </a:graphic>
      </p:graphicFrame>
      <p:sp>
        <p:nvSpPr>
          <p:cNvPr id="5" name="TextBox 4"/>
          <p:cNvSpPr txBox="1"/>
          <p:nvPr/>
        </p:nvSpPr>
        <p:spPr>
          <a:xfrm>
            <a:off x="2712063" y="6033254"/>
            <a:ext cx="5172892" cy="369332"/>
          </a:xfrm>
          <a:prstGeom prst="rect">
            <a:avLst/>
          </a:prstGeom>
          <a:noFill/>
        </p:spPr>
        <p:txBody>
          <a:bodyPr wrap="square" rtlCol="0">
            <a:spAutoFit/>
          </a:bodyPr>
          <a:lstStyle/>
          <a:p>
            <a:r>
              <a:rPr lang="en-US" dirty="0"/>
              <a:t>Source: Dimock , 2019</a:t>
            </a:r>
          </a:p>
        </p:txBody>
      </p:sp>
    </p:spTree>
    <p:extLst>
      <p:ext uri="{BB962C8B-B14F-4D97-AF65-F5344CB8AC3E}">
        <p14:creationId xmlns:p14="http://schemas.microsoft.com/office/powerpoint/2010/main" val="837599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Gender subculture</a:t>
            </a:r>
            <a:endParaRPr lang="en-US" dirty="0"/>
          </a:p>
        </p:txBody>
      </p:sp>
      <p:sp>
        <p:nvSpPr>
          <p:cNvPr id="3" name="Content Placeholder 2"/>
          <p:cNvSpPr>
            <a:spLocks noGrp="1"/>
          </p:cNvSpPr>
          <p:nvPr>
            <p:ph idx="1"/>
          </p:nvPr>
        </p:nvSpPr>
        <p:spPr/>
        <p:txBody>
          <a:bodyPr>
            <a:normAutofit/>
          </a:bodyPr>
          <a:lstStyle/>
          <a:p>
            <a:pPr algn="just"/>
            <a:r>
              <a:rPr lang="en-US" altLang="en-US" sz="2400" b="1" dirty="0"/>
              <a:t>Gender</a:t>
            </a:r>
            <a:r>
              <a:rPr lang="en-US" altLang="en-US" sz="2400" dirty="0"/>
              <a:t> plays an important role in some marketing issues.  </a:t>
            </a:r>
            <a:endParaRPr lang="en-US" altLang="en-US" sz="2400" dirty="0" smtClean="0"/>
          </a:p>
          <a:p>
            <a:pPr algn="just"/>
            <a:r>
              <a:rPr lang="en-US" altLang="en-US" sz="2400" dirty="0" smtClean="0"/>
              <a:t>Men </a:t>
            </a:r>
            <a:r>
              <a:rPr lang="en-US" altLang="en-US" sz="2400" dirty="0"/>
              <a:t>and women react differently toward print ads and have very different shopping motives.  As such, some consumer products are much more focused to one </a:t>
            </a:r>
            <a:r>
              <a:rPr lang="en-US" altLang="en-US" sz="2400" dirty="0" smtClean="0"/>
              <a:t>gender over </a:t>
            </a:r>
            <a:r>
              <a:rPr lang="en-US" altLang="en-US" sz="2400" dirty="0"/>
              <a:t>the other.  </a:t>
            </a:r>
            <a:endParaRPr lang="en-US" altLang="en-US" sz="2400" dirty="0" smtClean="0"/>
          </a:p>
          <a:p>
            <a:pPr algn="just"/>
            <a:r>
              <a:rPr lang="en-US" altLang="en-US" sz="2400" dirty="0" smtClean="0"/>
              <a:t>It </a:t>
            </a:r>
            <a:r>
              <a:rPr lang="en-US" altLang="en-US" sz="2400" dirty="0"/>
              <a:t>is only in the past few years that men have increased their purchases of consumer care products, including moisturizers and hair care products.</a:t>
            </a:r>
          </a:p>
          <a:p>
            <a:pPr algn="just"/>
            <a:endParaRPr lang="en-US" sz="2400" dirty="0"/>
          </a:p>
        </p:txBody>
      </p:sp>
    </p:spTree>
    <p:extLst>
      <p:ext uri="{BB962C8B-B14F-4D97-AF65-F5344CB8AC3E}">
        <p14:creationId xmlns:p14="http://schemas.microsoft.com/office/powerpoint/2010/main" val="39690727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r>
              <a:rPr lang="en-US" sz="2400" dirty="0"/>
              <a:t>Women show superior affect and purchase intention toward ads that are verbal, harmonious, complex, and category oriented. </a:t>
            </a:r>
            <a:endParaRPr lang="en-US" sz="2400" dirty="0" smtClean="0"/>
          </a:p>
          <a:p>
            <a:pPr algn="just"/>
            <a:r>
              <a:rPr lang="en-US" sz="2400" dirty="0" smtClean="0"/>
              <a:t>While on the other hand, </a:t>
            </a:r>
            <a:r>
              <a:rPr lang="en-US" sz="2400" dirty="0"/>
              <a:t>men exhibit superior affect and purchase intention toward ads that are comparative, simple, and attribute </a:t>
            </a:r>
            <a:r>
              <a:rPr lang="en-US" sz="2400" dirty="0" smtClean="0"/>
              <a:t>oriented.</a:t>
            </a:r>
            <a:endParaRPr lang="en-US" sz="2400" dirty="0"/>
          </a:p>
        </p:txBody>
      </p:sp>
    </p:spTree>
    <p:extLst>
      <p:ext uri="{BB962C8B-B14F-4D97-AF65-F5344CB8AC3E}">
        <p14:creationId xmlns:p14="http://schemas.microsoft.com/office/powerpoint/2010/main" val="2019791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pPr eaLnBrk="1" hangingPunct="1"/>
            <a:r>
              <a:rPr lang="en-US" altLang="en-US" smtClean="0"/>
              <a:t>Working Women</a:t>
            </a:r>
          </a:p>
        </p:txBody>
      </p:sp>
      <p:sp>
        <p:nvSpPr>
          <p:cNvPr id="47107" name="Content Placeholder 2"/>
          <p:cNvSpPr>
            <a:spLocks noGrp="1"/>
          </p:cNvSpPr>
          <p:nvPr>
            <p:ph idx="1"/>
          </p:nvPr>
        </p:nvSpPr>
        <p:spPr/>
        <p:txBody>
          <a:bodyPr>
            <a:normAutofit/>
          </a:bodyPr>
          <a:lstStyle/>
          <a:p>
            <a:pPr eaLnBrk="1" hangingPunct="1"/>
            <a:r>
              <a:rPr lang="en-US" altLang="en-US" sz="2400" dirty="0" smtClean="0"/>
              <a:t>Segments of ALL women</a:t>
            </a:r>
          </a:p>
          <a:p>
            <a:pPr lvl="1" eaLnBrk="1" hangingPunct="1"/>
            <a:r>
              <a:rPr lang="en-US" altLang="en-US" sz="2400" dirty="0" smtClean="0"/>
              <a:t>Stay-at-home</a:t>
            </a:r>
          </a:p>
          <a:p>
            <a:pPr lvl="1" eaLnBrk="1" hangingPunct="1"/>
            <a:r>
              <a:rPr lang="en-US" altLang="en-US" sz="2400" dirty="0" smtClean="0"/>
              <a:t>Plan-to-work</a:t>
            </a:r>
          </a:p>
          <a:p>
            <a:pPr lvl="1" eaLnBrk="1" hangingPunct="1"/>
            <a:r>
              <a:rPr lang="en-US" altLang="en-US" sz="2400" dirty="0" smtClean="0"/>
              <a:t>Just-a-job working</a:t>
            </a:r>
          </a:p>
          <a:p>
            <a:pPr lvl="1" eaLnBrk="1" hangingPunct="1"/>
            <a:r>
              <a:rPr lang="en-US" altLang="en-US" sz="2400" dirty="0" smtClean="0"/>
              <a:t>Career-oriented working</a:t>
            </a:r>
          </a:p>
          <a:p>
            <a:pPr eaLnBrk="1" hangingPunct="1"/>
            <a:endParaRPr lang="en-US" altLang="en-US" sz="2400" dirty="0" smtClean="0"/>
          </a:p>
        </p:txBody>
      </p:sp>
    </p:spTree>
    <p:extLst>
      <p:ext uri="{BB962C8B-B14F-4D97-AF65-F5344CB8AC3E}">
        <p14:creationId xmlns:p14="http://schemas.microsoft.com/office/powerpoint/2010/main" val="901930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UNIVERSAL VALUES</a:t>
            </a:r>
            <a:br>
              <a:rPr lang="en-ZA" dirty="0" smtClean="0"/>
            </a:br>
            <a:r>
              <a:rPr lang="en-ZA" cap="none" dirty="0" smtClean="0"/>
              <a:t>Human Values </a:t>
            </a:r>
            <a:endParaRPr lang="en-ZA" cap="none" dirty="0"/>
          </a:p>
        </p:txBody>
      </p:sp>
      <p:sp>
        <p:nvSpPr>
          <p:cNvPr id="3" name="Content Placeholder 2"/>
          <p:cNvSpPr>
            <a:spLocks noGrp="1"/>
          </p:cNvSpPr>
          <p:nvPr>
            <p:ph idx="1"/>
          </p:nvPr>
        </p:nvSpPr>
        <p:spPr/>
        <p:txBody>
          <a:bodyPr>
            <a:normAutofit/>
          </a:bodyPr>
          <a:lstStyle/>
          <a:p>
            <a:pPr algn="just"/>
            <a:r>
              <a:rPr lang="en-ZA" sz="2400" b="1" dirty="0" smtClean="0"/>
              <a:t>Defined</a:t>
            </a:r>
            <a:r>
              <a:rPr lang="en-ZA" sz="2400" dirty="0" smtClean="0"/>
              <a:t>: learned set of desired outcomes and beliefs that guide attitudes and behaviour(Rose and </a:t>
            </a:r>
            <a:r>
              <a:rPr lang="en-ZA" sz="2400" dirty="0" err="1" smtClean="0"/>
              <a:t>Shoham</a:t>
            </a:r>
            <a:r>
              <a:rPr lang="en-ZA" sz="2400" dirty="0" smtClean="0"/>
              <a:t> 2000).</a:t>
            </a:r>
          </a:p>
          <a:p>
            <a:pPr algn="just"/>
            <a:r>
              <a:rPr lang="en-ZA" sz="2400" dirty="0" smtClean="0"/>
              <a:t>Concepts or beliefs about desirable end-states or behaviours and are ordered by relative importance (Swartz 2006)</a:t>
            </a:r>
          </a:p>
          <a:p>
            <a:endParaRPr lang="en-ZA" dirty="0" smtClean="0"/>
          </a:p>
        </p:txBody>
      </p:sp>
    </p:spTree>
    <p:extLst>
      <p:ext uri="{BB962C8B-B14F-4D97-AF65-F5344CB8AC3E}">
        <p14:creationId xmlns:p14="http://schemas.microsoft.com/office/powerpoint/2010/main" val="10229762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Human values </a:t>
            </a:r>
            <a:endParaRPr lang="en-ZA" dirty="0"/>
          </a:p>
        </p:txBody>
      </p:sp>
      <p:sp>
        <p:nvSpPr>
          <p:cNvPr id="3" name="Content Placeholder 2"/>
          <p:cNvSpPr>
            <a:spLocks noGrp="1"/>
          </p:cNvSpPr>
          <p:nvPr>
            <p:ph idx="1"/>
          </p:nvPr>
        </p:nvSpPr>
        <p:spPr/>
        <p:txBody>
          <a:bodyPr/>
          <a:lstStyle/>
          <a:p>
            <a:r>
              <a:rPr lang="en-ZA" dirty="0" smtClean="0"/>
              <a:t>Terminal Values-Beliefs about end-states such as freedom, comfortable life and mature love</a:t>
            </a:r>
          </a:p>
          <a:p>
            <a:r>
              <a:rPr lang="en-ZA" dirty="0" smtClean="0"/>
              <a:t>Instrumental Value-</a:t>
            </a:r>
            <a:r>
              <a:rPr lang="en-ZA" dirty="0"/>
              <a:t>Beliefs about desired modes of action, such as being independent, ambitious or honest</a:t>
            </a:r>
          </a:p>
          <a:p>
            <a:endParaRPr lang="en-ZA" dirty="0" smtClean="0"/>
          </a:p>
          <a:p>
            <a:endParaRPr lang="en-ZA" dirty="0"/>
          </a:p>
        </p:txBody>
      </p:sp>
    </p:spTree>
    <p:extLst>
      <p:ext uri="{BB962C8B-B14F-4D97-AF65-F5344CB8AC3E}">
        <p14:creationId xmlns:p14="http://schemas.microsoft.com/office/powerpoint/2010/main" val="27709439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Human values CONT </a:t>
            </a:r>
            <a:endParaRPr lang="en-ZA" dirty="0"/>
          </a:p>
        </p:txBody>
      </p:sp>
      <p:sp>
        <p:nvSpPr>
          <p:cNvPr id="3" name="Content Placeholder 2"/>
          <p:cNvSpPr>
            <a:spLocks noGrp="1"/>
          </p:cNvSpPr>
          <p:nvPr>
            <p:ph idx="1"/>
          </p:nvPr>
        </p:nvSpPr>
        <p:spPr/>
        <p:txBody>
          <a:bodyPr>
            <a:normAutofit/>
          </a:bodyPr>
          <a:lstStyle/>
          <a:p>
            <a:r>
              <a:rPr lang="en-ZA" dirty="0" smtClean="0"/>
              <a:t>How people feel, think and act is contained within their desired end-states or terminal values.</a:t>
            </a:r>
          </a:p>
          <a:p>
            <a:r>
              <a:rPr lang="en-ZA" dirty="0" smtClean="0"/>
              <a:t>Value are not the same as attitudes</a:t>
            </a:r>
          </a:p>
          <a:p>
            <a:r>
              <a:rPr lang="en-ZA" dirty="0" smtClean="0"/>
              <a:t>Attitudes can be towards a specific mental or physical objects such as person, thing or issue whereas values have no specific object of reference(e.g. attitude towards any product).</a:t>
            </a:r>
          </a:p>
          <a:p>
            <a:r>
              <a:rPr lang="en-ZA" b="1" dirty="0" smtClean="0"/>
              <a:t>Nevertheless</a:t>
            </a:r>
            <a:r>
              <a:rPr lang="en-ZA" dirty="0" smtClean="0"/>
              <a:t>, values influence the evaluation of objects(products/services/ideas and attitude formation by providing the underlying reasons for individuals to seek out objects that will satisfy or realise their values or end-states.</a:t>
            </a:r>
            <a:endParaRPr lang="en-ZA" dirty="0"/>
          </a:p>
        </p:txBody>
      </p:sp>
    </p:spTree>
    <p:extLst>
      <p:ext uri="{BB962C8B-B14F-4D97-AF65-F5344CB8AC3E}">
        <p14:creationId xmlns:p14="http://schemas.microsoft.com/office/powerpoint/2010/main" val="15871630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Human values CONT</a:t>
            </a:r>
            <a:endParaRPr lang="en-ZA" dirty="0"/>
          </a:p>
        </p:txBody>
      </p:sp>
      <p:sp>
        <p:nvSpPr>
          <p:cNvPr id="3" name="Content Placeholder 2"/>
          <p:cNvSpPr>
            <a:spLocks noGrp="1"/>
          </p:cNvSpPr>
          <p:nvPr>
            <p:ph idx="1"/>
          </p:nvPr>
        </p:nvSpPr>
        <p:spPr/>
        <p:txBody>
          <a:bodyPr>
            <a:normAutofit/>
          </a:bodyPr>
          <a:lstStyle/>
          <a:p>
            <a:r>
              <a:rPr lang="en-ZA" dirty="0" smtClean="0"/>
              <a:t>Values are guiding principles in people’s daily lives because they are enduring beliefs about desirable end-states</a:t>
            </a:r>
          </a:p>
          <a:p>
            <a:r>
              <a:rPr lang="en-ZA" dirty="0" smtClean="0"/>
              <a:t>Although values are used at the personal level, they are socially constructed and inherently cultural( people are not born with values, but  learn them through socialisation)</a:t>
            </a:r>
          </a:p>
          <a:p>
            <a:r>
              <a:rPr lang="en-ZA" b="1" dirty="0" smtClean="0"/>
              <a:t>THEREFORE</a:t>
            </a:r>
            <a:r>
              <a:rPr lang="en-ZA" dirty="0" smtClean="0"/>
              <a:t> values can be conceptualised as deep-seated motivators instilled by culture( people feel them more deeply than opinions which are easily influenced by current debates and people change their values less easily than they would change their attitudes)</a:t>
            </a:r>
            <a:endParaRPr lang="en-ZA" dirty="0"/>
          </a:p>
        </p:txBody>
      </p:sp>
    </p:spTree>
    <p:extLst>
      <p:ext uri="{BB962C8B-B14F-4D97-AF65-F5344CB8AC3E}">
        <p14:creationId xmlns:p14="http://schemas.microsoft.com/office/powerpoint/2010/main" val="36407153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Human values CONT</a:t>
            </a:r>
            <a:endParaRPr lang="en-ZA" dirty="0"/>
          </a:p>
        </p:txBody>
      </p:sp>
      <p:sp>
        <p:nvSpPr>
          <p:cNvPr id="3" name="Content Placeholder 2"/>
          <p:cNvSpPr>
            <a:spLocks noGrp="1"/>
          </p:cNvSpPr>
          <p:nvPr>
            <p:ph idx="1"/>
          </p:nvPr>
        </p:nvSpPr>
        <p:spPr/>
        <p:txBody>
          <a:bodyPr>
            <a:normAutofit/>
          </a:bodyPr>
          <a:lstStyle/>
          <a:p>
            <a:r>
              <a:rPr lang="en-ZA" dirty="0" smtClean="0"/>
              <a:t>Personal values are key factors influencing consumer’s attitudes and consumption behaviour.</a:t>
            </a:r>
          </a:p>
          <a:p>
            <a:r>
              <a:rPr lang="en-ZA" dirty="0" smtClean="0"/>
              <a:t>Individual value differences are related to differences in attitudes and behaviour.</a:t>
            </a:r>
          </a:p>
          <a:p>
            <a:r>
              <a:rPr lang="en-ZA" dirty="0" smtClean="0"/>
              <a:t>By being aware of values, marketers are better able to understand why consumers behave in certain ways and to predict the media and products consumers will use.</a:t>
            </a:r>
          </a:p>
          <a:p>
            <a:r>
              <a:rPr lang="en-ZA" b="1" dirty="0" smtClean="0"/>
              <a:t>THEREFORE</a:t>
            </a:r>
            <a:r>
              <a:rPr lang="en-ZA" dirty="0" smtClean="0"/>
              <a:t> personal values are one of the most influential factors that affect the type of needs consumers try to satisfy through buying and consumption behaviours.</a:t>
            </a:r>
          </a:p>
          <a:p>
            <a:r>
              <a:rPr lang="en-ZA" dirty="0" smtClean="0"/>
              <a:t>Consumers’ needs  and desires are shaped by their values, which in turn are influenced by the society to which they belong.</a:t>
            </a:r>
            <a:endParaRPr lang="en-ZA" dirty="0"/>
          </a:p>
        </p:txBody>
      </p:sp>
    </p:spTree>
    <p:extLst>
      <p:ext uri="{BB962C8B-B14F-4D97-AF65-F5344CB8AC3E}">
        <p14:creationId xmlns:p14="http://schemas.microsoft.com/office/powerpoint/2010/main" val="18564057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value concept in marketing</a:t>
            </a:r>
            <a:endParaRPr lang="en-ZA" dirty="0"/>
          </a:p>
        </p:txBody>
      </p:sp>
      <p:sp>
        <p:nvSpPr>
          <p:cNvPr id="3" name="Content Placeholder 2"/>
          <p:cNvSpPr>
            <a:spLocks noGrp="1"/>
          </p:cNvSpPr>
          <p:nvPr>
            <p:ph idx="1"/>
          </p:nvPr>
        </p:nvSpPr>
        <p:spPr/>
        <p:txBody>
          <a:bodyPr/>
          <a:lstStyle/>
          <a:p>
            <a:r>
              <a:rPr lang="en-ZA" dirty="0" smtClean="0"/>
              <a:t>Consumers’ value play a very central role in creation of attitudes or brand purchase decision making.</a:t>
            </a:r>
          </a:p>
          <a:p>
            <a:r>
              <a:rPr lang="en-ZA" dirty="0" smtClean="0"/>
              <a:t>Consumers have certain meanings about products  and brands so values organise  these meanings in consumers’ minds</a:t>
            </a:r>
            <a:endParaRPr lang="en-ZA" dirty="0"/>
          </a:p>
        </p:txBody>
      </p:sp>
    </p:spTree>
    <p:extLst>
      <p:ext uri="{BB962C8B-B14F-4D97-AF65-F5344CB8AC3E}">
        <p14:creationId xmlns:p14="http://schemas.microsoft.com/office/powerpoint/2010/main" val="20560783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The value concept in marketing CONT</a:t>
            </a:r>
            <a:endParaRPr lang="en-ZA" dirty="0"/>
          </a:p>
        </p:txBody>
      </p:sp>
      <p:sp>
        <p:nvSpPr>
          <p:cNvPr id="3" name="Content Placeholder 2"/>
          <p:cNvSpPr>
            <a:spLocks noGrp="1"/>
          </p:cNvSpPr>
          <p:nvPr>
            <p:ph idx="1"/>
          </p:nvPr>
        </p:nvSpPr>
        <p:spPr/>
        <p:txBody>
          <a:bodyPr>
            <a:normAutofit/>
          </a:bodyPr>
          <a:lstStyle/>
          <a:p>
            <a:pPr algn="just"/>
            <a:r>
              <a:rPr lang="en-ZA" sz="2400" dirty="0" smtClean="0"/>
              <a:t>The application of the values perspective to the marketing of consumer products is based on two theoretically grounded perspectives :sociological macro-perspective and a psychological micro-perspective.</a:t>
            </a:r>
          </a:p>
          <a:p>
            <a:pPr algn="just"/>
            <a:r>
              <a:rPr lang="en-ZA" sz="2400" b="1" dirty="0" smtClean="0"/>
              <a:t>Sociological macro-approach</a:t>
            </a:r>
            <a:r>
              <a:rPr lang="en-ZA" sz="2400" dirty="0" smtClean="0"/>
              <a:t>: consumer markets are segmented into groups based on their value orientation</a:t>
            </a:r>
          </a:p>
          <a:p>
            <a:pPr algn="just"/>
            <a:r>
              <a:rPr lang="en-ZA" sz="2400" b="1" dirty="0" smtClean="0"/>
              <a:t>Psychological perspective</a:t>
            </a:r>
            <a:r>
              <a:rPr lang="en-ZA" sz="2400" dirty="0" smtClean="0"/>
              <a:t>: specifically focus on the links between the product attributes or  means, the personal consequences of these attributes and the personal values or ends that the consequences reinforce.</a:t>
            </a:r>
            <a:endParaRPr lang="en-ZA" sz="2400" dirty="0"/>
          </a:p>
        </p:txBody>
      </p:sp>
    </p:spTree>
    <p:extLst>
      <p:ext uri="{BB962C8B-B14F-4D97-AF65-F5344CB8AC3E}">
        <p14:creationId xmlns:p14="http://schemas.microsoft.com/office/powerpoint/2010/main" val="14010355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The value concept in marketing CONT</a:t>
            </a:r>
            <a:endParaRPr lang="en-ZA" dirty="0"/>
          </a:p>
        </p:txBody>
      </p:sp>
      <p:sp>
        <p:nvSpPr>
          <p:cNvPr id="3" name="Content Placeholder 2"/>
          <p:cNvSpPr>
            <a:spLocks noGrp="1"/>
          </p:cNvSpPr>
          <p:nvPr>
            <p:ph idx="1"/>
          </p:nvPr>
        </p:nvSpPr>
        <p:spPr/>
        <p:txBody>
          <a:bodyPr>
            <a:normAutofit/>
          </a:bodyPr>
          <a:lstStyle/>
          <a:p>
            <a:r>
              <a:rPr lang="en-ZA" dirty="0" smtClean="0"/>
              <a:t>Hierarchical value map(HVM)/ value structure map(VSM) is a strategic tool that describes how consumers tend to perceive or  think about a specific product, service or idea by linking the attributes and benefits to values.</a:t>
            </a:r>
          </a:p>
          <a:p>
            <a:r>
              <a:rPr lang="en-ZA" dirty="0" smtClean="0"/>
              <a:t>Attributes can be concrete or abstract</a:t>
            </a:r>
          </a:p>
          <a:p>
            <a:r>
              <a:rPr lang="en-ZA" dirty="0" smtClean="0"/>
              <a:t>Benefits can be the functional or psychosocial consequences of the product’s attributes(get benefits from product’s attributes).</a:t>
            </a:r>
          </a:p>
          <a:p>
            <a:r>
              <a:rPr lang="en-ZA" dirty="0" smtClean="0"/>
              <a:t>VSM therefore provide a structure of consumer’s associations with a product, service or idea at the three levels( i.e.  of attributes, benefits and values).</a:t>
            </a:r>
          </a:p>
          <a:p>
            <a:endParaRPr lang="en-ZA" dirty="0"/>
          </a:p>
        </p:txBody>
      </p:sp>
    </p:spTree>
    <p:extLst>
      <p:ext uri="{BB962C8B-B14F-4D97-AF65-F5344CB8AC3E}">
        <p14:creationId xmlns:p14="http://schemas.microsoft.com/office/powerpoint/2010/main" val="5048590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The value concept in marketing CONT</a:t>
            </a:r>
            <a:endParaRPr lang="en-ZA" dirty="0"/>
          </a:p>
        </p:txBody>
      </p:sp>
      <p:sp>
        <p:nvSpPr>
          <p:cNvPr id="3" name="Content Placeholder 2"/>
          <p:cNvSpPr>
            <a:spLocks noGrp="1"/>
          </p:cNvSpPr>
          <p:nvPr>
            <p:ph idx="1"/>
          </p:nvPr>
        </p:nvSpPr>
        <p:spPr/>
        <p:txBody>
          <a:bodyPr>
            <a:normAutofit/>
          </a:bodyPr>
          <a:lstStyle/>
          <a:p>
            <a:r>
              <a:rPr lang="en-ZA" dirty="0" smtClean="0"/>
              <a:t>VSM  demonstrate the types of associations between specific attributes and the subsequent benefits and values</a:t>
            </a:r>
          </a:p>
          <a:p>
            <a:r>
              <a:rPr lang="en-ZA" dirty="0" smtClean="0"/>
              <a:t>The associations are conceptualised by Reynolds and </a:t>
            </a:r>
            <a:r>
              <a:rPr lang="en-ZA" dirty="0" err="1" smtClean="0"/>
              <a:t>Gutman</a:t>
            </a:r>
            <a:r>
              <a:rPr lang="en-ZA" dirty="0" smtClean="0"/>
              <a:t> into a means-end chain model</a:t>
            </a:r>
          </a:p>
          <a:p>
            <a:r>
              <a:rPr lang="en-ZA" b="1" dirty="0" smtClean="0"/>
              <a:t>Means</a:t>
            </a:r>
            <a:r>
              <a:rPr lang="en-ZA" dirty="0" smtClean="0"/>
              <a:t>: objects(products, services or ideas) or activities in which people engage.</a:t>
            </a:r>
          </a:p>
          <a:p>
            <a:r>
              <a:rPr lang="en-ZA" b="1" dirty="0" smtClean="0"/>
              <a:t>Ends</a:t>
            </a:r>
            <a:r>
              <a:rPr lang="en-ZA" dirty="0" smtClean="0"/>
              <a:t>: the fundamental beliefs or values that provide the guiding principles to direct behaviour</a:t>
            </a:r>
            <a:endParaRPr lang="en-ZA" dirty="0"/>
          </a:p>
        </p:txBody>
      </p:sp>
    </p:spTree>
    <p:extLst>
      <p:ext uri="{BB962C8B-B14F-4D97-AF65-F5344CB8AC3E}">
        <p14:creationId xmlns:p14="http://schemas.microsoft.com/office/powerpoint/2010/main" val="28948360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The value concept in marketing CONT </a:t>
            </a:r>
            <a:endParaRPr lang="en-ZA" dirty="0"/>
          </a:p>
        </p:txBody>
      </p:sp>
      <p:sp>
        <p:nvSpPr>
          <p:cNvPr id="3" name="Content Placeholder 2"/>
          <p:cNvSpPr>
            <a:spLocks noGrp="1"/>
          </p:cNvSpPr>
          <p:nvPr>
            <p:ph idx="1"/>
          </p:nvPr>
        </p:nvSpPr>
        <p:spPr/>
        <p:txBody>
          <a:bodyPr>
            <a:normAutofit/>
          </a:bodyPr>
          <a:lstStyle/>
          <a:p>
            <a:r>
              <a:rPr lang="en-ZA" dirty="0" smtClean="0"/>
              <a:t>Core values don't always have to be positive or morally good( Some consumers may be driven by negative characteristics of self-interest or greed)</a:t>
            </a:r>
          </a:p>
          <a:p>
            <a:r>
              <a:rPr lang="en-ZA" dirty="0" smtClean="0"/>
              <a:t>A means –end chain depicts the interrelationships between the product attributes, the effects or needs that the product satisfies and the end-states or values</a:t>
            </a:r>
          </a:p>
          <a:p>
            <a:r>
              <a:rPr lang="en-ZA" dirty="0" smtClean="0"/>
              <a:t>The model links values to behaviour</a:t>
            </a:r>
          </a:p>
          <a:p>
            <a:r>
              <a:rPr lang="en-ZA" dirty="0" smtClean="0"/>
              <a:t>Terminal values  are the ends while instrumental values are the means.</a:t>
            </a:r>
            <a:endParaRPr lang="en-ZA" dirty="0"/>
          </a:p>
        </p:txBody>
      </p:sp>
    </p:spTree>
    <p:extLst>
      <p:ext uri="{BB962C8B-B14F-4D97-AF65-F5344CB8AC3E}">
        <p14:creationId xmlns:p14="http://schemas.microsoft.com/office/powerpoint/2010/main" val="35606848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The value concept in marketing CONT </a:t>
            </a:r>
            <a:endParaRPr lang="en-ZA" dirty="0"/>
          </a:p>
        </p:txBody>
      </p:sp>
      <p:sp>
        <p:nvSpPr>
          <p:cNvPr id="3" name="Content Placeholder 2"/>
          <p:cNvSpPr>
            <a:spLocks noGrp="1"/>
          </p:cNvSpPr>
          <p:nvPr>
            <p:ph idx="1"/>
          </p:nvPr>
        </p:nvSpPr>
        <p:spPr/>
        <p:txBody>
          <a:bodyPr>
            <a:normAutofit/>
          </a:bodyPr>
          <a:lstStyle/>
          <a:p>
            <a:r>
              <a:rPr lang="en-ZA" b="1" dirty="0" smtClean="0"/>
              <a:t>Laddering</a:t>
            </a:r>
            <a:r>
              <a:rPr lang="en-ZA" dirty="0" smtClean="0"/>
              <a:t>:  a technique/type of interviews used to develop means-end chains.</a:t>
            </a:r>
          </a:p>
          <a:p>
            <a:r>
              <a:rPr lang="en-ZA" dirty="0" smtClean="0"/>
              <a:t>Laddering is an in-depth one- on one interviewing technique that facilitates the development of an understanding of how consumers translate the  attributes of products into meaningful associations with respect to the self</a:t>
            </a:r>
          </a:p>
          <a:p>
            <a:r>
              <a:rPr lang="en-ZA" dirty="0" smtClean="0"/>
              <a:t>The length and content of the means-end chain depend on the content and organisation of the  meaningful knowledge structures that consumers have learnt through experiences</a:t>
            </a:r>
            <a:endParaRPr lang="en-ZA" dirty="0"/>
          </a:p>
        </p:txBody>
      </p:sp>
      <p:sp>
        <p:nvSpPr>
          <p:cNvPr id="4" name="Slide Number Placeholder 3"/>
          <p:cNvSpPr>
            <a:spLocks noGrp="1"/>
          </p:cNvSpPr>
          <p:nvPr>
            <p:ph type="sldNum" sz="quarter" idx="12"/>
          </p:nvPr>
        </p:nvSpPr>
        <p:spPr/>
        <p:txBody>
          <a:bodyPr/>
          <a:lstStyle/>
          <a:p>
            <a:fld id="{A99F1D26-25BC-4FC7-A298-7B8E9A00900B}" type="slidenum">
              <a:rPr lang="en-ZA" smtClean="0"/>
              <a:pPr/>
              <a:t>26</a:t>
            </a:fld>
            <a:endParaRPr lang="en-ZA"/>
          </a:p>
        </p:txBody>
      </p:sp>
    </p:spTree>
    <p:extLst>
      <p:ext uri="{BB962C8B-B14F-4D97-AF65-F5344CB8AC3E}">
        <p14:creationId xmlns:p14="http://schemas.microsoft.com/office/powerpoint/2010/main" val="37709616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The value concept in marketing CONT</a:t>
            </a:r>
            <a:endParaRPr lang="en-ZA" dirty="0"/>
          </a:p>
        </p:txBody>
      </p:sp>
      <p:sp>
        <p:nvSpPr>
          <p:cNvPr id="3" name="Content Placeholder 2"/>
          <p:cNvSpPr>
            <a:spLocks noGrp="1"/>
          </p:cNvSpPr>
          <p:nvPr>
            <p:ph idx="1"/>
          </p:nvPr>
        </p:nvSpPr>
        <p:spPr/>
        <p:txBody>
          <a:bodyPr>
            <a:normAutofit/>
          </a:bodyPr>
          <a:lstStyle/>
          <a:p>
            <a:r>
              <a:rPr lang="en-ZA" dirty="0" smtClean="0"/>
              <a:t>When  product attributes are not connected to the values, the means-end  chains are short</a:t>
            </a:r>
          </a:p>
          <a:p>
            <a:r>
              <a:rPr lang="en-ZA" dirty="0" smtClean="0"/>
              <a:t>The end- level of a means-end chain reflects the extent to which consumers feel that the product or the brand attribute is personally relevant or valuable to their self concept</a:t>
            </a:r>
          </a:p>
          <a:p>
            <a:r>
              <a:rPr lang="en-ZA" dirty="0" smtClean="0"/>
              <a:t>Construction of HVMs/VSMs  displays means-end chains   and these maps guides the development of  promotional material reflecting instrumental and terminal values  to a greater or lesser extend.</a:t>
            </a:r>
            <a:endParaRPr lang="en-ZA" dirty="0"/>
          </a:p>
        </p:txBody>
      </p:sp>
    </p:spTree>
    <p:extLst>
      <p:ext uri="{BB962C8B-B14F-4D97-AF65-F5344CB8AC3E}">
        <p14:creationId xmlns:p14="http://schemas.microsoft.com/office/powerpoint/2010/main" val="97358696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The value concept in marketing CONT</a:t>
            </a:r>
            <a:endParaRPr lang="en-ZA" dirty="0"/>
          </a:p>
        </p:txBody>
      </p:sp>
      <p:sp>
        <p:nvSpPr>
          <p:cNvPr id="3" name="Content Placeholder 2"/>
          <p:cNvSpPr>
            <a:spLocks noGrp="1"/>
          </p:cNvSpPr>
          <p:nvPr>
            <p:ph idx="1"/>
          </p:nvPr>
        </p:nvSpPr>
        <p:spPr/>
        <p:txBody>
          <a:bodyPr>
            <a:normAutofit/>
          </a:bodyPr>
          <a:lstStyle/>
          <a:p>
            <a:r>
              <a:rPr lang="en-ZA" dirty="0" smtClean="0"/>
              <a:t>The most effective and persuasive instrumental or terminal advertisement would match the promotional strategy to each consumer’s way of relating to a given product</a:t>
            </a:r>
          </a:p>
          <a:p>
            <a:r>
              <a:rPr lang="en-ZA" dirty="0" smtClean="0"/>
              <a:t>The type of the product determines whether or not the consumer will relate to the product in an instrumental  or expressive way</a:t>
            </a:r>
          </a:p>
          <a:p>
            <a:pPr>
              <a:buNone/>
            </a:pPr>
            <a:r>
              <a:rPr lang="en-ZA" b="1" dirty="0" smtClean="0"/>
              <a:t>Examples</a:t>
            </a:r>
            <a:r>
              <a:rPr lang="en-ZA" dirty="0" smtClean="0"/>
              <a:t>: </a:t>
            </a:r>
          </a:p>
          <a:p>
            <a:r>
              <a:rPr lang="en-ZA" b="1" dirty="0" smtClean="0"/>
              <a:t>More instrumental</a:t>
            </a:r>
            <a:r>
              <a:rPr lang="en-ZA" dirty="0" smtClean="0"/>
              <a:t>: appliances,, tools and similar instruments</a:t>
            </a:r>
          </a:p>
          <a:p>
            <a:r>
              <a:rPr lang="en-ZA" b="1" dirty="0" smtClean="0"/>
              <a:t>More expressive</a:t>
            </a:r>
            <a:r>
              <a:rPr lang="en-ZA" dirty="0" smtClean="0"/>
              <a:t>: clothing and jewellery</a:t>
            </a:r>
            <a:endParaRPr lang="en-ZA" dirty="0"/>
          </a:p>
        </p:txBody>
      </p:sp>
    </p:spTree>
    <p:extLst>
      <p:ext uri="{BB962C8B-B14F-4D97-AF65-F5344CB8AC3E}">
        <p14:creationId xmlns:p14="http://schemas.microsoft.com/office/powerpoint/2010/main" val="16088969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a:t>Universal </a:t>
            </a:r>
            <a:r>
              <a:rPr lang="en-ZA" dirty="0" smtClean="0"/>
              <a:t>values:</a:t>
            </a:r>
            <a:r>
              <a:rPr lang="en-ZA" dirty="0"/>
              <a:t/>
            </a:r>
            <a:br>
              <a:rPr lang="en-ZA" dirty="0"/>
            </a:br>
            <a:r>
              <a:rPr lang="en-ZA" cap="none" dirty="0" smtClean="0"/>
              <a:t>The Schwartz  Theory</a:t>
            </a:r>
            <a:endParaRPr lang="en-ZA" cap="none" dirty="0"/>
          </a:p>
        </p:txBody>
      </p:sp>
      <p:sp>
        <p:nvSpPr>
          <p:cNvPr id="3" name="Content Placeholder 2"/>
          <p:cNvSpPr>
            <a:spLocks noGrp="1"/>
          </p:cNvSpPr>
          <p:nvPr>
            <p:ph idx="1"/>
          </p:nvPr>
        </p:nvSpPr>
        <p:spPr/>
        <p:txBody>
          <a:bodyPr>
            <a:normAutofit/>
          </a:bodyPr>
          <a:lstStyle/>
          <a:p>
            <a:pPr>
              <a:buNone/>
            </a:pPr>
            <a:r>
              <a:rPr lang="en-ZA" b="1" dirty="0" smtClean="0"/>
              <a:t>The theory identifies different groups of values according to 3 sets of criteria:</a:t>
            </a:r>
          </a:p>
          <a:p>
            <a:r>
              <a:rPr lang="en-ZA" dirty="0" smtClean="0"/>
              <a:t>Values arranged according to the objective (instrumental or terminal value)</a:t>
            </a:r>
          </a:p>
          <a:p>
            <a:r>
              <a:rPr lang="en-ZA" dirty="0" smtClean="0"/>
              <a:t>Values arranged according to interest(individualist, collectivist or both</a:t>
            </a:r>
          </a:p>
          <a:p>
            <a:r>
              <a:rPr lang="en-ZA" dirty="0" smtClean="0"/>
              <a:t>Values arranged according to 10 motivational domains(power, achievement, hedonism, stimulation, self-direction, universalism, benevolence, tradition, conformity and security)</a:t>
            </a:r>
            <a:endParaRPr lang="en-ZA" dirty="0"/>
          </a:p>
        </p:txBody>
      </p:sp>
    </p:spTree>
    <p:extLst>
      <p:ext uri="{BB962C8B-B14F-4D97-AF65-F5344CB8AC3E}">
        <p14:creationId xmlns:p14="http://schemas.microsoft.com/office/powerpoint/2010/main" val="27635642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Instrumental VALUE</a:t>
            </a:r>
            <a:endParaRPr lang="en-ZA" dirty="0"/>
          </a:p>
        </p:txBody>
      </p:sp>
      <p:sp>
        <p:nvSpPr>
          <p:cNvPr id="3" name="Content Placeholder 2"/>
          <p:cNvSpPr>
            <a:spLocks noGrp="1"/>
          </p:cNvSpPr>
          <p:nvPr>
            <p:ph idx="1"/>
          </p:nvPr>
        </p:nvSpPr>
        <p:spPr/>
        <p:txBody>
          <a:bodyPr>
            <a:normAutofit/>
          </a:bodyPr>
          <a:lstStyle/>
          <a:p>
            <a:r>
              <a:rPr lang="en-ZA" dirty="0" smtClean="0"/>
              <a:t>Promote the functional and physical benefits of the product</a:t>
            </a:r>
          </a:p>
          <a:p>
            <a:r>
              <a:rPr lang="en-ZA" dirty="0" smtClean="0"/>
              <a:t>Present detailed information to assists a consumer in making purchasing judgement</a:t>
            </a:r>
          </a:p>
          <a:p>
            <a:r>
              <a:rPr lang="en-ZA" dirty="0" smtClean="0"/>
              <a:t>Illustrate product performance or what consumers can do with the product, encouraging consumers to use their instrumental values as criteria with which to judge the product</a:t>
            </a:r>
          </a:p>
          <a:p>
            <a:r>
              <a:rPr lang="en-ZA" dirty="0" smtClean="0"/>
              <a:t>Indicate how product usage can support more efficient environmental impact</a:t>
            </a:r>
            <a:endParaRPr lang="en-ZA" dirty="0"/>
          </a:p>
        </p:txBody>
      </p:sp>
    </p:spTree>
    <p:extLst>
      <p:ext uri="{BB962C8B-B14F-4D97-AF65-F5344CB8AC3E}">
        <p14:creationId xmlns:p14="http://schemas.microsoft.com/office/powerpoint/2010/main" val="2638351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Terminal VALUE</a:t>
            </a:r>
            <a:endParaRPr lang="en-ZA" dirty="0"/>
          </a:p>
        </p:txBody>
      </p:sp>
      <p:sp>
        <p:nvSpPr>
          <p:cNvPr id="3" name="Content Placeholder 2"/>
          <p:cNvSpPr>
            <a:spLocks noGrp="1"/>
          </p:cNvSpPr>
          <p:nvPr>
            <p:ph idx="1"/>
          </p:nvPr>
        </p:nvSpPr>
        <p:spPr/>
        <p:txBody>
          <a:bodyPr>
            <a:normAutofit/>
          </a:bodyPr>
          <a:lstStyle/>
          <a:p>
            <a:r>
              <a:rPr lang="en-ZA" dirty="0" smtClean="0"/>
              <a:t>Promote the symbolism or image of the product through metaphors or by showing the types of people and social groups who use the product</a:t>
            </a:r>
          </a:p>
          <a:p>
            <a:r>
              <a:rPr lang="en-ZA" dirty="0" smtClean="0"/>
              <a:t>Encourage consumers to take their intuition and emotional reactions into account, facilitating an effective judgement</a:t>
            </a:r>
          </a:p>
          <a:p>
            <a:r>
              <a:rPr lang="en-ZA" dirty="0" smtClean="0"/>
              <a:t>Portray end-states or ultimate goals which should encourage the consumers to use their terminal values as a criteria with which to judge the product</a:t>
            </a:r>
          </a:p>
          <a:p>
            <a:r>
              <a:rPr lang="en-ZA" dirty="0" smtClean="0"/>
              <a:t>Imply how using the product will allow self-expression in general and social approval in particular.</a:t>
            </a:r>
            <a:endParaRPr lang="en-ZA" dirty="0"/>
          </a:p>
        </p:txBody>
      </p:sp>
    </p:spTree>
    <p:extLst>
      <p:ext uri="{BB962C8B-B14F-4D97-AF65-F5344CB8AC3E}">
        <p14:creationId xmlns:p14="http://schemas.microsoft.com/office/powerpoint/2010/main" val="2047682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ZA" dirty="0" smtClean="0"/>
              <a:t>The  subcultures refers to the relationship between ourselves and the group to which we belong.</a:t>
            </a:r>
          </a:p>
        </p:txBody>
      </p:sp>
      <p:sp>
        <p:nvSpPr>
          <p:cNvPr id="2" name="Title 1"/>
          <p:cNvSpPr>
            <a:spLocks noGrp="1"/>
          </p:cNvSpPr>
          <p:nvPr>
            <p:ph type="title"/>
          </p:nvPr>
        </p:nvSpPr>
        <p:spPr/>
        <p:txBody>
          <a:bodyPr/>
          <a:lstStyle/>
          <a:p>
            <a:r>
              <a:rPr lang="en-ZA" dirty="0" smtClean="0"/>
              <a:t>Individualism Vs collectivism</a:t>
            </a:r>
            <a:endParaRPr lang="en-ZA" dirty="0"/>
          </a:p>
        </p:txBody>
      </p:sp>
    </p:spTree>
    <p:extLst>
      <p:ext uri="{BB962C8B-B14F-4D97-AF65-F5344CB8AC3E}">
        <p14:creationId xmlns:p14="http://schemas.microsoft.com/office/powerpoint/2010/main" val="40640921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b="1" dirty="0" smtClean="0"/>
              <a:t>Individualism</a:t>
            </a:r>
            <a:endParaRPr lang="en-ZA" dirty="0"/>
          </a:p>
        </p:txBody>
      </p:sp>
      <p:sp>
        <p:nvSpPr>
          <p:cNvPr id="3" name="Content Placeholder 2"/>
          <p:cNvSpPr>
            <a:spLocks noGrp="1"/>
          </p:cNvSpPr>
          <p:nvPr>
            <p:ph idx="1"/>
          </p:nvPr>
        </p:nvSpPr>
        <p:spPr/>
        <p:txBody>
          <a:bodyPr>
            <a:normAutofit/>
          </a:bodyPr>
          <a:lstStyle/>
          <a:p>
            <a:pPr algn="just"/>
            <a:r>
              <a:rPr lang="en-ZA" sz="2400" b="1" dirty="0" smtClean="0"/>
              <a:t>Definition</a:t>
            </a:r>
            <a:r>
              <a:rPr lang="en-ZA" sz="2400" dirty="0" smtClean="0"/>
              <a:t>: emotional independence from groups, organisations and other collectivises.</a:t>
            </a:r>
          </a:p>
          <a:p>
            <a:pPr algn="just"/>
            <a:r>
              <a:rPr lang="en-ZA" sz="2400" dirty="0" smtClean="0"/>
              <a:t>More self-centred, less willing to sacrifice anything in order to belong, less loyal, less emotionally attached and less concerned about the needs, goals, norms, interests, integrity and consequences of the groups they belong to</a:t>
            </a:r>
          </a:p>
          <a:p>
            <a:pPr algn="just"/>
            <a:endParaRPr lang="en-ZA" sz="2400" dirty="0"/>
          </a:p>
        </p:txBody>
      </p:sp>
    </p:spTree>
    <p:extLst>
      <p:ext uri="{BB962C8B-B14F-4D97-AF65-F5344CB8AC3E}">
        <p14:creationId xmlns:p14="http://schemas.microsoft.com/office/powerpoint/2010/main" val="35953298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Collectivism </a:t>
            </a:r>
            <a:endParaRPr lang="en-ZA" dirty="0"/>
          </a:p>
        </p:txBody>
      </p:sp>
      <p:sp>
        <p:nvSpPr>
          <p:cNvPr id="3" name="Content Placeholder 2"/>
          <p:cNvSpPr>
            <a:spLocks noGrp="1"/>
          </p:cNvSpPr>
          <p:nvPr>
            <p:ph idx="1"/>
          </p:nvPr>
        </p:nvSpPr>
        <p:spPr/>
        <p:txBody>
          <a:bodyPr>
            <a:normAutofit/>
          </a:bodyPr>
          <a:lstStyle/>
          <a:p>
            <a:pPr algn="just"/>
            <a:r>
              <a:rPr lang="en-ZA" sz="2400" dirty="0" smtClean="0"/>
              <a:t>Collectivists cultures highly values group membership, group processes and communal decisions.</a:t>
            </a:r>
          </a:p>
          <a:p>
            <a:pPr algn="just"/>
            <a:r>
              <a:rPr lang="en-ZA" sz="2400" dirty="0" smtClean="0"/>
              <a:t>Members are expected to safeguard or protect each other in case of need and crisis.</a:t>
            </a:r>
          </a:p>
          <a:p>
            <a:pPr algn="just"/>
            <a:r>
              <a:rPr lang="en-ZA" sz="2400" dirty="0" smtClean="0"/>
              <a:t>Advantageous and harmonious relationships are important directives in the way they think, feel and act</a:t>
            </a:r>
          </a:p>
          <a:p>
            <a:pPr algn="just"/>
            <a:r>
              <a:rPr lang="en-ZA" sz="2400" dirty="0" smtClean="0"/>
              <a:t>Individual member identities resembles the group identity</a:t>
            </a:r>
          </a:p>
          <a:p>
            <a:pPr algn="just"/>
            <a:r>
              <a:rPr lang="en-ZA" sz="2400" dirty="0" smtClean="0"/>
              <a:t>Cooperation is high within groups, but is less likely between members from different groups</a:t>
            </a:r>
            <a:endParaRPr lang="en-ZA" sz="2400" dirty="0"/>
          </a:p>
        </p:txBody>
      </p:sp>
    </p:spTree>
    <p:extLst>
      <p:ext uri="{BB962C8B-B14F-4D97-AF65-F5344CB8AC3E}">
        <p14:creationId xmlns:p14="http://schemas.microsoft.com/office/powerpoint/2010/main" val="43214603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
            </a:r>
            <a:br>
              <a:rPr lang="en-ZA" dirty="0" smtClean="0"/>
            </a:br>
            <a:r>
              <a:rPr lang="en-ZA" cap="none" dirty="0" smtClean="0"/>
              <a:t>MOTIVATIONAL DOMAINS</a:t>
            </a:r>
            <a:endParaRPr lang="en-ZA" cap="none" dirty="0"/>
          </a:p>
        </p:txBody>
      </p:sp>
      <p:sp>
        <p:nvSpPr>
          <p:cNvPr id="3" name="Content Placeholder 2"/>
          <p:cNvSpPr>
            <a:spLocks noGrp="1"/>
          </p:cNvSpPr>
          <p:nvPr>
            <p:ph idx="1"/>
          </p:nvPr>
        </p:nvSpPr>
        <p:spPr/>
        <p:txBody>
          <a:bodyPr/>
          <a:lstStyle/>
          <a:p>
            <a:r>
              <a:rPr lang="en-ZA" dirty="0"/>
              <a:t>Power </a:t>
            </a:r>
            <a:r>
              <a:rPr lang="en-ZA" dirty="0" smtClean="0"/>
              <a:t>- The desire for social status and prestige, control, dominance or influence over people and resources.</a:t>
            </a:r>
          </a:p>
          <a:p>
            <a:r>
              <a:rPr lang="en-ZA" dirty="0" smtClean="0"/>
              <a:t>Achievement-</a:t>
            </a:r>
            <a:r>
              <a:rPr lang="en-ZA" dirty="0"/>
              <a:t>The desire for personal success through demonstration of competence according to social </a:t>
            </a:r>
            <a:r>
              <a:rPr lang="en-ZA" dirty="0" smtClean="0"/>
              <a:t>class</a:t>
            </a:r>
          </a:p>
          <a:p>
            <a:r>
              <a:rPr lang="en-ZA" dirty="0" smtClean="0"/>
              <a:t>Hedonism- </a:t>
            </a:r>
            <a:r>
              <a:rPr lang="en-ZA" dirty="0"/>
              <a:t>Desire for pleasure and sensuous gratification for oneself; pain avoidance</a:t>
            </a:r>
            <a:r>
              <a:rPr lang="en-ZA" dirty="0" smtClean="0"/>
              <a:t>.</a:t>
            </a:r>
          </a:p>
          <a:p>
            <a:r>
              <a:rPr lang="en-ZA" dirty="0"/>
              <a:t>Stimulation </a:t>
            </a:r>
            <a:r>
              <a:rPr lang="en-ZA" dirty="0" smtClean="0"/>
              <a:t>-</a:t>
            </a:r>
            <a:r>
              <a:rPr lang="en-ZA" dirty="0"/>
              <a:t>Desire for excitement, novelty and challenge in </a:t>
            </a:r>
            <a:r>
              <a:rPr lang="en-ZA" dirty="0" smtClean="0"/>
              <a:t>life</a:t>
            </a:r>
          </a:p>
          <a:p>
            <a:r>
              <a:rPr lang="en-ZA" dirty="0"/>
              <a:t>Self-direction </a:t>
            </a:r>
            <a:r>
              <a:rPr lang="en-ZA" dirty="0" smtClean="0"/>
              <a:t>- </a:t>
            </a:r>
            <a:r>
              <a:rPr lang="en-ZA" dirty="0"/>
              <a:t>Independent thought and action( choosing, creating, exploring)</a:t>
            </a:r>
          </a:p>
          <a:p>
            <a:endParaRPr lang="en-ZA" dirty="0"/>
          </a:p>
          <a:p>
            <a:endParaRPr lang="en-ZA" dirty="0"/>
          </a:p>
          <a:p>
            <a:endParaRPr lang="en-ZA" dirty="0"/>
          </a:p>
          <a:p>
            <a:endParaRPr lang="en-ZA" dirty="0"/>
          </a:p>
        </p:txBody>
      </p:sp>
    </p:spTree>
    <p:extLst>
      <p:ext uri="{BB962C8B-B14F-4D97-AF65-F5344CB8AC3E}">
        <p14:creationId xmlns:p14="http://schemas.microsoft.com/office/powerpoint/2010/main" val="38183814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ZA" dirty="0"/>
          </a:p>
        </p:txBody>
      </p:sp>
      <p:sp>
        <p:nvSpPr>
          <p:cNvPr id="3" name="Content Placeholder 2"/>
          <p:cNvSpPr>
            <a:spLocks noGrp="1"/>
          </p:cNvSpPr>
          <p:nvPr>
            <p:ph idx="1"/>
          </p:nvPr>
        </p:nvSpPr>
        <p:spPr/>
        <p:txBody>
          <a:bodyPr/>
          <a:lstStyle/>
          <a:p>
            <a:r>
              <a:rPr lang="en-ZA" dirty="0"/>
              <a:t>Universalism </a:t>
            </a:r>
            <a:r>
              <a:rPr lang="en-ZA" dirty="0" smtClean="0"/>
              <a:t>-Desire for understanding, appreciation, tolerance, protection of the welfare of all people and nature</a:t>
            </a:r>
          </a:p>
          <a:p>
            <a:r>
              <a:rPr lang="en-ZA" dirty="0"/>
              <a:t>Benevolence </a:t>
            </a:r>
            <a:r>
              <a:rPr lang="en-ZA" dirty="0" smtClean="0"/>
              <a:t>- </a:t>
            </a:r>
            <a:r>
              <a:rPr lang="en-ZA" dirty="0"/>
              <a:t>Preservation and enhancement of the welfare of people with whom one is in frequent personal </a:t>
            </a:r>
            <a:r>
              <a:rPr lang="en-ZA" dirty="0" smtClean="0"/>
              <a:t>contact</a:t>
            </a:r>
          </a:p>
          <a:p>
            <a:r>
              <a:rPr lang="en-ZA" dirty="0"/>
              <a:t>Tradition </a:t>
            </a:r>
            <a:r>
              <a:rPr lang="en-ZA" dirty="0" smtClean="0"/>
              <a:t>-</a:t>
            </a:r>
            <a:r>
              <a:rPr lang="en-ZA" dirty="0"/>
              <a:t>Desire for respect, commitment, acceptance of the customs and ideas that traditional culture or religion provides the self</a:t>
            </a:r>
          </a:p>
          <a:p>
            <a:r>
              <a:rPr lang="en-ZA" dirty="0"/>
              <a:t>Conformity </a:t>
            </a:r>
            <a:r>
              <a:rPr lang="en-ZA" dirty="0" smtClean="0"/>
              <a:t>-</a:t>
            </a:r>
            <a:r>
              <a:rPr lang="en-ZA" dirty="0"/>
              <a:t>Restraint of actions , inclinations and impulses  likely to upset or harm others and violate social expectations or </a:t>
            </a:r>
            <a:r>
              <a:rPr lang="en-ZA" dirty="0" smtClean="0"/>
              <a:t>norms</a:t>
            </a:r>
          </a:p>
          <a:p>
            <a:r>
              <a:rPr lang="en-ZA" dirty="0"/>
              <a:t>Security </a:t>
            </a:r>
            <a:r>
              <a:rPr lang="en-ZA" dirty="0" smtClean="0"/>
              <a:t>- </a:t>
            </a:r>
            <a:r>
              <a:rPr lang="en-ZA" dirty="0"/>
              <a:t>Safety, harmony and stability of society of relationships and of self</a:t>
            </a:r>
          </a:p>
          <a:p>
            <a:endParaRPr lang="en-ZA" dirty="0"/>
          </a:p>
          <a:p>
            <a:endParaRPr lang="en-ZA" dirty="0"/>
          </a:p>
        </p:txBody>
      </p:sp>
    </p:spTree>
    <p:extLst>
      <p:ext uri="{BB962C8B-B14F-4D97-AF65-F5344CB8AC3E}">
        <p14:creationId xmlns:p14="http://schemas.microsoft.com/office/powerpoint/2010/main" val="24688621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US" dirty="0"/>
              <a:t>A subculture is a distinct cultural group that exists as an identifiable segment within a larger, more complex society. Its members possess beliefs, values, and customs that set them apart from other members of the same society; at the same time, they hold to the dominant beliefs of the overall society. </a:t>
            </a:r>
          </a:p>
          <a:p>
            <a:r>
              <a:rPr lang="en-US" dirty="0" smtClean="0"/>
              <a:t>Subcultural </a:t>
            </a:r>
            <a:r>
              <a:rPr lang="en-US" dirty="0"/>
              <a:t>analysis enables marketers to segment their markets to meet the specific needs, motivations, perceptions, and attitudes shared by members of a specific subcultural group. </a:t>
            </a:r>
            <a:endParaRPr lang="en-US" dirty="0" smtClean="0"/>
          </a:p>
        </p:txBody>
      </p:sp>
    </p:spTree>
    <p:extLst>
      <p:ext uri="{BB962C8B-B14F-4D97-AF65-F5344CB8AC3E}">
        <p14:creationId xmlns:p14="http://schemas.microsoft.com/office/powerpoint/2010/main" val="39871143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rmAutofit/>
          </a:bodyPr>
          <a:lstStyle/>
          <a:p>
            <a:r>
              <a:rPr lang="en-US" dirty="0"/>
              <a:t>Dimock, M. (2019). </a:t>
            </a:r>
            <a:r>
              <a:rPr lang="en-US" i="1" dirty="0"/>
              <a:t>Defining generations: Where millennials end and generation Z begins. Fact Tank:</a:t>
            </a:r>
            <a:r>
              <a:rPr lang="en-US" dirty="0"/>
              <a:t> News in the Numbers. Pew Research Center. </a:t>
            </a:r>
            <a:r>
              <a:rPr lang="en-US"/>
              <a:t>Available: https://www.pewresearch.org/fact-tank/2019/01/17/where-millennials-end-and-generation-z-begins.</a:t>
            </a:r>
          </a:p>
          <a:p>
            <a:r>
              <a:rPr lang="en-US" smtClean="0"/>
              <a:t>Parumasur</a:t>
            </a:r>
            <a:r>
              <a:rPr lang="en-US" dirty="0"/>
              <a:t>, S.B. &amp; Roberts-</a:t>
            </a:r>
            <a:r>
              <a:rPr lang="en-US" dirty="0" err="1"/>
              <a:t>Lobard</a:t>
            </a:r>
            <a:r>
              <a:rPr lang="en-US" dirty="0"/>
              <a:t>, M. (2014). Consumer </a:t>
            </a:r>
            <a:r>
              <a:rPr lang="en-US" dirty="0" err="1"/>
              <a:t>behaviour</a:t>
            </a:r>
            <a:r>
              <a:rPr lang="en-US" dirty="0"/>
              <a:t>. Claremont: </a:t>
            </a:r>
            <a:r>
              <a:rPr lang="en-US" dirty="0" err="1"/>
              <a:t>Juta</a:t>
            </a:r>
            <a:r>
              <a:rPr lang="en-US" dirty="0"/>
              <a:t> &amp; Company. </a:t>
            </a:r>
          </a:p>
          <a:p>
            <a:r>
              <a:rPr lang="en-US" dirty="0" err="1" smtClean="0"/>
              <a:t>Schiffman</a:t>
            </a:r>
            <a:r>
              <a:rPr lang="en-US" dirty="0" smtClean="0"/>
              <a:t> </a:t>
            </a:r>
            <a:r>
              <a:rPr lang="en-US" dirty="0"/>
              <a:t>L.G &amp; </a:t>
            </a:r>
            <a:r>
              <a:rPr lang="en-US" dirty="0" err="1"/>
              <a:t>Wisenblit</a:t>
            </a:r>
            <a:r>
              <a:rPr lang="en-US" dirty="0"/>
              <a:t> J.L (2019) Consumer Behavior, 12th </a:t>
            </a:r>
            <a:r>
              <a:rPr lang="en-US" dirty="0" err="1"/>
              <a:t>ed</a:t>
            </a:r>
            <a:r>
              <a:rPr lang="en-US" dirty="0"/>
              <a:t>, Pearson, New </a:t>
            </a:r>
            <a:r>
              <a:rPr lang="en-US" dirty="0" smtClean="0"/>
              <a:t>York</a:t>
            </a:r>
          </a:p>
          <a:p>
            <a:endParaRPr lang="en-US" dirty="0"/>
          </a:p>
        </p:txBody>
      </p:sp>
    </p:spTree>
    <p:extLst>
      <p:ext uri="{BB962C8B-B14F-4D97-AF65-F5344CB8AC3E}">
        <p14:creationId xmlns:p14="http://schemas.microsoft.com/office/powerpoint/2010/main" val="426567331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TM03090430[[fn=Banded]]</Template>
  <TotalTime>208</TotalTime>
  <Words>2538</Words>
  <Application>Microsoft Office PowerPoint</Application>
  <PresentationFormat>Widescreen</PresentationFormat>
  <Paragraphs>191</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Calibri</vt:lpstr>
      <vt:lpstr>Corbel</vt:lpstr>
      <vt:lpstr>Times New Roman</vt:lpstr>
      <vt:lpstr>Wingdings</vt:lpstr>
      <vt:lpstr>Banded</vt:lpstr>
      <vt:lpstr> Consumer Behavior week 13 </vt:lpstr>
      <vt:lpstr>Learning Objectives</vt:lpstr>
      <vt:lpstr>SUB CULTURES</vt:lpstr>
      <vt:lpstr>Sub-cultures CONT</vt:lpstr>
      <vt:lpstr>PowerPoint Presentation</vt:lpstr>
      <vt:lpstr>Social institutions transmitting the elements of culture</vt:lpstr>
      <vt:lpstr>Primary subcultures</vt:lpstr>
      <vt:lpstr>Nationality / ethnic subculture</vt:lpstr>
      <vt:lpstr>religious Subculture</vt:lpstr>
      <vt:lpstr>PowerPoint Presentation</vt:lpstr>
      <vt:lpstr>geographic subcultures</vt:lpstr>
      <vt:lpstr>Generational Subcultures</vt:lpstr>
      <vt:lpstr>Gender subculture</vt:lpstr>
      <vt:lpstr>PowerPoint Presentation</vt:lpstr>
      <vt:lpstr>Working Women</vt:lpstr>
      <vt:lpstr>UNIVERSAL VALUES Human Values </vt:lpstr>
      <vt:lpstr>Human values </vt:lpstr>
      <vt:lpstr>Human values CONT </vt:lpstr>
      <vt:lpstr>Human values CONT</vt:lpstr>
      <vt:lpstr>Human values CONT</vt:lpstr>
      <vt:lpstr>The value concept in marketing</vt:lpstr>
      <vt:lpstr>The value concept in marketing CONT</vt:lpstr>
      <vt:lpstr>The value concept in marketing CONT</vt:lpstr>
      <vt:lpstr>The value concept in marketing CONT</vt:lpstr>
      <vt:lpstr>The value concept in marketing CONT </vt:lpstr>
      <vt:lpstr>The value concept in marketing CONT </vt:lpstr>
      <vt:lpstr>The value concept in marketing CONT</vt:lpstr>
      <vt:lpstr>The value concept in marketing CONT</vt:lpstr>
      <vt:lpstr>Universal values: The Schwartz  Theory</vt:lpstr>
      <vt:lpstr>Instrumental VALUE</vt:lpstr>
      <vt:lpstr>Terminal VALUE</vt:lpstr>
      <vt:lpstr>Individualism Vs collectivism</vt:lpstr>
      <vt:lpstr>Individualism</vt:lpstr>
      <vt:lpstr>Collectivism </vt:lpstr>
      <vt:lpstr> MOTIVATIONAL DOMAINS</vt:lpstr>
      <vt:lpstr>PowerPoint Presentation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32</cp:revision>
  <dcterms:created xsi:type="dcterms:W3CDTF">2022-11-15T13:00:32Z</dcterms:created>
  <dcterms:modified xsi:type="dcterms:W3CDTF">2022-11-17T09:41:30Z</dcterms:modified>
</cp:coreProperties>
</file>