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25" r:id="rId1"/>
  </p:sldMasterIdLst>
  <p:notesMasterIdLst>
    <p:notesMasterId r:id="rId34"/>
  </p:notesMasterIdLst>
  <p:sldIdLst>
    <p:sldId id="256" r:id="rId2"/>
    <p:sldId id="257" r:id="rId3"/>
    <p:sldId id="258" r:id="rId4"/>
    <p:sldId id="259" r:id="rId5"/>
    <p:sldId id="260" r:id="rId6"/>
    <p:sldId id="289" r:id="rId7"/>
    <p:sldId id="290" r:id="rId8"/>
    <p:sldId id="296" r:id="rId9"/>
    <p:sldId id="297" r:id="rId10"/>
    <p:sldId id="298" r:id="rId11"/>
    <p:sldId id="299" r:id="rId12"/>
    <p:sldId id="300" r:id="rId13"/>
    <p:sldId id="301" r:id="rId14"/>
    <p:sldId id="302" r:id="rId15"/>
    <p:sldId id="303" r:id="rId16"/>
    <p:sldId id="304" r:id="rId17"/>
    <p:sldId id="305" r:id="rId18"/>
    <p:sldId id="306" r:id="rId19"/>
    <p:sldId id="307" r:id="rId20"/>
    <p:sldId id="308" r:id="rId21"/>
    <p:sldId id="309" r:id="rId22"/>
    <p:sldId id="318" r:id="rId23"/>
    <p:sldId id="313" r:id="rId24"/>
    <p:sldId id="314" r:id="rId25"/>
    <p:sldId id="316" r:id="rId26"/>
    <p:sldId id="319" r:id="rId27"/>
    <p:sldId id="322" r:id="rId28"/>
    <p:sldId id="321" r:id="rId29"/>
    <p:sldId id="323" r:id="rId30"/>
    <p:sldId id="324" r:id="rId31"/>
    <p:sldId id="325" r:id="rId32"/>
    <p:sldId id="320"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73" d="100"/>
          <a:sy n="73" d="100"/>
        </p:scale>
        <p:origin x="5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817708-8A72-4D54-BCDE-97A9696F6FA7}" type="datetimeFigureOut">
              <a:rPr lang="en-US" smtClean="0"/>
              <a:t>11/16/2022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ABFC4E-8E46-45F2-9162-1179838868A4}" type="slidenum">
              <a:rPr lang="en-US" smtClean="0"/>
              <a:t>‹#›</a:t>
            </a:fld>
            <a:endParaRPr lang="en-US"/>
          </a:p>
        </p:txBody>
      </p:sp>
    </p:spTree>
    <p:extLst>
      <p:ext uri="{BB962C8B-B14F-4D97-AF65-F5344CB8AC3E}">
        <p14:creationId xmlns:p14="http://schemas.microsoft.com/office/powerpoint/2010/main" val="3525213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384261-B047-4444-B0BA-D3240A95C2BF}" type="slidenum">
              <a:rPr lang="en-US" altLang="en-US"/>
              <a:pPr/>
              <a:t>8</a:t>
            </a:fld>
            <a:endParaRPr lang="en-US" altLang="en-US"/>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r>
              <a:rPr lang="en-US" altLang="en-US"/>
              <a:t>Start by citing stats and examples in book (p. 353-4) of how businesses must continue to innovate or fail</a:t>
            </a:r>
          </a:p>
          <a:p>
            <a:endParaRPr lang="en-US" altLang="en-US"/>
          </a:p>
          <a:p>
            <a:r>
              <a:rPr lang="en-US" altLang="en-US"/>
              <a:t>What is innovation?</a:t>
            </a:r>
          </a:p>
          <a:p>
            <a:endParaRPr lang="en-US" altLang="en-US"/>
          </a:p>
          <a:p>
            <a:r>
              <a:rPr lang="en-US" altLang="en-US"/>
              <a:t>Examples of forms? </a:t>
            </a:r>
          </a:p>
          <a:p>
            <a:r>
              <a:rPr lang="en-US" altLang="en-US"/>
              <a:t>In the computer industry, we have:</a:t>
            </a:r>
          </a:p>
          <a:p>
            <a:r>
              <a:rPr lang="en-US" altLang="en-US"/>
              <a:t>Completely new technology (pc); </a:t>
            </a:r>
          </a:p>
          <a:p>
            <a:r>
              <a:rPr lang="en-US" altLang="en-US"/>
              <a:t>changes to existing products (laptop); </a:t>
            </a:r>
          </a:p>
          <a:p>
            <a:r>
              <a:rPr lang="en-US" altLang="en-US"/>
              <a:t>symbolic changes (shape of the iMac)</a:t>
            </a:r>
          </a:p>
          <a:p>
            <a:endParaRPr lang="en-US" altLang="en-US"/>
          </a:p>
          <a:p>
            <a:r>
              <a:rPr lang="en-US" altLang="en-US"/>
              <a:t>…but FTC says if using term “new,” it has to be less than six months from initial distribution in the market</a:t>
            </a:r>
          </a:p>
          <a:p>
            <a:endParaRPr lang="en-US" altLang="en-US"/>
          </a:p>
          <a:p>
            <a:r>
              <a:rPr lang="en-US" altLang="en-US"/>
              <a:t>In other words…is it “new” to the firm; to the market; does the consumer consider it new?</a:t>
            </a:r>
          </a:p>
          <a:p>
            <a:endParaRPr lang="en-US" altLang="en-US"/>
          </a:p>
          <a:p>
            <a:r>
              <a:rPr lang="en-US" altLang="en-US"/>
              <a:t>We will focus on the last</a:t>
            </a:r>
          </a:p>
        </p:txBody>
      </p:sp>
    </p:spTree>
    <p:extLst>
      <p:ext uri="{BB962C8B-B14F-4D97-AF65-F5344CB8AC3E}">
        <p14:creationId xmlns:p14="http://schemas.microsoft.com/office/powerpoint/2010/main" val="263141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2F608A-F932-4BA5-A215-55695A2EE9E9}" type="slidenum">
              <a:rPr lang="en-US" altLang="en-US"/>
              <a:pPr/>
              <a:t>10</a:t>
            </a:fld>
            <a:endParaRPr lang="en-US" altLang="en-US"/>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r>
              <a:rPr lang="en-US" altLang="en-US"/>
              <a:t>What is it?</a:t>
            </a:r>
          </a:p>
          <a:p>
            <a:endParaRPr lang="en-US" altLang="en-US"/>
          </a:p>
          <a:p>
            <a:r>
              <a:rPr lang="en-US" altLang="en-US"/>
              <a:t>Examples?</a:t>
            </a:r>
          </a:p>
          <a:p>
            <a:r>
              <a:rPr lang="en-US" altLang="en-US"/>
              <a:t>Redesigned automobile (new Beetle)</a:t>
            </a:r>
          </a:p>
          <a:p>
            <a:r>
              <a:rPr lang="en-US" altLang="en-US"/>
              <a:t>Latest version of software program</a:t>
            </a:r>
          </a:p>
          <a:p>
            <a:r>
              <a:rPr lang="en-US" altLang="en-US"/>
              <a:t>low-fat version of food product</a:t>
            </a:r>
          </a:p>
          <a:p>
            <a:endParaRPr lang="en-US" altLang="en-US"/>
          </a:p>
          <a:p>
            <a:r>
              <a:rPr lang="en-US" altLang="en-US"/>
              <a:t>What are “symbolic innovations”?</a:t>
            </a:r>
          </a:p>
          <a:p>
            <a:r>
              <a:rPr lang="en-US" altLang="en-US"/>
              <a:t>Symbolic innovations convey new social or psychological meanings</a:t>
            </a:r>
          </a:p>
          <a:p>
            <a:endParaRPr lang="en-US" altLang="en-US"/>
          </a:p>
          <a:p>
            <a:r>
              <a:rPr lang="en-US" altLang="en-US"/>
              <a:t>Examples?</a:t>
            </a:r>
          </a:p>
          <a:p>
            <a:r>
              <a:rPr lang="en-US" altLang="en-US"/>
              <a:t>designer jeans, skin care products for men, specialty coffees</a:t>
            </a:r>
          </a:p>
        </p:txBody>
      </p:sp>
    </p:spTree>
    <p:extLst>
      <p:ext uri="{BB962C8B-B14F-4D97-AF65-F5344CB8AC3E}">
        <p14:creationId xmlns:p14="http://schemas.microsoft.com/office/powerpoint/2010/main" val="1929156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49A1DD-34BC-4AE1-81B7-F8A5F0FBB159}" type="slidenum">
              <a:rPr lang="en-US" altLang="en-US"/>
              <a:pPr/>
              <a:t>11</a:t>
            </a:fld>
            <a:endParaRPr lang="en-US" alt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r>
              <a:rPr lang="en-US" altLang="en-US"/>
              <a:t>What is it?</a:t>
            </a:r>
          </a:p>
          <a:p>
            <a:endParaRPr lang="en-US" altLang="en-US"/>
          </a:p>
          <a:p>
            <a:r>
              <a:rPr lang="en-US" altLang="en-US"/>
              <a:t>Examples?</a:t>
            </a:r>
          </a:p>
          <a:p>
            <a:r>
              <a:rPr lang="en-US" altLang="en-US"/>
              <a:t>CD players; antilock brakes; disposable diapers; laptops; electric toothbrushes</a:t>
            </a:r>
          </a:p>
          <a:p>
            <a:endParaRPr lang="en-US" altLang="en-US"/>
          </a:p>
          <a:p>
            <a:r>
              <a:rPr lang="en-US" altLang="en-US"/>
              <a:t>What about cell phones?</a:t>
            </a:r>
          </a:p>
        </p:txBody>
      </p:sp>
    </p:spTree>
    <p:extLst>
      <p:ext uri="{BB962C8B-B14F-4D97-AF65-F5344CB8AC3E}">
        <p14:creationId xmlns:p14="http://schemas.microsoft.com/office/powerpoint/2010/main" val="765238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3BA938-B508-45CD-B1FC-BC0A0B6B2B8C}" type="slidenum">
              <a:rPr lang="en-US" altLang="en-US"/>
              <a:pPr/>
              <a:t>12</a:t>
            </a:fld>
            <a:endParaRPr lang="en-US" alt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r>
              <a:rPr lang="en-US" altLang="en-US"/>
              <a:t>What is it?</a:t>
            </a:r>
          </a:p>
          <a:p>
            <a:endParaRPr lang="en-US" altLang="en-US"/>
          </a:p>
          <a:p>
            <a:r>
              <a:rPr lang="en-US" altLang="en-US"/>
              <a:t>Examples? </a:t>
            </a:r>
          </a:p>
          <a:p>
            <a:r>
              <a:rPr lang="en-US" altLang="en-US"/>
              <a:t>Airplanes; cars; home computer; fax machines; VCRs; internet</a:t>
            </a:r>
          </a:p>
          <a:p>
            <a:endParaRPr lang="en-US" altLang="en-US"/>
          </a:p>
          <a:p>
            <a:r>
              <a:rPr lang="en-US" altLang="en-US"/>
              <a:t>Cell phone?</a:t>
            </a:r>
          </a:p>
        </p:txBody>
      </p:sp>
    </p:spTree>
    <p:extLst>
      <p:ext uri="{BB962C8B-B14F-4D97-AF65-F5344CB8AC3E}">
        <p14:creationId xmlns:p14="http://schemas.microsoft.com/office/powerpoint/2010/main" val="129457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00F865-92EF-448D-984B-D716E0DDFE6D}" type="slidenum">
              <a:rPr lang="en-US" altLang="en-US"/>
              <a:pPr/>
              <a:t>13</a:t>
            </a:fld>
            <a:endParaRPr lang="en-US" alt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r>
              <a:rPr lang="en-US" altLang="en-US"/>
              <a:t>Examples of those?</a:t>
            </a:r>
          </a:p>
          <a:p>
            <a:r>
              <a:rPr lang="en-US" altLang="en-US"/>
              <a:t>Apple’s Newton</a:t>
            </a:r>
          </a:p>
          <a:p>
            <a:r>
              <a:rPr lang="en-US" altLang="en-US"/>
              <a:t>Electric cars (book); trash compactors;  composting toilets</a:t>
            </a:r>
          </a:p>
          <a:p>
            <a:endParaRPr lang="en-US" altLang="en-US"/>
          </a:p>
          <a:p>
            <a:r>
              <a:rPr lang="en-US" altLang="en-US"/>
              <a:t>Examples of those that have succeeded? </a:t>
            </a:r>
          </a:p>
          <a:p>
            <a:r>
              <a:rPr lang="en-US" altLang="en-US"/>
              <a:t>nutrasweet; disposable diapers (book); cordless phones</a:t>
            </a:r>
          </a:p>
        </p:txBody>
      </p:sp>
    </p:spTree>
    <p:extLst>
      <p:ext uri="{BB962C8B-B14F-4D97-AF65-F5344CB8AC3E}">
        <p14:creationId xmlns:p14="http://schemas.microsoft.com/office/powerpoint/2010/main" val="3956602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D3AC20-A008-4F7C-9924-4F89603D9AA6}" type="slidenum">
              <a:rPr lang="en-US" altLang="en-US"/>
              <a:pPr/>
              <a:t>15</a:t>
            </a:fld>
            <a:endParaRPr lang="en-US" altLang="en-US"/>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p:txBody>
          <a:bodyPr/>
          <a:lstStyle/>
          <a:p>
            <a:r>
              <a:rPr lang="en-US" altLang="en-US"/>
              <a:t>What is it?</a:t>
            </a:r>
          </a:p>
          <a:p>
            <a:endParaRPr lang="en-US" altLang="en-US"/>
          </a:p>
          <a:p>
            <a:r>
              <a:rPr lang="en-US" altLang="en-US"/>
              <a:t>Examples? </a:t>
            </a:r>
          </a:p>
          <a:p>
            <a:r>
              <a:rPr lang="en-US" altLang="en-US"/>
              <a:t>Cell phone over pager; </a:t>
            </a:r>
          </a:p>
          <a:p>
            <a:r>
              <a:rPr lang="en-US" altLang="en-US"/>
              <a:t>fax machine over delivery services; </a:t>
            </a:r>
          </a:p>
          <a:p>
            <a:r>
              <a:rPr lang="en-US" altLang="en-US"/>
              <a:t>Vinyl records to cassette to CD</a:t>
            </a:r>
          </a:p>
          <a:p>
            <a:r>
              <a:rPr lang="en-US" altLang="en-US"/>
              <a:t>Floppy disks to CD’s </a:t>
            </a:r>
          </a:p>
        </p:txBody>
      </p:sp>
    </p:spTree>
    <p:extLst>
      <p:ext uri="{BB962C8B-B14F-4D97-AF65-F5344CB8AC3E}">
        <p14:creationId xmlns:p14="http://schemas.microsoft.com/office/powerpoint/2010/main" val="11215977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168E2D-1804-4019-ABAD-145411BB4005}" type="slidenum">
              <a:rPr lang="en-US" altLang="en-US"/>
              <a:pPr/>
              <a:t>16</a:t>
            </a:fld>
            <a:endParaRPr lang="en-US" altLang="en-US"/>
          </a:p>
        </p:txBody>
      </p:sp>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r>
              <a:rPr lang="en-US" altLang="en-US"/>
              <a:t>What does it mean?</a:t>
            </a:r>
          </a:p>
          <a:p>
            <a:endParaRPr lang="en-US" altLang="en-US"/>
          </a:p>
          <a:p>
            <a:r>
              <a:rPr lang="en-US" altLang="en-US"/>
              <a:t>Examples? </a:t>
            </a:r>
          </a:p>
          <a:p>
            <a:r>
              <a:rPr lang="en-US" altLang="en-US"/>
              <a:t>Gillette’s Mach 3 razor has become very popular…</a:t>
            </a:r>
          </a:p>
          <a:p>
            <a:r>
              <a:rPr lang="en-US" altLang="en-US"/>
              <a:t>But unlikely men will accept a depilatory cream designed to remove facial hair (because incompatible with daily shaving practices)</a:t>
            </a:r>
          </a:p>
          <a:p>
            <a:endParaRPr lang="en-US" altLang="en-US"/>
          </a:p>
          <a:p>
            <a:r>
              <a:rPr lang="en-US" altLang="en-US"/>
              <a:t>It is possible to make a very tiny phone, and they are popular in Japan,  but Americans don’t like talking into space</a:t>
            </a:r>
          </a:p>
        </p:txBody>
      </p:sp>
    </p:spTree>
    <p:extLst>
      <p:ext uri="{BB962C8B-B14F-4D97-AF65-F5344CB8AC3E}">
        <p14:creationId xmlns:p14="http://schemas.microsoft.com/office/powerpoint/2010/main" val="30055413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22E9F1-9A15-4F86-96C0-7B425C2993C6}" type="slidenum">
              <a:rPr lang="en-US" altLang="en-US"/>
              <a:pPr/>
              <a:t>17</a:t>
            </a:fld>
            <a:endParaRPr lang="en-US" altLang="en-US"/>
          </a:p>
        </p:txBody>
      </p:sp>
      <p:sp>
        <p:nvSpPr>
          <p:cNvPr id="111618" name="Rectangle 2"/>
          <p:cNvSpPr>
            <a:spLocks noGrp="1" noRot="1" noChangeAspect="1" noChangeArrowheads="1" noTextEdit="1"/>
          </p:cNvSpPr>
          <p:nvPr>
            <p:ph type="sldImg"/>
          </p:nvPr>
        </p:nvSpPr>
        <p:spPr>
          <a:ln/>
        </p:spPr>
      </p:sp>
      <p:sp>
        <p:nvSpPr>
          <p:cNvPr id="111619" name="Rectangle 3"/>
          <p:cNvSpPr>
            <a:spLocks noGrp="1" noChangeArrowheads="1"/>
          </p:cNvSpPr>
          <p:nvPr>
            <p:ph type="body" idx="1"/>
          </p:nvPr>
        </p:nvSpPr>
        <p:spPr/>
        <p:txBody>
          <a:bodyPr/>
          <a:lstStyle/>
          <a:p>
            <a:r>
              <a:rPr lang="en-US" altLang="en-US"/>
              <a:t>Obviously, the harder to understand, assemble or operate, the less its likelihood of being selected</a:t>
            </a:r>
          </a:p>
          <a:p>
            <a:endParaRPr lang="en-US" altLang="en-US"/>
          </a:p>
          <a:p>
            <a:r>
              <a:rPr lang="en-US" altLang="en-US"/>
              <a:t>Examples?</a:t>
            </a:r>
          </a:p>
          <a:p>
            <a:r>
              <a:rPr lang="en-US" altLang="en-US"/>
              <a:t>Cameras--drop-in film auto focus, built-in flash, etc. all added to make cameras easier to use</a:t>
            </a:r>
          </a:p>
          <a:p>
            <a:r>
              <a:rPr lang="en-US" altLang="en-US"/>
              <a:t>VCR is an exception to this!</a:t>
            </a:r>
          </a:p>
          <a:p>
            <a:endParaRPr lang="en-US" altLang="en-US"/>
          </a:p>
          <a:p>
            <a:r>
              <a:rPr lang="en-US" altLang="en-US"/>
              <a:t>Apple had a great ad a couple of years ago, comparing the size of the pile of documentation that came along with a new Windows-based computer and an Apple</a:t>
            </a:r>
          </a:p>
        </p:txBody>
      </p:sp>
    </p:spTree>
    <p:extLst>
      <p:ext uri="{BB962C8B-B14F-4D97-AF65-F5344CB8AC3E}">
        <p14:creationId xmlns:p14="http://schemas.microsoft.com/office/powerpoint/2010/main" val="3565948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BDBF8F-84F5-44DB-9DCA-7D6F07E81CA9}" type="slidenum">
              <a:rPr lang="en-US" altLang="en-US"/>
              <a:pPr/>
              <a:t>18</a:t>
            </a:fld>
            <a:endParaRPr lang="en-US" altLang="en-US"/>
          </a:p>
        </p:txBody>
      </p:sp>
      <p:sp>
        <p:nvSpPr>
          <p:cNvPr id="113666" name="Rectangle 2"/>
          <p:cNvSpPr>
            <a:spLocks noGrp="1" noRot="1" noChangeAspect="1" noChangeArrowheads="1" noTextEdit="1"/>
          </p:cNvSpPr>
          <p:nvPr>
            <p:ph type="sldImg"/>
          </p:nvPr>
        </p:nvSpPr>
        <p:spPr>
          <a:ln/>
        </p:spPr>
      </p:sp>
      <p:sp>
        <p:nvSpPr>
          <p:cNvPr id="113667" name="Rectangle 3"/>
          <p:cNvSpPr>
            <a:spLocks noGrp="1" noChangeArrowheads="1"/>
          </p:cNvSpPr>
          <p:nvPr>
            <p:ph type="body" idx="1"/>
          </p:nvPr>
        </p:nvSpPr>
        <p:spPr/>
        <p:txBody>
          <a:bodyPr/>
          <a:lstStyle/>
          <a:p>
            <a:r>
              <a:rPr lang="en-US" altLang="en-US"/>
              <a:t>What does this mean?</a:t>
            </a:r>
          </a:p>
          <a:p>
            <a:endParaRPr lang="en-US" altLang="en-US"/>
          </a:p>
          <a:p>
            <a:r>
              <a:rPr lang="en-US" altLang="en-US"/>
              <a:t>Examples? </a:t>
            </a:r>
          </a:p>
          <a:p>
            <a:r>
              <a:rPr lang="en-US" altLang="en-US"/>
              <a:t>Free trial (samples)</a:t>
            </a:r>
          </a:p>
          <a:p>
            <a:r>
              <a:rPr lang="en-US" altLang="en-US"/>
              <a:t>money-back guarantees--Total Gym (Chuck and Christie); America Online; Ron Popiel’s various products</a:t>
            </a:r>
          </a:p>
        </p:txBody>
      </p:sp>
    </p:spTree>
    <p:extLst>
      <p:ext uri="{BB962C8B-B14F-4D97-AF65-F5344CB8AC3E}">
        <p14:creationId xmlns:p14="http://schemas.microsoft.com/office/powerpoint/2010/main" val="262263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7D785E-33D2-4CAA-B472-F966F569E8F7}" type="slidenum">
              <a:rPr lang="en-US" altLang="en-US"/>
              <a:pPr/>
              <a:t>19</a:t>
            </a:fld>
            <a:endParaRPr lang="en-US" altLang="en-US"/>
          </a:p>
        </p:txBody>
      </p:sp>
      <p:sp>
        <p:nvSpPr>
          <p:cNvPr id="115714" name="Rectangle 2"/>
          <p:cNvSpPr>
            <a:spLocks noGrp="1" noRot="1" noChangeAspect="1" noChangeArrowheads="1" noTextEdit="1"/>
          </p:cNvSpPr>
          <p:nvPr>
            <p:ph type="sldImg"/>
          </p:nvPr>
        </p:nvSpPr>
        <p:spPr>
          <a:ln/>
        </p:spPr>
      </p:sp>
      <p:sp>
        <p:nvSpPr>
          <p:cNvPr id="115715" name="Rectangle 3"/>
          <p:cNvSpPr>
            <a:spLocks noGrp="1" noChangeArrowheads="1"/>
          </p:cNvSpPr>
          <p:nvPr>
            <p:ph type="body" idx="1"/>
          </p:nvPr>
        </p:nvSpPr>
        <p:spPr/>
        <p:txBody>
          <a:bodyPr/>
          <a:lstStyle/>
          <a:p>
            <a:r>
              <a:rPr lang="en-US" altLang="en-US"/>
              <a:t>What is it?</a:t>
            </a:r>
          </a:p>
          <a:p>
            <a:endParaRPr lang="en-US" altLang="en-US"/>
          </a:p>
          <a:p>
            <a:r>
              <a:rPr lang="en-US" altLang="en-US"/>
              <a:t>Examples?</a:t>
            </a:r>
          </a:p>
          <a:p>
            <a:r>
              <a:rPr lang="en-US" altLang="en-US"/>
              <a:t>Fashions and jewelry (worn in public) vs. soap or deodorant</a:t>
            </a:r>
          </a:p>
          <a:p>
            <a:endParaRPr lang="en-US" altLang="en-US"/>
          </a:p>
          <a:p>
            <a:r>
              <a:rPr lang="en-US" altLang="en-US"/>
              <a:t>Use of celebrities and athletes to wear/use products can enhance speed of adoption</a:t>
            </a:r>
          </a:p>
        </p:txBody>
      </p:sp>
    </p:spTree>
    <p:extLst>
      <p:ext uri="{BB962C8B-B14F-4D97-AF65-F5344CB8AC3E}">
        <p14:creationId xmlns:p14="http://schemas.microsoft.com/office/powerpoint/2010/main" val="807937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61E2CC-AC9F-4014-BF3A-C9574C3050EC}" type="slidenum">
              <a:rPr lang="en-US" altLang="en-US"/>
              <a:pPr/>
              <a:t>20</a:t>
            </a:fld>
            <a:endParaRPr lang="en-US" altLang="en-US"/>
          </a:p>
        </p:txBody>
      </p:sp>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p:txBody>
          <a:bodyPr/>
          <a:lstStyle/>
          <a:p>
            <a:pPr lvl="1"/>
            <a:r>
              <a:rPr lang="en-US" altLang="en-US"/>
              <a:t>The second element in the diffusion process is the…</a:t>
            </a:r>
          </a:p>
          <a:p>
            <a:pPr lvl="1"/>
            <a:endParaRPr lang="en-US" altLang="en-US"/>
          </a:p>
          <a:p>
            <a:pPr lvl="1"/>
            <a:r>
              <a:rPr lang="en-US" altLang="en-US"/>
              <a:t>Examples?</a:t>
            </a:r>
          </a:p>
          <a:p>
            <a:pPr lvl="1"/>
            <a:r>
              <a:rPr lang="en-US" altLang="en-US"/>
              <a:t>Company web sites ask consumers if they want to receive e-mails, etc. about new products</a:t>
            </a:r>
          </a:p>
          <a:p>
            <a:pPr lvl="1"/>
            <a:r>
              <a:rPr lang="en-US" altLang="en-US"/>
              <a:t>Companies use floppy disks or CD-ROMS to promote products</a:t>
            </a:r>
          </a:p>
          <a:p>
            <a:endParaRPr lang="en-US" altLang="en-US"/>
          </a:p>
        </p:txBody>
      </p:sp>
    </p:spTree>
    <p:extLst>
      <p:ext uri="{BB962C8B-B14F-4D97-AF65-F5344CB8AC3E}">
        <p14:creationId xmlns:p14="http://schemas.microsoft.com/office/powerpoint/2010/main" val="3116723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FA79CE-0D90-4C2F-8237-C36D885E76B9}" type="slidenum">
              <a:rPr lang="en-US" altLang="en-US"/>
              <a:pPr/>
              <a:t>21</a:t>
            </a:fld>
            <a:endParaRPr lang="en-US" altLang="en-US"/>
          </a:p>
        </p:txBody>
      </p:sp>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p:txBody>
          <a:bodyPr/>
          <a:lstStyle/>
          <a:p>
            <a:r>
              <a:rPr lang="en-US" altLang="en-US"/>
              <a:t>The third element in diffusion is…</a:t>
            </a:r>
          </a:p>
          <a:p>
            <a:endParaRPr lang="en-US" altLang="en-US"/>
          </a:p>
          <a:p>
            <a:r>
              <a:rPr lang="en-US" altLang="en-US"/>
              <a:t>What is it?</a:t>
            </a:r>
          </a:p>
          <a:p>
            <a:endParaRPr lang="en-US" altLang="en-US"/>
          </a:p>
          <a:p>
            <a:r>
              <a:rPr lang="en-US" altLang="en-US"/>
              <a:t>Why does this matter?</a:t>
            </a:r>
          </a:p>
          <a:p>
            <a:endParaRPr lang="en-US" altLang="en-US"/>
          </a:p>
          <a:p>
            <a:r>
              <a:rPr lang="en-US" altLang="en-US"/>
              <a:t>Examples? </a:t>
            </a:r>
          </a:p>
          <a:p>
            <a:r>
              <a:rPr lang="en-US" altLang="en-US"/>
              <a:t>Religion will affect acceptance of a new birth control method</a:t>
            </a:r>
          </a:p>
          <a:p>
            <a:r>
              <a:rPr lang="en-US" altLang="en-US"/>
              <a:t>Older generation’s acceptance of computers, cell phones, etc.</a:t>
            </a:r>
          </a:p>
        </p:txBody>
      </p:sp>
    </p:spTree>
    <p:extLst>
      <p:ext uri="{BB962C8B-B14F-4D97-AF65-F5344CB8AC3E}">
        <p14:creationId xmlns:p14="http://schemas.microsoft.com/office/powerpoint/2010/main" val="1852696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CA0A61-17B0-46FA-B8D2-520E8F53B9CB}" type="slidenum">
              <a:rPr lang="en-US" altLang="en-US"/>
              <a:pPr/>
              <a:t>22</a:t>
            </a:fld>
            <a:endParaRPr lang="en-US" altLang="en-US"/>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p:txBody>
          <a:bodyPr/>
          <a:lstStyle/>
          <a:p>
            <a:r>
              <a:rPr lang="en-US" altLang="en-US"/>
              <a:t>Time is the final element in the diffusion process</a:t>
            </a:r>
          </a:p>
          <a:p>
            <a:endParaRPr lang="en-US" altLang="en-US"/>
          </a:p>
        </p:txBody>
      </p:sp>
    </p:spTree>
    <p:extLst>
      <p:ext uri="{BB962C8B-B14F-4D97-AF65-F5344CB8AC3E}">
        <p14:creationId xmlns:p14="http://schemas.microsoft.com/office/powerpoint/2010/main" val="2087336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CC39EC-9179-4959-B096-E46123F6ECCA}" type="slidenum">
              <a:rPr lang="en-US" altLang="en-US"/>
              <a:pPr/>
              <a:t>23</a:t>
            </a:fld>
            <a:endParaRPr lang="en-US" altLang="en-US"/>
          </a:p>
        </p:txBody>
      </p:sp>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p:txBody>
          <a:bodyPr/>
          <a:lstStyle/>
          <a:p>
            <a:r>
              <a:rPr lang="en-US" altLang="en-US"/>
              <a:t>What does it mean?</a:t>
            </a:r>
          </a:p>
          <a:p>
            <a:endParaRPr lang="en-US" altLang="en-US"/>
          </a:p>
          <a:p>
            <a:r>
              <a:rPr lang="en-US" altLang="en-US"/>
              <a:t>See Kanuk Table 15-8 p. 421 for time line for typical purchase</a:t>
            </a:r>
          </a:p>
          <a:p>
            <a:endParaRPr lang="en-US" altLang="en-US"/>
          </a:p>
          <a:p>
            <a:r>
              <a:rPr lang="en-US" altLang="en-US"/>
              <a:t>In other words, when individual purchase time is short, a marketer can expect the overall rate of diffusion will be faster</a:t>
            </a:r>
          </a:p>
        </p:txBody>
      </p:sp>
    </p:spTree>
    <p:extLst>
      <p:ext uri="{BB962C8B-B14F-4D97-AF65-F5344CB8AC3E}">
        <p14:creationId xmlns:p14="http://schemas.microsoft.com/office/powerpoint/2010/main" val="1385897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928F1C-27A7-4204-BCC0-DAD3F26742D8}" type="slidenum">
              <a:rPr lang="en-US" altLang="en-US"/>
              <a:pPr/>
              <a:t>24</a:t>
            </a:fld>
            <a:endParaRPr lang="en-US" altLang="en-US"/>
          </a:p>
        </p:txBody>
      </p:sp>
      <p:sp>
        <p:nvSpPr>
          <p:cNvPr id="128002" name="Rectangle 2"/>
          <p:cNvSpPr>
            <a:spLocks noGrp="1" noRot="1" noChangeAspect="1" noChangeArrowheads="1" noTextEdit="1"/>
          </p:cNvSpPr>
          <p:nvPr>
            <p:ph type="sldImg"/>
          </p:nvPr>
        </p:nvSpPr>
        <p:spPr>
          <a:ln/>
        </p:spPr>
      </p:sp>
      <p:sp>
        <p:nvSpPr>
          <p:cNvPr id="128003" name="Rectangle 3"/>
          <p:cNvSpPr>
            <a:spLocks noGrp="1" noChangeArrowheads="1"/>
          </p:cNvSpPr>
          <p:nvPr>
            <p:ph type="body" idx="1"/>
          </p:nvPr>
        </p:nvSpPr>
        <p:spPr/>
        <p:txBody>
          <a:bodyPr/>
          <a:lstStyle/>
          <a:p>
            <a:r>
              <a:rPr lang="en-US" altLang="en-US"/>
              <a:t>These are all explained well in reading, so won’t go into detail.</a:t>
            </a:r>
          </a:p>
          <a:p>
            <a:r>
              <a:rPr lang="en-US" altLang="en-US"/>
              <a:t>However, worth mentioning that…</a:t>
            </a:r>
          </a:p>
        </p:txBody>
      </p:sp>
    </p:spTree>
    <p:extLst>
      <p:ext uri="{BB962C8B-B14F-4D97-AF65-F5344CB8AC3E}">
        <p14:creationId xmlns:p14="http://schemas.microsoft.com/office/powerpoint/2010/main" val="23676581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F6B1DC-A3D3-4381-8D5F-8BE0AFB5E695}" type="slidenum">
              <a:rPr lang="en-US" altLang="en-US"/>
              <a:pPr/>
              <a:t>25</a:t>
            </a:fld>
            <a:endParaRPr lang="en-US" altLang="en-US"/>
          </a:p>
        </p:txBody>
      </p:sp>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p:txBody>
          <a:bodyPr/>
          <a:lstStyle/>
          <a:p>
            <a:r>
              <a:rPr lang="en-US" altLang="en-US"/>
              <a:t>Graphically, adopter categories looks something like this</a:t>
            </a:r>
          </a:p>
          <a:p>
            <a:endParaRPr lang="en-US" altLang="en-US"/>
          </a:p>
          <a:p>
            <a:r>
              <a:rPr lang="en-US" altLang="en-US"/>
              <a:t>“Average consumer” is right in the middle</a:t>
            </a:r>
          </a:p>
        </p:txBody>
      </p:sp>
    </p:spTree>
    <p:extLst>
      <p:ext uri="{BB962C8B-B14F-4D97-AF65-F5344CB8AC3E}">
        <p14:creationId xmlns:p14="http://schemas.microsoft.com/office/powerpoint/2010/main" val="34927491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38843E-CA6D-4994-A133-3F588CCB646A}" type="slidenum">
              <a:rPr lang="en-US" altLang="en-US"/>
              <a:pPr/>
              <a:t>28</a:t>
            </a:fld>
            <a:endParaRPr lang="en-US" altLang="en-US"/>
          </a:p>
        </p:txBody>
      </p:sp>
      <p:sp>
        <p:nvSpPr>
          <p:cNvPr id="134146" name="Rectangle 2"/>
          <p:cNvSpPr>
            <a:spLocks noRot="1" noChangeArrowheads="1" noTextEdit="1"/>
          </p:cNvSpPr>
          <p:nvPr>
            <p:ph type="sldImg"/>
          </p:nvPr>
        </p:nvSpPr>
        <p:spPr>
          <a:ln/>
        </p:spPr>
      </p:sp>
      <p:sp>
        <p:nvSpPr>
          <p:cNvPr id="134147" name="Rectangle 3"/>
          <p:cNvSpPr>
            <a:spLocks noGrp="1" noChangeArrowheads="1"/>
          </p:cNvSpPr>
          <p:nvPr>
            <p:ph type="body" idx="1"/>
          </p:nvPr>
        </p:nvSpPr>
        <p:spPr/>
        <p:txBody>
          <a:bodyPr/>
          <a:lstStyle/>
          <a:p>
            <a:r>
              <a:rPr lang="en-US" altLang="en-US"/>
              <a:t>The third time-related factor is…</a:t>
            </a:r>
          </a:p>
          <a:p>
            <a:endParaRPr lang="en-US" altLang="en-US"/>
          </a:p>
          <a:p>
            <a:r>
              <a:rPr lang="en-US" altLang="en-US"/>
              <a:t>What is it?</a:t>
            </a:r>
          </a:p>
          <a:p>
            <a:endParaRPr lang="en-US" altLang="en-US"/>
          </a:p>
          <a:p>
            <a:r>
              <a:rPr lang="en-US" altLang="en-US"/>
              <a:t>E.g., it took 12 years longer for black and white tvs to reach the same level of “penetration” in Europe and Japan as in US; </a:t>
            </a:r>
          </a:p>
          <a:p>
            <a:r>
              <a:rPr lang="en-US" altLang="en-US"/>
              <a:t>for color TVs, 5 years in Japan and slightly longer in Europe; </a:t>
            </a:r>
          </a:p>
          <a:p>
            <a:r>
              <a:rPr lang="en-US" altLang="en-US"/>
              <a:t>for VCR’s, 3-4 years (with the US lagging); </a:t>
            </a:r>
          </a:p>
          <a:p>
            <a:r>
              <a:rPr lang="en-US" altLang="en-US"/>
              <a:t>for CD players, about 3 years.</a:t>
            </a:r>
          </a:p>
        </p:txBody>
      </p:sp>
    </p:spTree>
    <p:extLst>
      <p:ext uri="{BB962C8B-B14F-4D97-AF65-F5344CB8AC3E}">
        <p14:creationId xmlns:p14="http://schemas.microsoft.com/office/powerpoint/2010/main" val="39549301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B9FDEF-4F86-47A1-BBD9-3E9FC33C44CF}" type="slidenum">
              <a:rPr lang="en-US" altLang="en-US"/>
              <a:pPr/>
              <a:t>29</a:t>
            </a:fld>
            <a:endParaRPr lang="en-US" altLang="en-US"/>
          </a:p>
        </p:txBody>
      </p:sp>
      <p:sp>
        <p:nvSpPr>
          <p:cNvPr id="136194" name="Rectangle 2"/>
          <p:cNvSpPr>
            <a:spLocks noRot="1" noChangeArrowheads="1" noTextEdit="1"/>
          </p:cNvSpPr>
          <p:nvPr>
            <p:ph type="sldImg"/>
          </p:nvPr>
        </p:nvSpPr>
        <p:spPr>
          <a:ln/>
        </p:spPr>
      </p:sp>
      <p:sp>
        <p:nvSpPr>
          <p:cNvPr id="136195" name="Rectangle 3"/>
          <p:cNvSpPr>
            <a:spLocks noGrp="1" noChangeArrowheads="1"/>
          </p:cNvSpPr>
          <p:nvPr>
            <p:ph type="body" idx="1"/>
          </p:nvPr>
        </p:nvSpPr>
        <p:spPr/>
        <p:txBody>
          <a:bodyPr/>
          <a:lstStyle/>
          <a:p>
            <a:r>
              <a:rPr lang="en-US" altLang="en-US"/>
              <a:t>Skimming is a practice related to rate of adoption</a:t>
            </a:r>
          </a:p>
          <a:p>
            <a:endParaRPr lang="en-US" altLang="en-US"/>
          </a:p>
          <a:p>
            <a:r>
              <a:rPr lang="en-US" altLang="en-US"/>
              <a:t>What is it and when might it be used?</a:t>
            </a:r>
          </a:p>
          <a:p>
            <a:endParaRPr lang="en-US" altLang="en-US"/>
          </a:p>
          <a:p>
            <a:r>
              <a:rPr lang="en-US" altLang="en-US"/>
              <a:t>Examples?</a:t>
            </a:r>
          </a:p>
          <a:p>
            <a:r>
              <a:rPr lang="en-US" altLang="en-US"/>
              <a:t>VCR’s originally sold for $700; now $100 for a better product (sometimes also the result of better technology, e.g., computers)</a:t>
            </a:r>
          </a:p>
        </p:txBody>
      </p:sp>
    </p:spTree>
    <p:extLst>
      <p:ext uri="{BB962C8B-B14F-4D97-AF65-F5344CB8AC3E}">
        <p14:creationId xmlns:p14="http://schemas.microsoft.com/office/powerpoint/2010/main" val="4107713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142333-A475-4A9D-A5A5-01B4B3102EE9}" type="slidenum">
              <a:rPr lang="en-US" altLang="en-US"/>
              <a:pPr/>
              <a:t>30</a:t>
            </a:fld>
            <a:endParaRPr lang="en-US" altLang="en-US"/>
          </a:p>
        </p:txBody>
      </p:sp>
      <p:sp>
        <p:nvSpPr>
          <p:cNvPr id="138242" name="Rectangle 2"/>
          <p:cNvSpPr>
            <a:spLocks noRot="1" noChangeArrowheads="1" noTextEdit="1"/>
          </p:cNvSpPr>
          <p:nvPr>
            <p:ph type="sldImg"/>
          </p:nvPr>
        </p:nvSpPr>
        <p:spPr>
          <a:ln/>
        </p:spPr>
      </p:sp>
      <p:sp>
        <p:nvSpPr>
          <p:cNvPr id="138243" name="Rectangle 3"/>
          <p:cNvSpPr>
            <a:spLocks noGrp="1" noChangeArrowheads="1"/>
          </p:cNvSpPr>
          <p:nvPr>
            <p:ph type="body" idx="1"/>
          </p:nvPr>
        </p:nvSpPr>
        <p:spPr/>
        <p:txBody>
          <a:bodyPr/>
          <a:lstStyle/>
          <a:p>
            <a:pPr marL="228600" indent="-228600"/>
            <a:r>
              <a:rPr lang="en-US" altLang="en-US"/>
              <a:t>Nicely covered in book, so won’t go into detail</a:t>
            </a:r>
          </a:p>
          <a:p>
            <a:pPr marL="228600" indent="-228600"/>
            <a:r>
              <a:rPr lang="en-US" altLang="en-US"/>
              <a:t>A simplistic model that doesn’t account for full complexity of consumer decision process, but is still useful</a:t>
            </a:r>
          </a:p>
          <a:p>
            <a:pPr marL="228600" indent="-228600">
              <a:buFontTx/>
              <a:buAutoNum type="arabicPeriod"/>
            </a:pPr>
            <a:r>
              <a:rPr lang="en-US" altLang="en-US"/>
              <a:t>Consumer is first exposed to the product innovation (e.g., an ad on television)</a:t>
            </a:r>
          </a:p>
          <a:p>
            <a:pPr marL="228600" indent="-228600">
              <a:buFontTx/>
              <a:buAutoNum type="arabicPeriod"/>
            </a:pPr>
            <a:r>
              <a:rPr lang="en-US" altLang="en-US"/>
              <a:t>Consumer is interested and seeks and obtains information about the product; develops a favorable or unfavorable attitude toward the product</a:t>
            </a:r>
          </a:p>
          <a:p>
            <a:pPr marL="228600" indent="-228600">
              <a:buFontTx/>
              <a:buAutoNum type="arabicPeriod"/>
            </a:pPr>
            <a:r>
              <a:rPr lang="en-US" altLang="en-US"/>
              <a:t>Consumer decides whether the product will meet his/her needs</a:t>
            </a:r>
          </a:p>
          <a:p>
            <a:pPr marL="228600" indent="-228600">
              <a:buFontTx/>
              <a:buAutoNum type="arabicPeriod"/>
            </a:pPr>
            <a:r>
              <a:rPr lang="en-US" altLang="en-US"/>
              <a:t>Consumer uses the product on a limited basis (e.g., a 14-day money-back guarantee)</a:t>
            </a:r>
          </a:p>
          <a:p>
            <a:pPr marL="228600" indent="-228600">
              <a:buFontTx/>
              <a:buAutoNum type="arabicPeriod"/>
            </a:pPr>
            <a:r>
              <a:rPr lang="en-US" altLang="en-US"/>
              <a:t>If trial is favorable, consumer decides to use the product on a full, rather than limited basis/or rejects it</a:t>
            </a:r>
          </a:p>
        </p:txBody>
      </p:sp>
    </p:spTree>
    <p:extLst>
      <p:ext uri="{BB962C8B-B14F-4D97-AF65-F5344CB8AC3E}">
        <p14:creationId xmlns:p14="http://schemas.microsoft.com/office/powerpoint/2010/main" val="30468279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49102F-AD3E-49DA-809A-1A5186C57FD7}" type="slidenum">
              <a:rPr lang="en-US" altLang="en-US"/>
              <a:pPr/>
              <a:t>31</a:t>
            </a:fld>
            <a:endParaRPr lang="en-US" altLang="en-US"/>
          </a:p>
        </p:txBody>
      </p:sp>
      <p:sp>
        <p:nvSpPr>
          <p:cNvPr id="140290" name="Rectangle 2"/>
          <p:cNvSpPr>
            <a:spLocks noRot="1" noChangeArrowheads="1" noTextEdit="1"/>
          </p:cNvSpPr>
          <p:nvPr>
            <p:ph type="sldImg"/>
          </p:nvPr>
        </p:nvSpPr>
        <p:spPr>
          <a:ln/>
        </p:spPr>
      </p:sp>
      <p:sp>
        <p:nvSpPr>
          <p:cNvPr id="140291" name="Rectangle 3"/>
          <p:cNvSpPr>
            <a:spLocks noGrp="1" noChangeArrowheads="1"/>
          </p:cNvSpPr>
          <p:nvPr>
            <p:ph type="body" idx="1"/>
          </p:nvPr>
        </p:nvSpPr>
        <p:spPr/>
        <p:txBody>
          <a:bodyPr/>
          <a:lstStyle/>
          <a:p>
            <a:r>
              <a:rPr lang="en-US" altLang="en-US"/>
              <a:t>Again, these are explained well in text and will not cover in detail</a:t>
            </a:r>
          </a:p>
          <a:p>
            <a:endParaRPr lang="en-US" altLang="en-US"/>
          </a:p>
          <a:p>
            <a:r>
              <a:rPr lang="en-US" altLang="en-US"/>
              <a:t>Focus on #4: Tradition barriers </a:t>
            </a:r>
          </a:p>
          <a:p>
            <a:r>
              <a:rPr lang="en-US" altLang="en-US"/>
              <a:t>Language and cultural norms sometimes get in the way of adoption outside the U.S.</a:t>
            </a:r>
          </a:p>
          <a:p>
            <a:r>
              <a:rPr lang="en-US" altLang="en-US"/>
              <a:t>Examples in book p. 378</a:t>
            </a:r>
          </a:p>
          <a:p>
            <a:endParaRPr lang="en-US" altLang="en-US"/>
          </a:p>
          <a:p>
            <a:r>
              <a:rPr lang="en-US" altLang="en-US"/>
              <a:t>Some famous instances of language barriers have turned out to be “urban legends”</a:t>
            </a:r>
          </a:p>
          <a:p>
            <a:r>
              <a:rPr lang="en-US" altLang="en-US"/>
              <a:t>Chevy Nova</a:t>
            </a:r>
          </a:p>
          <a:p>
            <a:r>
              <a:rPr lang="en-US" altLang="en-US"/>
              <a:t>Other examples (see web articles in file)</a:t>
            </a:r>
          </a:p>
          <a:p>
            <a:endParaRPr lang="en-US" altLang="en-US"/>
          </a:p>
          <a:p>
            <a:r>
              <a:rPr lang="en-US" altLang="en-US"/>
              <a:t>Sometimes cultural differences can raise serious problems:</a:t>
            </a:r>
          </a:p>
          <a:p>
            <a:r>
              <a:rPr lang="en-US" altLang="en-US"/>
              <a:t>Nestle/infant formula--not considering quality of water and mothers’ dilution of product due to low incomes</a:t>
            </a:r>
          </a:p>
          <a:p>
            <a:endParaRPr lang="en-US" altLang="en-US"/>
          </a:p>
        </p:txBody>
      </p:sp>
    </p:spTree>
    <p:extLst>
      <p:ext uri="{BB962C8B-B14F-4D97-AF65-F5344CB8AC3E}">
        <p14:creationId xmlns:p14="http://schemas.microsoft.com/office/powerpoint/2010/main" val="1588478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4297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07830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4698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71630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01457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46805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5400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05299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6983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2776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8899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09291385"/>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8454"/>
            <a:ext cx="8689976" cy="2509213"/>
          </a:xfrm>
        </p:spPr>
        <p:txBody>
          <a:bodyPr>
            <a:normAutofit/>
          </a:bodyPr>
          <a:lstStyle/>
          <a:p>
            <a:r>
              <a:rPr lang="en-US" b="1" dirty="0" smtClean="0"/>
              <a:t>Consumer Behavior</a:t>
            </a:r>
            <a:br>
              <a:rPr lang="en-US" b="1" dirty="0" smtClean="0"/>
            </a:br>
            <a:r>
              <a:rPr lang="en-US" b="1" dirty="0" smtClean="0"/>
              <a:t>WEEK 15</a:t>
            </a:r>
            <a:endParaRPr lang="en-US" b="1" dirty="0"/>
          </a:p>
        </p:txBody>
      </p:sp>
      <p:sp>
        <p:nvSpPr>
          <p:cNvPr id="3" name="Subtitle 2"/>
          <p:cNvSpPr>
            <a:spLocks noGrp="1"/>
          </p:cNvSpPr>
          <p:nvPr>
            <p:ph type="subTitle" idx="1"/>
          </p:nvPr>
        </p:nvSpPr>
        <p:spPr>
          <a:xfrm>
            <a:off x="1751012" y="3429000"/>
            <a:ext cx="8689976" cy="1371599"/>
          </a:xfrm>
        </p:spPr>
        <p:txBody>
          <a:bodyPr>
            <a:noAutofit/>
          </a:bodyPr>
          <a:lstStyle/>
          <a:p>
            <a:r>
              <a:rPr lang="en-US" sz="2800" b="1" dirty="0" smtClean="0">
                <a:solidFill>
                  <a:schemeClr val="tx1"/>
                </a:solidFill>
              </a:rPr>
              <a:t>DIFFUSION OF INNOVATIONS</a:t>
            </a:r>
          </a:p>
          <a:p>
            <a:r>
              <a:rPr lang="en-US" sz="2800" b="1" dirty="0" smtClean="0">
                <a:solidFill>
                  <a:schemeClr val="tx1"/>
                </a:solidFill>
              </a:rPr>
              <a:t>By </a:t>
            </a:r>
          </a:p>
          <a:p>
            <a:r>
              <a:rPr lang="en-US" sz="2800" b="1" dirty="0" smtClean="0">
                <a:solidFill>
                  <a:schemeClr val="tx1"/>
                </a:solidFill>
              </a:rPr>
              <a:t>DR. WANJIKU KINYANJUI</a:t>
            </a:r>
            <a:endParaRPr lang="en-US" sz="2800" b="1" dirty="0">
              <a:solidFill>
                <a:schemeClr val="tx1"/>
              </a:solidFill>
            </a:endParaRPr>
          </a:p>
        </p:txBody>
      </p:sp>
    </p:spTree>
    <p:extLst>
      <p:ext uri="{BB962C8B-B14F-4D97-AF65-F5344CB8AC3E}">
        <p14:creationId xmlns:p14="http://schemas.microsoft.com/office/powerpoint/2010/main" val="3888462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770915"/>
            <a:ext cx="10364451" cy="1596177"/>
          </a:xfrm>
        </p:spPr>
        <p:txBody>
          <a:bodyPr/>
          <a:lstStyle/>
          <a:p>
            <a:r>
              <a:rPr lang="en-US" cap="none" dirty="0" smtClean="0"/>
              <a:t>Learning Objectives</a:t>
            </a:r>
            <a:endParaRPr lang="en-US" cap="none" dirty="0"/>
          </a:p>
        </p:txBody>
      </p:sp>
      <p:sp>
        <p:nvSpPr>
          <p:cNvPr id="3" name="Content Placeholder 2"/>
          <p:cNvSpPr>
            <a:spLocks noGrp="1"/>
          </p:cNvSpPr>
          <p:nvPr>
            <p:ph idx="1"/>
          </p:nvPr>
        </p:nvSpPr>
        <p:spPr/>
        <p:txBody>
          <a:bodyPr/>
          <a:lstStyle/>
          <a:p>
            <a:pPr marL="514350" indent="-514350" algn="just">
              <a:spcAft>
                <a:spcPts val="600"/>
              </a:spcAft>
              <a:buFont typeface="+mj-lt"/>
              <a:buAutoNum type="arabicPeriod"/>
              <a:defRPr/>
            </a:pPr>
            <a:r>
              <a:rPr lang="en-US" dirty="0" smtClean="0"/>
              <a:t>To understand the twofold process of the spread and acceptance of innovative products and services within a social system.</a:t>
            </a:r>
          </a:p>
          <a:p>
            <a:pPr marL="514350" indent="-514350" algn="just">
              <a:spcAft>
                <a:spcPts val="600"/>
              </a:spcAft>
              <a:buFont typeface="+mj-lt"/>
              <a:buAutoNum type="arabicPeriod"/>
              <a:defRPr/>
            </a:pPr>
            <a:r>
              <a:rPr lang="en-US" dirty="0" smtClean="0"/>
              <a:t>To appreciate how innovative products and services spread (or fail to spread) within a social system.</a:t>
            </a:r>
          </a:p>
          <a:p>
            <a:pPr marL="514350" indent="-514350" algn="just">
              <a:spcAft>
                <a:spcPts val="600"/>
              </a:spcAft>
              <a:buFont typeface="+mj-lt"/>
              <a:buAutoNum type="arabicPeriod"/>
              <a:defRPr/>
            </a:pPr>
            <a:r>
              <a:rPr lang="en-US" dirty="0" smtClean="0"/>
              <a:t>To comprehend how individual consumers decide whether or not to try and adopt a particularly innovative product or service.</a:t>
            </a:r>
          </a:p>
          <a:p>
            <a:pPr algn="just"/>
            <a:endParaRPr lang="en-US" dirty="0"/>
          </a:p>
        </p:txBody>
      </p:sp>
    </p:spTree>
    <p:extLst>
      <p:ext uri="{BB962C8B-B14F-4D97-AF65-F5344CB8AC3E}">
        <p14:creationId xmlns:p14="http://schemas.microsoft.com/office/powerpoint/2010/main" val="347968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 definition</a:t>
            </a:r>
            <a:endParaRPr lang="en-US" dirty="0"/>
          </a:p>
        </p:txBody>
      </p:sp>
      <p:sp>
        <p:nvSpPr>
          <p:cNvPr id="3" name="Content Placeholder 2"/>
          <p:cNvSpPr>
            <a:spLocks noGrp="1"/>
          </p:cNvSpPr>
          <p:nvPr>
            <p:ph idx="1"/>
          </p:nvPr>
        </p:nvSpPr>
        <p:spPr/>
        <p:txBody>
          <a:bodyPr/>
          <a:lstStyle/>
          <a:p>
            <a:r>
              <a:rPr lang="en-US" dirty="0"/>
              <a:t>Diffusion of innovations is the macro process by which the acceptance of an innovation </a:t>
            </a:r>
            <a:r>
              <a:rPr lang="en-US" dirty="0" smtClean="0"/>
              <a:t>takes </a:t>
            </a:r>
            <a:r>
              <a:rPr lang="en-US" dirty="0"/>
              <a:t>place among members of a social </a:t>
            </a:r>
            <a:r>
              <a:rPr lang="en-US" dirty="0" smtClean="0"/>
              <a:t>system </a:t>
            </a:r>
            <a:r>
              <a:rPr lang="en-US" dirty="0"/>
              <a:t>(or market segments) over </a:t>
            </a:r>
            <a:r>
              <a:rPr lang="en-US" dirty="0" smtClean="0"/>
              <a:t>time.</a:t>
            </a:r>
          </a:p>
          <a:p>
            <a:pPr lvl="1"/>
            <a:r>
              <a:rPr lang="en-US" dirty="0" smtClean="0"/>
              <a:t>Innovation is a new product, new service, new idea, or new practice</a:t>
            </a:r>
            <a:endParaRPr lang="en-US" dirty="0"/>
          </a:p>
        </p:txBody>
      </p:sp>
    </p:spTree>
    <p:extLst>
      <p:ext uri="{BB962C8B-B14F-4D97-AF65-F5344CB8AC3E}">
        <p14:creationId xmlns:p14="http://schemas.microsoft.com/office/powerpoint/2010/main" val="1723227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innovations</a:t>
            </a:r>
            <a:endParaRPr lang="en-US" dirty="0"/>
          </a:p>
        </p:txBody>
      </p:sp>
      <p:sp>
        <p:nvSpPr>
          <p:cNvPr id="3" name="Content Placeholder 2"/>
          <p:cNvSpPr>
            <a:spLocks noGrp="1"/>
          </p:cNvSpPr>
          <p:nvPr>
            <p:ph idx="1"/>
          </p:nvPr>
        </p:nvSpPr>
        <p:spPr/>
        <p:txBody>
          <a:bodyPr/>
          <a:lstStyle/>
          <a:p>
            <a:r>
              <a:rPr lang="en-US" dirty="0" smtClean="0"/>
              <a:t>The definition of what constitutes a “new product” varies among product developers and marketing strategists.</a:t>
            </a:r>
          </a:p>
          <a:p>
            <a:r>
              <a:rPr lang="en-US" dirty="0" smtClean="0"/>
              <a:t>From a consumer perspective, an innovation represents any item that the consumer perceives as new.</a:t>
            </a:r>
          </a:p>
          <a:p>
            <a:r>
              <a:rPr lang="en-US" dirty="0" smtClean="0"/>
              <a:t>Many marketers maintain that new products should be classified into three categories reflecting the extent to which they require consumers to change existing consumption behavior or buying patterns</a:t>
            </a:r>
            <a:endParaRPr lang="en-US" dirty="0"/>
          </a:p>
        </p:txBody>
      </p:sp>
    </p:spTree>
    <p:extLst>
      <p:ext uri="{BB962C8B-B14F-4D97-AF65-F5344CB8AC3E}">
        <p14:creationId xmlns:p14="http://schemas.microsoft.com/office/powerpoint/2010/main" val="1763468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i="1" u="sng" dirty="0" smtClean="0"/>
              <a:t>A continuous innovation </a:t>
            </a:r>
            <a:r>
              <a:rPr lang="en-US" dirty="0" smtClean="0"/>
              <a:t>It involves the introduction of a modified product rather than a totally new product. </a:t>
            </a:r>
          </a:p>
          <a:p>
            <a:pPr lvl="1"/>
            <a:r>
              <a:rPr lang="en-US" dirty="0" smtClean="0"/>
              <a:t>has the least disruptive influence on established behavior.</a:t>
            </a:r>
          </a:p>
          <a:p>
            <a:r>
              <a:rPr lang="en-US" i="1" u="sng" dirty="0" smtClean="0"/>
              <a:t>A dynamically continuous innovation </a:t>
            </a:r>
            <a:r>
              <a:rPr lang="en-US" dirty="0" smtClean="0"/>
              <a:t>is somewhat more disruptive than a continuous innovation but still does not alter established behavior. It may involve the creation of a new product or the modification of an existing product</a:t>
            </a:r>
          </a:p>
          <a:p>
            <a:r>
              <a:rPr lang="en-US" i="1" u="sng" dirty="0" smtClean="0"/>
              <a:t>A discontinuous innovation </a:t>
            </a:r>
            <a:r>
              <a:rPr lang="en-US" dirty="0" smtClean="0"/>
              <a:t>requires consumers to adopt new behavior. </a:t>
            </a:r>
            <a:r>
              <a:rPr lang="en-US" dirty="0" err="1" smtClean="0"/>
              <a:t>Eg</a:t>
            </a:r>
            <a:r>
              <a:rPr lang="en-US" dirty="0" smtClean="0"/>
              <a:t> medical self-test kits, mobile phones apps, and the internet.</a:t>
            </a:r>
            <a:endParaRPr lang="en-US" dirty="0"/>
          </a:p>
        </p:txBody>
      </p:sp>
    </p:spTree>
    <p:extLst>
      <p:ext uri="{BB962C8B-B14F-4D97-AF65-F5344CB8AC3E}">
        <p14:creationId xmlns:p14="http://schemas.microsoft.com/office/powerpoint/2010/main" val="354714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Elements of the Diffusion Process</a:t>
            </a:r>
            <a:endParaRPr lang="en-US" dirty="0"/>
          </a:p>
        </p:txBody>
      </p:sp>
      <p:sp>
        <p:nvSpPr>
          <p:cNvPr id="3" name="Content Placeholder 2"/>
          <p:cNvSpPr>
            <a:spLocks noGrp="1"/>
          </p:cNvSpPr>
          <p:nvPr>
            <p:ph idx="1"/>
          </p:nvPr>
        </p:nvSpPr>
        <p:spPr/>
        <p:txBody>
          <a:bodyPr/>
          <a:lstStyle/>
          <a:p>
            <a:r>
              <a:rPr lang="en-US" altLang="en-US" dirty="0"/>
              <a:t>Diffusion is the process by which </a:t>
            </a:r>
          </a:p>
          <a:p>
            <a:pPr lvl="1"/>
            <a:r>
              <a:rPr lang="en-US" altLang="en-US" dirty="0"/>
              <a:t>the acceptance of an innovation--a new product, service, idea or practice</a:t>
            </a:r>
          </a:p>
          <a:p>
            <a:pPr lvl="1"/>
            <a:r>
              <a:rPr lang="en-US" altLang="en-US" sz="2800" dirty="0"/>
              <a:t>is</a:t>
            </a:r>
            <a:r>
              <a:rPr lang="en-US" altLang="en-US" dirty="0"/>
              <a:t> spread by communication--mass media, salespeople, or word-of-mouth </a:t>
            </a:r>
          </a:p>
          <a:p>
            <a:pPr lvl="1"/>
            <a:r>
              <a:rPr lang="en-US" altLang="en-US" dirty="0"/>
              <a:t>to members of a social system--target market</a:t>
            </a:r>
          </a:p>
          <a:p>
            <a:pPr lvl="1"/>
            <a:r>
              <a:rPr lang="en-US" altLang="en-US" dirty="0"/>
              <a:t>over a period of time</a:t>
            </a:r>
          </a:p>
          <a:p>
            <a:endParaRPr lang="en-US" dirty="0"/>
          </a:p>
        </p:txBody>
      </p:sp>
    </p:spTree>
    <p:extLst>
      <p:ext uri="{BB962C8B-B14F-4D97-AF65-F5344CB8AC3E}">
        <p14:creationId xmlns:p14="http://schemas.microsoft.com/office/powerpoint/2010/main" val="2609777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Elements </a:t>
            </a:r>
            <a:r>
              <a:rPr lang="en-US" altLang="en-US" dirty="0"/>
              <a:t>of the diffusion process</a:t>
            </a:r>
            <a:endParaRPr lang="en-US" dirty="0"/>
          </a:p>
        </p:txBody>
      </p:sp>
      <p:sp>
        <p:nvSpPr>
          <p:cNvPr id="3" name="Content Placeholder 2"/>
          <p:cNvSpPr>
            <a:spLocks noGrp="1"/>
          </p:cNvSpPr>
          <p:nvPr>
            <p:ph idx="1"/>
          </p:nvPr>
        </p:nvSpPr>
        <p:spPr/>
        <p:txBody>
          <a:bodyPr/>
          <a:lstStyle/>
          <a:p>
            <a:pPr marL="0" indent="0">
              <a:buNone/>
            </a:pPr>
            <a:r>
              <a:rPr lang="en-US" altLang="en-US" dirty="0"/>
              <a:t>Four basic </a:t>
            </a:r>
            <a:r>
              <a:rPr lang="en-US" altLang="en-US" dirty="0" smtClean="0"/>
              <a:t>elements of the diffusion process:</a:t>
            </a:r>
            <a:endParaRPr lang="en-US" altLang="en-US" dirty="0"/>
          </a:p>
          <a:p>
            <a:pPr marL="571500" indent="-571500">
              <a:buFont typeface="Wingdings" panose="05000000000000000000" pitchFamily="2" charset="2"/>
              <a:buAutoNum type="arabicPeriod"/>
            </a:pPr>
            <a:r>
              <a:rPr lang="en-US" altLang="en-US" dirty="0"/>
              <a:t>The innovation</a:t>
            </a:r>
          </a:p>
          <a:p>
            <a:pPr marL="571500" indent="-571500">
              <a:buFont typeface="Wingdings" panose="05000000000000000000" pitchFamily="2" charset="2"/>
              <a:buAutoNum type="arabicPeriod"/>
            </a:pPr>
            <a:r>
              <a:rPr lang="en-US" altLang="en-US" dirty="0"/>
              <a:t>The channel of communication</a:t>
            </a:r>
          </a:p>
          <a:p>
            <a:pPr marL="571500" indent="-571500">
              <a:buFont typeface="Wingdings" panose="05000000000000000000" pitchFamily="2" charset="2"/>
              <a:buAutoNum type="arabicPeriod"/>
            </a:pPr>
            <a:r>
              <a:rPr lang="en-US" altLang="en-US" dirty="0"/>
              <a:t>The social system</a:t>
            </a:r>
          </a:p>
          <a:p>
            <a:pPr marL="571500" indent="-571500">
              <a:buFont typeface="Wingdings" panose="05000000000000000000" pitchFamily="2" charset="2"/>
              <a:buAutoNum type="arabicPeriod"/>
            </a:pPr>
            <a:r>
              <a:rPr lang="en-US" altLang="en-US" dirty="0"/>
              <a:t>Time</a:t>
            </a:r>
          </a:p>
        </p:txBody>
      </p:sp>
    </p:spTree>
    <p:extLst>
      <p:ext uri="{BB962C8B-B14F-4D97-AF65-F5344CB8AC3E}">
        <p14:creationId xmlns:p14="http://schemas.microsoft.com/office/powerpoint/2010/main" val="18949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705394" y="365125"/>
            <a:ext cx="10648406" cy="1152345"/>
          </a:xfrm>
        </p:spPr>
        <p:txBody>
          <a:bodyPr/>
          <a:lstStyle/>
          <a:p>
            <a:r>
              <a:rPr lang="en-US" altLang="en-US" dirty="0"/>
              <a:t>1. The innovation</a:t>
            </a:r>
          </a:p>
        </p:txBody>
      </p:sp>
      <p:sp>
        <p:nvSpPr>
          <p:cNvPr id="70659" name="Rectangle 3"/>
          <p:cNvSpPr>
            <a:spLocks noGrp="1" noChangeArrowheads="1"/>
          </p:cNvSpPr>
          <p:nvPr>
            <p:ph idx="1"/>
          </p:nvPr>
        </p:nvSpPr>
        <p:spPr>
          <a:xfrm>
            <a:off x="1066800" y="1907177"/>
            <a:ext cx="8229600" cy="4445818"/>
          </a:xfrm>
        </p:spPr>
        <p:txBody>
          <a:bodyPr/>
          <a:lstStyle/>
          <a:p>
            <a:r>
              <a:rPr lang="en-US" altLang="en-US" dirty="0"/>
              <a:t>Innovation takes many forms</a:t>
            </a:r>
          </a:p>
          <a:p>
            <a:r>
              <a:rPr lang="en-US" altLang="en-US" dirty="0"/>
              <a:t>There is no universally accepted definition of the terms </a:t>
            </a:r>
            <a:r>
              <a:rPr lang="en-US" altLang="en-US" i="1" dirty="0"/>
              <a:t>product innovation</a:t>
            </a:r>
            <a:r>
              <a:rPr lang="en-US" altLang="en-US" dirty="0"/>
              <a:t> or </a:t>
            </a:r>
            <a:r>
              <a:rPr lang="en-US" altLang="en-US" i="1" dirty="0"/>
              <a:t>new product</a:t>
            </a:r>
          </a:p>
          <a:p>
            <a:r>
              <a:rPr lang="en-US" altLang="en-US" dirty="0"/>
              <a:t>Instead, approaches to define the term have taken place within certain contexts:</a:t>
            </a:r>
          </a:p>
          <a:p>
            <a:pPr lvl="1"/>
            <a:r>
              <a:rPr lang="en-US" altLang="en-US" dirty="0"/>
              <a:t>Firm-oriented definitions</a:t>
            </a:r>
          </a:p>
          <a:p>
            <a:pPr lvl="1"/>
            <a:r>
              <a:rPr lang="en-US" altLang="en-US" dirty="0"/>
              <a:t>Market-oriented definitions</a:t>
            </a:r>
          </a:p>
          <a:p>
            <a:pPr lvl="1"/>
            <a:r>
              <a:rPr lang="en-US" altLang="en-US" dirty="0"/>
              <a:t>Consumer-oriented definitions</a:t>
            </a:r>
          </a:p>
          <a:p>
            <a:pPr lvl="1"/>
            <a:r>
              <a:rPr lang="en-US" altLang="en-US" dirty="0"/>
              <a:t>Product-oriented definitions</a:t>
            </a:r>
          </a:p>
        </p:txBody>
      </p:sp>
    </p:spTree>
    <p:extLst>
      <p:ext uri="{BB962C8B-B14F-4D97-AF65-F5344CB8AC3E}">
        <p14:creationId xmlns:p14="http://schemas.microsoft.com/office/powerpoint/2010/main" val="321500786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altLang="en-US"/>
              <a:t>Product-oriented definitions</a:t>
            </a:r>
          </a:p>
        </p:txBody>
      </p:sp>
      <p:sp>
        <p:nvSpPr>
          <p:cNvPr id="97283" name="Rectangle 3"/>
          <p:cNvSpPr>
            <a:spLocks noGrp="1" noChangeArrowheads="1"/>
          </p:cNvSpPr>
          <p:nvPr>
            <p:ph idx="1"/>
          </p:nvPr>
        </p:nvSpPr>
        <p:spPr/>
        <p:txBody>
          <a:bodyPr/>
          <a:lstStyle/>
          <a:p>
            <a:pPr marL="571500" indent="-571500"/>
            <a:r>
              <a:rPr lang="en-US" altLang="en-US" dirty="0"/>
              <a:t>This approach focuses on the </a:t>
            </a:r>
            <a:r>
              <a:rPr lang="en-US" altLang="en-US" i="1" dirty="0"/>
              <a:t>features </a:t>
            </a:r>
            <a:r>
              <a:rPr lang="en-US" altLang="en-US" dirty="0"/>
              <a:t>inherent in the product itself and the effects these features are likely to have on consumers’ established usage patterns</a:t>
            </a:r>
          </a:p>
          <a:p>
            <a:pPr marL="571500" indent="-571500"/>
            <a:r>
              <a:rPr lang="en-US" altLang="en-US" dirty="0"/>
              <a:t>Robertson identified three types of product innovations:</a:t>
            </a:r>
          </a:p>
          <a:p>
            <a:pPr marL="839788" lvl="1" indent="-495300"/>
            <a:r>
              <a:rPr lang="en-US" altLang="en-US" dirty="0"/>
              <a:t>Continuous innovation</a:t>
            </a:r>
          </a:p>
          <a:p>
            <a:pPr marL="839788" lvl="1" indent="-495300"/>
            <a:r>
              <a:rPr lang="en-US" altLang="en-US" dirty="0"/>
              <a:t>Dynamically continuous innovation</a:t>
            </a:r>
          </a:p>
          <a:p>
            <a:pPr marL="839788" lvl="1" indent="-495300"/>
            <a:r>
              <a:rPr lang="en-US" altLang="en-US" dirty="0"/>
              <a:t>Discontinuous innovation</a:t>
            </a:r>
          </a:p>
          <a:p>
            <a:pPr marL="571500" indent="-571500"/>
            <a:endParaRPr lang="en-US" altLang="en-US" dirty="0"/>
          </a:p>
        </p:txBody>
      </p:sp>
    </p:spTree>
    <p:extLst>
      <p:ext uri="{BB962C8B-B14F-4D97-AF65-F5344CB8AC3E}">
        <p14:creationId xmlns:p14="http://schemas.microsoft.com/office/powerpoint/2010/main" val="3671874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en-US" altLang="en-US"/>
              <a:t>Continuous innovation</a:t>
            </a:r>
          </a:p>
        </p:txBody>
      </p:sp>
      <p:sp>
        <p:nvSpPr>
          <p:cNvPr id="98307" name="Rectangle 3"/>
          <p:cNvSpPr>
            <a:spLocks noGrp="1" noChangeArrowheads="1"/>
          </p:cNvSpPr>
          <p:nvPr>
            <p:ph idx="1"/>
          </p:nvPr>
        </p:nvSpPr>
        <p:spPr/>
        <p:txBody>
          <a:bodyPr/>
          <a:lstStyle/>
          <a:p>
            <a:r>
              <a:rPr lang="en-US" altLang="en-US"/>
              <a:t>Introduction of a </a:t>
            </a:r>
            <a:r>
              <a:rPr lang="en-US" altLang="en-US" i="1"/>
              <a:t>modified</a:t>
            </a:r>
            <a:r>
              <a:rPr lang="en-US" altLang="en-US"/>
              <a:t> product rather than a totally new product</a:t>
            </a:r>
          </a:p>
          <a:p>
            <a:r>
              <a:rPr lang="en-US" altLang="en-US"/>
              <a:t>Little or no change in technology</a:t>
            </a:r>
          </a:p>
          <a:p>
            <a:r>
              <a:rPr lang="en-US" altLang="en-US"/>
              <a:t>Has the least disruptive influence on established usage patterns</a:t>
            </a:r>
          </a:p>
          <a:p>
            <a:r>
              <a:rPr lang="en-US" altLang="en-US" i="1"/>
              <a:t>Symbolic innovations</a:t>
            </a:r>
            <a:r>
              <a:rPr lang="en-US" altLang="en-US"/>
              <a:t> tend to be continuous</a:t>
            </a:r>
          </a:p>
        </p:txBody>
      </p:sp>
    </p:spTree>
    <p:extLst>
      <p:ext uri="{BB962C8B-B14F-4D97-AF65-F5344CB8AC3E}">
        <p14:creationId xmlns:p14="http://schemas.microsoft.com/office/powerpoint/2010/main" val="3818994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normAutofit/>
          </a:bodyPr>
          <a:lstStyle/>
          <a:p>
            <a:r>
              <a:rPr lang="en-US" altLang="en-US"/>
              <a:t>Dynamically continuous innovation</a:t>
            </a:r>
          </a:p>
        </p:txBody>
      </p:sp>
      <p:sp>
        <p:nvSpPr>
          <p:cNvPr id="100355" name="Rectangle 3"/>
          <p:cNvSpPr>
            <a:spLocks noGrp="1" noChangeArrowheads="1"/>
          </p:cNvSpPr>
          <p:nvPr>
            <p:ph idx="1"/>
          </p:nvPr>
        </p:nvSpPr>
        <p:spPr/>
        <p:txBody>
          <a:bodyPr/>
          <a:lstStyle/>
          <a:p>
            <a:r>
              <a:rPr lang="en-US" altLang="en-US"/>
              <a:t>May involve a new product or modification of an existing product</a:t>
            </a:r>
          </a:p>
          <a:p>
            <a:r>
              <a:rPr lang="en-US" altLang="en-US" i="1"/>
              <a:t>Som</a:t>
            </a:r>
            <a:r>
              <a:rPr lang="en-US" altLang="en-US"/>
              <a:t>e technical advances</a:t>
            </a:r>
          </a:p>
          <a:p>
            <a:r>
              <a:rPr lang="en-US" altLang="en-US"/>
              <a:t>Still does not disrupt or alter consumer buying and usage patterns</a:t>
            </a:r>
          </a:p>
          <a:p>
            <a:endParaRPr lang="en-US" altLang="en-US"/>
          </a:p>
        </p:txBody>
      </p:sp>
    </p:spTree>
    <p:extLst>
      <p:ext uri="{BB962C8B-B14F-4D97-AF65-F5344CB8AC3E}">
        <p14:creationId xmlns:p14="http://schemas.microsoft.com/office/powerpoint/2010/main" val="1101748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altLang="en-US"/>
              <a:t>Discontinuous innovation</a:t>
            </a:r>
          </a:p>
        </p:txBody>
      </p:sp>
      <p:sp>
        <p:nvSpPr>
          <p:cNvPr id="102403" name="Rectangle 3"/>
          <p:cNvSpPr>
            <a:spLocks noGrp="1" noChangeArrowheads="1"/>
          </p:cNvSpPr>
          <p:nvPr>
            <p:ph idx="1"/>
          </p:nvPr>
        </p:nvSpPr>
        <p:spPr/>
        <p:txBody>
          <a:bodyPr/>
          <a:lstStyle/>
          <a:p>
            <a:r>
              <a:rPr lang="en-US" altLang="en-US"/>
              <a:t>Introduction of a </a:t>
            </a:r>
            <a:r>
              <a:rPr lang="en-US" altLang="en-US" i="1"/>
              <a:t>pioneering</a:t>
            </a:r>
            <a:r>
              <a:rPr lang="en-US" altLang="en-US"/>
              <a:t> product</a:t>
            </a:r>
          </a:p>
          <a:p>
            <a:r>
              <a:rPr lang="en-US" altLang="en-US"/>
              <a:t>Involves a </a:t>
            </a:r>
            <a:r>
              <a:rPr lang="en-US" altLang="en-US" i="1"/>
              <a:t>major</a:t>
            </a:r>
            <a:r>
              <a:rPr lang="en-US" altLang="en-US"/>
              <a:t> technological advance</a:t>
            </a:r>
          </a:p>
          <a:p>
            <a:r>
              <a:rPr lang="en-US" altLang="en-US"/>
              <a:t>Consumers must learn new behavior patterns</a:t>
            </a:r>
          </a:p>
          <a:p>
            <a:r>
              <a:rPr lang="en-US" altLang="en-US"/>
              <a:t>May be difficult to market initially</a:t>
            </a:r>
          </a:p>
          <a:p>
            <a:r>
              <a:rPr lang="en-US" altLang="en-US"/>
              <a:t>Is rare</a:t>
            </a:r>
          </a:p>
          <a:p>
            <a:endParaRPr lang="en-US" altLang="en-US"/>
          </a:p>
        </p:txBody>
      </p:sp>
    </p:spTree>
    <p:extLst>
      <p:ext uri="{BB962C8B-B14F-4D97-AF65-F5344CB8AC3E}">
        <p14:creationId xmlns:p14="http://schemas.microsoft.com/office/powerpoint/2010/main" val="98935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normAutofit/>
          </a:bodyPr>
          <a:lstStyle/>
          <a:p>
            <a:r>
              <a:rPr lang="en-US" altLang="en-US" sz="3800"/>
              <a:t>Product characteristics that influence diffusion</a:t>
            </a:r>
          </a:p>
        </p:txBody>
      </p:sp>
      <p:sp>
        <p:nvSpPr>
          <p:cNvPr id="104451" name="Rectangle 3"/>
          <p:cNvSpPr>
            <a:spLocks noGrp="1" noChangeArrowheads="1"/>
          </p:cNvSpPr>
          <p:nvPr>
            <p:ph idx="1"/>
          </p:nvPr>
        </p:nvSpPr>
        <p:spPr>
          <a:xfrm>
            <a:off x="838200" y="1690688"/>
            <a:ext cx="8229600" cy="4225925"/>
          </a:xfrm>
        </p:spPr>
        <p:txBody>
          <a:bodyPr/>
          <a:lstStyle/>
          <a:p>
            <a:pPr marL="571500" indent="-571500"/>
            <a:endParaRPr lang="en-US" altLang="en-US" dirty="0" smtClean="0"/>
          </a:p>
          <a:p>
            <a:pPr marL="571500" indent="-571500"/>
            <a:r>
              <a:rPr lang="en-US" altLang="en-US" dirty="0" smtClean="0"/>
              <a:t>Not </a:t>
            </a:r>
            <a:r>
              <a:rPr lang="en-US" altLang="en-US" dirty="0"/>
              <a:t>all new products meet with immediate success</a:t>
            </a:r>
          </a:p>
          <a:p>
            <a:pPr marL="571500" indent="-571500"/>
            <a:r>
              <a:rPr lang="en-US" altLang="en-US" dirty="0"/>
              <a:t>No precise formula marketers can use to predict how consumers will react to their products</a:t>
            </a:r>
          </a:p>
          <a:p>
            <a:pPr marL="839788" lvl="1" indent="-495300">
              <a:buFont typeface="Wingdings" panose="05000000000000000000" pitchFamily="2" charset="2"/>
              <a:buAutoNum type="arabicPeriod"/>
            </a:pPr>
            <a:endParaRPr lang="en-US" altLang="en-US" dirty="0"/>
          </a:p>
          <a:p>
            <a:pPr marL="571500" indent="-571500"/>
            <a:endParaRPr lang="en-US" altLang="en-US" dirty="0"/>
          </a:p>
        </p:txBody>
      </p:sp>
    </p:spTree>
    <p:extLst>
      <p:ext uri="{BB962C8B-B14F-4D97-AF65-F5344CB8AC3E}">
        <p14:creationId xmlns:p14="http://schemas.microsoft.com/office/powerpoint/2010/main" val="401955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endParaRPr lang="en-US" altLang="en-US"/>
          </a:p>
        </p:txBody>
      </p:sp>
      <p:sp>
        <p:nvSpPr>
          <p:cNvPr id="143363" name="Rectangle 3"/>
          <p:cNvSpPr>
            <a:spLocks noGrp="1" noChangeArrowheads="1"/>
          </p:cNvSpPr>
          <p:nvPr>
            <p:ph idx="1"/>
          </p:nvPr>
        </p:nvSpPr>
        <p:spPr/>
        <p:txBody>
          <a:bodyPr/>
          <a:lstStyle/>
          <a:p>
            <a:r>
              <a:rPr lang="en-US" altLang="en-US"/>
              <a:t>Researchers have identified five characteristics that </a:t>
            </a:r>
            <a:r>
              <a:rPr lang="en-US" altLang="en-US" i="1"/>
              <a:t>appear</a:t>
            </a:r>
            <a:r>
              <a:rPr lang="en-US" altLang="en-US"/>
              <a:t> to influence consumer acceptance</a:t>
            </a:r>
          </a:p>
          <a:p>
            <a:pPr lvl="1">
              <a:buFont typeface="Wingdings" panose="05000000000000000000" pitchFamily="2" charset="2"/>
              <a:buAutoNum type="arabicPeriod"/>
            </a:pPr>
            <a:r>
              <a:rPr lang="en-US" altLang="en-US"/>
              <a:t>Relative advantage</a:t>
            </a:r>
          </a:p>
          <a:p>
            <a:pPr lvl="1">
              <a:buFont typeface="Wingdings" panose="05000000000000000000" pitchFamily="2" charset="2"/>
              <a:buAutoNum type="arabicPeriod"/>
            </a:pPr>
            <a:r>
              <a:rPr lang="en-US" altLang="en-US"/>
              <a:t>Compatibility</a:t>
            </a:r>
          </a:p>
          <a:p>
            <a:pPr lvl="1">
              <a:buFont typeface="Wingdings" panose="05000000000000000000" pitchFamily="2" charset="2"/>
              <a:buAutoNum type="arabicPeriod"/>
            </a:pPr>
            <a:r>
              <a:rPr lang="en-US" altLang="en-US"/>
              <a:t>Complexity</a:t>
            </a:r>
          </a:p>
          <a:p>
            <a:pPr lvl="1">
              <a:buFont typeface="Wingdings" panose="05000000000000000000" pitchFamily="2" charset="2"/>
              <a:buAutoNum type="arabicPeriod"/>
            </a:pPr>
            <a:r>
              <a:rPr lang="en-US" altLang="en-US"/>
              <a:t>Trialability</a:t>
            </a:r>
          </a:p>
          <a:p>
            <a:pPr lvl="1">
              <a:buFont typeface="Wingdings" panose="05000000000000000000" pitchFamily="2" charset="2"/>
              <a:buAutoNum type="arabicPeriod"/>
            </a:pPr>
            <a:r>
              <a:rPr lang="en-US" altLang="en-US"/>
              <a:t>Observability</a:t>
            </a:r>
          </a:p>
          <a:p>
            <a:endParaRPr lang="en-US" altLang="en-US"/>
          </a:p>
        </p:txBody>
      </p:sp>
    </p:spTree>
    <p:extLst>
      <p:ext uri="{BB962C8B-B14F-4D97-AF65-F5344CB8AC3E}">
        <p14:creationId xmlns:p14="http://schemas.microsoft.com/office/powerpoint/2010/main" val="1663510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ltLang="en-US"/>
              <a:t>Relative advantage</a:t>
            </a:r>
          </a:p>
        </p:txBody>
      </p:sp>
      <p:sp>
        <p:nvSpPr>
          <p:cNvPr id="106499" name="Rectangle 3"/>
          <p:cNvSpPr>
            <a:spLocks noGrp="1" noChangeArrowheads="1"/>
          </p:cNvSpPr>
          <p:nvPr>
            <p:ph idx="1"/>
          </p:nvPr>
        </p:nvSpPr>
        <p:spPr/>
        <p:txBody>
          <a:bodyPr/>
          <a:lstStyle/>
          <a:p>
            <a:r>
              <a:rPr lang="en-US" altLang="en-US"/>
              <a:t>The degree to which potential consumers perceive a new product is </a:t>
            </a:r>
            <a:r>
              <a:rPr lang="en-US" altLang="en-US" i="1"/>
              <a:t>superior</a:t>
            </a:r>
            <a:r>
              <a:rPr lang="en-US" altLang="en-US"/>
              <a:t> to existing substitutes</a:t>
            </a:r>
          </a:p>
        </p:txBody>
      </p:sp>
    </p:spTree>
    <p:extLst>
      <p:ext uri="{BB962C8B-B14F-4D97-AF65-F5344CB8AC3E}">
        <p14:creationId xmlns:p14="http://schemas.microsoft.com/office/powerpoint/2010/main" val="3817697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ltLang="en-US"/>
              <a:t>Compatibility</a:t>
            </a:r>
          </a:p>
        </p:txBody>
      </p:sp>
      <p:sp>
        <p:nvSpPr>
          <p:cNvPr id="108547" name="Rectangle 3"/>
          <p:cNvSpPr>
            <a:spLocks noGrp="1" noChangeArrowheads="1"/>
          </p:cNvSpPr>
          <p:nvPr>
            <p:ph idx="1"/>
          </p:nvPr>
        </p:nvSpPr>
        <p:spPr/>
        <p:txBody>
          <a:bodyPr/>
          <a:lstStyle/>
          <a:p>
            <a:r>
              <a:rPr lang="en-US" altLang="en-US"/>
              <a:t>The degree to which potential consumers feel a new product is </a:t>
            </a:r>
            <a:r>
              <a:rPr lang="en-US" altLang="en-US" i="1"/>
              <a:t>consistent with</a:t>
            </a:r>
            <a:r>
              <a:rPr lang="en-US" altLang="en-US"/>
              <a:t> their present needs, values and practices</a:t>
            </a:r>
          </a:p>
        </p:txBody>
      </p:sp>
    </p:spTree>
    <p:extLst>
      <p:ext uri="{BB962C8B-B14F-4D97-AF65-F5344CB8AC3E}">
        <p14:creationId xmlns:p14="http://schemas.microsoft.com/office/powerpoint/2010/main" val="2936420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US" altLang="en-US"/>
              <a:t>Complexity</a:t>
            </a:r>
          </a:p>
        </p:txBody>
      </p:sp>
      <p:sp>
        <p:nvSpPr>
          <p:cNvPr id="110595" name="Rectangle 3"/>
          <p:cNvSpPr>
            <a:spLocks noGrp="1" noChangeArrowheads="1"/>
          </p:cNvSpPr>
          <p:nvPr>
            <p:ph idx="1"/>
          </p:nvPr>
        </p:nvSpPr>
        <p:spPr/>
        <p:txBody>
          <a:bodyPr/>
          <a:lstStyle/>
          <a:p>
            <a:r>
              <a:rPr lang="en-US" altLang="en-US"/>
              <a:t>The degree to which a new product is difficult to understand or use</a:t>
            </a:r>
          </a:p>
        </p:txBody>
      </p:sp>
    </p:spTree>
    <p:extLst>
      <p:ext uri="{BB962C8B-B14F-4D97-AF65-F5344CB8AC3E}">
        <p14:creationId xmlns:p14="http://schemas.microsoft.com/office/powerpoint/2010/main" val="34486771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en-US" altLang="en-US"/>
              <a:t>Trialability</a:t>
            </a:r>
          </a:p>
        </p:txBody>
      </p:sp>
      <p:sp>
        <p:nvSpPr>
          <p:cNvPr id="112643" name="Rectangle 3"/>
          <p:cNvSpPr>
            <a:spLocks noGrp="1" noChangeArrowheads="1"/>
          </p:cNvSpPr>
          <p:nvPr>
            <p:ph idx="1"/>
          </p:nvPr>
        </p:nvSpPr>
        <p:spPr/>
        <p:txBody>
          <a:bodyPr/>
          <a:lstStyle/>
          <a:p>
            <a:r>
              <a:rPr lang="en-US" altLang="en-US"/>
              <a:t>The degree to which a new product is </a:t>
            </a:r>
            <a:r>
              <a:rPr lang="en-US" altLang="en-US" i="1"/>
              <a:t>capable of being tried</a:t>
            </a:r>
            <a:r>
              <a:rPr lang="en-US" altLang="en-US"/>
              <a:t> on a limited basis</a:t>
            </a:r>
          </a:p>
        </p:txBody>
      </p:sp>
    </p:spTree>
    <p:extLst>
      <p:ext uri="{BB962C8B-B14F-4D97-AF65-F5344CB8AC3E}">
        <p14:creationId xmlns:p14="http://schemas.microsoft.com/office/powerpoint/2010/main" val="1565380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r>
              <a:rPr lang="en-US" altLang="en-US"/>
              <a:t>Observability</a:t>
            </a:r>
          </a:p>
        </p:txBody>
      </p:sp>
      <p:sp>
        <p:nvSpPr>
          <p:cNvPr id="114691" name="Rectangle 3"/>
          <p:cNvSpPr>
            <a:spLocks noGrp="1" noChangeArrowheads="1"/>
          </p:cNvSpPr>
          <p:nvPr>
            <p:ph idx="1"/>
          </p:nvPr>
        </p:nvSpPr>
        <p:spPr/>
        <p:txBody>
          <a:bodyPr/>
          <a:lstStyle/>
          <a:p>
            <a:r>
              <a:rPr lang="en-US" altLang="en-US"/>
              <a:t>The ease with which a product’s benefits or attributes can be </a:t>
            </a:r>
            <a:r>
              <a:rPr lang="en-US" altLang="en-US" i="1"/>
              <a:t>observed, imagined or described</a:t>
            </a:r>
            <a:r>
              <a:rPr lang="en-US" altLang="en-US"/>
              <a:t> to potential consumers</a:t>
            </a:r>
          </a:p>
        </p:txBody>
      </p:sp>
    </p:spTree>
    <p:extLst>
      <p:ext uri="{BB962C8B-B14F-4D97-AF65-F5344CB8AC3E}">
        <p14:creationId xmlns:p14="http://schemas.microsoft.com/office/powerpoint/2010/main" val="3488023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r>
              <a:rPr lang="en-US" altLang="en-US"/>
              <a:t>2. Channel of communication</a:t>
            </a:r>
          </a:p>
        </p:txBody>
      </p:sp>
      <p:sp>
        <p:nvSpPr>
          <p:cNvPr id="116739" name="Rectangle 3"/>
          <p:cNvSpPr>
            <a:spLocks noGrp="1" noChangeArrowheads="1"/>
          </p:cNvSpPr>
          <p:nvPr>
            <p:ph idx="1"/>
          </p:nvPr>
        </p:nvSpPr>
        <p:spPr/>
        <p:txBody>
          <a:bodyPr/>
          <a:lstStyle/>
          <a:p>
            <a:r>
              <a:rPr lang="en-US" altLang="en-US" i="1"/>
              <a:t>Speed</a:t>
            </a:r>
            <a:r>
              <a:rPr lang="en-US" altLang="en-US"/>
              <a:t> with which an innovation spreads through the market depends in great part on communications</a:t>
            </a:r>
          </a:p>
          <a:p>
            <a:pPr lvl="1"/>
            <a:r>
              <a:rPr lang="en-US" altLang="en-US"/>
              <a:t>Between the marketer and consumer</a:t>
            </a:r>
          </a:p>
          <a:p>
            <a:pPr lvl="1"/>
            <a:r>
              <a:rPr lang="en-US" altLang="en-US"/>
              <a:t>Between consumers (word-of-mouth)</a:t>
            </a:r>
          </a:p>
          <a:p>
            <a:r>
              <a:rPr lang="en-US" altLang="en-US"/>
              <a:t>In recent years a number of new channels of communication have been developed</a:t>
            </a:r>
          </a:p>
        </p:txBody>
      </p:sp>
    </p:spTree>
    <p:extLst>
      <p:ext uri="{BB962C8B-B14F-4D97-AF65-F5344CB8AC3E}">
        <p14:creationId xmlns:p14="http://schemas.microsoft.com/office/powerpoint/2010/main" val="530994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r>
              <a:rPr lang="en-US" altLang="en-US"/>
              <a:t>3. The social system</a:t>
            </a:r>
          </a:p>
        </p:txBody>
      </p:sp>
      <p:sp>
        <p:nvSpPr>
          <p:cNvPr id="118787" name="Rectangle 3"/>
          <p:cNvSpPr>
            <a:spLocks noGrp="1" noChangeArrowheads="1"/>
          </p:cNvSpPr>
          <p:nvPr>
            <p:ph idx="1"/>
          </p:nvPr>
        </p:nvSpPr>
        <p:spPr>
          <a:xfrm>
            <a:off x="1223553" y="1521824"/>
            <a:ext cx="9553303" cy="4987925"/>
          </a:xfrm>
        </p:spPr>
        <p:txBody>
          <a:bodyPr/>
          <a:lstStyle/>
          <a:p>
            <a:r>
              <a:rPr lang="en-US" altLang="en-US" dirty="0"/>
              <a:t>The </a:t>
            </a:r>
            <a:r>
              <a:rPr lang="en-US" altLang="en-US" i="1" dirty="0"/>
              <a:t>physical, social, or cultural environment</a:t>
            </a:r>
            <a:r>
              <a:rPr lang="en-US" altLang="en-US" dirty="0"/>
              <a:t> to which people belong and within which they function</a:t>
            </a:r>
          </a:p>
          <a:p>
            <a:r>
              <a:rPr lang="en-US" altLang="en-US" dirty="0"/>
              <a:t>Members of a social system have at least one characteristic in common that makes them potential buyers of a particular product</a:t>
            </a:r>
          </a:p>
          <a:p>
            <a:r>
              <a:rPr lang="en-US" altLang="en-US" dirty="0"/>
              <a:t>The </a:t>
            </a:r>
            <a:r>
              <a:rPr lang="en-US" altLang="en-US" i="1" dirty="0"/>
              <a:t>values</a:t>
            </a:r>
            <a:r>
              <a:rPr lang="en-US" altLang="en-US" dirty="0"/>
              <a:t> and </a:t>
            </a:r>
            <a:r>
              <a:rPr lang="en-US" altLang="en-US" i="1" dirty="0"/>
              <a:t>norm</a:t>
            </a:r>
            <a:r>
              <a:rPr lang="en-US" altLang="en-US" dirty="0"/>
              <a:t>s of a social system will influence the acceptance or rejection of new products</a:t>
            </a:r>
          </a:p>
        </p:txBody>
      </p:sp>
    </p:spTree>
    <p:extLst>
      <p:ext uri="{BB962C8B-B14F-4D97-AF65-F5344CB8AC3E}">
        <p14:creationId xmlns:p14="http://schemas.microsoft.com/office/powerpoint/2010/main" val="31977754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r>
              <a:rPr lang="en-US" altLang="en-US"/>
              <a:t>4. Time</a:t>
            </a:r>
          </a:p>
        </p:txBody>
      </p:sp>
      <p:sp>
        <p:nvSpPr>
          <p:cNvPr id="122883" name="Rectangle 3"/>
          <p:cNvSpPr>
            <a:spLocks noGrp="1" noChangeArrowheads="1"/>
          </p:cNvSpPr>
          <p:nvPr>
            <p:ph idx="1"/>
          </p:nvPr>
        </p:nvSpPr>
        <p:spPr/>
        <p:txBody>
          <a:bodyPr/>
          <a:lstStyle/>
          <a:p>
            <a:pPr marL="0" indent="0">
              <a:buNone/>
            </a:pPr>
            <a:r>
              <a:rPr lang="en-US" altLang="en-US" dirty="0"/>
              <a:t>Time relates to diffusion in three ways:</a:t>
            </a:r>
          </a:p>
          <a:p>
            <a:pPr marL="839788" lvl="1" indent="-495300">
              <a:buFont typeface="Wingdings" panose="05000000000000000000" pitchFamily="2" charset="2"/>
              <a:buAutoNum type="arabicPeriod"/>
            </a:pPr>
            <a:r>
              <a:rPr lang="en-US" altLang="en-US" dirty="0"/>
              <a:t>Amount of purchase time</a:t>
            </a:r>
          </a:p>
          <a:p>
            <a:pPr marL="839788" lvl="1" indent="-495300">
              <a:buFont typeface="Wingdings" panose="05000000000000000000" pitchFamily="2" charset="2"/>
              <a:buAutoNum type="arabicPeriod"/>
            </a:pPr>
            <a:r>
              <a:rPr lang="en-US" altLang="en-US" dirty="0"/>
              <a:t>Adopter categories</a:t>
            </a:r>
          </a:p>
          <a:p>
            <a:pPr marL="839788" lvl="1" indent="-495300">
              <a:buFont typeface="Wingdings" panose="05000000000000000000" pitchFamily="2" charset="2"/>
              <a:buAutoNum type="arabicPeriod"/>
            </a:pPr>
            <a:r>
              <a:rPr lang="en-US" altLang="en-US" dirty="0"/>
              <a:t>Rate of adoption</a:t>
            </a:r>
          </a:p>
        </p:txBody>
      </p:sp>
    </p:spTree>
    <p:extLst>
      <p:ext uri="{BB962C8B-B14F-4D97-AF65-F5344CB8AC3E}">
        <p14:creationId xmlns:p14="http://schemas.microsoft.com/office/powerpoint/2010/main" val="954103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en-US" altLang="en-US"/>
              <a:t>1. Purchase time</a:t>
            </a:r>
          </a:p>
        </p:txBody>
      </p:sp>
      <p:sp>
        <p:nvSpPr>
          <p:cNvPr id="123907" name="Rectangle 3"/>
          <p:cNvSpPr>
            <a:spLocks noGrp="1" noChangeArrowheads="1"/>
          </p:cNvSpPr>
          <p:nvPr>
            <p:ph idx="1"/>
          </p:nvPr>
        </p:nvSpPr>
        <p:spPr/>
        <p:txBody>
          <a:bodyPr/>
          <a:lstStyle/>
          <a:p>
            <a:r>
              <a:rPr lang="en-US" altLang="en-US"/>
              <a:t>Refers to the amount of time that elapses between a consumer’s </a:t>
            </a:r>
            <a:r>
              <a:rPr lang="en-US" altLang="en-US" i="1"/>
              <a:t>initial awareness</a:t>
            </a:r>
            <a:r>
              <a:rPr lang="en-US" altLang="en-US"/>
              <a:t> of a new product or service and the point at which he or she purchases or rejects it</a:t>
            </a:r>
          </a:p>
          <a:p>
            <a:r>
              <a:rPr lang="en-US" altLang="en-US"/>
              <a:t>Important because is a predictor of the overall length of time it will take for the product to achieve widespread adoption</a:t>
            </a:r>
          </a:p>
        </p:txBody>
      </p:sp>
    </p:spTree>
    <p:extLst>
      <p:ext uri="{BB962C8B-B14F-4D97-AF65-F5344CB8AC3E}">
        <p14:creationId xmlns:p14="http://schemas.microsoft.com/office/powerpoint/2010/main" val="2725294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r>
              <a:rPr lang="en-US" altLang="en-US"/>
              <a:t>2. Adopter categories</a:t>
            </a:r>
          </a:p>
        </p:txBody>
      </p:sp>
      <p:sp>
        <p:nvSpPr>
          <p:cNvPr id="125955" name="Rectangle 3"/>
          <p:cNvSpPr>
            <a:spLocks noGrp="1" noChangeArrowheads="1"/>
          </p:cNvSpPr>
          <p:nvPr>
            <p:ph idx="1"/>
          </p:nvPr>
        </p:nvSpPr>
        <p:spPr/>
        <p:txBody>
          <a:bodyPr>
            <a:normAutofit/>
          </a:bodyPr>
          <a:lstStyle/>
          <a:p>
            <a:pPr marL="0" indent="0">
              <a:buNone/>
            </a:pPr>
            <a:r>
              <a:rPr lang="en-US" altLang="en-US" dirty="0"/>
              <a:t>Involve a classification scheme that indicates where a consumer stands relative to other consumers in terms of when they adopt a new product (i.e., time)</a:t>
            </a:r>
          </a:p>
          <a:p>
            <a:pPr marL="0" indent="0">
              <a:buNone/>
            </a:pPr>
            <a:r>
              <a:rPr lang="en-US" altLang="en-US" dirty="0"/>
              <a:t>Five categories identified in research:</a:t>
            </a:r>
          </a:p>
          <a:p>
            <a:pPr marL="839788" lvl="1" indent="-495300"/>
            <a:r>
              <a:rPr lang="en-US" altLang="en-US" dirty="0"/>
              <a:t>Innovators</a:t>
            </a:r>
          </a:p>
          <a:p>
            <a:pPr marL="839788" lvl="1" indent="-495300"/>
            <a:r>
              <a:rPr lang="en-US" altLang="en-US" dirty="0"/>
              <a:t>Early adopters</a:t>
            </a:r>
          </a:p>
          <a:p>
            <a:pPr marL="839788" lvl="1" indent="-495300"/>
            <a:r>
              <a:rPr lang="en-US" altLang="en-US" dirty="0"/>
              <a:t>Early majority</a:t>
            </a:r>
          </a:p>
          <a:p>
            <a:pPr marL="839788" lvl="1" indent="-495300"/>
            <a:r>
              <a:rPr lang="en-US" altLang="en-US" dirty="0"/>
              <a:t>Late majority</a:t>
            </a:r>
          </a:p>
          <a:p>
            <a:pPr marL="839788" lvl="1" indent="-495300"/>
            <a:r>
              <a:rPr lang="en-US" altLang="en-US" dirty="0"/>
              <a:t>Laggards</a:t>
            </a:r>
          </a:p>
        </p:txBody>
      </p:sp>
    </p:spTree>
    <p:extLst>
      <p:ext uri="{BB962C8B-B14F-4D97-AF65-F5344CB8AC3E}">
        <p14:creationId xmlns:p14="http://schemas.microsoft.com/office/powerpoint/2010/main" val="3430577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normAutofit/>
          </a:bodyPr>
          <a:lstStyle/>
          <a:p>
            <a:r>
              <a:rPr lang="en-US" altLang="en-US" dirty="0"/>
              <a:t>Time and the Adopter </a:t>
            </a:r>
            <a:r>
              <a:rPr lang="en-US" altLang="en-US" dirty="0" smtClean="0"/>
              <a:t>Categories</a:t>
            </a:r>
            <a:endParaRPr lang="en-US" altLang="en-US" dirty="0"/>
          </a:p>
        </p:txBody>
      </p:sp>
      <p:sp>
        <p:nvSpPr>
          <p:cNvPr id="77829" name="Rectangle 5"/>
          <p:cNvSpPr>
            <a:spLocks noChangeArrowheads="1"/>
          </p:cNvSpPr>
          <p:nvPr/>
        </p:nvSpPr>
        <p:spPr bwMode="auto">
          <a:xfrm>
            <a:off x="2464035" y="4892543"/>
            <a:ext cx="66608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spcBef>
                <a:spcPct val="50000"/>
              </a:spcBef>
            </a:pPr>
            <a:r>
              <a:rPr lang="en-US" altLang="en-US" sz="2800" dirty="0"/>
              <a:t>Adopter Categories Based on Innovativeness</a:t>
            </a:r>
          </a:p>
        </p:txBody>
      </p:sp>
      <p:grpSp>
        <p:nvGrpSpPr>
          <p:cNvPr id="77831" name="Group 7"/>
          <p:cNvGrpSpPr>
            <a:grpSpLocks/>
          </p:cNvGrpSpPr>
          <p:nvPr/>
        </p:nvGrpSpPr>
        <p:grpSpPr bwMode="auto">
          <a:xfrm>
            <a:off x="1489166" y="2367523"/>
            <a:ext cx="8610600" cy="2516188"/>
            <a:chOff x="144" y="1680"/>
            <a:chExt cx="5424" cy="1585"/>
          </a:xfrm>
        </p:grpSpPr>
        <p:pic>
          <p:nvPicPr>
            <p:cNvPr id="77828" name="Picture 4" descr="slo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 y="1680"/>
              <a:ext cx="5424" cy="1585"/>
            </a:xfrm>
            <a:prstGeom prst="rect">
              <a:avLst/>
            </a:prstGeom>
            <a:noFill/>
            <a:extLst>
              <a:ext uri="{909E8E84-426E-40DD-AFC4-6F175D3DCCD1}">
                <a14:hiddenFill xmlns:a14="http://schemas.microsoft.com/office/drawing/2010/main">
                  <a:solidFill>
                    <a:srgbClr val="FFFFFF"/>
                  </a:solidFill>
                </a14:hiddenFill>
              </a:ext>
            </a:extLst>
          </p:spPr>
        </p:pic>
        <p:sp>
          <p:nvSpPr>
            <p:cNvPr id="77830" name="Text Box 6"/>
            <p:cNvSpPr txBox="1">
              <a:spLocks noChangeArrowheads="1"/>
            </p:cNvSpPr>
            <p:nvPr/>
          </p:nvSpPr>
          <p:spPr bwMode="auto">
            <a:xfrm>
              <a:off x="194" y="2495"/>
              <a:ext cx="833"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spcBef>
                  <a:spcPct val="50000"/>
                </a:spcBef>
              </a:pPr>
              <a:r>
                <a:rPr lang="en-US" altLang="en-US" sz="2000" b="1"/>
                <a:t>Innovators</a:t>
              </a:r>
            </a:p>
          </p:txBody>
        </p:sp>
      </p:grpSp>
      <p:sp>
        <p:nvSpPr>
          <p:cNvPr id="2" name="TextBox 1"/>
          <p:cNvSpPr txBox="1"/>
          <p:nvPr/>
        </p:nvSpPr>
        <p:spPr>
          <a:xfrm>
            <a:off x="1214845" y="5560546"/>
            <a:ext cx="5107578" cy="369332"/>
          </a:xfrm>
          <a:prstGeom prst="rect">
            <a:avLst/>
          </a:prstGeom>
          <a:noFill/>
        </p:spPr>
        <p:txBody>
          <a:bodyPr wrap="square" rtlCol="0">
            <a:spAutoFit/>
          </a:bodyPr>
          <a:lstStyle/>
          <a:p>
            <a:r>
              <a:rPr lang="en-US" dirty="0" smtClean="0"/>
              <a:t>Source</a:t>
            </a:r>
            <a:r>
              <a:rPr lang="en-US" dirty="0"/>
              <a:t>: </a:t>
            </a:r>
            <a:r>
              <a:rPr lang="en-US" dirty="0" smtClean="0"/>
              <a:t>Roger, E.M (</a:t>
            </a:r>
            <a:r>
              <a:rPr lang="en-US" dirty="0"/>
              <a:t>2003) </a:t>
            </a:r>
            <a:endParaRPr lang="en-US" dirty="0"/>
          </a:p>
        </p:txBody>
      </p:sp>
    </p:spTree>
    <p:extLst>
      <p:ext uri="{BB962C8B-B14F-4D97-AF65-F5344CB8AC3E}">
        <p14:creationId xmlns:p14="http://schemas.microsoft.com/office/powerpoint/2010/main" val="24842109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9"/>
                                        </p:tgtEl>
                                        <p:attrNameLst>
                                          <p:attrName>style.visibility</p:attrName>
                                        </p:attrNameLst>
                                      </p:cBhvr>
                                      <p:to>
                                        <p:strVal val="visible"/>
                                      </p:to>
                                    </p:set>
                                    <p:anim calcmode="lin" valueType="num">
                                      <p:cBhvr additive="base">
                                        <p:cTn id="7" dur="500" fill="hold"/>
                                        <p:tgtEl>
                                          <p:spTgt spid="77829"/>
                                        </p:tgtEl>
                                        <p:attrNameLst>
                                          <p:attrName>ppt_x</p:attrName>
                                        </p:attrNameLst>
                                      </p:cBhvr>
                                      <p:tavLst>
                                        <p:tav tm="0">
                                          <p:val>
                                            <p:strVal val="#ppt_x"/>
                                          </p:val>
                                        </p:tav>
                                        <p:tav tm="100000">
                                          <p:val>
                                            <p:strVal val="#ppt_x"/>
                                          </p:val>
                                        </p:tav>
                                      </p:tavLst>
                                    </p:anim>
                                    <p:anim calcmode="lin" valueType="num">
                                      <p:cBhvr additive="base">
                                        <p:cTn id="8" dur="500" fill="hold"/>
                                        <p:tgtEl>
                                          <p:spTgt spid="7782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77831"/>
                                        </p:tgtEl>
                                        <p:attrNameLst>
                                          <p:attrName>style.visibility</p:attrName>
                                        </p:attrNameLst>
                                      </p:cBhvr>
                                      <p:to>
                                        <p:strVal val="visible"/>
                                      </p:to>
                                    </p:set>
                                    <p:animEffect transition="in" filter="wipe(left)">
                                      <p:cBhvr>
                                        <p:cTn id="13" dur="5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57835"/>
          </a:xfrm>
        </p:spPr>
        <p:txBody>
          <a:bodyPr>
            <a:normAutofit fontScale="90000"/>
          </a:bodyPr>
          <a:lstStyle/>
          <a:p>
            <a:endParaRPr lang="en-US" dirty="0"/>
          </a:p>
        </p:txBody>
      </p:sp>
      <p:sp>
        <p:nvSpPr>
          <p:cNvPr id="3" name="Content Placeholder 2"/>
          <p:cNvSpPr>
            <a:spLocks noGrp="1"/>
          </p:cNvSpPr>
          <p:nvPr>
            <p:ph idx="1"/>
          </p:nvPr>
        </p:nvSpPr>
        <p:spPr>
          <a:xfrm>
            <a:off x="838200" y="1175657"/>
            <a:ext cx="10515600" cy="5001306"/>
          </a:xfrm>
        </p:spPr>
        <p:txBody>
          <a:bodyPr>
            <a:normAutofit/>
          </a:bodyPr>
          <a:lstStyle/>
          <a:p>
            <a:pPr marL="0" indent="0">
              <a:buNone/>
            </a:pPr>
            <a:r>
              <a:rPr lang="en-US" dirty="0"/>
              <a:t>Adopter categories divide consumers into segments based on their willingness to try out a new innovation or product</a:t>
            </a:r>
            <a:r>
              <a:rPr lang="en-US" dirty="0" smtClean="0"/>
              <a:t>.</a:t>
            </a:r>
          </a:p>
          <a:p>
            <a:pPr marL="0" indent="0">
              <a:buNone/>
            </a:pPr>
            <a:endParaRPr lang="en-US" dirty="0" smtClean="0"/>
          </a:p>
          <a:p>
            <a:r>
              <a:rPr lang="en-US" dirty="0"/>
              <a:t>Innovators: These individuals adopt new technology or ideas simply because they are new. Innovators tend to take risks more readily and are the most venturesome.</a:t>
            </a:r>
          </a:p>
          <a:p>
            <a:r>
              <a:rPr lang="en-US" dirty="0"/>
              <a:t>Early adopters: This group tends to create opinions, which propel trends. They are not unlike innovators in how quickly they take on new technologies and ideas but are more concerned about their reputation as being ahead of the curve.</a:t>
            </a:r>
          </a:p>
          <a:p>
            <a:endParaRPr lang="en-US" dirty="0"/>
          </a:p>
        </p:txBody>
      </p:sp>
    </p:spTree>
    <p:extLst>
      <p:ext uri="{BB962C8B-B14F-4D97-AF65-F5344CB8AC3E}">
        <p14:creationId xmlns:p14="http://schemas.microsoft.com/office/powerpoint/2010/main" val="4141971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Early majority</a:t>
            </a:r>
            <a:r>
              <a:rPr lang="en-US" dirty="0" smtClean="0"/>
              <a:t>: </a:t>
            </a:r>
            <a:r>
              <a:rPr lang="en-US" dirty="0"/>
              <a:t>This group makes decisions based on utility and practical benefits over coolness</a:t>
            </a:r>
            <a:r>
              <a:rPr lang="en-US" dirty="0" smtClean="0"/>
              <a:t>. </a:t>
            </a:r>
            <a:r>
              <a:rPr lang="en-US" dirty="0"/>
              <a:t>If an idea or other innovation enters this group, it tends to be widely adopted before long</a:t>
            </a:r>
          </a:p>
          <a:p>
            <a:r>
              <a:rPr lang="en-US" dirty="0"/>
              <a:t>Late majority: The late majority shares some traits with the early majority but is more cautious before committing, needing more hand-holding as they adopt.</a:t>
            </a:r>
          </a:p>
          <a:p>
            <a:r>
              <a:rPr lang="en-US" dirty="0"/>
              <a:t>Laggards: This group is slow to adapt to new ideas or technology. They tend to adopt only when they are forced to or because everyone else has </a:t>
            </a:r>
            <a:r>
              <a:rPr lang="en-US" dirty="0" smtClean="0"/>
              <a:t>done it already</a:t>
            </a:r>
            <a:r>
              <a:rPr lang="en-US" dirty="0"/>
              <a:t>.</a:t>
            </a:r>
          </a:p>
          <a:p>
            <a:endParaRPr lang="en-US" dirty="0"/>
          </a:p>
        </p:txBody>
      </p:sp>
    </p:spTree>
    <p:extLst>
      <p:ext uri="{BB962C8B-B14F-4D97-AF65-F5344CB8AC3E}">
        <p14:creationId xmlns:p14="http://schemas.microsoft.com/office/powerpoint/2010/main" val="2461900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en-US" altLang="en-US"/>
              <a:t>3. Rate of adoption</a:t>
            </a:r>
          </a:p>
        </p:txBody>
      </p:sp>
      <p:sp>
        <p:nvSpPr>
          <p:cNvPr id="133123" name="Rectangle 3"/>
          <p:cNvSpPr>
            <a:spLocks noGrp="1" noChangeArrowheads="1"/>
          </p:cNvSpPr>
          <p:nvPr>
            <p:ph idx="1"/>
          </p:nvPr>
        </p:nvSpPr>
        <p:spPr/>
        <p:txBody>
          <a:bodyPr/>
          <a:lstStyle/>
          <a:p>
            <a:r>
              <a:rPr lang="en-US" altLang="en-US" dirty="0"/>
              <a:t>How long it takes a new product or service to be adopted by members of a social system</a:t>
            </a:r>
          </a:p>
          <a:p>
            <a:r>
              <a:rPr lang="en-US" altLang="en-US" dirty="0"/>
              <a:t>Rate of adoption generally is becoming </a:t>
            </a:r>
            <a:r>
              <a:rPr lang="en-US" altLang="en-US" i="1" dirty="0"/>
              <a:t>faster</a:t>
            </a:r>
          </a:p>
          <a:p>
            <a:r>
              <a:rPr lang="en-US" altLang="en-US" dirty="0"/>
              <a:t>Diffusion of products </a:t>
            </a:r>
            <a:r>
              <a:rPr lang="en-US" altLang="en-US" i="1" dirty="0"/>
              <a:t>worldwide</a:t>
            </a:r>
            <a:r>
              <a:rPr lang="en-US" altLang="en-US" dirty="0"/>
              <a:t> is becoming more rapid as well</a:t>
            </a:r>
          </a:p>
          <a:p>
            <a:r>
              <a:rPr lang="en-US" altLang="en-US" dirty="0"/>
              <a:t>Marketers generally desire as fast a rate of adoption as possible in order to dominate a market before </a:t>
            </a:r>
            <a:r>
              <a:rPr lang="en-US" altLang="en-US" dirty="0" smtClean="0"/>
              <a:t>competitors.</a:t>
            </a:r>
            <a:endParaRPr lang="en-US" altLang="en-US" dirty="0"/>
          </a:p>
        </p:txBody>
      </p:sp>
    </p:spTree>
    <p:extLst>
      <p:ext uri="{BB962C8B-B14F-4D97-AF65-F5344CB8AC3E}">
        <p14:creationId xmlns:p14="http://schemas.microsoft.com/office/powerpoint/2010/main" val="1459832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endParaRPr lang="en-US" altLang="en-US" dirty="0"/>
          </a:p>
        </p:txBody>
      </p:sp>
      <p:sp>
        <p:nvSpPr>
          <p:cNvPr id="135171" name="Rectangle 3"/>
          <p:cNvSpPr>
            <a:spLocks noGrp="1" noChangeArrowheads="1"/>
          </p:cNvSpPr>
          <p:nvPr>
            <p:ph idx="1"/>
          </p:nvPr>
        </p:nvSpPr>
        <p:spPr/>
        <p:txBody>
          <a:bodyPr/>
          <a:lstStyle/>
          <a:p>
            <a:r>
              <a:rPr lang="en-US" altLang="en-US" dirty="0" smtClean="0"/>
              <a:t>Making a </a:t>
            </a:r>
            <a:r>
              <a:rPr lang="en-US" altLang="en-US" dirty="0"/>
              <a:t>product available at a very high price to consumers who are willing to pay </a:t>
            </a:r>
            <a:r>
              <a:rPr lang="en-US" altLang="en-US" dirty="0" smtClean="0"/>
              <a:t>then </a:t>
            </a:r>
            <a:r>
              <a:rPr lang="en-US" altLang="en-US" dirty="0"/>
              <a:t>gradually lowering the price over time for additional segments of the </a:t>
            </a:r>
            <a:r>
              <a:rPr lang="en-US" altLang="en-US" dirty="0" smtClean="0"/>
              <a:t>market is a skimming strategy which works in some markets.</a:t>
            </a:r>
            <a:endParaRPr lang="en-US" altLang="en-US" dirty="0"/>
          </a:p>
          <a:p>
            <a:r>
              <a:rPr lang="en-US" altLang="en-US" dirty="0"/>
              <a:t>Permits manufacturers to recover development costs more quickly</a:t>
            </a:r>
          </a:p>
          <a:p>
            <a:endParaRPr lang="en-US" altLang="en-US" dirty="0"/>
          </a:p>
          <a:p>
            <a:endParaRPr lang="en-US" altLang="en-US" dirty="0"/>
          </a:p>
        </p:txBody>
      </p:sp>
    </p:spTree>
    <p:extLst>
      <p:ext uri="{BB962C8B-B14F-4D97-AF65-F5344CB8AC3E}">
        <p14:creationId xmlns:p14="http://schemas.microsoft.com/office/powerpoint/2010/main" val="3567718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r>
              <a:rPr lang="en-US" altLang="en-US"/>
              <a:t>The adoption process</a:t>
            </a:r>
          </a:p>
        </p:txBody>
      </p:sp>
      <p:sp>
        <p:nvSpPr>
          <p:cNvPr id="137219" name="Rectangle 3"/>
          <p:cNvSpPr>
            <a:spLocks noGrp="1" noChangeArrowheads="1"/>
          </p:cNvSpPr>
          <p:nvPr>
            <p:ph idx="1"/>
          </p:nvPr>
        </p:nvSpPr>
        <p:spPr/>
        <p:txBody>
          <a:bodyPr>
            <a:normAutofit/>
          </a:bodyPr>
          <a:lstStyle/>
          <a:p>
            <a:pPr marL="0" indent="0">
              <a:buNone/>
            </a:pPr>
            <a:r>
              <a:rPr lang="en-US" altLang="en-US" dirty="0" smtClean="0"/>
              <a:t>Consumers go through a five stage process before arriving </a:t>
            </a:r>
            <a:r>
              <a:rPr lang="en-US" altLang="en-US" dirty="0"/>
              <a:t>at a decision to purchase or reject a new </a:t>
            </a:r>
            <a:r>
              <a:rPr lang="en-US" altLang="en-US" dirty="0" smtClean="0"/>
              <a:t>product</a:t>
            </a:r>
          </a:p>
          <a:p>
            <a:pPr marL="0" indent="0">
              <a:buNone/>
            </a:pPr>
            <a:r>
              <a:rPr lang="en-US" altLang="en-US" dirty="0" smtClean="0"/>
              <a:t>The five </a:t>
            </a:r>
            <a:r>
              <a:rPr lang="en-US" altLang="en-US" dirty="0"/>
              <a:t>stages </a:t>
            </a:r>
            <a:r>
              <a:rPr lang="en-US" altLang="en-US" dirty="0" smtClean="0"/>
              <a:t>include:</a:t>
            </a:r>
            <a:endParaRPr lang="en-US" altLang="en-US" dirty="0"/>
          </a:p>
          <a:p>
            <a:pPr marL="839788" lvl="1" indent="-495300"/>
            <a:r>
              <a:rPr lang="en-US" altLang="en-US" dirty="0"/>
              <a:t>Knowledge/awareness</a:t>
            </a:r>
          </a:p>
          <a:p>
            <a:pPr marL="839788" lvl="1" indent="-495300"/>
            <a:r>
              <a:rPr lang="en-US" altLang="en-US" dirty="0"/>
              <a:t>Persuasion/interest</a:t>
            </a:r>
          </a:p>
          <a:p>
            <a:pPr marL="839788" lvl="1" indent="-495300"/>
            <a:r>
              <a:rPr lang="en-US" altLang="en-US" dirty="0"/>
              <a:t>Decision/evaluation</a:t>
            </a:r>
          </a:p>
          <a:p>
            <a:pPr marL="839788" lvl="1" indent="-495300"/>
            <a:r>
              <a:rPr lang="en-US" altLang="en-US" dirty="0"/>
              <a:t>Implementation/trial</a:t>
            </a:r>
          </a:p>
          <a:p>
            <a:pPr marL="839788" lvl="1" indent="-495300"/>
            <a:r>
              <a:rPr lang="en-US" altLang="en-US" dirty="0"/>
              <a:t>Confirmation/adoption (rejection)</a:t>
            </a:r>
          </a:p>
        </p:txBody>
      </p:sp>
    </p:spTree>
    <p:extLst>
      <p:ext uri="{BB962C8B-B14F-4D97-AF65-F5344CB8AC3E}">
        <p14:creationId xmlns:p14="http://schemas.microsoft.com/office/powerpoint/2010/main" val="30968426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en-US" altLang="en-US"/>
              <a:t>Resistance to adoption</a:t>
            </a:r>
          </a:p>
        </p:txBody>
      </p:sp>
      <p:sp>
        <p:nvSpPr>
          <p:cNvPr id="139267" name="Rectangle 3"/>
          <p:cNvSpPr>
            <a:spLocks noGrp="1" noChangeArrowheads="1"/>
          </p:cNvSpPr>
          <p:nvPr>
            <p:ph idx="1"/>
          </p:nvPr>
        </p:nvSpPr>
        <p:spPr/>
        <p:txBody>
          <a:bodyPr/>
          <a:lstStyle/>
          <a:p>
            <a:pPr marL="0" indent="0">
              <a:buNone/>
            </a:pPr>
            <a:r>
              <a:rPr lang="en-US" altLang="en-US" dirty="0"/>
              <a:t>Researchers have identified five factors that may result in consumers’ failure to adopt a new product</a:t>
            </a:r>
          </a:p>
          <a:p>
            <a:pPr marL="839788" lvl="1" indent="-495300">
              <a:buFont typeface="Wingdings" panose="05000000000000000000" pitchFamily="2" charset="2"/>
              <a:buAutoNum type="arabicPeriod"/>
            </a:pPr>
            <a:r>
              <a:rPr lang="en-US" altLang="en-US" dirty="0"/>
              <a:t>Value barriers</a:t>
            </a:r>
          </a:p>
          <a:p>
            <a:pPr marL="839788" lvl="1" indent="-495300">
              <a:buFont typeface="Wingdings" panose="05000000000000000000" pitchFamily="2" charset="2"/>
              <a:buAutoNum type="arabicPeriod"/>
            </a:pPr>
            <a:r>
              <a:rPr lang="en-US" altLang="en-US" dirty="0"/>
              <a:t>Usage barriers</a:t>
            </a:r>
          </a:p>
          <a:p>
            <a:pPr marL="839788" lvl="1" indent="-495300">
              <a:buFont typeface="Wingdings" panose="05000000000000000000" pitchFamily="2" charset="2"/>
              <a:buAutoNum type="arabicPeriod"/>
            </a:pPr>
            <a:r>
              <a:rPr lang="en-US" altLang="en-US" dirty="0"/>
              <a:t>Risk barriers</a:t>
            </a:r>
          </a:p>
          <a:p>
            <a:pPr marL="839788" lvl="1" indent="-495300">
              <a:buFont typeface="Wingdings" panose="05000000000000000000" pitchFamily="2" charset="2"/>
              <a:buAutoNum type="arabicPeriod"/>
            </a:pPr>
            <a:r>
              <a:rPr lang="en-US" altLang="en-US" dirty="0"/>
              <a:t>Tradition barriers</a:t>
            </a:r>
          </a:p>
          <a:p>
            <a:pPr marL="839788" lvl="1" indent="-495300">
              <a:buFont typeface="Wingdings" panose="05000000000000000000" pitchFamily="2" charset="2"/>
              <a:buAutoNum type="arabicPeriod"/>
            </a:pPr>
            <a:r>
              <a:rPr lang="en-US" altLang="en-US" dirty="0"/>
              <a:t>Image barriers</a:t>
            </a:r>
          </a:p>
          <a:p>
            <a:pPr marL="839788" lvl="1" indent="-495300">
              <a:buFont typeface="Wingdings" panose="05000000000000000000" pitchFamily="2" charset="2"/>
              <a:buAutoNum type="arabicPeriod"/>
            </a:pPr>
            <a:endParaRPr lang="en-US" altLang="en-US" dirty="0"/>
          </a:p>
        </p:txBody>
      </p:sp>
    </p:spTree>
    <p:extLst>
      <p:ext uri="{BB962C8B-B14F-4D97-AF65-F5344CB8AC3E}">
        <p14:creationId xmlns:p14="http://schemas.microsoft.com/office/powerpoint/2010/main" val="4073455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err="1" smtClean="0"/>
              <a:t>Schiffman</a:t>
            </a:r>
            <a:r>
              <a:rPr lang="en-US" dirty="0" smtClean="0"/>
              <a:t> </a:t>
            </a:r>
            <a:r>
              <a:rPr lang="en-US" dirty="0"/>
              <a:t>L.G &amp; </a:t>
            </a:r>
            <a:r>
              <a:rPr lang="en-US" dirty="0" err="1"/>
              <a:t>Wisenblit</a:t>
            </a:r>
            <a:r>
              <a:rPr lang="en-US" dirty="0"/>
              <a:t> J.L (2019) Consumer Behavior, 12th </a:t>
            </a:r>
            <a:r>
              <a:rPr lang="en-US" dirty="0" err="1"/>
              <a:t>ed</a:t>
            </a:r>
            <a:r>
              <a:rPr lang="en-US" dirty="0"/>
              <a:t>, Pearson, New York</a:t>
            </a:r>
          </a:p>
          <a:p>
            <a:r>
              <a:rPr lang="en-US" dirty="0"/>
              <a:t>Rogers, E.M. (2003) Diffusion of Innovations. Free Press, New York.</a:t>
            </a:r>
            <a:endParaRPr lang="en-US" dirty="0"/>
          </a:p>
          <a:p>
            <a:endParaRPr lang="en-US" dirty="0"/>
          </a:p>
        </p:txBody>
      </p:sp>
    </p:spTree>
    <p:extLst>
      <p:ext uri="{BB962C8B-B14F-4D97-AF65-F5344CB8AC3E}">
        <p14:creationId xmlns:p14="http://schemas.microsoft.com/office/powerpoint/2010/main" val="1096764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160</TotalTime>
  <Words>2264</Words>
  <Application>Microsoft Office PowerPoint</Application>
  <PresentationFormat>Widescreen</PresentationFormat>
  <Paragraphs>296</Paragraphs>
  <Slides>32</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Consumer Behavior WEEK 15</vt:lpstr>
      <vt:lpstr>Learning Objectives</vt:lpstr>
      <vt:lpstr>Introduction : definition</vt:lpstr>
      <vt:lpstr>Types of innovations</vt:lpstr>
      <vt:lpstr>PowerPoint Presentation</vt:lpstr>
      <vt:lpstr>Elements of the Diffusion Process</vt:lpstr>
      <vt:lpstr>Elements of the diffusion process</vt:lpstr>
      <vt:lpstr>1. The innovation</vt:lpstr>
      <vt:lpstr>Product-oriented definitions</vt:lpstr>
      <vt:lpstr>Continuous innovation</vt:lpstr>
      <vt:lpstr>Dynamically continuous innovation</vt:lpstr>
      <vt:lpstr>Discontinuous innovation</vt:lpstr>
      <vt:lpstr>Product characteristics that influence diffusion</vt:lpstr>
      <vt:lpstr>PowerPoint Presentation</vt:lpstr>
      <vt:lpstr>Relative advantage</vt:lpstr>
      <vt:lpstr>Compatibility</vt:lpstr>
      <vt:lpstr>Complexity</vt:lpstr>
      <vt:lpstr>Trialability</vt:lpstr>
      <vt:lpstr>Observability</vt:lpstr>
      <vt:lpstr>2. Channel of communication</vt:lpstr>
      <vt:lpstr>3. The social system</vt:lpstr>
      <vt:lpstr>4. Time</vt:lpstr>
      <vt:lpstr>1. Purchase time</vt:lpstr>
      <vt:lpstr>2. Adopter categories</vt:lpstr>
      <vt:lpstr>Time and the Adopter Categories</vt:lpstr>
      <vt:lpstr>PowerPoint Presentation</vt:lpstr>
      <vt:lpstr>PowerPoint Presentation</vt:lpstr>
      <vt:lpstr>3. Rate of adoption</vt:lpstr>
      <vt:lpstr>PowerPoint Presentation</vt:lpstr>
      <vt:lpstr>The adoption process</vt:lpstr>
      <vt:lpstr>Resistance to adoption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34</cp:revision>
  <dcterms:created xsi:type="dcterms:W3CDTF">2022-11-16T09:50:23Z</dcterms:created>
  <dcterms:modified xsi:type="dcterms:W3CDTF">2022-11-16T12:59:33Z</dcterms:modified>
</cp:coreProperties>
</file>