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06" r:id="rId1"/>
  </p:sldMasterIdLst>
  <p:sldIdLst>
    <p:sldId id="257" r:id="rId2"/>
    <p:sldId id="258" r:id="rId3"/>
    <p:sldId id="302" r:id="rId4"/>
    <p:sldId id="303" r:id="rId5"/>
    <p:sldId id="300" r:id="rId6"/>
    <p:sldId id="279" r:id="rId7"/>
    <p:sldId id="298" r:id="rId8"/>
    <p:sldId id="280" r:id="rId9"/>
    <p:sldId id="281" r:id="rId10"/>
    <p:sldId id="299" r:id="rId11"/>
    <p:sldId id="283" r:id="rId12"/>
    <p:sldId id="304" r:id="rId13"/>
    <p:sldId id="284" r:id="rId14"/>
    <p:sldId id="285" r:id="rId15"/>
    <p:sldId id="286" r:id="rId16"/>
    <p:sldId id="287" r:id="rId17"/>
    <p:sldId id="288" r:id="rId18"/>
    <p:sldId id="289" r:id="rId19"/>
    <p:sldId id="290" r:id="rId20"/>
    <p:sldId id="291" r:id="rId21"/>
    <p:sldId id="306" r:id="rId22"/>
    <p:sldId id="292" r:id="rId23"/>
    <p:sldId id="307" r:id="rId24"/>
    <p:sldId id="293" r:id="rId25"/>
    <p:sldId id="308" r:id="rId26"/>
    <p:sldId id="309" r:id="rId27"/>
    <p:sldId id="294" r:id="rId28"/>
    <p:sldId id="310" r:id="rId29"/>
    <p:sldId id="295" r:id="rId30"/>
    <p:sldId id="311" r:id="rId31"/>
    <p:sldId id="312" r:id="rId32"/>
    <p:sldId id="296" r:id="rId33"/>
    <p:sldId id="313" r:id="rId34"/>
    <p:sldId id="297" r:id="rId3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40" autoAdjust="0"/>
    <p:restoredTop sz="94660"/>
  </p:normalViewPr>
  <p:slideViewPr>
    <p:cSldViewPr snapToGrid="0">
      <p:cViewPr varScale="1">
        <p:scale>
          <a:sx n="73" d="100"/>
          <a:sy n="73" d="100"/>
        </p:scale>
        <p:origin x="5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AB3A824-1A51-4B26-AD58-A6D8E14F6C04}" type="datetimeFigureOut">
              <a:rPr lang="en-US" smtClean="0"/>
              <a:t>11/18/2022</a:t>
            </a:fld>
            <a:endParaRPr lang="en-US" dirty="0"/>
          </a:p>
        </p:txBody>
      </p:sp>
      <p:sp>
        <p:nvSpPr>
          <p:cNvPr id="5" name="Footer Placeholder 4"/>
          <p:cNvSpPr>
            <a:spLocks noGrp="1"/>
          </p:cNvSpPr>
          <p:nvPr>
            <p:ph type="ftr" sz="quarter" idx="11"/>
          </p:nvPr>
        </p:nvSpPr>
        <p:spPr/>
        <p:txBody>
          <a:bodyPr/>
          <a:lstStyle/>
          <a:p>
            <a:r>
              <a:rPr lang="en-US" smtClean="0"/>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88002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97D162C4-EDD9-4389-A98B-B87ECEA2A816}" type="datetimeFigureOut">
              <a:rPr lang="en-US" smtClean="0"/>
              <a:t>11/18/2022</a:t>
            </a:fld>
            <a:endParaRPr lang="en-US" dirty="0"/>
          </a:p>
        </p:txBody>
      </p:sp>
      <p:sp>
        <p:nvSpPr>
          <p:cNvPr id="5" name="Footer Placeholder 4"/>
          <p:cNvSpPr>
            <a:spLocks noGrp="1"/>
          </p:cNvSpPr>
          <p:nvPr>
            <p:ph type="ftr" sz="quarter" idx="11"/>
          </p:nvPr>
        </p:nvSpPr>
        <p:spPr/>
        <p:txBody>
          <a:bodyPr/>
          <a:lstStyle/>
          <a:p>
            <a:r>
              <a:rPr lang="en-US" smtClean="0"/>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636181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E5059C3-6A89-4494-99FF-5A4D6FFD50EB}" type="datetimeFigureOut">
              <a:rPr lang="en-US" smtClean="0"/>
              <a:t>11/18/2022</a:t>
            </a:fld>
            <a:endParaRPr lang="en-US" dirty="0"/>
          </a:p>
        </p:txBody>
      </p:sp>
      <p:sp>
        <p:nvSpPr>
          <p:cNvPr id="5" name="Footer Placeholder 4"/>
          <p:cNvSpPr>
            <a:spLocks noGrp="1"/>
          </p:cNvSpPr>
          <p:nvPr>
            <p:ph type="ftr" sz="quarter" idx="11"/>
          </p:nvPr>
        </p:nvSpPr>
        <p:spPr/>
        <p:txBody>
          <a:bodyPr/>
          <a:lstStyle/>
          <a:p>
            <a:r>
              <a:rPr lang="en-US" smtClean="0"/>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421714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A954B2F-12DE-47F5-8894-472B206D2E1E}" type="datetimeFigureOut">
              <a:rPr lang="en-US" smtClean="0"/>
              <a:t>11/18/2022</a:t>
            </a:fld>
            <a:endParaRPr lang="en-US" dirty="0"/>
          </a:p>
        </p:txBody>
      </p:sp>
      <p:sp>
        <p:nvSpPr>
          <p:cNvPr id="6" name="Footer Placeholder 5"/>
          <p:cNvSpPr>
            <a:spLocks noGrp="1"/>
          </p:cNvSpPr>
          <p:nvPr>
            <p:ph type="ftr" sz="quarter" idx="11"/>
          </p:nvPr>
        </p:nvSpPr>
        <p:spPr/>
        <p:txBody>
          <a:bodyPr/>
          <a:lstStyle/>
          <a:p>
            <a:r>
              <a:rPr lang="en-US" smtClean="0"/>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296695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F30E46F-7819-4ACF-B48B-48222C2ACC88}" type="datetimeFigureOut">
              <a:rPr lang="en-US" smtClean="0"/>
              <a:t>11/18/2022</a:t>
            </a:fld>
            <a:endParaRPr lang="en-US" dirty="0"/>
          </a:p>
        </p:txBody>
      </p:sp>
      <p:sp>
        <p:nvSpPr>
          <p:cNvPr id="8" name="Footer Placeholder 7"/>
          <p:cNvSpPr>
            <a:spLocks noGrp="1"/>
          </p:cNvSpPr>
          <p:nvPr>
            <p:ph type="ftr" sz="quarter" idx="11"/>
          </p:nvPr>
        </p:nvSpPr>
        <p:spPr/>
        <p:txBody>
          <a:bodyPr/>
          <a:lstStyle/>
          <a:p>
            <a:r>
              <a:rPr lang="en-US" smtClean="0"/>
              <a:t>
              </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624773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FAF3416-4057-4DAA-829D-4CA07428D088}" type="datetimeFigureOut">
              <a:rPr lang="en-US" smtClean="0"/>
              <a:t>11/18/2022</a:t>
            </a:fld>
            <a:endParaRPr lang="en-US" dirty="0"/>
          </a:p>
        </p:txBody>
      </p:sp>
      <p:sp>
        <p:nvSpPr>
          <p:cNvPr id="4" name="Footer Placeholder 3"/>
          <p:cNvSpPr>
            <a:spLocks noGrp="1"/>
          </p:cNvSpPr>
          <p:nvPr>
            <p:ph type="ftr" sz="quarter" idx="11"/>
          </p:nvPr>
        </p:nvSpPr>
        <p:spPr/>
        <p:txBody>
          <a:bodyPr/>
          <a:lstStyle/>
          <a:p>
            <a:r>
              <a:rPr lang="en-US" smtClean="0"/>
              <a:t>
              </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129002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1D9284-D300-4297-87F7-E791DCC15DB1}" type="datetimeFigureOut">
              <a:rPr lang="en-US" smtClean="0"/>
              <a:t>11/18/2022</a:t>
            </a:fld>
            <a:endParaRPr lang="en-US" dirty="0"/>
          </a:p>
        </p:txBody>
      </p:sp>
      <p:sp>
        <p:nvSpPr>
          <p:cNvPr id="3" name="Footer Placeholder 2"/>
          <p:cNvSpPr>
            <a:spLocks noGrp="1"/>
          </p:cNvSpPr>
          <p:nvPr>
            <p:ph type="ftr" sz="quarter" idx="11"/>
          </p:nvPr>
        </p:nvSpPr>
        <p:spPr/>
        <p:txBody>
          <a:bodyPr/>
          <a:lstStyle/>
          <a:p>
            <a:r>
              <a:rPr lang="en-US" smtClean="0"/>
              <a:t>
              </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276948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7D525BB-DA17-4BA0-B3C8-3AC3ABC827E6}" type="datetimeFigureOut">
              <a:rPr lang="en-US" smtClean="0"/>
              <a:t>11/18/2022</a:t>
            </a:fld>
            <a:endParaRPr lang="en-US" dirty="0"/>
          </a:p>
        </p:txBody>
      </p:sp>
      <p:sp>
        <p:nvSpPr>
          <p:cNvPr id="6" name="Footer Placeholder 5"/>
          <p:cNvSpPr>
            <a:spLocks noGrp="1"/>
          </p:cNvSpPr>
          <p:nvPr>
            <p:ph type="ftr" sz="quarter" idx="11"/>
          </p:nvPr>
        </p:nvSpPr>
        <p:spPr/>
        <p:txBody>
          <a:bodyPr/>
          <a:lstStyle/>
          <a:p>
            <a:r>
              <a:rPr lang="en-US" smtClean="0"/>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300335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16C4C9A-3960-41CF-A4E9-2A8FB932454B}" type="datetimeFigureOut">
              <a:rPr lang="en-US" smtClean="0"/>
              <a:t>11/18/2022</a:t>
            </a:fld>
            <a:endParaRPr lang="en-US" dirty="0"/>
          </a:p>
        </p:txBody>
      </p:sp>
      <p:sp>
        <p:nvSpPr>
          <p:cNvPr id="6" name="Footer Placeholder 5"/>
          <p:cNvSpPr>
            <a:spLocks noGrp="1"/>
          </p:cNvSpPr>
          <p:nvPr>
            <p:ph type="ftr" sz="quarter" idx="11"/>
          </p:nvPr>
        </p:nvSpPr>
        <p:spPr/>
        <p:txBody>
          <a:bodyPr/>
          <a:lstStyle/>
          <a:p>
            <a:r>
              <a:rPr lang="en-US" smtClean="0"/>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049911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857E33E-8B18-4087-B112-809917729534}" type="datetimeFigureOut">
              <a:rPr lang="en-US" smtClean="0"/>
              <a:t>11/18/2022</a:t>
            </a:fld>
            <a:endParaRPr lang="en-US" dirty="0"/>
          </a:p>
        </p:txBody>
      </p:sp>
      <p:sp>
        <p:nvSpPr>
          <p:cNvPr id="5" name="Footer Placeholder 4"/>
          <p:cNvSpPr>
            <a:spLocks noGrp="1"/>
          </p:cNvSpPr>
          <p:nvPr>
            <p:ph type="ftr" sz="quarter" idx="11"/>
          </p:nvPr>
        </p:nvSpPr>
        <p:spPr/>
        <p:txBody>
          <a:bodyPr/>
          <a:lstStyle/>
          <a:p>
            <a:r>
              <a:rPr lang="en-US" smtClean="0"/>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0508597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3FFE419-2371-464F-8239-3959401C3561}" type="datetimeFigureOut">
              <a:rPr lang="en-US" smtClean="0"/>
              <a:t>11/18/2022</a:t>
            </a:fld>
            <a:endParaRPr lang="en-US" dirty="0"/>
          </a:p>
        </p:txBody>
      </p:sp>
      <p:sp>
        <p:nvSpPr>
          <p:cNvPr id="5" name="Footer Placeholder 4"/>
          <p:cNvSpPr>
            <a:spLocks noGrp="1"/>
          </p:cNvSpPr>
          <p:nvPr>
            <p:ph type="ftr" sz="quarter" idx="11"/>
          </p:nvPr>
        </p:nvSpPr>
        <p:spPr/>
        <p:txBody>
          <a:bodyPr/>
          <a:lstStyle/>
          <a:p>
            <a:r>
              <a:rPr lang="en-US" smtClean="0"/>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561034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BC1C18-307B-4F68-A007-B5B542270E8D}" type="datetimeFigureOut">
              <a:rPr lang="en-US" smtClean="0"/>
              <a:t>11/18/2022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
              </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158411439"/>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hyperlink" Target="https://www.cleverism.com/social-responsibility-ethics-marketin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1024120" y="1319485"/>
            <a:ext cx="9117012" cy="4727575"/>
          </a:xfrm>
        </p:spPr>
        <p:txBody>
          <a:bodyPr>
            <a:normAutofit/>
          </a:bodyPr>
          <a:lstStyle/>
          <a:p>
            <a:pPr marL="0" indent="0" algn="ctr">
              <a:buNone/>
            </a:pPr>
            <a:r>
              <a:rPr lang="en-US" sz="3200"/>
              <a:t>CONSUMER </a:t>
            </a:r>
            <a:r>
              <a:rPr lang="en-US" sz="3200" smtClean="0"/>
              <a:t>BEHAVIOR</a:t>
            </a:r>
          </a:p>
          <a:p>
            <a:pPr marL="0" indent="0" algn="ctr">
              <a:buNone/>
            </a:pPr>
            <a:r>
              <a:rPr lang="en-US" sz="3200" smtClean="0"/>
              <a:t>WEEK </a:t>
            </a:r>
            <a:r>
              <a:rPr lang="en-US" sz="3200" dirty="0" smtClean="0"/>
              <a:t>16</a:t>
            </a:r>
            <a:endParaRPr lang="en-US" sz="3200" dirty="0" smtClean="0"/>
          </a:p>
          <a:p>
            <a:pPr marL="0" indent="0" algn="ctr">
              <a:buNone/>
            </a:pPr>
            <a:r>
              <a:rPr lang="en-US" sz="3200" dirty="0"/>
              <a:t/>
            </a:r>
            <a:br>
              <a:rPr lang="en-US" sz="3200" dirty="0"/>
            </a:br>
            <a:r>
              <a:rPr lang="en-US" sz="3200" dirty="0" smtClean="0"/>
              <a:t>Marketing </a:t>
            </a:r>
            <a:r>
              <a:rPr lang="en-US" sz="3200" dirty="0"/>
              <a:t>Ethics &amp; Social Responsibility</a:t>
            </a:r>
            <a:br>
              <a:rPr lang="en-US" sz="3200" dirty="0"/>
            </a:br>
            <a:r>
              <a:rPr lang="en-US" sz="3200" dirty="0"/>
              <a:t>by</a:t>
            </a:r>
            <a:br>
              <a:rPr lang="en-US" sz="3200" dirty="0"/>
            </a:br>
            <a:r>
              <a:rPr lang="en-US" sz="3200" dirty="0"/>
              <a:t>Dr. </a:t>
            </a:r>
            <a:r>
              <a:rPr lang="en-US" sz="3200" dirty="0" err="1"/>
              <a:t>W</a:t>
            </a:r>
            <a:r>
              <a:rPr lang="en-US" sz="3200" dirty="0" err="1" smtClean="0"/>
              <a:t>anjiku</a:t>
            </a:r>
            <a:r>
              <a:rPr lang="en-US" sz="3200" dirty="0" smtClean="0"/>
              <a:t> </a:t>
            </a:r>
            <a:r>
              <a:rPr lang="en-US" sz="3200" dirty="0" err="1" smtClean="0"/>
              <a:t>Kinyanjui</a:t>
            </a:r>
            <a:endParaRPr lang="en-US" sz="3200" dirty="0"/>
          </a:p>
        </p:txBody>
      </p:sp>
    </p:spTree>
    <p:extLst>
      <p:ext uri="{BB962C8B-B14F-4D97-AF65-F5344CB8AC3E}">
        <p14:creationId xmlns:p14="http://schemas.microsoft.com/office/powerpoint/2010/main" val="692933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Learning Objectives</a:t>
            </a:r>
            <a:endParaRPr lang="en-US" b="1" dirty="0"/>
          </a:p>
        </p:txBody>
      </p:sp>
      <p:sp>
        <p:nvSpPr>
          <p:cNvPr id="3" name="Content Placeholder 2"/>
          <p:cNvSpPr>
            <a:spLocks noGrp="1"/>
          </p:cNvSpPr>
          <p:nvPr>
            <p:ph idx="1"/>
          </p:nvPr>
        </p:nvSpPr>
        <p:spPr>
          <a:xfrm>
            <a:off x="953589" y="1332411"/>
            <a:ext cx="9980021" cy="4717533"/>
          </a:xfrm>
        </p:spPr>
        <p:txBody>
          <a:bodyPr>
            <a:normAutofit/>
          </a:bodyPr>
          <a:lstStyle/>
          <a:p>
            <a:endParaRPr lang="en-US" dirty="0" smtClean="0"/>
          </a:p>
          <a:p>
            <a:pPr algn="just"/>
            <a:r>
              <a:rPr lang="en-GB" dirty="0" smtClean="0"/>
              <a:t>Understanding </a:t>
            </a:r>
            <a:r>
              <a:rPr lang="en-GB" dirty="0"/>
              <a:t>business ethics and socially responsible marketing, </a:t>
            </a:r>
          </a:p>
          <a:p>
            <a:pPr algn="just"/>
            <a:r>
              <a:rPr lang="en-GB" dirty="0"/>
              <a:t>D</a:t>
            </a:r>
            <a:r>
              <a:rPr lang="en-GB" dirty="0" smtClean="0"/>
              <a:t>eveloping </a:t>
            </a:r>
            <a:r>
              <a:rPr lang="en-GB" dirty="0"/>
              <a:t>and implementing a socially responsible marketing </a:t>
            </a:r>
            <a:r>
              <a:rPr lang="en-GB" dirty="0" smtClean="0"/>
              <a:t>plan </a:t>
            </a:r>
            <a:endParaRPr lang="en-GB" dirty="0"/>
          </a:p>
          <a:p>
            <a:pPr algn="just"/>
            <a:r>
              <a:rPr lang="en-GB" dirty="0" smtClean="0"/>
              <a:t>Identify characteristics </a:t>
            </a:r>
            <a:r>
              <a:rPr lang="en-GB" dirty="0"/>
              <a:t>of socially responsible marketing, </a:t>
            </a:r>
          </a:p>
          <a:p>
            <a:pPr algn="just"/>
            <a:r>
              <a:rPr lang="en-GB" dirty="0" smtClean="0"/>
              <a:t>Appreciate the benefits </a:t>
            </a:r>
            <a:r>
              <a:rPr lang="en-GB" dirty="0"/>
              <a:t>of integrating ethics into your marketing strategy, </a:t>
            </a:r>
          </a:p>
          <a:p>
            <a:pPr algn="just"/>
            <a:r>
              <a:rPr lang="en-GB" dirty="0" smtClean="0"/>
              <a:t>Recognise unethical </a:t>
            </a:r>
            <a:r>
              <a:rPr lang="en-GB" dirty="0"/>
              <a:t>marketing practices that ruin companies.</a:t>
            </a:r>
          </a:p>
        </p:txBody>
      </p:sp>
    </p:spTree>
    <p:extLst>
      <p:ext uri="{BB962C8B-B14F-4D97-AF65-F5344CB8AC3E}">
        <p14:creationId xmlns:p14="http://schemas.microsoft.com/office/powerpoint/2010/main" val="4500752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Definitions</a:t>
            </a:r>
            <a:br>
              <a:rPr lang="en-US" dirty="0" smtClean="0"/>
            </a:br>
            <a:endParaRPr lang="en-US" dirty="0"/>
          </a:p>
        </p:txBody>
      </p:sp>
      <p:sp>
        <p:nvSpPr>
          <p:cNvPr id="3" name="Content Placeholder 2"/>
          <p:cNvSpPr>
            <a:spLocks noGrp="1"/>
          </p:cNvSpPr>
          <p:nvPr>
            <p:ph idx="1"/>
          </p:nvPr>
        </p:nvSpPr>
        <p:spPr/>
        <p:txBody>
          <a:bodyPr/>
          <a:lstStyle/>
          <a:p>
            <a:r>
              <a:rPr lang="en-US" altLang="en-US" b="1" dirty="0">
                <a:latin typeface="Times New Roman" panose="02020603050405020304" pitchFamily="18" charset="0"/>
              </a:rPr>
              <a:t>Ethics </a:t>
            </a:r>
            <a:r>
              <a:rPr lang="en-US" altLang="en-US" dirty="0">
                <a:latin typeface="Times New Roman" panose="02020603050405020304" pitchFamily="18" charset="0"/>
              </a:rPr>
              <a:t>are the moral principles and values that govern the actions and decisions of an individual or </a:t>
            </a:r>
            <a:r>
              <a:rPr lang="en-US" altLang="en-US" dirty="0" smtClean="0">
                <a:latin typeface="Times New Roman" panose="02020603050405020304" pitchFamily="18" charset="0"/>
              </a:rPr>
              <a:t>group</a:t>
            </a:r>
          </a:p>
          <a:p>
            <a:pPr marL="0" indent="0">
              <a:buNone/>
            </a:pPr>
            <a:endParaRPr lang="en-US" altLang="en-US" dirty="0">
              <a:latin typeface="Times New Roman" panose="02020603050405020304" pitchFamily="18" charset="0"/>
            </a:endParaRPr>
          </a:p>
          <a:p>
            <a:pPr marL="285750" lvl="1"/>
            <a:r>
              <a:rPr lang="en-US" altLang="en-US" sz="2800" b="1" dirty="0">
                <a:latin typeface="Times New Roman" panose="02020603050405020304" pitchFamily="18" charset="0"/>
              </a:rPr>
              <a:t>Social responsibility</a:t>
            </a:r>
            <a:r>
              <a:rPr lang="en-US" altLang="en-US" sz="2800" dirty="0">
                <a:latin typeface="Times New Roman" panose="02020603050405020304" pitchFamily="18" charset="0"/>
              </a:rPr>
              <a:t> means that organizations are a part of a larger society and are accountable to that society for their actions.</a:t>
            </a:r>
          </a:p>
          <a:p>
            <a:endParaRPr lang="en-US" dirty="0"/>
          </a:p>
          <a:p>
            <a:endParaRPr lang="en-US" dirty="0"/>
          </a:p>
        </p:txBody>
      </p:sp>
    </p:spTree>
    <p:extLst>
      <p:ext uri="{BB962C8B-B14F-4D97-AF65-F5344CB8AC3E}">
        <p14:creationId xmlns:p14="http://schemas.microsoft.com/office/powerpoint/2010/main" val="363336288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spcBef>
                <a:spcPct val="50000"/>
              </a:spcBef>
            </a:pPr>
            <a:r>
              <a:rPr lang="en-US" altLang="en-US" b="1" dirty="0">
                <a:ea typeface="Tahoma" panose="020B0604030504040204" pitchFamily="34" charset="0"/>
                <a:cs typeface="Tahoma" panose="020B0604030504040204" pitchFamily="34" charset="0"/>
              </a:rPr>
              <a:t>Marketing ethics</a:t>
            </a:r>
            <a:r>
              <a:rPr lang="en-US" altLang="en-US" dirty="0">
                <a:ea typeface="Tahoma" panose="020B0604030504040204" pitchFamily="34" charset="0"/>
                <a:cs typeface="Tahoma" panose="020B0604030504040204" pitchFamily="34" charset="0"/>
              </a:rPr>
              <a:t> </a:t>
            </a:r>
            <a:r>
              <a:rPr lang="en-US" altLang="en-US" dirty="0" smtClean="0">
                <a:ea typeface="Tahoma" panose="020B0604030504040204" pitchFamily="34" charset="0"/>
                <a:cs typeface="Tahoma" panose="020B0604030504040204" pitchFamily="34" charset="0"/>
              </a:rPr>
              <a:t>are marketers</a:t>
            </a:r>
            <a:r>
              <a:rPr lang="en-US" altLang="en-US" dirty="0">
                <a:ea typeface="Tahoma" panose="020B0604030504040204" pitchFamily="34" charset="0"/>
                <a:cs typeface="Tahoma" panose="020B0604030504040204" pitchFamily="34" charset="0"/>
              </a:rPr>
              <a:t>’ standards of conduct and moral values.</a:t>
            </a:r>
          </a:p>
          <a:p>
            <a:r>
              <a:rPr lang="en-US" dirty="0" smtClean="0"/>
              <a:t>They are moral principles that govern marketers’ behavior. On the personal level, these principles express the differences between right and wrong behavior and the </a:t>
            </a:r>
            <a:r>
              <a:rPr lang="en-US" dirty="0" smtClean="0"/>
              <a:t>good </a:t>
            </a:r>
            <a:r>
              <a:rPr lang="en-US" dirty="0" smtClean="0"/>
              <a:t>or </a:t>
            </a:r>
            <a:r>
              <a:rPr lang="en-US" dirty="0" smtClean="0"/>
              <a:t>bad </a:t>
            </a:r>
            <a:r>
              <a:rPr lang="en-US" dirty="0" smtClean="0"/>
              <a:t>of human character.</a:t>
            </a:r>
            <a:endParaRPr lang="en-US" dirty="0"/>
          </a:p>
        </p:txBody>
      </p:sp>
    </p:spTree>
    <p:extLst>
      <p:ext uri="{BB962C8B-B14F-4D97-AF65-F5344CB8AC3E}">
        <p14:creationId xmlns:p14="http://schemas.microsoft.com/office/powerpoint/2010/main" val="4231119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spcBef>
                <a:spcPts val="600"/>
              </a:spcBef>
            </a:pPr>
            <a:endParaRPr lang="en-US" dirty="0" smtClean="0">
              <a:cs typeface="Times New Roman" panose="02020603050405020304" pitchFamily="18" charset="0"/>
            </a:endParaRPr>
          </a:p>
          <a:p>
            <a:pPr>
              <a:spcBef>
                <a:spcPts val="600"/>
              </a:spcBef>
            </a:pPr>
            <a:r>
              <a:rPr lang="en-US" dirty="0" smtClean="0">
                <a:cs typeface="Times New Roman" panose="02020603050405020304" pitchFamily="18" charset="0"/>
              </a:rPr>
              <a:t>Marketing </a:t>
            </a:r>
            <a:r>
              <a:rPr lang="en-US" dirty="0">
                <a:cs typeface="Times New Roman" panose="02020603050405020304" pitchFamily="18" charset="0"/>
              </a:rPr>
              <a:t>ethics addresses principles and standards that define acceptable conduct in the market place</a:t>
            </a:r>
            <a:r>
              <a:rPr lang="en-US" dirty="0" smtClean="0">
                <a:cs typeface="Times New Roman" panose="02020603050405020304" pitchFamily="18" charset="0"/>
              </a:rPr>
              <a:t>.</a:t>
            </a:r>
          </a:p>
          <a:p>
            <a:pPr>
              <a:spcBef>
                <a:spcPts val="600"/>
              </a:spcBef>
            </a:pPr>
            <a:endParaRPr lang="en-US" dirty="0" smtClean="0">
              <a:cs typeface="Times New Roman" panose="02020603050405020304" pitchFamily="18" charset="0"/>
            </a:endParaRPr>
          </a:p>
          <a:p>
            <a:pPr>
              <a:spcBef>
                <a:spcPts val="600"/>
              </a:spcBef>
            </a:pPr>
            <a:r>
              <a:rPr lang="en-US" dirty="0" smtClean="0">
                <a:cs typeface="Times New Roman" panose="02020603050405020304" pitchFamily="18" charset="0"/>
              </a:rPr>
              <a:t> </a:t>
            </a:r>
            <a:r>
              <a:rPr lang="en-US" dirty="0">
                <a:cs typeface="Times New Roman" panose="02020603050405020304" pitchFamily="18" charset="0"/>
              </a:rPr>
              <a:t>Marketing usually occurs in the context of an organization, and unethical activities usually develop from the pressure to meet performance objectives. </a:t>
            </a:r>
            <a:endParaRPr lang="en-US" dirty="0" smtClean="0">
              <a:cs typeface="Times New Roman" panose="02020603050405020304" pitchFamily="18" charset="0"/>
            </a:endParaRPr>
          </a:p>
          <a:p>
            <a:pPr>
              <a:spcBef>
                <a:spcPts val="600"/>
              </a:spcBef>
            </a:pPr>
            <a:endParaRPr lang="en-US" dirty="0">
              <a:cs typeface="Times New Roman" panose="02020603050405020304" pitchFamily="18" charset="0"/>
            </a:endParaRPr>
          </a:p>
          <a:p>
            <a:pPr>
              <a:spcBef>
                <a:spcPts val="600"/>
              </a:spcBef>
            </a:pPr>
            <a:r>
              <a:rPr lang="en-US" dirty="0">
                <a:cs typeface="Times New Roman" panose="02020603050405020304" pitchFamily="18" charset="0"/>
              </a:rPr>
              <a:t>Some obvious ethical issues in marketing involves clear cut attempts to deceive or take advantage of a situation</a:t>
            </a:r>
          </a:p>
          <a:p>
            <a:endParaRPr lang="en-US" dirty="0"/>
          </a:p>
        </p:txBody>
      </p:sp>
    </p:spTree>
    <p:extLst>
      <p:ext uri="{BB962C8B-B14F-4D97-AF65-F5344CB8AC3E}">
        <p14:creationId xmlns:p14="http://schemas.microsoft.com/office/powerpoint/2010/main" val="25698418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38B91B-8D05-4267-A841-D57769F1D9CB}"/>
              </a:ext>
            </a:extLst>
          </p:cNvPr>
          <p:cNvSpPr>
            <a:spLocks noGrp="1"/>
          </p:cNvSpPr>
          <p:nvPr>
            <p:ph type="title"/>
          </p:nvPr>
        </p:nvSpPr>
        <p:spPr/>
        <p:txBody>
          <a:bodyPr>
            <a:normAutofit/>
          </a:bodyPr>
          <a:lstStyle/>
          <a:p>
            <a:r>
              <a:rPr lang="en-GB" sz="3600" b="1" dirty="0" smtClean="0"/>
              <a:t>Business Ethics And Socially Responsible Marketing</a:t>
            </a:r>
            <a:endParaRPr lang="en-GB" sz="3600" dirty="0"/>
          </a:p>
        </p:txBody>
      </p:sp>
      <p:sp>
        <p:nvSpPr>
          <p:cNvPr id="3" name="Content Placeholder 2">
            <a:extLst>
              <a:ext uri="{FF2B5EF4-FFF2-40B4-BE49-F238E27FC236}">
                <a16:creationId xmlns:a16="http://schemas.microsoft.com/office/drawing/2014/main" id="{0C1E8E94-AF50-4DA4-A2CE-53642AEC0EF1}"/>
              </a:ext>
            </a:extLst>
          </p:cNvPr>
          <p:cNvSpPr>
            <a:spLocks noGrp="1"/>
          </p:cNvSpPr>
          <p:nvPr>
            <p:ph idx="1"/>
          </p:nvPr>
        </p:nvSpPr>
        <p:spPr>
          <a:xfrm>
            <a:off x="838200" y="2233749"/>
            <a:ext cx="10018713" cy="3583577"/>
          </a:xfrm>
        </p:spPr>
        <p:txBody>
          <a:bodyPr>
            <a:normAutofit/>
          </a:bodyPr>
          <a:lstStyle/>
          <a:p>
            <a:r>
              <a:rPr lang="en-GB" dirty="0" smtClean="0"/>
              <a:t>When an organization </a:t>
            </a:r>
            <a:r>
              <a:rPr lang="en-GB" dirty="0"/>
              <a:t>is concerned about people, society and environment with whom and where it conducts </a:t>
            </a:r>
            <a:r>
              <a:rPr lang="en-GB" dirty="0" smtClean="0"/>
              <a:t>business- they are socially responsible</a:t>
            </a:r>
            <a:endParaRPr lang="en-GB" dirty="0"/>
          </a:p>
          <a:p>
            <a:r>
              <a:rPr lang="en-GB" dirty="0"/>
              <a:t>S</a:t>
            </a:r>
            <a:r>
              <a:rPr lang="en-GB" dirty="0" smtClean="0"/>
              <a:t>ocially </a:t>
            </a:r>
            <a:r>
              <a:rPr lang="en-GB" dirty="0"/>
              <a:t>responsible marketing is taking moral actions that </a:t>
            </a:r>
            <a:r>
              <a:rPr lang="en-GB" dirty="0" smtClean="0"/>
              <a:t>encourages </a:t>
            </a:r>
            <a:r>
              <a:rPr lang="en-GB" dirty="0"/>
              <a:t>positive impact on all the company’s stakeholders, including employees, community, consumers, and shareholders. </a:t>
            </a:r>
          </a:p>
          <a:p>
            <a:pPr marL="0" indent="0">
              <a:buNone/>
            </a:pPr>
            <a:r>
              <a:rPr lang="en-GB" dirty="0"/>
              <a:t> </a:t>
            </a:r>
          </a:p>
        </p:txBody>
      </p:sp>
    </p:spTree>
    <p:extLst>
      <p:ext uri="{BB962C8B-B14F-4D97-AF65-F5344CB8AC3E}">
        <p14:creationId xmlns:p14="http://schemas.microsoft.com/office/powerpoint/2010/main" val="76676955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GB" dirty="0"/>
              <a:t>The main responsibility of marketers is to communicate the organization’s decisions that will impact the various communities with which they interact. </a:t>
            </a:r>
          </a:p>
          <a:p>
            <a:r>
              <a:rPr lang="en-GB" dirty="0"/>
              <a:t>Consumers have the right and power to decide which companies succeed or fail; so marketers have a major responsibility to ensure their practices are seen as philanthropic without being phony.</a:t>
            </a:r>
            <a:endParaRPr lang="en-US" dirty="0"/>
          </a:p>
        </p:txBody>
      </p:sp>
    </p:spTree>
    <p:extLst>
      <p:ext uri="{BB962C8B-B14F-4D97-AF65-F5344CB8AC3E}">
        <p14:creationId xmlns:p14="http://schemas.microsoft.com/office/powerpoint/2010/main" val="171361981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01DE40-26B0-4D4C-8820-4FB53D664F81}"/>
              </a:ext>
            </a:extLst>
          </p:cNvPr>
          <p:cNvSpPr>
            <a:spLocks noGrp="1"/>
          </p:cNvSpPr>
          <p:nvPr>
            <p:ph type="title"/>
          </p:nvPr>
        </p:nvSpPr>
        <p:spPr>
          <a:xfrm>
            <a:off x="1484311" y="685800"/>
            <a:ext cx="10018713" cy="1012371"/>
          </a:xfrm>
        </p:spPr>
        <p:txBody>
          <a:bodyPr>
            <a:normAutofit/>
          </a:bodyPr>
          <a:lstStyle/>
          <a:p>
            <a:r>
              <a:rPr lang="en-GB" b="1" dirty="0"/>
              <a:t>Ethical </a:t>
            </a:r>
            <a:r>
              <a:rPr lang="en-GB" b="1" dirty="0" smtClean="0"/>
              <a:t>Marketing</a:t>
            </a:r>
            <a:endParaRPr lang="en-GB" dirty="0"/>
          </a:p>
        </p:txBody>
      </p:sp>
      <p:sp>
        <p:nvSpPr>
          <p:cNvPr id="3" name="Content Placeholder 2">
            <a:extLst>
              <a:ext uri="{FF2B5EF4-FFF2-40B4-BE49-F238E27FC236}">
                <a16:creationId xmlns:a16="http://schemas.microsoft.com/office/drawing/2014/main" id="{BDD30CA3-2637-4807-B22C-0EDE8C814E8A}"/>
              </a:ext>
            </a:extLst>
          </p:cNvPr>
          <p:cNvSpPr>
            <a:spLocks noGrp="1"/>
          </p:cNvSpPr>
          <p:nvPr>
            <p:ph idx="1"/>
          </p:nvPr>
        </p:nvSpPr>
        <p:spPr>
          <a:xfrm>
            <a:off x="1484310" y="1698172"/>
            <a:ext cx="10018713" cy="4493622"/>
          </a:xfrm>
        </p:spPr>
        <p:txBody>
          <a:bodyPr>
            <a:normAutofit fontScale="55000" lnSpcReduction="20000"/>
          </a:bodyPr>
          <a:lstStyle/>
          <a:p>
            <a:endParaRPr lang="en-GB" dirty="0" smtClean="0"/>
          </a:p>
          <a:p>
            <a:r>
              <a:rPr lang="en-GB" sz="5100" dirty="0" smtClean="0"/>
              <a:t>Ethical </a:t>
            </a:r>
            <a:r>
              <a:rPr lang="en-GB" sz="5100" dirty="0"/>
              <a:t>Marketing is a philosophy that  focuses on honesty, fairness and responsibility. </a:t>
            </a:r>
          </a:p>
          <a:p>
            <a:r>
              <a:rPr lang="en-GB" sz="5100" dirty="0" smtClean="0"/>
              <a:t>A </a:t>
            </a:r>
            <a:r>
              <a:rPr lang="en-GB" sz="5100" dirty="0"/>
              <a:t>general set of guidelines can be put in place to ensure the company’s </a:t>
            </a:r>
            <a:r>
              <a:rPr lang="en-GB" sz="5100" dirty="0" smtClean="0"/>
              <a:t>intentions are </a:t>
            </a:r>
            <a:r>
              <a:rPr lang="en-GB" sz="5100" dirty="0"/>
              <a:t>broadcasted and achieved. </a:t>
            </a:r>
          </a:p>
          <a:p>
            <a:r>
              <a:rPr lang="en-GB" sz="5100" dirty="0"/>
              <a:t>Principles of this practice include:</a:t>
            </a:r>
          </a:p>
          <a:p>
            <a:pPr lvl="1"/>
            <a:r>
              <a:rPr lang="en-GB" sz="4700" dirty="0"/>
              <a:t>A shared standard of truth in marketing communications</a:t>
            </a:r>
          </a:p>
          <a:p>
            <a:pPr lvl="1"/>
            <a:r>
              <a:rPr lang="en-GB" sz="4700" dirty="0"/>
              <a:t>A clear distinction between advertising and sensationalism</a:t>
            </a:r>
          </a:p>
          <a:p>
            <a:pPr lvl="1"/>
            <a:r>
              <a:rPr lang="en-GB" sz="4700" dirty="0"/>
              <a:t>Endorsements should be clear and transparent</a:t>
            </a:r>
          </a:p>
          <a:p>
            <a:pPr lvl="1"/>
            <a:r>
              <a:rPr lang="en-GB" sz="4700" dirty="0"/>
              <a:t>Consumers’ privacy should be maintained at all times</a:t>
            </a:r>
          </a:p>
          <a:p>
            <a:pPr lvl="1"/>
            <a:r>
              <a:rPr lang="en-GB" sz="4700" dirty="0"/>
              <a:t>Government standards and regulations must be adhered and practiced by marketers.</a:t>
            </a:r>
          </a:p>
          <a:p>
            <a:pPr lvl="1"/>
            <a:endParaRPr lang="en-GB" dirty="0"/>
          </a:p>
        </p:txBody>
      </p:sp>
    </p:spTree>
    <p:extLst>
      <p:ext uri="{BB962C8B-B14F-4D97-AF65-F5344CB8AC3E}">
        <p14:creationId xmlns:p14="http://schemas.microsoft.com/office/powerpoint/2010/main" val="130304250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072208-E6BC-450C-B69B-CFDDB9C8D8E1}"/>
              </a:ext>
            </a:extLst>
          </p:cNvPr>
          <p:cNvSpPr>
            <a:spLocks noGrp="1"/>
          </p:cNvSpPr>
          <p:nvPr>
            <p:ph type="title"/>
          </p:nvPr>
        </p:nvSpPr>
        <p:spPr/>
        <p:txBody>
          <a:bodyPr>
            <a:normAutofit/>
          </a:bodyPr>
          <a:lstStyle/>
          <a:p>
            <a:r>
              <a:rPr lang="en-GB" b="1" dirty="0"/>
              <a:t>Ethical Norms and Values for marketers</a:t>
            </a:r>
            <a:endParaRPr lang="en-GB" dirty="0"/>
          </a:p>
        </p:txBody>
      </p:sp>
      <p:sp>
        <p:nvSpPr>
          <p:cNvPr id="3" name="Content Placeholder 2">
            <a:extLst>
              <a:ext uri="{FF2B5EF4-FFF2-40B4-BE49-F238E27FC236}">
                <a16:creationId xmlns:a16="http://schemas.microsoft.com/office/drawing/2014/main" id="{059980DE-A189-482A-8848-1BD3F7BCB6CF}"/>
              </a:ext>
            </a:extLst>
          </p:cNvPr>
          <p:cNvSpPr>
            <a:spLocks noGrp="1"/>
          </p:cNvSpPr>
          <p:nvPr>
            <p:ph idx="1"/>
          </p:nvPr>
        </p:nvSpPr>
        <p:spPr/>
        <p:txBody>
          <a:bodyPr>
            <a:normAutofit/>
          </a:bodyPr>
          <a:lstStyle/>
          <a:p>
            <a:pPr marL="0" indent="0">
              <a:buNone/>
            </a:pPr>
            <a:r>
              <a:rPr lang="en-GB" dirty="0"/>
              <a:t>There are 6 ethical values that marketers are expected to uphold, and these are:</a:t>
            </a:r>
          </a:p>
          <a:p>
            <a:r>
              <a:rPr lang="en-GB" b="1" i="1" dirty="0"/>
              <a:t>Honesty</a:t>
            </a:r>
            <a:r>
              <a:rPr lang="en-GB" dirty="0"/>
              <a:t> – Be forthright in dealings and offer value and integrity.</a:t>
            </a:r>
          </a:p>
          <a:p>
            <a:r>
              <a:rPr lang="en-GB" b="1" i="1" dirty="0"/>
              <a:t>Responsibility</a:t>
            </a:r>
            <a:r>
              <a:rPr lang="en-GB" dirty="0"/>
              <a:t> – Accept consequences of marketing practices and serve the needs of customers of all types, while being good stewards of the environment.</a:t>
            </a:r>
          </a:p>
          <a:p>
            <a:r>
              <a:rPr lang="en-GB" b="1" i="1" dirty="0"/>
              <a:t>Fairness</a:t>
            </a:r>
            <a:r>
              <a:rPr lang="en-GB" dirty="0"/>
              <a:t> – Balance buyer needs and seller interest fairly, and avoid manipulation in all forms while protecting the information of the consumers.</a:t>
            </a:r>
          </a:p>
          <a:p>
            <a:endParaRPr lang="en-GB" dirty="0"/>
          </a:p>
        </p:txBody>
      </p:sp>
    </p:spTree>
    <p:extLst>
      <p:ext uri="{BB962C8B-B14F-4D97-AF65-F5344CB8AC3E}">
        <p14:creationId xmlns:p14="http://schemas.microsoft.com/office/powerpoint/2010/main" val="162388706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GB" b="1" i="1" dirty="0"/>
              <a:t>Respect</a:t>
            </a:r>
            <a:r>
              <a:rPr lang="en-GB" dirty="0"/>
              <a:t> – Acknowledge basic human dignity of all the people involved through efforts to communicate, understand and meet needs and appreciate contributions of others.</a:t>
            </a:r>
          </a:p>
          <a:p>
            <a:r>
              <a:rPr lang="en-GB" b="1" i="1" dirty="0"/>
              <a:t>Transparency</a:t>
            </a:r>
            <a:r>
              <a:rPr lang="en-GB" dirty="0"/>
              <a:t> – Create a spirit of openness in the practice of marketing through communication, constructive criticism, action, and disclosure.</a:t>
            </a:r>
          </a:p>
          <a:p>
            <a:r>
              <a:rPr lang="en-GB" b="1" i="1" dirty="0"/>
              <a:t>Citizenship</a:t>
            </a:r>
            <a:r>
              <a:rPr lang="en-GB" dirty="0"/>
              <a:t> – </a:t>
            </a:r>
            <a:r>
              <a:rPr lang="en-GB" dirty="0" smtClean="0"/>
              <a:t>Fulfil </a:t>
            </a:r>
            <a:r>
              <a:rPr lang="en-GB" dirty="0"/>
              <a:t>all legal, economic, philanthropic and societal responsibilities to all stakeholders as well as giveback to the community and protect the ecological environment.</a:t>
            </a:r>
          </a:p>
          <a:p>
            <a:endParaRPr lang="en-US" dirty="0"/>
          </a:p>
        </p:txBody>
      </p:sp>
    </p:spTree>
    <p:extLst>
      <p:ext uri="{BB962C8B-B14F-4D97-AF65-F5344CB8AC3E}">
        <p14:creationId xmlns:p14="http://schemas.microsoft.com/office/powerpoint/2010/main" val="404136759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F187A8-83CA-4F61-B1CD-1DCCD83E9BAD}"/>
              </a:ext>
            </a:extLst>
          </p:cNvPr>
          <p:cNvSpPr>
            <a:spLocks noGrp="1"/>
          </p:cNvSpPr>
          <p:nvPr>
            <p:ph type="title"/>
          </p:nvPr>
        </p:nvSpPr>
        <p:spPr/>
        <p:txBody>
          <a:bodyPr>
            <a:normAutofit/>
          </a:bodyPr>
          <a:lstStyle/>
          <a:p>
            <a:r>
              <a:rPr lang="en-GB" b="1" dirty="0" smtClean="0"/>
              <a:t>Social </a:t>
            </a:r>
            <a:r>
              <a:rPr lang="en-GB" b="1" dirty="0"/>
              <a:t>Responsibility and Marketing</a:t>
            </a:r>
            <a:endParaRPr lang="en-GB" dirty="0"/>
          </a:p>
        </p:txBody>
      </p:sp>
      <p:sp>
        <p:nvSpPr>
          <p:cNvPr id="3" name="Content Placeholder 2">
            <a:extLst>
              <a:ext uri="{FF2B5EF4-FFF2-40B4-BE49-F238E27FC236}">
                <a16:creationId xmlns:a16="http://schemas.microsoft.com/office/drawing/2014/main" id="{1EC43A26-ABFD-4F24-836E-B3A4B905D1CA}"/>
              </a:ext>
            </a:extLst>
          </p:cNvPr>
          <p:cNvSpPr>
            <a:spLocks noGrp="1"/>
          </p:cNvSpPr>
          <p:nvPr>
            <p:ph idx="1"/>
          </p:nvPr>
        </p:nvSpPr>
        <p:spPr/>
        <p:txBody>
          <a:bodyPr>
            <a:normAutofit/>
          </a:bodyPr>
          <a:lstStyle/>
          <a:p>
            <a:pPr marL="0" indent="0">
              <a:buNone/>
            </a:pPr>
            <a:r>
              <a:rPr lang="en-GB" dirty="0"/>
              <a:t>Companies are aware that consumers are savvy and opinionated.</a:t>
            </a:r>
          </a:p>
          <a:p>
            <a:pPr marL="0" indent="0">
              <a:buNone/>
            </a:pPr>
            <a:r>
              <a:rPr lang="en-GB" dirty="0"/>
              <a:t>So with this in mind, firms should create an ethically sound marketing plan and integrate it into all aspects of their marketing mix.</a:t>
            </a:r>
          </a:p>
          <a:p>
            <a:r>
              <a:rPr lang="en-GB" i="1" dirty="0"/>
              <a:t>Do good not just to look good</a:t>
            </a:r>
            <a:r>
              <a:rPr lang="en-GB" dirty="0"/>
              <a:t> – focus on being responsible and how your firm can truly help the neighbourhood or country. It is in doing so that your customers, the press, and all those watching will be impressed</a:t>
            </a:r>
            <a:r>
              <a:rPr lang="en-GB" dirty="0" smtClean="0"/>
              <a:t>.</a:t>
            </a:r>
            <a:endParaRPr lang="en-GB" dirty="0"/>
          </a:p>
        </p:txBody>
      </p:sp>
    </p:spTree>
    <p:extLst>
      <p:ext uri="{BB962C8B-B14F-4D97-AF65-F5344CB8AC3E}">
        <p14:creationId xmlns:p14="http://schemas.microsoft.com/office/powerpoint/2010/main" val="89007856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GB" i="1" dirty="0" smtClean="0"/>
              <a:t>Think about long term effects, not short term gain</a:t>
            </a:r>
            <a:r>
              <a:rPr lang="en-GB" dirty="0" smtClean="0"/>
              <a:t>s – short sighted companies will undervalue the impact of responsible marketing for instantly gratifying increase.</a:t>
            </a:r>
          </a:p>
          <a:p>
            <a:r>
              <a:rPr lang="en-GB" i="1" dirty="0" smtClean="0"/>
              <a:t>Speak up against company policies that do not reflect the ethical profile of the company</a:t>
            </a:r>
            <a:r>
              <a:rPr lang="en-GB" dirty="0" smtClean="0"/>
              <a:t> – as the face of the company, marketers should voice their concerns when there is a potential for a practice to be seen as unethical.</a:t>
            </a:r>
          </a:p>
          <a:p>
            <a:endParaRPr lang="en-GB" dirty="0" smtClean="0"/>
          </a:p>
          <a:p>
            <a:endParaRPr lang="en-US" dirty="0"/>
          </a:p>
        </p:txBody>
      </p:sp>
    </p:spTree>
    <p:extLst>
      <p:ext uri="{BB962C8B-B14F-4D97-AF65-F5344CB8AC3E}">
        <p14:creationId xmlns:p14="http://schemas.microsoft.com/office/powerpoint/2010/main" val="23971939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3358B0-0C4A-4C17-9611-6DDDA18DDE1F}"/>
              </a:ext>
            </a:extLst>
          </p:cNvPr>
          <p:cNvSpPr>
            <a:spLocks noGrp="1"/>
          </p:cNvSpPr>
          <p:nvPr>
            <p:ph type="title"/>
          </p:nvPr>
        </p:nvSpPr>
        <p:spPr/>
        <p:txBody>
          <a:bodyPr>
            <a:normAutofit/>
          </a:bodyPr>
          <a:lstStyle/>
          <a:p>
            <a:r>
              <a:rPr lang="en-GB" sz="3600" b="1" dirty="0" smtClean="0"/>
              <a:t>Socially Responsible Marketing Plan:</a:t>
            </a:r>
            <a:br>
              <a:rPr lang="en-GB" sz="3600" b="1" dirty="0" smtClean="0"/>
            </a:br>
            <a:r>
              <a:rPr lang="en-GB" sz="3600" b="1" dirty="0" smtClean="0"/>
              <a:t>Developing And Implementing </a:t>
            </a:r>
            <a:endParaRPr lang="en-GB" sz="3600" dirty="0"/>
          </a:p>
        </p:txBody>
      </p:sp>
      <p:sp>
        <p:nvSpPr>
          <p:cNvPr id="3" name="Content Placeholder 2">
            <a:extLst>
              <a:ext uri="{FF2B5EF4-FFF2-40B4-BE49-F238E27FC236}">
                <a16:creationId xmlns:a16="http://schemas.microsoft.com/office/drawing/2014/main" id="{D76AA3AF-760C-4E1A-B94A-31755DF9F007}"/>
              </a:ext>
            </a:extLst>
          </p:cNvPr>
          <p:cNvSpPr>
            <a:spLocks noGrp="1"/>
          </p:cNvSpPr>
          <p:nvPr>
            <p:ph idx="1"/>
          </p:nvPr>
        </p:nvSpPr>
        <p:spPr>
          <a:xfrm>
            <a:off x="838200" y="1567543"/>
            <a:ext cx="10515600" cy="4609420"/>
          </a:xfrm>
        </p:spPr>
        <p:txBody>
          <a:bodyPr>
            <a:noAutofit/>
          </a:bodyPr>
          <a:lstStyle/>
          <a:p>
            <a:endParaRPr lang="en-GB" dirty="0" smtClean="0"/>
          </a:p>
          <a:p>
            <a:r>
              <a:rPr lang="en-GB" dirty="0"/>
              <a:t>S</a:t>
            </a:r>
            <a:r>
              <a:rPr lang="en-GB" dirty="0" smtClean="0"/>
              <a:t>imple </a:t>
            </a:r>
            <a:r>
              <a:rPr lang="en-GB" dirty="0"/>
              <a:t>steps every marketer can take to create a sustainable socially responsible market plan are:</a:t>
            </a:r>
          </a:p>
          <a:p>
            <a:pPr lvl="1"/>
            <a:r>
              <a:rPr lang="en-GB" sz="2800" dirty="0"/>
              <a:t>Define what is ethical marketing for your firm.</a:t>
            </a:r>
          </a:p>
          <a:p>
            <a:pPr lvl="1"/>
            <a:r>
              <a:rPr lang="en-GB" sz="2800" dirty="0"/>
              <a:t>Decide which branch of ethics your marketers will apply.</a:t>
            </a:r>
          </a:p>
          <a:p>
            <a:pPr lvl="1"/>
            <a:r>
              <a:rPr lang="en-GB" sz="2800" dirty="0"/>
              <a:t>Determine how the ethical approach to marketing will be implemented.</a:t>
            </a:r>
          </a:p>
          <a:p>
            <a:endParaRPr lang="en-GB" dirty="0"/>
          </a:p>
        </p:txBody>
      </p:sp>
    </p:spTree>
    <p:extLst>
      <p:ext uri="{BB962C8B-B14F-4D97-AF65-F5344CB8AC3E}">
        <p14:creationId xmlns:p14="http://schemas.microsoft.com/office/powerpoint/2010/main" val="358829786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475D65-6F4E-45B7-838E-8FCA3A149434}"/>
              </a:ext>
            </a:extLst>
          </p:cNvPr>
          <p:cNvSpPr>
            <a:spLocks noGrp="1"/>
          </p:cNvSpPr>
          <p:nvPr>
            <p:ph type="title"/>
          </p:nvPr>
        </p:nvSpPr>
        <p:spPr/>
        <p:txBody>
          <a:bodyPr>
            <a:normAutofit/>
          </a:bodyPr>
          <a:lstStyle/>
          <a:p>
            <a:r>
              <a:rPr lang="en-GB" b="1" dirty="0" smtClean="0"/>
              <a:t>Socially Responsible Marketing</a:t>
            </a:r>
            <a:endParaRPr lang="en-GB" dirty="0"/>
          </a:p>
        </p:txBody>
      </p:sp>
      <p:sp>
        <p:nvSpPr>
          <p:cNvPr id="3" name="Content Placeholder 2">
            <a:extLst>
              <a:ext uri="{FF2B5EF4-FFF2-40B4-BE49-F238E27FC236}">
                <a16:creationId xmlns:a16="http://schemas.microsoft.com/office/drawing/2014/main" id="{2D0C62F2-ECE6-4DC2-99A6-E51BBD8BB2F9}"/>
              </a:ext>
            </a:extLst>
          </p:cNvPr>
          <p:cNvSpPr>
            <a:spLocks noGrp="1"/>
          </p:cNvSpPr>
          <p:nvPr>
            <p:ph idx="1"/>
          </p:nvPr>
        </p:nvSpPr>
        <p:spPr/>
        <p:txBody>
          <a:bodyPr>
            <a:normAutofit lnSpcReduction="10000"/>
          </a:bodyPr>
          <a:lstStyle/>
          <a:p>
            <a:r>
              <a:rPr lang="en-US" dirty="0"/>
              <a:t>Social responsibility in marketing involves focusing efforts on attracting consumers who want to make a positive difference with their purchases. </a:t>
            </a:r>
            <a:endParaRPr lang="en-US" dirty="0" smtClean="0"/>
          </a:p>
          <a:p>
            <a:r>
              <a:rPr lang="en-US" dirty="0" smtClean="0"/>
              <a:t>Many </a:t>
            </a:r>
            <a:r>
              <a:rPr lang="en-US" dirty="0"/>
              <a:t>companies have adopted socially responsible elements in their marketing strategies to help a community via beneficial services and products</a:t>
            </a:r>
            <a:endParaRPr lang="en-GB" b="1" dirty="0" smtClean="0"/>
          </a:p>
          <a:p>
            <a:pPr lvl="1"/>
            <a:r>
              <a:rPr lang="en-GB" dirty="0" smtClean="0"/>
              <a:t>Consumer </a:t>
            </a:r>
            <a:r>
              <a:rPr lang="en-GB" dirty="0"/>
              <a:t>Orientation</a:t>
            </a:r>
          </a:p>
          <a:p>
            <a:pPr lvl="1"/>
            <a:r>
              <a:rPr lang="en-GB" dirty="0"/>
              <a:t>Innovation</a:t>
            </a:r>
          </a:p>
          <a:p>
            <a:pPr lvl="1"/>
            <a:r>
              <a:rPr lang="en-GB" dirty="0"/>
              <a:t>Value of the product</a:t>
            </a:r>
          </a:p>
          <a:p>
            <a:pPr lvl="1"/>
            <a:r>
              <a:rPr lang="en-GB" dirty="0"/>
              <a:t>Sense of Mission</a:t>
            </a:r>
          </a:p>
          <a:p>
            <a:pPr lvl="1"/>
            <a:r>
              <a:rPr lang="en-GB" dirty="0"/>
              <a:t>Impact On Society</a:t>
            </a:r>
          </a:p>
          <a:p>
            <a:endParaRPr lang="en-GB" dirty="0"/>
          </a:p>
        </p:txBody>
      </p:sp>
    </p:spTree>
    <p:extLst>
      <p:ext uri="{BB962C8B-B14F-4D97-AF65-F5344CB8AC3E}">
        <p14:creationId xmlns:p14="http://schemas.microsoft.com/office/powerpoint/2010/main" val="20488929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367E31-F117-4392-A5C8-C785700B39CE}"/>
              </a:ext>
            </a:extLst>
          </p:cNvPr>
          <p:cNvSpPr>
            <a:spLocks noGrp="1"/>
          </p:cNvSpPr>
          <p:nvPr>
            <p:ph type="title"/>
          </p:nvPr>
        </p:nvSpPr>
        <p:spPr/>
        <p:txBody>
          <a:bodyPr>
            <a:normAutofit/>
          </a:bodyPr>
          <a:lstStyle/>
          <a:p>
            <a:r>
              <a:rPr lang="en-GB" b="1" dirty="0"/>
              <a:t>	Consumer Orientation</a:t>
            </a:r>
            <a:endParaRPr lang="en-GB" dirty="0"/>
          </a:p>
        </p:txBody>
      </p:sp>
      <p:sp>
        <p:nvSpPr>
          <p:cNvPr id="3" name="Content Placeholder 2">
            <a:extLst>
              <a:ext uri="{FF2B5EF4-FFF2-40B4-BE49-F238E27FC236}">
                <a16:creationId xmlns:a16="http://schemas.microsoft.com/office/drawing/2014/main" id="{193F7D97-6E49-4282-86CD-033880F9FA03}"/>
              </a:ext>
            </a:extLst>
          </p:cNvPr>
          <p:cNvSpPr>
            <a:spLocks noGrp="1"/>
          </p:cNvSpPr>
          <p:nvPr>
            <p:ph idx="1"/>
          </p:nvPr>
        </p:nvSpPr>
        <p:spPr/>
        <p:txBody>
          <a:bodyPr/>
          <a:lstStyle/>
          <a:p>
            <a:r>
              <a:rPr lang="en-GB" dirty="0"/>
              <a:t>This socially responsible practice teaches that companies should base policies and operations on a consumer perspective.  </a:t>
            </a:r>
          </a:p>
          <a:p>
            <a:r>
              <a:rPr lang="en-GB" dirty="0"/>
              <a:t>Not only will the marketer discover the customers’ needs, they will also, look at their plans as if they were the users.  </a:t>
            </a:r>
          </a:p>
          <a:p>
            <a:r>
              <a:rPr lang="en-GB" dirty="0"/>
              <a:t>As an example, an over crowded website with lots of ads dumped onto it will be easily spotted if the marketers were to practice this method.</a:t>
            </a:r>
          </a:p>
          <a:p>
            <a:endParaRPr lang="en-GB" dirty="0"/>
          </a:p>
        </p:txBody>
      </p:sp>
    </p:spTree>
    <p:extLst>
      <p:ext uri="{BB962C8B-B14F-4D97-AF65-F5344CB8AC3E}">
        <p14:creationId xmlns:p14="http://schemas.microsoft.com/office/powerpoint/2010/main" val="361817548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840364-6CA6-4000-B215-43467DB51385}"/>
              </a:ext>
            </a:extLst>
          </p:cNvPr>
          <p:cNvSpPr>
            <a:spLocks noGrp="1"/>
          </p:cNvSpPr>
          <p:nvPr>
            <p:ph type="title"/>
          </p:nvPr>
        </p:nvSpPr>
        <p:spPr/>
        <p:txBody>
          <a:bodyPr>
            <a:normAutofit/>
          </a:bodyPr>
          <a:lstStyle/>
          <a:p>
            <a:r>
              <a:rPr lang="en-GB" b="1" dirty="0"/>
              <a:t>		Innovation</a:t>
            </a:r>
            <a:endParaRPr lang="en-GB" dirty="0"/>
          </a:p>
        </p:txBody>
      </p:sp>
      <p:sp>
        <p:nvSpPr>
          <p:cNvPr id="3" name="Content Placeholder 2">
            <a:extLst>
              <a:ext uri="{FF2B5EF4-FFF2-40B4-BE49-F238E27FC236}">
                <a16:creationId xmlns:a16="http://schemas.microsoft.com/office/drawing/2014/main" id="{B45BCC3E-A40B-48A1-98FA-2B1BC78E0456}"/>
              </a:ext>
            </a:extLst>
          </p:cNvPr>
          <p:cNvSpPr>
            <a:spLocks noGrp="1"/>
          </p:cNvSpPr>
          <p:nvPr>
            <p:ph idx="1"/>
          </p:nvPr>
        </p:nvSpPr>
        <p:spPr/>
        <p:txBody>
          <a:bodyPr/>
          <a:lstStyle/>
          <a:p>
            <a:r>
              <a:rPr lang="en-GB" dirty="0"/>
              <a:t>Improving products and services in innovative manner improves the experience for users. </a:t>
            </a:r>
          </a:p>
          <a:p>
            <a:r>
              <a:rPr lang="en-GB" dirty="0"/>
              <a:t>And improving marketing strategies, polices, and brand personality, on an ongoing basis will position your company as an innovative experience to be repeated and passed on.</a:t>
            </a:r>
          </a:p>
          <a:p>
            <a:endParaRPr lang="en-GB" dirty="0"/>
          </a:p>
        </p:txBody>
      </p:sp>
    </p:spTree>
    <p:extLst>
      <p:ext uri="{BB962C8B-B14F-4D97-AF65-F5344CB8AC3E}">
        <p14:creationId xmlns:p14="http://schemas.microsoft.com/office/powerpoint/2010/main" val="160045097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C50975-6428-48E5-9F1B-A5827D1C7154}"/>
              </a:ext>
            </a:extLst>
          </p:cNvPr>
          <p:cNvSpPr>
            <a:spLocks noGrp="1"/>
          </p:cNvSpPr>
          <p:nvPr>
            <p:ph type="title"/>
          </p:nvPr>
        </p:nvSpPr>
        <p:spPr/>
        <p:txBody>
          <a:bodyPr>
            <a:normAutofit/>
          </a:bodyPr>
          <a:lstStyle/>
          <a:p>
            <a:r>
              <a:rPr lang="en-GB" b="1" dirty="0"/>
              <a:t>	Value of the Product</a:t>
            </a:r>
            <a:endParaRPr lang="en-GB" dirty="0"/>
          </a:p>
        </p:txBody>
      </p:sp>
      <p:sp>
        <p:nvSpPr>
          <p:cNvPr id="3" name="Content Placeholder 2">
            <a:extLst>
              <a:ext uri="{FF2B5EF4-FFF2-40B4-BE49-F238E27FC236}">
                <a16:creationId xmlns:a16="http://schemas.microsoft.com/office/drawing/2014/main" id="{A60E6A82-6D92-499A-BD04-9A8D3A902350}"/>
              </a:ext>
            </a:extLst>
          </p:cNvPr>
          <p:cNvSpPr>
            <a:spLocks noGrp="1"/>
          </p:cNvSpPr>
          <p:nvPr>
            <p:ph idx="1"/>
          </p:nvPr>
        </p:nvSpPr>
        <p:spPr/>
        <p:txBody>
          <a:bodyPr/>
          <a:lstStyle/>
          <a:p>
            <a:r>
              <a:rPr lang="en-GB" dirty="0"/>
              <a:t>A company that produces valuable products and focuses on offering the customer great pricing, excellent experiences and great customer service will not have to resort to </a:t>
            </a:r>
            <a:r>
              <a:rPr lang="en-GB" dirty="0" smtClean="0"/>
              <a:t>aggressive </a:t>
            </a:r>
            <a:r>
              <a:rPr lang="en-GB" dirty="0"/>
              <a:t>sales tactics and gimmicks.</a:t>
            </a:r>
          </a:p>
          <a:p>
            <a:r>
              <a:rPr lang="en-GB" dirty="0"/>
              <a:t>Apple brand is famous for having people happily wait in line overnight to be first to own an upgraded product.</a:t>
            </a:r>
          </a:p>
          <a:p>
            <a:endParaRPr lang="en-GB" dirty="0"/>
          </a:p>
        </p:txBody>
      </p:sp>
    </p:spTree>
    <p:extLst>
      <p:ext uri="{BB962C8B-B14F-4D97-AF65-F5344CB8AC3E}">
        <p14:creationId xmlns:p14="http://schemas.microsoft.com/office/powerpoint/2010/main" val="105642431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84531B-C285-4DCB-BCFD-04426574ABD5}"/>
              </a:ext>
            </a:extLst>
          </p:cNvPr>
          <p:cNvSpPr>
            <a:spLocks noGrp="1"/>
          </p:cNvSpPr>
          <p:nvPr>
            <p:ph type="title"/>
          </p:nvPr>
        </p:nvSpPr>
        <p:spPr/>
        <p:txBody>
          <a:bodyPr>
            <a:normAutofit/>
          </a:bodyPr>
          <a:lstStyle/>
          <a:p>
            <a:r>
              <a:rPr lang="en-GB" b="1" dirty="0"/>
              <a:t>	Sense of Mission</a:t>
            </a:r>
            <a:endParaRPr lang="en-GB" dirty="0"/>
          </a:p>
        </p:txBody>
      </p:sp>
      <p:sp>
        <p:nvSpPr>
          <p:cNvPr id="3" name="Content Placeholder 2">
            <a:extLst>
              <a:ext uri="{FF2B5EF4-FFF2-40B4-BE49-F238E27FC236}">
                <a16:creationId xmlns:a16="http://schemas.microsoft.com/office/drawing/2014/main" id="{010AB623-4489-4237-A9DF-584DCD683A6E}"/>
              </a:ext>
            </a:extLst>
          </p:cNvPr>
          <p:cNvSpPr>
            <a:spLocks noGrp="1"/>
          </p:cNvSpPr>
          <p:nvPr>
            <p:ph idx="1"/>
          </p:nvPr>
        </p:nvSpPr>
        <p:spPr/>
        <p:txBody>
          <a:bodyPr/>
          <a:lstStyle/>
          <a:p>
            <a:r>
              <a:rPr lang="en-GB" dirty="0"/>
              <a:t>A clearly defined corporate mission will help companies be clear about their plans, goals, and practices. </a:t>
            </a:r>
          </a:p>
          <a:p>
            <a:r>
              <a:rPr lang="en-GB" dirty="0"/>
              <a:t>By putting the good of the community and associates over profit, companies will indeed see an increase in the number of consumers willing to pay premium prices for their products.</a:t>
            </a:r>
          </a:p>
          <a:p>
            <a:endParaRPr lang="en-GB" dirty="0"/>
          </a:p>
        </p:txBody>
      </p:sp>
    </p:spTree>
    <p:extLst>
      <p:ext uri="{BB962C8B-B14F-4D97-AF65-F5344CB8AC3E}">
        <p14:creationId xmlns:p14="http://schemas.microsoft.com/office/powerpoint/2010/main" val="35850837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536C2C-39EF-4780-A40A-7814E61B3EB4}"/>
              </a:ext>
            </a:extLst>
          </p:cNvPr>
          <p:cNvSpPr>
            <a:spLocks noGrp="1"/>
          </p:cNvSpPr>
          <p:nvPr>
            <p:ph type="title"/>
          </p:nvPr>
        </p:nvSpPr>
        <p:spPr/>
        <p:txBody>
          <a:bodyPr>
            <a:normAutofit/>
          </a:bodyPr>
          <a:lstStyle/>
          <a:p>
            <a:r>
              <a:rPr lang="en-GB" b="1" dirty="0"/>
              <a:t>	Impact On Society</a:t>
            </a:r>
            <a:endParaRPr lang="en-GB" dirty="0"/>
          </a:p>
        </p:txBody>
      </p:sp>
      <p:sp>
        <p:nvSpPr>
          <p:cNvPr id="3" name="Content Placeholder 2">
            <a:extLst>
              <a:ext uri="{FF2B5EF4-FFF2-40B4-BE49-F238E27FC236}">
                <a16:creationId xmlns:a16="http://schemas.microsoft.com/office/drawing/2014/main" id="{20D93623-B8E5-4C55-A755-2C4A2B681FC6}"/>
              </a:ext>
            </a:extLst>
          </p:cNvPr>
          <p:cNvSpPr>
            <a:spLocks noGrp="1"/>
          </p:cNvSpPr>
          <p:nvPr>
            <p:ph idx="1"/>
          </p:nvPr>
        </p:nvSpPr>
        <p:spPr/>
        <p:txBody>
          <a:bodyPr/>
          <a:lstStyle/>
          <a:p>
            <a:r>
              <a:rPr lang="en-GB" dirty="0"/>
              <a:t>Unlike traditional marketing focus, which was cost reduction and profit increase, socially responsible marketers are more focused on providing goods and services consumers want, gaining feedback for improvement and giving back to the communities that helped them become who they are.</a:t>
            </a:r>
          </a:p>
          <a:p>
            <a:endParaRPr lang="en-GB" dirty="0"/>
          </a:p>
        </p:txBody>
      </p:sp>
    </p:spTree>
    <p:extLst>
      <p:ext uri="{BB962C8B-B14F-4D97-AF65-F5344CB8AC3E}">
        <p14:creationId xmlns:p14="http://schemas.microsoft.com/office/powerpoint/2010/main" val="31075207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242A0-B352-4A66-9CAC-085BA2279068}"/>
              </a:ext>
            </a:extLst>
          </p:cNvPr>
          <p:cNvSpPr>
            <a:spLocks noGrp="1"/>
          </p:cNvSpPr>
          <p:nvPr>
            <p:ph type="title"/>
          </p:nvPr>
        </p:nvSpPr>
        <p:spPr/>
        <p:txBody>
          <a:bodyPr>
            <a:normAutofit/>
          </a:bodyPr>
          <a:lstStyle/>
          <a:p>
            <a:r>
              <a:rPr lang="en-GB" b="1" dirty="0" smtClean="0"/>
              <a:t>Characteristics: Socially Responsible Marketing</a:t>
            </a:r>
            <a:endParaRPr lang="en-GB" dirty="0"/>
          </a:p>
        </p:txBody>
      </p:sp>
      <p:sp>
        <p:nvSpPr>
          <p:cNvPr id="3" name="Content Placeholder 2">
            <a:extLst>
              <a:ext uri="{FF2B5EF4-FFF2-40B4-BE49-F238E27FC236}">
                <a16:creationId xmlns:a16="http://schemas.microsoft.com/office/drawing/2014/main" id="{56384EFA-7C33-402F-8586-E0F9B2046E6A}"/>
              </a:ext>
            </a:extLst>
          </p:cNvPr>
          <p:cNvSpPr>
            <a:spLocks noGrp="1"/>
          </p:cNvSpPr>
          <p:nvPr>
            <p:ph idx="1"/>
          </p:nvPr>
        </p:nvSpPr>
        <p:spPr/>
        <p:txBody>
          <a:bodyPr>
            <a:normAutofit/>
          </a:bodyPr>
          <a:lstStyle/>
          <a:p>
            <a:r>
              <a:rPr lang="en-GB" b="1" dirty="0"/>
              <a:t>Safety</a:t>
            </a:r>
            <a:r>
              <a:rPr lang="en-GB" dirty="0"/>
              <a:t>: Any product or service that could be hazardous to the health conditions of people, animals or the environment should have clear advisories and warnings. </a:t>
            </a:r>
            <a:endParaRPr lang="en-GB" dirty="0" smtClean="0"/>
          </a:p>
          <a:p>
            <a:r>
              <a:rPr lang="en-GB" dirty="0" smtClean="0"/>
              <a:t>Once </a:t>
            </a:r>
            <a:r>
              <a:rPr lang="en-GB" dirty="0"/>
              <a:t>the problem is identified the company can collect data to help improve the product and reduce or eliminate the danger. </a:t>
            </a:r>
            <a:endParaRPr lang="en-GB" dirty="0" smtClean="0"/>
          </a:p>
          <a:p>
            <a:pPr lvl="1"/>
            <a:r>
              <a:rPr lang="en-GB" dirty="0" smtClean="0"/>
              <a:t>An </a:t>
            </a:r>
            <a:r>
              <a:rPr lang="en-GB" dirty="0"/>
              <a:t>example would be fast food restaurants eliminating the use of hydrogenated oils even before trans fats were banned.</a:t>
            </a:r>
          </a:p>
          <a:p>
            <a:endParaRPr lang="en-GB" dirty="0" smtClean="0"/>
          </a:p>
          <a:p>
            <a:endParaRPr lang="en-GB" dirty="0"/>
          </a:p>
        </p:txBody>
      </p:sp>
    </p:spTree>
    <p:extLst>
      <p:ext uri="{BB962C8B-B14F-4D97-AF65-F5344CB8AC3E}">
        <p14:creationId xmlns:p14="http://schemas.microsoft.com/office/powerpoint/2010/main" val="423074276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nSpc>
                <a:spcPct val="100000"/>
              </a:lnSpc>
            </a:pPr>
            <a:r>
              <a:rPr lang="en-GB" b="1" dirty="0" smtClean="0"/>
              <a:t>Honesty: </a:t>
            </a:r>
            <a:r>
              <a:rPr lang="en-GB" dirty="0" smtClean="0"/>
              <a:t>Ensuring a product satisfies a need it promises to, or aids in providing a lifestyle it advertises. Advertising should be transparent about possible side effects and not puff up results, so clients come to respect the honesty of your advertising.</a:t>
            </a:r>
          </a:p>
          <a:p>
            <a:pPr>
              <a:lnSpc>
                <a:spcPct val="100000"/>
              </a:lnSpc>
            </a:pPr>
            <a:r>
              <a:rPr lang="en-GB" b="1" dirty="0" smtClean="0"/>
              <a:t>Transparency: </a:t>
            </a:r>
            <a:r>
              <a:rPr lang="en-GB" dirty="0" smtClean="0"/>
              <a:t>Any techniques to manipulate and hide facts and information customers need could harm a company. Just think of the way people regard a company such as Enron that hid information and was not open to the stakeholders about what was happening.</a:t>
            </a:r>
          </a:p>
          <a:p>
            <a:pPr>
              <a:lnSpc>
                <a:spcPct val="100000"/>
              </a:lnSpc>
            </a:pPr>
            <a:endParaRPr lang="en-US" dirty="0"/>
          </a:p>
        </p:txBody>
      </p:sp>
    </p:spTree>
    <p:extLst>
      <p:ext uri="{BB962C8B-B14F-4D97-AF65-F5344CB8AC3E}">
        <p14:creationId xmlns:p14="http://schemas.microsoft.com/office/powerpoint/2010/main" val="191916060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F07AD1-C05F-4CCA-A10E-FD827F2121D1}"/>
              </a:ext>
            </a:extLst>
          </p:cNvPr>
          <p:cNvSpPr>
            <a:spLocks noGrp="1"/>
          </p:cNvSpPr>
          <p:nvPr>
            <p:ph type="title"/>
          </p:nvPr>
        </p:nvSpPr>
        <p:spPr/>
        <p:txBody>
          <a:bodyPr>
            <a:normAutofit/>
          </a:bodyPr>
          <a:lstStyle/>
          <a:p>
            <a:r>
              <a:rPr lang="en-GB" b="1" dirty="0" smtClean="0"/>
              <a:t>cont.</a:t>
            </a:r>
            <a:endParaRPr lang="en-GB" dirty="0"/>
          </a:p>
        </p:txBody>
      </p:sp>
      <p:sp>
        <p:nvSpPr>
          <p:cNvPr id="3" name="Content Placeholder 2">
            <a:extLst>
              <a:ext uri="{FF2B5EF4-FFF2-40B4-BE49-F238E27FC236}">
                <a16:creationId xmlns:a16="http://schemas.microsoft.com/office/drawing/2014/main" id="{F118D4F6-7EAC-42F4-BB91-2433969C96B4}"/>
              </a:ext>
            </a:extLst>
          </p:cNvPr>
          <p:cNvSpPr>
            <a:spLocks noGrp="1"/>
          </p:cNvSpPr>
          <p:nvPr>
            <p:ph idx="1"/>
          </p:nvPr>
        </p:nvSpPr>
        <p:spPr/>
        <p:txBody>
          <a:bodyPr>
            <a:normAutofit/>
          </a:bodyPr>
          <a:lstStyle/>
          <a:p>
            <a:r>
              <a:rPr lang="en-GB" b="1" dirty="0"/>
              <a:t>Ethical Pricing: </a:t>
            </a:r>
            <a:r>
              <a:rPr lang="en-GB" dirty="0"/>
              <a:t>Gathering data about your target market will give you information on how much they are willing to pay for your product. The rest of the pricing strategy, in a simplified manner, should be based on overhead costs and supply and demand. </a:t>
            </a:r>
            <a:endParaRPr lang="en-GB" dirty="0" smtClean="0"/>
          </a:p>
          <a:p>
            <a:r>
              <a:rPr lang="en-GB" dirty="0" smtClean="0"/>
              <a:t>Creating </a:t>
            </a:r>
            <a:r>
              <a:rPr lang="en-GB" dirty="0"/>
              <a:t>fake shortages and bad mouthing the competition are considered unethical marketing practices.</a:t>
            </a:r>
          </a:p>
          <a:p>
            <a:endParaRPr lang="en-GB" dirty="0"/>
          </a:p>
        </p:txBody>
      </p:sp>
    </p:spTree>
    <p:extLst>
      <p:ext uri="{BB962C8B-B14F-4D97-AF65-F5344CB8AC3E}">
        <p14:creationId xmlns:p14="http://schemas.microsoft.com/office/powerpoint/2010/main" val="74854210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GB" b="1" dirty="0" smtClean="0"/>
              <a:t>Respecting Customer Privacy: </a:t>
            </a:r>
            <a:r>
              <a:rPr lang="en-GB" dirty="0" smtClean="0"/>
              <a:t>When customers trust enough to allow you access to their information, selling it to lead companies or obtaining prospective customers’ information without permission is unethical and breaks trust. </a:t>
            </a:r>
            <a:endParaRPr lang="en-GB" dirty="0" smtClean="0"/>
          </a:p>
          <a:p>
            <a:r>
              <a:rPr lang="en-GB" dirty="0" smtClean="0"/>
              <a:t>Nobody </a:t>
            </a:r>
            <a:r>
              <a:rPr lang="en-GB" dirty="0" smtClean="0"/>
              <a:t>wants to buy from the </a:t>
            </a:r>
            <a:r>
              <a:rPr lang="en-GB" dirty="0" smtClean="0"/>
              <a:t>strange people, </a:t>
            </a:r>
            <a:r>
              <a:rPr lang="en-GB" dirty="0" smtClean="0"/>
              <a:t>no matter how beautifully packaged their products are.</a:t>
            </a:r>
          </a:p>
          <a:p>
            <a:endParaRPr lang="en-US" dirty="0"/>
          </a:p>
        </p:txBody>
      </p:sp>
    </p:spTree>
    <p:extLst>
      <p:ext uri="{BB962C8B-B14F-4D97-AF65-F5344CB8AC3E}">
        <p14:creationId xmlns:p14="http://schemas.microsoft.com/office/powerpoint/2010/main" val="108889750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D579D-3D74-4329-865F-AF8F473C0EF2}"/>
              </a:ext>
            </a:extLst>
          </p:cNvPr>
          <p:cNvSpPr>
            <a:spLocks noGrp="1"/>
          </p:cNvSpPr>
          <p:nvPr>
            <p:ph type="title"/>
          </p:nvPr>
        </p:nvSpPr>
        <p:spPr/>
        <p:txBody>
          <a:bodyPr>
            <a:noAutofit/>
          </a:bodyPr>
          <a:lstStyle/>
          <a:p>
            <a:r>
              <a:rPr lang="en-GB" b="1" dirty="0" smtClean="0"/>
              <a:t>Ethics And Marketing Strategies</a:t>
            </a:r>
            <a:endParaRPr lang="en-GB" dirty="0"/>
          </a:p>
        </p:txBody>
      </p:sp>
      <p:sp>
        <p:nvSpPr>
          <p:cNvPr id="3" name="Content Placeholder 2">
            <a:extLst>
              <a:ext uri="{FF2B5EF4-FFF2-40B4-BE49-F238E27FC236}">
                <a16:creationId xmlns:a16="http://schemas.microsoft.com/office/drawing/2014/main" id="{25E7F532-FBCA-42C8-A2C5-FFC3BDF90F34}"/>
              </a:ext>
            </a:extLst>
          </p:cNvPr>
          <p:cNvSpPr>
            <a:spLocks noGrp="1"/>
          </p:cNvSpPr>
          <p:nvPr>
            <p:ph idx="1"/>
          </p:nvPr>
        </p:nvSpPr>
        <p:spPr/>
        <p:txBody>
          <a:bodyPr>
            <a:normAutofit/>
          </a:bodyPr>
          <a:lstStyle/>
          <a:p>
            <a:pPr marL="0" indent="0">
              <a:buNone/>
            </a:pPr>
            <a:r>
              <a:rPr lang="en-GB" dirty="0" smtClean="0"/>
              <a:t>Marketers need to instil ethics in all their marketing activities for the following benefits:</a:t>
            </a:r>
          </a:p>
          <a:p>
            <a:r>
              <a:rPr lang="en-GB" i="1" dirty="0" smtClean="0"/>
              <a:t>Moral </a:t>
            </a:r>
            <a:r>
              <a:rPr lang="en-GB" i="1" dirty="0"/>
              <a:t>Marketing Compass</a:t>
            </a:r>
            <a:r>
              <a:rPr lang="en-GB" b="1" dirty="0"/>
              <a:t>: </a:t>
            </a:r>
            <a:r>
              <a:rPr lang="en-GB" dirty="0"/>
              <a:t>This is especially important in economic downturns, when unethical practices become tempting.</a:t>
            </a:r>
          </a:p>
          <a:p>
            <a:r>
              <a:rPr lang="en-GB" i="1" dirty="0" smtClean="0"/>
              <a:t>Win-win </a:t>
            </a:r>
            <a:r>
              <a:rPr lang="en-GB" i="1" dirty="0"/>
              <a:t>Marketing</a:t>
            </a:r>
            <a:r>
              <a:rPr lang="en-GB" b="1" dirty="0"/>
              <a:t>: </a:t>
            </a:r>
            <a:r>
              <a:rPr lang="en-GB" dirty="0"/>
              <a:t>The focus on customer value will increase company value.</a:t>
            </a:r>
          </a:p>
          <a:p>
            <a:r>
              <a:rPr lang="en-GB" i="1" dirty="0" smtClean="0"/>
              <a:t>Keeps </a:t>
            </a:r>
            <a:r>
              <a:rPr lang="en-GB" i="1" dirty="0"/>
              <a:t>marketing legal</a:t>
            </a:r>
            <a:r>
              <a:rPr lang="en-GB" b="1" dirty="0"/>
              <a:t>: </a:t>
            </a:r>
            <a:r>
              <a:rPr lang="en-GB" dirty="0"/>
              <a:t>Reduces the risk of cutting corners and turning a blind eye</a:t>
            </a:r>
            <a:r>
              <a:rPr lang="en-GB" dirty="0" smtClean="0"/>
              <a:t>.</a:t>
            </a:r>
            <a:endParaRPr lang="en-GB" dirty="0"/>
          </a:p>
        </p:txBody>
      </p:sp>
    </p:spTree>
    <p:extLst>
      <p:ext uri="{BB962C8B-B14F-4D97-AF65-F5344CB8AC3E}">
        <p14:creationId xmlns:p14="http://schemas.microsoft.com/office/powerpoint/2010/main" val="196613158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GB" i="1" dirty="0" smtClean="0"/>
              <a:t>Goodwill:</a:t>
            </a:r>
            <a:r>
              <a:rPr lang="en-GB" b="1" dirty="0" smtClean="0"/>
              <a:t> </a:t>
            </a:r>
            <a:r>
              <a:rPr lang="en-GB" dirty="0" smtClean="0"/>
              <a:t>Goodwill and strong reputation among clients and associates are the benefits which companies cannot afford to overlook. Not only will customers believe that the company cares for them, but will also associate the brand with pleasant feelings and experiences and spread the word.</a:t>
            </a:r>
          </a:p>
          <a:p>
            <a:endParaRPr lang="en-GB" dirty="0" smtClean="0"/>
          </a:p>
          <a:p>
            <a:endParaRPr lang="en-US" dirty="0"/>
          </a:p>
        </p:txBody>
      </p:sp>
    </p:spTree>
    <p:extLst>
      <p:ext uri="{BB962C8B-B14F-4D97-AF65-F5344CB8AC3E}">
        <p14:creationId xmlns:p14="http://schemas.microsoft.com/office/powerpoint/2010/main" val="90706403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GB" i="1" dirty="0" smtClean="0"/>
              <a:t>Improved quality of recruits and increases retention</a:t>
            </a:r>
            <a:r>
              <a:rPr lang="en-GB" b="1" dirty="0" smtClean="0"/>
              <a:t>: </a:t>
            </a:r>
            <a:r>
              <a:rPr lang="en-GB" dirty="0" smtClean="0"/>
              <a:t>A good company attracts good employees, suppliers, investors, and customers, who will be happy to help the company to achieve its goals</a:t>
            </a:r>
            <a:r>
              <a:rPr lang="en-GB" dirty="0" smtClean="0"/>
              <a:t>.</a:t>
            </a:r>
          </a:p>
          <a:p>
            <a:r>
              <a:rPr lang="en-GB" dirty="0" smtClean="0"/>
              <a:t>Great </a:t>
            </a:r>
            <a:r>
              <a:rPr lang="en-GB" dirty="0" smtClean="0"/>
              <a:t>marketing practices make new marketers feel like their time on the job will make a difference and so will be less likely to change jobs, as will suppliers and other people involved.</a:t>
            </a:r>
          </a:p>
          <a:p>
            <a:endParaRPr lang="en-US" dirty="0"/>
          </a:p>
        </p:txBody>
      </p:sp>
    </p:spTree>
    <p:extLst>
      <p:ext uri="{BB962C8B-B14F-4D97-AF65-F5344CB8AC3E}">
        <p14:creationId xmlns:p14="http://schemas.microsoft.com/office/powerpoint/2010/main" val="278329107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70C168-D9A7-4956-9887-E63AA0CD0CF3}"/>
              </a:ext>
            </a:extLst>
          </p:cNvPr>
          <p:cNvSpPr>
            <a:spLocks noGrp="1"/>
          </p:cNvSpPr>
          <p:nvPr>
            <p:ph type="title"/>
          </p:nvPr>
        </p:nvSpPr>
        <p:spPr/>
        <p:txBody>
          <a:bodyPr>
            <a:normAutofit/>
          </a:bodyPr>
          <a:lstStyle/>
          <a:p>
            <a:r>
              <a:rPr lang="en-GB" b="1" dirty="0" smtClean="0"/>
              <a:t>Marketing Ethical Issues</a:t>
            </a:r>
            <a:endParaRPr lang="en-GB" dirty="0"/>
          </a:p>
        </p:txBody>
      </p:sp>
      <p:sp>
        <p:nvSpPr>
          <p:cNvPr id="3" name="Content Placeholder 2">
            <a:extLst>
              <a:ext uri="{FF2B5EF4-FFF2-40B4-BE49-F238E27FC236}">
                <a16:creationId xmlns:a16="http://schemas.microsoft.com/office/drawing/2014/main" id="{8927DCA4-3283-4C4A-B840-028911C79D03}"/>
              </a:ext>
            </a:extLst>
          </p:cNvPr>
          <p:cNvSpPr>
            <a:spLocks noGrp="1"/>
          </p:cNvSpPr>
          <p:nvPr>
            <p:ph idx="1"/>
          </p:nvPr>
        </p:nvSpPr>
        <p:spPr/>
        <p:txBody>
          <a:bodyPr>
            <a:normAutofit/>
          </a:bodyPr>
          <a:lstStyle/>
          <a:p>
            <a:r>
              <a:rPr lang="en-GB" b="1" dirty="0"/>
              <a:t>Irresponsible Market Research: </a:t>
            </a:r>
            <a:r>
              <a:rPr lang="en-GB" dirty="0"/>
              <a:t>Improper market research and grouping can lead to stereotyping that shapes undesirable beliefs and attitudes and consequently affect marketing behavior. </a:t>
            </a:r>
            <a:endParaRPr lang="en-GB" dirty="0" smtClean="0"/>
          </a:p>
          <a:p>
            <a:r>
              <a:rPr lang="en-GB" dirty="0" smtClean="0"/>
              <a:t>For </a:t>
            </a:r>
            <a:r>
              <a:rPr lang="en-GB" dirty="0"/>
              <a:t>example, assuming that all women like pink and therefore basing an entire advertising campaign on that belief could be a costly mistake.</a:t>
            </a:r>
          </a:p>
          <a:p>
            <a:endParaRPr lang="en-GB" dirty="0"/>
          </a:p>
        </p:txBody>
      </p:sp>
    </p:spTree>
    <p:extLst>
      <p:ext uri="{BB962C8B-B14F-4D97-AF65-F5344CB8AC3E}">
        <p14:creationId xmlns:p14="http://schemas.microsoft.com/office/powerpoint/2010/main" val="158657293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GB" b="1" dirty="0" smtClean="0"/>
              <a:t>Selecting Specific Market Audience: </a:t>
            </a:r>
            <a:r>
              <a:rPr lang="en-GB" dirty="0" smtClean="0"/>
              <a:t>According to Boundless.com, the use of selective marketing practice is to weed out the consumers considered by companies as less than ideal, but often causes social disparity and unrest.</a:t>
            </a:r>
          </a:p>
          <a:p>
            <a:r>
              <a:rPr lang="en-GB" b="1" dirty="0" smtClean="0"/>
              <a:t>Unethical Advertising and Promotion: </a:t>
            </a:r>
            <a:r>
              <a:rPr lang="en-GB" dirty="0" smtClean="0"/>
              <a:t>Making false claims about what the product does and its importance is an unethical way to gain profit. This manipulative marketing technique has caused a lot of damage and loss to these children and their families.</a:t>
            </a:r>
          </a:p>
          <a:p>
            <a:endParaRPr lang="en-US" dirty="0"/>
          </a:p>
        </p:txBody>
      </p:sp>
    </p:spTree>
    <p:extLst>
      <p:ext uri="{BB962C8B-B14F-4D97-AF65-F5344CB8AC3E}">
        <p14:creationId xmlns:p14="http://schemas.microsoft.com/office/powerpoint/2010/main" val="285224741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6AC020-C682-45BF-9F7D-2E368180A805}"/>
              </a:ext>
            </a:extLst>
          </p:cNvPr>
          <p:cNvSpPr>
            <a:spLocks noGrp="1"/>
          </p:cNvSpPr>
          <p:nvPr>
            <p:ph type="title"/>
          </p:nvPr>
        </p:nvSpPr>
        <p:spPr/>
        <p:txBody>
          <a:bodyPr>
            <a:normAutofit/>
          </a:bodyPr>
          <a:lstStyle/>
          <a:p>
            <a:r>
              <a:rPr lang="en-GB" b="1" dirty="0" smtClean="0"/>
              <a:t>cont.</a:t>
            </a:r>
            <a:endParaRPr lang="en-GB" dirty="0"/>
          </a:p>
        </p:txBody>
      </p:sp>
      <p:sp>
        <p:nvSpPr>
          <p:cNvPr id="3" name="Content Placeholder 2">
            <a:extLst>
              <a:ext uri="{FF2B5EF4-FFF2-40B4-BE49-F238E27FC236}">
                <a16:creationId xmlns:a16="http://schemas.microsoft.com/office/drawing/2014/main" id="{5F16249D-1C89-4012-8D9C-CECC264E26A5}"/>
              </a:ext>
            </a:extLst>
          </p:cNvPr>
          <p:cNvSpPr>
            <a:spLocks noGrp="1"/>
          </p:cNvSpPr>
          <p:nvPr>
            <p:ph idx="1"/>
          </p:nvPr>
        </p:nvSpPr>
        <p:spPr/>
        <p:txBody>
          <a:bodyPr>
            <a:normAutofit/>
          </a:bodyPr>
          <a:lstStyle/>
          <a:p>
            <a:r>
              <a:rPr lang="en-GB" b="1" dirty="0"/>
              <a:t>Delivery Channel practices: </a:t>
            </a:r>
            <a:r>
              <a:rPr lang="en-GB" dirty="0"/>
              <a:t>Marketing in ways like cold calling through telemarketing companies that purchase leads are not only annoying, they are disruptive and untrustworthy. Unsolicited approaches are these days almost synonymous with direct marketing and has left the industry with a tainted reputation</a:t>
            </a:r>
            <a:r>
              <a:rPr lang="en-GB" dirty="0" smtClean="0"/>
              <a:t>.</a:t>
            </a:r>
          </a:p>
          <a:p>
            <a:r>
              <a:rPr lang="en-GB" dirty="0" smtClean="0"/>
              <a:t>The same goes for </a:t>
            </a:r>
            <a:r>
              <a:rPr lang="en-GB" dirty="0"/>
              <a:t>television commercials, email spam and direct mail, which people are going to significant lengths to avoid.</a:t>
            </a:r>
          </a:p>
          <a:p>
            <a:endParaRPr lang="en-GB" dirty="0"/>
          </a:p>
        </p:txBody>
      </p:sp>
    </p:spTree>
    <p:extLst>
      <p:ext uri="{BB962C8B-B14F-4D97-AF65-F5344CB8AC3E}">
        <p14:creationId xmlns:p14="http://schemas.microsoft.com/office/powerpoint/2010/main" val="281948034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GB" b="1" dirty="0" smtClean="0"/>
              <a:t>Dealing with competitors: </a:t>
            </a:r>
            <a:r>
              <a:rPr lang="en-GB" dirty="0" smtClean="0"/>
              <a:t>Many companies advertise cheap prices as a “bait” and then once they draw in the customers, “switch” them over to a more costly product, because the advertised good was not available, insufficient or not of any value to the customer. Many online surveys and work at home opportunities use this unethical marketing technique.</a:t>
            </a:r>
          </a:p>
          <a:p>
            <a:endParaRPr lang="en-US" dirty="0"/>
          </a:p>
        </p:txBody>
      </p:sp>
    </p:spTree>
    <p:extLst>
      <p:ext uri="{BB962C8B-B14F-4D97-AF65-F5344CB8AC3E}">
        <p14:creationId xmlns:p14="http://schemas.microsoft.com/office/powerpoint/2010/main" val="369890697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GB" b="1" dirty="0" smtClean="0"/>
              <a:t>Pricing strategies: </a:t>
            </a:r>
            <a:r>
              <a:rPr lang="en-GB" dirty="0" smtClean="0"/>
              <a:t>Predatory pricing or pricing beneath the competition so as to cannibalize the market and restrict the competition is an unethical pricing strategy. And setting up barriers that prevent smaller companies from entering the market is unethical as well.</a:t>
            </a:r>
          </a:p>
        </p:txBody>
      </p:sp>
    </p:spTree>
    <p:extLst>
      <p:ext uri="{BB962C8B-B14F-4D97-AF65-F5344CB8AC3E}">
        <p14:creationId xmlns:p14="http://schemas.microsoft.com/office/powerpoint/2010/main" val="246724820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A7DD9-7B73-48CB-99FE-BBA62F8F04AF}"/>
              </a:ext>
            </a:extLst>
          </p:cNvPr>
          <p:cNvSpPr>
            <a:spLocks noGrp="1"/>
          </p:cNvSpPr>
          <p:nvPr>
            <p:ph type="title"/>
          </p:nvPr>
        </p:nvSpPr>
        <p:spPr/>
        <p:txBody>
          <a:bodyPr>
            <a:normAutofit/>
          </a:bodyPr>
          <a:lstStyle/>
          <a:p>
            <a:r>
              <a:rPr lang="en-GB" b="1" dirty="0" smtClean="0"/>
              <a:t>Conclusion</a:t>
            </a:r>
            <a:endParaRPr lang="en-GB" dirty="0"/>
          </a:p>
        </p:txBody>
      </p:sp>
      <p:sp>
        <p:nvSpPr>
          <p:cNvPr id="3" name="Content Placeholder 2">
            <a:extLst>
              <a:ext uri="{FF2B5EF4-FFF2-40B4-BE49-F238E27FC236}">
                <a16:creationId xmlns:a16="http://schemas.microsoft.com/office/drawing/2014/main" id="{8BD2AC6B-9A5D-4298-BFC9-1065E2FCB8C2}"/>
              </a:ext>
            </a:extLst>
          </p:cNvPr>
          <p:cNvSpPr>
            <a:spLocks noGrp="1"/>
          </p:cNvSpPr>
          <p:nvPr>
            <p:ph idx="1"/>
          </p:nvPr>
        </p:nvSpPr>
        <p:spPr/>
        <p:txBody>
          <a:bodyPr>
            <a:normAutofit/>
          </a:bodyPr>
          <a:lstStyle/>
          <a:p>
            <a:r>
              <a:rPr lang="en-GB" b="1" dirty="0"/>
              <a:t>Exploitation</a:t>
            </a:r>
            <a:r>
              <a:rPr lang="en-GB" dirty="0"/>
              <a:t> – avoid using scare tactics and hard sell and protect the vulnerable consumer.</a:t>
            </a:r>
          </a:p>
          <a:p>
            <a:r>
              <a:rPr lang="en-GB" b="1" dirty="0"/>
              <a:t>Spam – </a:t>
            </a:r>
            <a:r>
              <a:rPr lang="en-GB" dirty="0"/>
              <a:t>avoid flooding a customer’s voicemail, mailbox, email or any other means of communication with unsolicited messages or aggressive advances.</a:t>
            </a:r>
          </a:p>
          <a:p>
            <a:r>
              <a:rPr lang="en-GB" b="1" dirty="0"/>
              <a:t>Bad mouthing Competition – </a:t>
            </a:r>
            <a:r>
              <a:rPr lang="en-GB" dirty="0"/>
              <a:t>focus on the value and benefit of your product and point out its unique selling point, the consumers are smart enough to choose the better product.</a:t>
            </a:r>
          </a:p>
          <a:p>
            <a:endParaRPr lang="en-GB" dirty="0"/>
          </a:p>
        </p:txBody>
      </p:sp>
    </p:spTree>
    <p:extLst>
      <p:ext uri="{BB962C8B-B14F-4D97-AF65-F5344CB8AC3E}">
        <p14:creationId xmlns:p14="http://schemas.microsoft.com/office/powerpoint/2010/main" val="84419770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GB" b="1" dirty="0" smtClean="0"/>
              <a:t>Misleading Advertisement and Information</a:t>
            </a:r>
            <a:r>
              <a:rPr lang="en-GB" dirty="0" smtClean="0"/>
              <a:t> –any exaggerated claims or dishonest promises will cause the customers to mistrust you and even determine the failure of your brand.</a:t>
            </a:r>
          </a:p>
          <a:p>
            <a:r>
              <a:rPr lang="en-GB" b="1" dirty="0" smtClean="0"/>
              <a:t>Philanthropic gestures for public relations</a:t>
            </a:r>
            <a:r>
              <a:rPr lang="en-GB" dirty="0" smtClean="0"/>
              <a:t> – giving to charities solely for a tax write off will make the company appear </a:t>
            </a:r>
            <a:r>
              <a:rPr lang="en-GB" dirty="0" smtClean="0"/>
              <a:t>uncaring </a:t>
            </a:r>
            <a:r>
              <a:rPr lang="en-GB" dirty="0" smtClean="0"/>
              <a:t>and people tend to shy away from these types of companies and spend money where they feel the leaders and marketers are especially humane and gracious.</a:t>
            </a:r>
          </a:p>
          <a:p>
            <a:endParaRPr lang="en-US" dirty="0"/>
          </a:p>
        </p:txBody>
      </p:sp>
    </p:spTree>
    <p:extLst>
      <p:ext uri="{BB962C8B-B14F-4D97-AF65-F5344CB8AC3E}">
        <p14:creationId xmlns:p14="http://schemas.microsoft.com/office/powerpoint/2010/main" val="274203091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B1AA98-D9AD-4D76-9E79-7DE049079DE7}"/>
              </a:ext>
            </a:extLst>
          </p:cNvPr>
          <p:cNvSpPr>
            <a:spLocks noGrp="1"/>
          </p:cNvSpPr>
          <p:nvPr>
            <p:ph type="title"/>
          </p:nvPr>
        </p:nvSpPr>
        <p:spPr/>
        <p:txBody>
          <a:bodyPr/>
          <a:lstStyle/>
          <a:p>
            <a:r>
              <a:rPr lang="en-GB" dirty="0"/>
              <a:t>		References</a:t>
            </a:r>
          </a:p>
        </p:txBody>
      </p:sp>
      <p:sp>
        <p:nvSpPr>
          <p:cNvPr id="3" name="Content Placeholder 2">
            <a:extLst>
              <a:ext uri="{FF2B5EF4-FFF2-40B4-BE49-F238E27FC236}">
                <a16:creationId xmlns:a16="http://schemas.microsoft.com/office/drawing/2014/main" id="{769C9690-4013-4166-A52D-176DCE56DECF}"/>
              </a:ext>
            </a:extLst>
          </p:cNvPr>
          <p:cNvSpPr>
            <a:spLocks noGrp="1"/>
          </p:cNvSpPr>
          <p:nvPr>
            <p:ph idx="1"/>
          </p:nvPr>
        </p:nvSpPr>
        <p:spPr/>
        <p:txBody>
          <a:bodyPr/>
          <a:lstStyle/>
          <a:p>
            <a:r>
              <a:rPr lang="en-US" dirty="0"/>
              <a:t>Social Responsibility &amp; Ethics in </a:t>
            </a:r>
            <a:r>
              <a:rPr lang="en-US" dirty="0" smtClean="0"/>
              <a:t>Marketing(2019) </a:t>
            </a:r>
            <a:r>
              <a:rPr lang="en-US" dirty="0" err="1" smtClean="0"/>
              <a:t>Cleverism</a:t>
            </a:r>
            <a:r>
              <a:rPr lang="en-US" dirty="0" smtClean="0"/>
              <a:t>. </a:t>
            </a:r>
            <a:r>
              <a:rPr lang="en-GB" dirty="0" smtClean="0">
                <a:hlinkClick r:id="rId2"/>
              </a:rPr>
              <a:t>https</a:t>
            </a:r>
            <a:r>
              <a:rPr lang="en-GB" dirty="0">
                <a:hlinkClick r:id="rId2"/>
              </a:rPr>
              <a:t>://www.cleverism.com/social-responsibility-ethics-marketing</a:t>
            </a:r>
            <a:r>
              <a:rPr lang="en-GB" dirty="0" smtClean="0">
                <a:hlinkClick r:id="rId2"/>
              </a:rPr>
              <a:t>/</a:t>
            </a:r>
            <a:endParaRPr lang="en-GB" dirty="0" smtClean="0"/>
          </a:p>
          <a:p>
            <a:pPr marL="0" indent="0">
              <a:buNone/>
            </a:pPr>
            <a:endParaRPr lang="en-GB" dirty="0"/>
          </a:p>
          <a:p>
            <a:r>
              <a:rPr lang="en-US" dirty="0" err="1"/>
              <a:t>Schiffman</a:t>
            </a:r>
            <a:r>
              <a:rPr lang="en-US" dirty="0"/>
              <a:t> L.G &amp; </a:t>
            </a:r>
            <a:r>
              <a:rPr lang="en-US" dirty="0" err="1"/>
              <a:t>Wisenblit</a:t>
            </a:r>
            <a:r>
              <a:rPr lang="en-US" dirty="0"/>
              <a:t> J.L (2019) Consumer Behavior, 12th </a:t>
            </a:r>
            <a:r>
              <a:rPr lang="en-US" dirty="0" err="1"/>
              <a:t>ed</a:t>
            </a:r>
            <a:r>
              <a:rPr lang="en-US" dirty="0"/>
              <a:t>, Pearson, New York</a:t>
            </a:r>
          </a:p>
          <a:p>
            <a:endParaRPr lang="en-GB" dirty="0"/>
          </a:p>
        </p:txBody>
      </p:sp>
    </p:spTree>
    <p:extLst>
      <p:ext uri="{BB962C8B-B14F-4D97-AF65-F5344CB8AC3E}">
        <p14:creationId xmlns:p14="http://schemas.microsoft.com/office/powerpoint/2010/main" val="111825952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213</TotalTime>
  <Words>946</Words>
  <Application>Microsoft Office PowerPoint</Application>
  <PresentationFormat>Widescreen</PresentationFormat>
  <Paragraphs>120</Paragraphs>
  <Slides>34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34</vt:i4>
      </vt:variant>
    </vt:vector>
  </HeadingPairs>
  <TitlesOfParts>
    <vt:vector size="40" baseType="lpstr">
      <vt:lpstr>Arial</vt:lpstr>
      <vt:lpstr>Calibri</vt:lpstr>
      <vt:lpstr>Calibri Light</vt:lpstr>
      <vt:lpstr>Tahoma</vt:lpstr>
      <vt:lpstr>Times New Roman</vt:lpstr>
      <vt:lpstr>Office Theme</vt:lpstr>
      <vt:lpstr>PowerPoint Presentation</vt:lpstr>
      <vt:lpstr>Learning Objectives</vt:lpstr>
      <vt:lpstr>Definitions </vt:lpstr>
      <vt:lpstr>PowerPoint Presentation</vt:lpstr>
      <vt:lpstr>PowerPoint Presentation</vt:lpstr>
      <vt:lpstr>Business Ethics And Socially Responsible Marketing</vt:lpstr>
      <vt:lpstr>PowerPoint Presentation</vt:lpstr>
      <vt:lpstr>Ethical Marketing</vt:lpstr>
      <vt:lpstr>Ethical Norms and Values for marketers</vt:lpstr>
      <vt:lpstr>PowerPoint Presentation</vt:lpstr>
      <vt:lpstr>Social Responsibility and Marketing</vt:lpstr>
      <vt:lpstr>PowerPoint Presentation</vt:lpstr>
      <vt:lpstr>Socially Responsible Marketing Plan: Developing And Implementing </vt:lpstr>
      <vt:lpstr>Socially Responsible Marketing</vt:lpstr>
      <vt:lpstr> Consumer Orientation</vt:lpstr>
      <vt:lpstr>  Innovation</vt:lpstr>
      <vt:lpstr> Value of the Product</vt:lpstr>
      <vt:lpstr> Sense of Mission</vt:lpstr>
      <vt:lpstr> Impact On Society</vt:lpstr>
      <vt:lpstr>Characteristics: Socially Responsible Marketing</vt:lpstr>
      <vt:lpstr>PowerPoint Presentation</vt:lpstr>
      <vt:lpstr>cont.</vt:lpstr>
      <vt:lpstr>PowerPoint Presentation</vt:lpstr>
      <vt:lpstr>Ethics And Marketing Strategies</vt:lpstr>
      <vt:lpstr>PowerPoint Presentation</vt:lpstr>
      <vt:lpstr>PowerPoint Presentation</vt:lpstr>
      <vt:lpstr>Marketing Ethical Issues</vt:lpstr>
      <vt:lpstr>PowerPoint Presentation</vt:lpstr>
      <vt:lpstr>cont.</vt:lpstr>
      <vt:lpstr>PowerPoint Presentation</vt:lpstr>
      <vt:lpstr>PowerPoint Presentation</vt:lpstr>
      <vt:lpstr>Conclusion</vt:lpstr>
      <vt:lpstr>PowerPoint Presentation</vt:lpstr>
      <vt:lpstr>  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user</cp:lastModifiedBy>
  <cp:revision>36</cp:revision>
  <dcterms:created xsi:type="dcterms:W3CDTF">2022-11-16T07:18:16Z</dcterms:created>
  <dcterms:modified xsi:type="dcterms:W3CDTF">2022-11-18T00:07:46Z</dcterms:modified>
</cp:coreProperties>
</file>