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5" roundtripDataSignature="AMtx7mjPMc08N9bWR/chwfMhJaKBeNWC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44" Type="http://schemas.openxmlformats.org/officeDocument/2006/relationships/slide" Target="slides/slide40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45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5" name="Google Shape;395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6" name="Google Shape;426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9" name="Google Shape;439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6" name="Google Shape;456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eorgia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eorgia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4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4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4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4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eorgia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eorgia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5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50000">
              <a:srgbClr val="FAFAFA"/>
            </a:gs>
            <a:gs pos="100000">
              <a:srgbClr val="CECECE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  <a:defRPr b="0" i="0" sz="4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" name="Google Shape;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" name="Google Shape;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0" name="Google Shape;1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5" name="Google Shape;85;p1"/>
          <p:cNvSpPr/>
          <p:nvPr/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rgbClr val="643A7E"/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6" name="Google Shape;86;p1"/>
          <p:cNvSpPr/>
          <p:nvPr/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0">
                <a:srgbClr val="864EA9">
                  <a:alpha val="0"/>
                </a:srgbClr>
              </a:gs>
              <a:gs pos="40000">
                <a:srgbClr val="864EA9">
                  <a:alpha val="0"/>
                </a:srgbClr>
              </a:gs>
              <a:gs pos="100000">
                <a:srgbClr val="643A7E">
                  <a:alpha val="51764"/>
                </a:srgbClr>
              </a:gs>
            </a:gsLst>
            <a:lin ang="2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7" name="Google Shape;87;p1"/>
          <p:cNvSpPr/>
          <p:nvPr/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0">
                <a:srgbClr val="864EA9">
                  <a:alpha val="0"/>
                </a:srgbClr>
              </a:gs>
              <a:gs pos="17000">
                <a:srgbClr val="864EA9">
                  <a:alpha val="0"/>
                </a:srgbClr>
              </a:gs>
              <a:gs pos="100000">
                <a:srgbClr val="000000">
                  <a:alpha val="36862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rgbClr val="422654">
                  <a:alpha val="0"/>
                </a:srgbClr>
              </a:gs>
              <a:gs pos="100000">
                <a:srgbClr val="000000">
                  <a:alpha val="24705"/>
                </a:srgbClr>
              </a:gs>
            </a:gsLst>
            <a:lin ang="186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9" name="Google Shape;89;p1"/>
          <p:cNvSpPr/>
          <p:nvPr/>
        </p:nvSpPr>
        <p:spPr>
          <a:xfrm rot="-9091028">
            <a:off x="5945431" y="-1032053"/>
            <a:ext cx="4990147" cy="4439131"/>
          </a:xfrm>
          <a:custGeom>
            <a:rect b="b" l="l" r="r" t="t"/>
            <a:pathLst>
              <a:path extrusionOk="0" h="4439131" w="4990147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rgbClr val="864EA9">
                  <a:alpha val="21960"/>
                </a:srgbClr>
              </a:gs>
              <a:gs pos="87000">
                <a:srgbClr val="B691CD">
                  <a:alpha val="1960"/>
                </a:srgbClr>
              </a:gs>
              <a:gs pos="100000">
                <a:srgbClr val="B691CD">
                  <a:alpha val="1960"/>
                </a:srgbClr>
              </a:gs>
            </a:gsLst>
            <a:lin ang="8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0" name="Google Shape;90;p1"/>
          <p:cNvSpPr txBox="1"/>
          <p:nvPr>
            <p:ph type="ctrTitle"/>
          </p:nvPr>
        </p:nvSpPr>
        <p:spPr>
          <a:xfrm>
            <a:off x="1314824" y="735106"/>
            <a:ext cx="10053763" cy="29284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Georgia"/>
              <a:buNone/>
            </a:pPr>
            <a:r>
              <a:rPr lang="en-US">
                <a:solidFill>
                  <a:srgbClr val="FFFFFF"/>
                </a:solidFill>
              </a:rPr>
              <a:t>OPERATING SYSTEMS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91" name="Google Shape;91;p1"/>
          <p:cNvSpPr txBox="1"/>
          <p:nvPr>
            <p:ph idx="1" type="subTitle"/>
          </p:nvPr>
        </p:nvSpPr>
        <p:spPr>
          <a:xfrm>
            <a:off x="1350682" y="4870824"/>
            <a:ext cx="10005951" cy="14582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en-US" sz="4400"/>
              <a:t>Dr Victoria Mukami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/>
              <a:t>University of Embu</a:t>
            </a:r>
            <a:endParaRPr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7" name="Google Shape;97;p2"/>
          <p:cNvSpPr/>
          <p:nvPr/>
        </p:nvSpPr>
        <p:spPr>
          <a:xfrm>
            <a:off x="1114425" y="0"/>
            <a:ext cx="9963150" cy="6858000"/>
          </a:xfrm>
          <a:custGeom>
            <a:rect b="b" l="l" r="r" t="t"/>
            <a:pathLst>
              <a:path extrusionOk="0" h="6858000" w="996315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 cap="flat" cmpd="sng" w="9525">
            <a:solidFill>
              <a:srgbClr val="EFEFE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139700" sx="102000" rotWithShape="0" algn="ctr" sy="102000">
              <a:srgbClr val="D8D8D8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1121664" y="0"/>
            <a:ext cx="9948672" cy="6858000"/>
          </a:xfrm>
          <a:custGeom>
            <a:rect b="b" l="l" r="r" t="t"/>
            <a:pathLst>
              <a:path extrusionOk="0" h="6858000" w="996315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 txBox="1"/>
          <p:nvPr>
            <p:ph type="title"/>
          </p:nvPr>
        </p:nvSpPr>
        <p:spPr>
          <a:xfrm>
            <a:off x="1524003" y="1999615"/>
            <a:ext cx="9144000" cy="27640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Georgia"/>
              <a:buNone/>
            </a:pPr>
            <a:r>
              <a:rPr lang="en-US" sz="72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Operating System Overview</a:t>
            </a:r>
            <a:endParaRPr/>
          </a:p>
        </p:txBody>
      </p:sp>
      <p:sp>
        <p:nvSpPr>
          <p:cNvPr id="100" name="Google Shape;100;p2"/>
          <p:cNvSpPr txBox="1"/>
          <p:nvPr>
            <p:ph idx="1" type="body"/>
          </p:nvPr>
        </p:nvSpPr>
        <p:spPr>
          <a:xfrm>
            <a:off x="1966912" y="5645150"/>
            <a:ext cx="8258176" cy="631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Lecture 1</a:t>
            </a:r>
            <a:endParaRPr/>
          </a:p>
        </p:txBody>
      </p:sp>
      <p:sp>
        <p:nvSpPr>
          <p:cNvPr id="101" name="Google Shape;101;p2"/>
          <p:cNvSpPr/>
          <p:nvPr/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07" name="Google Shape;107;p3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Overview</a:t>
            </a:r>
            <a:endParaRPr sz="5400"/>
          </a:p>
        </p:txBody>
      </p:sp>
      <p:sp>
        <p:nvSpPr>
          <p:cNvPr id="108" name="Google Shape;108;p3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09" name="Google Shape;109;p3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110" name="Google Shape;110;p3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11" name="Google Shape;111;p3"/>
            <p:cNvSpPr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3"/>
            <p:cNvSpPr txBox="1"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What is an operating system</a:t>
              </a:r>
              <a:endParaRPr b="0" i="0" sz="3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113" name="Google Shape;113;p3"/>
            <p:cNvCxnSpPr/>
            <p:nvPr/>
          </p:nvCxnSpPr>
          <p:spPr>
            <a:xfrm>
              <a:off x="0" y="906907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14" name="Google Shape;114;p3"/>
            <p:cNvSpPr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3"/>
            <p:cNvSpPr txBox="1"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Functions of operating systems</a:t>
              </a:r>
              <a:endParaRPr/>
            </a:p>
          </p:txBody>
        </p:sp>
        <p:cxnSp>
          <p:nvCxnSpPr>
            <p:cNvPr id="116" name="Google Shape;116;p3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17" name="Google Shape;117;p3"/>
            <p:cNvSpPr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3"/>
            <p:cNvSpPr txBox="1"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Evolution of computer systems</a:t>
              </a:r>
              <a:endParaRPr/>
            </a:p>
          </p:txBody>
        </p:sp>
        <p:cxnSp>
          <p:nvCxnSpPr>
            <p:cNvPr id="119" name="Google Shape;119;p3"/>
            <p:cNvCxnSpPr/>
            <p:nvPr/>
          </p:nvCxnSpPr>
          <p:spPr>
            <a:xfrm>
              <a:off x="0" y="2715419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0" name="Google Shape;120;p3"/>
            <p:cNvSpPr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3"/>
            <p:cNvSpPr txBox="1"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Evolution of operating systems</a:t>
              </a:r>
              <a:endParaRPr/>
            </a:p>
          </p:txBody>
        </p:sp>
        <p:cxnSp>
          <p:nvCxnSpPr>
            <p:cNvPr id="122" name="Google Shape;122;p3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3" name="Google Shape;123;p3"/>
            <p:cNvSpPr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Types of operating systems</a:t>
              </a:r>
              <a:endParaRPr/>
            </a:p>
          </p:txBody>
        </p:sp>
        <p:cxnSp>
          <p:nvCxnSpPr>
            <p:cNvPr id="125" name="Google Shape;125;p3"/>
            <p:cNvCxnSpPr/>
            <p:nvPr/>
          </p:nvCxnSpPr>
          <p:spPr>
            <a:xfrm>
              <a:off x="0" y="4523930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6" name="Google Shape;126;p3"/>
            <p:cNvSpPr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3"/>
            <p:cNvSpPr txBox="1"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9525" lIns="129525" spcFirstLastPara="1" rIns="129525" wrap="square" tIns="1295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400"/>
                <a:buFont typeface="Georgia"/>
                <a:buNone/>
              </a:pPr>
              <a:r>
                <a:rPr b="0" i="0" lang="en-US" sz="3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Popular operating systems</a:t>
              </a: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3" name="Google Shape;133;p4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Learning Outcomes</a:t>
            </a:r>
            <a:endParaRPr sz="5400"/>
          </a:p>
        </p:txBody>
      </p:sp>
      <p:sp>
        <p:nvSpPr>
          <p:cNvPr id="134" name="Google Shape;134;p4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35" name="Google Shape;135;p4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136" name="Google Shape;136;p4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37" name="Google Shape;137;p4"/>
            <p:cNvSpPr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4"/>
            <p:cNvSpPr txBox="1"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3350" lIns="133350" spcFirstLastPara="1" rIns="133350" wrap="square" tIns="1333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eorgia"/>
                <a:buNone/>
              </a:pPr>
              <a:r>
                <a:rPr b="0" i="0" lang="en-US" sz="35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Show an understanding of what an operating system is and its functions.</a:t>
              </a:r>
              <a:endParaRPr b="0" i="0" sz="35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139" name="Google Shape;139;p4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40" name="Google Shape;140;p4"/>
            <p:cNvSpPr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4"/>
            <p:cNvSpPr txBox="1"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3350" lIns="133350" spcFirstLastPara="1" rIns="133350" wrap="square" tIns="1333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eorgia"/>
                <a:buNone/>
              </a:pPr>
              <a:r>
                <a:rPr b="0" i="0" lang="en-US" sz="35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Highlight the operating system timeline.</a:t>
              </a:r>
              <a:endParaRPr/>
            </a:p>
          </p:txBody>
        </p:sp>
        <p:cxnSp>
          <p:nvCxnSpPr>
            <p:cNvPr id="142" name="Google Shape;142;p4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43" name="Google Shape;143;p4"/>
            <p:cNvSpPr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4"/>
            <p:cNvSpPr txBox="1"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3350" lIns="133350" spcFirstLastPara="1" rIns="133350" wrap="square" tIns="1333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500"/>
                <a:buFont typeface="Georgia"/>
                <a:buNone/>
              </a:pPr>
              <a:r>
                <a:rPr b="0" i="0" lang="en-US" sz="35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Describe operating system types</a:t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0" name="Google Shape;150;p5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51" name="Google Shape;151;p5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2" name="Google Shape;152;p5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Different types of operating systems and their uses.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Understand how a computer works.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Any computer is divided into two main parts.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Hardware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Tangible parts of a computer.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A keyboard and a mouse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8" name="Google Shape;158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Introduction cont.</a:t>
            </a:r>
            <a:endParaRPr sz="5400"/>
          </a:p>
        </p:txBody>
      </p:sp>
      <p:sp>
        <p:nvSpPr>
          <p:cNvPr id="159" name="Google Shape;159;p6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0" name="Google Shape;160;p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Software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Instructions that tell a computer what to do.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System software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Application software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An operating system is categorized under system software.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6" name="Google Shape;16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Operating System Definition</a:t>
            </a:r>
            <a:endParaRPr sz="5400"/>
          </a:p>
        </p:txBody>
      </p:sp>
      <p:sp>
        <p:nvSpPr>
          <p:cNvPr id="167" name="Google Shape;167;p7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8" name="Google Shape;168;p7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Part of a computer that manages the hardware and software of a computer.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Brain of the computer giving instructions to all the other parts of the computer,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Others disagree and argue that the CPU would be the brain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Conclude that the operating system is considered the mind.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O/S can tell the computer what to do, when and how.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Acts as the interface between the application software and the computer hardware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4" name="Google Shape;174;p8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Functions of an Operating System</a:t>
            </a:r>
            <a:endParaRPr sz="5400"/>
          </a:p>
        </p:txBody>
      </p:sp>
      <p:sp>
        <p:nvSpPr>
          <p:cNvPr id="175" name="Google Shape;175;p8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6" name="Google Shape;176;p8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All operating systems have universal functions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Regardless of the type or device they are made for.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Review five functions of the operating system.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2" name="Google Shape;18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1. Booting a Computer</a:t>
            </a:r>
            <a:endParaRPr sz="5400"/>
          </a:p>
        </p:txBody>
      </p:sp>
      <p:sp>
        <p:nvSpPr>
          <p:cNvPr id="183" name="Google Shape;183;p9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4" name="Google Shape;184;p9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Booting - process of shutting down and switching on a computer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Process of switching on involves several tests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BIOS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POST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tests check device connectivity and operation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Operating system oversees the entire process of booting the system.</a:t>
            </a:r>
            <a:endParaRPr sz="3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0" name="Google Shape;190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2. Program Management</a:t>
            </a:r>
            <a:endParaRPr sz="5400"/>
          </a:p>
        </p:txBody>
      </p:sp>
      <p:sp>
        <p:nvSpPr>
          <p:cNvPr id="191" name="Google Shape;191;p10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2" name="Google Shape;192;p10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Software made up of system software and application software.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Application software - individualized programs that are designed with a specific function in mind.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Applications are managed by the operating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operating system will manage and allocate the resources.</a:t>
            </a:r>
            <a:endParaRPr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8" name="Google Shape;198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3. Device Management</a:t>
            </a:r>
            <a:endParaRPr sz="5400"/>
          </a:p>
        </p:txBody>
      </p:sp>
      <p:sp>
        <p:nvSpPr>
          <p:cNvPr id="199" name="Google Shape;199;p1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0" name="Google Shape;200;p1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Computers requires different types of hardware to function.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Peripheral devices are used to create additional functionality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operating system allows for a functionality called plug-and-play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Allows the operating system to automatically configure a new device during installation.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6" name="Google Shape;206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4. File Management</a:t>
            </a:r>
            <a:endParaRPr sz="5400"/>
          </a:p>
        </p:txBody>
      </p:sp>
      <p:sp>
        <p:nvSpPr>
          <p:cNvPr id="207" name="Google Shape;207;p12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8" name="Google Shape;208;p1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Critical function of any computer.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Users save files that they work on and can retrieve files later.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Users need to be able to open different types of files with the right software.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Operating system ensures that files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Can be accessed as needed,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Perform backups,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Troubleshoot and fix problems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4" name="Google Shape;214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Security Management</a:t>
            </a:r>
            <a:endParaRPr sz="5400"/>
          </a:p>
        </p:txBody>
      </p:sp>
      <p:sp>
        <p:nvSpPr>
          <p:cNvPr id="215" name="Google Shape;215;p1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6" name="Google Shape;216;p1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User accounts that separate user files and programs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Securing the computer from intrusion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Provides a provision to ensure that users only access allowed resources and programs.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operating system using a firewall ensures that outside access is not possible unless authorized to</a:t>
            </a:r>
            <a:endParaRPr sz="3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2" name="Google Shape;222;p14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Evolution of Computers</a:t>
            </a:r>
            <a:endParaRPr sz="5400"/>
          </a:p>
        </p:txBody>
      </p:sp>
      <p:sp>
        <p:nvSpPr>
          <p:cNvPr id="223" name="Google Shape;223;p14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4" name="Google Shape;224;p14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Before we can look at the evolution of the operating system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Need an understanding of the evolution of computers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Computers have had five generations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Currently in the fifth generation.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0" name="Google Shape;230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First Generation (1940 – 1950s)</a:t>
            </a:r>
            <a:endParaRPr sz="5400"/>
          </a:p>
        </p:txBody>
      </p:sp>
      <p:sp>
        <p:nvSpPr>
          <p:cNvPr id="231" name="Google Shape;231;p15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2" name="Google Shape;232;p15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Featured large computers that used vacuum tubes.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Vacuum tubes were the main processing hardware.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Were large and therefore used lots of electricity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Broke down often resulting in numerous replacements</a:t>
            </a:r>
            <a:endParaRPr sz="3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8" name="Google Shape;238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eorgia"/>
              <a:buNone/>
            </a:pPr>
            <a:r>
              <a:rPr lang="en-US" sz="5400"/>
              <a:t>Second Generation (1950s–1960s)</a:t>
            </a:r>
            <a:endParaRPr sz="5400"/>
          </a:p>
        </p:txBody>
      </p:sp>
      <p:sp>
        <p:nvSpPr>
          <p:cNvPr id="239" name="Google Shape;239;p16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0" name="Google Shape;240;p1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Transistors as a replacement for vacuum tubes.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computers in this generation were smaller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Computers were faster than the first generation</a:t>
            </a:r>
            <a:endParaRPr sz="32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6" name="Google Shape;24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Third Generation (1960s–1970s)</a:t>
            </a:r>
            <a:endParaRPr sz="5400"/>
          </a:p>
        </p:txBody>
      </p:sp>
      <p:sp>
        <p:nvSpPr>
          <p:cNvPr id="247" name="Google Shape;247;p17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8" name="Google Shape;248;p17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Hundreds of transistors placed within an integrated circuit.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integrated circuit saw much faster computers,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Introduction of the monitor and other output devices.</a:t>
            </a:r>
            <a:endParaRPr sz="3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54" name="Google Shape;254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eorgia"/>
              <a:buNone/>
            </a:pPr>
            <a:r>
              <a:rPr lang="en-US" sz="5400"/>
              <a:t>Fourth Generation (1970’s to present)</a:t>
            </a:r>
            <a:endParaRPr sz="5400"/>
          </a:p>
        </p:txBody>
      </p:sp>
      <p:sp>
        <p:nvSpPr>
          <p:cNvPr id="255" name="Google Shape;255;p18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56" name="Google Shape;256;p18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number of advancements was remarkable.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Introduction of the microprocessor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Invention of micro-computers.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Generation has changed the computing scene.</a:t>
            </a:r>
            <a:endParaRPr sz="32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62" name="Google Shape;262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Fifth Generation (Ongoing) </a:t>
            </a:r>
            <a:endParaRPr sz="5400"/>
          </a:p>
        </p:txBody>
      </p:sp>
      <p:sp>
        <p:nvSpPr>
          <p:cNvPr id="263" name="Google Shape;263;p19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64" name="Google Shape;264;p19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Currently ongoing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Uses artificial intelligence to make computers faster and better.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Systems that can think like human beings to robots.</a:t>
            </a:r>
            <a:endParaRPr sz="32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0" name="Google Shape;270;p20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Georgia"/>
              <a:buNone/>
            </a:pPr>
            <a:r>
              <a:rPr lang="en-US" sz="4800"/>
              <a:t>Evolution of the Operating System</a:t>
            </a:r>
            <a:endParaRPr sz="4800"/>
          </a:p>
        </p:txBody>
      </p:sp>
      <p:sp>
        <p:nvSpPr>
          <p:cNvPr id="271" name="Google Shape;271;p20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2" name="Google Shape;272;p20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evolution of the operating system ran in parallel to that of the computer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Development started in the 1940s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Around the same time the first computer was invented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Still ongoing</a:t>
            </a:r>
            <a:endParaRPr sz="32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8" name="Google Shape;278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First Generation (1940 – 1950s)</a:t>
            </a:r>
            <a:endParaRPr sz="5400"/>
          </a:p>
        </p:txBody>
      </p:sp>
      <p:sp>
        <p:nvSpPr>
          <p:cNvPr id="279" name="Google Shape;279;p2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0" name="Google Shape;280;p2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No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Computers were reserved fully to work on a specific problem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 plug board like a control panel acted as the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Involved rewiring the machine to perform tasks.</a:t>
            </a:r>
            <a:endParaRPr sz="32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6" name="Google Shape;286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eorgia"/>
              <a:buNone/>
            </a:pPr>
            <a:r>
              <a:rPr lang="en-US" sz="5400"/>
              <a:t>Second Generation (1950s–1960s)</a:t>
            </a:r>
            <a:endParaRPr sz="5400"/>
          </a:p>
        </p:txBody>
      </p:sp>
      <p:sp>
        <p:nvSpPr>
          <p:cNvPr id="287" name="Google Shape;287;p22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8" name="Google Shape;288;p2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Invention of simple batch systems.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First generation had challenges of the processor staying idle in between jobs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Need to develop a system that would take care of the time wasted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Batch system had a monitoring software that was used to put several jobs together for processing.</a:t>
            </a:r>
            <a:endParaRPr sz="32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94" name="Google Shape;294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Third Generation (1960s–1970s)</a:t>
            </a:r>
            <a:endParaRPr sz="5400"/>
          </a:p>
        </p:txBody>
      </p:sp>
      <p:sp>
        <p:nvSpPr>
          <p:cNvPr id="295" name="Google Shape;295;p2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96" name="Google Shape;296;p2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Computers got faster and smaller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Need for an operating system that could handle several jobs together.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invention of a multiprogramming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Multiprogramming dealt with the drawbacks of the batch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processor during the batch system sat idle for periods of time when waiting for resources.</a:t>
            </a:r>
            <a:endParaRPr sz="32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2" name="Google Shape;302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eorgia"/>
              <a:buNone/>
            </a:pPr>
            <a:r>
              <a:rPr lang="en-US" sz="5400"/>
              <a:t>Fourth Generation (1970’s to present)</a:t>
            </a:r>
            <a:endParaRPr sz="5400"/>
          </a:p>
        </p:txBody>
      </p:sp>
      <p:sp>
        <p:nvSpPr>
          <p:cNvPr id="303" name="Google Shape;303;p24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4" name="Google Shape;304;p2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Generation was marked by networked computers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invention of the internet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Brought about the need for an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The OS could deal with better connectivity and more secure systems. Led to a demand for more device compatibility, flexibility and more storage</a:t>
            </a:r>
            <a:endParaRPr sz="32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0" name="Google Shape;310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Georgia"/>
              <a:buNone/>
            </a:pPr>
            <a:r>
              <a:rPr lang="en-US" sz="5400"/>
              <a:t>New Generation (2000s - Present) </a:t>
            </a:r>
            <a:endParaRPr sz="5400"/>
          </a:p>
        </p:txBody>
      </p:sp>
      <p:sp>
        <p:nvSpPr>
          <p:cNvPr id="311" name="Google Shape;311;p25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2" name="Google Shape;312;p25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Probably not the name of the generation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It represents the new age of operating systems.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Major internet advancements have led to virtualization.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Virtualization - ability to separate partitions of a server to support different operating systems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Development of multicore processors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Operating systems have to be developed to support the new processors.</a:t>
            </a:r>
            <a:endParaRPr sz="32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8" name="Google Shape;318;p26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Categories of Operating Systems</a:t>
            </a:r>
            <a:endParaRPr sz="5400"/>
          </a:p>
        </p:txBody>
      </p:sp>
      <p:sp>
        <p:nvSpPr>
          <p:cNvPr id="319" name="Google Shape;319;p26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0" name="Google Shape;320;p26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Generally, fall into five categories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Based 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Response speed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Data entry method </a:t>
            </a:r>
            <a:endParaRPr sz="28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6" name="Google Shape;326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Batch Systems</a:t>
            </a:r>
            <a:endParaRPr sz="5400"/>
          </a:p>
        </p:txBody>
      </p:sp>
      <p:sp>
        <p:nvSpPr>
          <p:cNvPr id="327" name="Google Shape;327;p27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8" name="Google Shape;328;p27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Systems that enter jobs as a whole and in a particular sequence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Invented around the second generation.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Similar to a visit to the doctor’s office.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Only one patient can go in to see the doctor at a time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Number of jobs completed within a particular time determines the throughput of the system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4" name="Google Shape;334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Interactive Systems</a:t>
            </a:r>
            <a:endParaRPr sz="5400"/>
          </a:p>
        </p:txBody>
      </p:sp>
      <p:sp>
        <p:nvSpPr>
          <p:cNvPr id="335" name="Google Shape;335;p28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6" name="Google Shape;336;p28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Allow for multiple jobs to be processed simultaneously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Different from the batch operating system that allowed only one job at a time.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Interactive systems were a form of early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Allow users to interact with the computer using commands.</a:t>
            </a:r>
            <a:endParaRPr sz="32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2" name="Google Shape;34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Hybrid Systems</a:t>
            </a:r>
            <a:endParaRPr sz="5400"/>
          </a:p>
        </p:txBody>
      </p:sp>
      <p:sp>
        <p:nvSpPr>
          <p:cNvPr id="343" name="Google Shape;343;p29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4" name="Google Shape;344;p29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Combination of batch systems and interactive systems.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Allows users to enter multiple jobs while at running batch programs in the background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Combines the benefits of interactive and batch systems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Ensure that free time between system usage is utilized optimally</a:t>
            </a:r>
            <a:endParaRPr sz="32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0" name="Google Shape;350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Real-Time Systems</a:t>
            </a:r>
            <a:endParaRPr sz="5400"/>
          </a:p>
        </p:txBody>
      </p:sp>
      <p:sp>
        <p:nvSpPr>
          <p:cNvPr id="351" name="Google Shape;351;p30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2" name="Google Shape;352;p30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Used in time-critical environments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Used where reliability and deadlines are critical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Industries -  airport traffic control, space exploration, and medical systems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was to fail, severe consequences would occur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Hard real-time system risk complete system failure in the event a deadline is missed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Soft real-time system suffers performance degradation in the event a deadline is missed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8" name="Google Shape;358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Embedded Systems</a:t>
            </a:r>
            <a:endParaRPr sz="5400"/>
          </a:p>
        </p:txBody>
      </p:sp>
      <p:sp>
        <p:nvSpPr>
          <p:cNvPr id="359" name="Google Shape;359;p3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0" name="Google Shape;360;p3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Used within embedded computers.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Embedded computers - devices that are developed for other functions with a CPU chip added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 TV with a CPU chip is known as a smart TV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Can be used to visit websites online, social media and even stream movies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Embedded operating system is specifically formulated for embedded computers.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6" name="Google Shape;366;p32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Popular Operating Systems</a:t>
            </a:r>
            <a:endParaRPr sz="5400"/>
          </a:p>
        </p:txBody>
      </p:sp>
      <p:sp>
        <p:nvSpPr>
          <p:cNvPr id="367" name="Google Shape;367;p32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8" name="Google Shape;368;p32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Several operating systems exist.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Popular operating systems for desktop computers include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Windows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Linux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Mac OS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Unix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Mobile devices OS include Android and iOS.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74" name="Google Shape;374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Windows</a:t>
            </a:r>
            <a:endParaRPr sz="5400"/>
          </a:p>
        </p:txBody>
      </p:sp>
      <p:sp>
        <p:nvSpPr>
          <p:cNvPr id="375" name="Google Shape;375;p3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76" name="Google Shape;376;p3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Developed around the 1980s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Featured a command type of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Gradually changed and a graphical user interface was incorporated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Microsoft ensured that the windows operating system was easy to use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Separated to cater for various needs such as in the home and office.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Windows is proprietary software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82" name="Google Shape;382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Linux</a:t>
            </a:r>
            <a:endParaRPr sz="5400"/>
          </a:p>
        </p:txBody>
      </p:sp>
      <p:sp>
        <p:nvSpPr>
          <p:cNvPr id="383" name="Google Shape;383;p34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84" name="Google Shape;384;p3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A multitasking UNIX-type of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Linux is non-proprietary software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Open-source meaning - its base code is freely and readily available for the public to use and modify.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0" name="Google Shape;39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Mac OS</a:t>
            </a:r>
            <a:endParaRPr sz="5400"/>
          </a:p>
        </p:txBody>
      </p:sp>
      <p:sp>
        <p:nvSpPr>
          <p:cNvPr id="391" name="Google Shape;391;p35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2" name="Google Shape;392;p35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Released to work with Apple's Macintosh computers.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Proprietary software like Windows.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Offers features like higher security and better utilization of resources.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Only be used by Macintosh computers.</a:t>
            </a:r>
            <a:endParaRPr/>
          </a:p>
          <a:p>
            <a:pPr indent="-254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3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8" name="Google Shape;39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UNIX</a:t>
            </a:r>
            <a:endParaRPr sz="5400"/>
          </a:p>
        </p:txBody>
      </p:sp>
      <p:sp>
        <p:nvSpPr>
          <p:cNvPr id="399" name="Google Shape;399;p36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00" name="Google Shape;400;p3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Multitasking operating system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UNIX uses a command-based kind of interface.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Mainly used by larger computers,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Currently available for computers of all sizes</a:t>
            </a:r>
            <a:endParaRPr sz="320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06" name="Google Shape;406;p37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Summary</a:t>
            </a:r>
            <a:endParaRPr sz="5400"/>
          </a:p>
        </p:txBody>
      </p:sp>
      <p:sp>
        <p:nvSpPr>
          <p:cNvPr id="407" name="Google Shape;407;p37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08" name="Google Shape;408;p37"/>
          <p:cNvGrpSpPr/>
          <p:nvPr/>
        </p:nvGrpSpPr>
        <p:grpSpPr>
          <a:xfrm>
            <a:off x="5126038" y="553112"/>
            <a:ext cx="6224587" cy="5429512"/>
            <a:chOff x="0" y="662"/>
            <a:chExt cx="6224587" cy="5429512"/>
          </a:xfrm>
        </p:grpSpPr>
        <p:cxnSp>
          <p:nvCxnSpPr>
            <p:cNvPr id="409" name="Google Shape;409;p37"/>
            <p:cNvCxnSpPr/>
            <p:nvPr/>
          </p:nvCxnSpPr>
          <p:spPr>
            <a:xfrm>
              <a:off x="0" y="662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10" name="Google Shape;410;p37"/>
            <p:cNvSpPr/>
            <p:nvPr/>
          </p:nvSpPr>
          <p:spPr>
            <a:xfrm>
              <a:off x="0" y="662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37"/>
            <p:cNvSpPr txBox="1"/>
            <p:nvPr/>
          </p:nvSpPr>
          <p:spPr>
            <a:xfrm>
              <a:off x="0" y="662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What is an operating system</a:t>
              </a:r>
              <a:endParaRPr/>
            </a:p>
          </p:txBody>
        </p:sp>
        <p:cxnSp>
          <p:nvCxnSpPr>
            <p:cNvPr id="412" name="Google Shape;412;p37"/>
            <p:cNvCxnSpPr/>
            <p:nvPr/>
          </p:nvCxnSpPr>
          <p:spPr>
            <a:xfrm>
              <a:off x="0" y="1086565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13" name="Google Shape;413;p37"/>
            <p:cNvSpPr/>
            <p:nvPr/>
          </p:nvSpPr>
          <p:spPr>
            <a:xfrm>
              <a:off x="0" y="1086565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" name="Google Shape;414;p37"/>
            <p:cNvSpPr txBox="1"/>
            <p:nvPr/>
          </p:nvSpPr>
          <p:spPr>
            <a:xfrm>
              <a:off x="0" y="1086565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Functions of operating systems</a:t>
              </a:r>
              <a:endParaRPr/>
            </a:p>
          </p:txBody>
        </p:sp>
        <p:cxnSp>
          <p:nvCxnSpPr>
            <p:cNvPr id="415" name="Google Shape;415;p37"/>
            <p:cNvCxnSpPr/>
            <p:nvPr/>
          </p:nvCxnSpPr>
          <p:spPr>
            <a:xfrm>
              <a:off x="0" y="2172467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16" name="Google Shape;416;p37"/>
            <p:cNvSpPr/>
            <p:nvPr/>
          </p:nvSpPr>
          <p:spPr>
            <a:xfrm>
              <a:off x="0" y="2172467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37"/>
            <p:cNvSpPr txBox="1"/>
            <p:nvPr/>
          </p:nvSpPr>
          <p:spPr>
            <a:xfrm>
              <a:off x="0" y="2172467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Evolution of operating systems based on computer systems</a:t>
              </a:r>
              <a:endParaRPr/>
            </a:p>
          </p:txBody>
        </p:sp>
        <p:cxnSp>
          <p:nvCxnSpPr>
            <p:cNvPr id="418" name="Google Shape;418;p37"/>
            <p:cNvCxnSpPr/>
            <p:nvPr/>
          </p:nvCxnSpPr>
          <p:spPr>
            <a:xfrm>
              <a:off x="0" y="3258370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19" name="Google Shape;419;p37"/>
            <p:cNvSpPr/>
            <p:nvPr/>
          </p:nvSpPr>
          <p:spPr>
            <a:xfrm>
              <a:off x="0" y="3258370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" name="Google Shape;420;p37"/>
            <p:cNvSpPr txBox="1"/>
            <p:nvPr/>
          </p:nvSpPr>
          <p:spPr>
            <a:xfrm>
              <a:off x="0" y="3258370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Types of operating systems</a:t>
              </a:r>
              <a:endParaRPr/>
            </a:p>
          </p:txBody>
        </p:sp>
        <p:cxnSp>
          <p:nvCxnSpPr>
            <p:cNvPr id="421" name="Google Shape;421;p37"/>
            <p:cNvCxnSpPr/>
            <p:nvPr/>
          </p:nvCxnSpPr>
          <p:spPr>
            <a:xfrm>
              <a:off x="0" y="4344272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22" name="Google Shape;422;p37"/>
            <p:cNvSpPr/>
            <p:nvPr/>
          </p:nvSpPr>
          <p:spPr>
            <a:xfrm>
              <a:off x="0" y="4344272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" name="Google Shape;423;p37"/>
            <p:cNvSpPr txBox="1"/>
            <p:nvPr/>
          </p:nvSpPr>
          <p:spPr>
            <a:xfrm>
              <a:off x="0" y="4344272"/>
              <a:ext cx="6224587" cy="108590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Popular operating systems</a:t>
              </a:r>
              <a:endParaRPr/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8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29" name="Google Shape;429;p38"/>
          <p:cNvGrpSpPr/>
          <p:nvPr/>
        </p:nvGrpSpPr>
        <p:grpSpPr>
          <a:xfrm>
            <a:off x="4" y="1216597"/>
            <a:ext cx="731521" cy="673460"/>
            <a:chOff x="3940602" y="308034"/>
            <a:chExt cx="2116791" cy="3428999"/>
          </a:xfrm>
        </p:grpSpPr>
        <p:sp>
          <p:nvSpPr>
            <p:cNvPr id="430" name="Google Shape;430;p38"/>
            <p:cNvSpPr/>
            <p:nvPr/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431" name="Google Shape;431;p38"/>
            <p:cNvSpPr/>
            <p:nvPr/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432" name="Google Shape;432;p38"/>
            <p:cNvSpPr/>
            <p:nvPr/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</p:grpSp>
      <p:sp>
        <p:nvSpPr>
          <p:cNvPr id="433" name="Google Shape;433;p38"/>
          <p:cNvSpPr/>
          <p:nvPr/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39700" rotWithShape="0" algn="t" dir="5400000" dist="127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34" name="Google Shape;434;p38"/>
          <p:cNvSpPr txBox="1"/>
          <p:nvPr>
            <p:ph type="title"/>
          </p:nvPr>
        </p:nvSpPr>
        <p:spPr>
          <a:xfrm>
            <a:off x="1043631" y="809898"/>
            <a:ext cx="9942716" cy="1554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Georgia"/>
              <a:buNone/>
            </a:pPr>
            <a:r>
              <a:rPr lang="en-US" sz="4800"/>
              <a:t>Discussion Topic</a:t>
            </a:r>
            <a:endParaRPr sz="4800"/>
          </a:p>
        </p:txBody>
      </p:sp>
      <p:sp>
        <p:nvSpPr>
          <p:cNvPr id="435" name="Google Shape;435;p38"/>
          <p:cNvSpPr txBox="1"/>
          <p:nvPr>
            <p:ph idx="1" type="body"/>
          </p:nvPr>
        </p:nvSpPr>
        <p:spPr>
          <a:xfrm>
            <a:off x="1045028" y="3017522"/>
            <a:ext cx="9941319" cy="31246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77500" lnSpcReduction="2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000"/>
              <a:t>The current computer generation that we are on is the fifth which features artificial intelligence. One of the greatest needs that artificial intelligence computers will need is a reliable operating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4000"/>
              <a:t>Discuss the features that will be expected of an operating system that will be able to support an artificial intelligence system.</a:t>
            </a:r>
            <a:endParaRPr sz="4000"/>
          </a:p>
        </p:txBody>
      </p:sp>
      <p:cxnSp>
        <p:nvCxnSpPr>
          <p:cNvPr id="436" name="Google Shape;436;p38"/>
          <p:cNvCxnSpPr/>
          <p:nvPr/>
        </p:nvCxnSpPr>
        <p:spPr>
          <a:xfrm rot="10800000">
            <a:off x="838200" y="6485313"/>
            <a:ext cx="10515600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42" name="Google Shape;442;p39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References</a:t>
            </a:r>
            <a:endParaRPr sz="5400"/>
          </a:p>
        </p:txBody>
      </p:sp>
      <p:sp>
        <p:nvSpPr>
          <p:cNvPr id="443" name="Google Shape;443;p39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44" name="Google Shape;444;p39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445" name="Google Shape;445;p39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46" name="Google Shape;446;p39"/>
            <p:cNvSpPr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" name="Google Shape;447;p39"/>
            <p:cNvSpPr txBox="1"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Georgia"/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[1] McHoes, A., &amp; Flynn, I., Understanding Operating Systems. Boston: Cengage Learning, 2018</a:t>
              </a:r>
              <a:endParaRPr b="0" i="0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448" name="Google Shape;448;p39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49" name="Google Shape;449;p39"/>
            <p:cNvSpPr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" name="Google Shape;450;p39"/>
            <p:cNvSpPr txBox="1"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Georgia"/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[2] Stallings, W., Operating Systems: Internals and Design Principles. Harlow: Pearson Education Limited, 2018.</a:t>
              </a:r>
              <a:endParaRPr b="0" i="0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451" name="Google Shape;451;p39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52" name="Google Shape;452;p39"/>
            <p:cNvSpPr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39"/>
            <p:cNvSpPr txBox="1"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Georgia"/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[3] Morley, D., &amp; Parker, C., Understanding Computers: Today and Tomorrow. Boston: Course Technology, 2017.</a:t>
              </a:r>
              <a:endParaRPr b="0" i="0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4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59" name="Google Shape;459;p40"/>
          <p:cNvSpPr/>
          <p:nvPr/>
        </p:nvSpPr>
        <p:spPr>
          <a:xfrm>
            <a:off x="1528762" y="1247775"/>
            <a:ext cx="9144000" cy="3007447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 cap="flat" cmpd="sng" w="12700">
            <a:solidFill>
              <a:srgbClr val="E1E1E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40"/>
          <p:cNvSpPr txBox="1"/>
          <p:nvPr>
            <p:ph type="ctrTitle"/>
          </p:nvPr>
        </p:nvSpPr>
        <p:spPr>
          <a:xfrm>
            <a:off x="1804988" y="1442172"/>
            <a:ext cx="8582025" cy="21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eorgia"/>
              <a:buNone/>
            </a:pPr>
            <a:r>
              <a:rPr lang="en-US" sz="6600"/>
              <a:t>Next lesson will cover</a:t>
            </a:r>
            <a:endParaRPr sz="6600"/>
          </a:p>
        </p:txBody>
      </p:sp>
      <p:sp>
        <p:nvSpPr>
          <p:cNvPr id="461" name="Google Shape;461;p40"/>
          <p:cNvSpPr/>
          <p:nvPr/>
        </p:nvSpPr>
        <p:spPr>
          <a:xfrm>
            <a:off x="2487872" y="3912322"/>
            <a:ext cx="7225780" cy="685800"/>
          </a:xfrm>
          <a:prstGeom prst="roundRect">
            <a:avLst>
              <a:gd fmla="val 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62" name="Google Shape;462;p40"/>
          <p:cNvSpPr txBox="1"/>
          <p:nvPr>
            <p:ph idx="1" type="subTitle"/>
          </p:nvPr>
        </p:nvSpPr>
        <p:spPr>
          <a:xfrm>
            <a:off x="2566988" y="3962400"/>
            <a:ext cx="7058025" cy="581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n-US" sz="4000">
                <a:solidFill>
                  <a:srgbClr val="FFFFFF"/>
                </a:solidFill>
              </a:rPr>
              <a:t>Early Memory Management Systems</a:t>
            </a:r>
            <a:endParaRPr sz="4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Custom 3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2021-09-16T11:34:02Z</dcterms:created>
  <dc:creator>Victoria Mukami</dc:creator>
</cp:coreProperties>
</file>