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Lst>
  <p:sldSz cy="6858000" cx="12192000"/>
  <p:notesSz cx="6858000" cy="9144000"/>
  <p:embeddedFontLst>
    <p:embeddedFont>
      <p:font typeface="Helvetica Neue"/>
      <p:regular r:id="rId41"/>
      <p:bold r:id="rId42"/>
      <p:italic r:id="rId43"/>
      <p:boldItalic r:id="rId4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5" roundtripDataSignature="AMtx7mivJAFuPSoUzMKrFpu9ImoZcN3Ff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20" Type="http://schemas.openxmlformats.org/officeDocument/2006/relationships/slide" Target="slides/slide16.xml"/><Relationship Id="rId42" Type="http://schemas.openxmlformats.org/officeDocument/2006/relationships/font" Target="fonts/HelveticaNeue-bold.fntdata"/><Relationship Id="rId41" Type="http://schemas.openxmlformats.org/officeDocument/2006/relationships/font" Target="fonts/HelveticaNeue-regular.fntdata"/><Relationship Id="rId22" Type="http://schemas.openxmlformats.org/officeDocument/2006/relationships/slide" Target="slides/slide18.xml"/><Relationship Id="rId44" Type="http://schemas.openxmlformats.org/officeDocument/2006/relationships/font" Target="fonts/HelveticaNeue-boldItalic.fntdata"/><Relationship Id="rId21" Type="http://schemas.openxmlformats.org/officeDocument/2006/relationships/slide" Target="slides/slide17.xml"/><Relationship Id="rId43" Type="http://schemas.openxmlformats.org/officeDocument/2006/relationships/font" Target="fonts/HelveticaNeue-italic.fntdata"/><Relationship Id="rId24" Type="http://schemas.openxmlformats.org/officeDocument/2006/relationships/slide" Target="slides/slide20.xml"/><Relationship Id="rId23" Type="http://schemas.openxmlformats.org/officeDocument/2006/relationships/slide" Target="slides/slide19.xml"/><Relationship Id="rId45" Type="http://customschemas.google.com/relationships/presentationmetadata" Target="meta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slide" Target="slides/slide33.xml"/><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39" Type="http://schemas.openxmlformats.org/officeDocument/2006/relationships/slide" Target="slides/slide35.xml"/><Relationship Id="rId16" Type="http://schemas.openxmlformats.org/officeDocument/2006/relationships/slide" Target="slides/slide12.xml"/><Relationship Id="rId38" Type="http://schemas.openxmlformats.org/officeDocument/2006/relationships/slide" Target="slides/slide34.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6" name="Google Shape;86;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9" name="Google Shape;99;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0" name="Google Shape;110;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7" name="Google Shape;137;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5" name="Google Shape;155;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4" name="Google Shape;164;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3" name="Google Shape;173;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2" name="Google Shape;182;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1" name="Google Shape;191;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0" name="Google Shape;200;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9" name="Google Shape;209;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8" name="Google Shape;218;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0" name="Google Shape;230;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9" name="Google Shape;239;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8" name="Google Shape;248;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7" name="Google Shape;257;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6" name="Google Shape;266;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5" name="Google Shape;275;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4" name="Shape 284"/>
        <p:cNvGrpSpPr/>
        <p:nvPr/>
      </p:nvGrpSpPr>
      <p:grpSpPr>
        <a:xfrm>
          <a:off x="0" y="0"/>
          <a:ext cx="0" cy="0"/>
          <a:chOff x="0" y="0"/>
          <a:chExt cx="0" cy="0"/>
        </a:xfrm>
      </p:grpSpPr>
      <p:sp>
        <p:nvSpPr>
          <p:cNvPr id="285" name="Google Shape;285;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6" name="Google Shape;286;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3" name="Shape 293"/>
        <p:cNvGrpSpPr/>
        <p:nvPr/>
      </p:nvGrpSpPr>
      <p:grpSpPr>
        <a:xfrm>
          <a:off x="0" y="0"/>
          <a:ext cx="0" cy="0"/>
          <a:chOff x="0" y="0"/>
          <a:chExt cx="0" cy="0"/>
        </a:xfrm>
      </p:grpSpPr>
      <p:sp>
        <p:nvSpPr>
          <p:cNvPr id="294" name="Google Shape;294;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5" name="Google Shape;295;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4" name="Google Shape;304;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1" name="Shape 311"/>
        <p:cNvGrpSpPr/>
        <p:nvPr/>
      </p:nvGrpSpPr>
      <p:grpSpPr>
        <a:xfrm>
          <a:off x="0" y="0"/>
          <a:ext cx="0" cy="0"/>
          <a:chOff x="0" y="0"/>
          <a:chExt cx="0" cy="0"/>
        </a:xfrm>
      </p:grpSpPr>
      <p:sp>
        <p:nvSpPr>
          <p:cNvPr id="312" name="Google Shape;312;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13" name="Google Shape;313;p2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800"/>
              <a:buFont typeface="Helvetica Neue"/>
              <a:buNone/>
            </a:pPr>
            <a:r>
              <a:rPr lang="en-US" sz="1800">
                <a:latin typeface="Helvetica Neue"/>
                <a:ea typeface="Helvetica Neue"/>
                <a:cs typeface="Helvetica Neue"/>
                <a:sym typeface="Helvetica Neue"/>
              </a:rPr>
              <a:t>Assuming JOB H from Figure 2 needed to swap between two frames. We have pages 0 and Page 1 being loaded into Frame A and B. If page 2 needed to be swapped, it would be swapped with Page 0 as it was first placed into memory. Therefore Page 0 would be moved to the secondary storage and swapped with Page 2. With this method, it means now that Page 1 is the oldest page within memory and if Page 3 needed to be loaded it would be swapped with Page 1. </a:t>
            </a:r>
            <a:endParaRPr sz="1800">
              <a:latin typeface="Calibri"/>
              <a:ea typeface="Calibri"/>
              <a:cs typeface="Calibri"/>
              <a:sym typeface="Calibri"/>
            </a:endParaRPr>
          </a:p>
          <a:p>
            <a:pPr indent="0" lvl="0" marL="0" rtl="0" algn="l">
              <a:spcBef>
                <a:spcPts val="0"/>
              </a:spcBef>
              <a:spcAft>
                <a:spcPts val="0"/>
              </a:spcAft>
              <a:buNone/>
            </a:pPr>
            <a:r>
              <a:t/>
            </a:r>
            <a:endParaRPr/>
          </a:p>
        </p:txBody>
      </p:sp>
      <p:sp>
        <p:nvSpPr>
          <p:cNvPr id="314" name="Google Shape;314;p2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 name="Shape 321"/>
        <p:cNvGrpSpPr/>
        <p:nvPr/>
      </p:nvGrpSpPr>
      <p:grpSpPr>
        <a:xfrm>
          <a:off x="0" y="0"/>
          <a:ext cx="0" cy="0"/>
          <a:chOff x="0" y="0"/>
          <a:chExt cx="0" cy="0"/>
        </a:xfrm>
      </p:grpSpPr>
      <p:sp>
        <p:nvSpPr>
          <p:cNvPr id="322" name="Google Shape;322;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3" name="Google Shape;323;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2" name="Google Shape;332;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1" name="Google Shape;341;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0" name="Google Shape;350;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7" name="Shape 357"/>
        <p:cNvGrpSpPr/>
        <p:nvPr/>
      </p:nvGrpSpPr>
      <p:grpSpPr>
        <a:xfrm>
          <a:off x="0" y="0"/>
          <a:ext cx="0" cy="0"/>
          <a:chOff x="0" y="0"/>
          <a:chExt cx="0" cy="0"/>
        </a:xfrm>
      </p:grpSpPr>
      <p:sp>
        <p:nvSpPr>
          <p:cNvPr id="358" name="Google Shape;358;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9" name="Google Shape;359;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9" name="Shape 369"/>
        <p:cNvGrpSpPr/>
        <p:nvPr/>
      </p:nvGrpSpPr>
      <p:grpSpPr>
        <a:xfrm>
          <a:off x="0" y="0"/>
          <a:ext cx="0" cy="0"/>
          <a:chOff x="0" y="0"/>
          <a:chExt cx="0" cy="0"/>
        </a:xfrm>
      </p:grpSpPr>
      <p:sp>
        <p:nvSpPr>
          <p:cNvPr id="370" name="Google Shape;370;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1" name="Google Shape;371;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8" name="Shape 378"/>
        <p:cNvGrpSpPr/>
        <p:nvPr/>
      </p:nvGrpSpPr>
      <p:grpSpPr>
        <a:xfrm>
          <a:off x="0" y="0"/>
          <a:ext cx="0" cy="0"/>
          <a:chOff x="0" y="0"/>
          <a:chExt cx="0" cy="0"/>
        </a:xfrm>
      </p:grpSpPr>
      <p:sp>
        <p:nvSpPr>
          <p:cNvPr id="379" name="Google Shape;379;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0" name="Google Shape;380;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7" name="Shape 387"/>
        <p:cNvGrpSpPr/>
        <p:nvPr/>
      </p:nvGrpSpPr>
      <p:grpSpPr>
        <a:xfrm>
          <a:off x="0" y="0"/>
          <a:ext cx="0" cy="0"/>
          <a:chOff x="0" y="0"/>
          <a:chExt cx="0" cy="0"/>
        </a:xfrm>
      </p:grpSpPr>
      <p:sp>
        <p:nvSpPr>
          <p:cNvPr id="388" name="Google Shape;388;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9" name="Google Shape;389;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6" name="Shape 396"/>
        <p:cNvGrpSpPr/>
        <p:nvPr/>
      </p:nvGrpSpPr>
      <p:grpSpPr>
        <a:xfrm>
          <a:off x="0" y="0"/>
          <a:ext cx="0" cy="0"/>
          <a:chOff x="0" y="0"/>
          <a:chExt cx="0" cy="0"/>
        </a:xfrm>
      </p:grpSpPr>
      <p:sp>
        <p:nvSpPr>
          <p:cNvPr id="397" name="Google Shape;397;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8" name="Google Shape;398;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8" name="Shape 408"/>
        <p:cNvGrpSpPr/>
        <p:nvPr/>
      </p:nvGrpSpPr>
      <p:grpSpPr>
        <a:xfrm>
          <a:off x="0" y="0"/>
          <a:ext cx="0" cy="0"/>
          <a:chOff x="0" y="0"/>
          <a:chExt cx="0" cy="0"/>
        </a:xfrm>
      </p:grpSpPr>
      <p:sp>
        <p:nvSpPr>
          <p:cNvPr id="409" name="Google Shape;409;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0" name="Google Shape;410;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7" name="Shape 417"/>
        <p:cNvGrpSpPr/>
        <p:nvPr/>
      </p:nvGrpSpPr>
      <p:grpSpPr>
        <a:xfrm>
          <a:off x="0" y="0"/>
          <a:ext cx="0" cy="0"/>
          <a:chOff x="0" y="0"/>
          <a:chExt cx="0" cy="0"/>
        </a:xfrm>
      </p:grpSpPr>
      <p:sp>
        <p:nvSpPr>
          <p:cNvPr id="418" name="Google Shape;418;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9" name="Google Shape;419;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4" name="Shape 444"/>
        <p:cNvGrpSpPr/>
        <p:nvPr/>
      </p:nvGrpSpPr>
      <p:grpSpPr>
        <a:xfrm>
          <a:off x="0" y="0"/>
          <a:ext cx="0" cy="0"/>
          <a:chOff x="0" y="0"/>
          <a:chExt cx="0" cy="0"/>
        </a:xfrm>
      </p:grpSpPr>
      <p:sp>
        <p:nvSpPr>
          <p:cNvPr id="445" name="Google Shape;445;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6" name="Google Shape;446;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8" name="Shape 458"/>
        <p:cNvGrpSpPr/>
        <p:nvPr/>
      </p:nvGrpSpPr>
      <p:grpSpPr>
        <a:xfrm>
          <a:off x="0" y="0"/>
          <a:ext cx="0" cy="0"/>
          <a:chOff x="0" y="0"/>
          <a:chExt cx="0" cy="0"/>
        </a:xfrm>
      </p:grpSpPr>
      <p:sp>
        <p:nvSpPr>
          <p:cNvPr id="459" name="Google Shape;459;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0" name="Google Shape;460;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3" name="Shape 473"/>
        <p:cNvGrpSpPr/>
        <p:nvPr/>
      </p:nvGrpSpPr>
      <p:grpSpPr>
        <a:xfrm>
          <a:off x="0" y="0"/>
          <a:ext cx="0" cy="0"/>
          <a:chOff x="0" y="0"/>
          <a:chExt cx="0" cy="0"/>
        </a:xfrm>
      </p:grpSpPr>
      <p:sp>
        <p:nvSpPr>
          <p:cNvPr id="474" name="Google Shape;474;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5" name="Google Shape;475;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38"/>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Georgia"/>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38"/>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1" name="Shape 21"/>
        <p:cNvGrpSpPr/>
        <p:nvPr/>
      </p:nvGrpSpPr>
      <p:grpSpPr>
        <a:xfrm>
          <a:off x="0" y="0"/>
          <a:ext cx="0" cy="0"/>
          <a:chOff x="0" y="0"/>
          <a:chExt cx="0" cy="0"/>
        </a:xfrm>
      </p:grpSpPr>
      <p:sp>
        <p:nvSpPr>
          <p:cNvPr id="22" name="Google Shape;22;p39"/>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Georgia"/>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39"/>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4" name="Google Shape;24;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7" name="Shape 27"/>
        <p:cNvGrpSpPr/>
        <p:nvPr/>
      </p:nvGrpSpPr>
      <p:grpSpPr>
        <a:xfrm>
          <a:off x="0" y="0"/>
          <a:ext cx="0" cy="0"/>
          <a:chOff x="0" y="0"/>
          <a:chExt cx="0" cy="0"/>
        </a:xfrm>
      </p:grpSpPr>
      <p:sp>
        <p:nvSpPr>
          <p:cNvPr id="28" name="Google Shape;28;p4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4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0" name="Google Shape;30;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4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41"/>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41"/>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42"/>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42"/>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42"/>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42"/>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42"/>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4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45"/>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Georgia"/>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45"/>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45"/>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46"/>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Georgia"/>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46"/>
          <p:cNvSpPr/>
          <p:nvPr>
            <p:ph idx="2" type="pic"/>
          </p:nvPr>
        </p:nvSpPr>
        <p:spPr>
          <a:xfrm>
            <a:off x="5183188" y="987425"/>
            <a:ext cx="6172200" cy="4873625"/>
          </a:xfrm>
          <a:prstGeom prst="rect">
            <a:avLst/>
          </a:prstGeom>
          <a:noFill/>
          <a:ln>
            <a:noFill/>
          </a:ln>
        </p:spPr>
      </p:sp>
      <p:sp>
        <p:nvSpPr>
          <p:cNvPr id="68" name="Google Shape;68;p46"/>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4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47"/>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48"/>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48"/>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chemeClr val="lt1"/>
            </a:gs>
            <a:gs pos="50000">
              <a:srgbClr val="FAFAFA"/>
            </a:gs>
            <a:gs pos="100000">
              <a:srgbClr val="CECECE"/>
            </a:gs>
          </a:gsLst>
          <a:lin ang="5400000" scaled="0"/>
        </a:gradFill>
      </p:bgPr>
    </p:bg>
    <p:spTree>
      <p:nvGrpSpPr>
        <p:cNvPr id="9" name="Shape 9"/>
        <p:cNvGrpSpPr/>
        <p:nvPr/>
      </p:nvGrpSpPr>
      <p:grpSpPr>
        <a:xfrm>
          <a:off x="0" y="0"/>
          <a:ext cx="0" cy="0"/>
          <a:chOff x="0" y="0"/>
          <a:chExt cx="0" cy="0"/>
        </a:xfrm>
      </p:grpSpPr>
      <p:sp>
        <p:nvSpPr>
          <p:cNvPr id="10" name="Google Shape;10;p3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Georgia"/>
              <a:buNone/>
              <a:defRPr b="0" i="0" sz="4400" u="none" cap="none" strike="noStrike">
                <a:solidFill>
                  <a:schemeClr val="dk1"/>
                </a:solidFill>
                <a:latin typeface="Georgia"/>
                <a:ea typeface="Georgia"/>
                <a:cs typeface="Georgia"/>
                <a:sym typeface="Georgia"/>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Georgia"/>
                <a:ea typeface="Georgia"/>
                <a:cs typeface="Georgia"/>
                <a:sym typeface="Georgia"/>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Georgia"/>
                <a:ea typeface="Georgia"/>
                <a:cs typeface="Georgia"/>
                <a:sym typeface="Georgia"/>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Georgia"/>
                <a:ea typeface="Georgia"/>
                <a:cs typeface="Georgia"/>
                <a:sym typeface="Georgia"/>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Georgia"/>
                <a:ea typeface="Georgia"/>
                <a:cs typeface="Georgia"/>
                <a:sym typeface="Georgia"/>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Georgia"/>
                <a:ea typeface="Georgia"/>
                <a:cs typeface="Georgia"/>
                <a:sym typeface="Georgia"/>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Georgia"/>
                <a:ea typeface="Georgia"/>
                <a:cs typeface="Georgia"/>
                <a:sym typeface="Georgia"/>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Georgia"/>
                <a:ea typeface="Georgia"/>
                <a:cs typeface="Georgia"/>
                <a:sym typeface="Georgia"/>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Georgia"/>
                <a:ea typeface="Georgia"/>
                <a:cs typeface="Georgia"/>
                <a:sym typeface="Georgia"/>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Georgia"/>
                <a:ea typeface="Georgia"/>
                <a:cs typeface="Georgia"/>
                <a:sym typeface="Georgia"/>
              </a:defRPr>
            </a:lvl9pPr>
          </a:lstStyle>
          <a:p/>
        </p:txBody>
      </p:sp>
      <p:sp>
        <p:nvSpPr>
          <p:cNvPr id="12" name="Google Shape;12;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Georgia"/>
                <a:ea typeface="Georgia"/>
                <a:cs typeface="Georgia"/>
                <a:sym typeface="Georgia"/>
              </a:defRPr>
            </a:lvl1pPr>
            <a:lvl2pPr lvl="1" marR="0" rtl="0" algn="l">
              <a:spcBef>
                <a:spcPts val="0"/>
              </a:spcBef>
              <a:spcAft>
                <a:spcPts val="0"/>
              </a:spcAft>
              <a:buSzPts val="1400"/>
              <a:buNone/>
              <a:defRPr b="0" i="0" sz="1800" u="none" cap="none" strike="noStrike">
                <a:solidFill>
                  <a:schemeClr val="dk1"/>
                </a:solidFill>
                <a:latin typeface="Georgia"/>
                <a:ea typeface="Georgia"/>
                <a:cs typeface="Georgia"/>
                <a:sym typeface="Georgia"/>
              </a:defRPr>
            </a:lvl2pPr>
            <a:lvl3pPr lvl="2" marR="0" rtl="0" algn="l">
              <a:spcBef>
                <a:spcPts val="0"/>
              </a:spcBef>
              <a:spcAft>
                <a:spcPts val="0"/>
              </a:spcAft>
              <a:buSzPts val="1400"/>
              <a:buNone/>
              <a:defRPr b="0" i="0" sz="1800" u="none" cap="none" strike="noStrike">
                <a:solidFill>
                  <a:schemeClr val="dk1"/>
                </a:solidFill>
                <a:latin typeface="Georgia"/>
                <a:ea typeface="Georgia"/>
                <a:cs typeface="Georgia"/>
                <a:sym typeface="Georgia"/>
              </a:defRPr>
            </a:lvl3pPr>
            <a:lvl4pPr lvl="3" marR="0" rtl="0" algn="l">
              <a:spcBef>
                <a:spcPts val="0"/>
              </a:spcBef>
              <a:spcAft>
                <a:spcPts val="0"/>
              </a:spcAft>
              <a:buSzPts val="1400"/>
              <a:buNone/>
              <a:defRPr b="0" i="0" sz="1800" u="none" cap="none" strike="noStrike">
                <a:solidFill>
                  <a:schemeClr val="dk1"/>
                </a:solidFill>
                <a:latin typeface="Georgia"/>
                <a:ea typeface="Georgia"/>
                <a:cs typeface="Georgia"/>
                <a:sym typeface="Georgia"/>
              </a:defRPr>
            </a:lvl4pPr>
            <a:lvl5pPr lvl="4" marR="0" rtl="0" algn="l">
              <a:spcBef>
                <a:spcPts val="0"/>
              </a:spcBef>
              <a:spcAft>
                <a:spcPts val="0"/>
              </a:spcAft>
              <a:buSzPts val="1400"/>
              <a:buNone/>
              <a:defRPr b="0" i="0" sz="1800" u="none" cap="none" strike="noStrike">
                <a:solidFill>
                  <a:schemeClr val="dk1"/>
                </a:solidFill>
                <a:latin typeface="Georgia"/>
                <a:ea typeface="Georgia"/>
                <a:cs typeface="Georgia"/>
                <a:sym typeface="Georgia"/>
              </a:defRPr>
            </a:lvl5pPr>
            <a:lvl6pPr lvl="5" marR="0" rtl="0" algn="l">
              <a:spcBef>
                <a:spcPts val="0"/>
              </a:spcBef>
              <a:spcAft>
                <a:spcPts val="0"/>
              </a:spcAft>
              <a:buSzPts val="1400"/>
              <a:buNone/>
              <a:defRPr b="0" i="0" sz="1800" u="none" cap="none" strike="noStrike">
                <a:solidFill>
                  <a:schemeClr val="dk1"/>
                </a:solidFill>
                <a:latin typeface="Georgia"/>
                <a:ea typeface="Georgia"/>
                <a:cs typeface="Georgia"/>
                <a:sym typeface="Georgia"/>
              </a:defRPr>
            </a:lvl6pPr>
            <a:lvl7pPr lvl="6" marR="0" rtl="0" algn="l">
              <a:spcBef>
                <a:spcPts val="0"/>
              </a:spcBef>
              <a:spcAft>
                <a:spcPts val="0"/>
              </a:spcAft>
              <a:buSzPts val="1400"/>
              <a:buNone/>
              <a:defRPr b="0" i="0" sz="1800" u="none" cap="none" strike="noStrike">
                <a:solidFill>
                  <a:schemeClr val="dk1"/>
                </a:solidFill>
                <a:latin typeface="Georgia"/>
                <a:ea typeface="Georgia"/>
                <a:cs typeface="Georgia"/>
                <a:sym typeface="Georgia"/>
              </a:defRPr>
            </a:lvl7pPr>
            <a:lvl8pPr lvl="7" marR="0" rtl="0" algn="l">
              <a:spcBef>
                <a:spcPts val="0"/>
              </a:spcBef>
              <a:spcAft>
                <a:spcPts val="0"/>
              </a:spcAft>
              <a:buSzPts val="1400"/>
              <a:buNone/>
              <a:defRPr b="0" i="0" sz="1800" u="none" cap="none" strike="noStrike">
                <a:solidFill>
                  <a:schemeClr val="dk1"/>
                </a:solidFill>
                <a:latin typeface="Georgia"/>
                <a:ea typeface="Georgia"/>
                <a:cs typeface="Georgia"/>
                <a:sym typeface="Georgia"/>
              </a:defRPr>
            </a:lvl8pPr>
            <a:lvl9pPr lvl="8" marR="0" rtl="0" algn="l">
              <a:spcBef>
                <a:spcPts val="0"/>
              </a:spcBef>
              <a:spcAft>
                <a:spcPts val="0"/>
              </a:spcAft>
              <a:buSzPts val="1400"/>
              <a:buNone/>
              <a:defRPr b="0" i="0" sz="1800" u="none" cap="none" strike="noStrike">
                <a:solidFill>
                  <a:schemeClr val="dk1"/>
                </a:solidFill>
                <a:latin typeface="Georgia"/>
                <a:ea typeface="Georgia"/>
                <a:cs typeface="Georgia"/>
                <a:sym typeface="Georgia"/>
              </a:defRPr>
            </a:lvl9pPr>
          </a:lstStyle>
          <a:p/>
        </p:txBody>
      </p:sp>
      <p:sp>
        <p:nvSpPr>
          <p:cNvPr id="13" name="Google Shape;13;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Georgia"/>
                <a:ea typeface="Georgia"/>
                <a:cs typeface="Georgia"/>
                <a:sym typeface="Georgia"/>
              </a:defRPr>
            </a:lvl1pPr>
            <a:lvl2pPr lvl="1" marR="0" rtl="0" algn="l">
              <a:spcBef>
                <a:spcPts val="0"/>
              </a:spcBef>
              <a:spcAft>
                <a:spcPts val="0"/>
              </a:spcAft>
              <a:buSzPts val="1400"/>
              <a:buNone/>
              <a:defRPr b="0" i="0" sz="1800" u="none" cap="none" strike="noStrike">
                <a:solidFill>
                  <a:schemeClr val="dk1"/>
                </a:solidFill>
                <a:latin typeface="Georgia"/>
                <a:ea typeface="Georgia"/>
                <a:cs typeface="Georgia"/>
                <a:sym typeface="Georgia"/>
              </a:defRPr>
            </a:lvl2pPr>
            <a:lvl3pPr lvl="2" marR="0" rtl="0" algn="l">
              <a:spcBef>
                <a:spcPts val="0"/>
              </a:spcBef>
              <a:spcAft>
                <a:spcPts val="0"/>
              </a:spcAft>
              <a:buSzPts val="1400"/>
              <a:buNone/>
              <a:defRPr b="0" i="0" sz="1800" u="none" cap="none" strike="noStrike">
                <a:solidFill>
                  <a:schemeClr val="dk1"/>
                </a:solidFill>
                <a:latin typeface="Georgia"/>
                <a:ea typeface="Georgia"/>
                <a:cs typeface="Georgia"/>
                <a:sym typeface="Georgia"/>
              </a:defRPr>
            </a:lvl3pPr>
            <a:lvl4pPr lvl="3" marR="0" rtl="0" algn="l">
              <a:spcBef>
                <a:spcPts val="0"/>
              </a:spcBef>
              <a:spcAft>
                <a:spcPts val="0"/>
              </a:spcAft>
              <a:buSzPts val="1400"/>
              <a:buNone/>
              <a:defRPr b="0" i="0" sz="1800" u="none" cap="none" strike="noStrike">
                <a:solidFill>
                  <a:schemeClr val="dk1"/>
                </a:solidFill>
                <a:latin typeface="Georgia"/>
                <a:ea typeface="Georgia"/>
                <a:cs typeface="Georgia"/>
                <a:sym typeface="Georgia"/>
              </a:defRPr>
            </a:lvl4pPr>
            <a:lvl5pPr lvl="4" marR="0" rtl="0" algn="l">
              <a:spcBef>
                <a:spcPts val="0"/>
              </a:spcBef>
              <a:spcAft>
                <a:spcPts val="0"/>
              </a:spcAft>
              <a:buSzPts val="1400"/>
              <a:buNone/>
              <a:defRPr b="0" i="0" sz="1800" u="none" cap="none" strike="noStrike">
                <a:solidFill>
                  <a:schemeClr val="dk1"/>
                </a:solidFill>
                <a:latin typeface="Georgia"/>
                <a:ea typeface="Georgia"/>
                <a:cs typeface="Georgia"/>
                <a:sym typeface="Georgia"/>
              </a:defRPr>
            </a:lvl5pPr>
            <a:lvl6pPr lvl="5" marR="0" rtl="0" algn="l">
              <a:spcBef>
                <a:spcPts val="0"/>
              </a:spcBef>
              <a:spcAft>
                <a:spcPts val="0"/>
              </a:spcAft>
              <a:buSzPts val="1400"/>
              <a:buNone/>
              <a:defRPr b="0" i="0" sz="1800" u="none" cap="none" strike="noStrike">
                <a:solidFill>
                  <a:schemeClr val="dk1"/>
                </a:solidFill>
                <a:latin typeface="Georgia"/>
                <a:ea typeface="Georgia"/>
                <a:cs typeface="Georgia"/>
                <a:sym typeface="Georgia"/>
              </a:defRPr>
            </a:lvl6pPr>
            <a:lvl7pPr lvl="6" marR="0" rtl="0" algn="l">
              <a:spcBef>
                <a:spcPts val="0"/>
              </a:spcBef>
              <a:spcAft>
                <a:spcPts val="0"/>
              </a:spcAft>
              <a:buSzPts val="1400"/>
              <a:buNone/>
              <a:defRPr b="0" i="0" sz="1800" u="none" cap="none" strike="noStrike">
                <a:solidFill>
                  <a:schemeClr val="dk1"/>
                </a:solidFill>
                <a:latin typeface="Georgia"/>
                <a:ea typeface="Georgia"/>
                <a:cs typeface="Georgia"/>
                <a:sym typeface="Georgia"/>
              </a:defRPr>
            </a:lvl7pPr>
            <a:lvl8pPr lvl="7" marR="0" rtl="0" algn="l">
              <a:spcBef>
                <a:spcPts val="0"/>
              </a:spcBef>
              <a:spcAft>
                <a:spcPts val="0"/>
              </a:spcAft>
              <a:buSzPts val="1400"/>
              <a:buNone/>
              <a:defRPr b="0" i="0" sz="1800" u="none" cap="none" strike="noStrike">
                <a:solidFill>
                  <a:schemeClr val="dk1"/>
                </a:solidFill>
                <a:latin typeface="Georgia"/>
                <a:ea typeface="Georgia"/>
                <a:cs typeface="Georgia"/>
                <a:sym typeface="Georgia"/>
              </a:defRPr>
            </a:lvl8pPr>
            <a:lvl9pPr lvl="8" marR="0" rtl="0" algn="l">
              <a:spcBef>
                <a:spcPts val="0"/>
              </a:spcBef>
              <a:spcAft>
                <a:spcPts val="0"/>
              </a:spcAft>
              <a:buSzPts val="1400"/>
              <a:buNone/>
              <a:defRPr b="0" i="0" sz="1800" u="none" cap="none" strike="noStrike">
                <a:solidFill>
                  <a:schemeClr val="dk1"/>
                </a:solidFill>
                <a:latin typeface="Georgia"/>
                <a:ea typeface="Georgia"/>
                <a:cs typeface="Georgia"/>
                <a:sym typeface="Georgia"/>
              </a:defRPr>
            </a:lvl9pPr>
          </a:lstStyle>
          <a:p/>
        </p:txBody>
      </p:sp>
      <p:sp>
        <p:nvSpPr>
          <p:cNvPr id="14" name="Google Shape;14;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Georgia"/>
                <a:ea typeface="Georgia"/>
                <a:cs typeface="Georgia"/>
                <a:sym typeface="Georgia"/>
              </a:defRPr>
            </a:lvl1pPr>
            <a:lvl2pPr indent="0" lvl="1" marL="0" marR="0" rtl="0" algn="r">
              <a:spcBef>
                <a:spcPts val="0"/>
              </a:spcBef>
              <a:buNone/>
              <a:defRPr b="0" i="0" sz="1200" u="none" cap="none" strike="noStrike">
                <a:solidFill>
                  <a:srgbClr val="888888"/>
                </a:solidFill>
                <a:latin typeface="Georgia"/>
                <a:ea typeface="Georgia"/>
                <a:cs typeface="Georgia"/>
                <a:sym typeface="Georgia"/>
              </a:defRPr>
            </a:lvl2pPr>
            <a:lvl3pPr indent="0" lvl="2" marL="0" marR="0" rtl="0" algn="r">
              <a:spcBef>
                <a:spcPts val="0"/>
              </a:spcBef>
              <a:buNone/>
              <a:defRPr b="0" i="0" sz="1200" u="none" cap="none" strike="noStrike">
                <a:solidFill>
                  <a:srgbClr val="888888"/>
                </a:solidFill>
                <a:latin typeface="Georgia"/>
                <a:ea typeface="Georgia"/>
                <a:cs typeface="Georgia"/>
                <a:sym typeface="Georgia"/>
              </a:defRPr>
            </a:lvl3pPr>
            <a:lvl4pPr indent="0" lvl="3" marL="0" marR="0" rtl="0" algn="r">
              <a:spcBef>
                <a:spcPts val="0"/>
              </a:spcBef>
              <a:buNone/>
              <a:defRPr b="0" i="0" sz="1200" u="none" cap="none" strike="noStrike">
                <a:solidFill>
                  <a:srgbClr val="888888"/>
                </a:solidFill>
                <a:latin typeface="Georgia"/>
                <a:ea typeface="Georgia"/>
                <a:cs typeface="Georgia"/>
                <a:sym typeface="Georgia"/>
              </a:defRPr>
            </a:lvl4pPr>
            <a:lvl5pPr indent="0" lvl="4" marL="0" marR="0" rtl="0" algn="r">
              <a:spcBef>
                <a:spcPts val="0"/>
              </a:spcBef>
              <a:buNone/>
              <a:defRPr b="0" i="0" sz="1200" u="none" cap="none" strike="noStrike">
                <a:solidFill>
                  <a:srgbClr val="888888"/>
                </a:solidFill>
                <a:latin typeface="Georgia"/>
                <a:ea typeface="Georgia"/>
                <a:cs typeface="Georgia"/>
                <a:sym typeface="Georgia"/>
              </a:defRPr>
            </a:lvl5pPr>
            <a:lvl6pPr indent="0" lvl="5" marL="0" marR="0" rtl="0" algn="r">
              <a:spcBef>
                <a:spcPts val="0"/>
              </a:spcBef>
              <a:buNone/>
              <a:defRPr b="0" i="0" sz="1200" u="none" cap="none" strike="noStrike">
                <a:solidFill>
                  <a:srgbClr val="888888"/>
                </a:solidFill>
                <a:latin typeface="Georgia"/>
                <a:ea typeface="Georgia"/>
                <a:cs typeface="Georgia"/>
                <a:sym typeface="Georgia"/>
              </a:defRPr>
            </a:lvl6pPr>
            <a:lvl7pPr indent="0" lvl="6" marL="0" marR="0" rtl="0" algn="r">
              <a:spcBef>
                <a:spcPts val="0"/>
              </a:spcBef>
              <a:buNone/>
              <a:defRPr b="0" i="0" sz="1200" u="none" cap="none" strike="noStrike">
                <a:solidFill>
                  <a:srgbClr val="888888"/>
                </a:solidFill>
                <a:latin typeface="Georgia"/>
                <a:ea typeface="Georgia"/>
                <a:cs typeface="Georgia"/>
                <a:sym typeface="Georgia"/>
              </a:defRPr>
            </a:lvl7pPr>
            <a:lvl8pPr indent="0" lvl="7" marL="0" marR="0" rtl="0" algn="r">
              <a:spcBef>
                <a:spcPts val="0"/>
              </a:spcBef>
              <a:buNone/>
              <a:defRPr b="0" i="0" sz="1200" u="none" cap="none" strike="noStrike">
                <a:solidFill>
                  <a:srgbClr val="888888"/>
                </a:solidFill>
                <a:latin typeface="Georgia"/>
                <a:ea typeface="Georgia"/>
                <a:cs typeface="Georgia"/>
                <a:sym typeface="Georgia"/>
              </a:defRPr>
            </a:lvl8pPr>
            <a:lvl9pPr indent="0" lvl="8" marL="0" marR="0" rtl="0" algn="r">
              <a:spcBef>
                <a:spcPts val="0"/>
              </a:spcBef>
              <a:buNone/>
              <a:defRPr b="0" i="0" sz="1200" u="none" cap="none" strike="noStrike">
                <a:solidFill>
                  <a:srgbClr val="888888"/>
                </a:solidFill>
                <a:latin typeface="Georgia"/>
                <a:ea typeface="Georgia"/>
                <a:cs typeface="Georgia"/>
                <a:sym typeface="Georgia"/>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2.png"/><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3.png"/><Relationship Id="rId4" Type="http://schemas.openxmlformats.org/officeDocument/2006/relationships/image" Target="../media/image1.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image" Target="../media/image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 Id="rId3" Type="http://schemas.openxmlformats.org/officeDocument/2006/relationships/image" Target="../media/image1.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 Id="rId3" Type="http://schemas.openxmlformats.org/officeDocument/2006/relationships/image" Target="../media/image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 Id="rId3" Type="http://schemas.openxmlformats.org/officeDocument/2006/relationships/image" Target="../media/image1.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 Id="rId3" Type="http://schemas.openxmlformats.org/officeDocument/2006/relationships/image" Target="../media/image1.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 Id="rId3" Type="http://schemas.openxmlformats.org/officeDocument/2006/relationships/image" Target="../media/image1.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 Id="rId3" Type="http://schemas.openxmlformats.org/officeDocument/2006/relationships/image" Target="../media/image1.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 Id="rId3" Type="http://schemas.openxmlformats.org/officeDocument/2006/relationships/image" Target="../media/image6.png"/><Relationship Id="rId4" Type="http://schemas.openxmlformats.org/officeDocument/2006/relationships/image" Target="../media/image1.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 Id="rId3" Type="http://schemas.openxmlformats.org/officeDocument/2006/relationships/image" Target="../media/image1.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 Id="rId3" Type="http://schemas.openxmlformats.org/officeDocument/2006/relationships/image" Target="../media/image1.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 Id="rId3" Type="http://schemas.openxmlformats.org/officeDocument/2006/relationships/image" Target="../media/image1.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1.xml"/><Relationship Id="rId3" Type="http://schemas.openxmlformats.org/officeDocument/2006/relationships/image" Target="../media/image5.png"/><Relationship Id="rId4" Type="http://schemas.openxmlformats.org/officeDocument/2006/relationships/image" Target="../media/image1.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2.xml"/><Relationship Id="rId3" Type="http://schemas.openxmlformats.org/officeDocument/2006/relationships/image" Target="../media/image1.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3.xml"/><Relationship Id="rId3" Type="http://schemas.openxmlformats.org/officeDocument/2006/relationships/image" Target="../media/image1.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4.xml"/><Relationship Id="rId3" Type="http://schemas.openxmlformats.org/officeDocument/2006/relationships/image" Target="../media/image1.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5.xml"/><Relationship Id="rId3" Type="http://schemas.openxmlformats.org/officeDocument/2006/relationships/image" Target="../media/image1.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6.xml"/><Relationship Id="rId3"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
          <p:cNvSpPr/>
          <p:nvPr/>
        </p:nvSpPr>
        <p:spPr>
          <a:xfrm>
            <a:off x="0" y="0"/>
            <a:ext cx="12192000"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89" name="Google Shape;89;p1"/>
          <p:cNvSpPr/>
          <p:nvPr/>
        </p:nvSpPr>
        <p:spPr>
          <a:xfrm rot="10800000">
            <a:off x="-2" y="-22693"/>
            <a:ext cx="12191999" cy="4374129"/>
          </a:xfrm>
          <a:prstGeom prst="rect">
            <a:avLst/>
          </a:prstGeom>
          <a:gradFill>
            <a:gsLst>
              <a:gs pos="0">
                <a:srgbClr val="643A7E"/>
              </a:gs>
              <a:gs pos="100000">
                <a:srgbClr val="000000"/>
              </a:gs>
            </a:gsLst>
            <a:lin ang="15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90" name="Google Shape;90;p1"/>
          <p:cNvSpPr/>
          <p:nvPr/>
        </p:nvSpPr>
        <p:spPr>
          <a:xfrm rot="5400000">
            <a:off x="3908719" y="-3931841"/>
            <a:ext cx="4374557" cy="12192000"/>
          </a:xfrm>
          <a:prstGeom prst="rect">
            <a:avLst/>
          </a:prstGeom>
          <a:gradFill>
            <a:gsLst>
              <a:gs pos="0">
                <a:srgbClr val="864EA9">
                  <a:alpha val="0"/>
                </a:srgbClr>
              </a:gs>
              <a:gs pos="40000">
                <a:srgbClr val="864EA9">
                  <a:alpha val="0"/>
                </a:srgbClr>
              </a:gs>
              <a:gs pos="100000">
                <a:srgbClr val="643A7E">
                  <a:alpha val="51764"/>
                </a:srgbClr>
              </a:gs>
            </a:gsLst>
            <a:lin ang="2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91" name="Google Shape;91;p1"/>
          <p:cNvSpPr/>
          <p:nvPr/>
        </p:nvSpPr>
        <p:spPr>
          <a:xfrm rot="5400000">
            <a:off x="4136696" y="-3703868"/>
            <a:ext cx="4374128" cy="11736479"/>
          </a:xfrm>
          <a:prstGeom prst="rect">
            <a:avLst/>
          </a:prstGeom>
          <a:gradFill>
            <a:gsLst>
              <a:gs pos="0">
                <a:srgbClr val="864EA9">
                  <a:alpha val="0"/>
                </a:srgbClr>
              </a:gs>
              <a:gs pos="17000">
                <a:srgbClr val="864EA9">
                  <a:alpha val="0"/>
                </a:srgbClr>
              </a:gs>
              <a:gs pos="100000">
                <a:srgbClr val="000000">
                  <a:alpha val="36862"/>
                </a:srgbClr>
              </a:gs>
            </a:gsLst>
            <a:lin ang="7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92" name="Google Shape;92;p1"/>
          <p:cNvSpPr/>
          <p:nvPr/>
        </p:nvSpPr>
        <p:spPr>
          <a:xfrm>
            <a:off x="-5" y="-22690"/>
            <a:ext cx="8542485" cy="4374126"/>
          </a:xfrm>
          <a:prstGeom prst="rect">
            <a:avLst/>
          </a:prstGeom>
          <a:gradFill>
            <a:gsLst>
              <a:gs pos="0">
                <a:srgbClr val="422654">
                  <a:alpha val="0"/>
                </a:srgbClr>
              </a:gs>
              <a:gs pos="100000">
                <a:srgbClr val="000000">
                  <a:alpha val="24705"/>
                </a:srgbClr>
              </a:gs>
            </a:gsLst>
            <a:lin ang="186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93" name="Google Shape;93;p1"/>
          <p:cNvSpPr/>
          <p:nvPr/>
        </p:nvSpPr>
        <p:spPr>
          <a:xfrm rot="-9091028">
            <a:off x="5945431" y="-1032053"/>
            <a:ext cx="4990147" cy="4439131"/>
          </a:xfrm>
          <a:custGeom>
            <a:rect b="b" l="l" r="r" t="t"/>
            <a:pathLst>
              <a:path extrusionOk="0" h="4439131" w="4990147">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rgbClr val="864EA9">
                  <a:alpha val="21960"/>
                </a:srgbClr>
              </a:gs>
              <a:gs pos="87000">
                <a:srgbClr val="B691CD">
                  <a:alpha val="1960"/>
                </a:srgbClr>
              </a:gs>
              <a:gs pos="100000">
                <a:srgbClr val="B691CD">
                  <a:alpha val="1960"/>
                </a:srgbClr>
              </a:gs>
            </a:gsLst>
            <a:lin ang="8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94" name="Google Shape;94;p1"/>
          <p:cNvSpPr txBox="1"/>
          <p:nvPr>
            <p:ph type="ctrTitle"/>
          </p:nvPr>
        </p:nvSpPr>
        <p:spPr>
          <a:xfrm>
            <a:off x="1314824" y="735106"/>
            <a:ext cx="10053763" cy="292847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FFFFFF"/>
              </a:buClr>
              <a:buSzPts val="6000"/>
              <a:buFont typeface="Georgia"/>
              <a:buNone/>
            </a:pPr>
            <a:r>
              <a:rPr lang="en-US">
                <a:solidFill>
                  <a:srgbClr val="FFFFFF"/>
                </a:solidFill>
              </a:rPr>
              <a:t>OPERATING SYSTEMS</a:t>
            </a:r>
            <a:endParaRPr>
              <a:solidFill>
                <a:srgbClr val="FFFFFF"/>
              </a:solidFill>
            </a:endParaRPr>
          </a:p>
        </p:txBody>
      </p:sp>
      <p:sp>
        <p:nvSpPr>
          <p:cNvPr id="95" name="Google Shape;95;p1"/>
          <p:cNvSpPr txBox="1"/>
          <p:nvPr>
            <p:ph idx="1" type="subTitle"/>
          </p:nvPr>
        </p:nvSpPr>
        <p:spPr>
          <a:xfrm>
            <a:off x="1350682" y="4870824"/>
            <a:ext cx="10005951" cy="145825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None/>
            </a:pPr>
            <a:r>
              <a:rPr lang="en-US" sz="4400"/>
              <a:t>Dr Victoria Mukami</a:t>
            </a:r>
            <a:endParaRPr/>
          </a:p>
          <a:p>
            <a:pPr indent="0" lvl="0" marL="0" rtl="0" algn="l">
              <a:lnSpc>
                <a:spcPct val="90000"/>
              </a:lnSpc>
              <a:spcBef>
                <a:spcPts val="1000"/>
              </a:spcBef>
              <a:spcAft>
                <a:spcPts val="0"/>
              </a:spcAft>
              <a:buClr>
                <a:schemeClr val="dk1"/>
              </a:buClr>
              <a:buSzPts val="3200"/>
              <a:buNone/>
            </a:pPr>
            <a:r>
              <a:rPr lang="en-US" sz="3200"/>
              <a:t>University of Embu</a:t>
            </a:r>
            <a:endParaRPr sz="3200"/>
          </a:p>
        </p:txBody>
      </p:sp>
      <p:pic>
        <p:nvPicPr>
          <p:cNvPr id="96" name="Google Shape;96;p1"/>
          <p:cNvPicPr preferRelativeResize="0"/>
          <p:nvPr/>
        </p:nvPicPr>
        <p:blipFill rotWithShape="1">
          <a:blip r:embed="rId3">
            <a:alphaModFix/>
          </a:blip>
          <a:srcRect b="0" l="0" r="0" t="0"/>
          <a:stretch/>
        </p:blipFill>
        <p:spPr>
          <a:xfrm>
            <a:off x="9810750" y="5143500"/>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sp>
        <p:nvSpPr>
          <p:cNvPr id="101" name="Google Shape;101;p2"/>
          <p:cNvSpPr/>
          <p:nvPr/>
        </p:nvSpPr>
        <p:spPr>
          <a:xfrm>
            <a:off x="0" y="0"/>
            <a:ext cx="12192000"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102" name="Google Shape;102;p2"/>
          <p:cNvSpPr/>
          <p:nvPr/>
        </p:nvSpPr>
        <p:spPr>
          <a:xfrm>
            <a:off x="1114425" y="0"/>
            <a:ext cx="9963150" cy="6858000"/>
          </a:xfrm>
          <a:custGeom>
            <a:rect b="b" l="l" r="r" t="t"/>
            <a:pathLst>
              <a:path extrusionOk="0" h="6858000" w="996315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gradFill>
            <a:gsLst>
              <a:gs pos="0">
                <a:schemeClr val="lt1"/>
              </a:gs>
              <a:gs pos="50000">
                <a:srgbClr val="FAFAFA"/>
              </a:gs>
              <a:gs pos="100000">
                <a:srgbClr val="CECECE"/>
              </a:gs>
            </a:gsLst>
            <a:lin ang="5400000" scaled="0"/>
          </a:gradFill>
          <a:ln cap="flat" cmpd="sng" w="9525">
            <a:solidFill>
              <a:srgbClr val="EFEFEF"/>
            </a:solidFill>
            <a:prstDash val="solid"/>
            <a:miter lim="800000"/>
            <a:headEnd len="sm" w="sm" type="none"/>
            <a:tailEnd len="sm" w="sm" type="none"/>
          </a:ln>
          <a:effectLst>
            <a:outerShdw blurRad="139700" sx="102000" rotWithShape="0" algn="ctr" sy="102000">
              <a:srgbClr val="D8D8D8">
                <a:alpha val="37647"/>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Georgia"/>
              <a:buNone/>
            </a:pPr>
            <a:r>
              <a:t/>
            </a:r>
            <a:endParaRPr b="0" i="0" sz="1800" u="none" cap="none" strike="noStrike">
              <a:solidFill>
                <a:srgbClr val="FFFFFF"/>
              </a:solidFill>
              <a:latin typeface="Calibri"/>
              <a:ea typeface="Calibri"/>
              <a:cs typeface="Calibri"/>
              <a:sym typeface="Calibri"/>
            </a:endParaRPr>
          </a:p>
        </p:txBody>
      </p:sp>
      <p:sp>
        <p:nvSpPr>
          <p:cNvPr id="103" name="Google Shape;103;p2"/>
          <p:cNvSpPr/>
          <p:nvPr/>
        </p:nvSpPr>
        <p:spPr>
          <a:xfrm>
            <a:off x="1121664" y="0"/>
            <a:ext cx="9948672" cy="6858000"/>
          </a:xfrm>
          <a:custGeom>
            <a:rect b="b" l="l" r="r" t="t"/>
            <a:pathLst>
              <a:path extrusionOk="0" h="6858000" w="996315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Georgia"/>
              <a:buNone/>
            </a:pPr>
            <a:r>
              <a:t/>
            </a:r>
            <a:endParaRPr b="0" i="0" sz="1800" u="none" cap="none" strike="noStrike">
              <a:solidFill>
                <a:srgbClr val="FFFFFF"/>
              </a:solidFill>
              <a:latin typeface="Calibri"/>
              <a:ea typeface="Calibri"/>
              <a:cs typeface="Calibri"/>
              <a:sym typeface="Calibri"/>
            </a:endParaRPr>
          </a:p>
        </p:txBody>
      </p:sp>
      <p:sp>
        <p:nvSpPr>
          <p:cNvPr id="104" name="Google Shape;104;p2"/>
          <p:cNvSpPr txBox="1"/>
          <p:nvPr>
            <p:ph type="title"/>
          </p:nvPr>
        </p:nvSpPr>
        <p:spPr>
          <a:xfrm>
            <a:off x="1524003" y="1999615"/>
            <a:ext cx="9144000" cy="2764028"/>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7200"/>
              <a:buFont typeface="Georgia"/>
              <a:buNone/>
            </a:pPr>
            <a:r>
              <a:rPr lang="en-US" sz="7200">
                <a:solidFill>
                  <a:schemeClr val="dk1"/>
                </a:solidFill>
                <a:latin typeface="Georgia"/>
                <a:ea typeface="Georgia"/>
                <a:cs typeface="Georgia"/>
                <a:sym typeface="Georgia"/>
              </a:rPr>
              <a:t>Paging and Segmentation</a:t>
            </a:r>
            <a:endParaRPr/>
          </a:p>
        </p:txBody>
      </p:sp>
      <p:sp>
        <p:nvSpPr>
          <p:cNvPr id="105" name="Google Shape;105;p2"/>
          <p:cNvSpPr txBox="1"/>
          <p:nvPr>
            <p:ph idx="1" type="body"/>
          </p:nvPr>
        </p:nvSpPr>
        <p:spPr>
          <a:xfrm>
            <a:off x="1966912" y="5645150"/>
            <a:ext cx="8258176" cy="631825"/>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2800"/>
              <a:buNone/>
            </a:pPr>
            <a:r>
              <a:rPr lang="en-US" sz="2800">
                <a:solidFill>
                  <a:schemeClr val="dk1"/>
                </a:solidFill>
                <a:latin typeface="Georgia"/>
                <a:ea typeface="Georgia"/>
                <a:cs typeface="Georgia"/>
                <a:sym typeface="Georgia"/>
              </a:rPr>
              <a:t>Lecture 3</a:t>
            </a:r>
            <a:endParaRPr/>
          </a:p>
        </p:txBody>
      </p:sp>
      <p:sp>
        <p:nvSpPr>
          <p:cNvPr id="106" name="Google Shape;106;p2"/>
          <p:cNvSpPr/>
          <p:nvPr/>
        </p:nvSpPr>
        <p:spPr>
          <a:xfrm>
            <a:off x="3718560" y="5524786"/>
            <a:ext cx="4754880" cy="27432"/>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Georgia"/>
              <a:buNone/>
            </a:pPr>
            <a:r>
              <a:t/>
            </a:r>
            <a:endParaRPr b="0" i="0" sz="1800" u="none" cap="none" strike="noStrike">
              <a:solidFill>
                <a:srgbClr val="FFFFFF"/>
              </a:solidFill>
              <a:latin typeface="Calibri"/>
              <a:ea typeface="Calibri"/>
              <a:cs typeface="Calibri"/>
              <a:sym typeface="Calibri"/>
            </a:endParaRPr>
          </a:p>
        </p:txBody>
      </p:sp>
      <p:pic>
        <p:nvPicPr>
          <p:cNvPr id="107" name="Google Shape;107;p2"/>
          <p:cNvPicPr preferRelativeResize="0"/>
          <p:nvPr/>
        </p:nvPicPr>
        <p:blipFill rotWithShape="1">
          <a:blip r:embed="rId3">
            <a:alphaModFix/>
          </a:blip>
          <a:srcRect b="0" l="0" r="0" t="0"/>
          <a:stretch/>
        </p:blipFill>
        <p:spPr>
          <a:xfrm>
            <a:off x="10220325" y="4953571"/>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3"/>
          <p:cNvSpPr/>
          <p:nvPr/>
        </p:nvSpPr>
        <p:spPr>
          <a:xfrm>
            <a:off x="0" y="0"/>
            <a:ext cx="12188952"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113" name="Google Shape;113;p3"/>
          <p:cNvSpPr txBox="1"/>
          <p:nvPr>
            <p:ph type="title"/>
          </p:nvPr>
        </p:nvSpPr>
        <p:spPr>
          <a:xfrm>
            <a:off x="841248" y="548640"/>
            <a:ext cx="3600860" cy="543153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Georgia"/>
              <a:buNone/>
            </a:pPr>
            <a:r>
              <a:rPr lang="en-US" sz="5400"/>
              <a:t>Overview</a:t>
            </a:r>
            <a:endParaRPr sz="5400"/>
          </a:p>
        </p:txBody>
      </p:sp>
      <p:sp>
        <p:nvSpPr>
          <p:cNvPr id="114" name="Google Shape;114;p3"/>
          <p:cNvSpPr/>
          <p:nvPr/>
        </p:nvSpPr>
        <p:spPr>
          <a:xfrm rot="5400000">
            <a:off x="2543983" y="3258715"/>
            <a:ext cx="4480560" cy="18288"/>
          </a:xfrm>
          <a:custGeom>
            <a:rect b="b" l="l" r="r" t="t"/>
            <a:pathLst>
              <a:path extrusionOk="0" fill="none" h="18288" w="448056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extrusionOk="0" h="18288" w="448056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grpSp>
        <p:nvGrpSpPr>
          <p:cNvPr id="115" name="Google Shape;115;p3"/>
          <p:cNvGrpSpPr/>
          <p:nvPr/>
        </p:nvGrpSpPr>
        <p:grpSpPr>
          <a:xfrm>
            <a:off x="5126038" y="555101"/>
            <a:ext cx="6224587" cy="5425534"/>
            <a:chOff x="0" y="2651"/>
            <a:chExt cx="6224587" cy="5425534"/>
          </a:xfrm>
        </p:grpSpPr>
        <p:cxnSp>
          <p:nvCxnSpPr>
            <p:cNvPr id="116" name="Google Shape;116;p3"/>
            <p:cNvCxnSpPr/>
            <p:nvPr/>
          </p:nvCxnSpPr>
          <p:spPr>
            <a:xfrm>
              <a:off x="0" y="2651"/>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117" name="Google Shape;117;p3"/>
            <p:cNvSpPr/>
            <p:nvPr/>
          </p:nvSpPr>
          <p:spPr>
            <a:xfrm>
              <a:off x="0" y="2651"/>
              <a:ext cx="6224587" cy="90425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3"/>
            <p:cNvSpPr txBox="1"/>
            <p:nvPr/>
          </p:nvSpPr>
          <p:spPr>
            <a:xfrm>
              <a:off x="0" y="2651"/>
              <a:ext cx="6224587" cy="904255"/>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2400"/>
                <a:buFont typeface="Georgia"/>
                <a:buNone/>
              </a:pPr>
              <a:r>
                <a:rPr b="0" i="0" lang="en-US" sz="2400" u="none" cap="none" strike="noStrike">
                  <a:solidFill>
                    <a:schemeClr val="dk1"/>
                  </a:solidFill>
                  <a:latin typeface="Georgia"/>
                  <a:ea typeface="Georgia"/>
                  <a:cs typeface="Georgia"/>
                  <a:sym typeface="Georgia"/>
                </a:rPr>
                <a:t>Continuation with memory management</a:t>
              </a:r>
              <a:endParaRPr b="0" i="0" sz="2400" u="none" cap="none" strike="noStrike">
                <a:solidFill>
                  <a:schemeClr val="dk1"/>
                </a:solidFill>
                <a:latin typeface="Georgia"/>
                <a:ea typeface="Georgia"/>
                <a:cs typeface="Georgia"/>
                <a:sym typeface="Georgia"/>
              </a:endParaRPr>
            </a:p>
          </p:txBody>
        </p:sp>
        <p:cxnSp>
          <p:nvCxnSpPr>
            <p:cNvPr id="119" name="Google Shape;119;p3"/>
            <p:cNvCxnSpPr/>
            <p:nvPr/>
          </p:nvCxnSpPr>
          <p:spPr>
            <a:xfrm>
              <a:off x="0" y="906907"/>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120" name="Google Shape;120;p3"/>
            <p:cNvSpPr/>
            <p:nvPr/>
          </p:nvSpPr>
          <p:spPr>
            <a:xfrm>
              <a:off x="0" y="906907"/>
              <a:ext cx="6224587" cy="90425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3"/>
            <p:cNvSpPr txBox="1"/>
            <p:nvPr/>
          </p:nvSpPr>
          <p:spPr>
            <a:xfrm>
              <a:off x="0" y="906907"/>
              <a:ext cx="6224587" cy="904255"/>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2400"/>
                <a:buFont typeface="Georgia"/>
                <a:buNone/>
              </a:pPr>
              <a:r>
                <a:rPr b="0" i="0" lang="en-US" sz="2400" u="none" cap="none" strike="noStrike">
                  <a:solidFill>
                    <a:schemeClr val="dk1"/>
                  </a:solidFill>
                  <a:latin typeface="Georgia"/>
                  <a:ea typeface="Georgia"/>
                  <a:cs typeface="Georgia"/>
                  <a:sym typeface="Georgia"/>
                </a:rPr>
                <a:t>Features the paging memory allocation scheme</a:t>
              </a:r>
              <a:endParaRPr b="0" i="0" sz="2400" u="none" cap="none" strike="noStrike">
                <a:solidFill>
                  <a:schemeClr val="dk1"/>
                </a:solidFill>
                <a:latin typeface="Georgia"/>
                <a:ea typeface="Georgia"/>
                <a:cs typeface="Georgia"/>
                <a:sym typeface="Georgia"/>
              </a:endParaRPr>
            </a:p>
          </p:txBody>
        </p:sp>
        <p:cxnSp>
          <p:nvCxnSpPr>
            <p:cNvPr id="122" name="Google Shape;122;p3"/>
            <p:cNvCxnSpPr/>
            <p:nvPr/>
          </p:nvCxnSpPr>
          <p:spPr>
            <a:xfrm>
              <a:off x="0" y="1811163"/>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123" name="Google Shape;123;p3"/>
            <p:cNvSpPr/>
            <p:nvPr/>
          </p:nvSpPr>
          <p:spPr>
            <a:xfrm>
              <a:off x="0" y="1811163"/>
              <a:ext cx="6224587" cy="90425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3"/>
            <p:cNvSpPr txBox="1"/>
            <p:nvPr/>
          </p:nvSpPr>
          <p:spPr>
            <a:xfrm>
              <a:off x="0" y="1811163"/>
              <a:ext cx="6224587" cy="904255"/>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2400"/>
                <a:buFont typeface="Georgia"/>
                <a:buNone/>
              </a:pPr>
              <a:r>
                <a:rPr b="0" i="0" lang="en-US" sz="2400" u="none" cap="none" strike="noStrike">
                  <a:solidFill>
                    <a:schemeClr val="dk1"/>
                  </a:solidFill>
                  <a:latin typeface="Georgia"/>
                  <a:ea typeface="Georgia"/>
                  <a:cs typeface="Georgia"/>
                  <a:sym typeface="Georgia"/>
                </a:rPr>
                <a:t>Overview of the scheme while reviewing the page replacement schemes.</a:t>
              </a:r>
              <a:endParaRPr b="0" i="0" sz="2400" u="none" cap="none" strike="noStrike">
                <a:solidFill>
                  <a:schemeClr val="dk1"/>
                </a:solidFill>
                <a:latin typeface="Georgia"/>
                <a:ea typeface="Georgia"/>
                <a:cs typeface="Georgia"/>
                <a:sym typeface="Georgia"/>
              </a:endParaRPr>
            </a:p>
          </p:txBody>
        </p:sp>
        <p:cxnSp>
          <p:nvCxnSpPr>
            <p:cNvPr id="125" name="Google Shape;125;p3"/>
            <p:cNvCxnSpPr/>
            <p:nvPr/>
          </p:nvCxnSpPr>
          <p:spPr>
            <a:xfrm>
              <a:off x="0" y="2715419"/>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126" name="Google Shape;126;p3"/>
            <p:cNvSpPr/>
            <p:nvPr/>
          </p:nvSpPr>
          <p:spPr>
            <a:xfrm>
              <a:off x="0" y="2715419"/>
              <a:ext cx="6224587" cy="90425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3"/>
            <p:cNvSpPr txBox="1"/>
            <p:nvPr/>
          </p:nvSpPr>
          <p:spPr>
            <a:xfrm>
              <a:off x="0" y="2715419"/>
              <a:ext cx="6224587" cy="904255"/>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2400"/>
                <a:buFont typeface="Georgia"/>
                <a:buNone/>
              </a:pPr>
              <a:r>
                <a:rPr b="0" i="0" lang="en-US" sz="2400" u="none" cap="none" strike="noStrike">
                  <a:solidFill>
                    <a:schemeClr val="dk1"/>
                  </a:solidFill>
                  <a:latin typeface="Georgia"/>
                  <a:ea typeface="Georgia"/>
                  <a:cs typeface="Georgia"/>
                  <a:sym typeface="Georgia"/>
                </a:rPr>
                <a:t>First In First Out (FIFO) </a:t>
              </a:r>
              <a:endParaRPr b="0" i="0" sz="2400" u="none" cap="none" strike="noStrike">
                <a:solidFill>
                  <a:schemeClr val="dk1"/>
                </a:solidFill>
                <a:latin typeface="Georgia"/>
                <a:ea typeface="Georgia"/>
                <a:cs typeface="Georgia"/>
                <a:sym typeface="Georgia"/>
              </a:endParaRPr>
            </a:p>
          </p:txBody>
        </p:sp>
        <p:cxnSp>
          <p:nvCxnSpPr>
            <p:cNvPr id="128" name="Google Shape;128;p3"/>
            <p:cNvCxnSpPr/>
            <p:nvPr/>
          </p:nvCxnSpPr>
          <p:spPr>
            <a:xfrm>
              <a:off x="0" y="3619674"/>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129" name="Google Shape;129;p3"/>
            <p:cNvSpPr/>
            <p:nvPr/>
          </p:nvSpPr>
          <p:spPr>
            <a:xfrm>
              <a:off x="0" y="3619674"/>
              <a:ext cx="6224587" cy="90425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3"/>
            <p:cNvSpPr txBox="1"/>
            <p:nvPr/>
          </p:nvSpPr>
          <p:spPr>
            <a:xfrm>
              <a:off x="0" y="3619674"/>
              <a:ext cx="6224587" cy="904255"/>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2400"/>
                <a:buFont typeface="Georgia"/>
                <a:buNone/>
              </a:pPr>
              <a:r>
                <a:rPr b="0" i="0" lang="en-US" sz="2400" u="none" cap="none" strike="noStrike">
                  <a:solidFill>
                    <a:schemeClr val="dk1"/>
                  </a:solidFill>
                  <a:latin typeface="Georgia"/>
                  <a:ea typeface="Georgia"/>
                  <a:cs typeface="Georgia"/>
                  <a:sym typeface="Georgia"/>
                </a:rPr>
                <a:t>Least Recently Used (LRU)</a:t>
              </a:r>
              <a:endParaRPr/>
            </a:p>
          </p:txBody>
        </p:sp>
        <p:cxnSp>
          <p:nvCxnSpPr>
            <p:cNvPr id="131" name="Google Shape;131;p3"/>
            <p:cNvCxnSpPr/>
            <p:nvPr/>
          </p:nvCxnSpPr>
          <p:spPr>
            <a:xfrm>
              <a:off x="0" y="4523930"/>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132" name="Google Shape;132;p3"/>
            <p:cNvSpPr/>
            <p:nvPr/>
          </p:nvSpPr>
          <p:spPr>
            <a:xfrm>
              <a:off x="0" y="4523930"/>
              <a:ext cx="6224587" cy="90425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 name="Google Shape;133;p3"/>
            <p:cNvSpPr txBox="1"/>
            <p:nvPr/>
          </p:nvSpPr>
          <p:spPr>
            <a:xfrm>
              <a:off x="0" y="4523930"/>
              <a:ext cx="6224587" cy="904255"/>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2400"/>
                <a:buFont typeface="Georgia"/>
                <a:buNone/>
              </a:pPr>
              <a:r>
                <a:rPr b="0" i="0" lang="en-US" sz="2400" u="none" cap="none" strike="noStrike">
                  <a:solidFill>
                    <a:schemeClr val="dk1"/>
                  </a:solidFill>
                  <a:latin typeface="Georgia"/>
                  <a:ea typeface="Georgia"/>
                  <a:cs typeface="Georgia"/>
                  <a:sym typeface="Georgia"/>
                </a:rPr>
                <a:t>Review of segmentation</a:t>
              </a:r>
              <a:endParaRPr/>
            </a:p>
          </p:txBody>
        </p:sp>
      </p:grpSp>
      <p:pic>
        <p:nvPicPr>
          <p:cNvPr id="134" name="Google Shape;134;p3"/>
          <p:cNvPicPr preferRelativeResize="0"/>
          <p:nvPr/>
        </p:nvPicPr>
        <p:blipFill rotWithShape="1">
          <a:blip r:embed="rId3">
            <a:alphaModFix/>
          </a:blip>
          <a:srcRect b="0" l="0" r="0" t="0"/>
          <a:stretch/>
        </p:blipFill>
        <p:spPr>
          <a:xfrm>
            <a:off x="10320055" y="5114762"/>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 name="Shape 138"/>
        <p:cNvGrpSpPr/>
        <p:nvPr/>
      </p:nvGrpSpPr>
      <p:grpSpPr>
        <a:xfrm>
          <a:off x="0" y="0"/>
          <a:ext cx="0" cy="0"/>
          <a:chOff x="0" y="0"/>
          <a:chExt cx="0" cy="0"/>
        </a:xfrm>
      </p:grpSpPr>
      <p:sp>
        <p:nvSpPr>
          <p:cNvPr id="139" name="Google Shape;139;p4"/>
          <p:cNvSpPr/>
          <p:nvPr/>
        </p:nvSpPr>
        <p:spPr>
          <a:xfrm>
            <a:off x="0" y="0"/>
            <a:ext cx="12188952"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140" name="Google Shape;140;p4"/>
          <p:cNvSpPr txBox="1"/>
          <p:nvPr>
            <p:ph type="title"/>
          </p:nvPr>
        </p:nvSpPr>
        <p:spPr>
          <a:xfrm>
            <a:off x="841248" y="548640"/>
            <a:ext cx="3600860" cy="543153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Georgia"/>
              <a:buNone/>
            </a:pPr>
            <a:r>
              <a:rPr lang="en-US" sz="5400"/>
              <a:t>Learning Outcomes</a:t>
            </a:r>
            <a:endParaRPr sz="5400"/>
          </a:p>
        </p:txBody>
      </p:sp>
      <p:sp>
        <p:nvSpPr>
          <p:cNvPr id="141" name="Google Shape;141;p4"/>
          <p:cNvSpPr/>
          <p:nvPr/>
        </p:nvSpPr>
        <p:spPr>
          <a:xfrm rot="5400000">
            <a:off x="2543983" y="3258715"/>
            <a:ext cx="4480560" cy="18288"/>
          </a:xfrm>
          <a:custGeom>
            <a:rect b="b" l="l" r="r" t="t"/>
            <a:pathLst>
              <a:path extrusionOk="0" fill="none" h="18288" w="448056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extrusionOk="0" h="18288" w="448056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grpSp>
        <p:nvGrpSpPr>
          <p:cNvPr id="142" name="Google Shape;142;p4"/>
          <p:cNvGrpSpPr/>
          <p:nvPr/>
        </p:nvGrpSpPr>
        <p:grpSpPr>
          <a:xfrm>
            <a:off x="5126038" y="555101"/>
            <a:ext cx="6224587" cy="5425534"/>
            <a:chOff x="0" y="2651"/>
            <a:chExt cx="6224587" cy="5425534"/>
          </a:xfrm>
        </p:grpSpPr>
        <p:cxnSp>
          <p:nvCxnSpPr>
            <p:cNvPr id="143" name="Google Shape;143;p4"/>
            <p:cNvCxnSpPr/>
            <p:nvPr/>
          </p:nvCxnSpPr>
          <p:spPr>
            <a:xfrm>
              <a:off x="0" y="2651"/>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144" name="Google Shape;144;p4"/>
            <p:cNvSpPr/>
            <p:nvPr/>
          </p:nvSpPr>
          <p:spPr>
            <a:xfrm>
              <a:off x="0" y="2651"/>
              <a:ext cx="6224587" cy="180851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4"/>
            <p:cNvSpPr txBox="1"/>
            <p:nvPr/>
          </p:nvSpPr>
          <p:spPr>
            <a:xfrm>
              <a:off x="0" y="2651"/>
              <a:ext cx="6224587" cy="1808511"/>
            </a:xfrm>
            <a:prstGeom prst="rect">
              <a:avLst/>
            </a:prstGeom>
            <a:noFill/>
            <a:ln>
              <a:noFill/>
            </a:ln>
          </p:spPr>
          <p:txBody>
            <a:bodyPr anchorCtr="0" anchor="t" bIns="133350" lIns="133350" spcFirstLastPara="1" rIns="133350" wrap="square" tIns="133350">
              <a:noAutofit/>
            </a:bodyPr>
            <a:lstStyle/>
            <a:p>
              <a:pPr indent="0" lvl="0" marL="0" marR="0" rtl="0" algn="l">
                <a:lnSpc>
                  <a:spcPct val="100000"/>
                </a:lnSpc>
                <a:spcBef>
                  <a:spcPts val="0"/>
                </a:spcBef>
                <a:spcAft>
                  <a:spcPts val="0"/>
                </a:spcAft>
                <a:buClr>
                  <a:schemeClr val="dk1"/>
                </a:buClr>
                <a:buSzPts val="3500"/>
                <a:buFont typeface="Georgia"/>
                <a:buNone/>
              </a:pPr>
              <a:r>
                <a:rPr b="0" i="0" lang="en-US" sz="3500" u="none" cap="none" strike="noStrike">
                  <a:solidFill>
                    <a:schemeClr val="dk1"/>
                  </a:solidFill>
                  <a:latin typeface="Georgia"/>
                  <a:ea typeface="Georgia"/>
                  <a:cs typeface="Georgia"/>
                  <a:sym typeface="Georgia"/>
                </a:rPr>
                <a:t>Highlight the characteristics of paged memory segmentation</a:t>
              </a:r>
              <a:endParaRPr b="0" i="0" sz="3500" u="none" cap="none" strike="noStrike">
                <a:solidFill>
                  <a:schemeClr val="dk1"/>
                </a:solidFill>
                <a:latin typeface="Georgia"/>
                <a:ea typeface="Georgia"/>
                <a:cs typeface="Georgia"/>
                <a:sym typeface="Georgia"/>
              </a:endParaRPr>
            </a:p>
          </p:txBody>
        </p:sp>
        <p:cxnSp>
          <p:nvCxnSpPr>
            <p:cNvPr id="146" name="Google Shape;146;p4"/>
            <p:cNvCxnSpPr/>
            <p:nvPr/>
          </p:nvCxnSpPr>
          <p:spPr>
            <a:xfrm>
              <a:off x="0" y="1811163"/>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147" name="Google Shape;147;p4"/>
            <p:cNvSpPr/>
            <p:nvPr/>
          </p:nvSpPr>
          <p:spPr>
            <a:xfrm>
              <a:off x="0" y="1811163"/>
              <a:ext cx="6224587" cy="180851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4"/>
            <p:cNvSpPr txBox="1"/>
            <p:nvPr/>
          </p:nvSpPr>
          <p:spPr>
            <a:xfrm>
              <a:off x="0" y="1811163"/>
              <a:ext cx="6224587" cy="1808511"/>
            </a:xfrm>
            <a:prstGeom prst="rect">
              <a:avLst/>
            </a:prstGeom>
            <a:noFill/>
            <a:ln>
              <a:noFill/>
            </a:ln>
          </p:spPr>
          <p:txBody>
            <a:bodyPr anchorCtr="0" anchor="t" bIns="133350" lIns="133350" spcFirstLastPara="1" rIns="133350" wrap="square" tIns="133350">
              <a:noAutofit/>
            </a:bodyPr>
            <a:lstStyle/>
            <a:p>
              <a:pPr indent="0" lvl="0" marL="0" marR="0" rtl="0" algn="l">
                <a:lnSpc>
                  <a:spcPct val="90000"/>
                </a:lnSpc>
                <a:spcBef>
                  <a:spcPts val="0"/>
                </a:spcBef>
                <a:spcAft>
                  <a:spcPts val="0"/>
                </a:spcAft>
                <a:buClr>
                  <a:schemeClr val="dk1"/>
                </a:buClr>
                <a:buSzPts val="3500"/>
                <a:buFont typeface="Georgia"/>
                <a:buNone/>
              </a:pPr>
              <a:r>
                <a:rPr b="0" i="0" lang="en-US" sz="3500" u="none" cap="none" strike="noStrike">
                  <a:solidFill>
                    <a:schemeClr val="dk1"/>
                  </a:solidFill>
                  <a:latin typeface="Georgia"/>
                  <a:ea typeface="Georgia"/>
                  <a:cs typeface="Georgia"/>
                  <a:sym typeface="Georgia"/>
                </a:rPr>
                <a:t>Explain the two types of page replacement methods</a:t>
              </a:r>
              <a:endParaRPr/>
            </a:p>
          </p:txBody>
        </p:sp>
        <p:cxnSp>
          <p:nvCxnSpPr>
            <p:cNvPr id="149" name="Google Shape;149;p4"/>
            <p:cNvCxnSpPr/>
            <p:nvPr/>
          </p:nvCxnSpPr>
          <p:spPr>
            <a:xfrm>
              <a:off x="0" y="3619674"/>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150" name="Google Shape;150;p4"/>
            <p:cNvSpPr/>
            <p:nvPr/>
          </p:nvSpPr>
          <p:spPr>
            <a:xfrm>
              <a:off x="0" y="3619674"/>
              <a:ext cx="6224587" cy="180851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4"/>
            <p:cNvSpPr txBox="1"/>
            <p:nvPr/>
          </p:nvSpPr>
          <p:spPr>
            <a:xfrm>
              <a:off x="0" y="3619674"/>
              <a:ext cx="6224587" cy="1808511"/>
            </a:xfrm>
            <a:prstGeom prst="rect">
              <a:avLst/>
            </a:prstGeom>
            <a:noFill/>
            <a:ln>
              <a:noFill/>
            </a:ln>
          </p:spPr>
          <p:txBody>
            <a:bodyPr anchorCtr="0" anchor="t" bIns="133350" lIns="133350" spcFirstLastPara="1" rIns="133350" wrap="square" tIns="133350">
              <a:noAutofit/>
            </a:bodyPr>
            <a:lstStyle/>
            <a:p>
              <a:pPr indent="0" lvl="0" marL="0" marR="0" rtl="0" algn="l">
                <a:lnSpc>
                  <a:spcPct val="90000"/>
                </a:lnSpc>
                <a:spcBef>
                  <a:spcPts val="0"/>
                </a:spcBef>
                <a:spcAft>
                  <a:spcPts val="0"/>
                </a:spcAft>
                <a:buClr>
                  <a:schemeClr val="dk1"/>
                </a:buClr>
                <a:buSzPts val="3500"/>
                <a:buFont typeface="Georgia"/>
                <a:buNone/>
              </a:pPr>
              <a:r>
                <a:rPr b="0" i="0" lang="en-US" sz="3500" u="none" cap="none" strike="noStrike">
                  <a:solidFill>
                    <a:schemeClr val="dk1"/>
                  </a:solidFill>
                  <a:latin typeface="Georgia"/>
                  <a:ea typeface="Georgia"/>
                  <a:cs typeface="Georgia"/>
                  <a:sym typeface="Georgia"/>
                </a:rPr>
                <a:t>Show an understanding of segmentation</a:t>
              </a:r>
              <a:endParaRPr/>
            </a:p>
          </p:txBody>
        </p:sp>
      </p:grpSp>
      <p:pic>
        <p:nvPicPr>
          <p:cNvPr id="152" name="Google Shape;152;p4"/>
          <p:cNvPicPr preferRelativeResize="0"/>
          <p:nvPr/>
        </p:nvPicPr>
        <p:blipFill rotWithShape="1">
          <a:blip r:embed="rId3">
            <a:alphaModFix/>
          </a:blip>
          <a:srcRect b="0" l="0" r="0" t="0"/>
          <a:stretch/>
        </p:blipFill>
        <p:spPr>
          <a:xfrm>
            <a:off x="9968756" y="4906800"/>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5"/>
          <p:cNvSpPr/>
          <p:nvPr/>
        </p:nvSpPr>
        <p:spPr>
          <a:xfrm>
            <a:off x="0" y="0"/>
            <a:ext cx="12188952"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158" name="Google Shape;158;p5"/>
          <p:cNvSpPr txBox="1"/>
          <p:nvPr>
            <p:ph type="title"/>
          </p:nvPr>
        </p:nvSpPr>
        <p:spPr>
          <a:xfrm>
            <a:off x="841248" y="548640"/>
            <a:ext cx="3600860" cy="543153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Georgia"/>
              <a:buNone/>
            </a:pPr>
            <a:r>
              <a:rPr lang="en-US" sz="5400"/>
              <a:t>Overview</a:t>
            </a:r>
            <a:endParaRPr sz="5400"/>
          </a:p>
        </p:txBody>
      </p:sp>
      <p:sp>
        <p:nvSpPr>
          <p:cNvPr id="159" name="Google Shape;159;p5"/>
          <p:cNvSpPr/>
          <p:nvPr/>
        </p:nvSpPr>
        <p:spPr>
          <a:xfrm rot="5400000">
            <a:off x="2543983" y="3258715"/>
            <a:ext cx="4480560" cy="18288"/>
          </a:xfrm>
          <a:custGeom>
            <a:rect b="b" l="l" r="r" t="t"/>
            <a:pathLst>
              <a:path extrusionOk="0" fill="none" h="18288" w="448056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extrusionOk="0" h="18288" w="448056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160" name="Google Shape;160;p5"/>
          <p:cNvSpPr txBox="1"/>
          <p:nvPr>
            <p:ph idx="1" type="body"/>
          </p:nvPr>
        </p:nvSpPr>
        <p:spPr>
          <a:xfrm>
            <a:off x="5126418" y="552091"/>
            <a:ext cx="6224335" cy="5431536"/>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Reviewed the early memory management systems allocation schemes and systems. </a:t>
            </a:r>
            <a:endParaRPr/>
          </a:p>
          <a:p>
            <a:pPr indent="-228600" lvl="0" marL="228600" rtl="0" algn="l">
              <a:lnSpc>
                <a:spcPct val="90000"/>
              </a:lnSpc>
              <a:spcBef>
                <a:spcPts val="1000"/>
              </a:spcBef>
              <a:spcAft>
                <a:spcPts val="0"/>
              </a:spcAft>
              <a:buClr>
                <a:schemeClr val="dk1"/>
              </a:buClr>
              <a:buSzPts val="2800"/>
              <a:buChar char="•"/>
            </a:pPr>
            <a:r>
              <a:rPr lang="en-US"/>
              <a:t>We look at paging systems. </a:t>
            </a:r>
            <a:endParaRPr/>
          </a:p>
          <a:p>
            <a:pPr indent="-228600" lvl="0" marL="228600" rtl="0" algn="l">
              <a:lnSpc>
                <a:spcPct val="90000"/>
              </a:lnSpc>
              <a:spcBef>
                <a:spcPts val="1000"/>
              </a:spcBef>
              <a:spcAft>
                <a:spcPts val="0"/>
              </a:spcAft>
              <a:buClr>
                <a:schemeClr val="dk1"/>
              </a:buClr>
              <a:buSzPts val="2800"/>
              <a:buChar char="•"/>
            </a:pPr>
            <a:r>
              <a:rPr lang="en-US"/>
              <a:t>Operating systems have evolved to support multiprocessing and multiprogramming </a:t>
            </a:r>
            <a:endParaRPr/>
          </a:p>
          <a:p>
            <a:pPr indent="-228600" lvl="0" marL="228600" rtl="0" algn="l">
              <a:lnSpc>
                <a:spcPct val="90000"/>
              </a:lnSpc>
              <a:spcBef>
                <a:spcPts val="1000"/>
              </a:spcBef>
              <a:spcAft>
                <a:spcPts val="0"/>
              </a:spcAft>
              <a:buClr>
                <a:schemeClr val="dk1"/>
              </a:buClr>
              <a:buSzPts val="2800"/>
              <a:buChar char="•"/>
            </a:pPr>
            <a:r>
              <a:rPr lang="en-US"/>
              <a:t>Newer memory management schemes </a:t>
            </a:r>
            <a:endParaRPr/>
          </a:p>
          <a:p>
            <a:pPr indent="-228600" lvl="0" marL="228600" rtl="0" algn="l">
              <a:lnSpc>
                <a:spcPct val="90000"/>
              </a:lnSpc>
              <a:spcBef>
                <a:spcPts val="1000"/>
              </a:spcBef>
              <a:spcAft>
                <a:spcPts val="0"/>
              </a:spcAft>
              <a:buClr>
                <a:schemeClr val="dk1"/>
              </a:buClr>
              <a:buSzPts val="2800"/>
              <a:buChar char="•"/>
            </a:pPr>
            <a:r>
              <a:rPr lang="en-US"/>
              <a:t>Used to ensure that efficiency and minimal wastage of the memory. </a:t>
            </a:r>
            <a:endParaRPr/>
          </a:p>
        </p:txBody>
      </p:sp>
      <p:pic>
        <p:nvPicPr>
          <p:cNvPr id="161" name="Google Shape;161;p5"/>
          <p:cNvPicPr preferRelativeResize="0"/>
          <p:nvPr/>
        </p:nvPicPr>
        <p:blipFill rotWithShape="1">
          <a:blip r:embed="rId3">
            <a:alphaModFix/>
          </a:blip>
          <a:srcRect b="0" l="0" r="0" t="0"/>
          <a:stretch/>
        </p:blipFill>
        <p:spPr>
          <a:xfrm>
            <a:off x="9810750" y="5143500"/>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6"/>
          <p:cNvSpPr/>
          <p:nvPr/>
        </p:nvSpPr>
        <p:spPr>
          <a:xfrm>
            <a:off x="0" y="0"/>
            <a:ext cx="12188952"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167" name="Google Shape;167;p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Georgia"/>
              <a:buNone/>
            </a:pPr>
            <a:r>
              <a:rPr lang="en-US" sz="5400"/>
              <a:t>Overview</a:t>
            </a:r>
            <a:endParaRPr sz="5400"/>
          </a:p>
        </p:txBody>
      </p:sp>
      <p:sp>
        <p:nvSpPr>
          <p:cNvPr id="168" name="Google Shape;168;p6"/>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169" name="Google Shape;169;p6"/>
          <p:cNvSpPr txBox="1"/>
          <p:nvPr>
            <p:ph idx="1" type="body"/>
          </p:nvPr>
        </p:nvSpPr>
        <p:spPr>
          <a:xfrm>
            <a:off x="838200" y="1929384"/>
            <a:ext cx="10515600" cy="425196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3200"/>
              <a:buChar char="•"/>
            </a:pPr>
            <a:r>
              <a:rPr lang="en-US" sz="3200"/>
              <a:t>Older memory systems required an entire job or program to be loaded into memory.</a:t>
            </a:r>
            <a:endParaRPr/>
          </a:p>
          <a:p>
            <a:pPr indent="-228600" lvl="0" marL="228600" rtl="0" algn="l">
              <a:lnSpc>
                <a:spcPct val="90000"/>
              </a:lnSpc>
              <a:spcBef>
                <a:spcPts val="1000"/>
              </a:spcBef>
              <a:spcAft>
                <a:spcPts val="0"/>
              </a:spcAft>
              <a:buClr>
                <a:schemeClr val="dk1"/>
              </a:buClr>
              <a:buSzPts val="3200"/>
              <a:buChar char="•"/>
            </a:pPr>
            <a:r>
              <a:rPr lang="en-US" sz="3200"/>
              <a:t>Newer systems do not require the entire program to be loaded into memory.</a:t>
            </a:r>
            <a:endParaRPr/>
          </a:p>
          <a:p>
            <a:pPr indent="-228600" lvl="0" marL="228600" rtl="0" algn="l">
              <a:lnSpc>
                <a:spcPct val="90000"/>
              </a:lnSpc>
              <a:spcBef>
                <a:spcPts val="1000"/>
              </a:spcBef>
              <a:spcAft>
                <a:spcPts val="0"/>
              </a:spcAft>
              <a:buClr>
                <a:schemeClr val="dk1"/>
              </a:buClr>
              <a:buSzPts val="3200"/>
              <a:buChar char="•"/>
            </a:pPr>
            <a:r>
              <a:rPr lang="en-US" sz="3200"/>
              <a:t>Newer systems only require the part of the program required for processing to be loaded into memory. </a:t>
            </a:r>
            <a:endParaRPr sz="3200"/>
          </a:p>
        </p:txBody>
      </p:sp>
      <p:pic>
        <p:nvPicPr>
          <p:cNvPr id="170" name="Google Shape;170;p6"/>
          <p:cNvPicPr preferRelativeResize="0"/>
          <p:nvPr/>
        </p:nvPicPr>
        <p:blipFill rotWithShape="1">
          <a:blip r:embed="rId3">
            <a:alphaModFix/>
          </a:blip>
          <a:srcRect b="0" l="0" r="0" t="0"/>
          <a:stretch/>
        </p:blipFill>
        <p:spPr>
          <a:xfrm>
            <a:off x="10202635" y="4778375"/>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sp>
        <p:nvSpPr>
          <p:cNvPr id="175" name="Google Shape;175;p7"/>
          <p:cNvSpPr/>
          <p:nvPr/>
        </p:nvSpPr>
        <p:spPr>
          <a:xfrm>
            <a:off x="0" y="0"/>
            <a:ext cx="12188952"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176" name="Google Shape;176;p7"/>
          <p:cNvSpPr txBox="1"/>
          <p:nvPr>
            <p:ph type="title"/>
          </p:nvPr>
        </p:nvSpPr>
        <p:spPr>
          <a:xfrm>
            <a:off x="841248" y="548640"/>
            <a:ext cx="3600860" cy="543153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Georgia"/>
              <a:buNone/>
            </a:pPr>
            <a:r>
              <a:rPr lang="en-US" sz="5400"/>
              <a:t>Paged Memory Allocation</a:t>
            </a:r>
            <a:endParaRPr sz="5400"/>
          </a:p>
        </p:txBody>
      </p:sp>
      <p:sp>
        <p:nvSpPr>
          <p:cNvPr id="177" name="Google Shape;177;p7"/>
          <p:cNvSpPr/>
          <p:nvPr/>
        </p:nvSpPr>
        <p:spPr>
          <a:xfrm rot="5400000">
            <a:off x="2543983" y="3258715"/>
            <a:ext cx="4480560" cy="18288"/>
          </a:xfrm>
          <a:custGeom>
            <a:rect b="b" l="l" r="r" t="t"/>
            <a:pathLst>
              <a:path extrusionOk="0" fill="none" h="18288" w="448056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extrusionOk="0" h="18288" w="448056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178" name="Google Shape;178;p7"/>
          <p:cNvSpPr txBox="1"/>
          <p:nvPr>
            <p:ph idx="1" type="body"/>
          </p:nvPr>
        </p:nvSpPr>
        <p:spPr>
          <a:xfrm>
            <a:off x="5126418" y="552091"/>
            <a:ext cx="6224335" cy="5431536"/>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A book is made of pages. </a:t>
            </a:r>
            <a:endParaRPr/>
          </a:p>
          <a:p>
            <a:pPr indent="-228600" lvl="0" marL="228600" rtl="0" algn="l">
              <a:lnSpc>
                <a:spcPct val="90000"/>
              </a:lnSpc>
              <a:spcBef>
                <a:spcPts val="1000"/>
              </a:spcBef>
              <a:spcAft>
                <a:spcPts val="0"/>
              </a:spcAft>
              <a:buClr>
                <a:schemeClr val="dk1"/>
              </a:buClr>
              <a:buSzPts val="2800"/>
              <a:buChar char="•"/>
            </a:pPr>
            <a:r>
              <a:rPr lang="en-US"/>
              <a:t>Each page could hold its content or could be a continuation of the previous content. </a:t>
            </a:r>
            <a:endParaRPr/>
          </a:p>
          <a:p>
            <a:pPr indent="-228600" lvl="0" marL="228600" rtl="0" algn="l">
              <a:lnSpc>
                <a:spcPct val="90000"/>
              </a:lnSpc>
              <a:spcBef>
                <a:spcPts val="1000"/>
              </a:spcBef>
              <a:spcAft>
                <a:spcPts val="0"/>
              </a:spcAft>
              <a:buClr>
                <a:schemeClr val="dk1"/>
              </a:buClr>
              <a:buSzPts val="2800"/>
              <a:buChar char="•"/>
            </a:pPr>
            <a:r>
              <a:rPr lang="en-US"/>
              <a:t>A book can have a few pages or a lot of pages.</a:t>
            </a:r>
            <a:endParaRPr/>
          </a:p>
          <a:p>
            <a:pPr indent="-228600" lvl="0" marL="228600" rtl="0" algn="l">
              <a:lnSpc>
                <a:spcPct val="90000"/>
              </a:lnSpc>
              <a:spcBef>
                <a:spcPts val="1000"/>
              </a:spcBef>
              <a:spcAft>
                <a:spcPts val="0"/>
              </a:spcAft>
              <a:buClr>
                <a:schemeClr val="dk1"/>
              </a:buClr>
              <a:buSzPts val="2800"/>
              <a:buChar char="•"/>
            </a:pPr>
            <a:r>
              <a:rPr lang="en-US"/>
              <a:t> Paged memory divides jobs into units of equal size with each unit called a page [1]. </a:t>
            </a:r>
            <a:endParaRPr/>
          </a:p>
        </p:txBody>
      </p:sp>
      <p:pic>
        <p:nvPicPr>
          <p:cNvPr id="179" name="Google Shape;179;p7"/>
          <p:cNvPicPr preferRelativeResize="0"/>
          <p:nvPr/>
        </p:nvPicPr>
        <p:blipFill rotWithShape="1">
          <a:blip r:embed="rId3">
            <a:alphaModFix/>
          </a:blip>
          <a:srcRect b="0" l="0" r="0" t="0"/>
          <a:stretch/>
        </p:blipFill>
        <p:spPr>
          <a:xfrm>
            <a:off x="10055353" y="4821218"/>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8"/>
          <p:cNvSpPr/>
          <p:nvPr/>
        </p:nvSpPr>
        <p:spPr>
          <a:xfrm>
            <a:off x="0" y="0"/>
            <a:ext cx="12188952"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185" name="Google Shape;185;p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Georgia"/>
              <a:buNone/>
            </a:pPr>
            <a:r>
              <a:rPr lang="en-US" sz="5400"/>
              <a:t>Paged Memory</a:t>
            </a:r>
            <a:endParaRPr sz="5400"/>
          </a:p>
        </p:txBody>
      </p:sp>
      <p:sp>
        <p:nvSpPr>
          <p:cNvPr id="186" name="Google Shape;186;p8"/>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187" name="Google Shape;187;p8"/>
          <p:cNvSpPr txBox="1"/>
          <p:nvPr>
            <p:ph idx="1" type="body"/>
          </p:nvPr>
        </p:nvSpPr>
        <p:spPr>
          <a:xfrm>
            <a:off x="838200" y="1929384"/>
            <a:ext cx="10515600" cy="425196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Page size can be the same size as a section of main memory</a:t>
            </a:r>
            <a:endParaRPr/>
          </a:p>
          <a:p>
            <a:pPr indent="-228600" lvl="0" marL="228600" rtl="0" algn="l">
              <a:lnSpc>
                <a:spcPct val="90000"/>
              </a:lnSpc>
              <a:spcBef>
                <a:spcPts val="1000"/>
              </a:spcBef>
              <a:spcAft>
                <a:spcPts val="0"/>
              </a:spcAft>
              <a:buClr>
                <a:schemeClr val="dk1"/>
              </a:buClr>
              <a:buSzPts val="2800"/>
              <a:buChar char="•"/>
            </a:pPr>
            <a:r>
              <a:rPr lang="en-US"/>
              <a:t>Called a page frame [1]. </a:t>
            </a:r>
            <a:endParaRPr/>
          </a:p>
          <a:p>
            <a:pPr indent="-228600" lvl="0" marL="228600" rtl="0" algn="l">
              <a:lnSpc>
                <a:spcPct val="90000"/>
              </a:lnSpc>
              <a:spcBef>
                <a:spcPts val="1000"/>
              </a:spcBef>
              <a:spcAft>
                <a:spcPts val="0"/>
              </a:spcAft>
              <a:buClr>
                <a:schemeClr val="dk1"/>
              </a:buClr>
              <a:buSzPts val="2800"/>
              <a:buChar char="•"/>
            </a:pPr>
            <a:r>
              <a:rPr lang="en-US"/>
              <a:t>Same is said for the sections of a magnetic disk called sectors</a:t>
            </a:r>
            <a:endParaRPr/>
          </a:p>
          <a:p>
            <a:pPr indent="-228600" lvl="0" marL="228600" rtl="0" algn="l">
              <a:lnSpc>
                <a:spcPct val="90000"/>
              </a:lnSpc>
              <a:spcBef>
                <a:spcPts val="1000"/>
              </a:spcBef>
              <a:spcAft>
                <a:spcPts val="0"/>
              </a:spcAft>
              <a:buClr>
                <a:schemeClr val="dk1"/>
              </a:buClr>
              <a:buSzPts val="2800"/>
              <a:buChar char="•"/>
            </a:pPr>
            <a:r>
              <a:rPr lang="en-US"/>
              <a:t>Should be the same size as the page. </a:t>
            </a:r>
            <a:endParaRPr/>
          </a:p>
          <a:p>
            <a:pPr indent="-228600" lvl="0" marL="228600" rtl="0" algn="l">
              <a:lnSpc>
                <a:spcPct val="90000"/>
              </a:lnSpc>
              <a:spcBef>
                <a:spcPts val="1000"/>
              </a:spcBef>
              <a:spcAft>
                <a:spcPts val="0"/>
              </a:spcAft>
              <a:buClr>
                <a:schemeClr val="dk1"/>
              </a:buClr>
              <a:buSzPts val="2800"/>
              <a:buChar char="•"/>
            </a:pPr>
            <a:r>
              <a:rPr lang="en-US"/>
              <a:t>When the page, sector and page frame are all the same size then the paged memory is very efficient [1].</a:t>
            </a:r>
            <a:endParaRPr/>
          </a:p>
        </p:txBody>
      </p:sp>
      <p:pic>
        <p:nvPicPr>
          <p:cNvPr id="188" name="Google Shape;188;p8"/>
          <p:cNvPicPr preferRelativeResize="0"/>
          <p:nvPr/>
        </p:nvPicPr>
        <p:blipFill rotWithShape="1">
          <a:blip r:embed="rId3">
            <a:alphaModFix/>
          </a:blip>
          <a:srcRect b="0" l="0" r="0" t="0"/>
          <a:stretch/>
        </p:blipFill>
        <p:spPr>
          <a:xfrm>
            <a:off x="10056876" y="4778375"/>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sp>
        <p:nvSpPr>
          <p:cNvPr id="193" name="Google Shape;193;p9"/>
          <p:cNvSpPr/>
          <p:nvPr/>
        </p:nvSpPr>
        <p:spPr>
          <a:xfrm>
            <a:off x="0" y="0"/>
            <a:ext cx="12188952"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194" name="Google Shape;194;p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Georgia"/>
              <a:buNone/>
            </a:pPr>
            <a:r>
              <a:rPr lang="en-US" sz="5400"/>
              <a:t>Paged Memory</a:t>
            </a:r>
            <a:endParaRPr sz="5400"/>
          </a:p>
        </p:txBody>
      </p:sp>
      <p:sp>
        <p:nvSpPr>
          <p:cNvPr id="195" name="Google Shape;195;p9"/>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196" name="Google Shape;196;p9"/>
          <p:cNvSpPr txBox="1"/>
          <p:nvPr>
            <p:ph idx="1" type="body"/>
          </p:nvPr>
        </p:nvSpPr>
        <p:spPr>
          <a:xfrm>
            <a:off x="838200" y="1929384"/>
            <a:ext cx="10515600" cy="425196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Deals with the issues of internal fragmentation from fixed partitions</a:t>
            </a:r>
            <a:endParaRPr/>
          </a:p>
          <a:p>
            <a:pPr indent="-228600" lvl="0" marL="228600" rtl="0" algn="l">
              <a:lnSpc>
                <a:spcPct val="90000"/>
              </a:lnSpc>
              <a:spcBef>
                <a:spcPts val="1000"/>
              </a:spcBef>
              <a:spcAft>
                <a:spcPts val="0"/>
              </a:spcAft>
              <a:buClr>
                <a:schemeClr val="dk1"/>
              </a:buClr>
              <a:buSzPts val="2800"/>
              <a:buChar char="•"/>
            </a:pPr>
            <a:r>
              <a:rPr lang="en-US"/>
              <a:t>External fragmentation due to dynamic partitions.</a:t>
            </a:r>
            <a:endParaRPr/>
          </a:p>
          <a:p>
            <a:pPr indent="-228600" lvl="0" marL="228600" rtl="0" algn="l">
              <a:lnSpc>
                <a:spcPct val="90000"/>
              </a:lnSpc>
              <a:spcBef>
                <a:spcPts val="1000"/>
              </a:spcBef>
              <a:spcAft>
                <a:spcPts val="0"/>
              </a:spcAft>
              <a:buClr>
                <a:schemeClr val="dk1"/>
              </a:buClr>
              <a:buSzPts val="2800"/>
              <a:buChar char="•"/>
            </a:pPr>
            <a:r>
              <a:rPr lang="en-US"/>
              <a:t>A list of free page frames is maintained by the operating system</a:t>
            </a:r>
            <a:endParaRPr/>
          </a:p>
          <a:p>
            <a:pPr indent="-228600" lvl="0" marL="228600" rtl="0" algn="l">
              <a:lnSpc>
                <a:spcPct val="90000"/>
              </a:lnSpc>
              <a:spcBef>
                <a:spcPts val="1000"/>
              </a:spcBef>
              <a:spcAft>
                <a:spcPts val="0"/>
              </a:spcAft>
              <a:buClr>
                <a:schemeClr val="dk1"/>
              </a:buClr>
              <a:buSzPts val="2800"/>
              <a:buChar char="•"/>
            </a:pPr>
            <a:r>
              <a:rPr lang="en-US"/>
              <a:t>Before execution, the operating system performs a couple of functions [1]:</a:t>
            </a:r>
            <a:endParaRPr/>
          </a:p>
          <a:p>
            <a:pPr indent="-228600" lvl="1" marL="685800" rtl="0" algn="l">
              <a:lnSpc>
                <a:spcPct val="90000"/>
              </a:lnSpc>
              <a:spcBef>
                <a:spcPts val="500"/>
              </a:spcBef>
              <a:spcAft>
                <a:spcPts val="0"/>
              </a:spcAft>
              <a:buClr>
                <a:schemeClr val="dk1"/>
              </a:buClr>
              <a:buSzPts val="2400"/>
              <a:buChar char="•"/>
            </a:pPr>
            <a:r>
              <a:rPr lang="en-US"/>
              <a:t>determine the number of pages within the program or job</a:t>
            </a:r>
            <a:endParaRPr/>
          </a:p>
          <a:p>
            <a:pPr indent="-228600" lvl="1" marL="685800" rtl="0" algn="l">
              <a:lnSpc>
                <a:spcPct val="90000"/>
              </a:lnSpc>
              <a:spcBef>
                <a:spcPts val="500"/>
              </a:spcBef>
              <a:spcAft>
                <a:spcPts val="0"/>
              </a:spcAft>
              <a:buClr>
                <a:schemeClr val="dk1"/>
              </a:buClr>
              <a:buSzPts val="2400"/>
              <a:buChar char="•"/>
            </a:pPr>
            <a:r>
              <a:rPr lang="en-US"/>
              <a:t>locate the empty page frames using the list of free page frames</a:t>
            </a:r>
            <a:endParaRPr/>
          </a:p>
          <a:p>
            <a:pPr indent="-228600" lvl="1" marL="685800" rtl="0" algn="l">
              <a:lnSpc>
                <a:spcPct val="90000"/>
              </a:lnSpc>
              <a:spcBef>
                <a:spcPts val="500"/>
              </a:spcBef>
              <a:spcAft>
                <a:spcPts val="0"/>
              </a:spcAft>
              <a:buClr>
                <a:schemeClr val="dk1"/>
              </a:buClr>
              <a:buSzPts val="2400"/>
              <a:buChar char="•"/>
            </a:pPr>
            <a:r>
              <a:rPr lang="en-US"/>
              <a:t>load all the program’s pages into the frames</a:t>
            </a:r>
            <a:endParaRPr/>
          </a:p>
          <a:p>
            <a:pPr indent="-50800" lvl="0" marL="228600" rtl="0" algn="l">
              <a:lnSpc>
                <a:spcPct val="90000"/>
              </a:lnSpc>
              <a:spcBef>
                <a:spcPts val="1000"/>
              </a:spcBef>
              <a:spcAft>
                <a:spcPts val="0"/>
              </a:spcAft>
              <a:buClr>
                <a:schemeClr val="dk1"/>
              </a:buClr>
              <a:buSzPts val="2800"/>
              <a:buNone/>
            </a:pPr>
            <a:r>
              <a:t/>
            </a:r>
            <a:endParaRPr/>
          </a:p>
        </p:txBody>
      </p:sp>
      <p:pic>
        <p:nvPicPr>
          <p:cNvPr id="197" name="Google Shape;197;p9"/>
          <p:cNvPicPr preferRelativeResize="0"/>
          <p:nvPr/>
        </p:nvPicPr>
        <p:blipFill rotWithShape="1">
          <a:blip r:embed="rId3">
            <a:alphaModFix/>
          </a:blip>
          <a:srcRect b="0" l="0" r="0" t="0"/>
          <a:stretch/>
        </p:blipFill>
        <p:spPr>
          <a:xfrm>
            <a:off x="10056876" y="4805172"/>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10"/>
          <p:cNvSpPr/>
          <p:nvPr/>
        </p:nvSpPr>
        <p:spPr>
          <a:xfrm>
            <a:off x="0" y="0"/>
            <a:ext cx="12188952"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203" name="Google Shape;203;p1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Georgia"/>
              <a:buNone/>
            </a:pPr>
            <a:r>
              <a:rPr lang="en-US" sz="5400"/>
              <a:t>Paged Memory</a:t>
            </a:r>
            <a:endParaRPr sz="5400"/>
          </a:p>
        </p:txBody>
      </p:sp>
      <p:sp>
        <p:nvSpPr>
          <p:cNvPr id="204" name="Google Shape;204;p10"/>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205" name="Google Shape;205;p10"/>
          <p:cNvSpPr txBox="1"/>
          <p:nvPr>
            <p:ph idx="1" type="body"/>
          </p:nvPr>
        </p:nvSpPr>
        <p:spPr>
          <a:xfrm>
            <a:off x="838200" y="1929384"/>
            <a:ext cx="10515600" cy="425196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During initial loading</a:t>
            </a:r>
            <a:endParaRPr/>
          </a:p>
          <a:p>
            <a:pPr indent="-228600" lvl="1" marL="685800" rtl="0" algn="l">
              <a:lnSpc>
                <a:spcPct val="90000"/>
              </a:lnSpc>
              <a:spcBef>
                <a:spcPts val="500"/>
              </a:spcBef>
              <a:spcAft>
                <a:spcPts val="0"/>
              </a:spcAft>
              <a:buClr>
                <a:schemeClr val="dk1"/>
              </a:buClr>
              <a:buSzPts val="2400"/>
              <a:buChar char="•"/>
            </a:pPr>
            <a:r>
              <a:rPr lang="en-US"/>
              <a:t>The program is prepared in sequence </a:t>
            </a:r>
            <a:endParaRPr/>
          </a:p>
          <a:p>
            <a:pPr indent="-228600" lvl="1" marL="685800" rtl="0" algn="l">
              <a:lnSpc>
                <a:spcPct val="90000"/>
              </a:lnSpc>
              <a:spcBef>
                <a:spcPts val="500"/>
              </a:spcBef>
              <a:spcAft>
                <a:spcPts val="0"/>
              </a:spcAft>
              <a:buClr>
                <a:schemeClr val="dk1"/>
              </a:buClr>
              <a:buSzPts val="2400"/>
              <a:buChar char="•"/>
            </a:pPr>
            <a:r>
              <a:rPr lang="en-US"/>
              <a:t>All instructions are found on the first page and the last page</a:t>
            </a:r>
            <a:endParaRPr/>
          </a:p>
          <a:p>
            <a:pPr indent="-228600" lvl="1" marL="685800" rtl="0" algn="l">
              <a:lnSpc>
                <a:spcPct val="90000"/>
              </a:lnSpc>
              <a:spcBef>
                <a:spcPts val="500"/>
              </a:spcBef>
              <a:spcAft>
                <a:spcPts val="0"/>
              </a:spcAft>
              <a:buClr>
                <a:schemeClr val="dk1"/>
              </a:buClr>
              <a:buSzPts val="2400"/>
              <a:buChar char="•"/>
            </a:pPr>
            <a:r>
              <a:rPr lang="en-US"/>
              <a:t>Instructions signal the beginning and the end of the job</a:t>
            </a:r>
            <a:endParaRPr/>
          </a:p>
          <a:p>
            <a:pPr indent="-228600" lvl="0" marL="228600" rtl="0" algn="l">
              <a:lnSpc>
                <a:spcPct val="90000"/>
              </a:lnSpc>
              <a:spcBef>
                <a:spcPts val="1000"/>
              </a:spcBef>
              <a:spcAft>
                <a:spcPts val="0"/>
              </a:spcAft>
              <a:buClr>
                <a:schemeClr val="dk1"/>
              </a:buClr>
              <a:buSzPts val="2800"/>
              <a:buChar char="•"/>
            </a:pPr>
            <a:r>
              <a:rPr lang="en-US"/>
              <a:t>Pages are not loaded contiguously into memory[1]. </a:t>
            </a:r>
            <a:endParaRPr/>
          </a:p>
          <a:p>
            <a:pPr indent="-228600" lvl="0" marL="228600" rtl="0" algn="l">
              <a:lnSpc>
                <a:spcPct val="90000"/>
              </a:lnSpc>
              <a:spcBef>
                <a:spcPts val="1000"/>
              </a:spcBef>
              <a:spcAft>
                <a:spcPts val="0"/>
              </a:spcAft>
              <a:buClr>
                <a:schemeClr val="dk1"/>
              </a:buClr>
              <a:buSzPts val="2800"/>
              <a:buChar char="•"/>
            </a:pPr>
            <a:r>
              <a:rPr lang="en-US"/>
              <a:t>Pages are loaded anywhere there is space within the page frames in memory.</a:t>
            </a:r>
            <a:endParaRPr/>
          </a:p>
        </p:txBody>
      </p:sp>
      <p:pic>
        <p:nvPicPr>
          <p:cNvPr id="206" name="Google Shape;206;p10"/>
          <p:cNvPicPr preferRelativeResize="0"/>
          <p:nvPr/>
        </p:nvPicPr>
        <p:blipFill rotWithShape="1">
          <a:blip r:embed="rId3">
            <a:alphaModFix/>
          </a:blip>
          <a:srcRect b="0" l="0" r="0" t="0"/>
          <a:stretch/>
        </p:blipFill>
        <p:spPr>
          <a:xfrm>
            <a:off x="10218964" y="4805172"/>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0" name="Shape 210"/>
        <p:cNvGrpSpPr/>
        <p:nvPr/>
      </p:nvGrpSpPr>
      <p:grpSpPr>
        <a:xfrm>
          <a:off x="0" y="0"/>
          <a:ext cx="0" cy="0"/>
          <a:chOff x="0" y="0"/>
          <a:chExt cx="0" cy="0"/>
        </a:xfrm>
      </p:grpSpPr>
      <p:sp>
        <p:nvSpPr>
          <p:cNvPr id="211" name="Google Shape;211;p11"/>
          <p:cNvSpPr/>
          <p:nvPr/>
        </p:nvSpPr>
        <p:spPr>
          <a:xfrm>
            <a:off x="0" y="0"/>
            <a:ext cx="12188952"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212" name="Google Shape;212;p1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Georgia"/>
              <a:buNone/>
            </a:pPr>
            <a:r>
              <a:rPr lang="en-US" sz="5400"/>
              <a:t>Paged Memory</a:t>
            </a:r>
            <a:endParaRPr sz="5400"/>
          </a:p>
        </p:txBody>
      </p:sp>
      <p:sp>
        <p:nvSpPr>
          <p:cNvPr id="213" name="Google Shape;213;p11"/>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214" name="Google Shape;214;p11"/>
          <p:cNvSpPr txBox="1"/>
          <p:nvPr>
            <p:ph idx="1" type="body"/>
          </p:nvPr>
        </p:nvSpPr>
        <p:spPr>
          <a:xfrm>
            <a:off x="838200" y="1929384"/>
            <a:ext cx="10515600" cy="425196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Operating system must figure out how to manage the non-contiguous pages. </a:t>
            </a:r>
            <a:endParaRPr/>
          </a:p>
          <a:p>
            <a:pPr indent="-228600" lvl="0" marL="228600" rtl="0" algn="l">
              <a:lnSpc>
                <a:spcPct val="90000"/>
              </a:lnSpc>
              <a:spcBef>
                <a:spcPts val="1000"/>
              </a:spcBef>
              <a:spcAft>
                <a:spcPts val="0"/>
              </a:spcAft>
              <a:buClr>
                <a:schemeClr val="dk1"/>
              </a:buClr>
              <a:buSzPts val="2800"/>
              <a:buChar char="•"/>
            </a:pPr>
            <a:r>
              <a:rPr lang="en-US"/>
              <a:t>This is done by the</a:t>
            </a:r>
            <a:endParaRPr/>
          </a:p>
          <a:p>
            <a:pPr indent="-228600" lvl="1" marL="685800" rtl="0" algn="l">
              <a:lnSpc>
                <a:spcPct val="90000"/>
              </a:lnSpc>
              <a:spcBef>
                <a:spcPts val="500"/>
              </a:spcBef>
              <a:spcAft>
                <a:spcPts val="0"/>
              </a:spcAft>
              <a:buClr>
                <a:schemeClr val="dk1"/>
              </a:buClr>
              <a:buSzPts val="2400"/>
              <a:buChar char="•"/>
            </a:pPr>
            <a:r>
              <a:rPr lang="en-US"/>
              <a:t>Job Table (JT)</a:t>
            </a:r>
            <a:endParaRPr/>
          </a:p>
          <a:p>
            <a:pPr indent="-228600" lvl="1" marL="685800" rtl="0" algn="l">
              <a:lnSpc>
                <a:spcPct val="90000"/>
              </a:lnSpc>
              <a:spcBef>
                <a:spcPts val="500"/>
              </a:spcBef>
              <a:spcAft>
                <a:spcPts val="0"/>
              </a:spcAft>
              <a:buClr>
                <a:schemeClr val="dk1"/>
              </a:buClr>
              <a:buSzPts val="2400"/>
              <a:buChar char="•"/>
            </a:pPr>
            <a:r>
              <a:rPr lang="en-US"/>
              <a:t>Page Map Table (PMT)</a:t>
            </a:r>
            <a:endParaRPr/>
          </a:p>
          <a:p>
            <a:pPr indent="-228600" lvl="1" marL="685800" rtl="0" algn="l">
              <a:lnSpc>
                <a:spcPct val="90000"/>
              </a:lnSpc>
              <a:spcBef>
                <a:spcPts val="500"/>
              </a:spcBef>
              <a:spcAft>
                <a:spcPts val="0"/>
              </a:spcAft>
              <a:buClr>
                <a:schemeClr val="dk1"/>
              </a:buClr>
              <a:buSzPts val="2400"/>
              <a:buChar char="•"/>
            </a:pPr>
            <a:r>
              <a:rPr lang="en-US"/>
              <a:t>Memory Map Table (MMT).</a:t>
            </a:r>
            <a:endParaRPr/>
          </a:p>
          <a:p>
            <a:pPr indent="-50800" lvl="0" marL="228600" rtl="0" algn="l">
              <a:lnSpc>
                <a:spcPct val="90000"/>
              </a:lnSpc>
              <a:spcBef>
                <a:spcPts val="1000"/>
              </a:spcBef>
              <a:spcAft>
                <a:spcPts val="0"/>
              </a:spcAft>
              <a:buClr>
                <a:schemeClr val="dk1"/>
              </a:buClr>
              <a:buSzPts val="2800"/>
              <a:buNone/>
            </a:pPr>
            <a:r>
              <a:t/>
            </a:r>
            <a:endParaRPr/>
          </a:p>
        </p:txBody>
      </p:sp>
      <p:pic>
        <p:nvPicPr>
          <p:cNvPr id="215" name="Google Shape;215;p11"/>
          <p:cNvPicPr preferRelativeResize="0"/>
          <p:nvPr/>
        </p:nvPicPr>
        <p:blipFill rotWithShape="1">
          <a:blip r:embed="rId3">
            <a:alphaModFix/>
          </a:blip>
          <a:srcRect b="0" l="0" r="0" t="0"/>
          <a:stretch/>
        </p:blipFill>
        <p:spPr>
          <a:xfrm>
            <a:off x="10056876" y="4700567"/>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19" name="Shape 219"/>
        <p:cNvGrpSpPr/>
        <p:nvPr/>
      </p:nvGrpSpPr>
      <p:grpSpPr>
        <a:xfrm>
          <a:off x="0" y="0"/>
          <a:ext cx="0" cy="0"/>
          <a:chOff x="0" y="0"/>
          <a:chExt cx="0" cy="0"/>
        </a:xfrm>
      </p:grpSpPr>
      <p:sp>
        <p:nvSpPr>
          <p:cNvPr id="220" name="Google Shape;220;p12"/>
          <p:cNvSpPr/>
          <p:nvPr/>
        </p:nvSpPr>
        <p:spPr>
          <a:xfrm>
            <a:off x="0" y="0"/>
            <a:ext cx="12191999" cy="6857365"/>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221" name="Google Shape;221;p12"/>
          <p:cNvSpPr txBox="1"/>
          <p:nvPr>
            <p:ph type="title"/>
          </p:nvPr>
        </p:nvSpPr>
        <p:spPr>
          <a:xfrm>
            <a:off x="795528" y="386930"/>
            <a:ext cx="10141799" cy="1300554"/>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4800"/>
              <a:buFont typeface="Georgia"/>
              <a:buNone/>
            </a:pPr>
            <a:r>
              <a:rPr lang="en-US" sz="4800"/>
              <a:t>Paged Memory</a:t>
            </a:r>
            <a:endParaRPr sz="4800"/>
          </a:p>
        </p:txBody>
      </p:sp>
      <p:sp>
        <p:nvSpPr>
          <p:cNvPr id="222" name="Google Shape;222;p12"/>
          <p:cNvSpPr/>
          <p:nvPr/>
        </p:nvSpPr>
        <p:spPr>
          <a:xfrm rot="10800000">
            <a:off x="-2" y="1998845"/>
            <a:ext cx="11454595" cy="78169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223" name="Google Shape;223;p12"/>
          <p:cNvSpPr/>
          <p:nvPr/>
        </p:nvSpPr>
        <p:spPr>
          <a:xfrm>
            <a:off x="0" y="2203079"/>
            <a:ext cx="11383362" cy="4267991"/>
          </a:xfrm>
          <a:prstGeom prst="rect">
            <a:avLst/>
          </a:prstGeom>
          <a:solidFill>
            <a:schemeClr val="lt1"/>
          </a:solidFill>
          <a:ln>
            <a:noFill/>
          </a:ln>
          <a:effectLst>
            <a:outerShdw blurRad="139700" rotWithShape="0" algn="t" dir="5400000" dist="127000">
              <a:srgbClr val="000000">
                <a:alpha val="1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pic>
        <p:nvPicPr>
          <p:cNvPr id="224" name="Google Shape;224;p12"/>
          <p:cNvPicPr preferRelativeResize="0"/>
          <p:nvPr/>
        </p:nvPicPr>
        <p:blipFill rotWithShape="1">
          <a:blip r:embed="rId3">
            <a:alphaModFix/>
          </a:blip>
          <a:srcRect b="0" l="0" r="0" t="0"/>
          <a:stretch/>
        </p:blipFill>
        <p:spPr>
          <a:xfrm>
            <a:off x="635295" y="2527738"/>
            <a:ext cx="5150277" cy="3708197"/>
          </a:xfrm>
          <a:prstGeom prst="rect">
            <a:avLst/>
          </a:prstGeom>
          <a:noFill/>
          <a:ln>
            <a:noFill/>
          </a:ln>
        </p:spPr>
      </p:pic>
      <p:sp>
        <p:nvSpPr>
          <p:cNvPr id="225" name="Google Shape;225;p12"/>
          <p:cNvSpPr txBox="1"/>
          <p:nvPr>
            <p:ph idx="1" type="body"/>
          </p:nvPr>
        </p:nvSpPr>
        <p:spPr>
          <a:xfrm>
            <a:off x="6406429" y="2599509"/>
            <a:ext cx="4530898" cy="3639450"/>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lang="en-US" sz="2400"/>
              <a:t>Job A is divided into pages 0 to 3.</a:t>
            </a:r>
            <a:endParaRPr/>
          </a:p>
          <a:p>
            <a:pPr indent="-228600" lvl="0" marL="228600" rtl="0" algn="l">
              <a:lnSpc>
                <a:spcPct val="90000"/>
              </a:lnSpc>
              <a:spcBef>
                <a:spcPts val="1000"/>
              </a:spcBef>
              <a:spcAft>
                <a:spcPts val="0"/>
              </a:spcAft>
              <a:buClr>
                <a:schemeClr val="dk1"/>
              </a:buClr>
              <a:buSzPts val="2400"/>
              <a:buChar char="•"/>
            </a:pPr>
            <a:r>
              <a:rPr lang="en-US" sz="2400"/>
              <a:t>The first Page 0 and the last Page 3 contain the job instructions. </a:t>
            </a:r>
            <a:endParaRPr/>
          </a:p>
          <a:p>
            <a:pPr indent="-228600" lvl="0" marL="228600" rtl="0" algn="l">
              <a:lnSpc>
                <a:spcPct val="90000"/>
              </a:lnSpc>
              <a:spcBef>
                <a:spcPts val="1000"/>
              </a:spcBef>
              <a:spcAft>
                <a:spcPts val="0"/>
              </a:spcAft>
              <a:buClr>
                <a:schemeClr val="dk1"/>
              </a:buClr>
              <a:buSzPts val="2400"/>
              <a:buChar char="•"/>
            </a:pPr>
            <a:r>
              <a:rPr lang="en-US" sz="2400"/>
              <a:t>Pages are divided into similar sizes </a:t>
            </a:r>
            <a:endParaRPr/>
          </a:p>
          <a:p>
            <a:pPr indent="-228600" lvl="0" marL="228600" rtl="0" algn="l">
              <a:lnSpc>
                <a:spcPct val="90000"/>
              </a:lnSpc>
              <a:spcBef>
                <a:spcPts val="1000"/>
              </a:spcBef>
              <a:spcAft>
                <a:spcPts val="0"/>
              </a:spcAft>
              <a:buClr>
                <a:schemeClr val="dk1"/>
              </a:buClr>
              <a:buSzPts val="2400"/>
              <a:buChar char="•"/>
            </a:pPr>
            <a:r>
              <a:rPr lang="en-US" sz="2400"/>
              <a:t>Pages are then loaded into memory non-sequentially</a:t>
            </a:r>
            <a:endParaRPr sz="2400"/>
          </a:p>
        </p:txBody>
      </p:sp>
      <p:sp>
        <p:nvSpPr>
          <p:cNvPr id="226" name="Google Shape;226;p12"/>
          <p:cNvSpPr/>
          <p:nvPr/>
        </p:nvSpPr>
        <p:spPr>
          <a:xfrm rot="5400000">
            <a:off x="11228040" y="2313027"/>
            <a:ext cx="781700" cy="152382"/>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pic>
        <p:nvPicPr>
          <p:cNvPr id="227" name="Google Shape;227;p12"/>
          <p:cNvPicPr preferRelativeResize="0"/>
          <p:nvPr/>
        </p:nvPicPr>
        <p:blipFill rotWithShape="1">
          <a:blip r:embed="rId4">
            <a:alphaModFix/>
          </a:blip>
          <a:srcRect b="0" l="0" r="0" t="0"/>
          <a:stretch/>
        </p:blipFill>
        <p:spPr>
          <a:xfrm>
            <a:off x="10318885" y="4778436"/>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sp>
        <p:nvSpPr>
          <p:cNvPr id="232" name="Google Shape;232;p13"/>
          <p:cNvSpPr/>
          <p:nvPr/>
        </p:nvSpPr>
        <p:spPr>
          <a:xfrm>
            <a:off x="0" y="0"/>
            <a:ext cx="12188952"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233" name="Google Shape;233;p1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Georgia"/>
              <a:buNone/>
            </a:pPr>
            <a:r>
              <a:rPr lang="en-US" sz="5400"/>
              <a:t>Paged Memory</a:t>
            </a:r>
            <a:endParaRPr sz="5400"/>
          </a:p>
        </p:txBody>
      </p:sp>
      <p:sp>
        <p:nvSpPr>
          <p:cNvPr id="234" name="Google Shape;234;p13"/>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235" name="Google Shape;235;p13"/>
          <p:cNvSpPr txBox="1"/>
          <p:nvPr>
            <p:ph idx="1" type="body"/>
          </p:nvPr>
        </p:nvSpPr>
        <p:spPr>
          <a:xfrm>
            <a:off x="838200" y="1929384"/>
            <a:ext cx="10515600" cy="425196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Job Table (JT) is used to </a:t>
            </a:r>
            <a:endParaRPr/>
          </a:p>
          <a:p>
            <a:pPr indent="-228600" lvl="1" marL="685800" rtl="0" algn="l">
              <a:lnSpc>
                <a:spcPct val="90000"/>
              </a:lnSpc>
              <a:spcBef>
                <a:spcPts val="500"/>
              </a:spcBef>
              <a:spcAft>
                <a:spcPts val="0"/>
              </a:spcAft>
              <a:buClr>
                <a:schemeClr val="dk1"/>
              </a:buClr>
              <a:buSzPts val="2400"/>
              <a:buChar char="•"/>
            </a:pPr>
            <a:r>
              <a:rPr lang="en-US"/>
              <a:t>Hold all the jobs within the system </a:t>
            </a:r>
            <a:endParaRPr/>
          </a:p>
          <a:p>
            <a:pPr indent="-228600" lvl="1" marL="685800" rtl="0" algn="l">
              <a:lnSpc>
                <a:spcPct val="90000"/>
              </a:lnSpc>
              <a:spcBef>
                <a:spcPts val="500"/>
              </a:spcBef>
              <a:spcAft>
                <a:spcPts val="0"/>
              </a:spcAft>
              <a:buClr>
                <a:schemeClr val="dk1"/>
              </a:buClr>
              <a:buSzPts val="2400"/>
              <a:buChar char="•"/>
            </a:pPr>
            <a:r>
              <a:rPr lang="en-US"/>
              <a:t>The resources they need and their location within the PMT. </a:t>
            </a:r>
            <a:endParaRPr/>
          </a:p>
          <a:p>
            <a:pPr indent="-228600" lvl="0" marL="228600" rtl="0" algn="l">
              <a:lnSpc>
                <a:spcPct val="90000"/>
              </a:lnSpc>
              <a:spcBef>
                <a:spcPts val="1000"/>
              </a:spcBef>
              <a:spcAft>
                <a:spcPts val="0"/>
              </a:spcAft>
              <a:buClr>
                <a:schemeClr val="dk1"/>
              </a:buClr>
              <a:buSzPts val="2800"/>
              <a:buChar char="•"/>
            </a:pPr>
            <a:r>
              <a:rPr lang="en-US"/>
              <a:t>Each job then has its own PMT. </a:t>
            </a:r>
            <a:endParaRPr/>
          </a:p>
          <a:p>
            <a:pPr indent="-228600" lvl="0" marL="228600" rtl="0" algn="l">
              <a:lnSpc>
                <a:spcPct val="90000"/>
              </a:lnSpc>
              <a:spcBef>
                <a:spcPts val="1000"/>
              </a:spcBef>
              <a:spcAft>
                <a:spcPts val="0"/>
              </a:spcAft>
              <a:buClr>
                <a:schemeClr val="dk1"/>
              </a:buClr>
              <a:buSzPts val="2800"/>
              <a:buChar char="•"/>
            </a:pPr>
            <a:r>
              <a:rPr lang="en-US"/>
              <a:t>Lists the number of pages that the job has been split into. </a:t>
            </a:r>
            <a:endParaRPr/>
          </a:p>
          <a:p>
            <a:pPr indent="-228600" lvl="0" marL="228600" rtl="0" algn="l">
              <a:lnSpc>
                <a:spcPct val="90000"/>
              </a:lnSpc>
              <a:spcBef>
                <a:spcPts val="1000"/>
              </a:spcBef>
              <a:spcAft>
                <a:spcPts val="0"/>
              </a:spcAft>
              <a:buClr>
                <a:schemeClr val="dk1"/>
              </a:buClr>
              <a:buSzPts val="2800"/>
              <a:buChar char="•"/>
            </a:pPr>
            <a:r>
              <a:rPr lang="en-US"/>
              <a:t>Memory map shows where each page is in memory and whether the memory section is free or busy [1].</a:t>
            </a:r>
            <a:endParaRPr/>
          </a:p>
          <a:p>
            <a:pPr indent="-50800" lvl="0" marL="228600" rtl="0" algn="l">
              <a:lnSpc>
                <a:spcPct val="90000"/>
              </a:lnSpc>
              <a:spcBef>
                <a:spcPts val="1000"/>
              </a:spcBef>
              <a:spcAft>
                <a:spcPts val="0"/>
              </a:spcAft>
              <a:buClr>
                <a:schemeClr val="dk1"/>
              </a:buClr>
              <a:buSzPts val="2800"/>
              <a:buNone/>
            </a:pPr>
            <a:r>
              <a:t/>
            </a:r>
            <a:endParaRPr/>
          </a:p>
        </p:txBody>
      </p:sp>
      <p:pic>
        <p:nvPicPr>
          <p:cNvPr id="236" name="Google Shape;236;p13"/>
          <p:cNvPicPr preferRelativeResize="0"/>
          <p:nvPr/>
        </p:nvPicPr>
        <p:blipFill rotWithShape="1">
          <a:blip r:embed="rId3">
            <a:alphaModFix/>
          </a:blip>
          <a:srcRect b="0" l="0" r="0" t="0"/>
          <a:stretch/>
        </p:blipFill>
        <p:spPr>
          <a:xfrm>
            <a:off x="10218964" y="4805172"/>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0" name="Shape 240"/>
        <p:cNvGrpSpPr/>
        <p:nvPr/>
      </p:nvGrpSpPr>
      <p:grpSpPr>
        <a:xfrm>
          <a:off x="0" y="0"/>
          <a:ext cx="0" cy="0"/>
          <a:chOff x="0" y="0"/>
          <a:chExt cx="0" cy="0"/>
        </a:xfrm>
      </p:grpSpPr>
      <p:sp>
        <p:nvSpPr>
          <p:cNvPr id="241" name="Google Shape;241;p14"/>
          <p:cNvSpPr/>
          <p:nvPr/>
        </p:nvSpPr>
        <p:spPr>
          <a:xfrm>
            <a:off x="0" y="0"/>
            <a:ext cx="12188952"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242" name="Google Shape;242;p1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Georgia"/>
              <a:buNone/>
            </a:pPr>
            <a:r>
              <a:rPr lang="en-US" sz="5400"/>
              <a:t>Paged Memory</a:t>
            </a:r>
            <a:endParaRPr sz="5400"/>
          </a:p>
        </p:txBody>
      </p:sp>
      <p:sp>
        <p:nvSpPr>
          <p:cNvPr id="243" name="Google Shape;243;p14"/>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244" name="Google Shape;244;p14"/>
          <p:cNvSpPr txBox="1"/>
          <p:nvPr>
            <p:ph idx="1" type="body"/>
          </p:nvPr>
        </p:nvSpPr>
        <p:spPr>
          <a:xfrm>
            <a:off x="838200" y="1929384"/>
            <a:ext cx="10477500" cy="425196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None/>
            </a:pPr>
            <a:r>
              <a:rPr b="1" lang="en-US" sz="2400"/>
              <a:t>Advantage</a:t>
            </a:r>
            <a:endParaRPr/>
          </a:p>
          <a:p>
            <a:pPr indent="-228600" lvl="0" marL="228600" rtl="0" algn="l">
              <a:lnSpc>
                <a:spcPct val="90000"/>
              </a:lnSpc>
              <a:spcBef>
                <a:spcPts val="1000"/>
              </a:spcBef>
              <a:spcAft>
                <a:spcPts val="0"/>
              </a:spcAft>
              <a:buClr>
                <a:schemeClr val="dk1"/>
              </a:buClr>
              <a:buSzPts val="2400"/>
              <a:buChar char="•"/>
            </a:pPr>
            <a:r>
              <a:rPr lang="en-US" sz="2400"/>
              <a:t>Memory usage is more efficient </a:t>
            </a:r>
            <a:endParaRPr/>
          </a:p>
          <a:p>
            <a:pPr indent="-228600" lvl="0" marL="228600" rtl="0" algn="l">
              <a:lnSpc>
                <a:spcPct val="90000"/>
              </a:lnSpc>
              <a:spcBef>
                <a:spcPts val="1000"/>
              </a:spcBef>
              <a:spcAft>
                <a:spcPts val="0"/>
              </a:spcAft>
              <a:buClr>
                <a:schemeClr val="dk1"/>
              </a:buClr>
              <a:buSzPts val="2400"/>
              <a:buChar char="•"/>
            </a:pPr>
            <a:r>
              <a:rPr lang="en-US" sz="2400"/>
              <a:t>Pages are stored anywhere there is space within the page frames</a:t>
            </a:r>
            <a:endParaRPr/>
          </a:p>
          <a:p>
            <a:pPr indent="0" lvl="0" marL="0" rtl="0" algn="l">
              <a:lnSpc>
                <a:spcPct val="90000"/>
              </a:lnSpc>
              <a:spcBef>
                <a:spcPts val="1000"/>
              </a:spcBef>
              <a:spcAft>
                <a:spcPts val="0"/>
              </a:spcAft>
              <a:buClr>
                <a:schemeClr val="dk1"/>
              </a:buClr>
              <a:buSzPts val="2400"/>
              <a:buNone/>
            </a:pPr>
            <a:r>
              <a:rPr b="1" lang="en-US" sz="2400"/>
              <a:t>Disadvantage</a:t>
            </a:r>
            <a:endParaRPr/>
          </a:p>
          <a:p>
            <a:pPr indent="-228600" lvl="0" marL="228600" rtl="0" algn="l">
              <a:lnSpc>
                <a:spcPct val="90000"/>
              </a:lnSpc>
              <a:spcBef>
                <a:spcPts val="1000"/>
              </a:spcBef>
              <a:spcAft>
                <a:spcPts val="0"/>
              </a:spcAft>
              <a:buClr>
                <a:schemeClr val="dk1"/>
              </a:buClr>
              <a:buSzPts val="2400"/>
              <a:buChar char="•"/>
            </a:pPr>
            <a:r>
              <a:rPr lang="en-US" sz="2400"/>
              <a:t>Pages are located anywhere in memory, more resources</a:t>
            </a:r>
            <a:endParaRPr/>
          </a:p>
          <a:p>
            <a:pPr indent="-228600" lvl="0" marL="228600" rtl="0" algn="l">
              <a:lnSpc>
                <a:spcPct val="90000"/>
              </a:lnSpc>
              <a:spcBef>
                <a:spcPts val="1000"/>
              </a:spcBef>
              <a:spcAft>
                <a:spcPts val="0"/>
              </a:spcAft>
              <a:buClr>
                <a:schemeClr val="dk1"/>
              </a:buClr>
              <a:buSzPts val="2400"/>
              <a:buChar char="•"/>
            </a:pPr>
            <a:r>
              <a:rPr lang="en-US" sz="2400"/>
              <a:t>The last page of any job will more often result in internal fragmentation</a:t>
            </a:r>
            <a:endParaRPr/>
          </a:p>
          <a:p>
            <a:pPr indent="-228600" lvl="0" marL="228600" rtl="0" algn="l">
              <a:lnSpc>
                <a:spcPct val="90000"/>
              </a:lnSpc>
              <a:spcBef>
                <a:spcPts val="1000"/>
              </a:spcBef>
              <a:spcAft>
                <a:spcPts val="0"/>
              </a:spcAft>
              <a:buClr>
                <a:schemeClr val="dk1"/>
              </a:buClr>
              <a:buSzPts val="2400"/>
              <a:buChar char="•"/>
            </a:pPr>
            <a:r>
              <a:rPr lang="en-US" sz="2400"/>
              <a:t>A small size page would result in a PMT that is lengthy </a:t>
            </a:r>
            <a:endParaRPr/>
          </a:p>
          <a:p>
            <a:pPr indent="-228600" lvl="0" marL="228600" rtl="0" algn="l">
              <a:lnSpc>
                <a:spcPct val="90000"/>
              </a:lnSpc>
              <a:spcBef>
                <a:spcPts val="1000"/>
              </a:spcBef>
              <a:spcAft>
                <a:spcPts val="0"/>
              </a:spcAft>
              <a:buClr>
                <a:schemeClr val="dk1"/>
              </a:buClr>
              <a:buSzPts val="2400"/>
              <a:buChar char="•"/>
            </a:pPr>
            <a:r>
              <a:rPr lang="en-US" sz="2400"/>
              <a:t>Too large a page - larger internal fragmentation. </a:t>
            </a:r>
            <a:endParaRPr/>
          </a:p>
          <a:p>
            <a:pPr indent="-76200" lvl="0" marL="228600" rtl="0" algn="l">
              <a:lnSpc>
                <a:spcPct val="90000"/>
              </a:lnSpc>
              <a:spcBef>
                <a:spcPts val="1000"/>
              </a:spcBef>
              <a:spcAft>
                <a:spcPts val="0"/>
              </a:spcAft>
              <a:buClr>
                <a:schemeClr val="dk1"/>
              </a:buClr>
              <a:buSzPts val="2400"/>
              <a:buNone/>
            </a:pPr>
            <a:r>
              <a:t/>
            </a:r>
            <a:endParaRPr sz="2400"/>
          </a:p>
        </p:txBody>
      </p:sp>
      <p:pic>
        <p:nvPicPr>
          <p:cNvPr id="245" name="Google Shape;245;p14"/>
          <p:cNvPicPr preferRelativeResize="0"/>
          <p:nvPr/>
        </p:nvPicPr>
        <p:blipFill rotWithShape="1">
          <a:blip r:embed="rId3">
            <a:alphaModFix/>
          </a:blip>
          <a:srcRect b="0" l="0" r="0" t="0"/>
          <a:stretch/>
        </p:blipFill>
        <p:spPr>
          <a:xfrm>
            <a:off x="10218965" y="4963885"/>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sp>
        <p:nvSpPr>
          <p:cNvPr id="250" name="Google Shape;250;p15"/>
          <p:cNvSpPr/>
          <p:nvPr/>
        </p:nvSpPr>
        <p:spPr>
          <a:xfrm>
            <a:off x="0" y="0"/>
            <a:ext cx="12188952"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251" name="Google Shape;251;p15"/>
          <p:cNvSpPr txBox="1"/>
          <p:nvPr>
            <p:ph type="title"/>
          </p:nvPr>
        </p:nvSpPr>
        <p:spPr>
          <a:xfrm>
            <a:off x="841248" y="548640"/>
            <a:ext cx="3600860" cy="543153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Georgia"/>
              <a:buNone/>
            </a:pPr>
            <a:r>
              <a:rPr lang="en-US" sz="5400"/>
              <a:t>Demand Paging Allocation</a:t>
            </a:r>
            <a:endParaRPr sz="5400"/>
          </a:p>
        </p:txBody>
      </p:sp>
      <p:sp>
        <p:nvSpPr>
          <p:cNvPr id="252" name="Google Shape;252;p15"/>
          <p:cNvSpPr/>
          <p:nvPr/>
        </p:nvSpPr>
        <p:spPr>
          <a:xfrm rot="5400000">
            <a:off x="2543983" y="3258715"/>
            <a:ext cx="4480560" cy="18288"/>
          </a:xfrm>
          <a:custGeom>
            <a:rect b="b" l="l" r="r" t="t"/>
            <a:pathLst>
              <a:path extrusionOk="0" fill="none" h="18288" w="448056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extrusionOk="0" h="18288" w="448056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253" name="Google Shape;253;p15"/>
          <p:cNvSpPr txBox="1"/>
          <p:nvPr>
            <p:ph idx="1" type="body"/>
          </p:nvPr>
        </p:nvSpPr>
        <p:spPr>
          <a:xfrm>
            <a:off x="5126418" y="552091"/>
            <a:ext cx="6224335" cy="5431536"/>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Demand paging allocation allows for only parts of the program to be placed into memory. </a:t>
            </a:r>
            <a:endParaRPr/>
          </a:p>
          <a:p>
            <a:pPr indent="-228600" lvl="0" marL="228600" rtl="0" algn="l">
              <a:lnSpc>
                <a:spcPct val="90000"/>
              </a:lnSpc>
              <a:spcBef>
                <a:spcPts val="1000"/>
              </a:spcBef>
              <a:spcAft>
                <a:spcPts val="0"/>
              </a:spcAft>
              <a:buClr>
                <a:schemeClr val="dk1"/>
              </a:buClr>
              <a:buSzPts val="2800"/>
              <a:buChar char="•"/>
            </a:pPr>
            <a:r>
              <a:rPr lang="en-US"/>
              <a:t>All the jobs are first divided into pages. </a:t>
            </a:r>
            <a:endParaRPr/>
          </a:p>
          <a:p>
            <a:pPr indent="-228600" lvl="0" marL="228600" rtl="0" algn="l">
              <a:lnSpc>
                <a:spcPct val="90000"/>
              </a:lnSpc>
              <a:spcBef>
                <a:spcPts val="1000"/>
              </a:spcBef>
              <a:spcAft>
                <a:spcPts val="0"/>
              </a:spcAft>
              <a:buClr>
                <a:schemeClr val="dk1"/>
              </a:buClr>
              <a:buSzPts val="2800"/>
              <a:buChar char="•"/>
            </a:pPr>
            <a:r>
              <a:rPr lang="en-US"/>
              <a:t>All these pages initially reside in secondary storage before being loaded into the main memory. </a:t>
            </a:r>
            <a:endParaRPr/>
          </a:p>
          <a:p>
            <a:pPr indent="-228600" lvl="0" marL="228600" rtl="0" algn="l">
              <a:lnSpc>
                <a:spcPct val="90000"/>
              </a:lnSpc>
              <a:spcBef>
                <a:spcPts val="1000"/>
              </a:spcBef>
              <a:spcAft>
                <a:spcPts val="0"/>
              </a:spcAft>
              <a:buClr>
                <a:schemeClr val="dk1"/>
              </a:buClr>
              <a:buSzPts val="2800"/>
              <a:buChar char="•"/>
            </a:pPr>
            <a:r>
              <a:rPr lang="en-US"/>
              <a:t>Parts of the job or program that are needed are placed into memory. </a:t>
            </a:r>
            <a:endParaRPr/>
          </a:p>
        </p:txBody>
      </p:sp>
      <p:pic>
        <p:nvPicPr>
          <p:cNvPr id="254" name="Google Shape;254;p15"/>
          <p:cNvPicPr preferRelativeResize="0"/>
          <p:nvPr/>
        </p:nvPicPr>
        <p:blipFill rotWithShape="1">
          <a:blip r:embed="rId3">
            <a:alphaModFix/>
          </a:blip>
          <a:srcRect b="0" l="0" r="0" t="0"/>
          <a:stretch/>
        </p:blipFill>
        <p:spPr>
          <a:xfrm>
            <a:off x="10320563" y="4890451"/>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sp>
        <p:nvSpPr>
          <p:cNvPr id="259" name="Google Shape;259;p16"/>
          <p:cNvSpPr/>
          <p:nvPr/>
        </p:nvSpPr>
        <p:spPr>
          <a:xfrm>
            <a:off x="0" y="0"/>
            <a:ext cx="12188952"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260" name="Google Shape;260;p1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Georgia"/>
              <a:buNone/>
            </a:pPr>
            <a:r>
              <a:rPr lang="en-US" sz="5400"/>
              <a:t>Demand Paging Allocation</a:t>
            </a:r>
            <a:endParaRPr sz="5400"/>
          </a:p>
        </p:txBody>
      </p:sp>
      <p:sp>
        <p:nvSpPr>
          <p:cNvPr id="261" name="Google Shape;261;p16"/>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262" name="Google Shape;262;p16"/>
          <p:cNvSpPr txBox="1"/>
          <p:nvPr>
            <p:ph idx="1" type="body"/>
          </p:nvPr>
        </p:nvSpPr>
        <p:spPr>
          <a:xfrm>
            <a:off x="838200" y="1929384"/>
            <a:ext cx="10515600" cy="4251960"/>
          </a:xfrm>
          <a:prstGeom prst="rect">
            <a:avLst/>
          </a:prstGeom>
          <a:noFill/>
          <a:ln>
            <a:noFill/>
          </a:ln>
        </p:spPr>
        <p:txBody>
          <a:bodyPr anchorCtr="0" anchor="t" bIns="45700" lIns="91425" spcFirstLastPara="1" rIns="91425" wrap="square" tIns="45700">
            <a:normAutofit fontScale="92500" lnSpcReduction="10000"/>
          </a:bodyPr>
          <a:lstStyle/>
          <a:p>
            <a:pPr indent="-228600" lvl="0" marL="228600" rtl="0" algn="l">
              <a:lnSpc>
                <a:spcPct val="90000"/>
              </a:lnSpc>
              <a:spcBef>
                <a:spcPts val="0"/>
              </a:spcBef>
              <a:spcAft>
                <a:spcPts val="0"/>
              </a:spcAft>
              <a:buClr>
                <a:schemeClr val="dk1"/>
              </a:buClr>
              <a:buSzPct val="100000"/>
              <a:buChar char="•"/>
            </a:pPr>
            <a:r>
              <a:rPr lang="en-US"/>
              <a:t>A user is working with Microsoft Word. </a:t>
            </a:r>
            <a:endParaRPr/>
          </a:p>
          <a:p>
            <a:pPr indent="-228600" lvl="0" marL="228600" rtl="0" algn="l">
              <a:lnSpc>
                <a:spcPct val="90000"/>
              </a:lnSpc>
              <a:spcBef>
                <a:spcPts val="1000"/>
              </a:spcBef>
              <a:spcAft>
                <a:spcPts val="0"/>
              </a:spcAft>
              <a:buClr>
                <a:schemeClr val="dk1"/>
              </a:buClr>
              <a:buSzPct val="100000"/>
              <a:buChar char="•"/>
            </a:pPr>
            <a:r>
              <a:rPr lang="en-US"/>
              <a:t>When typing the document, a user may only work with one menu at a time </a:t>
            </a:r>
            <a:endParaRPr/>
          </a:p>
          <a:p>
            <a:pPr indent="-228600" lvl="0" marL="228600" rtl="0" algn="l">
              <a:lnSpc>
                <a:spcPct val="90000"/>
              </a:lnSpc>
              <a:spcBef>
                <a:spcPts val="1000"/>
              </a:spcBef>
              <a:spcAft>
                <a:spcPts val="0"/>
              </a:spcAft>
              <a:buClr>
                <a:schemeClr val="dk1"/>
              </a:buClr>
              <a:buSzPct val="100000"/>
              <a:buChar char="•"/>
            </a:pPr>
            <a:r>
              <a:rPr lang="en-US"/>
              <a:t>All the other menu items stay idle. </a:t>
            </a:r>
            <a:endParaRPr/>
          </a:p>
          <a:p>
            <a:pPr indent="-228600" lvl="0" marL="228600" rtl="0" algn="l">
              <a:lnSpc>
                <a:spcPct val="90000"/>
              </a:lnSpc>
              <a:spcBef>
                <a:spcPts val="1000"/>
              </a:spcBef>
              <a:spcAft>
                <a:spcPts val="0"/>
              </a:spcAft>
              <a:buClr>
                <a:schemeClr val="dk1"/>
              </a:buClr>
              <a:buSzPct val="100000"/>
              <a:buChar char="•"/>
            </a:pPr>
            <a:r>
              <a:rPr lang="en-US"/>
              <a:t>To change this WORD to bold, the user selects the home menu and selects B and gets </a:t>
            </a:r>
            <a:r>
              <a:rPr b="1" lang="en-US"/>
              <a:t>WORD</a:t>
            </a:r>
            <a:endParaRPr/>
          </a:p>
          <a:p>
            <a:pPr indent="-228600" lvl="0" marL="228600" rtl="0" algn="l">
              <a:lnSpc>
                <a:spcPct val="90000"/>
              </a:lnSpc>
              <a:spcBef>
                <a:spcPts val="1000"/>
              </a:spcBef>
              <a:spcAft>
                <a:spcPts val="0"/>
              </a:spcAft>
              <a:buClr>
                <a:schemeClr val="dk1"/>
              </a:buClr>
              <a:buSzPct val="100000"/>
              <a:buChar char="•"/>
            </a:pPr>
            <a:r>
              <a:rPr lang="en-US"/>
              <a:t>All the other menu items are idle within Microsoft Word,</a:t>
            </a:r>
            <a:endParaRPr/>
          </a:p>
          <a:p>
            <a:pPr indent="-228600" lvl="0" marL="228600" rtl="0" algn="l">
              <a:lnSpc>
                <a:spcPct val="90000"/>
              </a:lnSpc>
              <a:spcBef>
                <a:spcPts val="1000"/>
              </a:spcBef>
              <a:spcAft>
                <a:spcPts val="0"/>
              </a:spcAft>
              <a:buClr>
                <a:schemeClr val="dk1"/>
              </a:buClr>
              <a:buSzPct val="100000"/>
              <a:buChar char="•"/>
            </a:pPr>
            <a:r>
              <a:rPr lang="en-US"/>
              <a:t>Premise that demand paging is built of.</a:t>
            </a:r>
            <a:endParaRPr/>
          </a:p>
          <a:p>
            <a:pPr indent="-228600" lvl="0" marL="228600" rtl="0" algn="l">
              <a:lnSpc>
                <a:spcPct val="90000"/>
              </a:lnSpc>
              <a:spcBef>
                <a:spcPts val="1000"/>
              </a:spcBef>
              <a:spcAft>
                <a:spcPts val="0"/>
              </a:spcAft>
              <a:buClr>
                <a:schemeClr val="dk1"/>
              </a:buClr>
              <a:buSzPct val="100000"/>
              <a:buChar char="•"/>
            </a:pPr>
            <a:r>
              <a:rPr lang="en-US"/>
              <a:t> By allocating only portions of the job that are necessary for processing - less memory. </a:t>
            </a:r>
            <a:endParaRPr/>
          </a:p>
        </p:txBody>
      </p:sp>
      <p:pic>
        <p:nvPicPr>
          <p:cNvPr id="263" name="Google Shape;263;p16"/>
          <p:cNvPicPr preferRelativeResize="0"/>
          <p:nvPr/>
        </p:nvPicPr>
        <p:blipFill rotWithShape="1">
          <a:blip r:embed="rId3">
            <a:alphaModFix/>
          </a:blip>
          <a:srcRect b="0" l="0" r="0" t="0"/>
          <a:stretch/>
        </p:blipFill>
        <p:spPr>
          <a:xfrm>
            <a:off x="10218964" y="4805172"/>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7" name="Shape 267"/>
        <p:cNvGrpSpPr/>
        <p:nvPr/>
      </p:nvGrpSpPr>
      <p:grpSpPr>
        <a:xfrm>
          <a:off x="0" y="0"/>
          <a:ext cx="0" cy="0"/>
          <a:chOff x="0" y="0"/>
          <a:chExt cx="0" cy="0"/>
        </a:xfrm>
      </p:grpSpPr>
      <p:sp>
        <p:nvSpPr>
          <p:cNvPr id="268" name="Google Shape;268;p17"/>
          <p:cNvSpPr/>
          <p:nvPr/>
        </p:nvSpPr>
        <p:spPr>
          <a:xfrm>
            <a:off x="0" y="0"/>
            <a:ext cx="12188952"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269" name="Google Shape;269;p1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Georgia"/>
              <a:buNone/>
            </a:pPr>
            <a:r>
              <a:rPr lang="en-US" sz="5400"/>
              <a:t>Demand Paging Allocation</a:t>
            </a:r>
            <a:endParaRPr sz="5400"/>
          </a:p>
        </p:txBody>
      </p:sp>
      <p:sp>
        <p:nvSpPr>
          <p:cNvPr id="270" name="Google Shape;270;p17"/>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271" name="Google Shape;271;p17"/>
          <p:cNvSpPr txBox="1"/>
          <p:nvPr>
            <p:ph idx="1" type="body"/>
          </p:nvPr>
        </p:nvSpPr>
        <p:spPr>
          <a:xfrm>
            <a:off x="838200" y="1929384"/>
            <a:ext cx="10515600" cy="425196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Page swapping - movement of pages from main memory to secondary storage [1].</a:t>
            </a:r>
            <a:endParaRPr/>
          </a:p>
          <a:p>
            <a:pPr indent="-228600" lvl="0" marL="228600" rtl="0" algn="l">
              <a:lnSpc>
                <a:spcPct val="90000"/>
              </a:lnSpc>
              <a:spcBef>
                <a:spcPts val="1000"/>
              </a:spcBef>
              <a:spcAft>
                <a:spcPts val="0"/>
              </a:spcAft>
              <a:buClr>
                <a:schemeClr val="dk1"/>
              </a:buClr>
              <a:buSzPts val="2800"/>
              <a:buChar char="•"/>
            </a:pPr>
            <a:r>
              <a:rPr lang="en-US"/>
              <a:t>Operating systems rely on tables to determine how pages are moved from one to the other.</a:t>
            </a:r>
            <a:endParaRPr/>
          </a:p>
          <a:p>
            <a:pPr indent="-228600" lvl="1" marL="685800" rtl="0" algn="l">
              <a:lnSpc>
                <a:spcPct val="90000"/>
              </a:lnSpc>
              <a:spcBef>
                <a:spcPts val="500"/>
              </a:spcBef>
              <a:spcAft>
                <a:spcPts val="0"/>
              </a:spcAft>
              <a:buClr>
                <a:schemeClr val="dk1"/>
              </a:buClr>
              <a:buSzPts val="2400"/>
              <a:buChar char="•"/>
            </a:pPr>
            <a:r>
              <a:rPr lang="en-US"/>
              <a:t>JT</a:t>
            </a:r>
            <a:endParaRPr/>
          </a:p>
          <a:p>
            <a:pPr indent="-228600" lvl="1" marL="685800" rtl="0" algn="l">
              <a:lnSpc>
                <a:spcPct val="90000"/>
              </a:lnSpc>
              <a:spcBef>
                <a:spcPts val="500"/>
              </a:spcBef>
              <a:spcAft>
                <a:spcPts val="0"/>
              </a:spcAft>
              <a:buClr>
                <a:schemeClr val="dk1"/>
              </a:buClr>
              <a:buSzPts val="2400"/>
              <a:buChar char="•"/>
            </a:pPr>
            <a:r>
              <a:rPr lang="en-US"/>
              <a:t>PMT </a:t>
            </a:r>
            <a:endParaRPr/>
          </a:p>
          <a:p>
            <a:pPr indent="-228600" lvl="1" marL="685800" rtl="0" algn="l">
              <a:lnSpc>
                <a:spcPct val="90000"/>
              </a:lnSpc>
              <a:spcBef>
                <a:spcPts val="500"/>
              </a:spcBef>
              <a:spcAft>
                <a:spcPts val="0"/>
              </a:spcAft>
              <a:buClr>
                <a:schemeClr val="dk1"/>
              </a:buClr>
              <a:buSzPts val="2400"/>
              <a:buChar char="•"/>
            </a:pPr>
            <a:r>
              <a:rPr lang="en-US"/>
              <a:t>MMT</a:t>
            </a:r>
            <a:endParaRPr/>
          </a:p>
        </p:txBody>
      </p:sp>
      <p:pic>
        <p:nvPicPr>
          <p:cNvPr id="272" name="Google Shape;272;p17"/>
          <p:cNvPicPr preferRelativeResize="0"/>
          <p:nvPr/>
        </p:nvPicPr>
        <p:blipFill rotWithShape="1">
          <a:blip r:embed="rId3">
            <a:alphaModFix/>
          </a:blip>
          <a:srcRect b="0" l="0" r="0" t="0"/>
          <a:stretch/>
        </p:blipFill>
        <p:spPr>
          <a:xfrm>
            <a:off x="10218964" y="4947558"/>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76" name="Shape 276"/>
        <p:cNvGrpSpPr/>
        <p:nvPr/>
      </p:nvGrpSpPr>
      <p:grpSpPr>
        <a:xfrm>
          <a:off x="0" y="0"/>
          <a:ext cx="0" cy="0"/>
          <a:chOff x="0" y="0"/>
          <a:chExt cx="0" cy="0"/>
        </a:xfrm>
      </p:grpSpPr>
      <p:sp>
        <p:nvSpPr>
          <p:cNvPr id="277" name="Google Shape;277;p18"/>
          <p:cNvSpPr/>
          <p:nvPr/>
        </p:nvSpPr>
        <p:spPr>
          <a:xfrm>
            <a:off x="0" y="0"/>
            <a:ext cx="12191999" cy="6857365"/>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278" name="Google Shape;278;p18"/>
          <p:cNvSpPr txBox="1"/>
          <p:nvPr>
            <p:ph type="title"/>
          </p:nvPr>
        </p:nvSpPr>
        <p:spPr>
          <a:xfrm>
            <a:off x="9267909" y="2023110"/>
            <a:ext cx="2469624" cy="284607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700"/>
              <a:buFont typeface="Georgia"/>
              <a:buNone/>
            </a:pPr>
            <a:r>
              <a:rPr lang="en-US" sz="3700">
                <a:solidFill>
                  <a:schemeClr val="dk1"/>
                </a:solidFill>
                <a:latin typeface="Georgia"/>
                <a:ea typeface="Georgia"/>
                <a:cs typeface="Georgia"/>
                <a:sym typeface="Georgia"/>
              </a:rPr>
              <a:t>Demand Paging Allocation</a:t>
            </a:r>
            <a:endParaRPr/>
          </a:p>
        </p:txBody>
      </p:sp>
      <p:sp>
        <p:nvSpPr>
          <p:cNvPr id="279" name="Google Shape;279;p18"/>
          <p:cNvSpPr/>
          <p:nvPr/>
        </p:nvSpPr>
        <p:spPr>
          <a:xfrm rot="-5400000">
            <a:off x="3433973" y="-827233"/>
            <a:ext cx="1715478" cy="8583421"/>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280" name="Google Shape;280;p18"/>
          <p:cNvSpPr/>
          <p:nvPr/>
        </p:nvSpPr>
        <p:spPr>
          <a:xfrm>
            <a:off x="302085" y="664308"/>
            <a:ext cx="8082632" cy="5600340"/>
          </a:xfrm>
          <a:prstGeom prst="rect">
            <a:avLst/>
          </a:prstGeom>
          <a:solidFill>
            <a:schemeClr val="lt1"/>
          </a:solidFill>
          <a:ln>
            <a:noFill/>
          </a:ln>
          <a:effectLst>
            <a:outerShdw blurRad="139700" rotWithShape="0" algn="t" dir="5400000" dist="127000">
              <a:srgbClr val="000000">
                <a:alpha val="1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pic>
        <p:nvPicPr>
          <p:cNvPr id="281" name="Google Shape;281;p18"/>
          <p:cNvPicPr preferRelativeResize="0"/>
          <p:nvPr>
            <p:ph idx="1" type="body"/>
          </p:nvPr>
        </p:nvPicPr>
        <p:blipFill rotWithShape="1">
          <a:blip r:embed="rId3">
            <a:alphaModFix/>
          </a:blip>
          <a:srcRect b="0" l="0" r="0" t="0"/>
          <a:stretch/>
        </p:blipFill>
        <p:spPr>
          <a:xfrm>
            <a:off x="545238" y="1096395"/>
            <a:ext cx="7608304" cy="4736166"/>
          </a:xfrm>
          <a:prstGeom prst="rect">
            <a:avLst/>
          </a:prstGeom>
          <a:noFill/>
          <a:ln>
            <a:noFill/>
          </a:ln>
        </p:spPr>
      </p:pic>
      <p:sp>
        <p:nvSpPr>
          <p:cNvPr id="282" name="Google Shape;282;p18"/>
          <p:cNvSpPr/>
          <p:nvPr/>
        </p:nvSpPr>
        <p:spPr>
          <a:xfrm rot="5400000">
            <a:off x="7950447" y="3392097"/>
            <a:ext cx="1719072" cy="152382"/>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pic>
        <p:nvPicPr>
          <p:cNvPr id="283" name="Google Shape;283;p18"/>
          <p:cNvPicPr preferRelativeResize="0"/>
          <p:nvPr/>
        </p:nvPicPr>
        <p:blipFill rotWithShape="1">
          <a:blip r:embed="rId4">
            <a:alphaModFix/>
          </a:blip>
          <a:srcRect b="0" l="0" r="0" t="0"/>
          <a:stretch/>
        </p:blipFill>
        <p:spPr>
          <a:xfrm>
            <a:off x="10061845" y="4975311"/>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7" name="Shape 287"/>
        <p:cNvGrpSpPr/>
        <p:nvPr/>
      </p:nvGrpSpPr>
      <p:grpSpPr>
        <a:xfrm>
          <a:off x="0" y="0"/>
          <a:ext cx="0" cy="0"/>
          <a:chOff x="0" y="0"/>
          <a:chExt cx="0" cy="0"/>
        </a:xfrm>
      </p:grpSpPr>
      <p:sp>
        <p:nvSpPr>
          <p:cNvPr id="288" name="Google Shape;288;p19"/>
          <p:cNvSpPr/>
          <p:nvPr/>
        </p:nvSpPr>
        <p:spPr>
          <a:xfrm>
            <a:off x="0" y="0"/>
            <a:ext cx="12188952"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289" name="Google Shape;289;p1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Georgia"/>
              <a:buNone/>
            </a:pPr>
            <a:r>
              <a:rPr lang="en-US" sz="5400"/>
              <a:t>Demand Paging Allocation</a:t>
            </a:r>
            <a:endParaRPr sz="5400"/>
          </a:p>
        </p:txBody>
      </p:sp>
      <p:sp>
        <p:nvSpPr>
          <p:cNvPr id="290" name="Google Shape;290;p19"/>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291" name="Google Shape;291;p19"/>
          <p:cNvSpPr txBox="1"/>
          <p:nvPr>
            <p:ph idx="1" type="body"/>
          </p:nvPr>
        </p:nvSpPr>
        <p:spPr>
          <a:xfrm>
            <a:off x="838200" y="1929384"/>
            <a:ext cx="10515600" cy="425196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Job H has 4 pages. </a:t>
            </a:r>
            <a:endParaRPr/>
          </a:p>
          <a:p>
            <a:pPr indent="-228600" lvl="0" marL="228600" rtl="0" algn="l">
              <a:lnSpc>
                <a:spcPct val="90000"/>
              </a:lnSpc>
              <a:spcBef>
                <a:spcPts val="1000"/>
              </a:spcBef>
              <a:spcAft>
                <a:spcPts val="0"/>
              </a:spcAft>
              <a:buClr>
                <a:schemeClr val="dk1"/>
              </a:buClr>
              <a:buSzPts val="2800"/>
              <a:buChar char="•"/>
            </a:pPr>
            <a:r>
              <a:rPr lang="en-US"/>
              <a:t>Pages are loaded onto the PMT table. </a:t>
            </a:r>
            <a:endParaRPr/>
          </a:p>
          <a:p>
            <a:pPr indent="-228600" lvl="0" marL="228600" rtl="0" algn="l">
              <a:lnSpc>
                <a:spcPct val="90000"/>
              </a:lnSpc>
              <a:spcBef>
                <a:spcPts val="1000"/>
              </a:spcBef>
              <a:spcAft>
                <a:spcPts val="0"/>
              </a:spcAft>
              <a:buClr>
                <a:schemeClr val="dk1"/>
              </a:buClr>
              <a:buSzPts val="2800"/>
              <a:buChar char="•"/>
            </a:pPr>
            <a:r>
              <a:rPr lang="en-US"/>
              <a:t>PMT lists whether the page is loaded in memory or not using the status field. </a:t>
            </a:r>
            <a:endParaRPr/>
          </a:p>
          <a:p>
            <a:pPr indent="-228600" lvl="0" marL="228600" rtl="0" algn="l">
              <a:lnSpc>
                <a:spcPct val="90000"/>
              </a:lnSpc>
              <a:spcBef>
                <a:spcPts val="1000"/>
              </a:spcBef>
              <a:spcAft>
                <a:spcPts val="0"/>
              </a:spcAft>
              <a:buClr>
                <a:schemeClr val="dk1"/>
              </a:buClr>
              <a:buSzPts val="2800"/>
              <a:buChar char="•"/>
            </a:pPr>
            <a:r>
              <a:rPr lang="en-US"/>
              <a:t>Pages 0 and 2 are loaded into frames 5 and 3 respectively</a:t>
            </a:r>
            <a:endParaRPr/>
          </a:p>
          <a:p>
            <a:pPr indent="-228600" lvl="0" marL="228600" rtl="0" algn="l">
              <a:lnSpc>
                <a:spcPct val="90000"/>
              </a:lnSpc>
              <a:spcBef>
                <a:spcPts val="1000"/>
              </a:spcBef>
              <a:spcAft>
                <a:spcPts val="0"/>
              </a:spcAft>
              <a:buClr>
                <a:schemeClr val="dk1"/>
              </a:buClr>
              <a:buSzPts val="2800"/>
              <a:buChar char="•"/>
            </a:pPr>
            <a:r>
              <a:rPr lang="en-US"/>
              <a:t>Pages 1 and 2 are not loaded. </a:t>
            </a:r>
            <a:endParaRPr/>
          </a:p>
        </p:txBody>
      </p:sp>
      <p:pic>
        <p:nvPicPr>
          <p:cNvPr id="292" name="Google Shape;292;p19"/>
          <p:cNvPicPr preferRelativeResize="0"/>
          <p:nvPr/>
        </p:nvPicPr>
        <p:blipFill rotWithShape="1">
          <a:blip r:embed="rId3">
            <a:alphaModFix/>
          </a:blip>
          <a:srcRect b="0" l="0" r="0" t="0"/>
          <a:stretch/>
        </p:blipFill>
        <p:spPr>
          <a:xfrm>
            <a:off x="10056876" y="4947557"/>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6" name="Shape 296"/>
        <p:cNvGrpSpPr/>
        <p:nvPr/>
      </p:nvGrpSpPr>
      <p:grpSpPr>
        <a:xfrm>
          <a:off x="0" y="0"/>
          <a:ext cx="0" cy="0"/>
          <a:chOff x="0" y="0"/>
          <a:chExt cx="0" cy="0"/>
        </a:xfrm>
      </p:grpSpPr>
      <p:sp>
        <p:nvSpPr>
          <p:cNvPr id="297" name="Google Shape;297;p20"/>
          <p:cNvSpPr/>
          <p:nvPr/>
        </p:nvSpPr>
        <p:spPr>
          <a:xfrm>
            <a:off x="0" y="0"/>
            <a:ext cx="12188952"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298" name="Google Shape;298;p2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Georgia"/>
              <a:buNone/>
            </a:pPr>
            <a:r>
              <a:rPr lang="en-US" sz="5400"/>
              <a:t>Demand Paging Allocation</a:t>
            </a:r>
            <a:endParaRPr sz="5400"/>
          </a:p>
        </p:txBody>
      </p:sp>
      <p:sp>
        <p:nvSpPr>
          <p:cNvPr id="299" name="Google Shape;299;p20"/>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300" name="Google Shape;300;p20"/>
          <p:cNvSpPr txBox="1"/>
          <p:nvPr>
            <p:ph idx="1" type="body"/>
          </p:nvPr>
        </p:nvSpPr>
        <p:spPr>
          <a:xfrm>
            <a:off x="838200" y="1929384"/>
            <a:ext cx="10515600" cy="425196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b="1" lang="en-US"/>
              <a:t>Advantage</a:t>
            </a:r>
            <a:endParaRPr/>
          </a:p>
          <a:p>
            <a:pPr indent="-228600" lvl="0" marL="228600" rtl="0" algn="l">
              <a:lnSpc>
                <a:spcPct val="90000"/>
              </a:lnSpc>
              <a:spcBef>
                <a:spcPts val="1000"/>
              </a:spcBef>
              <a:spcAft>
                <a:spcPts val="0"/>
              </a:spcAft>
              <a:buClr>
                <a:schemeClr val="dk1"/>
              </a:buClr>
              <a:buSzPts val="2800"/>
              <a:buChar char="•"/>
            </a:pPr>
            <a:r>
              <a:rPr lang="en-US"/>
              <a:t>Does not require the entire program to be loaded into memory. </a:t>
            </a:r>
            <a:endParaRPr/>
          </a:p>
          <a:p>
            <a:pPr indent="-228600" lvl="0" marL="228600" rtl="0" algn="l">
              <a:lnSpc>
                <a:spcPct val="90000"/>
              </a:lnSpc>
              <a:spcBef>
                <a:spcPts val="1000"/>
              </a:spcBef>
              <a:spcAft>
                <a:spcPts val="0"/>
              </a:spcAft>
              <a:buClr>
                <a:schemeClr val="dk1"/>
              </a:buClr>
              <a:buSzPts val="2800"/>
              <a:buChar char="•"/>
            </a:pPr>
            <a:r>
              <a:rPr lang="en-US"/>
              <a:t>Minimal memory wastage</a:t>
            </a:r>
            <a:endParaRPr/>
          </a:p>
          <a:p>
            <a:pPr indent="0" lvl="0" marL="0" rtl="0" algn="l">
              <a:lnSpc>
                <a:spcPct val="90000"/>
              </a:lnSpc>
              <a:spcBef>
                <a:spcPts val="1000"/>
              </a:spcBef>
              <a:spcAft>
                <a:spcPts val="0"/>
              </a:spcAft>
              <a:buClr>
                <a:schemeClr val="dk1"/>
              </a:buClr>
              <a:buSzPts val="2800"/>
              <a:buNone/>
            </a:pPr>
            <a:r>
              <a:rPr b="1" lang="en-US"/>
              <a:t>Disadvantage</a:t>
            </a:r>
            <a:endParaRPr/>
          </a:p>
          <a:p>
            <a:pPr indent="-228600" lvl="0" marL="228600" rtl="0" algn="l">
              <a:lnSpc>
                <a:spcPct val="90000"/>
              </a:lnSpc>
              <a:spcBef>
                <a:spcPts val="1000"/>
              </a:spcBef>
              <a:spcAft>
                <a:spcPts val="0"/>
              </a:spcAft>
              <a:buClr>
                <a:schemeClr val="dk1"/>
              </a:buClr>
              <a:buSzPts val="2800"/>
              <a:buChar char="•"/>
            </a:pPr>
            <a:r>
              <a:rPr lang="en-US"/>
              <a:t>Excessive page swapping - occurs when pages are swapped too often between the main memory and the secondary memory. </a:t>
            </a:r>
            <a:endParaRPr/>
          </a:p>
          <a:p>
            <a:pPr indent="-228600" lvl="0" marL="228600" rtl="0" algn="l">
              <a:lnSpc>
                <a:spcPct val="90000"/>
              </a:lnSpc>
              <a:spcBef>
                <a:spcPts val="1000"/>
              </a:spcBef>
              <a:spcAft>
                <a:spcPts val="0"/>
              </a:spcAft>
              <a:buClr>
                <a:schemeClr val="dk1"/>
              </a:buClr>
              <a:buSzPts val="2800"/>
              <a:buChar char="•"/>
            </a:pPr>
            <a:r>
              <a:rPr lang="en-US"/>
              <a:t>Thrashing - higher overheads by the operating system.</a:t>
            </a:r>
            <a:endParaRPr/>
          </a:p>
          <a:p>
            <a:pPr indent="-50800" lvl="0" marL="228600" rtl="0" algn="l">
              <a:lnSpc>
                <a:spcPct val="90000"/>
              </a:lnSpc>
              <a:spcBef>
                <a:spcPts val="1000"/>
              </a:spcBef>
              <a:spcAft>
                <a:spcPts val="0"/>
              </a:spcAft>
              <a:buClr>
                <a:schemeClr val="dk1"/>
              </a:buClr>
              <a:buSzPts val="2800"/>
              <a:buNone/>
            </a:pPr>
            <a:r>
              <a:t/>
            </a:r>
            <a:endParaRPr/>
          </a:p>
        </p:txBody>
      </p:sp>
      <p:pic>
        <p:nvPicPr>
          <p:cNvPr id="301" name="Google Shape;301;p20"/>
          <p:cNvPicPr preferRelativeResize="0"/>
          <p:nvPr/>
        </p:nvPicPr>
        <p:blipFill rotWithShape="1">
          <a:blip r:embed="rId3">
            <a:alphaModFix/>
          </a:blip>
          <a:srcRect b="0" l="0" r="0" t="0"/>
          <a:stretch/>
        </p:blipFill>
        <p:spPr>
          <a:xfrm>
            <a:off x="10251622" y="4980214"/>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5" name="Shape 305"/>
        <p:cNvGrpSpPr/>
        <p:nvPr/>
      </p:nvGrpSpPr>
      <p:grpSpPr>
        <a:xfrm>
          <a:off x="0" y="0"/>
          <a:ext cx="0" cy="0"/>
          <a:chOff x="0" y="0"/>
          <a:chExt cx="0" cy="0"/>
        </a:xfrm>
      </p:grpSpPr>
      <p:sp>
        <p:nvSpPr>
          <p:cNvPr id="306" name="Google Shape;306;p21"/>
          <p:cNvSpPr/>
          <p:nvPr/>
        </p:nvSpPr>
        <p:spPr>
          <a:xfrm>
            <a:off x="0" y="0"/>
            <a:ext cx="12188952"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307" name="Google Shape;307;p21"/>
          <p:cNvSpPr txBox="1"/>
          <p:nvPr>
            <p:ph type="title"/>
          </p:nvPr>
        </p:nvSpPr>
        <p:spPr>
          <a:xfrm>
            <a:off x="841248" y="548640"/>
            <a:ext cx="3600860" cy="543153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Georgia"/>
              <a:buNone/>
            </a:pPr>
            <a:r>
              <a:rPr lang="en-US"/>
              <a:t>Page Replacement Policies</a:t>
            </a:r>
            <a:endParaRPr/>
          </a:p>
        </p:txBody>
      </p:sp>
      <p:sp>
        <p:nvSpPr>
          <p:cNvPr id="308" name="Google Shape;308;p21"/>
          <p:cNvSpPr/>
          <p:nvPr/>
        </p:nvSpPr>
        <p:spPr>
          <a:xfrm rot="5400000">
            <a:off x="2543983" y="3258715"/>
            <a:ext cx="4480560" cy="18288"/>
          </a:xfrm>
          <a:custGeom>
            <a:rect b="b" l="l" r="r" t="t"/>
            <a:pathLst>
              <a:path extrusionOk="0" fill="none" h="18288" w="448056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extrusionOk="0" h="18288" w="448056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309" name="Google Shape;309;p21"/>
          <p:cNvSpPr txBox="1"/>
          <p:nvPr>
            <p:ph idx="1" type="body"/>
          </p:nvPr>
        </p:nvSpPr>
        <p:spPr>
          <a:xfrm>
            <a:off x="5126418" y="552091"/>
            <a:ext cx="6224335" cy="5431536"/>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3200"/>
              <a:buChar char="•"/>
            </a:pPr>
            <a:r>
              <a:rPr lang="en-US" sz="3200"/>
              <a:t>Requires the use of various policies that dictate how pages are swapped. </a:t>
            </a:r>
            <a:endParaRPr/>
          </a:p>
          <a:p>
            <a:pPr indent="-228600" lvl="0" marL="228600" rtl="0" algn="l">
              <a:lnSpc>
                <a:spcPct val="90000"/>
              </a:lnSpc>
              <a:spcBef>
                <a:spcPts val="1000"/>
              </a:spcBef>
              <a:spcAft>
                <a:spcPts val="0"/>
              </a:spcAft>
              <a:buClr>
                <a:schemeClr val="dk1"/>
              </a:buClr>
              <a:buSzPts val="3200"/>
              <a:buChar char="•"/>
            </a:pPr>
            <a:r>
              <a:rPr lang="en-US" sz="3200"/>
              <a:t>Two main policies exist </a:t>
            </a:r>
            <a:endParaRPr/>
          </a:p>
          <a:p>
            <a:pPr indent="-228600" lvl="1" marL="685800" rtl="0" algn="l">
              <a:lnSpc>
                <a:spcPct val="90000"/>
              </a:lnSpc>
              <a:spcBef>
                <a:spcPts val="500"/>
              </a:spcBef>
              <a:spcAft>
                <a:spcPts val="0"/>
              </a:spcAft>
              <a:buClr>
                <a:schemeClr val="dk1"/>
              </a:buClr>
              <a:buSzPts val="2800"/>
              <a:buChar char="•"/>
            </a:pPr>
            <a:r>
              <a:rPr lang="en-US" sz="2800"/>
              <a:t>First In First Out (FIFO) </a:t>
            </a:r>
            <a:endParaRPr/>
          </a:p>
          <a:p>
            <a:pPr indent="-228600" lvl="1" marL="685800" rtl="0" algn="l">
              <a:lnSpc>
                <a:spcPct val="90000"/>
              </a:lnSpc>
              <a:spcBef>
                <a:spcPts val="500"/>
              </a:spcBef>
              <a:spcAft>
                <a:spcPts val="0"/>
              </a:spcAft>
              <a:buClr>
                <a:schemeClr val="dk1"/>
              </a:buClr>
              <a:buSzPts val="2800"/>
              <a:buChar char="•"/>
            </a:pPr>
            <a:r>
              <a:rPr lang="en-US" sz="2800"/>
              <a:t>Least Recently Used (LRU)</a:t>
            </a:r>
            <a:endParaRPr sz="2800"/>
          </a:p>
        </p:txBody>
      </p:sp>
      <p:pic>
        <p:nvPicPr>
          <p:cNvPr id="310" name="Google Shape;310;p21"/>
          <p:cNvPicPr preferRelativeResize="0"/>
          <p:nvPr/>
        </p:nvPicPr>
        <p:blipFill rotWithShape="1">
          <a:blip r:embed="rId3">
            <a:alphaModFix/>
          </a:blip>
          <a:srcRect b="0" l="0" r="0" t="0"/>
          <a:stretch/>
        </p:blipFill>
        <p:spPr>
          <a:xfrm>
            <a:off x="10202636" y="4996543"/>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5" name="Shape 315"/>
        <p:cNvGrpSpPr/>
        <p:nvPr/>
      </p:nvGrpSpPr>
      <p:grpSpPr>
        <a:xfrm>
          <a:off x="0" y="0"/>
          <a:ext cx="0" cy="0"/>
          <a:chOff x="0" y="0"/>
          <a:chExt cx="0" cy="0"/>
        </a:xfrm>
      </p:grpSpPr>
      <p:sp>
        <p:nvSpPr>
          <p:cNvPr id="316" name="Google Shape;316;p22"/>
          <p:cNvSpPr/>
          <p:nvPr/>
        </p:nvSpPr>
        <p:spPr>
          <a:xfrm>
            <a:off x="0" y="0"/>
            <a:ext cx="12188952"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317" name="Google Shape;317;p2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Georgia"/>
              <a:buNone/>
            </a:pPr>
            <a:r>
              <a:rPr lang="en-US" sz="5400"/>
              <a:t>First In First Out (FIFO) </a:t>
            </a:r>
            <a:endParaRPr sz="5400"/>
          </a:p>
        </p:txBody>
      </p:sp>
      <p:sp>
        <p:nvSpPr>
          <p:cNvPr id="318" name="Google Shape;318;p22"/>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319" name="Google Shape;319;p22"/>
          <p:cNvSpPr txBox="1"/>
          <p:nvPr>
            <p:ph idx="1" type="body"/>
          </p:nvPr>
        </p:nvSpPr>
        <p:spPr>
          <a:xfrm>
            <a:off x="838200" y="1929384"/>
            <a:ext cx="10515600" cy="425196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Replacing pages from frames that have been in memory longest or those that were in the earliest [1]. </a:t>
            </a:r>
            <a:endParaRPr/>
          </a:p>
          <a:p>
            <a:pPr indent="-228600" lvl="0" marL="228600" rtl="0" algn="l">
              <a:lnSpc>
                <a:spcPct val="90000"/>
              </a:lnSpc>
              <a:spcBef>
                <a:spcPts val="1000"/>
              </a:spcBef>
              <a:spcAft>
                <a:spcPts val="0"/>
              </a:spcAft>
              <a:buClr>
                <a:schemeClr val="dk1"/>
              </a:buClr>
              <a:buSzPts val="2800"/>
              <a:buChar char="•"/>
            </a:pPr>
            <a:r>
              <a:rPr lang="en-US"/>
              <a:t>Does not work efficiently especially when the page frames are few and there is excessive swapping. </a:t>
            </a:r>
            <a:endParaRPr/>
          </a:p>
          <a:p>
            <a:pPr indent="-228600" lvl="0" marL="228600" rtl="0" algn="l">
              <a:lnSpc>
                <a:spcPct val="90000"/>
              </a:lnSpc>
              <a:spcBef>
                <a:spcPts val="1000"/>
              </a:spcBef>
              <a:spcAft>
                <a:spcPts val="0"/>
              </a:spcAft>
              <a:buClr>
                <a:schemeClr val="dk1"/>
              </a:buClr>
              <a:buSzPts val="2800"/>
              <a:buChar char="•"/>
            </a:pPr>
            <a:r>
              <a:rPr lang="en-US"/>
              <a:t>A page interrupt occurs when a page is loaded in memory and whether it is swapped out or not [1]. </a:t>
            </a:r>
            <a:endParaRPr/>
          </a:p>
          <a:p>
            <a:pPr indent="-228600" lvl="0" marL="228600" rtl="0" algn="l">
              <a:lnSpc>
                <a:spcPct val="90000"/>
              </a:lnSpc>
              <a:spcBef>
                <a:spcPts val="1000"/>
              </a:spcBef>
              <a:spcAft>
                <a:spcPts val="0"/>
              </a:spcAft>
              <a:buClr>
                <a:schemeClr val="dk1"/>
              </a:buClr>
              <a:buSzPts val="2800"/>
              <a:buChar char="•"/>
            </a:pPr>
            <a:r>
              <a:rPr lang="en-US"/>
              <a:t>Increasing memory regardless of the policy is not a guarantee that swapping will reduce.</a:t>
            </a:r>
            <a:endParaRPr/>
          </a:p>
        </p:txBody>
      </p:sp>
      <p:pic>
        <p:nvPicPr>
          <p:cNvPr id="320" name="Google Shape;320;p22"/>
          <p:cNvPicPr preferRelativeResize="0"/>
          <p:nvPr/>
        </p:nvPicPr>
        <p:blipFill rotWithShape="1">
          <a:blip r:embed="rId3">
            <a:alphaModFix/>
          </a:blip>
          <a:srcRect b="0" l="0" r="0" t="0"/>
          <a:stretch/>
        </p:blipFill>
        <p:spPr>
          <a:xfrm>
            <a:off x="10316935" y="4996543"/>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4" name="Shape 324"/>
        <p:cNvGrpSpPr/>
        <p:nvPr/>
      </p:nvGrpSpPr>
      <p:grpSpPr>
        <a:xfrm>
          <a:off x="0" y="0"/>
          <a:ext cx="0" cy="0"/>
          <a:chOff x="0" y="0"/>
          <a:chExt cx="0" cy="0"/>
        </a:xfrm>
      </p:grpSpPr>
      <p:sp>
        <p:nvSpPr>
          <p:cNvPr id="325" name="Google Shape;325;p23"/>
          <p:cNvSpPr/>
          <p:nvPr/>
        </p:nvSpPr>
        <p:spPr>
          <a:xfrm>
            <a:off x="0" y="0"/>
            <a:ext cx="12188952"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326" name="Google Shape;326;p2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Georgia"/>
              <a:buNone/>
            </a:pPr>
            <a:r>
              <a:rPr lang="en-US" sz="5400"/>
              <a:t>Least Recently Used (LRU)</a:t>
            </a:r>
            <a:endParaRPr sz="5400"/>
          </a:p>
        </p:txBody>
      </p:sp>
      <p:sp>
        <p:nvSpPr>
          <p:cNvPr id="327" name="Google Shape;327;p23"/>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328" name="Google Shape;328;p23"/>
          <p:cNvSpPr txBox="1"/>
          <p:nvPr>
            <p:ph idx="1" type="body"/>
          </p:nvPr>
        </p:nvSpPr>
        <p:spPr>
          <a:xfrm>
            <a:off x="838200" y="1929384"/>
            <a:ext cx="10515600" cy="425196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Allocation scheme is used to swap out pages that show the least activity and are less likely to be used in the future [1]. </a:t>
            </a:r>
            <a:endParaRPr/>
          </a:p>
          <a:p>
            <a:pPr indent="-228600" lvl="0" marL="228600" rtl="0" algn="l">
              <a:lnSpc>
                <a:spcPct val="90000"/>
              </a:lnSpc>
              <a:spcBef>
                <a:spcPts val="1000"/>
              </a:spcBef>
              <a:spcAft>
                <a:spcPts val="0"/>
              </a:spcAft>
              <a:buClr>
                <a:schemeClr val="dk1"/>
              </a:buClr>
              <a:buSzPts val="2800"/>
              <a:buChar char="•"/>
            </a:pPr>
            <a:r>
              <a:rPr lang="en-US"/>
              <a:t>A list that indicates when the page entered memory and was last used. </a:t>
            </a:r>
            <a:endParaRPr/>
          </a:p>
          <a:p>
            <a:pPr indent="-228600" lvl="0" marL="228600" rtl="0" algn="l">
              <a:lnSpc>
                <a:spcPct val="90000"/>
              </a:lnSpc>
              <a:spcBef>
                <a:spcPts val="1000"/>
              </a:spcBef>
              <a:spcAft>
                <a:spcPts val="0"/>
              </a:spcAft>
              <a:buClr>
                <a:schemeClr val="dk1"/>
              </a:buClr>
              <a:buSzPts val="2800"/>
              <a:buChar char="•"/>
            </a:pPr>
            <a:r>
              <a:rPr lang="en-US"/>
              <a:t>Any page frame will be checked for its activity and its ability to be required or used in the future. Number of swaps may reduce with a reduction in the number of pages interrupts</a:t>
            </a:r>
            <a:endParaRPr/>
          </a:p>
          <a:p>
            <a:pPr indent="-228600" lvl="0" marL="228600" rtl="0" algn="l">
              <a:lnSpc>
                <a:spcPct val="90000"/>
              </a:lnSpc>
              <a:spcBef>
                <a:spcPts val="1000"/>
              </a:spcBef>
              <a:spcAft>
                <a:spcPts val="0"/>
              </a:spcAft>
              <a:buClr>
                <a:schemeClr val="dk1"/>
              </a:buClr>
              <a:buSzPts val="2800"/>
              <a:buChar char="•"/>
            </a:pPr>
            <a:r>
              <a:rPr lang="en-US"/>
              <a:t>Pages that are required more often are left within memory. </a:t>
            </a:r>
            <a:endParaRPr/>
          </a:p>
        </p:txBody>
      </p:sp>
      <p:pic>
        <p:nvPicPr>
          <p:cNvPr id="329" name="Google Shape;329;p23"/>
          <p:cNvPicPr preferRelativeResize="0"/>
          <p:nvPr/>
        </p:nvPicPr>
        <p:blipFill rotWithShape="1">
          <a:blip r:embed="rId3">
            <a:alphaModFix/>
          </a:blip>
          <a:srcRect b="0" l="0" r="0" t="0"/>
          <a:stretch/>
        </p:blipFill>
        <p:spPr>
          <a:xfrm>
            <a:off x="10316936" y="4996543"/>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3" name="Shape 333"/>
        <p:cNvGrpSpPr/>
        <p:nvPr/>
      </p:nvGrpSpPr>
      <p:grpSpPr>
        <a:xfrm>
          <a:off x="0" y="0"/>
          <a:ext cx="0" cy="0"/>
          <a:chOff x="0" y="0"/>
          <a:chExt cx="0" cy="0"/>
        </a:xfrm>
      </p:grpSpPr>
      <p:sp>
        <p:nvSpPr>
          <p:cNvPr id="334" name="Google Shape;334;p24"/>
          <p:cNvSpPr/>
          <p:nvPr/>
        </p:nvSpPr>
        <p:spPr>
          <a:xfrm>
            <a:off x="0" y="0"/>
            <a:ext cx="12188952"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335" name="Google Shape;335;p24"/>
          <p:cNvSpPr txBox="1"/>
          <p:nvPr>
            <p:ph type="title"/>
          </p:nvPr>
        </p:nvSpPr>
        <p:spPr>
          <a:xfrm>
            <a:off x="841248" y="548640"/>
            <a:ext cx="3600860" cy="543153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Georgia"/>
              <a:buNone/>
            </a:pPr>
            <a:r>
              <a:rPr lang="en-US" sz="4400"/>
              <a:t>Segmented Memory Allocation</a:t>
            </a:r>
            <a:endParaRPr/>
          </a:p>
        </p:txBody>
      </p:sp>
      <p:sp>
        <p:nvSpPr>
          <p:cNvPr id="336" name="Google Shape;336;p24"/>
          <p:cNvSpPr/>
          <p:nvPr/>
        </p:nvSpPr>
        <p:spPr>
          <a:xfrm rot="5400000">
            <a:off x="2543983" y="3258715"/>
            <a:ext cx="4480560" cy="18288"/>
          </a:xfrm>
          <a:custGeom>
            <a:rect b="b" l="l" r="r" t="t"/>
            <a:pathLst>
              <a:path extrusionOk="0" fill="none" h="18288" w="448056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extrusionOk="0" h="18288" w="448056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337" name="Google Shape;337;p24"/>
          <p:cNvSpPr txBox="1"/>
          <p:nvPr>
            <p:ph idx="1" type="body"/>
          </p:nvPr>
        </p:nvSpPr>
        <p:spPr>
          <a:xfrm>
            <a:off x="5126418" y="552091"/>
            <a:ext cx="6224335" cy="5431536"/>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3200"/>
              <a:buChar char="•"/>
            </a:pPr>
            <a:r>
              <a:rPr lang="en-US" sz="3200"/>
              <a:t>How programmers structure their programs into logical modules [1].</a:t>
            </a:r>
            <a:endParaRPr/>
          </a:p>
          <a:p>
            <a:pPr indent="-228600" lvl="0" marL="228600" rtl="0" algn="l">
              <a:lnSpc>
                <a:spcPct val="90000"/>
              </a:lnSpc>
              <a:spcBef>
                <a:spcPts val="1000"/>
              </a:spcBef>
              <a:spcAft>
                <a:spcPts val="0"/>
              </a:spcAft>
              <a:buClr>
                <a:schemeClr val="dk1"/>
              </a:buClr>
              <a:buSzPts val="3200"/>
              <a:buChar char="•"/>
            </a:pPr>
            <a:r>
              <a:rPr lang="en-US" sz="3200"/>
              <a:t>Each job gets divided into segments of different sizes. </a:t>
            </a:r>
            <a:endParaRPr/>
          </a:p>
          <a:p>
            <a:pPr indent="-228600" lvl="0" marL="228600" rtl="0" algn="l">
              <a:lnSpc>
                <a:spcPct val="90000"/>
              </a:lnSpc>
              <a:spcBef>
                <a:spcPts val="1000"/>
              </a:spcBef>
              <a:spcAft>
                <a:spcPts val="0"/>
              </a:spcAft>
              <a:buClr>
                <a:schemeClr val="dk1"/>
              </a:buClr>
              <a:buSzPts val="3200"/>
              <a:buChar char="•"/>
            </a:pPr>
            <a:r>
              <a:rPr lang="en-US" sz="3200"/>
              <a:t>Dynamic sizes are the key difference between the paging method and segmentation. </a:t>
            </a:r>
            <a:endParaRPr/>
          </a:p>
        </p:txBody>
      </p:sp>
      <p:pic>
        <p:nvPicPr>
          <p:cNvPr id="338" name="Google Shape;338;p24"/>
          <p:cNvPicPr preferRelativeResize="0"/>
          <p:nvPr/>
        </p:nvPicPr>
        <p:blipFill rotWithShape="1">
          <a:blip r:embed="rId3">
            <a:alphaModFix/>
          </a:blip>
          <a:srcRect b="0" l="0" r="0" t="0"/>
          <a:stretch/>
        </p:blipFill>
        <p:spPr>
          <a:xfrm>
            <a:off x="9810750" y="5143500"/>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 name="Shape 342"/>
        <p:cNvGrpSpPr/>
        <p:nvPr/>
      </p:nvGrpSpPr>
      <p:grpSpPr>
        <a:xfrm>
          <a:off x="0" y="0"/>
          <a:ext cx="0" cy="0"/>
          <a:chOff x="0" y="0"/>
          <a:chExt cx="0" cy="0"/>
        </a:xfrm>
      </p:grpSpPr>
      <p:sp>
        <p:nvSpPr>
          <p:cNvPr id="343" name="Google Shape;343;p25"/>
          <p:cNvSpPr/>
          <p:nvPr/>
        </p:nvSpPr>
        <p:spPr>
          <a:xfrm>
            <a:off x="0" y="0"/>
            <a:ext cx="12188952"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344" name="Google Shape;344;p2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Georgia"/>
              <a:buNone/>
            </a:pPr>
            <a:r>
              <a:rPr lang="en-US" sz="5400"/>
              <a:t>Segmented Memory Allocation</a:t>
            </a:r>
            <a:endParaRPr sz="5400"/>
          </a:p>
        </p:txBody>
      </p:sp>
      <p:sp>
        <p:nvSpPr>
          <p:cNvPr id="345" name="Google Shape;345;p25"/>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346" name="Google Shape;346;p25"/>
          <p:cNvSpPr txBox="1"/>
          <p:nvPr>
            <p:ph idx="1" type="body"/>
          </p:nvPr>
        </p:nvSpPr>
        <p:spPr>
          <a:xfrm>
            <a:off x="838200" y="1929384"/>
            <a:ext cx="10515600" cy="425196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Segmentation was developed to take care of page faults within the paging method [1].</a:t>
            </a:r>
            <a:endParaRPr/>
          </a:p>
          <a:p>
            <a:pPr indent="-228600" lvl="0" marL="228600" rtl="0" algn="l">
              <a:lnSpc>
                <a:spcPct val="90000"/>
              </a:lnSpc>
              <a:spcBef>
                <a:spcPts val="1000"/>
              </a:spcBef>
              <a:spcAft>
                <a:spcPts val="0"/>
              </a:spcAft>
              <a:buClr>
                <a:schemeClr val="dk1"/>
              </a:buClr>
              <a:buSzPts val="2800"/>
              <a:buChar char="•"/>
            </a:pPr>
            <a:r>
              <a:rPr lang="en-US"/>
              <a:t>Jobs being divided into segments of various sizes, the memory is not divided</a:t>
            </a:r>
            <a:endParaRPr/>
          </a:p>
          <a:p>
            <a:pPr indent="-228600" lvl="0" marL="228600" rtl="0" algn="l">
              <a:lnSpc>
                <a:spcPct val="90000"/>
              </a:lnSpc>
              <a:spcBef>
                <a:spcPts val="1000"/>
              </a:spcBef>
              <a:spcAft>
                <a:spcPts val="0"/>
              </a:spcAft>
              <a:buClr>
                <a:schemeClr val="dk1"/>
              </a:buClr>
              <a:buSzPts val="2800"/>
              <a:buChar char="•"/>
            </a:pPr>
            <a:r>
              <a:rPr lang="en-US"/>
              <a:t>Segments are dynamically allocated the resources that they need in memory. </a:t>
            </a:r>
            <a:endParaRPr/>
          </a:p>
        </p:txBody>
      </p:sp>
      <p:pic>
        <p:nvPicPr>
          <p:cNvPr id="347" name="Google Shape;347;p25"/>
          <p:cNvPicPr preferRelativeResize="0"/>
          <p:nvPr/>
        </p:nvPicPr>
        <p:blipFill rotWithShape="1">
          <a:blip r:embed="rId3">
            <a:alphaModFix/>
          </a:blip>
          <a:srcRect b="0" l="0" r="0" t="0"/>
          <a:stretch/>
        </p:blipFill>
        <p:spPr>
          <a:xfrm>
            <a:off x="10300607" y="5012872"/>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1" name="Shape 351"/>
        <p:cNvGrpSpPr/>
        <p:nvPr/>
      </p:nvGrpSpPr>
      <p:grpSpPr>
        <a:xfrm>
          <a:off x="0" y="0"/>
          <a:ext cx="0" cy="0"/>
          <a:chOff x="0" y="0"/>
          <a:chExt cx="0" cy="0"/>
        </a:xfrm>
      </p:grpSpPr>
      <p:sp>
        <p:nvSpPr>
          <p:cNvPr id="352" name="Google Shape;352;p26"/>
          <p:cNvSpPr/>
          <p:nvPr/>
        </p:nvSpPr>
        <p:spPr>
          <a:xfrm>
            <a:off x="0" y="0"/>
            <a:ext cx="12188952"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353" name="Google Shape;353;p2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Georgia"/>
              <a:buNone/>
            </a:pPr>
            <a:r>
              <a:rPr lang="en-US" sz="5400"/>
              <a:t>Segmented Memory Allocation</a:t>
            </a:r>
            <a:endParaRPr sz="5400"/>
          </a:p>
        </p:txBody>
      </p:sp>
      <p:sp>
        <p:nvSpPr>
          <p:cNvPr id="354" name="Google Shape;354;p26"/>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355" name="Google Shape;355;p26"/>
          <p:cNvSpPr txBox="1"/>
          <p:nvPr>
            <p:ph idx="1" type="body"/>
          </p:nvPr>
        </p:nvSpPr>
        <p:spPr>
          <a:xfrm>
            <a:off x="838200" y="1929384"/>
            <a:ext cx="10515600" cy="425196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3200"/>
              <a:buChar char="•"/>
            </a:pPr>
            <a:r>
              <a:rPr lang="en-US" sz="3200"/>
              <a:t>Segmentation used a Segment Map Table (SMT). </a:t>
            </a:r>
            <a:endParaRPr/>
          </a:p>
          <a:p>
            <a:pPr indent="-228600" lvl="0" marL="228600" rtl="0" algn="l">
              <a:lnSpc>
                <a:spcPct val="90000"/>
              </a:lnSpc>
              <a:spcBef>
                <a:spcPts val="1000"/>
              </a:spcBef>
              <a:spcAft>
                <a:spcPts val="0"/>
              </a:spcAft>
              <a:buClr>
                <a:schemeClr val="dk1"/>
              </a:buClr>
              <a:buSzPts val="3200"/>
              <a:buChar char="•"/>
            </a:pPr>
            <a:r>
              <a:rPr lang="en-US" sz="3200"/>
              <a:t>Table is used to store details about the segment including its numbers, length, status and when it is loaded into memory and its memory location [1]. </a:t>
            </a:r>
            <a:endParaRPr/>
          </a:p>
          <a:p>
            <a:pPr indent="-228600" lvl="0" marL="228600" rtl="0" algn="l">
              <a:lnSpc>
                <a:spcPct val="90000"/>
              </a:lnSpc>
              <a:spcBef>
                <a:spcPts val="1000"/>
              </a:spcBef>
              <a:spcAft>
                <a:spcPts val="0"/>
              </a:spcAft>
              <a:buClr>
                <a:schemeClr val="dk1"/>
              </a:buClr>
              <a:buSzPts val="3200"/>
              <a:buChar char="•"/>
            </a:pPr>
            <a:r>
              <a:rPr lang="en-US" sz="3200"/>
              <a:t>Three tables, JT, SMT and MMT are used to support the operating system </a:t>
            </a:r>
            <a:endParaRPr sz="3200"/>
          </a:p>
        </p:txBody>
      </p:sp>
      <p:pic>
        <p:nvPicPr>
          <p:cNvPr id="356" name="Google Shape;356;p26"/>
          <p:cNvPicPr preferRelativeResize="0"/>
          <p:nvPr/>
        </p:nvPicPr>
        <p:blipFill rotWithShape="1">
          <a:blip r:embed="rId3">
            <a:alphaModFix/>
          </a:blip>
          <a:srcRect b="0" l="0" r="0" t="0"/>
          <a:stretch/>
        </p:blipFill>
        <p:spPr>
          <a:xfrm>
            <a:off x="9810750" y="5143500"/>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60" name="Shape 360"/>
        <p:cNvGrpSpPr/>
        <p:nvPr/>
      </p:nvGrpSpPr>
      <p:grpSpPr>
        <a:xfrm>
          <a:off x="0" y="0"/>
          <a:ext cx="0" cy="0"/>
          <a:chOff x="0" y="0"/>
          <a:chExt cx="0" cy="0"/>
        </a:xfrm>
      </p:grpSpPr>
      <p:sp>
        <p:nvSpPr>
          <p:cNvPr id="361" name="Google Shape;361;p27"/>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362" name="Google Shape;362;p27"/>
          <p:cNvSpPr/>
          <p:nvPr/>
        </p:nvSpPr>
        <p:spPr>
          <a:xfrm>
            <a:off x="558209" y="0"/>
            <a:ext cx="11167447" cy="2018806"/>
          </a:xfrm>
          <a:prstGeom prst="rect">
            <a:avLst/>
          </a:prstGeom>
          <a:solidFill>
            <a:schemeClr val="lt1"/>
          </a:solidFill>
          <a:ln cap="flat" cmpd="sng" w="12700">
            <a:solidFill>
              <a:srgbClr val="E1E1E1"/>
            </a:solidFill>
            <a:prstDash val="solid"/>
            <a:miter lim="800000"/>
            <a:headEnd len="sm" w="sm" type="none"/>
            <a:tailEnd len="sm" w="sm" type="none"/>
          </a:ln>
          <a:effectLst>
            <a:outerShdw blurRad="50800" rotWithShape="0" algn="tl" dir="2700000" dist="38100">
              <a:srgbClr val="D8D8D8">
                <a:alpha val="49803"/>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Georgia"/>
              <a:buNone/>
            </a:pPr>
            <a:r>
              <a:t/>
            </a:r>
            <a:endParaRPr b="0" i="0" sz="1800" u="none" cap="none" strike="noStrike">
              <a:solidFill>
                <a:srgbClr val="FFFFFF"/>
              </a:solidFill>
              <a:latin typeface="Calibri"/>
              <a:ea typeface="Calibri"/>
              <a:cs typeface="Calibri"/>
              <a:sym typeface="Calibri"/>
            </a:endParaRPr>
          </a:p>
        </p:txBody>
      </p:sp>
      <p:sp>
        <p:nvSpPr>
          <p:cNvPr id="363" name="Google Shape;363;p27"/>
          <p:cNvSpPr/>
          <p:nvPr/>
        </p:nvSpPr>
        <p:spPr>
          <a:xfrm>
            <a:off x="566928" y="0"/>
            <a:ext cx="11155680" cy="201168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Georgia"/>
              <a:buNone/>
            </a:pPr>
            <a:r>
              <a:t/>
            </a:r>
            <a:endParaRPr b="0" i="0" sz="1800" u="none" cap="none" strike="noStrike">
              <a:solidFill>
                <a:srgbClr val="FFFFFF"/>
              </a:solidFill>
              <a:latin typeface="Calibri"/>
              <a:ea typeface="Calibri"/>
              <a:cs typeface="Calibri"/>
              <a:sym typeface="Calibri"/>
            </a:endParaRPr>
          </a:p>
        </p:txBody>
      </p:sp>
      <p:sp>
        <p:nvSpPr>
          <p:cNvPr id="364" name="Google Shape;364;p27"/>
          <p:cNvSpPr txBox="1"/>
          <p:nvPr>
            <p:ph type="title"/>
          </p:nvPr>
        </p:nvSpPr>
        <p:spPr>
          <a:xfrm>
            <a:off x="1115568" y="548640"/>
            <a:ext cx="10168128" cy="117957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000"/>
              <a:buFont typeface="Georgia"/>
              <a:buNone/>
            </a:pPr>
            <a:r>
              <a:rPr lang="en-US" sz="4000"/>
              <a:t>Segmented Memory Allocation</a:t>
            </a:r>
            <a:endParaRPr sz="4000"/>
          </a:p>
        </p:txBody>
      </p:sp>
      <p:sp>
        <p:nvSpPr>
          <p:cNvPr id="365" name="Google Shape;365;p27"/>
          <p:cNvSpPr/>
          <p:nvPr/>
        </p:nvSpPr>
        <p:spPr>
          <a:xfrm>
            <a:off x="498834" y="770799"/>
            <a:ext cx="128016" cy="704088"/>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Georgia"/>
              <a:buNone/>
            </a:pPr>
            <a:r>
              <a:t/>
            </a:r>
            <a:endParaRPr b="0" i="0" sz="1800" u="none" cap="none" strike="noStrike">
              <a:solidFill>
                <a:srgbClr val="FFFFFF"/>
              </a:solidFill>
              <a:latin typeface="Calibri"/>
              <a:ea typeface="Calibri"/>
              <a:cs typeface="Calibri"/>
              <a:sym typeface="Calibri"/>
            </a:endParaRPr>
          </a:p>
        </p:txBody>
      </p:sp>
      <p:pic>
        <p:nvPicPr>
          <p:cNvPr descr="Graphical user interface, table&#10;&#10;Description automatically generated" id="366" name="Google Shape;366;p27"/>
          <p:cNvPicPr preferRelativeResize="0"/>
          <p:nvPr/>
        </p:nvPicPr>
        <p:blipFill rotWithShape="1">
          <a:blip r:embed="rId3">
            <a:alphaModFix/>
          </a:blip>
          <a:srcRect b="1257" l="0" r="2" t="0"/>
          <a:stretch/>
        </p:blipFill>
        <p:spPr>
          <a:xfrm>
            <a:off x="908304" y="2478024"/>
            <a:ext cx="5594845" cy="3439075"/>
          </a:xfrm>
          <a:prstGeom prst="rect">
            <a:avLst/>
          </a:prstGeom>
          <a:noFill/>
          <a:ln>
            <a:noFill/>
          </a:ln>
        </p:spPr>
      </p:pic>
      <p:sp>
        <p:nvSpPr>
          <p:cNvPr id="367" name="Google Shape;367;p27"/>
          <p:cNvSpPr txBox="1"/>
          <p:nvPr>
            <p:ph idx="1" type="body"/>
          </p:nvPr>
        </p:nvSpPr>
        <p:spPr>
          <a:xfrm>
            <a:off x="6554203" y="2478024"/>
            <a:ext cx="3872243" cy="3694176"/>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lang="en-US" sz="2400"/>
              <a:t>Job H is divided into segments of variable lengths. </a:t>
            </a:r>
            <a:endParaRPr/>
          </a:p>
          <a:p>
            <a:pPr indent="-228600" lvl="0" marL="228600" rtl="0" algn="l">
              <a:lnSpc>
                <a:spcPct val="90000"/>
              </a:lnSpc>
              <a:spcBef>
                <a:spcPts val="1000"/>
              </a:spcBef>
              <a:spcAft>
                <a:spcPts val="0"/>
              </a:spcAft>
              <a:buClr>
                <a:schemeClr val="dk1"/>
              </a:buClr>
              <a:buSzPts val="2400"/>
              <a:buChar char="•"/>
            </a:pPr>
            <a:r>
              <a:rPr lang="en-US" sz="2400"/>
              <a:t>Segments are divided into variable sizes and then stored within the SMT.</a:t>
            </a:r>
            <a:endParaRPr/>
          </a:p>
          <a:p>
            <a:pPr indent="-228600" lvl="0" marL="228600" rtl="0" algn="l">
              <a:lnSpc>
                <a:spcPct val="90000"/>
              </a:lnSpc>
              <a:spcBef>
                <a:spcPts val="1000"/>
              </a:spcBef>
              <a:spcAft>
                <a:spcPts val="0"/>
              </a:spcAft>
              <a:buClr>
                <a:schemeClr val="dk1"/>
              </a:buClr>
              <a:buSzPts val="2400"/>
              <a:buChar char="•"/>
            </a:pPr>
            <a:r>
              <a:rPr lang="en-US" sz="2400"/>
              <a:t>Only the needed segments are loaded into memory. </a:t>
            </a:r>
            <a:endParaRPr sz="2400"/>
          </a:p>
        </p:txBody>
      </p:sp>
      <p:pic>
        <p:nvPicPr>
          <p:cNvPr id="368" name="Google Shape;368;p27"/>
          <p:cNvPicPr preferRelativeResize="0"/>
          <p:nvPr/>
        </p:nvPicPr>
        <p:blipFill rotWithShape="1">
          <a:blip r:embed="rId4">
            <a:alphaModFix/>
          </a:blip>
          <a:srcRect b="0" l="0" r="0" t="0"/>
          <a:stretch/>
        </p:blipFill>
        <p:spPr>
          <a:xfrm>
            <a:off x="10426446" y="5025202"/>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2" name="Shape 372"/>
        <p:cNvGrpSpPr/>
        <p:nvPr/>
      </p:nvGrpSpPr>
      <p:grpSpPr>
        <a:xfrm>
          <a:off x="0" y="0"/>
          <a:ext cx="0" cy="0"/>
          <a:chOff x="0" y="0"/>
          <a:chExt cx="0" cy="0"/>
        </a:xfrm>
      </p:grpSpPr>
      <p:sp>
        <p:nvSpPr>
          <p:cNvPr id="373" name="Google Shape;373;p28"/>
          <p:cNvSpPr/>
          <p:nvPr/>
        </p:nvSpPr>
        <p:spPr>
          <a:xfrm>
            <a:off x="0" y="0"/>
            <a:ext cx="12188952"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374" name="Google Shape;374;p2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Georgia"/>
              <a:buNone/>
            </a:pPr>
            <a:r>
              <a:rPr lang="en-US" sz="5400"/>
              <a:t>Segmented Memory Allocation</a:t>
            </a:r>
            <a:endParaRPr sz="5400"/>
          </a:p>
        </p:txBody>
      </p:sp>
      <p:sp>
        <p:nvSpPr>
          <p:cNvPr id="375" name="Google Shape;375;p28"/>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376" name="Google Shape;376;p28"/>
          <p:cNvSpPr txBox="1"/>
          <p:nvPr>
            <p:ph idx="1" type="body"/>
          </p:nvPr>
        </p:nvSpPr>
        <p:spPr>
          <a:xfrm>
            <a:off x="838200" y="1929384"/>
            <a:ext cx="10515600" cy="425196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b="1" lang="en-US"/>
              <a:t>Advantage</a:t>
            </a:r>
            <a:endParaRPr/>
          </a:p>
          <a:p>
            <a:pPr indent="-228600" lvl="0" marL="228600" rtl="0" algn="l">
              <a:lnSpc>
                <a:spcPct val="90000"/>
              </a:lnSpc>
              <a:spcBef>
                <a:spcPts val="1000"/>
              </a:spcBef>
              <a:spcAft>
                <a:spcPts val="0"/>
              </a:spcAft>
              <a:buClr>
                <a:schemeClr val="dk1"/>
              </a:buClr>
              <a:buSzPts val="2800"/>
              <a:buChar char="•"/>
            </a:pPr>
            <a:r>
              <a:rPr lang="en-US"/>
              <a:t>Deals with the page faults from the paging method. </a:t>
            </a:r>
            <a:endParaRPr/>
          </a:p>
          <a:p>
            <a:pPr indent="0" lvl="0" marL="0" rtl="0" algn="l">
              <a:lnSpc>
                <a:spcPct val="90000"/>
              </a:lnSpc>
              <a:spcBef>
                <a:spcPts val="1000"/>
              </a:spcBef>
              <a:spcAft>
                <a:spcPts val="0"/>
              </a:spcAft>
              <a:buClr>
                <a:schemeClr val="dk1"/>
              </a:buClr>
              <a:buSzPts val="2800"/>
              <a:buNone/>
            </a:pPr>
            <a:r>
              <a:rPr b="1" lang="en-US"/>
              <a:t>Disadvantage</a:t>
            </a:r>
            <a:endParaRPr/>
          </a:p>
          <a:p>
            <a:pPr indent="-228600" lvl="0" marL="228600" rtl="0" algn="l">
              <a:lnSpc>
                <a:spcPct val="90000"/>
              </a:lnSpc>
              <a:spcBef>
                <a:spcPts val="1000"/>
              </a:spcBef>
              <a:spcAft>
                <a:spcPts val="0"/>
              </a:spcAft>
              <a:buClr>
                <a:schemeClr val="dk1"/>
              </a:buClr>
              <a:buSzPts val="2800"/>
              <a:buChar char="•"/>
            </a:pPr>
            <a:r>
              <a:rPr lang="en-US"/>
              <a:t>Uses a dynamic method to allocate segments to memory. </a:t>
            </a:r>
            <a:endParaRPr/>
          </a:p>
          <a:p>
            <a:pPr indent="-228600" lvl="0" marL="228600" rtl="0" algn="l">
              <a:lnSpc>
                <a:spcPct val="90000"/>
              </a:lnSpc>
              <a:spcBef>
                <a:spcPts val="1000"/>
              </a:spcBef>
              <a:spcAft>
                <a:spcPts val="0"/>
              </a:spcAft>
              <a:buClr>
                <a:schemeClr val="dk1"/>
              </a:buClr>
              <a:buSzPts val="2800"/>
              <a:buChar char="•"/>
            </a:pPr>
            <a:r>
              <a:rPr lang="en-US"/>
              <a:t>Results in external fragmentation </a:t>
            </a:r>
            <a:endParaRPr/>
          </a:p>
          <a:p>
            <a:pPr indent="-228600" lvl="0" marL="228600" rtl="0" algn="l">
              <a:lnSpc>
                <a:spcPct val="90000"/>
              </a:lnSpc>
              <a:spcBef>
                <a:spcPts val="1000"/>
              </a:spcBef>
              <a:spcAft>
                <a:spcPts val="0"/>
              </a:spcAft>
              <a:buClr>
                <a:schemeClr val="dk1"/>
              </a:buClr>
              <a:buSzPts val="2800"/>
              <a:buChar char="•"/>
            </a:pPr>
            <a:r>
              <a:rPr lang="en-US"/>
              <a:t>Compaction is needed to ensure that memory is not wasted.</a:t>
            </a:r>
            <a:endParaRPr/>
          </a:p>
          <a:p>
            <a:pPr indent="-50800" lvl="0" marL="228600" rtl="0" algn="l">
              <a:lnSpc>
                <a:spcPct val="90000"/>
              </a:lnSpc>
              <a:spcBef>
                <a:spcPts val="1000"/>
              </a:spcBef>
              <a:spcAft>
                <a:spcPts val="0"/>
              </a:spcAft>
              <a:buClr>
                <a:schemeClr val="dk1"/>
              </a:buClr>
              <a:buSzPts val="2800"/>
              <a:buNone/>
            </a:pPr>
            <a:r>
              <a:t/>
            </a:r>
            <a:endParaRPr/>
          </a:p>
        </p:txBody>
      </p:sp>
      <p:pic>
        <p:nvPicPr>
          <p:cNvPr id="377" name="Google Shape;377;p28"/>
          <p:cNvPicPr preferRelativeResize="0"/>
          <p:nvPr/>
        </p:nvPicPr>
        <p:blipFill rotWithShape="1">
          <a:blip r:embed="rId3">
            <a:alphaModFix/>
          </a:blip>
          <a:srcRect b="0" l="0" r="0" t="0"/>
          <a:stretch/>
        </p:blipFill>
        <p:spPr>
          <a:xfrm>
            <a:off x="9810750" y="5143500"/>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1" name="Shape 381"/>
        <p:cNvGrpSpPr/>
        <p:nvPr/>
      </p:nvGrpSpPr>
      <p:grpSpPr>
        <a:xfrm>
          <a:off x="0" y="0"/>
          <a:ext cx="0" cy="0"/>
          <a:chOff x="0" y="0"/>
          <a:chExt cx="0" cy="0"/>
        </a:xfrm>
      </p:grpSpPr>
      <p:sp>
        <p:nvSpPr>
          <p:cNvPr id="382" name="Google Shape;382;p29"/>
          <p:cNvSpPr/>
          <p:nvPr/>
        </p:nvSpPr>
        <p:spPr>
          <a:xfrm>
            <a:off x="0" y="0"/>
            <a:ext cx="12188952"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383" name="Google Shape;383;p2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Georgia"/>
              <a:buNone/>
            </a:pPr>
            <a:r>
              <a:rPr lang="en-US" sz="5400"/>
              <a:t>Segmentation vs Paging</a:t>
            </a:r>
            <a:endParaRPr sz="5400"/>
          </a:p>
        </p:txBody>
      </p:sp>
      <p:sp>
        <p:nvSpPr>
          <p:cNvPr id="384" name="Google Shape;384;p29"/>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385" name="Google Shape;385;p29"/>
          <p:cNvSpPr txBox="1"/>
          <p:nvPr>
            <p:ph idx="1" type="body"/>
          </p:nvPr>
        </p:nvSpPr>
        <p:spPr>
          <a:xfrm>
            <a:off x="838200" y="1929384"/>
            <a:ext cx="10515600" cy="425196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Both methods are similar. </a:t>
            </a:r>
            <a:endParaRPr/>
          </a:p>
          <a:p>
            <a:pPr indent="-228600" lvl="0" marL="228600" rtl="0" algn="l">
              <a:lnSpc>
                <a:spcPct val="90000"/>
              </a:lnSpc>
              <a:spcBef>
                <a:spcPts val="1000"/>
              </a:spcBef>
              <a:spcAft>
                <a:spcPts val="0"/>
              </a:spcAft>
              <a:buClr>
                <a:schemeClr val="dk1"/>
              </a:buClr>
              <a:buSzPts val="2800"/>
              <a:buChar char="•"/>
            </a:pPr>
            <a:r>
              <a:rPr lang="en-US"/>
              <a:t>Paging uses pages and page frames in memory. </a:t>
            </a:r>
            <a:endParaRPr/>
          </a:p>
          <a:p>
            <a:pPr indent="-228600" lvl="0" marL="228600" rtl="0" algn="l">
              <a:lnSpc>
                <a:spcPct val="90000"/>
              </a:lnSpc>
              <a:spcBef>
                <a:spcPts val="1000"/>
              </a:spcBef>
              <a:spcAft>
                <a:spcPts val="0"/>
              </a:spcAft>
              <a:buClr>
                <a:schemeClr val="dk1"/>
              </a:buClr>
              <a:buSzPts val="2800"/>
              <a:buChar char="•"/>
            </a:pPr>
            <a:r>
              <a:rPr lang="en-US"/>
              <a:t>Segmentation uses segments and memory is dynamically allocated. </a:t>
            </a:r>
            <a:endParaRPr/>
          </a:p>
          <a:p>
            <a:pPr indent="-228600" lvl="0" marL="228600" rtl="0" algn="l">
              <a:lnSpc>
                <a:spcPct val="90000"/>
              </a:lnSpc>
              <a:spcBef>
                <a:spcPts val="1000"/>
              </a:spcBef>
              <a:spcAft>
                <a:spcPts val="0"/>
              </a:spcAft>
              <a:buClr>
                <a:schemeClr val="dk1"/>
              </a:buClr>
              <a:buSzPts val="2800"/>
              <a:buChar char="•"/>
            </a:pPr>
            <a:r>
              <a:rPr lang="en-US"/>
              <a:t>Paging pages are physical units that are invisible to the user's program </a:t>
            </a:r>
            <a:endParaRPr/>
          </a:p>
          <a:p>
            <a:pPr indent="-228600" lvl="0" marL="228600" rtl="0" algn="l">
              <a:lnSpc>
                <a:spcPct val="90000"/>
              </a:lnSpc>
              <a:spcBef>
                <a:spcPts val="1000"/>
              </a:spcBef>
              <a:spcAft>
                <a:spcPts val="0"/>
              </a:spcAft>
              <a:buClr>
                <a:schemeClr val="dk1"/>
              </a:buClr>
              <a:buSzPts val="2800"/>
              <a:buChar char="•"/>
            </a:pPr>
            <a:r>
              <a:rPr lang="en-US"/>
              <a:t>Segments - logical units that are visible to the user's program.</a:t>
            </a:r>
            <a:endParaRPr/>
          </a:p>
          <a:p>
            <a:pPr indent="-50800" lvl="0" marL="228600" rtl="0" algn="l">
              <a:lnSpc>
                <a:spcPct val="90000"/>
              </a:lnSpc>
              <a:spcBef>
                <a:spcPts val="1000"/>
              </a:spcBef>
              <a:spcAft>
                <a:spcPts val="0"/>
              </a:spcAft>
              <a:buClr>
                <a:schemeClr val="dk1"/>
              </a:buClr>
              <a:buSzPts val="2800"/>
              <a:buNone/>
            </a:pPr>
            <a:r>
              <a:t/>
            </a:r>
            <a:endParaRPr/>
          </a:p>
        </p:txBody>
      </p:sp>
      <p:pic>
        <p:nvPicPr>
          <p:cNvPr id="386" name="Google Shape;386;p29"/>
          <p:cNvPicPr preferRelativeResize="0"/>
          <p:nvPr/>
        </p:nvPicPr>
        <p:blipFill rotWithShape="1">
          <a:blip r:embed="rId3">
            <a:alphaModFix/>
          </a:blip>
          <a:srcRect b="0" l="0" r="0" t="0"/>
          <a:stretch/>
        </p:blipFill>
        <p:spPr>
          <a:xfrm>
            <a:off x="10474452" y="5029200"/>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0" name="Shape 390"/>
        <p:cNvGrpSpPr/>
        <p:nvPr/>
      </p:nvGrpSpPr>
      <p:grpSpPr>
        <a:xfrm>
          <a:off x="0" y="0"/>
          <a:ext cx="0" cy="0"/>
          <a:chOff x="0" y="0"/>
          <a:chExt cx="0" cy="0"/>
        </a:xfrm>
      </p:grpSpPr>
      <p:sp>
        <p:nvSpPr>
          <p:cNvPr id="391" name="Google Shape;391;p30"/>
          <p:cNvSpPr/>
          <p:nvPr/>
        </p:nvSpPr>
        <p:spPr>
          <a:xfrm>
            <a:off x="0" y="0"/>
            <a:ext cx="12188952"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392" name="Google Shape;392;p30"/>
          <p:cNvSpPr txBox="1"/>
          <p:nvPr>
            <p:ph type="title"/>
          </p:nvPr>
        </p:nvSpPr>
        <p:spPr>
          <a:xfrm>
            <a:off x="841248" y="548640"/>
            <a:ext cx="3600860" cy="543153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000"/>
              <a:buFont typeface="Georgia"/>
              <a:buNone/>
            </a:pPr>
            <a:r>
              <a:rPr lang="en-US" sz="4000"/>
              <a:t>Segmented/ Demand Paged Memory Allocation</a:t>
            </a:r>
            <a:endParaRPr sz="4000"/>
          </a:p>
        </p:txBody>
      </p:sp>
      <p:sp>
        <p:nvSpPr>
          <p:cNvPr id="393" name="Google Shape;393;p30"/>
          <p:cNvSpPr/>
          <p:nvPr/>
        </p:nvSpPr>
        <p:spPr>
          <a:xfrm rot="5400000">
            <a:off x="2543983" y="3258715"/>
            <a:ext cx="4480560" cy="18288"/>
          </a:xfrm>
          <a:custGeom>
            <a:rect b="b" l="l" r="r" t="t"/>
            <a:pathLst>
              <a:path extrusionOk="0" fill="none" h="18288" w="448056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extrusionOk="0" h="18288" w="448056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394" name="Google Shape;394;p30"/>
          <p:cNvSpPr txBox="1"/>
          <p:nvPr>
            <p:ph idx="1" type="body"/>
          </p:nvPr>
        </p:nvSpPr>
        <p:spPr>
          <a:xfrm>
            <a:off x="5126418" y="552091"/>
            <a:ext cx="6224335" cy="5431536"/>
          </a:xfrm>
          <a:prstGeom prst="rect">
            <a:avLst/>
          </a:prstGeom>
          <a:noFill/>
          <a:ln>
            <a:noFill/>
          </a:ln>
        </p:spPr>
        <p:txBody>
          <a:bodyPr anchorCtr="0" anchor="ctr" bIns="45700" lIns="91425" spcFirstLastPara="1" rIns="91425" wrap="square" tIns="45700">
            <a:normAutofit lnSpcReduction="10000"/>
          </a:bodyPr>
          <a:lstStyle/>
          <a:p>
            <a:pPr indent="-228600" lvl="0" marL="228600" rtl="0" algn="l">
              <a:lnSpc>
                <a:spcPct val="90000"/>
              </a:lnSpc>
              <a:spcBef>
                <a:spcPts val="0"/>
              </a:spcBef>
              <a:spcAft>
                <a:spcPts val="0"/>
              </a:spcAft>
              <a:buClr>
                <a:schemeClr val="dk1"/>
              </a:buClr>
              <a:buSzPts val="3200"/>
              <a:buChar char="•"/>
            </a:pPr>
            <a:r>
              <a:rPr lang="en-US" sz="3200"/>
              <a:t>Evolved from the segmented memory and the demand paged memory. </a:t>
            </a:r>
            <a:endParaRPr/>
          </a:p>
          <a:p>
            <a:pPr indent="-228600" lvl="0" marL="228600" rtl="0" algn="l">
              <a:lnSpc>
                <a:spcPct val="90000"/>
              </a:lnSpc>
              <a:spcBef>
                <a:spcPts val="1000"/>
              </a:spcBef>
              <a:spcAft>
                <a:spcPts val="0"/>
              </a:spcAft>
              <a:buClr>
                <a:schemeClr val="dk1"/>
              </a:buClr>
              <a:buSzPts val="3200"/>
              <a:buChar char="•"/>
            </a:pPr>
            <a:r>
              <a:rPr lang="en-US" sz="3200"/>
              <a:t>Picks the advantages of both and merges them into one. </a:t>
            </a:r>
            <a:endParaRPr/>
          </a:p>
          <a:p>
            <a:pPr indent="-228600" lvl="0" marL="228600" rtl="0" algn="l">
              <a:lnSpc>
                <a:spcPct val="90000"/>
              </a:lnSpc>
              <a:spcBef>
                <a:spcPts val="1000"/>
              </a:spcBef>
              <a:spcAft>
                <a:spcPts val="0"/>
              </a:spcAft>
              <a:buClr>
                <a:schemeClr val="dk1"/>
              </a:buClr>
              <a:buSzPts val="3200"/>
              <a:buChar char="•"/>
            </a:pPr>
            <a:r>
              <a:rPr lang="en-US" sz="3200"/>
              <a:t>Same methods used in both are used here with some exceptions. </a:t>
            </a:r>
            <a:endParaRPr/>
          </a:p>
          <a:p>
            <a:pPr indent="-228600" lvl="1" marL="685800" rtl="0" algn="l">
              <a:lnSpc>
                <a:spcPct val="90000"/>
              </a:lnSpc>
              <a:spcBef>
                <a:spcPts val="500"/>
              </a:spcBef>
              <a:spcAft>
                <a:spcPts val="0"/>
              </a:spcAft>
              <a:buClr>
                <a:schemeClr val="dk1"/>
              </a:buClr>
              <a:buSzPts val="2800"/>
              <a:buChar char="•"/>
            </a:pPr>
            <a:r>
              <a:rPr lang="en-US" sz="2800"/>
              <a:t>One JT for all the jobs in the system</a:t>
            </a:r>
            <a:endParaRPr/>
          </a:p>
          <a:p>
            <a:pPr indent="-228600" lvl="1" marL="685800" rtl="0" algn="l">
              <a:lnSpc>
                <a:spcPct val="90000"/>
              </a:lnSpc>
              <a:spcBef>
                <a:spcPts val="500"/>
              </a:spcBef>
              <a:spcAft>
                <a:spcPts val="0"/>
              </a:spcAft>
              <a:buClr>
                <a:schemeClr val="dk1"/>
              </a:buClr>
              <a:buSzPts val="2800"/>
              <a:buChar char="•"/>
            </a:pPr>
            <a:r>
              <a:rPr lang="en-US" sz="2800"/>
              <a:t>Each job has its own SMT </a:t>
            </a:r>
            <a:endParaRPr/>
          </a:p>
          <a:p>
            <a:pPr indent="-228600" lvl="1" marL="685800" rtl="0" algn="l">
              <a:lnSpc>
                <a:spcPct val="90000"/>
              </a:lnSpc>
              <a:spcBef>
                <a:spcPts val="500"/>
              </a:spcBef>
              <a:spcAft>
                <a:spcPts val="0"/>
              </a:spcAft>
              <a:buClr>
                <a:schemeClr val="dk1"/>
              </a:buClr>
              <a:buSzPts val="2800"/>
              <a:buChar char="•"/>
            </a:pPr>
            <a:r>
              <a:rPr lang="en-US" sz="2800"/>
              <a:t>Each SMT has its own PMT </a:t>
            </a:r>
            <a:endParaRPr/>
          </a:p>
          <a:p>
            <a:pPr indent="-228600" lvl="1" marL="685800" rtl="0" algn="l">
              <a:lnSpc>
                <a:spcPct val="90000"/>
              </a:lnSpc>
              <a:spcBef>
                <a:spcPts val="500"/>
              </a:spcBef>
              <a:spcAft>
                <a:spcPts val="0"/>
              </a:spcAft>
              <a:buClr>
                <a:schemeClr val="dk1"/>
              </a:buClr>
              <a:buSzPts val="2800"/>
              <a:buChar char="•"/>
            </a:pPr>
            <a:r>
              <a:rPr lang="en-US" sz="2800"/>
              <a:t>MMT is for the entire system</a:t>
            </a:r>
            <a:endParaRPr/>
          </a:p>
        </p:txBody>
      </p:sp>
      <p:pic>
        <p:nvPicPr>
          <p:cNvPr id="395" name="Google Shape;395;p30"/>
          <p:cNvPicPr preferRelativeResize="0"/>
          <p:nvPr/>
        </p:nvPicPr>
        <p:blipFill rotWithShape="1">
          <a:blip r:embed="rId3">
            <a:alphaModFix/>
          </a:blip>
          <a:srcRect b="0" l="0" r="0" t="0"/>
          <a:stretch/>
        </p:blipFill>
        <p:spPr>
          <a:xfrm>
            <a:off x="10474452" y="5122926"/>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99" name="Shape 399"/>
        <p:cNvGrpSpPr/>
        <p:nvPr/>
      </p:nvGrpSpPr>
      <p:grpSpPr>
        <a:xfrm>
          <a:off x="0" y="0"/>
          <a:ext cx="0" cy="0"/>
          <a:chOff x="0" y="0"/>
          <a:chExt cx="0" cy="0"/>
        </a:xfrm>
      </p:grpSpPr>
      <p:sp>
        <p:nvSpPr>
          <p:cNvPr id="400" name="Google Shape;400;p3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401" name="Google Shape;401;p31"/>
          <p:cNvSpPr/>
          <p:nvPr/>
        </p:nvSpPr>
        <p:spPr>
          <a:xfrm>
            <a:off x="554416" y="365125"/>
            <a:ext cx="11167447" cy="2089317"/>
          </a:xfrm>
          <a:prstGeom prst="rect">
            <a:avLst/>
          </a:prstGeom>
          <a:solidFill>
            <a:schemeClr val="lt1"/>
          </a:solidFill>
          <a:ln cap="flat" cmpd="sng" w="12700">
            <a:solidFill>
              <a:srgbClr val="DEDEDE"/>
            </a:solidFill>
            <a:prstDash val="solid"/>
            <a:miter lim="800000"/>
            <a:headEnd len="sm" w="sm" type="none"/>
            <a:tailEnd len="sm" w="sm" type="none"/>
          </a:ln>
          <a:effectLst>
            <a:outerShdw blurRad="50800" rotWithShape="0" algn="tl" dir="2700000" dist="38100">
              <a:srgbClr val="BDB5BD">
                <a:alpha val="49803"/>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Georgia"/>
              <a:buNone/>
            </a:pPr>
            <a:r>
              <a:t/>
            </a:r>
            <a:endParaRPr b="0" i="0" sz="1800" u="none" cap="none" strike="noStrike">
              <a:solidFill>
                <a:srgbClr val="FFFFFF"/>
              </a:solidFill>
              <a:latin typeface="Calibri"/>
              <a:ea typeface="Calibri"/>
              <a:cs typeface="Calibri"/>
              <a:sym typeface="Calibri"/>
            </a:endParaRPr>
          </a:p>
        </p:txBody>
      </p:sp>
      <p:sp>
        <p:nvSpPr>
          <p:cNvPr id="402" name="Google Shape;402;p31"/>
          <p:cNvSpPr txBox="1"/>
          <p:nvPr>
            <p:ph type="title"/>
          </p:nvPr>
        </p:nvSpPr>
        <p:spPr>
          <a:xfrm>
            <a:off x="1046746" y="586822"/>
            <a:ext cx="3560252" cy="164592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000"/>
              <a:buFont typeface="Georgia"/>
              <a:buNone/>
            </a:pPr>
            <a:r>
              <a:rPr lang="en-US" sz="3000"/>
              <a:t>Segmented/ Demand Paged Memory Allocation</a:t>
            </a:r>
            <a:endParaRPr sz="3000"/>
          </a:p>
        </p:txBody>
      </p:sp>
      <p:sp>
        <p:nvSpPr>
          <p:cNvPr id="403" name="Google Shape;403;p31"/>
          <p:cNvSpPr/>
          <p:nvPr/>
        </p:nvSpPr>
        <p:spPr>
          <a:xfrm>
            <a:off x="490408" y="1057739"/>
            <a:ext cx="128016" cy="704088"/>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sp>
        <p:nvSpPr>
          <p:cNvPr id="404" name="Google Shape;404;p31"/>
          <p:cNvSpPr/>
          <p:nvPr/>
        </p:nvSpPr>
        <p:spPr>
          <a:xfrm rot="5400000">
            <a:off x="4243541" y="1400638"/>
            <a:ext cx="1463040" cy="18288"/>
          </a:xfrm>
          <a:prstGeom prst="rect">
            <a:avLst/>
          </a:prstGeom>
          <a:solidFill>
            <a:srgbClr val="D5D5D5"/>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sp>
        <p:nvSpPr>
          <p:cNvPr id="405" name="Google Shape;405;p31"/>
          <p:cNvSpPr txBox="1"/>
          <p:nvPr>
            <p:ph idx="1" type="body"/>
          </p:nvPr>
        </p:nvSpPr>
        <p:spPr>
          <a:xfrm>
            <a:off x="5351164" y="586822"/>
            <a:ext cx="6002636" cy="1645920"/>
          </a:xfrm>
          <a:prstGeom prst="rect">
            <a:avLst/>
          </a:prstGeom>
          <a:noFill/>
          <a:ln>
            <a:noFill/>
          </a:ln>
        </p:spPr>
        <p:txBody>
          <a:bodyPr anchorCtr="0" anchor="ctr" bIns="45700" lIns="91425" spcFirstLastPara="1" rIns="91425" wrap="square" tIns="45700">
            <a:normAutofit lnSpcReduction="10000"/>
          </a:bodyPr>
          <a:lstStyle/>
          <a:p>
            <a:pPr indent="-228600" lvl="0" marL="228600" rtl="0" algn="l">
              <a:lnSpc>
                <a:spcPct val="90000"/>
              </a:lnSpc>
              <a:spcBef>
                <a:spcPts val="0"/>
              </a:spcBef>
              <a:spcAft>
                <a:spcPts val="0"/>
              </a:spcAft>
              <a:buClr>
                <a:schemeClr val="dk1"/>
              </a:buClr>
              <a:buSzPts val="2400"/>
              <a:buChar char="•"/>
            </a:pPr>
            <a:r>
              <a:rPr lang="en-US" sz="2400"/>
              <a:t>To access the location of a particular job, the scheme needs to access the Job number, then the segment number, and the page number for it to access the exact location</a:t>
            </a:r>
            <a:endParaRPr sz="2400"/>
          </a:p>
        </p:txBody>
      </p:sp>
      <p:pic>
        <p:nvPicPr>
          <p:cNvPr id="406" name="Google Shape;406;p31"/>
          <p:cNvPicPr preferRelativeResize="0"/>
          <p:nvPr/>
        </p:nvPicPr>
        <p:blipFill rotWithShape="1">
          <a:blip r:embed="rId3">
            <a:alphaModFix/>
          </a:blip>
          <a:srcRect b="0" l="0" r="0" t="0"/>
          <a:stretch/>
        </p:blipFill>
        <p:spPr>
          <a:xfrm>
            <a:off x="2529974" y="2734056"/>
            <a:ext cx="7220443" cy="3483864"/>
          </a:xfrm>
          <a:prstGeom prst="rect">
            <a:avLst/>
          </a:prstGeom>
          <a:noFill/>
          <a:ln>
            <a:noFill/>
          </a:ln>
        </p:spPr>
      </p:pic>
      <p:pic>
        <p:nvPicPr>
          <p:cNvPr id="407" name="Google Shape;407;p31"/>
          <p:cNvPicPr preferRelativeResize="0"/>
          <p:nvPr/>
        </p:nvPicPr>
        <p:blipFill rotWithShape="1">
          <a:blip r:embed="rId4">
            <a:alphaModFix/>
          </a:blip>
          <a:srcRect b="0" l="0" r="0" t="0"/>
          <a:stretch/>
        </p:blipFill>
        <p:spPr>
          <a:xfrm>
            <a:off x="10267950" y="5143500"/>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1" name="Shape 411"/>
        <p:cNvGrpSpPr/>
        <p:nvPr/>
      </p:nvGrpSpPr>
      <p:grpSpPr>
        <a:xfrm>
          <a:off x="0" y="0"/>
          <a:ext cx="0" cy="0"/>
          <a:chOff x="0" y="0"/>
          <a:chExt cx="0" cy="0"/>
        </a:xfrm>
      </p:grpSpPr>
      <p:sp>
        <p:nvSpPr>
          <p:cNvPr id="412" name="Google Shape;412;p32"/>
          <p:cNvSpPr/>
          <p:nvPr/>
        </p:nvSpPr>
        <p:spPr>
          <a:xfrm>
            <a:off x="0" y="0"/>
            <a:ext cx="12188952"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413" name="Google Shape;413;p3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Georgia"/>
              <a:buNone/>
            </a:pPr>
            <a:r>
              <a:rPr lang="en-US" sz="5400"/>
              <a:t>Segmented/ Demand Paged Memory Allocation</a:t>
            </a:r>
            <a:endParaRPr sz="5400"/>
          </a:p>
        </p:txBody>
      </p:sp>
      <p:sp>
        <p:nvSpPr>
          <p:cNvPr id="414" name="Google Shape;414;p32"/>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415" name="Google Shape;415;p32"/>
          <p:cNvSpPr txBox="1"/>
          <p:nvPr>
            <p:ph idx="1" type="body"/>
          </p:nvPr>
        </p:nvSpPr>
        <p:spPr>
          <a:xfrm>
            <a:off x="838200" y="1929384"/>
            <a:ext cx="10515600" cy="425196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200"/>
              <a:buNone/>
            </a:pPr>
            <a:r>
              <a:rPr b="1" lang="en-US" sz="2200"/>
              <a:t>Drawback </a:t>
            </a:r>
            <a:endParaRPr/>
          </a:p>
          <a:p>
            <a:pPr indent="-228600" lvl="0" marL="228600" rtl="0" algn="l">
              <a:lnSpc>
                <a:spcPct val="90000"/>
              </a:lnSpc>
              <a:spcBef>
                <a:spcPts val="1000"/>
              </a:spcBef>
              <a:spcAft>
                <a:spcPts val="0"/>
              </a:spcAft>
              <a:buClr>
                <a:schemeClr val="dk1"/>
              </a:buClr>
              <a:buSzPts val="2200"/>
              <a:buChar char="•"/>
            </a:pPr>
            <a:r>
              <a:rPr lang="en-US" sz="2200"/>
              <a:t>Need to access 4 tables meaning lots of overhead </a:t>
            </a:r>
            <a:endParaRPr/>
          </a:p>
          <a:p>
            <a:pPr indent="-228600" lvl="0" marL="228600" rtl="0" algn="l">
              <a:lnSpc>
                <a:spcPct val="90000"/>
              </a:lnSpc>
              <a:spcBef>
                <a:spcPts val="1000"/>
              </a:spcBef>
              <a:spcAft>
                <a:spcPts val="0"/>
              </a:spcAft>
              <a:buClr>
                <a:schemeClr val="dk1"/>
              </a:buClr>
              <a:buSzPts val="2200"/>
              <a:buChar char="•"/>
            </a:pPr>
            <a:r>
              <a:rPr lang="en-US" sz="2200"/>
              <a:t>Time it takes to reference the tables. </a:t>
            </a:r>
            <a:endParaRPr/>
          </a:p>
          <a:p>
            <a:pPr indent="0" lvl="0" marL="0" rtl="0" algn="l">
              <a:lnSpc>
                <a:spcPct val="90000"/>
              </a:lnSpc>
              <a:spcBef>
                <a:spcPts val="1000"/>
              </a:spcBef>
              <a:spcAft>
                <a:spcPts val="0"/>
              </a:spcAft>
              <a:buClr>
                <a:schemeClr val="dk1"/>
              </a:buClr>
              <a:buSzPts val="2200"/>
              <a:buNone/>
            </a:pPr>
            <a:r>
              <a:rPr b="1" lang="en-US" sz="2200"/>
              <a:t>Mitigation</a:t>
            </a:r>
            <a:endParaRPr/>
          </a:p>
          <a:p>
            <a:pPr indent="-228600" lvl="0" marL="228600" rtl="0" algn="l">
              <a:lnSpc>
                <a:spcPct val="90000"/>
              </a:lnSpc>
              <a:spcBef>
                <a:spcPts val="1000"/>
              </a:spcBef>
              <a:spcAft>
                <a:spcPts val="0"/>
              </a:spcAft>
              <a:buClr>
                <a:schemeClr val="dk1"/>
              </a:buClr>
              <a:buSzPts val="2200"/>
              <a:buChar char="•"/>
            </a:pPr>
            <a:r>
              <a:rPr lang="en-US" sz="2200"/>
              <a:t>Associative memory - name given to registers that are allocated to each active job [1]. </a:t>
            </a:r>
            <a:endParaRPr/>
          </a:p>
          <a:p>
            <a:pPr indent="-228600" lvl="0" marL="228600" rtl="0" algn="l">
              <a:lnSpc>
                <a:spcPct val="90000"/>
              </a:lnSpc>
              <a:spcBef>
                <a:spcPts val="1000"/>
              </a:spcBef>
              <a:spcAft>
                <a:spcPts val="0"/>
              </a:spcAft>
              <a:buClr>
                <a:schemeClr val="dk1"/>
              </a:buClr>
              <a:buSzPts val="2200"/>
              <a:buChar char="•"/>
            </a:pPr>
            <a:r>
              <a:rPr lang="en-US" sz="2200"/>
              <a:t>The registers associate several segments and page numbers for a specific job and the main memory address [1]. </a:t>
            </a:r>
            <a:endParaRPr/>
          </a:p>
          <a:p>
            <a:pPr indent="-228600" lvl="0" marL="228600" rtl="0" algn="l">
              <a:lnSpc>
                <a:spcPct val="90000"/>
              </a:lnSpc>
              <a:spcBef>
                <a:spcPts val="1000"/>
              </a:spcBef>
              <a:spcAft>
                <a:spcPts val="0"/>
              </a:spcAft>
              <a:buClr>
                <a:schemeClr val="dk1"/>
              </a:buClr>
              <a:buSzPts val="2200"/>
              <a:buChar char="•"/>
            </a:pPr>
            <a:r>
              <a:rPr lang="en-US" sz="2200"/>
              <a:t>Registers are generally hardware; therefore, the number of registers will be dependent on the type of machine.</a:t>
            </a:r>
            <a:endParaRPr sz="2200"/>
          </a:p>
        </p:txBody>
      </p:sp>
      <p:pic>
        <p:nvPicPr>
          <p:cNvPr id="416" name="Google Shape;416;p32"/>
          <p:cNvPicPr preferRelativeResize="0"/>
          <p:nvPr/>
        </p:nvPicPr>
        <p:blipFill rotWithShape="1">
          <a:blip r:embed="rId3">
            <a:alphaModFix/>
          </a:blip>
          <a:srcRect b="0" l="0" r="0" t="0"/>
          <a:stretch/>
        </p:blipFill>
        <p:spPr>
          <a:xfrm>
            <a:off x="10267950" y="5143500"/>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0" name="Shape 420"/>
        <p:cNvGrpSpPr/>
        <p:nvPr/>
      </p:nvGrpSpPr>
      <p:grpSpPr>
        <a:xfrm>
          <a:off x="0" y="0"/>
          <a:ext cx="0" cy="0"/>
          <a:chOff x="0" y="0"/>
          <a:chExt cx="0" cy="0"/>
        </a:xfrm>
      </p:grpSpPr>
      <p:sp>
        <p:nvSpPr>
          <p:cNvPr id="421" name="Google Shape;421;p33"/>
          <p:cNvSpPr/>
          <p:nvPr/>
        </p:nvSpPr>
        <p:spPr>
          <a:xfrm>
            <a:off x="0" y="0"/>
            <a:ext cx="12188952"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422" name="Google Shape;422;p33"/>
          <p:cNvSpPr txBox="1"/>
          <p:nvPr>
            <p:ph type="title"/>
          </p:nvPr>
        </p:nvSpPr>
        <p:spPr>
          <a:xfrm>
            <a:off x="841248" y="548640"/>
            <a:ext cx="3600860" cy="543153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Georgia"/>
              <a:buNone/>
            </a:pPr>
            <a:r>
              <a:rPr lang="en-US" sz="5400"/>
              <a:t>Summary</a:t>
            </a:r>
            <a:endParaRPr sz="5400"/>
          </a:p>
        </p:txBody>
      </p:sp>
      <p:sp>
        <p:nvSpPr>
          <p:cNvPr id="423" name="Google Shape;423;p33"/>
          <p:cNvSpPr/>
          <p:nvPr/>
        </p:nvSpPr>
        <p:spPr>
          <a:xfrm rot="5400000">
            <a:off x="2543983" y="3258715"/>
            <a:ext cx="4480560" cy="18288"/>
          </a:xfrm>
          <a:custGeom>
            <a:rect b="b" l="l" r="r" t="t"/>
            <a:pathLst>
              <a:path extrusionOk="0" fill="none" h="18288" w="448056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extrusionOk="0" h="18288" w="448056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grpSp>
        <p:nvGrpSpPr>
          <p:cNvPr id="424" name="Google Shape;424;p33"/>
          <p:cNvGrpSpPr/>
          <p:nvPr/>
        </p:nvGrpSpPr>
        <p:grpSpPr>
          <a:xfrm>
            <a:off x="5126038" y="555101"/>
            <a:ext cx="5527029" cy="5425534"/>
            <a:chOff x="0" y="2651"/>
            <a:chExt cx="5527029" cy="5425534"/>
          </a:xfrm>
        </p:grpSpPr>
        <p:cxnSp>
          <p:nvCxnSpPr>
            <p:cNvPr id="425" name="Google Shape;425;p33"/>
            <p:cNvCxnSpPr/>
            <p:nvPr/>
          </p:nvCxnSpPr>
          <p:spPr>
            <a:xfrm>
              <a:off x="0" y="2651"/>
              <a:ext cx="5527029"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426" name="Google Shape;426;p33"/>
            <p:cNvSpPr/>
            <p:nvPr/>
          </p:nvSpPr>
          <p:spPr>
            <a:xfrm>
              <a:off x="0" y="2651"/>
              <a:ext cx="5527029" cy="90425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 name="Google Shape;427;p33"/>
            <p:cNvSpPr txBox="1"/>
            <p:nvPr/>
          </p:nvSpPr>
          <p:spPr>
            <a:xfrm>
              <a:off x="0" y="2651"/>
              <a:ext cx="5527029" cy="904255"/>
            </a:xfrm>
            <a:prstGeom prst="rect">
              <a:avLst/>
            </a:prstGeom>
            <a:noFill/>
            <a:ln>
              <a:noFill/>
            </a:ln>
          </p:spPr>
          <p:txBody>
            <a:bodyPr anchorCtr="0" anchor="t" bIns="121900" lIns="121900" spcFirstLastPara="1" rIns="121900" wrap="square" tIns="121900">
              <a:noAutofit/>
            </a:bodyPr>
            <a:lstStyle/>
            <a:p>
              <a:pPr indent="0" lvl="0" marL="0" marR="0" rtl="0" algn="l">
                <a:lnSpc>
                  <a:spcPct val="100000"/>
                </a:lnSpc>
                <a:spcBef>
                  <a:spcPts val="0"/>
                </a:spcBef>
                <a:spcAft>
                  <a:spcPts val="0"/>
                </a:spcAft>
                <a:buClr>
                  <a:schemeClr val="dk1"/>
                </a:buClr>
                <a:buSzPts val="3200"/>
                <a:buFont typeface="Georgia"/>
                <a:buNone/>
              </a:pPr>
              <a:r>
                <a:rPr b="0" i="0" lang="en-US" sz="2600" u="none" cap="none" strike="noStrike">
                  <a:solidFill>
                    <a:schemeClr val="dk1"/>
                  </a:solidFill>
                  <a:latin typeface="Georgia"/>
                  <a:ea typeface="Georgia"/>
                  <a:cs typeface="Georgia"/>
                  <a:sym typeface="Georgia"/>
                </a:rPr>
                <a:t>Continuation with memory management</a:t>
              </a:r>
              <a:endParaRPr b="0" i="0" sz="2600" u="none" cap="none" strike="noStrike">
                <a:solidFill>
                  <a:schemeClr val="dk1"/>
                </a:solidFill>
                <a:latin typeface="Georgia"/>
                <a:ea typeface="Georgia"/>
                <a:cs typeface="Georgia"/>
                <a:sym typeface="Georgia"/>
              </a:endParaRPr>
            </a:p>
          </p:txBody>
        </p:sp>
        <p:cxnSp>
          <p:nvCxnSpPr>
            <p:cNvPr id="428" name="Google Shape;428;p33"/>
            <p:cNvCxnSpPr/>
            <p:nvPr/>
          </p:nvCxnSpPr>
          <p:spPr>
            <a:xfrm>
              <a:off x="0" y="906907"/>
              <a:ext cx="5527029"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429" name="Google Shape;429;p33"/>
            <p:cNvSpPr/>
            <p:nvPr/>
          </p:nvSpPr>
          <p:spPr>
            <a:xfrm>
              <a:off x="0" y="906907"/>
              <a:ext cx="5527029" cy="90425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 name="Google Shape;430;p33"/>
            <p:cNvSpPr txBox="1"/>
            <p:nvPr/>
          </p:nvSpPr>
          <p:spPr>
            <a:xfrm>
              <a:off x="0" y="906907"/>
              <a:ext cx="5526900" cy="904200"/>
            </a:xfrm>
            <a:prstGeom prst="rect">
              <a:avLst/>
            </a:prstGeom>
            <a:noFill/>
            <a:ln>
              <a:noFill/>
            </a:ln>
          </p:spPr>
          <p:txBody>
            <a:bodyPr anchorCtr="0" anchor="t" bIns="87625" lIns="87625" spcFirstLastPara="1" rIns="87625" wrap="square" tIns="87625">
              <a:noAutofit/>
            </a:bodyPr>
            <a:lstStyle/>
            <a:p>
              <a:pPr indent="0" lvl="0" marL="0" marR="0" rtl="0" algn="l">
                <a:lnSpc>
                  <a:spcPct val="90000"/>
                </a:lnSpc>
                <a:spcBef>
                  <a:spcPts val="0"/>
                </a:spcBef>
                <a:spcAft>
                  <a:spcPts val="0"/>
                </a:spcAft>
                <a:buClr>
                  <a:schemeClr val="dk1"/>
                </a:buClr>
                <a:buSzPts val="2300"/>
                <a:buFont typeface="Georgia"/>
                <a:buNone/>
              </a:pPr>
              <a:r>
                <a:rPr b="0" i="0" lang="en-US" sz="2300" u="none" cap="none" strike="noStrike">
                  <a:solidFill>
                    <a:schemeClr val="dk1"/>
                  </a:solidFill>
                  <a:latin typeface="Georgia"/>
                  <a:ea typeface="Georgia"/>
                  <a:cs typeface="Georgia"/>
                  <a:sym typeface="Georgia"/>
                </a:rPr>
                <a:t>Features the paging memory allocation scheme</a:t>
              </a:r>
              <a:endParaRPr b="0" i="0" sz="2300" u="none" cap="none" strike="noStrike">
                <a:solidFill>
                  <a:schemeClr val="dk1"/>
                </a:solidFill>
                <a:latin typeface="Georgia"/>
                <a:ea typeface="Georgia"/>
                <a:cs typeface="Georgia"/>
                <a:sym typeface="Georgia"/>
              </a:endParaRPr>
            </a:p>
          </p:txBody>
        </p:sp>
        <p:cxnSp>
          <p:nvCxnSpPr>
            <p:cNvPr id="431" name="Google Shape;431;p33"/>
            <p:cNvCxnSpPr/>
            <p:nvPr/>
          </p:nvCxnSpPr>
          <p:spPr>
            <a:xfrm>
              <a:off x="0" y="1811163"/>
              <a:ext cx="5527029"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432" name="Google Shape;432;p33"/>
            <p:cNvSpPr/>
            <p:nvPr/>
          </p:nvSpPr>
          <p:spPr>
            <a:xfrm>
              <a:off x="0" y="1811163"/>
              <a:ext cx="5527029" cy="90425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 name="Google Shape;433;p33"/>
            <p:cNvSpPr txBox="1"/>
            <p:nvPr/>
          </p:nvSpPr>
          <p:spPr>
            <a:xfrm>
              <a:off x="0" y="1811163"/>
              <a:ext cx="5527029" cy="904255"/>
            </a:xfrm>
            <a:prstGeom prst="rect">
              <a:avLst/>
            </a:prstGeom>
            <a:noFill/>
            <a:ln>
              <a:noFill/>
            </a:ln>
          </p:spPr>
          <p:txBody>
            <a:bodyPr anchorCtr="0" anchor="t" bIns="87625" lIns="87625" spcFirstLastPara="1" rIns="87625" wrap="square" tIns="87625">
              <a:noAutofit/>
            </a:bodyPr>
            <a:lstStyle/>
            <a:p>
              <a:pPr indent="0" lvl="0" marL="0" marR="0" rtl="0" algn="l">
                <a:lnSpc>
                  <a:spcPct val="90000"/>
                </a:lnSpc>
                <a:spcBef>
                  <a:spcPts val="0"/>
                </a:spcBef>
                <a:spcAft>
                  <a:spcPts val="0"/>
                </a:spcAft>
                <a:buClr>
                  <a:schemeClr val="dk1"/>
                </a:buClr>
                <a:buSzPts val="2300"/>
                <a:buFont typeface="Georgia"/>
                <a:buNone/>
              </a:pPr>
              <a:r>
                <a:rPr b="0" i="0" lang="en-US" sz="2300" u="none" cap="none" strike="noStrike">
                  <a:solidFill>
                    <a:schemeClr val="dk1"/>
                  </a:solidFill>
                  <a:latin typeface="Georgia"/>
                  <a:ea typeface="Georgia"/>
                  <a:cs typeface="Georgia"/>
                  <a:sym typeface="Georgia"/>
                </a:rPr>
                <a:t>Overview of the scheme while reviewing the page replacement schemes.</a:t>
              </a:r>
              <a:endParaRPr b="0" i="0" sz="2300" u="none" cap="none" strike="noStrike">
                <a:solidFill>
                  <a:schemeClr val="dk1"/>
                </a:solidFill>
                <a:latin typeface="Georgia"/>
                <a:ea typeface="Georgia"/>
                <a:cs typeface="Georgia"/>
                <a:sym typeface="Georgia"/>
              </a:endParaRPr>
            </a:p>
          </p:txBody>
        </p:sp>
        <p:cxnSp>
          <p:nvCxnSpPr>
            <p:cNvPr id="434" name="Google Shape;434;p33"/>
            <p:cNvCxnSpPr/>
            <p:nvPr/>
          </p:nvCxnSpPr>
          <p:spPr>
            <a:xfrm>
              <a:off x="0" y="2715419"/>
              <a:ext cx="5527029"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435" name="Google Shape;435;p33"/>
            <p:cNvSpPr/>
            <p:nvPr/>
          </p:nvSpPr>
          <p:spPr>
            <a:xfrm>
              <a:off x="0" y="2715419"/>
              <a:ext cx="5527029" cy="90425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 name="Google Shape;436;p33"/>
            <p:cNvSpPr txBox="1"/>
            <p:nvPr/>
          </p:nvSpPr>
          <p:spPr>
            <a:xfrm>
              <a:off x="0" y="2715419"/>
              <a:ext cx="5527029" cy="904255"/>
            </a:xfrm>
            <a:prstGeom prst="rect">
              <a:avLst/>
            </a:prstGeom>
            <a:noFill/>
            <a:ln>
              <a:noFill/>
            </a:ln>
          </p:spPr>
          <p:txBody>
            <a:bodyPr anchorCtr="0" anchor="t" bIns="87625" lIns="87625" spcFirstLastPara="1" rIns="87625" wrap="square" tIns="87625">
              <a:noAutofit/>
            </a:bodyPr>
            <a:lstStyle/>
            <a:p>
              <a:pPr indent="0" lvl="0" marL="0" marR="0" rtl="0" algn="l">
                <a:lnSpc>
                  <a:spcPct val="90000"/>
                </a:lnSpc>
                <a:spcBef>
                  <a:spcPts val="0"/>
                </a:spcBef>
                <a:spcAft>
                  <a:spcPts val="0"/>
                </a:spcAft>
                <a:buClr>
                  <a:schemeClr val="dk1"/>
                </a:buClr>
                <a:buSzPts val="2300"/>
                <a:buFont typeface="Georgia"/>
                <a:buNone/>
              </a:pPr>
              <a:r>
                <a:rPr b="0" i="0" lang="en-US" sz="2300" u="none" cap="none" strike="noStrike">
                  <a:solidFill>
                    <a:schemeClr val="dk1"/>
                  </a:solidFill>
                  <a:latin typeface="Georgia"/>
                  <a:ea typeface="Georgia"/>
                  <a:cs typeface="Georgia"/>
                  <a:sym typeface="Georgia"/>
                </a:rPr>
                <a:t>First In First Out (FIFO) </a:t>
              </a:r>
              <a:endParaRPr b="0" i="0" sz="2300" u="none" cap="none" strike="noStrike">
                <a:solidFill>
                  <a:schemeClr val="dk1"/>
                </a:solidFill>
                <a:latin typeface="Georgia"/>
                <a:ea typeface="Georgia"/>
                <a:cs typeface="Georgia"/>
                <a:sym typeface="Georgia"/>
              </a:endParaRPr>
            </a:p>
          </p:txBody>
        </p:sp>
        <p:cxnSp>
          <p:nvCxnSpPr>
            <p:cNvPr id="437" name="Google Shape;437;p33"/>
            <p:cNvCxnSpPr/>
            <p:nvPr/>
          </p:nvCxnSpPr>
          <p:spPr>
            <a:xfrm>
              <a:off x="0" y="3619674"/>
              <a:ext cx="5527029"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438" name="Google Shape;438;p33"/>
            <p:cNvSpPr/>
            <p:nvPr/>
          </p:nvSpPr>
          <p:spPr>
            <a:xfrm>
              <a:off x="0" y="3619674"/>
              <a:ext cx="5527029" cy="90425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 name="Google Shape;439;p33"/>
            <p:cNvSpPr txBox="1"/>
            <p:nvPr/>
          </p:nvSpPr>
          <p:spPr>
            <a:xfrm>
              <a:off x="0" y="3619674"/>
              <a:ext cx="5527029" cy="904255"/>
            </a:xfrm>
            <a:prstGeom prst="rect">
              <a:avLst/>
            </a:prstGeom>
            <a:noFill/>
            <a:ln>
              <a:noFill/>
            </a:ln>
          </p:spPr>
          <p:txBody>
            <a:bodyPr anchorCtr="0" anchor="t" bIns="87625" lIns="87625" spcFirstLastPara="1" rIns="87625" wrap="square" tIns="87625">
              <a:noAutofit/>
            </a:bodyPr>
            <a:lstStyle/>
            <a:p>
              <a:pPr indent="0" lvl="0" marL="0" marR="0" rtl="0" algn="l">
                <a:lnSpc>
                  <a:spcPct val="90000"/>
                </a:lnSpc>
                <a:spcBef>
                  <a:spcPts val="0"/>
                </a:spcBef>
                <a:spcAft>
                  <a:spcPts val="0"/>
                </a:spcAft>
                <a:buClr>
                  <a:schemeClr val="dk1"/>
                </a:buClr>
                <a:buSzPts val="2300"/>
                <a:buFont typeface="Georgia"/>
                <a:buNone/>
              </a:pPr>
              <a:r>
                <a:rPr b="0" i="0" lang="en-US" sz="2300" u="none" cap="none" strike="noStrike">
                  <a:solidFill>
                    <a:schemeClr val="dk1"/>
                  </a:solidFill>
                  <a:latin typeface="Georgia"/>
                  <a:ea typeface="Georgia"/>
                  <a:cs typeface="Georgia"/>
                  <a:sym typeface="Georgia"/>
                </a:rPr>
                <a:t>Least Recently Used (LRU)</a:t>
              </a:r>
              <a:endParaRPr/>
            </a:p>
          </p:txBody>
        </p:sp>
        <p:cxnSp>
          <p:nvCxnSpPr>
            <p:cNvPr id="440" name="Google Shape;440;p33"/>
            <p:cNvCxnSpPr/>
            <p:nvPr/>
          </p:nvCxnSpPr>
          <p:spPr>
            <a:xfrm>
              <a:off x="0" y="4523930"/>
              <a:ext cx="5527029"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441" name="Google Shape;441;p33"/>
            <p:cNvSpPr/>
            <p:nvPr/>
          </p:nvSpPr>
          <p:spPr>
            <a:xfrm>
              <a:off x="0" y="4523930"/>
              <a:ext cx="5527029" cy="90425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 name="Google Shape;442;p33"/>
            <p:cNvSpPr txBox="1"/>
            <p:nvPr/>
          </p:nvSpPr>
          <p:spPr>
            <a:xfrm>
              <a:off x="0" y="4523930"/>
              <a:ext cx="5527029" cy="904255"/>
            </a:xfrm>
            <a:prstGeom prst="rect">
              <a:avLst/>
            </a:prstGeom>
            <a:noFill/>
            <a:ln>
              <a:noFill/>
            </a:ln>
          </p:spPr>
          <p:txBody>
            <a:bodyPr anchorCtr="0" anchor="t" bIns="87625" lIns="87625" spcFirstLastPara="1" rIns="87625" wrap="square" tIns="87625">
              <a:noAutofit/>
            </a:bodyPr>
            <a:lstStyle/>
            <a:p>
              <a:pPr indent="0" lvl="0" marL="0" marR="0" rtl="0" algn="l">
                <a:lnSpc>
                  <a:spcPct val="90000"/>
                </a:lnSpc>
                <a:spcBef>
                  <a:spcPts val="0"/>
                </a:spcBef>
                <a:spcAft>
                  <a:spcPts val="0"/>
                </a:spcAft>
                <a:buClr>
                  <a:schemeClr val="dk1"/>
                </a:buClr>
                <a:buSzPts val="2300"/>
                <a:buFont typeface="Georgia"/>
                <a:buNone/>
              </a:pPr>
              <a:r>
                <a:rPr b="0" i="0" lang="en-US" sz="2300" u="none" cap="none" strike="noStrike">
                  <a:solidFill>
                    <a:schemeClr val="dk1"/>
                  </a:solidFill>
                  <a:latin typeface="Georgia"/>
                  <a:ea typeface="Georgia"/>
                  <a:cs typeface="Georgia"/>
                  <a:sym typeface="Georgia"/>
                </a:rPr>
                <a:t>Review of segmentation</a:t>
              </a:r>
              <a:endParaRPr/>
            </a:p>
          </p:txBody>
        </p:sp>
      </p:grpSp>
      <p:pic>
        <p:nvPicPr>
          <p:cNvPr id="443" name="Google Shape;443;p33"/>
          <p:cNvPicPr preferRelativeResize="0"/>
          <p:nvPr/>
        </p:nvPicPr>
        <p:blipFill rotWithShape="1">
          <a:blip r:embed="rId3">
            <a:alphaModFix/>
          </a:blip>
          <a:srcRect b="0" l="0" r="0" t="0"/>
          <a:stretch/>
        </p:blipFill>
        <p:spPr>
          <a:xfrm>
            <a:off x="10320055" y="4947558"/>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7" name="Shape 447"/>
        <p:cNvGrpSpPr/>
        <p:nvPr/>
      </p:nvGrpSpPr>
      <p:grpSpPr>
        <a:xfrm>
          <a:off x="0" y="0"/>
          <a:ext cx="0" cy="0"/>
          <a:chOff x="0" y="0"/>
          <a:chExt cx="0" cy="0"/>
        </a:xfrm>
      </p:grpSpPr>
      <p:sp>
        <p:nvSpPr>
          <p:cNvPr id="448" name="Google Shape;448;p34"/>
          <p:cNvSpPr/>
          <p:nvPr/>
        </p:nvSpPr>
        <p:spPr>
          <a:xfrm>
            <a:off x="0" y="0"/>
            <a:ext cx="12191999" cy="6857365"/>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grpSp>
        <p:nvGrpSpPr>
          <p:cNvPr id="449" name="Google Shape;449;p34"/>
          <p:cNvGrpSpPr/>
          <p:nvPr/>
        </p:nvGrpSpPr>
        <p:grpSpPr>
          <a:xfrm>
            <a:off x="4" y="1216597"/>
            <a:ext cx="731521" cy="673460"/>
            <a:chOff x="3940602" y="308034"/>
            <a:chExt cx="2116791" cy="3428999"/>
          </a:xfrm>
        </p:grpSpPr>
        <p:sp>
          <p:nvSpPr>
            <p:cNvPr id="450" name="Google Shape;450;p34"/>
            <p:cNvSpPr/>
            <p:nvPr/>
          </p:nvSpPr>
          <p:spPr>
            <a:xfrm>
              <a:off x="3940602" y="308034"/>
              <a:ext cx="566743" cy="342899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451" name="Google Shape;451;p34"/>
            <p:cNvSpPr/>
            <p:nvPr/>
          </p:nvSpPr>
          <p:spPr>
            <a:xfrm>
              <a:off x="4715626" y="308034"/>
              <a:ext cx="566743" cy="342899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452" name="Google Shape;452;p34"/>
            <p:cNvSpPr/>
            <p:nvPr/>
          </p:nvSpPr>
          <p:spPr>
            <a:xfrm>
              <a:off x="5490650" y="308034"/>
              <a:ext cx="566743" cy="342899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grpSp>
      <p:sp>
        <p:nvSpPr>
          <p:cNvPr id="453" name="Google Shape;453;p34"/>
          <p:cNvSpPr/>
          <p:nvPr/>
        </p:nvSpPr>
        <p:spPr>
          <a:xfrm>
            <a:off x="640079" y="613954"/>
            <a:ext cx="10907487" cy="1894116"/>
          </a:xfrm>
          <a:prstGeom prst="rect">
            <a:avLst/>
          </a:prstGeom>
          <a:solidFill>
            <a:schemeClr val="lt1"/>
          </a:solidFill>
          <a:ln>
            <a:noFill/>
          </a:ln>
          <a:effectLst>
            <a:outerShdw blurRad="139700" rotWithShape="0" algn="t" dir="5400000" dist="127000">
              <a:srgbClr val="000000">
                <a:alpha val="1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454" name="Google Shape;454;p34"/>
          <p:cNvSpPr txBox="1"/>
          <p:nvPr>
            <p:ph type="title"/>
          </p:nvPr>
        </p:nvSpPr>
        <p:spPr>
          <a:xfrm>
            <a:off x="1043631" y="809898"/>
            <a:ext cx="9942716" cy="155448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800"/>
              <a:buFont typeface="Georgia"/>
              <a:buNone/>
            </a:pPr>
            <a:r>
              <a:rPr lang="en-US" sz="4800"/>
              <a:t>Discussion Topic</a:t>
            </a:r>
            <a:endParaRPr sz="4800"/>
          </a:p>
        </p:txBody>
      </p:sp>
      <p:sp>
        <p:nvSpPr>
          <p:cNvPr id="455" name="Google Shape;455;p34"/>
          <p:cNvSpPr txBox="1"/>
          <p:nvPr>
            <p:ph idx="1" type="body"/>
          </p:nvPr>
        </p:nvSpPr>
        <p:spPr>
          <a:xfrm>
            <a:off x="1045028" y="3017522"/>
            <a:ext cx="9941319" cy="3124658"/>
          </a:xfrm>
          <a:prstGeom prst="rect">
            <a:avLst/>
          </a:prstGeom>
          <a:noFill/>
          <a:ln>
            <a:noFill/>
          </a:ln>
        </p:spPr>
        <p:txBody>
          <a:bodyPr anchorCtr="0" anchor="ctr" bIns="45700" lIns="91425" spcFirstLastPara="1" rIns="91425" wrap="square" tIns="45700">
            <a:normAutofit fontScale="92500" lnSpcReduction="20000"/>
          </a:bodyPr>
          <a:lstStyle/>
          <a:p>
            <a:pPr indent="-234950" lvl="0" marL="228600" rtl="0" algn="l">
              <a:lnSpc>
                <a:spcPct val="90000"/>
              </a:lnSpc>
              <a:spcBef>
                <a:spcPts val="0"/>
              </a:spcBef>
              <a:spcAft>
                <a:spcPts val="0"/>
              </a:spcAft>
              <a:buClr>
                <a:schemeClr val="dk1"/>
              </a:buClr>
              <a:buSzPct val="100000"/>
              <a:buChar char="•"/>
            </a:pPr>
            <a:r>
              <a:rPr lang="en-US" sz="4000"/>
              <a:t>Throughout the lecture, we reviewed the various memory management schemes. Based on the computers or laptops that you are using, identify the various types of paging mechanisms being used. Remember this will be dependent on both the operating system and the hardware.</a:t>
            </a:r>
            <a:endParaRPr/>
          </a:p>
        </p:txBody>
      </p:sp>
      <p:cxnSp>
        <p:nvCxnSpPr>
          <p:cNvPr id="456" name="Google Shape;456;p34"/>
          <p:cNvCxnSpPr/>
          <p:nvPr/>
        </p:nvCxnSpPr>
        <p:spPr>
          <a:xfrm rot="10800000">
            <a:off x="838200" y="6485313"/>
            <a:ext cx="10515600" cy="0"/>
          </a:xfrm>
          <a:prstGeom prst="straightConnector1">
            <a:avLst/>
          </a:prstGeom>
          <a:noFill/>
          <a:ln cap="flat" cmpd="sng" w="57150">
            <a:solidFill>
              <a:schemeClr val="accent4"/>
            </a:solidFill>
            <a:prstDash val="solid"/>
            <a:miter lim="800000"/>
            <a:headEnd len="sm" w="sm" type="none"/>
            <a:tailEnd len="sm" w="sm" type="none"/>
          </a:ln>
        </p:spPr>
      </p:cxnSp>
      <p:pic>
        <p:nvPicPr>
          <p:cNvPr id="457" name="Google Shape;457;p34"/>
          <p:cNvPicPr preferRelativeResize="0"/>
          <p:nvPr/>
        </p:nvPicPr>
        <p:blipFill rotWithShape="1">
          <a:blip r:embed="rId3">
            <a:alphaModFix/>
          </a:blip>
          <a:srcRect b="0" l="0" r="0" t="0"/>
          <a:stretch/>
        </p:blipFill>
        <p:spPr>
          <a:xfrm>
            <a:off x="10316875" y="5143500"/>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1" name="Shape 461"/>
        <p:cNvGrpSpPr/>
        <p:nvPr/>
      </p:nvGrpSpPr>
      <p:grpSpPr>
        <a:xfrm>
          <a:off x="0" y="0"/>
          <a:ext cx="0" cy="0"/>
          <a:chOff x="0" y="0"/>
          <a:chExt cx="0" cy="0"/>
        </a:xfrm>
      </p:grpSpPr>
      <p:sp>
        <p:nvSpPr>
          <p:cNvPr id="462" name="Google Shape;462;p35"/>
          <p:cNvSpPr/>
          <p:nvPr/>
        </p:nvSpPr>
        <p:spPr>
          <a:xfrm>
            <a:off x="0" y="0"/>
            <a:ext cx="12188952"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463" name="Google Shape;463;p35"/>
          <p:cNvSpPr txBox="1"/>
          <p:nvPr>
            <p:ph type="title"/>
          </p:nvPr>
        </p:nvSpPr>
        <p:spPr>
          <a:xfrm>
            <a:off x="841248" y="548640"/>
            <a:ext cx="3600860" cy="543153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Georgia"/>
              <a:buNone/>
            </a:pPr>
            <a:r>
              <a:rPr lang="en-US" sz="5400"/>
              <a:t>References</a:t>
            </a:r>
            <a:endParaRPr sz="5400"/>
          </a:p>
        </p:txBody>
      </p:sp>
      <p:sp>
        <p:nvSpPr>
          <p:cNvPr id="464" name="Google Shape;464;p35"/>
          <p:cNvSpPr/>
          <p:nvPr/>
        </p:nvSpPr>
        <p:spPr>
          <a:xfrm rot="5400000">
            <a:off x="2543983" y="3258715"/>
            <a:ext cx="4480560" cy="18288"/>
          </a:xfrm>
          <a:custGeom>
            <a:rect b="b" l="l" r="r" t="t"/>
            <a:pathLst>
              <a:path extrusionOk="0" fill="none" h="18288" w="448056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extrusionOk="0" h="18288" w="448056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grpSp>
        <p:nvGrpSpPr>
          <p:cNvPr id="465" name="Google Shape;465;p35"/>
          <p:cNvGrpSpPr/>
          <p:nvPr/>
        </p:nvGrpSpPr>
        <p:grpSpPr>
          <a:xfrm>
            <a:off x="5126038" y="552450"/>
            <a:ext cx="6224587" cy="5430838"/>
            <a:chOff x="0" y="0"/>
            <a:chExt cx="6224587" cy="5430838"/>
          </a:xfrm>
        </p:grpSpPr>
        <p:cxnSp>
          <p:nvCxnSpPr>
            <p:cNvPr id="466" name="Google Shape;466;p35"/>
            <p:cNvCxnSpPr/>
            <p:nvPr/>
          </p:nvCxnSpPr>
          <p:spPr>
            <a:xfrm>
              <a:off x="0" y="0"/>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467" name="Google Shape;467;p35"/>
            <p:cNvSpPr/>
            <p:nvPr/>
          </p:nvSpPr>
          <p:spPr>
            <a:xfrm>
              <a:off x="0" y="0"/>
              <a:ext cx="6224587" cy="271541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 name="Google Shape;468;p35"/>
            <p:cNvSpPr txBox="1"/>
            <p:nvPr/>
          </p:nvSpPr>
          <p:spPr>
            <a:xfrm>
              <a:off x="0" y="0"/>
              <a:ext cx="6224587" cy="2715419"/>
            </a:xfrm>
            <a:prstGeom prst="rect">
              <a:avLst/>
            </a:prstGeom>
            <a:noFill/>
            <a:ln>
              <a:noFill/>
            </a:ln>
          </p:spPr>
          <p:txBody>
            <a:bodyPr anchorCtr="0" anchor="t" bIns="121900" lIns="121900" spcFirstLastPara="1" rIns="121900" wrap="square" tIns="121900">
              <a:noAutofit/>
            </a:bodyPr>
            <a:lstStyle/>
            <a:p>
              <a:pPr indent="0" lvl="0" marL="0" marR="0" rtl="0" algn="l">
                <a:lnSpc>
                  <a:spcPct val="100000"/>
                </a:lnSpc>
                <a:spcBef>
                  <a:spcPts val="0"/>
                </a:spcBef>
                <a:spcAft>
                  <a:spcPts val="0"/>
                </a:spcAft>
                <a:buClr>
                  <a:schemeClr val="dk1"/>
                </a:buClr>
                <a:buSzPts val="3200"/>
                <a:buFont typeface="Georgia"/>
                <a:buNone/>
              </a:pPr>
              <a:r>
                <a:rPr b="0" i="0" lang="en-US" sz="3200" u="none" cap="none" strike="noStrike">
                  <a:solidFill>
                    <a:schemeClr val="dk1"/>
                  </a:solidFill>
                  <a:latin typeface="Georgia"/>
                  <a:ea typeface="Georgia"/>
                  <a:cs typeface="Georgia"/>
                  <a:sym typeface="Georgia"/>
                </a:rPr>
                <a:t>[1] McHoes, A., &amp; Flynn, I., Understanding Operating Systems. Boston: Cengage Learning, 2018</a:t>
              </a:r>
              <a:endParaRPr b="0" i="0" sz="3200" u="none" cap="none" strike="noStrike">
                <a:solidFill>
                  <a:schemeClr val="dk1"/>
                </a:solidFill>
                <a:latin typeface="Georgia"/>
                <a:ea typeface="Georgia"/>
                <a:cs typeface="Georgia"/>
                <a:sym typeface="Georgia"/>
              </a:endParaRPr>
            </a:p>
          </p:txBody>
        </p:sp>
        <p:cxnSp>
          <p:nvCxnSpPr>
            <p:cNvPr id="469" name="Google Shape;469;p35"/>
            <p:cNvCxnSpPr/>
            <p:nvPr/>
          </p:nvCxnSpPr>
          <p:spPr>
            <a:xfrm>
              <a:off x="0" y="2715419"/>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470" name="Google Shape;470;p35"/>
            <p:cNvSpPr/>
            <p:nvPr/>
          </p:nvSpPr>
          <p:spPr>
            <a:xfrm>
              <a:off x="0" y="2715419"/>
              <a:ext cx="6224587" cy="271541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 name="Google Shape;471;p35"/>
            <p:cNvSpPr txBox="1"/>
            <p:nvPr/>
          </p:nvSpPr>
          <p:spPr>
            <a:xfrm>
              <a:off x="0" y="2715419"/>
              <a:ext cx="6224587" cy="2715419"/>
            </a:xfrm>
            <a:prstGeom prst="rect">
              <a:avLst/>
            </a:prstGeom>
            <a:noFill/>
            <a:ln>
              <a:noFill/>
            </a:ln>
          </p:spPr>
          <p:txBody>
            <a:bodyPr anchorCtr="0" anchor="t" bIns="121900" lIns="121900" spcFirstLastPara="1" rIns="121900" wrap="square" tIns="121900">
              <a:noAutofit/>
            </a:bodyPr>
            <a:lstStyle/>
            <a:p>
              <a:pPr indent="0" lvl="0" marL="0" marR="0" rtl="0" algn="l">
                <a:lnSpc>
                  <a:spcPct val="100000"/>
                </a:lnSpc>
                <a:spcBef>
                  <a:spcPts val="0"/>
                </a:spcBef>
                <a:spcAft>
                  <a:spcPts val="0"/>
                </a:spcAft>
                <a:buClr>
                  <a:schemeClr val="dk1"/>
                </a:buClr>
                <a:buSzPts val="3200"/>
                <a:buFont typeface="Georgia"/>
                <a:buNone/>
              </a:pPr>
              <a:r>
                <a:rPr b="0" i="0" lang="en-US" sz="3200" u="none" cap="none" strike="noStrike">
                  <a:solidFill>
                    <a:schemeClr val="dk1"/>
                  </a:solidFill>
                  <a:latin typeface="Georgia"/>
                  <a:ea typeface="Georgia"/>
                  <a:cs typeface="Georgia"/>
                  <a:sym typeface="Georgia"/>
                </a:rPr>
                <a:t>[2] Stallings, W., Operating Systems: Internals and Design Principles. Harlow: Pearson Education Limited, 2018.</a:t>
              </a:r>
              <a:endParaRPr b="0" i="0" sz="3200" u="none" cap="none" strike="noStrike">
                <a:solidFill>
                  <a:schemeClr val="dk1"/>
                </a:solidFill>
                <a:latin typeface="Georgia"/>
                <a:ea typeface="Georgia"/>
                <a:cs typeface="Georgia"/>
                <a:sym typeface="Georgia"/>
              </a:endParaRPr>
            </a:p>
          </p:txBody>
        </p:sp>
      </p:grpSp>
      <p:pic>
        <p:nvPicPr>
          <p:cNvPr id="472" name="Google Shape;472;p35"/>
          <p:cNvPicPr preferRelativeResize="0"/>
          <p:nvPr/>
        </p:nvPicPr>
        <p:blipFill rotWithShape="1">
          <a:blip r:embed="rId3">
            <a:alphaModFix/>
          </a:blip>
          <a:srcRect b="0" l="0" r="0" t="0"/>
          <a:stretch/>
        </p:blipFill>
        <p:spPr>
          <a:xfrm>
            <a:off x="10169979" y="4841485"/>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6" name="Shape 476"/>
        <p:cNvGrpSpPr/>
        <p:nvPr/>
      </p:nvGrpSpPr>
      <p:grpSpPr>
        <a:xfrm>
          <a:off x="0" y="0"/>
          <a:ext cx="0" cy="0"/>
          <a:chOff x="0" y="0"/>
          <a:chExt cx="0" cy="0"/>
        </a:xfrm>
      </p:grpSpPr>
      <p:sp>
        <p:nvSpPr>
          <p:cNvPr id="477" name="Google Shape;477;p36"/>
          <p:cNvSpPr/>
          <p:nvPr/>
        </p:nvSpPr>
        <p:spPr>
          <a:xfrm>
            <a:off x="0" y="0"/>
            <a:ext cx="12192000" cy="6858000"/>
          </a:xfrm>
          <a:prstGeom prst="rect">
            <a:avLst/>
          </a:prstGeom>
          <a:gradFill>
            <a:gsLst>
              <a:gs pos="0">
                <a:schemeClr val="lt1"/>
              </a:gs>
              <a:gs pos="50000">
                <a:srgbClr val="FAFAFA"/>
              </a:gs>
              <a:gs pos="100000">
                <a:srgbClr val="CECECE"/>
              </a:gs>
            </a:gsLst>
            <a:lin ang="5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478" name="Google Shape;478;p36"/>
          <p:cNvSpPr/>
          <p:nvPr/>
        </p:nvSpPr>
        <p:spPr>
          <a:xfrm>
            <a:off x="1528762" y="1247775"/>
            <a:ext cx="9144000" cy="3007447"/>
          </a:xfrm>
          <a:prstGeom prst="rect">
            <a:avLst/>
          </a:prstGeom>
          <a:gradFill>
            <a:gsLst>
              <a:gs pos="0">
                <a:schemeClr val="lt1"/>
              </a:gs>
              <a:gs pos="50000">
                <a:srgbClr val="FAFAFA"/>
              </a:gs>
              <a:gs pos="100000">
                <a:srgbClr val="CECECE"/>
              </a:gs>
            </a:gsLst>
            <a:lin ang="5400000" scaled="0"/>
          </a:gradFill>
          <a:ln cap="flat" cmpd="sng" w="12700">
            <a:solidFill>
              <a:srgbClr val="E1E1E1"/>
            </a:solidFill>
            <a:prstDash val="solid"/>
            <a:miter lim="800000"/>
            <a:headEnd len="sm" w="sm" type="none"/>
            <a:tailEnd len="sm" w="sm" type="none"/>
          </a:ln>
          <a:effectLst>
            <a:outerShdw blurRad="50800" rotWithShape="0" algn="tl" dir="2700000" dist="38100">
              <a:srgbClr val="D8D8D8">
                <a:alpha val="49803"/>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sp>
        <p:nvSpPr>
          <p:cNvPr id="479" name="Google Shape;479;p36"/>
          <p:cNvSpPr txBox="1"/>
          <p:nvPr>
            <p:ph type="ctrTitle"/>
          </p:nvPr>
        </p:nvSpPr>
        <p:spPr>
          <a:xfrm>
            <a:off x="1804988" y="1442172"/>
            <a:ext cx="8582025" cy="2177328"/>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6600"/>
              <a:buFont typeface="Georgia"/>
              <a:buNone/>
            </a:pPr>
            <a:r>
              <a:rPr lang="en-US" sz="6600"/>
              <a:t>Next lesson will cover</a:t>
            </a:r>
            <a:endParaRPr sz="6600"/>
          </a:p>
        </p:txBody>
      </p:sp>
      <p:sp>
        <p:nvSpPr>
          <p:cNvPr id="480" name="Google Shape;480;p36"/>
          <p:cNvSpPr/>
          <p:nvPr/>
        </p:nvSpPr>
        <p:spPr>
          <a:xfrm>
            <a:off x="2487872" y="3912322"/>
            <a:ext cx="7225780" cy="685800"/>
          </a:xfrm>
          <a:prstGeom prst="roundRect">
            <a:avLst>
              <a:gd fmla="val 0"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Georgia"/>
              <a:ea typeface="Georgia"/>
              <a:cs typeface="Georgia"/>
              <a:sym typeface="Georgia"/>
            </a:endParaRPr>
          </a:p>
        </p:txBody>
      </p:sp>
      <p:sp>
        <p:nvSpPr>
          <p:cNvPr id="481" name="Google Shape;481;p36"/>
          <p:cNvSpPr txBox="1"/>
          <p:nvPr>
            <p:ph idx="1" type="subTitle"/>
          </p:nvPr>
        </p:nvSpPr>
        <p:spPr>
          <a:xfrm>
            <a:off x="2566988" y="3962400"/>
            <a:ext cx="7058025" cy="581025"/>
          </a:xfrm>
          <a:prstGeom prst="rect">
            <a:avLst/>
          </a:prstGeom>
          <a:noFill/>
          <a:ln>
            <a:noFill/>
          </a:ln>
        </p:spPr>
        <p:txBody>
          <a:bodyPr anchorCtr="0" anchor="ctr" bIns="45700" lIns="91425" spcFirstLastPara="1" rIns="91425" wrap="square" tIns="45700">
            <a:normAutofit fontScale="85000" lnSpcReduction="10000"/>
          </a:bodyPr>
          <a:lstStyle/>
          <a:p>
            <a:pPr indent="0" lvl="0" marL="0" rtl="0" algn="ctr">
              <a:lnSpc>
                <a:spcPct val="90000"/>
              </a:lnSpc>
              <a:spcBef>
                <a:spcPts val="0"/>
              </a:spcBef>
              <a:spcAft>
                <a:spcPts val="0"/>
              </a:spcAft>
              <a:buClr>
                <a:srgbClr val="FFFFFF"/>
              </a:buClr>
              <a:buSzPct val="100000"/>
              <a:buNone/>
            </a:pPr>
            <a:r>
              <a:rPr lang="en-US" sz="4000">
                <a:solidFill>
                  <a:srgbClr val="FFFFFF"/>
                </a:solidFill>
              </a:rPr>
              <a:t>Virtual Memory and Cache Memory</a:t>
            </a:r>
            <a:endParaRPr sz="4000">
              <a:solidFill>
                <a:srgbClr val="FFFFFF"/>
              </a:solidFill>
            </a:endParaRPr>
          </a:p>
        </p:txBody>
      </p:sp>
      <p:pic>
        <p:nvPicPr>
          <p:cNvPr id="482" name="Google Shape;482;p36"/>
          <p:cNvPicPr preferRelativeResize="0"/>
          <p:nvPr/>
        </p:nvPicPr>
        <p:blipFill rotWithShape="1">
          <a:blip r:embed="rId3">
            <a:alphaModFix/>
          </a:blip>
          <a:srcRect b="0" l="0" r="0" t="0"/>
          <a:stretch/>
        </p:blipFill>
        <p:spPr>
          <a:xfrm>
            <a:off x="9810750" y="5143500"/>
            <a:ext cx="1714500" cy="1714500"/>
          </a:xfrm>
          <a:prstGeom prst="ellipse">
            <a:avLst/>
          </a:prstGeom>
          <a:noFill/>
          <a:ln>
            <a:noFill/>
          </a:ln>
          <a:effectLst>
            <a:outerShdw blurRad="190500" rotWithShape="0" algn="tl">
              <a:srgbClr val="000000">
                <a:alpha val="29803"/>
              </a:srgbClr>
            </a:outerShdw>
          </a:effectLst>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Custom 3">
      <a:dk1>
        <a:srgbClr val="000000"/>
      </a:dk1>
      <a:lt1>
        <a:srgbClr val="FFFFFF"/>
      </a:lt1>
      <a:dk2>
        <a:srgbClr val="373545"/>
      </a:dk2>
      <a:lt2>
        <a:srgbClr val="DCD8DC"/>
      </a:lt2>
      <a:accent1>
        <a:srgbClr val="864EA9"/>
      </a:accent1>
      <a:accent2>
        <a:srgbClr val="8784C7"/>
      </a:accent2>
      <a:accent3>
        <a:srgbClr val="5D739A"/>
      </a:accent3>
      <a:accent4>
        <a:srgbClr val="6997AF"/>
      </a:accent4>
      <a:accent5>
        <a:srgbClr val="84ACB6"/>
      </a:accent5>
      <a:accent6>
        <a:srgbClr val="6F8183"/>
      </a:accent6>
      <a:hlink>
        <a:srgbClr val="69A020"/>
      </a:hlink>
      <a:folHlink>
        <a:srgbClr val="8C8C8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2021-09-16T11:34:02Z</dcterms:created>
  <dc:creator>Victoria Mukami</dc:creator>
</cp:coreProperties>
</file>