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66" r:id="rId4"/>
    <p:sldId id="312" r:id="rId5"/>
    <p:sldId id="311" r:id="rId6"/>
    <p:sldId id="264" r:id="rId7"/>
    <p:sldId id="313" r:id="rId8"/>
    <p:sldId id="315" r:id="rId9"/>
    <p:sldId id="316" r:id="rId10"/>
    <p:sldId id="317" r:id="rId11"/>
    <p:sldId id="318" r:id="rId12"/>
    <p:sldId id="319" r:id="rId13"/>
    <p:sldId id="322" r:id="rId14"/>
    <p:sldId id="323" r:id="rId15"/>
    <p:sldId id="324" r:id="rId16"/>
    <p:sldId id="332" r:id="rId17"/>
    <p:sldId id="333" r:id="rId18"/>
    <p:sldId id="334" r:id="rId19"/>
    <p:sldId id="325" r:id="rId20"/>
    <p:sldId id="336" r:id="rId21"/>
    <p:sldId id="339" r:id="rId22"/>
    <p:sldId id="337" r:id="rId23"/>
    <p:sldId id="338" r:id="rId24"/>
    <p:sldId id="326" r:id="rId25"/>
    <p:sldId id="327" r:id="rId26"/>
    <p:sldId id="340" r:id="rId27"/>
    <p:sldId id="328" r:id="rId28"/>
    <p:sldId id="341" r:id="rId29"/>
    <p:sldId id="320" r:id="rId30"/>
    <p:sldId id="267" r:id="rId31"/>
    <p:sldId id="321" r:id="rId32"/>
    <p:sldId id="263" r:id="rId33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74272" autoAdjust="0"/>
  </p:normalViewPr>
  <p:slideViewPr>
    <p:cSldViewPr snapToGrid="0">
      <p:cViewPr varScale="1">
        <p:scale>
          <a:sx n="59" d="100"/>
          <a:sy n="59" d="100"/>
        </p:scale>
        <p:origin x="7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Concepts of virtual memory and cache memory. </a:t>
          </a:r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14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1400"/>
        </a:p>
      </dgm:t>
    </dgm:pt>
    <dgm:pt modelId="{B630D61E-E86B-4042-A343-22DCDF4D847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Hardware and control structures will be reviewed. </a:t>
          </a:r>
          <a:endParaRPr lang="en-GB" sz="2800" dirty="0"/>
        </a:p>
      </dgm:t>
    </dgm:pt>
    <dgm:pt modelId="{5D679B2D-5565-46E1-9689-4664C5D0C8B7}" type="parTrans" cxnId="{E141A000-4273-4AAC-B3FE-606B1FFEFAD6}">
      <dgm:prSet/>
      <dgm:spPr/>
      <dgm:t>
        <a:bodyPr/>
        <a:lstStyle/>
        <a:p>
          <a:endParaRPr lang="en-GB" sz="1600"/>
        </a:p>
      </dgm:t>
    </dgm:pt>
    <dgm:pt modelId="{6EBB7F30-6E32-42A4-AF3F-59E923A555DC}" type="sibTrans" cxnId="{E141A000-4273-4AAC-B3FE-606B1FFEFAD6}">
      <dgm:prSet/>
      <dgm:spPr/>
      <dgm:t>
        <a:bodyPr/>
        <a:lstStyle/>
        <a:p>
          <a:endParaRPr lang="en-GB" sz="1600"/>
        </a:p>
      </dgm:t>
    </dgm:pt>
    <dgm:pt modelId="{7DB9886F-960C-4C33-9B5B-8F25D829C23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How virtual memory works on the Windows and Linux operating systems.</a:t>
          </a:r>
          <a:endParaRPr lang="en-GB" sz="2800" dirty="0"/>
        </a:p>
      </dgm:t>
    </dgm:pt>
    <dgm:pt modelId="{9A485955-1AAC-4B47-A57A-0A09133EED7B}" type="parTrans" cxnId="{67290E64-B1F0-4C0B-AE55-C728B10E4E4D}">
      <dgm:prSet/>
      <dgm:spPr/>
      <dgm:t>
        <a:bodyPr/>
        <a:lstStyle/>
        <a:p>
          <a:endParaRPr lang="en-GB" sz="1600"/>
        </a:p>
      </dgm:t>
    </dgm:pt>
    <dgm:pt modelId="{D6AAB70D-9C1A-40BC-84CF-3F2BAD575DD7}" type="sibTrans" cxnId="{67290E64-B1F0-4C0B-AE55-C728B10E4E4D}">
      <dgm:prSet/>
      <dgm:spPr/>
      <dgm:t>
        <a:bodyPr/>
        <a:lstStyle/>
        <a:p>
          <a:endParaRPr lang="en-GB" sz="1600"/>
        </a:p>
      </dgm:t>
    </dgm:pt>
    <dgm:pt modelId="{5D471C19-4BE6-4BC1-B9F0-F5326A45394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A review of how cache memory works</a:t>
          </a:r>
          <a:endParaRPr lang="en-GB" sz="2800" dirty="0"/>
        </a:p>
      </dgm:t>
    </dgm:pt>
    <dgm:pt modelId="{0216CD49-627F-43E2-955B-81EFC7F2A1D2}" type="parTrans" cxnId="{9C968BC5-9D27-403A-B8A0-B8DD6B2D5CDA}">
      <dgm:prSet/>
      <dgm:spPr/>
      <dgm:t>
        <a:bodyPr/>
        <a:lstStyle/>
        <a:p>
          <a:endParaRPr lang="en-GB" sz="1600"/>
        </a:p>
      </dgm:t>
    </dgm:pt>
    <dgm:pt modelId="{BA1DC12D-726F-4B03-8A5F-A2FF26DBBD80}" type="sibTrans" cxnId="{9C968BC5-9D27-403A-B8A0-B8DD6B2D5CDA}">
      <dgm:prSet/>
      <dgm:spPr/>
      <dgm:t>
        <a:bodyPr/>
        <a:lstStyle/>
        <a:p>
          <a:endParaRPr lang="en-GB" sz="16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4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4"/>
      <dgm:spPr/>
    </dgm:pt>
    <dgm:pt modelId="{49C21D5D-6668-462A-A568-44CE1F8B338A}" type="pres">
      <dgm:prSet presAssocID="{83E86990-8CED-4BDC-9CF9-910B50503B3A}" presName="vert1" presStyleCnt="0"/>
      <dgm:spPr/>
    </dgm:pt>
    <dgm:pt modelId="{5FB6FA89-2B55-4332-983C-B2AF78C1EC41}" type="pres">
      <dgm:prSet presAssocID="{B630D61E-E86B-4042-A343-22DCDF4D8475}" presName="thickLine" presStyleLbl="alignNode1" presStyleIdx="1" presStyleCnt="4"/>
      <dgm:spPr/>
    </dgm:pt>
    <dgm:pt modelId="{56E6F8C2-3A77-46E1-A89F-FCA705BD036D}" type="pres">
      <dgm:prSet presAssocID="{B630D61E-E86B-4042-A343-22DCDF4D8475}" presName="horz1" presStyleCnt="0"/>
      <dgm:spPr/>
    </dgm:pt>
    <dgm:pt modelId="{ABE25CE2-686E-4B66-B635-21E31858FFD0}" type="pres">
      <dgm:prSet presAssocID="{B630D61E-E86B-4042-A343-22DCDF4D8475}" presName="tx1" presStyleLbl="revTx" presStyleIdx="1" presStyleCnt="4"/>
      <dgm:spPr/>
    </dgm:pt>
    <dgm:pt modelId="{E92CC5DE-0C83-4511-9897-833A8BA1E749}" type="pres">
      <dgm:prSet presAssocID="{B630D61E-E86B-4042-A343-22DCDF4D8475}" presName="vert1" presStyleCnt="0"/>
      <dgm:spPr/>
    </dgm:pt>
    <dgm:pt modelId="{0D952FDB-EF6D-4E97-8775-082345B9DA67}" type="pres">
      <dgm:prSet presAssocID="{7DB9886F-960C-4C33-9B5B-8F25D829C234}" presName="thickLine" presStyleLbl="alignNode1" presStyleIdx="2" presStyleCnt="4"/>
      <dgm:spPr/>
    </dgm:pt>
    <dgm:pt modelId="{D4F3821F-6E08-4B91-8B9E-8FE31D262692}" type="pres">
      <dgm:prSet presAssocID="{7DB9886F-960C-4C33-9B5B-8F25D829C234}" presName="horz1" presStyleCnt="0"/>
      <dgm:spPr/>
    </dgm:pt>
    <dgm:pt modelId="{11B43065-1B18-49E4-A935-ADB6B87D6453}" type="pres">
      <dgm:prSet presAssocID="{7DB9886F-960C-4C33-9B5B-8F25D829C234}" presName="tx1" presStyleLbl="revTx" presStyleIdx="2" presStyleCnt="4"/>
      <dgm:spPr/>
    </dgm:pt>
    <dgm:pt modelId="{9D72B14B-3349-479A-A7B1-D17A770B2A9D}" type="pres">
      <dgm:prSet presAssocID="{7DB9886F-960C-4C33-9B5B-8F25D829C234}" presName="vert1" presStyleCnt="0"/>
      <dgm:spPr/>
    </dgm:pt>
    <dgm:pt modelId="{6CA89C94-33D2-426E-A80E-256F279862FF}" type="pres">
      <dgm:prSet presAssocID="{5D471C19-4BE6-4BC1-B9F0-F5326A45394A}" presName="thickLine" presStyleLbl="alignNode1" presStyleIdx="3" presStyleCnt="4"/>
      <dgm:spPr/>
    </dgm:pt>
    <dgm:pt modelId="{CAA69F52-3DB4-43B7-B507-321AB93656E8}" type="pres">
      <dgm:prSet presAssocID="{5D471C19-4BE6-4BC1-B9F0-F5326A45394A}" presName="horz1" presStyleCnt="0"/>
      <dgm:spPr/>
    </dgm:pt>
    <dgm:pt modelId="{197F46C3-BA42-4813-921B-D1D7CF411528}" type="pres">
      <dgm:prSet presAssocID="{5D471C19-4BE6-4BC1-B9F0-F5326A45394A}" presName="tx1" presStyleLbl="revTx" presStyleIdx="3" presStyleCnt="4"/>
      <dgm:spPr/>
    </dgm:pt>
    <dgm:pt modelId="{A3466D57-D6FB-45D4-B2B7-01E51EF645FC}" type="pres">
      <dgm:prSet presAssocID="{5D471C19-4BE6-4BC1-B9F0-F5326A45394A}" presName="vert1" presStyleCnt="0"/>
      <dgm:spPr/>
    </dgm:pt>
  </dgm:ptLst>
  <dgm:cxnLst>
    <dgm:cxn modelId="{E141A000-4273-4AAC-B3FE-606B1FFEFAD6}" srcId="{B1495261-28BE-427B-90E9-927E6DB9ACDF}" destId="{B630D61E-E86B-4042-A343-22DCDF4D8475}" srcOrd="1" destOrd="0" parTransId="{5D679B2D-5565-46E1-9689-4664C5D0C8B7}" sibTransId="{6EBB7F30-6E32-42A4-AF3F-59E923A555DC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67290E64-B1F0-4C0B-AE55-C728B10E4E4D}" srcId="{B1495261-28BE-427B-90E9-927E6DB9ACDF}" destId="{7DB9886F-960C-4C33-9B5B-8F25D829C234}" srcOrd="2" destOrd="0" parTransId="{9A485955-1AAC-4B47-A57A-0A09133EED7B}" sibTransId="{D6AAB70D-9C1A-40BC-84CF-3F2BAD575DD7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CFE10F95-C25A-413B-8B19-47692EDE873B}" type="presOf" srcId="{7DB9886F-960C-4C33-9B5B-8F25D829C234}" destId="{11B43065-1B18-49E4-A935-ADB6B87D6453}" srcOrd="0" destOrd="0" presId="urn:microsoft.com/office/officeart/2008/layout/LinedList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6300D9A4-C037-472F-BC08-12B3D77C04C4}" type="presOf" srcId="{B630D61E-E86B-4042-A343-22DCDF4D8475}" destId="{ABE25CE2-686E-4B66-B635-21E31858FFD0}" srcOrd="0" destOrd="0" presId="urn:microsoft.com/office/officeart/2008/layout/LinedList"/>
    <dgm:cxn modelId="{9C968BC5-9D27-403A-B8A0-B8DD6B2D5CDA}" srcId="{B1495261-28BE-427B-90E9-927E6DB9ACDF}" destId="{5D471C19-4BE6-4BC1-B9F0-F5326A45394A}" srcOrd="3" destOrd="0" parTransId="{0216CD49-627F-43E2-955B-81EFC7F2A1D2}" sibTransId="{BA1DC12D-726F-4B03-8A5F-A2FF26DBBD80}"/>
    <dgm:cxn modelId="{0C4D26D0-6F3B-4D8C-9B94-1421AC8E4CF7}" type="presOf" srcId="{5D471C19-4BE6-4BC1-B9F0-F5326A45394A}" destId="{197F46C3-BA42-4813-921B-D1D7CF411528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890FF173-2014-4524-A2B7-31DA95838884}" type="presParOf" srcId="{9059075C-B412-4190-A197-5CC2E986FEB1}" destId="{5FB6FA89-2B55-4332-983C-B2AF78C1EC41}" srcOrd="2" destOrd="0" presId="urn:microsoft.com/office/officeart/2008/layout/LinedList"/>
    <dgm:cxn modelId="{58197D7A-EAA2-48C5-BE0F-7FE068955894}" type="presParOf" srcId="{9059075C-B412-4190-A197-5CC2E986FEB1}" destId="{56E6F8C2-3A77-46E1-A89F-FCA705BD036D}" srcOrd="3" destOrd="0" presId="urn:microsoft.com/office/officeart/2008/layout/LinedList"/>
    <dgm:cxn modelId="{67F60456-E0E2-4CBD-9967-FA43BE7E0EBC}" type="presParOf" srcId="{56E6F8C2-3A77-46E1-A89F-FCA705BD036D}" destId="{ABE25CE2-686E-4B66-B635-21E31858FFD0}" srcOrd="0" destOrd="0" presId="urn:microsoft.com/office/officeart/2008/layout/LinedList"/>
    <dgm:cxn modelId="{5D4CDABC-BCC4-42E5-8D63-F5D735F1CBA2}" type="presParOf" srcId="{56E6F8C2-3A77-46E1-A89F-FCA705BD036D}" destId="{E92CC5DE-0C83-4511-9897-833A8BA1E749}" srcOrd="1" destOrd="0" presId="urn:microsoft.com/office/officeart/2008/layout/LinedList"/>
    <dgm:cxn modelId="{121DDD5C-05D8-4A59-B500-3EF802FA1432}" type="presParOf" srcId="{9059075C-B412-4190-A197-5CC2E986FEB1}" destId="{0D952FDB-EF6D-4E97-8775-082345B9DA67}" srcOrd="4" destOrd="0" presId="urn:microsoft.com/office/officeart/2008/layout/LinedList"/>
    <dgm:cxn modelId="{1D1E5AAF-12EB-46AC-9033-5DB1A4BC6450}" type="presParOf" srcId="{9059075C-B412-4190-A197-5CC2E986FEB1}" destId="{D4F3821F-6E08-4B91-8B9E-8FE31D262692}" srcOrd="5" destOrd="0" presId="urn:microsoft.com/office/officeart/2008/layout/LinedList"/>
    <dgm:cxn modelId="{97B09ECF-C5E6-4E76-A49D-51863CAA93B4}" type="presParOf" srcId="{D4F3821F-6E08-4B91-8B9E-8FE31D262692}" destId="{11B43065-1B18-49E4-A935-ADB6B87D6453}" srcOrd="0" destOrd="0" presId="urn:microsoft.com/office/officeart/2008/layout/LinedList"/>
    <dgm:cxn modelId="{3ADA66B7-3212-41D1-8C6E-E24E114B7FB5}" type="presParOf" srcId="{D4F3821F-6E08-4B91-8B9E-8FE31D262692}" destId="{9D72B14B-3349-479A-A7B1-D17A770B2A9D}" srcOrd="1" destOrd="0" presId="urn:microsoft.com/office/officeart/2008/layout/LinedList"/>
    <dgm:cxn modelId="{B6AD7B39-B4BE-4188-B5F0-8791721C560D}" type="presParOf" srcId="{9059075C-B412-4190-A197-5CC2E986FEB1}" destId="{6CA89C94-33D2-426E-A80E-256F279862FF}" srcOrd="6" destOrd="0" presId="urn:microsoft.com/office/officeart/2008/layout/LinedList"/>
    <dgm:cxn modelId="{72F55D69-B67F-476C-BD9F-2F5560D95977}" type="presParOf" srcId="{9059075C-B412-4190-A197-5CC2E986FEB1}" destId="{CAA69F52-3DB4-43B7-B507-321AB93656E8}" srcOrd="7" destOrd="0" presId="urn:microsoft.com/office/officeart/2008/layout/LinedList"/>
    <dgm:cxn modelId="{235F822E-6CD5-4158-AFE1-FBE9317E5F06}" type="presParOf" srcId="{CAA69F52-3DB4-43B7-B507-321AB93656E8}" destId="{197F46C3-BA42-4813-921B-D1D7CF411528}" srcOrd="0" destOrd="0" presId="urn:microsoft.com/office/officeart/2008/layout/LinedList"/>
    <dgm:cxn modelId="{9EB5E5E9-132C-48C3-A04E-6A2D2893D4EE}" type="presParOf" srcId="{CAA69F52-3DB4-43B7-B507-321AB93656E8}" destId="{A3466D57-D6FB-45D4-B2B7-01E51EF645F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Understand various terminology associated with virtual memory</a:t>
          </a:r>
          <a:endParaRPr lang="en-US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CCAA2704-BB55-4B15-BF05-EE32AB0889DB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Review the inner working of virtual memory on specific operating systems</a:t>
          </a:r>
        </a:p>
      </dgm:t>
    </dgm:pt>
    <dgm:pt modelId="{28E09849-7EDD-46EB-AE08-F636C6541E50}" type="parTrans" cxnId="{D3BEA986-0BF5-401F-801E-A72A31514140}">
      <dgm:prSet/>
      <dgm:spPr/>
      <dgm:t>
        <a:bodyPr/>
        <a:lstStyle/>
        <a:p>
          <a:endParaRPr lang="en-GB"/>
        </a:p>
      </dgm:t>
    </dgm:pt>
    <dgm:pt modelId="{5C7B57A1-ED3F-4708-805D-4EE778A59A46}" type="sibTrans" cxnId="{D3BEA986-0BF5-401F-801E-A72A31514140}">
      <dgm:prSet/>
      <dgm:spPr/>
      <dgm:t>
        <a:bodyPr/>
        <a:lstStyle/>
        <a:p>
          <a:endParaRPr lang="en-GB"/>
        </a:p>
      </dgm:t>
    </dgm:pt>
    <dgm:pt modelId="{F6766FDE-1BC9-47D8-A257-DC3B849079EB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Understand how cache memory is utilized by the operating system.</a:t>
          </a:r>
        </a:p>
      </dgm:t>
    </dgm:pt>
    <dgm:pt modelId="{E5AD24C0-5C8C-4496-A1C5-ECB22056571E}" type="parTrans" cxnId="{14B94E6B-ABB3-46BC-8CCA-469998707145}">
      <dgm:prSet/>
      <dgm:spPr/>
      <dgm:t>
        <a:bodyPr/>
        <a:lstStyle/>
        <a:p>
          <a:endParaRPr lang="en-GB"/>
        </a:p>
      </dgm:t>
    </dgm:pt>
    <dgm:pt modelId="{6F793329-90E5-49E3-B491-292F71064BD5}" type="sibTrans" cxnId="{14B94E6B-ABB3-46BC-8CCA-469998707145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B6CCE29F-7111-46A9-B67F-7544119436AE}" type="pres">
      <dgm:prSet presAssocID="{CCAA2704-BB55-4B15-BF05-EE32AB0889DB}" presName="thickLine" presStyleLbl="alignNode1" presStyleIdx="1" presStyleCnt="3"/>
      <dgm:spPr/>
    </dgm:pt>
    <dgm:pt modelId="{4641018A-3089-4047-9C85-7024BFD66210}" type="pres">
      <dgm:prSet presAssocID="{CCAA2704-BB55-4B15-BF05-EE32AB0889DB}" presName="horz1" presStyleCnt="0"/>
      <dgm:spPr/>
    </dgm:pt>
    <dgm:pt modelId="{9DB5C335-A88A-478E-8E9C-55644BC49DD6}" type="pres">
      <dgm:prSet presAssocID="{CCAA2704-BB55-4B15-BF05-EE32AB0889DB}" presName="tx1" presStyleLbl="revTx" presStyleIdx="1" presStyleCnt="3"/>
      <dgm:spPr/>
    </dgm:pt>
    <dgm:pt modelId="{10CC4A8C-F57E-4A9F-9C63-915345FF5C5C}" type="pres">
      <dgm:prSet presAssocID="{CCAA2704-BB55-4B15-BF05-EE32AB0889DB}" presName="vert1" presStyleCnt="0"/>
      <dgm:spPr/>
    </dgm:pt>
    <dgm:pt modelId="{4FA8EF52-9C89-4F58-9218-6698F0A586A2}" type="pres">
      <dgm:prSet presAssocID="{F6766FDE-1BC9-47D8-A257-DC3B849079EB}" presName="thickLine" presStyleLbl="alignNode1" presStyleIdx="2" presStyleCnt="3"/>
      <dgm:spPr/>
    </dgm:pt>
    <dgm:pt modelId="{92123A3F-7F9E-4A6A-9424-A894918AC73B}" type="pres">
      <dgm:prSet presAssocID="{F6766FDE-1BC9-47D8-A257-DC3B849079EB}" presName="horz1" presStyleCnt="0"/>
      <dgm:spPr/>
    </dgm:pt>
    <dgm:pt modelId="{B181F2FF-CE35-4099-A8BA-5F56F5211561}" type="pres">
      <dgm:prSet presAssocID="{F6766FDE-1BC9-47D8-A257-DC3B849079EB}" presName="tx1" presStyleLbl="revTx" presStyleIdx="2" presStyleCnt="3"/>
      <dgm:spPr/>
    </dgm:pt>
    <dgm:pt modelId="{641DFBAD-5A6C-4A3D-9932-626473F0535E}" type="pres">
      <dgm:prSet presAssocID="{F6766FDE-1BC9-47D8-A257-DC3B849079EB}" presName="vert1" presStyleCnt="0"/>
      <dgm:spPr/>
    </dgm:pt>
  </dgm:ptLst>
  <dgm:cxnLst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14B94E6B-ABB3-46BC-8CCA-469998707145}" srcId="{B1495261-28BE-427B-90E9-927E6DB9ACDF}" destId="{F6766FDE-1BC9-47D8-A257-DC3B849079EB}" srcOrd="2" destOrd="0" parTransId="{E5AD24C0-5C8C-4496-A1C5-ECB22056571E}" sibTransId="{6F793329-90E5-49E3-B491-292F71064BD5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E3174181-A97E-4F0D-95BD-426FD4099D07}" type="presOf" srcId="{F6766FDE-1BC9-47D8-A257-DC3B849079EB}" destId="{B181F2FF-CE35-4099-A8BA-5F56F5211561}" srcOrd="0" destOrd="0" presId="urn:microsoft.com/office/officeart/2008/layout/LinedList"/>
    <dgm:cxn modelId="{D3BEA986-0BF5-401F-801E-A72A31514140}" srcId="{B1495261-28BE-427B-90E9-927E6DB9ACDF}" destId="{CCAA2704-BB55-4B15-BF05-EE32AB0889DB}" srcOrd="1" destOrd="0" parTransId="{28E09849-7EDD-46EB-AE08-F636C6541E50}" sibTransId="{5C7B57A1-ED3F-4708-805D-4EE778A59A4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257A50D2-3626-4E01-A7A5-22EC31578145}" type="presOf" srcId="{CCAA2704-BB55-4B15-BF05-EE32AB0889DB}" destId="{9DB5C335-A88A-478E-8E9C-55644BC49DD6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E499E9C1-EE62-4EBE-BC71-88FAE794CAA6}" type="presParOf" srcId="{9059075C-B412-4190-A197-5CC2E986FEB1}" destId="{B6CCE29F-7111-46A9-B67F-7544119436AE}" srcOrd="2" destOrd="0" presId="urn:microsoft.com/office/officeart/2008/layout/LinedList"/>
    <dgm:cxn modelId="{AEA95E98-3F69-4572-B24B-61417AB89890}" type="presParOf" srcId="{9059075C-B412-4190-A197-5CC2E986FEB1}" destId="{4641018A-3089-4047-9C85-7024BFD66210}" srcOrd="3" destOrd="0" presId="urn:microsoft.com/office/officeart/2008/layout/LinedList"/>
    <dgm:cxn modelId="{F87094CE-5B0F-4462-8BBC-4AB29A3C58EE}" type="presParOf" srcId="{4641018A-3089-4047-9C85-7024BFD66210}" destId="{9DB5C335-A88A-478E-8E9C-55644BC49DD6}" srcOrd="0" destOrd="0" presId="urn:microsoft.com/office/officeart/2008/layout/LinedList"/>
    <dgm:cxn modelId="{D2E2E01E-62FA-40F9-9FBD-FDDD84D24C3F}" type="presParOf" srcId="{4641018A-3089-4047-9C85-7024BFD66210}" destId="{10CC4A8C-F57E-4A9F-9C63-915345FF5C5C}" srcOrd="1" destOrd="0" presId="urn:microsoft.com/office/officeart/2008/layout/LinedList"/>
    <dgm:cxn modelId="{A8D98B69-A776-47D0-94BD-A0C1781BC2C7}" type="presParOf" srcId="{9059075C-B412-4190-A197-5CC2E986FEB1}" destId="{4FA8EF52-9C89-4F58-9218-6698F0A586A2}" srcOrd="4" destOrd="0" presId="urn:microsoft.com/office/officeart/2008/layout/LinedList"/>
    <dgm:cxn modelId="{FD1D264F-D8BA-4395-9AA3-67C5149C2563}" type="presParOf" srcId="{9059075C-B412-4190-A197-5CC2E986FEB1}" destId="{92123A3F-7F9E-4A6A-9424-A894918AC73B}" srcOrd="5" destOrd="0" presId="urn:microsoft.com/office/officeart/2008/layout/LinedList"/>
    <dgm:cxn modelId="{106BCC3F-95B7-455B-B710-612F26613521}" type="presParOf" srcId="{92123A3F-7F9E-4A6A-9424-A894918AC73B}" destId="{B181F2FF-CE35-4099-A8BA-5F56F5211561}" srcOrd="0" destOrd="0" presId="urn:microsoft.com/office/officeart/2008/layout/LinedList"/>
    <dgm:cxn modelId="{97D8A3B1-F4CD-479B-AB04-67ABE27D15E4}" type="presParOf" srcId="{92123A3F-7F9E-4A6A-9424-A894918AC73B}" destId="{641DFBAD-5A6C-4A3D-9932-626473F0535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/>
            <a:t>Concepts of virtual memory and cache memory. 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58732070-E856-44E1-AA80-2BD19EA23CB0}">
      <dgm:prSet/>
      <dgm:spPr/>
      <dgm:t>
        <a:bodyPr/>
        <a:lstStyle/>
        <a:p>
          <a:r>
            <a:rPr lang="en-US" dirty="0"/>
            <a:t>Hardware and control structures will be reviewed. </a:t>
          </a:r>
          <a:endParaRPr lang="en-GB" dirty="0"/>
        </a:p>
      </dgm:t>
    </dgm:pt>
    <dgm:pt modelId="{4A822954-8666-4908-B93A-431D0E9155A1}" type="parTrans" cxnId="{6980C69D-4AFE-4996-A57B-2413E3CE5719}">
      <dgm:prSet/>
      <dgm:spPr/>
      <dgm:t>
        <a:bodyPr/>
        <a:lstStyle/>
        <a:p>
          <a:endParaRPr lang="en-GB"/>
        </a:p>
      </dgm:t>
    </dgm:pt>
    <dgm:pt modelId="{61F4362F-DE8F-422B-858D-910FBE3848B6}" type="sibTrans" cxnId="{6980C69D-4AFE-4996-A57B-2413E3CE5719}">
      <dgm:prSet/>
      <dgm:spPr/>
      <dgm:t>
        <a:bodyPr/>
        <a:lstStyle/>
        <a:p>
          <a:endParaRPr lang="en-GB"/>
        </a:p>
      </dgm:t>
    </dgm:pt>
    <dgm:pt modelId="{D20638EE-72EC-4102-94AD-8D1AE81E608A}">
      <dgm:prSet/>
      <dgm:spPr/>
      <dgm:t>
        <a:bodyPr/>
        <a:lstStyle/>
        <a:p>
          <a:r>
            <a:rPr lang="en-US" dirty="0"/>
            <a:t>How virtual memory works on the Windows and Linux operating systems.</a:t>
          </a:r>
          <a:endParaRPr lang="en-GB" dirty="0"/>
        </a:p>
      </dgm:t>
    </dgm:pt>
    <dgm:pt modelId="{84D3AFC3-77E6-4791-B483-C8EA9C674F6A}" type="parTrans" cxnId="{8B872F97-E4EB-450E-96AC-32FA8BA725BA}">
      <dgm:prSet/>
      <dgm:spPr/>
      <dgm:t>
        <a:bodyPr/>
        <a:lstStyle/>
        <a:p>
          <a:endParaRPr lang="en-GB"/>
        </a:p>
      </dgm:t>
    </dgm:pt>
    <dgm:pt modelId="{CF86A22D-4060-44D8-9305-AC6DB4A666B8}" type="sibTrans" cxnId="{8B872F97-E4EB-450E-96AC-32FA8BA725BA}">
      <dgm:prSet/>
      <dgm:spPr/>
      <dgm:t>
        <a:bodyPr/>
        <a:lstStyle/>
        <a:p>
          <a:endParaRPr lang="en-GB"/>
        </a:p>
      </dgm:t>
    </dgm:pt>
    <dgm:pt modelId="{26F51EDF-8D42-441D-957B-0BC2E7E468FE}">
      <dgm:prSet/>
      <dgm:spPr/>
      <dgm:t>
        <a:bodyPr/>
        <a:lstStyle/>
        <a:p>
          <a:r>
            <a:rPr lang="en-US" dirty="0"/>
            <a:t>A review of how cache memory works</a:t>
          </a:r>
          <a:endParaRPr lang="en-GB" dirty="0"/>
        </a:p>
      </dgm:t>
    </dgm:pt>
    <dgm:pt modelId="{6242D670-2632-4F27-AB89-21C9B548AC5B}" type="parTrans" cxnId="{8BAEA8B6-CDA7-4E93-B62E-6ADD714AAD93}">
      <dgm:prSet/>
      <dgm:spPr/>
      <dgm:t>
        <a:bodyPr/>
        <a:lstStyle/>
        <a:p>
          <a:endParaRPr lang="en-GB"/>
        </a:p>
      </dgm:t>
    </dgm:pt>
    <dgm:pt modelId="{92082DF9-F53A-4D31-B363-ED026701B131}" type="sibTrans" cxnId="{8BAEA8B6-CDA7-4E93-B62E-6ADD714AAD93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4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4"/>
      <dgm:spPr/>
    </dgm:pt>
    <dgm:pt modelId="{49C21D5D-6668-462A-A568-44CE1F8B338A}" type="pres">
      <dgm:prSet presAssocID="{83E86990-8CED-4BDC-9CF9-910B50503B3A}" presName="vert1" presStyleCnt="0"/>
      <dgm:spPr/>
    </dgm:pt>
    <dgm:pt modelId="{C53D7351-6B88-419F-A7BC-B2D952284413}" type="pres">
      <dgm:prSet presAssocID="{58732070-E856-44E1-AA80-2BD19EA23CB0}" presName="thickLine" presStyleLbl="alignNode1" presStyleIdx="1" presStyleCnt="4"/>
      <dgm:spPr/>
    </dgm:pt>
    <dgm:pt modelId="{E037B9B0-C27A-48E4-A59B-1C49D1513DC3}" type="pres">
      <dgm:prSet presAssocID="{58732070-E856-44E1-AA80-2BD19EA23CB0}" presName="horz1" presStyleCnt="0"/>
      <dgm:spPr/>
    </dgm:pt>
    <dgm:pt modelId="{FED1BB9A-6093-4A79-9C89-D9FC6D3A5893}" type="pres">
      <dgm:prSet presAssocID="{58732070-E856-44E1-AA80-2BD19EA23CB0}" presName="tx1" presStyleLbl="revTx" presStyleIdx="1" presStyleCnt="4"/>
      <dgm:spPr/>
    </dgm:pt>
    <dgm:pt modelId="{47C2C488-3AAB-45B5-9983-22ED2CC767AD}" type="pres">
      <dgm:prSet presAssocID="{58732070-E856-44E1-AA80-2BD19EA23CB0}" presName="vert1" presStyleCnt="0"/>
      <dgm:spPr/>
    </dgm:pt>
    <dgm:pt modelId="{3A1572C1-10C4-4521-A851-68A2352D4EDE}" type="pres">
      <dgm:prSet presAssocID="{D20638EE-72EC-4102-94AD-8D1AE81E608A}" presName="thickLine" presStyleLbl="alignNode1" presStyleIdx="2" presStyleCnt="4"/>
      <dgm:spPr/>
    </dgm:pt>
    <dgm:pt modelId="{F0E09729-2FB6-4700-8AC1-06C65EF9DE5C}" type="pres">
      <dgm:prSet presAssocID="{D20638EE-72EC-4102-94AD-8D1AE81E608A}" presName="horz1" presStyleCnt="0"/>
      <dgm:spPr/>
    </dgm:pt>
    <dgm:pt modelId="{31E85305-E913-4C55-83B6-77813F6DBE4F}" type="pres">
      <dgm:prSet presAssocID="{D20638EE-72EC-4102-94AD-8D1AE81E608A}" presName="tx1" presStyleLbl="revTx" presStyleIdx="2" presStyleCnt="4"/>
      <dgm:spPr/>
    </dgm:pt>
    <dgm:pt modelId="{F0F25761-C879-41CE-8793-4D5D764014E7}" type="pres">
      <dgm:prSet presAssocID="{D20638EE-72EC-4102-94AD-8D1AE81E608A}" presName="vert1" presStyleCnt="0"/>
      <dgm:spPr/>
    </dgm:pt>
    <dgm:pt modelId="{75D88A53-E465-46BA-8435-0789F6DA325F}" type="pres">
      <dgm:prSet presAssocID="{26F51EDF-8D42-441D-957B-0BC2E7E468FE}" presName="thickLine" presStyleLbl="alignNode1" presStyleIdx="3" presStyleCnt="4"/>
      <dgm:spPr/>
    </dgm:pt>
    <dgm:pt modelId="{E7B1B05D-F3EB-4D15-8B9A-762D1335EF06}" type="pres">
      <dgm:prSet presAssocID="{26F51EDF-8D42-441D-957B-0BC2E7E468FE}" presName="horz1" presStyleCnt="0"/>
      <dgm:spPr/>
    </dgm:pt>
    <dgm:pt modelId="{F65AF2E5-80A9-4EB9-9A9E-E3E65DA58E51}" type="pres">
      <dgm:prSet presAssocID="{26F51EDF-8D42-441D-957B-0BC2E7E468FE}" presName="tx1" presStyleLbl="revTx" presStyleIdx="3" presStyleCnt="4"/>
      <dgm:spPr/>
    </dgm:pt>
    <dgm:pt modelId="{E8EEDC46-3060-4751-ABB8-065ED71A6C24}" type="pres">
      <dgm:prSet presAssocID="{26F51EDF-8D42-441D-957B-0BC2E7E468FE}" presName="vert1" presStyleCnt="0"/>
      <dgm:spPr/>
    </dgm:pt>
  </dgm:ptLst>
  <dgm:cxnLst>
    <dgm:cxn modelId="{42DC0B09-35FC-4983-B3EE-469E37802333}" type="presOf" srcId="{D20638EE-72EC-4102-94AD-8D1AE81E608A}" destId="{31E85305-E913-4C55-83B6-77813F6DBE4F}" srcOrd="0" destOrd="0" presId="urn:microsoft.com/office/officeart/2008/layout/LinedList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0A4E478A-59B8-44A8-97A0-63EC9C27AF49}" type="presOf" srcId="{26F51EDF-8D42-441D-957B-0BC2E7E468FE}" destId="{F65AF2E5-80A9-4EB9-9A9E-E3E65DA58E51}" srcOrd="0" destOrd="0" presId="urn:microsoft.com/office/officeart/2008/layout/LinedList"/>
    <dgm:cxn modelId="{8B872F97-E4EB-450E-96AC-32FA8BA725BA}" srcId="{B1495261-28BE-427B-90E9-927E6DB9ACDF}" destId="{D20638EE-72EC-4102-94AD-8D1AE81E608A}" srcOrd="2" destOrd="0" parTransId="{84D3AFC3-77E6-4791-B483-C8EA9C674F6A}" sibTransId="{CF86A22D-4060-44D8-9305-AC6DB4A666B8}"/>
    <dgm:cxn modelId="{E9156E9B-B5A1-4CC6-8E6B-9DB7283E0ECB}" type="presOf" srcId="{58732070-E856-44E1-AA80-2BD19EA23CB0}" destId="{FED1BB9A-6093-4A79-9C89-D9FC6D3A5893}" srcOrd="0" destOrd="0" presId="urn:microsoft.com/office/officeart/2008/layout/LinedList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6980C69D-4AFE-4996-A57B-2413E3CE5719}" srcId="{B1495261-28BE-427B-90E9-927E6DB9ACDF}" destId="{58732070-E856-44E1-AA80-2BD19EA23CB0}" srcOrd="1" destOrd="0" parTransId="{4A822954-8666-4908-B93A-431D0E9155A1}" sibTransId="{61F4362F-DE8F-422B-858D-910FBE3848B6}"/>
    <dgm:cxn modelId="{8BAEA8B6-CDA7-4E93-B62E-6ADD714AAD93}" srcId="{B1495261-28BE-427B-90E9-927E6DB9ACDF}" destId="{26F51EDF-8D42-441D-957B-0BC2E7E468FE}" srcOrd="3" destOrd="0" parTransId="{6242D670-2632-4F27-AB89-21C9B548AC5B}" sibTransId="{92082DF9-F53A-4D31-B363-ED026701B131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2D8A583D-2424-40D9-923A-421849BFD3D8}" type="presParOf" srcId="{9059075C-B412-4190-A197-5CC2E986FEB1}" destId="{C53D7351-6B88-419F-A7BC-B2D952284413}" srcOrd="2" destOrd="0" presId="urn:microsoft.com/office/officeart/2008/layout/LinedList"/>
    <dgm:cxn modelId="{67CB8BD5-1F0A-4A40-970B-3AB790AE0B31}" type="presParOf" srcId="{9059075C-B412-4190-A197-5CC2E986FEB1}" destId="{E037B9B0-C27A-48E4-A59B-1C49D1513DC3}" srcOrd="3" destOrd="0" presId="urn:microsoft.com/office/officeart/2008/layout/LinedList"/>
    <dgm:cxn modelId="{54E27B15-BCA0-47A8-9401-CD8F1D9F5789}" type="presParOf" srcId="{E037B9B0-C27A-48E4-A59B-1C49D1513DC3}" destId="{FED1BB9A-6093-4A79-9C89-D9FC6D3A5893}" srcOrd="0" destOrd="0" presId="urn:microsoft.com/office/officeart/2008/layout/LinedList"/>
    <dgm:cxn modelId="{6F0811E9-7A55-423D-B2D5-68E5C754600C}" type="presParOf" srcId="{E037B9B0-C27A-48E4-A59B-1C49D1513DC3}" destId="{47C2C488-3AAB-45B5-9983-22ED2CC767AD}" srcOrd="1" destOrd="0" presId="urn:microsoft.com/office/officeart/2008/layout/LinedList"/>
    <dgm:cxn modelId="{52B420BA-8F5C-4890-AFE4-2FEB4243876F}" type="presParOf" srcId="{9059075C-B412-4190-A197-5CC2E986FEB1}" destId="{3A1572C1-10C4-4521-A851-68A2352D4EDE}" srcOrd="4" destOrd="0" presId="urn:microsoft.com/office/officeart/2008/layout/LinedList"/>
    <dgm:cxn modelId="{9A464FB8-0FA8-43C1-A07E-1B72E65324C2}" type="presParOf" srcId="{9059075C-B412-4190-A197-5CC2E986FEB1}" destId="{F0E09729-2FB6-4700-8AC1-06C65EF9DE5C}" srcOrd="5" destOrd="0" presId="urn:microsoft.com/office/officeart/2008/layout/LinedList"/>
    <dgm:cxn modelId="{0A883280-42C7-49CD-96AF-3A205EF1B02D}" type="presParOf" srcId="{F0E09729-2FB6-4700-8AC1-06C65EF9DE5C}" destId="{31E85305-E913-4C55-83B6-77813F6DBE4F}" srcOrd="0" destOrd="0" presId="urn:microsoft.com/office/officeart/2008/layout/LinedList"/>
    <dgm:cxn modelId="{CFBA69CE-D3CC-4A33-9E8E-684928D4B386}" type="presParOf" srcId="{F0E09729-2FB6-4700-8AC1-06C65EF9DE5C}" destId="{F0F25761-C879-41CE-8793-4D5D764014E7}" srcOrd="1" destOrd="0" presId="urn:microsoft.com/office/officeart/2008/layout/LinedList"/>
    <dgm:cxn modelId="{C1E32EB4-60D7-4D4B-BFEC-DE8F541186C9}" type="presParOf" srcId="{9059075C-B412-4190-A197-5CC2E986FEB1}" destId="{75D88A53-E465-46BA-8435-0789F6DA325F}" srcOrd="6" destOrd="0" presId="urn:microsoft.com/office/officeart/2008/layout/LinedList"/>
    <dgm:cxn modelId="{75217E4B-46E4-433B-8FEB-1AB8AE6AD5A4}" type="presParOf" srcId="{9059075C-B412-4190-A197-5CC2E986FEB1}" destId="{E7B1B05D-F3EB-4D15-8B9A-762D1335EF06}" srcOrd="7" destOrd="0" presId="urn:microsoft.com/office/officeart/2008/layout/LinedList"/>
    <dgm:cxn modelId="{220294FC-CB73-4C49-A484-7DA72E5AC638}" type="presParOf" srcId="{E7B1B05D-F3EB-4D15-8B9A-762D1335EF06}" destId="{F65AF2E5-80A9-4EB9-9A9E-E3E65DA58E51}" srcOrd="0" destOrd="0" presId="urn:microsoft.com/office/officeart/2008/layout/LinedList"/>
    <dgm:cxn modelId="{12ED5FBF-35D0-4517-9D88-798F2F48D4BF}" type="presParOf" srcId="{E7B1B05D-F3EB-4D15-8B9A-762D1335EF06}" destId="{E8EEDC46-3060-4751-ABB8-065ED71A6C2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[1] </a:t>
          </a:r>
          <a:r>
            <a:rPr lang="en-GB" sz="3200" dirty="0" err="1"/>
            <a:t>McHoes</a:t>
          </a:r>
          <a:r>
            <a:rPr lang="en-GB" sz="3200" dirty="0"/>
            <a:t>, A., &amp; Flynn, I., Understanding Operating Systems. Boston: Cengage Learning, 2018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0A3967B-493A-47DE-82C2-8F9429BBAC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[2] Stallings, W., Operating Systems: Internals and Design Principles. Harlow: Pearson Education Limited, 2018.</a:t>
          </a:r>
          <a:endParaRPr lang="en-GB" sz="3200" dirty="0"/>
        </a:p>
      </dgm:t>
    </dgm:pt>
    <dgm:pt modelId="{E4DC0856-5A00-487B-923C-46B0E70745DB}" type="parTrans" cxnId="{C62CA530-9102-446E-A5C9-B91ACC2FBE41}">
      <dgm:prSet/>
      <dgm:spPr/>
      <dgm:t>
        <a:bodyPr/>
        <a:lstStyle/>
        <a:p>
          <a:endParaRPr lang="en-KE" sz="1400"/>
        </a:p>
      </dgm:t>
    </dgm:pt>
    <dgm:pt modelId="{056ED33A-E48A-449C-A726-EF0C79D82826}" type="sibTrans" cxnId="{C62CA530-9102-446E-A5C9-B91ACC2FBE41}">
      <dgm:prSet/>
      <dgm:spPr/>
      <dgm:t>
        <a:bodyPr/>
        <a:lstStyle/>
        <a:p>
          <a:endParaRPr lang="en-KE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6491097D-2698-4694-ACB6-B7E64D57598C}" type="pres">
      <dgm:prSet presAssocID="{20A3967B-493A-47DE-82C2-8F9429BBACB3}" presName="thickLine" presStyleLbl="alignNode1" presStyleIdx="1" presStyleCnt="2"/>
      <dgm:spPr/>
    </dgm:pt>
    <dgm:pt modelId="{D64BA7FA-EE07-49B0-91C2-0AC49D5A19B0}" type="pres">
      <dgm:prSet presAssocID="{20A3967B-493A-47DE-82C2-8F9429BBACB3}" presName="horz1" presStyleCnt="0"/>
      <dgm:spPr/>
    </dgm:pt>
    <dgm:pt modelId="{3AA5521C-827A-4278-9689-9ED8567C7863}" type="pres">
      <dgm:prSet presAssocID="{20A3967B-493A-47DE-82C2-8F9429BBACB3}" presName="tx1" presStyleLbl="revTx" presStyleIdx="1" presStyleCnt="2"/>
      <dgm:spPr/>
    </dgm:pt>
    <dgm:pt modelId="{6C21362F-2324-4AF8-9101-79B5506E9F18}" type="pres">
      <dgm:prSet presAssocID="{20A3967B-493A-47DE-82C2-8F9429BBACB3}" presName="vert1" presStyleCnt="0"/>
      <dgm:spPr/>
    </dgm:pt>
  </dgm:ptLst>
  <dgm:cxnLst>
    <dgm:cxn modelId="{C62CA530-9102-446E-A5C9-B91ACC2FBE41}" srcId="{B1495261-28BE-427B-90E9-927E6DB9ACDF}" destId="{20A3967B-493A-47DE-82C2-8F9429BBACB3}" srcOrd="1" destOrd="0" parTransId="{E4DC0856-5A00-487B-923C-46B0E70745DB}" sibTransId="{056ED33A-E48A-449C-A726-EF0C79D82826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D6EC160-0DD1-4A22-90D0-759BAEC049A0}" type="presOf" srcId="{20A3967B-493A-47DE-82C2-8F9429BBACB3}" destId="{3AA5521C-827A-4278-9689-9ED8567C7863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34D2D3A-DB9F-45CD-AA34-A3DEBDC35251}" type="presParOf" srcId="{9059075C-B412-4190-A197-5CC2E986FEB1}" destId="{6491097D-2698-4694-ACB6-B7E64D57598C}" srcOrd="2" destOrd="0" presId="urn:microsoft.com/office/officeart/2008/layout/LinedList"/>
    <dgm:cxn modelId="{6606DCC7-0AD4-443A-A4FC-61537459D609}" type="presParOf" srcId="{9059075C-B412-4190-A197-5CC2E986FEB1}" destId="{D64BA7FA-EE07-49B0-91C2-0AC49D5A19B0}" srcOrd="3" destOrd="0" presId="urn:microsoft.com/office/officeart/2008/layout/LinedList"/>
    <dgm:cxn modelId="{14C5FC10-358C-4CE5-8AF7-907146332A65}" type="presParOf" srcId="{D64BA7FA-EE07-49B0-91C2-0AC49D5A19B0}" destId="{3AA5521C-827A-4278-9689-9ED8567C7863}" srcOrd="0" destOrd="0" presId="urn:microsoft.com/office/officeart/2008/layout/LinedList"/>
    <dgm:cxn modelId="{86B6D5AB-00B6-4C81-A809-7AD71466D852}" type="presParOf" srcId="{D64BA7FA-EE07-49B0-91C2-0AC49D5A19B0}" destId="{6C21362F-2324-4AF8-9101-79B5506E9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Concepts of virtual memory and cache memory. </a:t>
          </a:r>
        </a:p>
      </dsp:txBody>
      <dsp:txXfrm>
        <a:off x="0" y="0"/>
        <a:ext cx="6224587" cy="1357709"/>
      </dsp:txXfrm>
    </dsp:sp>
    <dsp:sp modelId="{5FB6FA89-2B55-4332-983C-B2AF78C1EC41}">
      <dsp:nvSpPr>
        <dsp:cNvPr id="0" name=""/>
        <dsp:cNvSpPr/>
      </dsp:nvSpPr>
      <dsp:spPr>
        <a:xfrm>
          <a:off x="0" y="135770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E25CE2-686E-4B66-B635-21E31858FFD0}">
      <dsp:nvSpPr>
        <dsp:cNvPr id="0" name=""/>
        <dsp:cNvSpPr/>
      </dsp:nvSpPr>
      <dsp:spPr>
        <a:xfrm>
          <a:off x="0" y="135770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Hardware and control structures will be reviewed. </a:t>
          </a:r>
          <a:endParaRPr lang="en-GB" sz="2800" kern="1200" dirty="0"/>
        </a:p>
      </dsp:txBody>
      <dsp:txXfrm>
        <a:off x="0" y="1357709"/>
        <a:ext cx="6224587" cy="1357709"/>
      </dsp:txXfrm>
    </dsp:sp>
    <dsp:sp modelId="{0D952FDB-EF6D-4E97-8775-082345B9DA67}">
      <dsp:nvSpPr>
        <dsp:cNvPr id="0" name=""/>
        <dsp:cNvSpPr/>
      </dsp:nvSpPr>
      <dsp:spPr>
        <a:xfrm>
          <a:off x="0" y="271541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B43065-1B18-49E4-A935-ADB6B87D6453}">
      <dsp:nvSpPr>
        <dsp:cNvPr id="0" name=""/>
        <dsp:cNvSpPr/>
      </dsp:nvSpPr>
      <dsp:spPr>
        <a:xfrm>
          <a:off x="0" y="271541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How virtual memory works on the Windows and Linux operating systems.</a:t>
          </a:r>
          <a:endParaRPr lang="en-GB" sz="2800" kern="1200" dirty="0"/>
        </a:p>
      </dsp:txBody>
      <dsp:txXfrm>
        <a:off x="0" y="2715419"/>
        <a:ext cx="6224587" cy="1357709"/>
      </dsp:txXfrm>
    </dsp:sp>
    <dsp:sp modelId="{6CA89C94-33D2-426E-A80E-256F279862FF}">
      <dsp:nvSpPr>
        <dsp:cNvPr id="0" name=""/>
        <dsp:cNvSpPr/>
      </dsp:nvSpPr>
      <dsp:spPr>
        <a:xfrm>
          <a:off x="0" y="407312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7F46C3-BA42-4813-921B-D1D7CF411528}">
      <dsp:nvSpPr>
        <dsp:cNvPr id="0" name=""/>
        <dsp:cNvSpPr/>
      </dsp:nvSpPr>
      <dsp:spPr>
        <a:xfrm>
          <a:off x="0" y="4073128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 review of how cache memory works</a:t>
          </a:r>
          <a:endParaRPr lang="en-GB" sz="2800" kern="1200" dirty="0"/>
        </a:p>
      </dsp:txBody>
      <dsp:txXfrm>
        <a:off x="0" y="4073128"/>
        <a:ext cx="6224587" cy="13577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Understand various terminology associated with virtual memory</a:t>
          </a:r>
          <a:endParaRPr lang="en-US" sz="3500" kern="1200" dirty="0"/>
        </a:p>
      </dsp:txBody>
      <dsp:txXfrm>
        <a:off x="0" y="2651"/>
        <a:ext cx="6224587" cy="1808511"/>
      </dsp:txXfrm>
    </dsp:sp>
    <dsp:sp modelId="{B6CCE29F-7111-46A9-B67F-7544119436AE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B5C335-A88A-478E-8E9C-55644BC49DD6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500" kern="1200"/>
            <a:t>Review the inner working of virtual memory on specific operating systems</a:t>
          </a:r>
        </a:p>
      </dsp:txBody>
      <dsp:txXfrm>
        <a:off x="0" y="1811163"/>
        <a:ext cx="6224587" cy="1808511"/>
      </dsp:txXfrm>
    </dsp:sp>
    <dsp:sp modelId="{4FA8EF52-9C89-4F58-9218-6698F0A586A2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81F2FF-CE35-4099-A8BA-5F56F5211561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500" kern="1200"/>
            <a:t>Understand how cache memory is utilized by the operating system.</a:t>
          </a:r>
        </a:p>
      </dsp:txBody>
      <dsp:txXfrm>
        <a:off x="0" y="3619674"/>
        <a:ext cx="6224587" cy="1808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Concepts of virtual memory and cache memory. </a:t>
          </a:r>
          <a:endParaRPr lang="en-US" sz="3200" kern="1200" dirty="0"/>
        </a:p>
      </dsp:txBody>
      <dsp:txXfrm>
        <a:off x="0" y="0"/>
        <a:ext cx="6224587" cy="1357709"/>
      </dsp:txXfrm>
    </dsp:sp>
    <dsp:sp modelId="{C53D7351-6B88-419F-A7BC-B2D952284413}">
      <dsp:nvSpPr>
        <dsp:cNvPr id="0" name=""/>
        <dsp:cNvSpPr/>
      </dsp:nvSpPr>
      <dsp:spPr>
        <a:xfrm>
          <a:off x="0" y="135770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D1BB9A-6093-4A79-9C89-D9FC6D3A5893}">
      <dsp:nvSpPr>
        <dsp:cNvPr id="0" name=""/>
        <dsp:cNvSpPr/>
      </dsp:nvSpPr>
      <dsp:spPr>
        <a:xfrm>
          <a:off x="0" y="135770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Hardware and control structures will be reviewed. </a:t>
          </a:r>
          <a:endParaRPr lang="en-GB" sz="2900" kern="1200" dirty="0"/>
        </a:p>
      </dsp:txBody>
      <dsp:txXfrm>
        <a:off x="0" y="1357709"/>
        <a:ext cx="6224587" cy="1357709"/>
      </dsp:txXfrm>
    </dsp:sp>
    <dsp:sp modelId="{3A1572C1-10C4-4521-A851-68A2352D4EDE}">
      <dsp:nvSpPr>
        <dsp:cNvPr id="0" name=""/>
        <dsp:cNvSpPr/>
      </dsp:nvSpPr>
      <dsp:spPr>
        <a:xfrm>
          <a:off x="0" y="271541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E85305-E913-4C55-83B6-77813F6DBE4F}">
      <dsp:nvSpPr>
        <dsp:cNvPr id="0" name=""/>
        <dsp:cNvSpPr/>
      </dsp:nvSpPr>
      <dsp:spPr>
        <a:xfrm>
          <a:off x="0" y="271541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How virtual memory works on the Windows and Linux operating systems.</a:t>
          </a:r>
          <a:endParaRPr lang="en-GB" sz="2900" kern="1200" dirty="0"/>
        </a:p>
      </dsp:txBody>
      <dsp:txXfrm>
        <a:off x="0" y="2715419"/>
        <a:ext cx="6224587" cy="1357709"/>
      </dsp:txXfrm>
    </dsp:sp>
    <dsp:sp modelId="{75D88A53-E465-46BA-8435-0789F6DA325F}">
      <dsp:nvSpPr>
        <dsp:cNvPr id="0" name=""/>
        <dsp:cNvSpPr/>
      </dsp:nvSpPr>
      <dsp:spPr>
        <a:xfrm>
          <a:off x="0" y="407312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5AF2E5-80A9-4EB9-9A9E-E3E65DA58E51}">
      <dsp:nvSpPr>
        <dsp:cNvPr id="0" name=""/>
        <dsp:cNvSpPr/>
      </dsp:nvSpPr>
      <dsp:spPr>
        <a:xfrm>
          <a:off x="0" y="4073128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A review of how cache memory works</a:t>
          </a:r>
          <a:endParaRPr lang="en-GB" sz="2900" kern="1200" dirty="0"/>
        </a:p>
      </dsp:txBody>
      <dsp:txXfrm>
        <a:off x="0" y="4073128"/>
        <a:ext cx="6224587" cy="13577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[1] </a:t>
          </a:r>
          <a:r>
            <a:rPr lang="en-GB" sz="3200" kern="1200" dirty="0" err="1"/>
            <a:t>McHoes</a:t>
          </a:r>
          <a:r>
            <a:rPr lang="en-GB" sz="3200" kern="1200" dirty="0"/>
            <a:t>, A., &amp; Flynn, I., Understanding Operating Systems. Boston: Cengage Learning, 2018</a:t>
          </a:r>
          <a:endParaRPr lang="en-US" sz="3200" kern="1200" dirty="0"/>
        </a:p>
      </dsp:txBody>
      <dsp:txXfrm>
        <a:off x="0" y="0"/>
        <a:ext cx="6224587" cy="2715419"/>
      </dsp:txXfrm>
    </dsp:sp>
    <dsp:sp modelId="{6491097D-2698-4694-ACB6-B7E64D57598C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5521C-827A-4278-9689-9ED8567C7863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[2] Stallings, W., Operating Systems: Internals and Design Principles. Harlow: Pearson Education Limited, 2018.</a:t>
          </a:r>
          <a:endParaRPr lang="en-GB" sz="3200" kern="1200" dirty="0"/>
        </a:p>
      </dsp:txBody>
      <dsp:txXfrm>
        <a:off x="0" y="2715419"/>
        <a:ext cx="6224587" cy="271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3E6EE-851B-4AE1-B429-8AA169AFEDDC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C761E-1726-40A6-BB4C-52D2807024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399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This is due to the use of the secondary memory acting as the main memory [1].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1C761E-1726-40A6-BB4C-52D28070244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921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1C761E-1726-40A6-BB4C-52D28070244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504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26/09/2022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OPERATING SYSTEMS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4400" dirty="0"/>
              <a:t>Dr Victoria Mukami</a:t>
            </a:r>
          </a:p>
          <a:p>
            <a:pPr algn="l"/>
            <a:r>
              <a:rPr lang="en-US" sz="3200" dirty="0"/>
              <a:t>University of Embu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A45B0EED-A229-F547-9E09-819184DA4A9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E48EF6-ED91-45B0-8B42-829F605C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Virtual Memory and Cache Memory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DA68A-1EEC-4B3E-861E-1E1C4E1B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 4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Camera 1">
            <a:extLst>
              <a:ext uri="{FF2B5EF4-FFF2-40B4-BE49-F238E27FC236}">
                <a16:creationId xmlns:a16="http://schemas.microsoft.com/office/drawing/2014/main" id="{66012ABF-231A-0C92-DE73-B234C51898C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19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8752290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FD0B88CB-2590-9A03-5B92-EBC6538BD3D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517408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21289722-9F87-E5AE-2857-0CB947E315C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Reviewed the various memory management systems that are used by operating systems. </a:t>
            </a:r>
          </a:p>
          <a:p>
            <a:r>
              <a:rPr lang="en-US" dirty="0"/>
              <a:t>Looked at the early memory management systems </a:t>
            </a:r>
          </a:p>
          <a:p>
            <a:r>
              <a:rPr lang="en-US" dirty="0"/>
              <a:t>More recently used memory management systems.</a:t>
            </a:r>
          </a:p>
          <a:p>
            <a:r>
              <a:rPr lang="en-US" dirty="0"/>
              <a:t>Review the various terminology associated with virtual memory.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260BB05-12C1-497F-4600-838B4192E81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Terminologies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b="1" dirty="0"/>
              <a:t>Virtual Memory - </a:t>
            </a:r>
            <a:r>
              <a:rPr lang="en-US" sz="2200" dirty="0"/>
              <a:t>Scheme that allows for secondary memory to be viewed and used like main memory [2].  </a:t>
            </a:r>
          </a:p>
          <a:p>
            <a:r>
              <a:rPr lang="en-US" sz="2200" dirty="0"/>
              <a:t>Limited by the amount of secondary storage available and the addressing scheme by the computer.</a:t>
            </a:r>
          </a:p>
          <a:p>
            <a:r>
              <a:rPr lang="en-US" sz="2200" b="1" dirty="0"/>
              <a:t>Virtual Address -  </a:t>
            </a:r>
            <a:r>
              <a:rPr lang="en-US" sz="2200" dirty="0"/>
              <a:t>Address that a virtual memory location is assigned</a:t>
            </a:r>
          </a:p>
          <a:p>
            <a:r>
              <a:rPr lang="en-US" sz="2200" dirty="0"/>
              <a:t>Allows for it to be accessed as though it is the main memory [2].</a:t>
            </a:r>
          </a:p>
          <a:p>
            <a:r>
              <a:rPr lang="en-US" sz="2200" b="1" dirty="0"/>
              <a:t>Address Space - </a:t>
            </a:r>
            <a:r>
              <a:rPr lang="en-US" sz="2200" dirty="0"/>
              <a:t>These are the memory addresses that are available for a process [2]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Virtual Memory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Gives a user the illusion that the computer has more memory than it does. </a:t>
            </a:r>
          </a:p>
          <a:p>
            <a:r>
              <a:rPr lang="en-US" dirty="0"/>
              <a:t>Takes care of the issues we have seen with previous memory allocation schemes</a:t>
            </a:r>
          </a:p>
          <a:p>
            <a:r>
              <a:rPr lang="en-US" dirty="0"/>
              <a:t>Jobs that required resources larger than the main memory can be processed. </a:t>
            </a:r>
          </a:p>
          <a:p>
            <a:r>
              <a:rPr lang="en-US" dirty="0"/>
              <a:t>Large jobs can be handled comfortably by the computer.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Virtual Memory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Virtual memory - result of pages being able to be allocated and deallocated to and from main memory to secondary storage [1]. </a:t>
            </a:r>
          </a:p>
          <a:p>
            <a:r>
              <a:rPr lang="en-US" dirty="0"/>
              <a:t>Swapping pages in and out of memory give the user the illusion that the entire job is stored within memory during processing [1].</a:t>
            </a:r>
          </a:p>
          <a:p>
            <a:r>
              <a:rPr lang="en-US" dirty="0"/>
              <a:t>Virtual Memory can be combined with Paging and Segmentation.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426F5380-869C-EA8F-8EE9-A90C0DF6A9F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Virtual Memory with Paging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Virtual memory requires the use of a page map table. </a:t>
            </a:r>
          </a:p>
          <a:p>
            <a:r>
              <a:rPr lang="en-US" sz="3200" dirty="0"/>
              <a:t>Programs are divided into the same size pages. </a:t>
            </a:r>
          </a:p>
          <a:p>
            <a:r>
              <a:rPr lang="en-US" sz="3200" dirty="0"/>
              <a:t>VM with paging does not have any external fragmentation </a:t>
            </a:r>
          </a:p>
          <a:p>
            <a:r>
              <a:rPr lang="en-US" sz="3200" dirty="0"/>
              <a:t>Internal fragmentation still occurs within the page frame. 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Virtual Memory with Paging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A free frame list needs to be maintained.</a:t>
            </a:r>
          </a:p>
          <a:p>
            <a:r>
              <a:rPr lang="en-US" sz="3200" dirty="0"/>
              <a:t>All the pages do not have to be located within the main memory as they can be partly located within the secondary memory. </a:t>
            </a:r>
          </a:p>
          <a:p>
            <a:r>
              <a:rPr lang="en-US" sz="3200" dirty="0"/>
              <a:t>The absolute address of the VM is calculated using a page number and displacement [1].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5400" dirty="0"/>
              <a:t>Virtual Memory with Segmentation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Virtual memory requires the use of a segment map table. </a:t>
            </a:r>
          </a:p>
          <a:p>
            <a:r>
              <a:rPr lang="en-US" dirty="0"/>
              <a:t>Programs are divided into segments.</a:t>
            </a:r>
          </a:p>
          <a:p>
            <a:r>
              <a:rPr lang="en-US" dirty="0"/>
              <a:t>Due to dynamic allocation of memory, there is no internal fragmentation</a:t>
            </a:r>
          </a:p>
          <a:p>
            <a:r>
              <a:rPr lang="en-US" dirty="0"/>
              <a:t>There is external fragmentation in between memory frames.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5400" dirty="0"/>
              <a:t>Virtual Memory with Segmentation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A list of free memory spaces needs to be maintained by the operating system</a:t>
            </a:r>
          </a:p>
          <a:p>
            <a:r>
              <a:rPr lang="en-US" dirty="0"/>
              <a:t>All the segments do not have to be located within the main memory as they can be partly located within the secondary memory. </a:t>
            </a:r>
          </a:p>
          <a:p>
            <a:r>
              <a:rPr lang="en-US" dirty="0"/>
              <a:t>The absolute address of the VM is calculated using a segment number and displacement [1].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Virtual Memory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Allows for efficiency in multiprogramming environments. </a:t>
            </a:r>
          </a:p>
          <a:p>
            <a:r>
              <a:rPr lang="en-US" dirty="0"/>
              <a:t>The CPU wastes time when resources are yet to be availed to allow for the processing of a job. </a:t>
            </a:r>
          </a:p>
          <a:p>
            <a:r>
              <a:rPr lang="en-US" dirty="0"/>
              <a:t>In the case of VM, the CPU can move on to other jobs before the resources are availed [1]. 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076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Virtual Memory - Benefits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020300" cy="4251960"/>
          </a:xfrm>
        </p:spPr>
        <p:txBody>
          <a:bodyPr>
            <a:normAutofit/>
          </a:bodyPr>
          <a:lstStyle/>
          <a:p>
            <a:r>
              <a:rPr lang="en-US" dirty="0"/>
              <a:t>Job’s size is not restricted to the main memory size. </a:t>
            </a:r>
          </a:p>
          <a:p>
            <a:r>
              <a:rPr lang="en-US" dirty="0"/>
              <a:t>Memory usage is efficient as only sections (pages or segments) of a job that are required for immediate processing are stored in memory [1].</a:t>
            </a:r>
          </a:p>
          <a:p>
            <a:r>
              <a:rPr lang="en-US" dirty="0"/>
              <a:t>Multiprogramming is unlimited as there is either dynamic or static partitioning of memory and the inclusion of secondary memory [1].</a:t>
            </a:r>
          </a:p>
          <a:p>
            <a:r>
              <a:rPr lang="en-US" dirty="0"/>
              <a:t>Allows for the sharing of code and data between programs and users [1].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128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0523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Virtual Memory - Drawbacks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Use of VM increases processor hardware costs.</a:t>
            </a:r>
          </a:p>
          <a:p>
            <a:r>
              <a:rPr lang="en-US" sz="3200" dirty="0"/>
              <a:t>Increased use of computer resources due to the overhead of handling interrupts [1]</a:t>
            </a:r>
          </a:p>
          <a:p>
            <a:r>
              <a:rPr lang="en-US" sz="3200" dirty="0"/>
              <a:t>VM increases software complexity to prevent thrashing [1].</a:t>
            </a:r>
          </a:p>
          <a:p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0405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Windows Virtual Memory Management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200" dirty="0"/>
              <a:t>The memory manager in charge of virtual memory oversees how memory is allocated and how paging is performed [2].</a:t>
            </a:r>
          </a:p>
          <a:p>
            <a:r>
              <a:rPr lang="en-US" sz="2200" dirty="0"/>
              <a:t>Page sizes within this system vary and range from 4Kb to 64Kb. </a:t>
            </a:r>
          </a:p>
          <a:p>
            <a:r>
              <a:rPr lang="en-US" sz="2200" dirty="0"/>
              <a:t>Windows comes in either 32-bit or 42-bit platforms. 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3983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Windows VM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32-bit platforms allow for up to 4GB of virtual memory per process [2]. </a:t>
            </a:r>
          </a:p>
          <a:p>
            <a:r>
              <a:rPr lang="en-US" sz="2200" dirty="0"/>
              <a:t>Half of this memory is reserved for the operating system functions.</a:t>
            </a:r>
          </a:p>
          <a:p>
            <a:r>
              <a:rPr lang="en-US" sz="2200" dirty="0"/>
              <a:t>Within 64-bit systems, 8TB is available for use as VM within windows [2].</a:t>
            </a:r>
          </a:p>
          <a:p>
            <a:r>
              <a:rPr lang="en-US" sz="2200" dirty="0"/>
              <a:t>The space, either 2TB or 8TB is divided into equal size pages that can be brought into memory.</a:t>
            </a:r>
          </a:p>
          <a:p>
            <a:r>
              <a:rPr lang="en-US" sz="2200" dirty="0"/>
              <a:t>The spaces are managed in a contiguous manner by the operating system.</a:t>
            </a:r>
            <a:endParaRPr lang="en-KE" sz="2200" dirty="0"/>
          </a:p>
          <a:p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311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Windows VM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Virtual memory manager works with the following rules:</a:t>
            </a:r>
          </a:p>
          <a:p>
            <a:r>
              <a:rPr lang="en-US" dirty="0"/>
              <a:t>When there is plenty of memory, the VM manager allows the active processes to grow. </a:t>
            </a:r>
          </a:p>
          <a:p>
            <a:r>
              <a:rPr lang="en-US" dirty="0"/>
              <a:t>When there is scarce memory, the VM manager will recover memory by removing pages that have not been active/used recently.</a:t>
            </a:r>
          </a:p>
          <a:p>
            <a:r>
              <a:rPr lang="en-US" dirty="0"/>
              <a:t>Windows will continuously keep watch for large programs that keep increasing the amount of memory they need. 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3023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Linux Memory Management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Page sizes within Linux depend on the Linux architecture but are normally 4KB.</a:t>
            </a:r>
          </a:p>
          <a:p>
            <a:r>
              <a:rPr lang="en-US" sz="2400" dirty="0"/>
              <a:t>The Linux operating system uses a three-level page table structure [2]. </a:t>
            </a:r>
          </a:p>
          <a:p>
            <a:r>
              <a:rPr lang="en-US" sz="2400" dirty="0"/>
              <a:t>The page directory is found within the main memory and represents an active process. </a:t>
            </a:r>
          </a:p>
          <a:p>
            <a:r>
              <a:rPr lang="en-US" sz="2400" dirty="0"/>
              <a:t>Page middle directory represents one page within the page table.</a:t>
            </a:r>
          </a:p>
          <a:p>
            <a:r>
              <a:rPr lang="en-US" sz="2400" dirty="0"/>
              <a:t>The page table represents one virtual page of a process.</a:t>
            </a:r>
            <a:endParaRPr lang="en-KE" sz="2400" dirty="0"/>
          </a:p>
          <a:p>
            <a:endParaRPr lang="en-KE" sz="20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8456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Linux Memory Management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Linux uses a buddy system to maintain the pages to and from memory. </a:t>
            </a:r>
          </a:p>
          <a:p>
            <a:r>
              <a:rPr lang="en-US" dirty="0"/>
              <a:t>Increases the efficiency with which pages are written to and from memory.</a:t>
            </a:r>
          </a:p>
          <a:p>
            <a:r>
              <a:rPr lang="en-US" dirty="0"/>
              <a:t>A kernel maintains a contiguous list of fixed-size page frames [2]</a:t>
            </a:r>
          </a:p>
          <a:p>
            <a:r>
              <a:rPr lang="en-US" dirty="0"/>
              <a:t>The Buddy algorithm is used during allocation and deallocation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102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Cache Memory Management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Cache memory is invisible to the operating system</a:t>
            </a:r>
          </a:p>
          <a:p>
            <a:r>
              <a:rPr lang="en-US" dirty="0"/>
              <a:t>Interacts with other hardware systems [2]. </a:t>
            </a:r>
          </a:p>
          <a:p>
            <a:r>
              <a:rPr lang="en-US" dirty="0"/>
              <a:t>Virtual memory and cache memory work in a similar manner.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17063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4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9531" y="4233675"/>
            <a:ext cx="3270595" cy="2015774"/>
          </a:xfrm>
        </p:spPr>
        <p:txBody>
          <a:bodyPr>
            <a:normAutofit/>
          </a:bodyPr>
          <a:lstStyle/>
          <a:p>
            <a:r>
              <a:rPr lang="en-US" sz="4000" dirty="0"/>
              <a:t>Cache Memory Management</a:t>
            </a:r>
            <a:endParaRPr lang="en-KE" sz="4000" dirty="0"/>
          </a:p>
        </p:txBody>
      </p:sp>
      <p:sp>
        <p:nvSpPr>
          <p:cNvPr id="20" name="Rectangle 16">
            <a:extLst>
              <a:ext uri="{FF2B5EF4-FFF2-40B4-BE49-F238E27FC236}">
                <a16:creationId xmlns:a16="http://schemas.microsoft.com/office/drawing/2014/main" id="{C70C3B59-DE2C-4611-8148-812575C5CA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113930-428B-71C4-D7A1-8B28732DFA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9531" y="1570007"/>
            <a:ext cx="10228659" cy="1713301"/>
          </a:xfrm>
          <a:prstGeom prst="rect">
            <a:avLst/>
          </a:prstGeom>
          <a:noFill/>
          <a:effectLst>
            <a:outerShdw blurRad="406400" dist="317500" dir="5400000" sx="89000" sy="89000" rotWithShape="0">
              <a:prstClr val="black">
                <a:alpha val="15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0126" y="3283308"/>
            <a:ext cx="6353873" cy="2966143"/>
          </a:xfrm>
        </p:spPr>
        <p:txBody>
          <a:bodyPr anchor="ctr">
            <a:normAutofit/>
          </a:bodyPr>
          <a:lstStyle/>
          <a:p>
            <a:r>
              <a:rPr lang="en-US" sz="1600" dirty="0"/>
              <a:t>Three levels of cache memory used in today's computer systems.</a:t>
            </a:r>
          </a:p>
          <a:p>
            <a:pPr marL="0" indent="0">
              <a:buNone/>
            </a:pPr>
            <a:r>
              <a:rPr lang="en-US" sz="1600" b="1" dirty="0"/>
              <a:t>Level 1: </a:t>
            </a:r>
          </a:p>
          <a:p>
            <a:r>
              <a:rPr lang="en-US" sz="1600" dirty="0"/>
              <a:t>This is fast cache memory but can only hold small amounts of information.</a:t>
            </a:r>
          </a:p>
          <a:p>
            <a:pPr marL="0" indent="0">
              <a:buNone/>
            </a:pPr>
            <a:r>
              <a:rPr lang="en-US" sz="1600" b="1" dirty="0"/>
              <a:t>Level 2: </a:t>
            </a:r>
          </a:p>
          <a:p>
            <a:r>
              <a:rPr lang="en-US" sz="1600" dirty="0"/>
              <a:t>Much slower than level 1 cache memory but can hold larger amounts of information.</a:t>
            </a:r>
          </a:p>
          <a:p>
            <a:pPr marL="0" indent="0">
              <a:buNone/>
            </a:pPr>
            <a:r>
              <a:rPr lang="en-US" sz="1600" b="1" dirty="0"/>
              <a:t>Level 3: </a:t>
            </a:r>
          </a:p>
          <a:p>
            <a:r>
              <a:rPr lang="en-US" sz="1600" dirty="0"/>
              <a:t>Much slower than level 2 but holds a lot of information.</a:t>
            </a:r>
          </a:p>
          <a:p>
            <a:endParaRPr lang="en-KE" sz="1600" dirty="0"/>
          </a:p>
        </p:txBody>
      </p:sp>
      <p:pic>
        <p:nvPicPr>
          <p:cNvPr id="6" name="Camera 5">
            <a:extLst>
              <a:ext uri="{FF2B5EF4-FFF2-40B4-BE49-F238E27FC236}">
                <a16:creationId xmlns:a16="http://schemas.microsoft.com/office/drawing/2014/main" id="{6BDF5290-BE2F-1B8F-1614-349C53B1817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51622" y="4996542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25105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Cache Memory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 dirty="0"/>
              <a:t>Uses small, fast, and expensive memory to supplement the main memory, especially when dealing with the CPU [1]. </a:t>
            </a:r>
          </a:p>
          <a:p>
            <a:r>
              <a:rPr lang="en-US" sz="2200" dirty="0"/>
              <a:t>Cache is very fast as compared to the main memory </a:t>
            </a:r>
          </a:p>
          <a:p>
            <a:r>
              <a:rPr lang="en-US" sz="2200" dirty="0"/>
              <a:t>Up to ten times faster. </a:t>
            </a:r>
          </a:p>
          <a:p>
            <a:r>
              <a:rPr lang="en-US" sz="2200" dirty="0"/>
              <a:t>Helps to lower the amount of time needed to access different instructions. </a:t>
            </a:r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98091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4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en-US" sz="3600"/>
              <a:t>Cache Memory</a:t>
            </a:r>
            <a:endParaRPr lang="en-KE" sz="3600"/>
          </a:p>
        </p:txBody>
      </p:sp>
      <p:sp>
        <p:nvSpPr>
          <p:cNvPr id="25" name="Rectangle 16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/>
          </a:bodyPr>
          <a:lstStyle/>
          <a:p>
            <a:r>
              <a:rPr lang="en-US" sz="1800"/>
              <a:t>Data was transferred between the secondary memory and the main memory.</a:t>
            </a:r>
          </a:p>
          <a:p>
            <a:r>
              <a:rPr lang="en-US" sz="1800"/>
              <a:t>Data transfer was still slow</a:t>
            </a:r>
          </a:p>
          <a:p>
            <a:r>
              <a:rPr lang="en-US" sz="1800"/>
              <a:t>Necessitated the need for a middleman that was faster than the main memory.</a:t>
            </a:r>
          </a:p>
          <a:p>
            <a:r>
              <a:rPr lang="en-US" sz="1800"/>
              <a:t>Frequently needed data or instructions are stored within the cache memory.</a:t>
            </a:r>
            <a:endParaRPr lang="en-KE" sz="1800"/>
          </a:p>
        </p:txBody>
      </p:sp>
      <p:sp>
        <p:nvSpPr>
          <p:cNvPr id="26" name="Rectangle 18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0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BC2CFE-5646-08B8-39A0-460EEF3FBD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84947" y="1213524"/>
            <a:ext cx="5628018" cy="2729586"/>
          </a:xfrm>
          <a:prstGeom prst="rect">
            <a:avLst/>
          </a:prstGeom>
          <a:noFill/>
        </p:spPr>
      </p:pic>
      <p:pic>
        <p:nvPicPr>
          <p:cNvPr id="6" name="Camera 5">
            <a:extLst>
              <a:ext uri="{FF2B5EF4-FFF2-40B4-BE49-F238E27FC236}">
                <a16:creationId xmlns:a16="http://schemas.microsoft.com/office/drawing/2014/main" id="{3476E195-19F7-C05C-E547-B76D90C72CE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04621" y="4180192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333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Cache Memory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The memory is first divided into equal sizes. </a:t>
            </a:r>
          </a:p>
          <a:p>
            <a:r>
              <a:rPr lang="en-US" sz="2400" dirty="0"/>
              <a:t>Cache memory is divided into equal size blocks known as slots [1]. </a:t>
            </a:r>
          </a:p>
          <a:p>
            <a:r>
              <a:rPr lang="en-US" sz="2400" dirty="0"/>
              <a:t>After the CPU has requested data or instructions, they are transferred into cache memory from the main memory</a:t>
            </a:r>
          </a:p>
          <a:p>
            <a:r>
              <a:rPr lang="en-US" sz="2400" dirty="0"/>
              <a:t>Placed into any of the free slots. </a:t>
            </a:r>
          </a:p>
          <a:p>
            <a:r>
              <a:rPr lang="en-US" sz="2400" dirty="0"/>
              <a:t>Anytime the CPU needs frequently used data, it is accessed from the cache memory </a:t>
            </a:r>
          </a:p>
          <a:p>
            <a:r>
              <a:rPr lang="en-US" sz="2400" dirty="0"/>
              <a:t>If the instructions are found within the cache the main memory is not accessed.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51622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71256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Memory Allocation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The memory manager has several roles during memory management </a:t>
            </a:r>
          </a:p>
          <a:p>
            <a:r>
              <a:rPr lang="en-US" dirty="0"/>
              <a:t>The evolution of memory management schemes has been precipitated by previous schemes.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11461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14">
            <a:extLst>
              <a:ext uri="{FF2B5EF4-FFF2-40B4-BE49-F238E27FC236}">
                <a16:creationId xmlns:a16="http://schemas.microsoft.com/office/drawing/2014/main" id="{BE95D989-81FA-4BAD-9AD5-E46CEDA91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3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1161"/>
            <a:ext cx="3335594" cy="540337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Memory Allocation</a:t>
            </a:r>
            <a:endParaRPr lang="en-KE">
              <a:solidFill>
                <a:srgbClr val="FFFFFF"/>
              </a:solidFill>
            </a:endParaRPr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156189E5-8A3E-4CFD-B71B-CCD0F8495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3" y="0"/>
            <a:ext cx="142074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F9C161FF-7290-BC84-BC4E-3AD9741ACE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6696918"/>
              </p:ext>
            </p:extLst>
          </p:nvPr>
        </p:nvGraphicFramePr>
        <p:xfrm>
          <a:off x="5459413" y="795272"/>
          <a:ext cx="6089652" cy="5267459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461687">
                  <a:extLst>
                    <a:ext uri="{9D8B030D-6E8A-4147-A177-3AD203B41FA5}">
                      <a16:colId xmlns:a16="http://schemas.microsoft.com/office/drawing/2014/main" val="3914242459"/>
                    </a:ext>
                  </a:extLst>
                </a:gridCol>
                <a:gridCol w="1888442">
                  <a:extLst>
                    <a:ext uri="{9D8B030D-6E8A-4147-A177-3AD203B41FA5}">
                      <a16:colId xmlns:a16="http://schemas.microsoft.com/office/drawing/2014/main" val="124068202"/>
                    </a:ext>
                  </a:extLst>
                </a:gridCol>
                <a:gridCol w="2739523">
                  <a:extLst>
                    <a:ext uri="{9D8B030D-6E8A-4147-A177-3AD203B41FA5}">
                      <a16:colId xmlns:a16="http://schemas.microsoft.com/office/drawing/2014/main" val="2979093758"/>
                    </a:ext>
                  </a:extLst>
                </a:gridCol>
              </a:tblGrid>
              <a:tr h="53676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b="0" cap="none" spc="0">
                          <a:solidFill>
                            <a:schemeClr val="bg1"/>
                          </a:solidFill>
                          <a:effectLst/>
                        </a:rPr>
                        <a:t>Scheme</a:t>
                      </a:r>
                      <a:endParaRPr lang="en-GB" sz="15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b="0" cap="none" spc="0">
                          <a:solidFill>
                            <a:schemeClr val="bg1"/>
                          </a:solidFill>
                          <a:effectLst/>
                        </a:rPr>
                        <a:t>Problem Solved</a:t>
                      </a:r>
                      <a:endParaRPr lang="en-GB" sz="15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b="0" cap="none" spc="0">
                          <a:solidFill>
                            <a:schemeClr val="bg1"/>
                          </a:solidFill>
                          <a:effectLst/>
                        </a:rPr>
                        <a:t>Problem Created</a:t>
                      </a:r>
                      <a:endParaRPr lang="en-GB" sz="15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82793"/>
                  </a:ext>
                </a:extLst>
              </a:tr>
              <a:tr h="128458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cap="none" spc="0" dirty="0">
                          <a:solidFill>
                            <a:schemeClr val="tx1"/>
                          </a:solidFill>
                          <a:effectLst/>
                        </a:rPr>
                        <a:t>Single User Contiguous</a:t>
                      </a:r>
                      <a:endParaRPr lang="en-GB" sz="15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Job limited to memory size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CPU often idle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5842903"/>
                  </a:ext>
                </a:extLst>
              </a:tr>
              <a:tr h="128458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cap="none" spc="0" dirty="0">
                          <a:solidFill>
                            <a:schemeClr val="tx1"/>
                          </a:solidFill>
                          <a:effectLst/>
                        </a:rPr>
                        <a:t>Fixed Partitions</a:t>
                      </a:r>
                      <a:endParaRPr lang="en-GB" sz="15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cap="none" spc="0" dirty="0">
                          <a:solidFill>
                            <a:schemeClr val="tx1"/>
                          </a:solidFill>
                          <a:effectLst/>
                        </a:rPr>
                        <a:t>Idle CPU Time</a:t>
                      </a:r>
                      <a:endParaRPr lang="en-GB" sz="15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Internal Fragmentation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Job limited to partition size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653847"/>
                  </a:ext>
                </a:extLst>
              </a:tr>
              <a:tr h="87693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cap="none" spc="0" dirty="0">
                          <a:solidFill>
                            <a:schemeClr val="tx1"/>
                          </a:solidFill>
                          <a:effectLst/>
                        </a:rPr>
                        <a:t>Dynamic Partitions</a:t>
                      </a:r>
                      <a:endParaRPr lang="en-GB" sz="15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Internal Fragmentation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External Fragmentation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0640147"/>
                  </a:ext>
                </a:extLst>
              </a:tr>
              <a:tr h="128458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cap="none" spc="0" dirty="0">
                          <a:solidFill>
                            <a:schemeClr val="tx1"/>
                          </a:solidFill>
                          <a:effectLst/>
                        </a:rPr>
                        <a:t>Relocatable Dynamic Partitions</a:t>
                      </a:r>
                      <a:endParaRPr lang="en-GB" sz="15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External Fragmentation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500" cap="none" spc="0" dirty="0">
                          <a:solidFill>
                            <a:schemeClr val="tx1"/>
                          </a:solidFill>
                          <a:effectLst/>
                        </a:rPr>
                        <a:t>Job limited to memory size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500" cap="none" spc="0" dirty="0">
                          <a:solidFill>
                            <a:schemeClr val="tx1"/>
                          </a:solidFill>
                          <a:effectLst/>
                        </a:rPr>
                        <a:t>Compaction overhead</a:t>
                      </a:r>
                      <a:endParaRPr lang="en-GB" sz="15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6346" marR="72892" marT="97189" marB="97189" anchor="b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481036"/>
                  </a:ext>
                </a:extLst>
              </a:tr>
            </a:tbl>
          </a:graphicData>
        </a:graphic>
      </p:graphicFrame>
      <p:pic>
        <p:nvPicPr>
          <p:cNvPr id="7" name="Camera 6">
            <a:extLst>
              <a:ext uri="{FF2B5EF4-FFF2-40B4-BE49-F238E27FC236}">
                <a16:creationId xmlns:a16="http://schemas.microsoft.com/office/drawing/2014/main" id="{1D08A766-1DCC-E19A-3630-C43BBF52C7D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5154" y="4821766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86472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BE95D989-81FA-4BAD-9AD5-E46CEDA91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3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11161"/>
            <a:ext cx="3335594" cy="540337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Memory Allocation</a:t>
            </a:r>
            <a:endParaRPr lang="en-KE">
              <a:solidFill>
                <a:srgbClr val="FFFFFF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56189E5-8A3E-4CFD-B71B-CCD0F8495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3" y="0"/>
            <a:ext cx="142074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F9C161FF-7290-BC84-BC4E-3AD9741ACE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9850466"/>
              </p:ext>
            </p:extLst>
          </p:nvPr>
        </p:nvGraphicFramePr>
        <p:xfrm>
          <a:off x="5134793" y="587829"/>
          <a:ext cx="6736078" cy="5626702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867740">
                  <a:extLst>
                    <a:ext uri="{9D8B030D-6E8A-4147-A177-3AD203B41FA5}">
                      <a16:colId xmlns:a16="http://schemas.microsoft.com/office/drawing/2014/main" val="3914242459"/>
                    </a:ext>
                  </a:extLst>
                </a:gridCol>
                <a:gridCol w="2076064">
                  <a:extLst>
                    <a:ext uri="{9D8B030D-6E8A-4147-A177-3AD203B41FA5}">
                      <a16:colId xmlns:a16="http://schemas.microsoft.com/office/drawing/2014/main" val="124068202"/>
                    </a:ext>
                  </a:extLst>
                </a:gridCol>
                <a:gridCol w="2792274">
                  <a:extLst>
                    <a:ext uri="{9D8B030D-6E8A-4147-A177-3AD203B41FA5}">
                      <a16:colId xmlns:a16="http://schemas.microsoft.com/office/drawing/2014/main" val="2979093758"/>
                    </a:ext>
                  </a:extLst>
                </a:gridCol>
              </a:tblGrid>
              <a:tr h="48859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cap="none" spc="0">
                          <a:solidFill>
                            <a:schemeClr val="bg1"/>
                          </a:solidFill>
                          <a:effectLst/>
                        </a:rPr>
                        <a:t>Scheme</a:t>
                      </a:r>
                      <a:endParaRPr lang="en-GB" sz="12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63120" marT="79182" marB="79182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cap="none" spc="0">
                          <a:solidFill>
                            <a:schemeClr val="bg1"/>
                          </a:solidFill>
                          <a:effectLst/>
                        </a:rPr>
                        <a:t>Problem Solved</a:t>
                      </a:r>
                      <a:endParaRPr lang="en-GB" sz="12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63120" marT="79182" marB="79182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cap="none" spc="0">
                          <a:solidFill>
                            <a:schemeClr val="bg1"/>
                          </a:solidFill>
                          <a:effectLst/>
                        </a:rPr>
                        <a:t>Problem Created</a:t>
                      </a:r>
                      <a:endParaRPr lang="en-GB" sz="12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63120" marT="79182" marB="79182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82793"/>
                  </a:ext>
                </a:extLst>
              </a:tr>
              <a:tr h="123073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Paging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Need for compaction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Memory needed for tables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Job limited to memory size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Internal Fragmentation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5842903"/>
                  </a:ext>
                </a:extLst>
              </a:tr>
              <a:tr h="15687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Demand Paging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Job limited to memory size</a:t>
                      </a:r>
                      <a:br>
                        <a:rPr lang="en-GB" sz="14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</a:br>
                      <a:r>
                        <a:rPr lang="en-GB" sz="14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Inefficient memory use</a:t>
                      </a:r>
                      <a:endParaRPr lang="en-GB" sz="14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Many tables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Thrashing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Overheads due to page interrupt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653847"/>
                  </a:ext>
                </a:extLst>
              </a:tr>
              <a:tr h="116930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Segmentation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Internal Fragmentation</a:t>
                      </a:r>
                      <a:endParaRPr lang="en-GB" sz="14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Hard to manage variable-length segments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External fragmentation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0640147"/>
                  </a:ext>
                </a:extLst>
              </a:tr>
              <a:tr h="116930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Segmented/ demand paging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40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Segments not loaded in demand</a:t>
                      </a:r>
                      <a:endParaRPr lang="en-GB" sz="14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Overhead for table handling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cap="none" spc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Memory for page and segment tables</a:t>
                      </a:r>
                      <a:endParaRPr lang="en-GB" sz="14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937" marR="59387" marT="79182" marB="79182" anchor="b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481036"/>
                  </a:ext>
                </a:extLst>
              </a:tr>
            </a:tbl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7E807060-E6B6-E878-8D31-F7CD16DF88D0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1129" y="4963886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51539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1378450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67583854-63E1-44E2-7873-DE8D3B16900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 fontScale="77500" lnSpcReduction="20000"/>
          </a:bodyPr>
          <a:lstStyle/>
          <a:p>
            <a:r>
              <a:rPr lang="en-US" sz="4000" dirty="0"/>
              <a:t>Throughout the last three lectures, we have reviewed the types of memory management schemes. Operating systems have come a long way in managing memory. Do online web research and find what new methods of memory management currently exist. Review the pros and cons of each. </a:t>
            </a:r>
          </a:p>
          <a:p>
            <a:r>
              <a:rPr lang="en-US" sz="4000" dirty="0"/>
              <a:t>Submit this to your instructor or present it in class.</a:t>
            </a:r>
            <a:endParaRPr lang="en-KE" sz="40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amera 3">
            <a:extLst>
              <a:ext uri="{FF2B5EF4-FFF2-40B4-BE49-F238E27FC236}">
                <a16:creationId xmlns:a16="http://schemas.microsoft.com/office/drawing/2014/main" id="{D3D6C1A3-CDEE-4104-88F1-9C734AF1962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77499" y="4770813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24555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05F55F80-07F5-4AF6-4A0C-79F3DD3B6E9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73390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/>
              <a:t>Next lesson will cover</a:t>
            </a:r>
            <a:endParaRPr lang="en-KE" sz="660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85000" lnSpcReduction="1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Process Management: Scheduling</a:t>
            </a:r>
            <a:endParaRPr lang="en-KE" sz="4000" dirty="0">
              <a:solidFill>
                <a:srgbClr val="FFFFFF"/>
              </a:solidFill>
            </a:endParaRP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55A1433-98A2-18D7-4B73-41598CC87DB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1584</Words>
  <Application>Microsoft Office PowerPoint</Application>
  <PresentationFormat>Widescreen</PresentationFormat>
  <Paragraphs>179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Georgia</vt:lpstr>
      <vt:lpstr>Helvetica</vt:lpstr>
      <vt:lpstr>Symbol</vt:lpstr>
      <vt:lpstr>Office Theme</vt:lpstr>
      <vt:lpstr>OPERATING SYSTEMS</vt:lpstr>
      <vt:lpstr>Virtual Memory and Cache Memory</vt:lpstr>
      <vt:lpstr>Overview</vt:lpstr>
      <vt:lpstr>Learning Outcomes</vt:lpstr>
      <vt:lpstr>Overview</vt:lpstr>
      <vt:lpstr>Terminologies</vt:lpstr>
      <vt:lpstr>Virtual Memory</vt:lpstr>
      <vt:lpstr>Virtual Memory</vt:lpstr>
      <vt:lpstr>Virtual Memory with Paging</vt:lpstr>
      <vt:lpstr>Virtual Memory with Paging</vt:lpstr>
      <vt:lpstr>Virtual Memory with Segmentation</vt:lpstr>
      <vt:lpstr>Virtual Memory with Segmentation</vt:lpstr>
      <vt:lpstr>Virtual Memory</vt:lpstr>
      <vt:lpstr>Virtual Memory - Benefits</vt:lpstr>
      <vt:lpstr>Virtual Memory - Drawbacks</vt:lpstr>
      <vt:lpstr>Windows Virtual Memory Management</vt:lpstr>
      <vt:lpstr>Windows VM</vt:lpstr>
      <vt:lpstr>Windows VM</vt:lpstr>
      <vt:lpstr>Linux Memory Management</vt:lpstr>
      <vt:lpstr>Linux Memory Management</vt:lpstr>
      <vt:lpstr>Cache Memory Management</vt:lpstr>
      <vt:lpstr>Cache Memory Management</vt:lpstr>
      <vt:lpstr>Cache Memory</vt:lpstr>
      <vt:lpstr>Cache Memory</vt:lpstr>
      <vt:lpstr>Cache Memory</vt:lpstr>
      <vt:lpstr>Memory Allocation</vt:lpstr>
      <vt:lpstr>Memory Allocation</vt:lpstr>
      <vt:lpstr>Memory Allocation</vt:lpstr>
      <vt:lpstr>Summary</vt:lpstr>
      <vt:lpstr>Discussion Topic</vt:lpstr>
      <vt:lpstr>References</vt:lpstr>
      <vt:lpstr>Next lesson will cover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11</cp:revision>
  <dcterms:created xsi:type="dcterms:W3CDTF">2021-09-16T11:34:02Z</dcterms:created>
  <dcterms:modified xsi:type="dcterms:W3CDTF">2022-09-26T21:09:06Z</dcterms:modified>
</cp:coreProperties>
</file>