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6858000" cx="12192000"/>
  <p:notesSz cx="6858000" cy="9144000"/>
  <p:embeddedFontLst>
    <p:embeddedFont>
      <p:font typeface="Helvetica Neue"/>
      <p:regular r:id="rId39"/>
      <p:bold r:id="rId40"/>
      <p:italic r:id="rId41"/>
      <p:boldItalic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3" roundtripDataSignature="AMtx7mhmWuYXMbSx44ttFHRfa7a9hTK2d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3D6C015-F0C9-467E-A717-A044F643BE27}">
  <a:tblStyle styleId="{33D6C015-F0C9-467E-A717-A044F643BE27}" styleName="Table_0">
    <a:wholeTbl>
      <a:tcTxStyle b="off" i="off">
        <a:font>
          <a:latin typeface="Georgia"/>
          <a:ea typeface="Georgia"/>
          <a:cs typeface="Georgia"/>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DE8F1"/>
          </a:solidFill>
        </a:fill>
      </a:tcStyle>
    </a:wholeTbl>
    <a:band1H>
      <a:tcTxStyle/>
      <a:tcStyle>
        <a:fill>
          <a:solidFill>
            <a:srgbClr val="D8CFE1"/>
          </a:solidFill>
        </a:fill>
      </a:tcStyle>
    </a:band1H>
    <a:band2H>
      <a:tcTxStyle/>
    </a:band2H>
    <a:band1V>
      <a:tcTxStyle/>
      <a:tcStyle>
        <a:fill>
          <a:solidFill>
            <a:srgbClr val="D8CFE1"/>
          </a:solidFill>
        </a:fill>
      </a:tcStyle>
    </a:band1V>
    <a:band2V>
      <a:tcTxStyle/>
    </a:band2V>
    <a:lastCol>
      <a:tcTxStyle b="on" i="off">
        <a:font>
          <a:latin typeface="Georgia"/>
          <a:ea typeface="Georgia"/>
          <a:cs typeface="Georgia"/>
        </a:font>
        <a:schemeClr val="lt1"/>
      </a:tcTxStyle>
      <a:tcStyle>
        <a:fill>
          <a:solidFill>
            <a:schemeClr val="accent1"/>
          </a:solidFill>
        </a:fill>
      </a:tcStyle>
    </a:lastCol>
    <a:firstCol>
      <a:tcTxStyle b="on" i="off">
        <a:font>
          <a:latin typeface="Georgia"/>
          <a:ea typeface="Georgia"/>
          <a:cs typeface="Georgia"/>
        </a:font>
        <a:schemeClr val="lt1"/>
      </a:tcTxStyle>
      <a:tcStyle>
        <a:fill>
          <a:solidFill>
            <a:schemeClr val="accent1"/>
          </a:solidFill>
        </a:fill>
      </a:tcStyle>
    </a:firstCol>
    <a:lastRow>
      <a:tcTxStyle b="on" i="off">
        <a:font>
          <a:latin typeface="Georgia"/>
          <a:ea typeface="Georgia"/>
          <a:cs typeface="Georgia"/>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Georgia"/>
          <a:ea typeface="Georgia"/>
          <a:cs typeface="Georgia"/>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4D37109B-9E78-4C84-B409-06BA72830C6C}" styleName="Table_1">
    <a:wholeTbl>
      <a:tcTxStyle b="off" i="off">
        <a:font>
          <a:latin typeface="Georgia"/>
          <a:ea typeface="Georgia"/>
          <a:cs typeface="Georgia"/>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tcStyle>
        <a:fill>
          <a:solidFill>
            <a:schemeClr val="dk1">
              <a:alpha val="20000"/>
            </a:schemeClr>
          </a:solidFill>
        </a:fill>
      </a:tcStyle>
    </a:band1H>
    <a:band2H>
      <a:tcTxStyle/>
    </a:band2H>
    <a:band1V>
      <a:tcTxStyle/>
      <a:tcStyle>
        <a:fill>
          <a:solidFill>
            <a:schemeClr val="dk1">
              <a:alpha val="20000"/>
            </a:schemeClr>
          </a:solidFill>
        </a:fill>
      </a:tcStyle>
    </a:band1V>
    <a:band2V>
      <a:tcTxStyle/>
    </a:band2V>
    <a:lastCol>
      <a:tcTxStyle b="on" i="off"/>
    </a:lastCol>
    <a:firstCol>
      <a:tcTxStyle b="on" i="off"/>
    </a:firstCol>
    <a:lastRow>
      <a:tcTxStyle b="on" i="off"/>
      <a:tcStyle>
        <a:tcBdr>
          <a:top>
            <a:ln cap="flat" cmpd="sng" w="12700">
              <a:solidFill>
                <a:schemeClr val="dk1"/>
              </a:solidFill>
              <a:prstDash val="solid"/>
              <a:round/>
              <a:headEnd len="sm" w="sm" type="none"/>
              <a:tailEnd len="sm" w="sm" type="none"/>
            </a:ln>
          </a:top>
        </a:tcBdr>
        <a:fill>
          <a:solidFill>
            <a:srgbClr val="FFFFFF">
              <a:alpha val="0"/>
            </a:srgbClr>
          </a:solidFill>
        </a:fill>
      </a:tcStyle>
    </a:lastRow>
    <a:seCell>
      <a:tcTxStyle/>
    </a:seCell>
    <a:swCell>
      <a:tcTxStyle/>
    </a:swCell>
    <a:firstRow>
      <a:tcTxStyle b="on" i="off"/>
      <a:tcStyle>
        <a:tcBdr>
          <a:bottom>
            <a:ln cap="flat" cmpd="sng" w="12700">
              <a:solidFill>
                <a:schemeClr val="dk1"/>
              </a:solidFill>
              <a:prstDash val="solid"/>
              <a:round/>
              <a:headEnd len="sm" w="sm" type="none"/>
              <a:tailEnd len="sm" w="sm" type="none"/>
            </a:ln>
          </a:bottom>
        </a:tcBdr>
        <a:fill>
          <a:solidFill>
            <a:srgbClr val="FFFFFF">
              <a:alpha val="0"/>
            </a:srgbClr>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font" Target="fonts/HelveticaNeue-bold.fntdata"/><Relationship Id="rId20" Type="http://schemas.openxmlformats.org/officeDocument/2006/relationships/slide" Target="slides/slide15.xml"/><Relationship Id="rId42" Type="http://schemas.openxmlformats.org/officeDocument/2006/relationships/font" Target="fonts/HelveticaNeue-boldItalic.fntdata"/><Relationship Id="rId41" Type="http://schemas.openxmlformats.org/officeDocument/2006/relationships/font" Target="fonts/HelveticaNeue-italic.fntdata"/><Relationship Id="rId22" Type="http://schemas.openxmlformats.org/officeDocument/2006/relationships/slide" Target="slides/slide17.xml"/><Relationship Id="rId21" Type="http://schemas.openxmlformats.org/officeDocument/2006/relationships/slide" Target="slides/slide16.xml"/><Relationship Id="rId43" Type="http://customschemas.google.com/relationships/presentationmetadata" Target="metadata"/><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font" Target="fonts/HelveticaNeue-regular.fntdata"/><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0" name="Google Shape;14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7" name="Google Shape;167;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6" name="Google Shape;176;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US" sz="1200"/>
              <a:t>Not all operating systems support threads.</a:t>
            </a:r>
            <a:endParaRPr sz="1200"/>
          </a:p>
          <a:p>
            <a:pPr indent="0" lvl="0" marL="0" rtl="0" algn="l">
              <a:spcBef>
                <a:spcPts val="0"/>
              </a:spcBef>
              <a:spcAft>
                <a:spcPts val="0"/>
              </a:spcAft>
              <a:buNone/>
            </a:pPr>
            <a:r>
              <a:t/>
            </a:r>
            <a:endParaRPr/>
          </a:p>
        </p:txBody>
      </p:sp>
      <p:sp>
        <p:nvSpPr>
          <p:cNvPr id="177" name="Google Shape;177;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0" name="Google Shape;26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9" name="Google Shape;26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4" name="Google Shape;304;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Spool that has a table that has the various job characteristics </a:t>
            </a:r>
            <a:endParaRPr/>
          </a:p>
          <a:p>
            <a:pPr indent="0" lvl="0" marL="0" marR="0" rtl="0" algn="l">
              <a:lnSpc>
                <a:spcPct val="100000"/>
              </a:lnSpc>
              <a:spcBef>
                <a:spcPts val="0"/>
              </a:spcBef>
              <a:spcAft>
                <a:spcPts val="0"/>
              </a:spcAft>
              <a:buClr>
                <a:schemeClr val="dk1"/>
              </a:buClr>
              <a:buSzPts val="1200"/>
              <a:buFont typeface="Calibri"/>
              <a:buNone/>
            </a:pPr>
            <a:r>
              <a:rPr lang="en-US"/>
              <a:t>Vary from system to system. </a:t>
            </a:r>
            <a:endParaRPr/>
          </a:p>
          <a:p>
            <a:pPr indent="0" lvl="0" marL="0" marR="0" rtl="0" algn="l">
              <a:lnSpc>
                <a:spcPct val="100000"/>
              </a:lnSpc>
              <a:spcBef>
                <a:spcPts val="0"/>
              </a:spcBef>
              <a:spcAft>
                <a:spcPts val="0"/>
              </a:spcAft>
              <a:buClr>
                <a:schemeClr val="dk1"/>
              </a:buClr>
              <a:buSzPts val="1200"/>
              <a:buFont typeface="Calibri"/>
              <a:buNone/>
            </a:pPr>
            <a:r>
              <a:rPr lang="en-US"/>
              <a:t>When these resources are availed then the process/job will move back to the Ready state. </a:t>
            </a:r>
            <a:endParaRPr/>
          </a:p>
          <a:p>
            <a:pPr indent="0" lvl="0" marL="0" rtl="0" algn="l">
              <a:spcBef>
                <a:spcPts val="0"/>
              </a:spcBef>
              <a:spcAft>
                <a:spcPts val="0"/>
              </a:spcAft>
              <a:buNone/>
            </a:pPr>
            <a:r>
              <a:t/>
            </a:r>
            <a:endParaRPr/>
          </a:p>
        </p:txBody>
      </p:sp>
      <p:sp>
        <p:nvSpPr>
          <p:cNvPr id="305" name="Google Shape;305;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3" name="Google Shape;323;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3" name="Google Shape;343;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2" name="Google Shape;36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9" name="Google Shape;419;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3" name="Google Shape;433;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8" name="Google Shape;448;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Georgia"/>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1" name="Shape 21"/>
        <p:cNvGrpSpPr/>
        <p:nvPr/>
      </p:nvGrpSpPr>
      <p:grpSpPr>
        <a:xfrm>
          <a:off x="0" y="0"/>
          <a:ext cx="0" cy="0"/>
          <a:chOff x="0" y="0"/>
          <a:chExt cx="0" cy="0"/>
        </a:xfrm>
      </p:grpSpPr>
      <p:sp>
        <p:nvSpPr>
          <p:cNvPr id="22" name="Google Shape;22;p3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Georgia"/>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4" name="Google Shape;24;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eorgia"/>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eorgia"/>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3"/>
          <p:cNvSpPr/>
          <p:nvPr>
            <p:ph idx="2" type="pic"/>
          </p:nvPr>
        </p:nvSpPr>
        <p:spPr>
          <a:xfrm>
            <a:off x="5183188" y="987425"/>
            <a:ext cx="6172200" cy="4873625"/>
          </a:xfrm>
          <a:prstGeom prst="rect">
            <a:avLst/>
          </a:prstGeom>
          <a:noFill/>
          <a:ln>
            <a:noFill/>
          </a:ln>
        </p:spPr>
      </p:sp>
      <p:sp>
        <p:nvSpPr>
          <p:cNvPr id="68" name="Google Shape;68;p4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50000">
              <a:srgbClr val="FAFAFA"/>
            </a:gs>
            <a:gs pos="100000">
              <a:srgbClr val="CECECE"/>
            </a:gs>
          </a:gsLst>
          <a:lin ang="5400000" scaled="0"/>
        </a:gradFill>
      </p:bgPr>
    </p:bg>
    <p:spTree>
      <p:nvGrpSpPr>
        <p:cNvPr id="9" name="Shape 9"/>
        <p:cNvGrpSpPr/>
        <p:nvPr/>
      </p:nvGrpSpPr>
      <p:grpSpPr>
        <a:xfrm>
          <a:off x="0" y="0"/>
          <a:ext cx="0" cy="0"/>
          <a:chOff x="0" y="0"/>
          <a:chExt cx="0" cy="0"/>
        </a:xfrm>
      </p:grpSpPr>
      <p:sp>
        <p:nvSpPr>
          <p:cNvPr id="10" name="Google Shape;10;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Georgia"/>
              <a:buNone/>
              <a:defRPr b="0" i="0" sz="4400" u="none" cap="none" strike="noStrike">
                <a:solidFill>
                  <a:schemeClr val="dk1"/>
                </a:solidFill>
                <a:latin typeface="Georgia"/>
                <a:ea typeface="Georgia"/>
                <a:cs typeface="Georgia"/>
                <a:sym typeface="Georg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Georgia"/>
                <a:ea typeface="Georgia"/>
                <a:cs typeface="Georgia"/>
                <a:sym typeface="Georgia"/>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Georgia"/>
                <a:ea typeface="Georgia"/>
                <a:cs typeface="Georgia"/>
                <a:sym typeface="Georgia"/>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Georgia"/>
                <a:ea typeface="Georgia"/>
                <a:cs typeface="Georgia"/>
                <a:sym typeface="Georgia"/>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eorgia"/>
                <a:ea typeface="Georgia"/>
                <a:cs typeface="Georgia"/>
                <a:sym typeface="Georgia"/>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eorgia"/>
                <a:ea typeface="Georgia"/>
                <a:cs typeface="Georgia"/>
                <a:sym typeface="Georgia"/>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eorgia"/>
                <a:ea typeface="Georgia"/>
                <a:cs typeface="Georgia"/>
                <a:sym typeface="Georgia"/>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eorgia"/>
                <a:ea typeface="Georgia"/>
                <a:cs typeface="Georgia"/>
                <a:sym typeface="Georgia"/>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eorgia"/>
                <a:ea typeface="Georgia"/>
                <a:cs typeface="Georgia"/>
                <a:sym typeface="Georgia"/>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eorgia"/>
                <a:ea typeface="Georgia"/>
                <a:cs typeface="Georgia"/>
                <a:sym typeface="Georgia"/>
              </a:defRPr>
            </a:lvl9pPr>
          </a:lstStyle>
          <a:p/>
        </p:txBody>
      </p:sp>
      <p:sp>
        <p:nvSpPr>
          <p:cNvPr id="12" name="Google Shape;12;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Georgia"/>
                <a:ea typeface="Georgia"/>
                <a:cs typeface="Georgia"/>
                <a:sym typeface="Georgia"/>
              </a:defRPr>
            </a:lvl1pPr>
            <a:lvl2pPr lvl="1"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2pPr>
            <a:lvl3pPr lvl="2"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3pPr>
            <a:lvl4pPr lvl="3"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4pPr>
            <a:lvl5pPr lvl="4"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5pPr>
            <a:lvl6pPr lvl="5"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6pPr>
            <a:lvl7pPr lvl="6"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7pPr>
            <a:lvl8pPr lvl="7"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8pPr>
            <a:lvl9pPr lvl="8"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9pPr>
          </a:lstStyle>
          <a:p/>
        </p:txBody>
      </p:sp>
      <p:sp>
        <p:nvSpPr>
          <p:cNvPr id="13" name="Google Shape;13;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Georgia"/>
                <a:ea typeface="Georgia"/>
                <a:cs typeface="Georgia"/>
                <a:sym typeface="Georgia"/>
              </a:defRPr>
            </a:lvl1pPr>
            <a:lvl2pPr lvl="1"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2pPr>
            <a:lvl3pPr lvl="2"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3pPr>
            <a:lvl4pPr lvl="3"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4pPr>
            <a:lvl5pPr lvl="4"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5pPr>
            <a:lvl6pPr lvl="5"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6pPr>
            <a:lvl7pPr lvl="6"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7pPr>
            <a:lvl8pPr lvl="7"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8pPr>
            <a:lvl9pPr lvl="8"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9pPr>
          </a:lstStyle>
          <a:p/>
        </p:txBody>
      </p:sp>
      <p:sp>
        <p:nvSpPr>
          <p:cNvPr id="14" name="Google Shape;1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Georgia"/>
                <a:ea typeface="Georgia"/>
                <a:cs typeface="Georgia"/>
                <a:sym typeface="Georgia"/>
              </a:defRPr>
            </a:lvl1pPr>
            <a:lvl2pPr indent="0" lvl="1" marL="0" marR="0" rtl="0" algn="r">
              <a:spcBef>
                <a:spcPts val="0"/>
              </a:spcBef>
              <a:buNone/>
              <a:defRPr b="0" i="0" sz="1200" u="none" cap="none" strike="noStrike">
                <a:solidFill>
                  <a:srgbClr val="888888"/>
                </a:solidFill>
                <a:latin typeface="Georgia"/>
                <a:ea typeface="Georgia"/>
                <a:cs typeface="Georgia"/>
                <a:sym typeface="Georgia"/>
              </a:defRPr>
            </a:lvl2pPr>
            <a:lvl3pPr indent="0" lvl="2" marL="0" marR="0" rtl="0" algn="r">
              <a:spcBef>
                <a:spcPts val="0"/>
              </a:spcBef>
              <a:buNone/>
              <a:defRPr b="0" i="0" sz="1200" u="none" cap="none" strike="noStrike">
                <a:solidFill>
                  <a:srgbClr val="888888"/>
                </a:solidFill>
                <a:latin typeface="Georgia"/>
                <a:ea typeface="Georgia"/>
                <a:cs typeface="Georgia"/>
                <a:sym typeface="Georgia"/>
              </a:defRPr>
            </a:lvl3pPr>
            <a:lvl4pPr indent="0" lvl="3" marL="0" marR="0" rtl="0" algn="r">
              <a:spcBef>
                <a:spcPts val="0"/>
              </a:spcBef>
              <a:buNone/>
              <a:defRPr b="0" i="0" sz="1200" u="none" cap="none" strike="noStrike">
                <a:solidFill>
                  <a:srgbClr val="888888"/>
                </a:solidFill>
                <a:latin typeface="Georgia"/>
                <a:ea typeface="Georgia"/>
                <a:cs typeface="Georgia"/>
                <a:sym typeface="Georgia"/>
              </a:defRPr>
            </a:lvl4pPr>
            <a:lvl5pPr indent="0" lvl="4" marL="0" marR="0" rtl="0" algn="r">
              <a:spcBef>
                <a:spcPts val="0"/>
              </a:spcBef>
              <a:buNone/>
              <a:defRPr b="0" i="0" sz="1200" u="none" cap="none" strike="noStrike">
                <a:solidFill>
                  <a:srgbClr val="888888"/>
                </a:solidFill>
                <a:latin typeface="Georgia"/>
                <a:ea typeface="Georgia"/>
                <a:cs typeface="Georgia"/>
                <a:sym typeface="Georgia"/>
              </a:defRPr>
            </a:lvl5pPr>
            <a:lvl6pPr indent="0" lvl="5" marL="0" marR="0" rtl="0" algn="r">
              <a:spcBef>
                <a:spcPts val="0"/>
              </a:spcBef>
              <a:buNone/>
              <a:defRPr b="0" i="0" sz="1200" u="none" cap="none" strike="noStrike">
                <a:solidFill>
                  <a:srgbClr val="888888"/>
                </a:solidFill>
                <a:latin typeface="Georgia"/>
                <a:ea typeface="Georgia"/>
                <a:cs typeface="Georgia"/>
                <a:sym typeface="Georgia"/>
              </a:defRPr>
            </a:lvl6pPr>
            <a:lvl7pPr indent="0" lvl="6" marL="0" marR="0" rtl="0" algn="r">
              <a:spcBef>
                <a:spcPts val="0"/>
              </a:spcBef>
              <a:buNone/>
              <a:defRPr b="0" i="0" sz="1200" u="none" cap="none" strike="noStrike">
                <a:solidFill>
                  <a:srgbClr val="888888"/>
                </a:solidFill>
                <a:latin typeface="Georgia"/>
                <a:ea typeface="Georgia"/>
                <a:cs typeface="Georgia"/>
                <a:sym typeface="Georgia"/>
              </a:defRPr>
            </a:lvl7pPr>
            <a:lvl8pPr indent="0" lvl="7" marL="0" marR="0" rtl="0" algn="r">
              <a:spcBef>
                <a:spcPts val="0"/>
              </a:spcBef>
              <a:buNone/>
              <a:defRPr b="0" i="0" sz="1200" u="none" cap="none" strike="noStrike">
                <a:solidFill>
                  <a:srgbClr val="888888"/>
                </a:solidFill>
                <a:latin typeface="Georgia"/>
                <a:ea typeface="Georgia"/>
                <a:cs typeface="Georgia"/>
                <a:sym typeface="Georgia"/>
              </a:defRPr>
            </a:lvl8pPr>
            <a:lvl9pPr indent="0" lvl="8" marL="0" marR="0" rtl="0" algn="r">
              <a:spcBef>
                <a:spcPts val="0"/>
              </a:spcBef>
              <a:buNone/>
              <a:defRPr b="0" i="0" sz="1200" u="none" cap="none" strike="noStrike">
                <a:solidFill>
                  <a:srgbClr val="888888"/>
                </a:solidFill>
                <a:latin typeface="Georgia"/>
                <a:ea typeface="Georgia"/>
                <a:cs typeface="Georgia"/>
                <a:sym typeface="Georgia"/>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5.pn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p:nvPr/>
        </p:nvSpPr>
        <p:spPr>
          <a:xfrm>
            <a:off x="0" y="0"/>
            <a:ext cx="12192000"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89" name="Google Shape;89;p1"/>
          <p:cNvSpPr/>
          <p:nvPr/>
        </p:nvSpPr>
        <p:spPr>
          <a:xfrm rot="10800000">
            <a:off x="-2" y="-22693"/>
            <a:ext cx="12191999" cy="4374129"/>
          </a:xfrm>
          <a:prstGeom prst="rect">
            <a:avLst/>
          </a:prstGeom>
          <a:gradFill>
            <a:gsLst>
              <a:gs pos="0">
                <a:srgbClr val="643A7E"/>
              </a:gs>
              <a:gs pos="100000">
                <a:srgbClr val="000000"/>
              </a:gs>
            </a:gsLst>
            <a:lin ang="15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90" name="Google Shape;90;p1"/>
          <p:cNvSpPr/>
          <p:nvPr/>
        </p:nvSpPr>
        <p:spPr>
          <a:xfrm rot="5400000">
            <a:off x="3908719" y="-3931841"/>
            <a:ext cx="4374557" cy="12192000"/>
          </a:xfrm>
          <a:prstGeom prst="rect">
            <a:avLst/>
          </a:prstGeom>
          <a:gradFill>
            <a:gsLst>
              <a:gs pos="0">
                <a:srgbClr val="864EA9">
                  <a:alpha val="0"/>
                </a:srgbClr>
              </a:gs>
              <a:gs pos="40000">
                <a:srgbClr val="864EA9">
                  <a:alpha val="0"/>
                </a:srgbClr>
              </a:gs>
              <a:gs pos="100000">
                <a:srgbClr val="643A7E">
                  <a:alpha val="51764"/>
                </a:srgbClr>
              </a:gs>
            </a:gsLst>
            <a:lin ang="2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91" name="Google Shape;91;p1"/>
          <p:cNvSpPr/>
          <p:nvPr/>
        </p:nvSpPr>
        <p:spPr>
          <a:xfrm rot="5400000">
            <a:off x="4136696" y="-3703868"/>
            <a:ext cx="4374128" cy="11736479"/>
          </a:xfrm>
          <a:prstGeom prst="rect">
            <a:avLst/>
          </a:prstGeom>
          <a:gradFill>
            <a:gsLst>
              <a:gs pos="0">
                <a:srgbClr val="864EA9">
                  <a:alpha val="0"/>
                </a:srgbClr>
              </a:gs>
              <a:gs pos="17000">
                <a:srgbClr val="864EA9">
                  <a:alpha val="0"/>
                </a:srgbClr>
              </a:gs>
              <a:gs pos="100000">
                <a:srgbClr val="000000">
                  <a:alpha val="36862"/>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92" name="Google Shape;92;p1"/>
          <p:cNvSpPr/>
          <p:nvPr/>
        </p:nvSpPr>
        <p:spPr>
          <a:xfrm>
            <a:off x="-5" y="-22690"/>
            <a:ext cx="8542485" cy="4374126"/>
          </a:xfrm>
          <a:prstGeom prst="rect">
            <a:avLst/>
          </a:prstGeom>
          <a:gradFill>
            <a:gsLst>
              <a:gs pos="0">
                <a:srgbClr val="422654">
                  <a:alpha val="0"/>
                </a:srgbClr>
              </a:gs>
              <a:gs pos="100000">
                <a:srgbClr val="000000">
                  <a:alpha val="24705"/>
                </a:srgbClr>
              </a:gs>
            </a:gsLst>
            <a:lin ang="18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93" name="Google Shape;93;p1"/>
          <p:cNvSpPr/>
          <p:nvPr/>
        </p:nvSpPr>
        <p:spPr>
          <a:xfrm rot="-9091028">
            <a:off x="5945431" y="-1032053"/>
            <a:ext cx="4990147" cy="4439131"/>
          </a:xfrm>
          <a:custGeom>
            <a:rect b="b" l="l" r="r" t="t"/>
            <a:pathLst>
              <a:path extrusionOk="0" h="4439131" w="4990147">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rgbClr val="864EA9">
                  <a:alpha val="21960"/>
                </a:srgbClr>
              </a:gs>
              <a:gs pos="87000">
                <a:srgbClr val="B691CD">
                  <a:alpha val="1960"/>
                </a:srgbClr>
              </a:gs>
              <a:gs pos="100000">
                <a:srgbClr val="B691CD">
                  <a:alpha val="1960"/>
                </a:srgbClr>
              </a:gs>
            </a:gsLst>
            <a:lin ang="8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94" name="Google Shape;94;p1"/>
          <p:cNvSpPr txBox="1"/>
          <p:nvPr>
            <p:ph type="ctrTitle"/>
          </p:nvPr>
        </p:nvSpPr>
        <p:spPr>
          <a:xfrm>
            <a:off x="1314824" y="735106"/>
            <a:ext cx="10053763" cy="292847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Georgia"/>
              <a:buNone/>
            </a:pPr>
            <a:r>
              <a:rPr lang="en-US">
                <a:solidFill>
                  <a:srgbClr val="FFFFFF"/>
                </a:solidFill>
              </a:rPr>
              <a:t>OPERATING SYSTEMS</a:t>
            </a:r>
            <a:endParaRPr>
              <a:solidFill>
                <a:srgbClr val="FFFFFF"/>
              </a:solidFill>
            </a:endParaRPr>
          </a:p>
        </p:txBody>
      </p:sp>
      <p:sp>
        <p:nvSpPr>
          <p:cNvPr id="95" name="Google Shape;95;p1"/>
          <p:cNvSpPr txBox="1"/>
          <p:nvPr>
            <p:ph idx="1" type="subTitle"/>
          </p:nvPr>
        </p:nvSpPr>
        <p:spPr>
          <a:xfrm>
            <a:off x="1350682" y="4870824"/>
            <a:ext cx="10005951" cy="145825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None/>
            </a:pPr>
            <a:r>
              <a:rPr lang="en-US" sz="4400"/>
              <a:t>Dr Victoria Mukami</a:t>
            </a:r>
            <a:endParaRPr/>
          </a:p>
          <a:p>
            <a:pPr indent="0" lvl="0" marL="0" rtl="0" algn="l">
              <a:lnSpc>
                <a:spcPct val="90000"/>
              </a:lnSpc>
              <a:spcBef>
                <a:spcPts val="1000"/>
              </a:spcBef>
              <a:spcAft>
                <a:spcPts val="0"/>
              </a:spcAft>
              <a:buClr>
                <a:schemeClr val="dk1"/>
              </a:buClr>
              <a:buSzPts val="3200"/>
              <a:buNone/>
            </a:pPr>
            <a:r>
              <a:rPr lang="en-US" sz="3200"/>
              <a:t>University of Embu</a:t>
            </a:r>
            <a:endParaRPr sz="3200"/>
          </a:p>
        </p:txBody>
      </p:sp>
      <p:pic>
        <p:nvPicPr>
          <p:cNvPr id="96" name="Google Shape;96;p1"/>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2"/>
          <p:cNvSpPr/>
          <p:nvPr/>
        </p:nvSpPr>
        <p:spPr>
          <a:xfrm>
            <a:off x="0" y="0"/>
            <a:ext cx="12192000"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02" name="Google Shape;102;p2"/>
          <p:cNvSpPr/>
          <p:nvPr/>
        </p:nvSpPr>
        <p:spPr>
          <a:xfrm>
            <a:off x="1114425" y="0"/>
            <a:ext cx="9963150" cy="6858000"/>
          </a:xfrm>
          <a:custGeom>
            <a:rect b="b" l="l" r="r" t="t"/>
            <a:pathLst>
              <a:path extrusionOk="0" h="6858000" w="996315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gradFill>
            <a:gsLst>
              <a:gs pos="0">
                <a:schemeClr val="lt1"/>
              </a:gs>
              <a:gs pos="50000">
                <a:srgbClr val="FAFAFA"/>
              </a:gs>
              <a:gs pos="100000">
                <a:srgbClr val="CECECE"/>
              </a:gs>
            </a:gsLst>
            <a:lin ang="5400000" scaled="0"/>
          </a:gradFill>
          <a:ln cap="flat" cmpd="sng" w="9525">
            <a:solidFill>
              <a:srgbClr val="EFEFEF"/>
            </a:solidFill>
            <a:prstDash val="solid"/>
            <a:miter lim="800000"/>
            <a:headEnd len="sm" w="sm" type="none"/>
            <a:tailEnd len="sm" w="sm" type="none"/>
          </a:ln>
          <a:effectLst>
            <a:outerShdw blurRad="139700" sx="102000" rotWithShape="0" algn="ctr" sy="102000">
              <a:srgbClr val="D8D8D8">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Georgia"/>
              <a:buNone/>
            </a:pPr>
            <a:r>
              <a:t/>
            </a:r>
            <a:endParaRPr b="0" i="0" sz="1800" u="none" cap="none" strike="noStrike">
              <a:solidFill>
                <a:srgbClr val="FFFFFF"/>
              </a:solidFill>
              <a:latin typeface="Calibri"/>
              <a:ea typeface="Calibri"/>
              <a:cs typeface="Calibri"/>
              <a:sym typeface="Calibri"/>
            </a:endParaRPr>
          </a:p>
        </p:txBody>
      </p:sp>
      <p:sp>
        <p:nvSpPr>
          <p:cNvPr id="103" name="Google Shape;103;p2"/>
          <p:cNvSpPr/>
          <p:nvPr/>
        </p:nvSpPr>
        <p:spPr>
          <a:xfrm>
            <a:off x="1121664" y="0"/>
            <a:ext cx="9948672" cy="6858000"/>
          </a:xfrm>
          <a:custGeom>
            <a:rect b="b" l="l" r="r" t="t"/>
            <a:pathLst>
              <a:path extrusionOk="0" h="6858000" w="996315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Georgia"/>
              <a:buNone/>
            </a:pPr>
            <a:r>
              <a:t/>
            </a:r>
            <a:endParaRPr b="0" i="0" sz="1800" u="none" cap="none" strike="noStrike">
              <a:solidFill>
                <a:srgbClr val="FFFFFF"/>
              </a:solidFill>
              <a:latin typeface="Calibri"/>
              <a:ea typeface="Calibri"/>
              <a:cs typeface="Calibri"/>
              <a:sym typeface="Calibri"/>
            </a:endParaRPr>
          </a:p>
        </p:txBody>
      </p:sp>
      <p:sp>
        <p:nvSpPr>
          <p:cNvPr id="104" name="Google Shape;104;p2"/>
          <p:cNvSpPr txBox="1"/>
          <p:nvPr>
            <p:ph type="title"/>
          </p:nvPr>
        </p:nvSpPr>
        <p:spPr>
          <a:xfrm>
            <a:off x="1524003" y="1999615"/>
            <a:ext cx="9144000" cy="2764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7200"/>
              <a:buFont typeface="Georgia"/>
              <a:buNone/>
            </a:pPr>
            <a:r>
              <a:rPr lang="en-US" sz="7200">
                <a:solidFill>
                  <a:schemeClr val="dk1"/>
                </a:solidFill>
                <a:latin typeface="Georgia"/>
                <a:ea typeface="Georgia"/>
                <a:cs typeface="Georgia"/>
                <a:sym typeface="Georgia"/>
              </a:rPr>
              <a:t>Process Management: Threads</a:t>
            </a:r>
            <a:endParaRPr/>
          </a:p>
        </p:txBody>
      </p:sp>
      <p:sp>
        <p:nvSpPr>
          <p:cNvPr id="105" name="Google Shape;105;p2"/>
          <p:cNvSpPr txBox="1"/>
          <p:nvPr>
            <p:ph idx="1" type="body"/>
          </p:nvPr>
        </p:nvSpPr>
        <p:spPr>
          <a:xfrm>
            <a:off x="1966912" y="5645150"/>
            <a:ext cx="8258176" cy="631825"/>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None/>
            </a:pPr>
            <a:r>
              <a:rPr lang="en-US" sz="2800">
                <a:solidFill>
                  <a:schemeClr val="dk1"/>
                </a:solidFill>
                <a:latin typeface="Georgia"/>
                <a:ea typeface="Georgia"/>
                <a:cs typeface="Georgia"/>
                <a:sym typeface="Georgia"/>
              </a:rPr>
              <a:t>Lecture 5</a:t>
            </a:r>
            <a:endParaRPr/>
          </a:p>
        </p:txBody>
      </p:sp>
      <p:sp>
        <p:nvSpPr>
          <p:cNvPr id="106" name="Google Shape;106;p2"/>
          <p:cNvSpPr/>
          <p:nvPr/>
        </p:nvSpPr>
        <p:spPr>
          <a:xfrm>
            <a:off x="3718560" y="5524786"/>
            <a:ext cx="4754880" cy="27432"/>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Georgia"/>
              <a:buNone/>
            </a:pPr>
            <a:r>
              <a:t/>
            </a:r>
            <a:endParaRPr b="0" i="0" sz="1800" u="none" cap="none" strike="noStrike">
              <a:solidFill>
                <a:srgbClr val="FFFFFF"/>
              </a:solidFill>
              <a:latin typeface="Calibri"/>
              <a:ea typeface="Calibri"/>
              <a:cs typeface="Calibri"/>
              <a:sym typeface="Calibri"/>
            </a:endParaRPr>
          </a:p>
        </p:txBody>
      </p:sp>
      <p:pic>
        <p:nvPicPr>
          <p:cNvPr id="107" name="Google Shape;107;p2"/>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3"/>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13" name="Google Shape;113;p3"/>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Overview</a:t>
            </a:r>
            <a:endParaRPr sz="5400"/>
          </a:p>
        </p:txBody>
      </p:sp>
      <p:sp>
        <p:nvSpPr>
          <p:cNvPr id="114" name="Google Shape;114;p3"/>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grpSp>
        <p:nvGrpSpPr>
          <p:cNvPr id="115" name="Google Shape;115;p3"/>
          <p:cNvGrpSpPr/>
          <p:nvPr/>
        </p:nvGrpSpPr>
        <p:grpSpPr>
          <a:xfrm>
            <a:off x="5126038" y="553112"/>
            <a:ext cx="6224587" cy="5429512"/>
            <a:chOff x="0" y="662"/>
            <a:chExt cx="6224587" cy="5429512"/>
          </a:xfrm>
        </p:grpSpPr>
        <p:cxnSp>
          <p:nvCxnSpPr>
            <p:cNvPr id="116" name="Google Shape;116;p3"/>
            <p:cNvCxnSpPr/>
            <p:nvPr/>
          </p:nvCxnSpPr>
          <p:spPr>
            <a:xfrm>
              <a:off x="0" y="662"/>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17" name="Google Shape;117;p3"/>
            <p:cNvSpPr/>
            <p:nvPr/>
          </p:nvSpPr>
          <p:spPr>
            <a:xfrm>
              <a:off x="0" y="662"/>
              <a:ext cx="6224587" cy="7756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3"/>
            <p:cNvSpPr txBox="1"/>
            <p:nvPr/>
          </p:nvSpPr>
          <p:spPr>
            <a:xfrm>
              <a:off x="0" y="662"/>
              <a:ext cx="6224587" cy="775644"/>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Introduction to process management </a:t>
              </a:r>
              <a:endParaRPr b="0" i="0" sz="2400" u="none" cap="none" strike="noStrike">
                <a:solidFill>
                  <a:schemeClr val="dk1"/>
                </a:solidFill>
                <a:latin typeface="Georgia"/>
                <a:ea typeface="Georgia"/>
                <a:cs typeface="Georgia"/>
                <a:sym typeface="Georgia"/>
              </a:endParaRPr>
            </a:p>
          </p:txBody>
        </p:sp>
        <p:cxnSp>
          <p:nvCxnSpPr>
            <p:cNvPr id="119" name="Google Shape;119;p3"/>
            <p:cNvCxnSpPr/>
            <p:nvPr/>
          </p:nvCxnSpPr>
          <p:spPr>
            <a:xfrm>
              <a:off x="0" y="776307"/>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20" name="Google Shape;120;p3"/>
            <p:cNvSpPr/>
            <p:nvPr/>
          </p:nvSpPr>
          <p:spPr>
            <a:xfrm>
              <a:off x="0" y="776307"/>
              <a:ext cx="6224587" cy="7756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3"/>
            <p:cNvSpPr txBox="1"/>
            <p:nvPr/>
          </p:nvSpPr>
          <p:spPr>
            <a:xfrm>
              <a:off x="0" y="776307"/>
              <a:ext cx="6224587" cy="775644"/>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Introduction to threads.</a:t>
              </a:r>
              <a:endParaRPr/>
            </a:p>
          </p:txBody>
        </p:sp>
        <p:cxnSp>
          <p:nvCxnSpPr>
            <p:cNvPr id="122" name="Google Shape;122;p3"/>
            <p:cNvCxnSpPr/>
            <p:nvPr/>
          </p:nvCxnSpPr>
          <p:spPr>
            <a:xfrm>
              <a:off x="0" y="1551952"/>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23" name="Google Shape;123;p3"/>
            <p:cNvSpPr/>
            <p:nvPr/>
          </p:nvSpPr>
          <p:spPr>
            <a:xfrm>
              <a:off x="0" y="1551952"/>
              <a:ext cx="6224587" cy="7756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3"/>
            <p:cNvSpPr txBox="1"/>
            <p:nvPr/>
          </p:nvSpPr>
          <p:spPr>
            <a:xfrm>
              <a:off x="0" y="1551952"/>
              <a:ext cx="6224587" cy="775644"/>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Define various aspects regarding threads</a:t>
              </a:r>
              <a:endParaRPr b="0" i="0" sz="2400" u="none" cap="none" strike="noStrike">
                <a:solidFill>
                  <a:schemeClr val="dk1"/>
                </a:solidFill>
                <a:latin typeface="Georgia"/>
                <a:ea typeface="Georgia"/>
                <a:cs typeface="Georgia"/>
                <a:sym typeface="Georgia"/>
              </a:endParaRPr>
            </a:p>
          </p:txBody>
        </p:sp>
        <p:cxnSp>
          <p:nvCxnSpPr>
            <p:cNvPr id="125" name="Google Shape;125;p3"/>
            <p:cNvCxnSpPr/>
            <p:nvPr/>
          </p:nvCxnSpPr>
          <p:spPr>
            <a:xfrm>
              <a:off x="0" y="2327596"/>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26" name="Google Shape;126;p3"/>
            <p:cNvSpPr/>
            <p:nvPr/>
          </p:nvSpPr>
          <p:spPr>
            <a:xfrm>
              <a:off x="0" y="2327596"/>
              <a:ext cx="6224587" cy="7756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3"/>
            <p:cNvSpPr txBox="1"/>
            <p:nvPr/>
          </p:nvSpPr>
          <p:spPr>
            <a:xfrm>
              <a:off x="0" y="2327596"/>
              <a:ext cx="6224587" cy="775644"/>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Identify the types of threads</a:t>
              </a:r>
              <a:endParaRPr b="0" i="0" sz="2400" u="none" cap="none" strike="noStrike">
                <a:solidFill>
                  <a:schemeClr val="dk1"/>
                </a:solidFill>
                <a:latin typeface="Georgia"/>
                <a:ea typeface="Georgia"/>
                <a:cs typeface="Georgia"/>
                <a:sym typeface="Georgia"/>
              </a:endParaRPr>
            </a:p>
          </p:txBody>
        </p:sp>
        <p:cxnSp>
          <p:nvCxnSpPr>
            <p:cNvPr id="128" name="Google Shape;128;p3"/>
            <p:cNvCxnSpPr/>
            <p:nvPr/>
          </p:nvCxnSpPr>
          <p:spPr>
            <a:xfrm>
              <a:off x="0" y="3103241"/>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29" name="Google Shape;129;p3"/>
            <p:cNvSpPr/>
            <p:nvPr/>
          </p:nvSpPr>
          <p:spPr>
            <a:xfrm>
              <a:off x="0" y="3103241"/>
              <a:ext cx="6224587" cy="7756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3"/>
            <p:cNvSpPr txBox="1"/>
            <p:nvPr/>
          </p:nvSpPr>
          <p:spPr>
            <a:xfrm>
              <a:off x="0" y="3103241"/>
              <a:ext cx="6224587" cy="775644"/>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Job and process states</a:t>
              </a:r>
              <a:endParaRPr/>
            </a:p>
          </p:txBody>
        </p:sp>
        <p:cxnSp>
          <p:nvCxnSpPr>
            <p:cNvPr id="131" name="Google Shape;131;p3"/>
            <p:cNvCxnSpPr/>
            <p:nvPr/>
          </p:nvCxnSpPr>
          <p:spPr>
            <a:xfrm>
              <a:off x="0" y="3878885"/>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32" name="Google Shape;132;p3"/>
            <p:cNvSpPr/>
            <p:nvPr/>
          </p:nvSpPr>
          <p:spPr>
            <a:xfrm>
              <a:off x="0" y="3878885"/>
              <a:ext cx="6224587" cy="7756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3"/>
            <p:cNvSpPr txBox="1"/>
            <p:nvPr/>
          </p:nvSpPr>
          <p:spPr>
            <a:xfrm>
              <a:off x="0" y="3878885"/>
              <a:ext cx="6224587" cy="775644"/>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Thread states. </a:t>
              </a:r>
              <a:endParaRPr/>
            </a:p>
          </p:txBody>
        </p:sp>
        <p:cxnSp>
          <p:nvCxnSpPr>
            <p:cNvPr id="134" name="Google Shape;134;p3"/>
            <p:cNvCxnSpPr/>
            <p:nvPr/>
          </p:nvCxnSpPr>
          <p:spPr>
            <a:xfrm>
              <a:off x="0" y="4654530"/>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35" name="Google Shape;135;p3"/>
            <p:cNvSpPr/>
            <p:nvPr/>
          </p:nvSpPr>
          <p:spPr>
            <a:xfrm>
              <a:off x="0" y="4654530"/>
              <a:ext cx="6224587" cy="7756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3"/>
            <p:cNvSpPr txBox="1"/>
            <p:nvPr/>
          </p:nvSpPr>
          <p:spPr>
            <a:xfrm>
              <a:off x="0" y="4654530"/>
              <a:ext cx="6224587" cy="775644"/>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Multithreading models</a:t>
              </a:r>
              <a:endParaRPr/>
            </a:p>
          </p:txBody>
        </p:sp>
      </p:grpSp>
      <p:pic>
        <p:nvPicPr>
          <p:cNvPr id="137" name="Google Shape;137;p3"/>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4"/>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43" name="Google Shape;143;p4"/>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Learning Outcomes</a:t>
            </a:r>
            <a:endParaRPr sz="5400"/>
          </a:p>
        </p:txBody>
      </p:sp>
      <p:sp>
        <p:nvSpPr>
          <p:cNvPr id="144" name="Google Shape;144;p4"/>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grpSp>
        <p:nvGrpSpPr>
          <p:cNvPr id="145" name="Google Shape;145;p4"/>
          <p:cNvGrpSpPr/>
          <p:nvPr/>
        </p:nvGrpSpPr>
        <p:grpSpPr>
          <a:xfrm>
            <a:off x="5126038" y="555101"/>
            <a:ext cx="6224587" cy="5425534"/>
            <a:chOff x="0" y="2651"/>
            <a:chExt cx="6224587" cy="5425534"/>
          </a:xfrm>
        </p:grpSpPr>
        <p:cxnSp>
          <p:nvCxnSpPr>
            <p:cNvPr id="146" name="Google Shape;146;p4"/>
            <p:cNvCxnSpPr/>
            <p:nvPr/>
          </p:nvCxnSpPr>
          <p:spPr>
            <a:xfrm>
              <a:off x="0" y="2651"/>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47" name="Google Shape;147;p4"/>
            <p:cNvSpPr/>
            <p:nvPr/>
          </p:nvSpPr>
          <p:spPr>
            <a:xfrm>
              <a:off x="0" y="2651"/>
              <a:ext cx="6224587" cy="180851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4"/>
            <p:cNvSpPr txBox="1"/>
            <p:nvPr/>
          </p:nvSpPr>
          <p:spPr>
            <a:xfrm>
              <a:off x="0" y="2651"/>
              <a:ext cx="6224587" cy="1808511"/>
            </a:xfrm>
            <a:prstGeom prst="rect">
              <a:avLst/>
            </a:prstGeom>
            <a:noFill/>
            <a:ln>
              <a:noFill/>
            </a:ln>
          </p:spPr>
          <p:txBody>
            <a:bodyPr anchorCtr="0" anchor="t" bIns="144775" lIns="144775" spcFirstLastPara="1" rIns="144775" wrap="square" tIns="144775">
              <a:noAutofit/>
            </a:bodyPr>
            <a:lstStyle/>
            <a:p>
              <a:pPr indent="0" lvl="0" marL="0" marR="0" rtl="0" algn="l">
                <a:lnSpc>
                  <a:spcPct val="100000"/>
                </a:lnSpc>
                <a:spcBef>
                  <a:spcPts val="0"/>
                </a:spcBef>
                <a:spcAft>
                  <a:spcPts val="0"/>
                </a:spcAft>
                <a:buClr>
                  <a:schemeClr val="dk1"/>
                </a:buClr>
                <a:buSzPts val="3800"/>
                <a:buFont typeface="Georgia"/>
                <a:buNone/>
              </a:pPr>
              <a:r>
                <a:rPr b="0" i="0" lang="en-US" sz="3800" u="none" cap="none" strike="noStrike">
                  <a:solidFill>
                    <a:schemeClr val="dk1"/>
                  </a:solidFill>
                  <a:latin typeface="Georgia"/>
                  <a:ea typeface="Georgia"/>
                  <a:cs typeface="Georgia"/>
                  <a:sym typeface="Georgia"/>
                </a:rPr>
                <a:t>Differentiate between threads and processes</a:t>
              </a:r>
              <a:endParaRPr b="0" i="0" sz="3800" u="none" cap="none" strike="noStrike">
                <a:solidFill>
                  <a:schemeClr val="dk1"/>
                </a:solidFill>
                <a:latin typeface="Georgia"/>
                <a:ea typeface="Georgia"/>
                <a:cs typeface="Georgia"/>
                <a:sym typeface="Georgia"/>
              </a:endParaRPr>
            </a:p>
          </p:txBody>
        </p:sp>
        <p:cxnSp>
          <p:nvCxnSpPr>
            <p:cNvPr id="149" name="Google Shape;149;p4"/>
            <p:cNvCxnSpPr/>
            <p:nvPr/>
          </p:nvCxnSpPr>
          <p:spPr>
            <a:xfrm>
              <a:off x="0" y="1811163"/>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50" name="Google Shape;150;p4"/>
            <p:cNvSpPr/>
            <p:nvPr/>
          </p:nvSpPr>
          <p:spPr>
            <a:xfrm>
              <a:off x="0" y="1811163"/>
              <a:ext cx="6224587" cy="180851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4"/>
            <p:cNvSpPr txBox="1"/>
            <p:nvPr/>
          </p:nvSpPr>
          <p:spPr>
            <a:xfrm>
              <a:off x="0" y="1811163"/>
              <a:ext cx="6224587" cy="1808511"/>
            </a:xfrm>
            <a:prstGeom prst="rect">
              <a:avLst/>
            </a:prstGeom>
            <a:noFill/>
            <a:ln>
              <a:noFill/>
            </a:ln>
          </p:spPr>
          <p:txBody>
            <a:bodyPr anchorCtr="0" anchor="t" bIns="144775" lIns="144775" spcFirstLastPara="1" rIns="144775" wrap="square" tIns="144775">
              <a:noAutofit/>
            </a:bodyPr>
            <a:lstStyle/>
            <a:p>
              <a:pPr indent="0" lvl="0" marL="0" marR="0" rtl="0" algn="l">
                <a:lnSpc>
                  <a:spcPct val="90000"/>
                </a:lnSpc>
                <a:spcBef>
                  <a:spcPts val="0"/>
                </a:spcBef>
                <a:spcAft>
                  <a:spcPts val="0"/>
                </a:spcAft>
                <a:buClr>
                  <a:schemeClr val="dk1"/>
                </a:buClr>
                <a:buSzPts val="3800"/>
                <a:buFont typeface="Georgia"/>
                <a:buNone/>
              </a:pPr>
              <a:r>
                <a:rPr b="0" i="0" lang="en-US" sz="3800" u="none" cap="none" strike="noStrike">
                  <a:solidFill>
                    <a:schemeClr val="dk1"/>
                  </a:solidFill>
                  <a:latin typeface="Georgia"/>
                  <a:ea typeface="Georgia"/>
                  <a:cs typeface="Georgia"/>
                  <a:sym typeface="Georgia"/>
                </a:rPr>
                <a:t>Identify the types of threads, thread states and the role of multithreading</a:t>
              </a:r>
              <a:endParaRPr/>
            </a:p>
          </p:txBody>
        </p:sp>
        <p:cxnSp>
          <p:nvCxnSpPr>
            <p:cNvPr id="152" name="Google Shape;152;p4"/>
            <p:cNvCxnSpPr/>
            <p:nvPr/>
          </p:nvCxnSpPr>
          <p:spPr>
            <a:xfrm>
              <a:off x="0" y="3619674"/>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53" name="Google Shape;153;p4"/>
            <p:cNvSpPr/>
            <p:nvPr/>
          </p:nvSpPr>
          <p:spPr>
            <a:xfrm>
              <a:off x="0" y="3619674"/>
              <a:ext cx="6224587" cy="180851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4"/>
            <p:cNvSpPr txBox="1"/>
            <p:nvPr/>
          </p:nvSpPr>
          <p:spPr>
            <a:xfrm>
              <a:off x="0" y="3619674"/>
              <a:ext cx="6224587" cy="1808511"/>
            </a:xfrm>
            <a:prstGeom prst="rect">
              <a:avLst/>
            </a:prstGeom>
            <a:noFill/>
            <a:ln>
              <a:noFill/>
            </a:ln>
          </p:spPr>
          <p:txBody>
            <a:bodyPr anchorCtr="0" anchor="t" bIns="144775" lIns="144775" spcFirstLastPara="1" rIns="144775" wrap="square" tIns="144775">
              <a:noAutofit/>
            </a:bodyPr>
            <a:lstStyle/>
            <a:p>
              <a:pPr indent="0" lvl="0" marL="0" marR="0" rtl="0" algn="l">
                <a:lnSpc>
                  <a:spcPct val="90000"/>
                </a:lnSpc>
                <a:spcBef>
                  <a:spcPts val="0"/>
                </a:spcBef>
                <a:spcAft>
                  <a:spcPts val="0"/>
                </a:spcAft>
                <a:buClr>
                  <a:schemeClr val="dk1"/>
                </a:buClr>
                <a:buSzPts val="3800"/>
                <a:buFont typeface="Georgia"/>
                <a:buNone/>
              </a:pPr>
              <a:r>
                <a:rPr b="0" i="0" lang="en-US" sz="3800" u="none" cap="none" strike="noStrike">
                  <a:solidFill>
                    <a:schemeClr val="dk1"/>
                  </a:solidFill>
                  <a:latin typeface="Georgia"/>
                  <a:ea typeface="Georgia"/>
                  <a:cs typeface="Georgia"/>
                  <a:sym typeface="Georgia"/>
                </a:rPr>
                <a:t>Understand the various multithreading models</a:t>
              </a:r>
              <a:endParaRPr/>
            </a:p>
          </p:txBody>
        </p:sp>
      </p:grpSp>
      <p:pic>
        <p:nvPicPr>
          <p:cNvPr id="155" name="Google Shape;155;p4"/>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5"/>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61" name="Google Shape;161;p5"/>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Georgia"/>
              <a:buNone/>
            </a:pPr>
            <a:r>
              <a:rPr lang="en-US"/>
              <a:t>Introduction</a:t>
            </a:r>
            <a:endParaRPr/>
          </a:p>
        </p:txBody>
      </p:sp>
      <p:sp>
        <p:nvSpPr>
          <p:cNvPr id="162" name="Google Shape;162;p5"/>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63" name="Google Shape;163;p5"/>
          <p:cNvSpPr txBox="1"/>
          <p:nvPr>
            <p:ph idx="1" type="body"/>
          </p:nvPr>
        </p:nvSpPr>
        <p:spPr>
          <a:xfrm>
            <a:off x="5126419" y="552091"/>
            <a:ext cx="6511934"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Processor management and threads.</a:t>
            </a:r>
            <a:endParaRPr/>
          </a:p>
          <a:p>
            <a:pPr indent="-228600" lvl="0" marL="228600" rtl="0" algn="l">
              <a:lnSpc>
                <a:spcPct val="90000"/>
              </a:lnSpc>
              <a:spcBef>
                <a:spcPts val="1000"/>
              </a:spcBef>
              <a:spcAft>
                <a:spcPts val="0"/>
              </a:spcAft>
              <a:buClr>
                <a:schemeClr val="dk1"/>
              </a:buClr>
              <a:buSzPts val="2800"/>
              <a:buChar char="•"/>
            </a:pPr>
            <a:r>
              <a:rPr lang="en-US"/>
              <a:t>Functions of an operating system: memory management. </a:t>
            </a:r>
            <a:endParaRPr/>
          </a:p>
          <a:p>
            <a:pPr indent="-228600" lvl="0" marL="228600" rtl="0" algn="l">
              <a:lnSpc>
                <a:spcPct val="90000"/>
              </a:lnSpc>
              <a:spcBef>
                <a:spcPts val="1000"/>
              </a:spcBef>
              <a:spcAft>
                <a:spcPts val="0"/>
              </a:spcAft>
              <a:buClr>
                <a:schemeClr val="dk1"/>
              </a:buClr>
              <a:buSzPts val="2800"/>
              <a:buChar char="•"/>
            </a:pPr>
            <a:r>
              <a:rPr lang="en-US"/>
              <a:t>Reviewed how jobs are loaded into memory </a:t>
            </a:r>
            <a:endParaRPr/>
          </a:p>
          <a:p>
            <a:pPr indent="-228600" lvl="0" marL="228600" rtl="0" algn="l">
              <a:lnSpc>
                <a:spcPct val="90000"/>
              </a:lnSpc>
              <a:spcBef>
                <a:spcPts val="1000"/>
              </a:spcBef>
              <a:spcAft>
                <a:spcPts val="0"/>
              </a:spcAft>
              <a:buClr>
                <a:schemeClr val="dk1"/>
              </a:buClr>
              <a:buSzPts val="2800"/>
              <a:buChar char="•"/>
            </a:pPr>
            <a:r>
              <a:rPr lang="en-US"/>
              <a:t>How they are unloaded (read allocation and deallocation). </a:t>
            </a:r>
            <a:endParaRPr/>
          </a:p>
          <a:p>
            <a:pPr indent="-228600" lvl="0" marL="228600" rtl="0" algn="l">
              <a:lnSpc>
                <a:spcPct val="90000"/>
              </a:lnSpc>
              <a:spcBef>
                <a:spcPts val="1000"/>
              </a:spcBef>
              <a:spcAft>
                <a:spcPts val="0"/>
              </a:spcAft>
              <a:buClr>
                <a:schemeClr val="dk1"/>
              </a:buClr>
              <a:buSzPts val="2800"/>
              <a:buChar char="•"/>
            </a:pPr>
            <a:r>
              <a:rPr lang="en-US"/>
              <a:t>Once a job is loaded into memory, then processing needs to occur. </a:t>
            </a:r>
            <a:endParaRPr/>
          </a:p>
          <a:p>
            <a:pPr indent="-228600" lvl="0" marL="228600" rtl="0" algn="l">
              <a:lnSpc>
                <a:spcPct val="90000"/>
              </a:lnSpc>
              <a:spcBef>
                <a:spcPts val="1000"/>
              </a:spcBef>
              <a:spcAft>
                <a:spcPts val="0"/>
              </a:spcAft>
              <a:buClr>
                <a:schemeClr val="dk1"/>
              </a:buClr>
              <a:buSzPts val="2800"/>
              <a:buChar char="•"/>
            </a:pPr>
            <a:r>
              <a:rPr lang="en-US"/>
              <a:t>Processing is done by the CPU</a:t>
            </a:r>
            <a:endParaRPr/>
          </a:p>
          <a:p>
            <a:pPr indent="-228600" lvl="0" marL="228600" rtl="0" algn="l">
              <a:lnSpc>
                <a:spcPct val="90000"/>
              </a:lnSpc>
              <a:spcBef>
                <a:spcPts val="1000"/>
              </a:spcBef>
              <a:spcAft>
                <a:spcPts val="0"/>
              </a:spcAft>
              <a:buClr>
                <a:schemeClr val="dk1"/>
              </a:buClr>
              <a:buSzPts val="2800"/>
              <a:buChar char="•"/>
            </a:pPr>
            <a:r>
              <a:rPr lang="en-US"/>
              <a:t>Involves several activities.</a:t>
            </a:r>
            <a:endParaRPr/>
          </a:p>
        </p:txBody>
      </p:sp>
      <p:pic>
        <p:nvPicPr>
          <p:cNvPr id="164" name="Google Shape;164;p5"/>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6"/>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70" name="Google Shape;170;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Definitions</a:t>
            </a:r>
            <a:endParaRPr sz="5400"/>
          </a:p>
        </p:txBody>
      </p:sp>
      <p:sp>
        <p:nvSpPr>
          <p:cNvPr id="171" name="Google Shape;171;p6"/>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72" name="Google Shape;172;p6"/>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Processor</a:t>
            </a:r>
            <a:endParaRPr/>
          </a:p>
          <a:p>
            <a:pPr indent="-228600" lvl="0" marL="228600" rtl="0" algn="l">
              <a:lnSpc>
                <a:spcPct val="90000"/>
              </a:lnSpc>
              <a:spcBef>
                <a:spcPts val="1000"/>
              </a:spcBef>
              <a:spcAft>
                <a:spcPts val="0"/>
              </a:spcAft>
              <a:buClr>
                <a:schemeClr val="dk1"/>
              </a:buClr>
              <a:buSzPts val="2800"/>
              <a:buChar char="•"/>
            </a:pPr>
            <a:r>
              <a:rPr lang="en-US"/>
              <a:t>Also known as the CPU (Central Processing Unit). </a:t>
            </a:r>
            <a:endParaRPr/>
          </a:p>
          <a:p>
            <a:pPr indent="-228600" lvl="0" marL="228600" rtl="0" algn="l">
              <a:lnSpc>
                <a:spcPct val="90000"/>
              </a:lnSpc>
              <a:spcBef>
                <a:spcPts val="1000"/>
              </a:spcBef>
              <a:spcAft>
                <a:spcPts val="0"/>
              </a:spcAft>
              <a:buClr>
                <a:schemeClr val="dk1"/>
              </a:buClr>
              <a:buSzPts val="2800"/>
              <a:buChar char="•"/>
            </a:pPr>
            <a:r>
              <a:rPr lang="en-US"/>
              <a:t>This is the main hardware that performs processing within a computer</a:t>
            </a:r>
            <a:endParaRPr/>
          </a:p>
          <a:p>
            <a:pPr indent="0" lvl="0" marL="0" rtl="0" algn="l">
              <a:lnSpc>
                <a:spcPct val="90000"/>
              </a:lnSpc>
              <a:spcBef>
                <a:spcPts val="1000"/>
              </a:spcBef>
              <a:spcAft>
                <a:spcPts val="0"/>
              </a:spcAft>
              <a:buClr>
                <a:schemeClr val="dk1"/>
              </a:buClr>
              <a:buSzPts val="2800"/>
              <a:buNone/>
            </a:pPr>
            <a:r>
              <a:rPr b="1" lang="en-US"/>
              <a:t>Process</a:t>
            </a:r>
            <a:endParaRPr/>
          </a:p>
          <a:p>
            <a:pPr indent="-228600" lvl="0" marL="228600" rtl="0" algn="l">
              <a:lnSpc>
                <a:spcPct val="90000"/>
              </a:lnSpc>
              <a:spcBef>
                <a:spcPts val="1000"/>
              </a:spcBef>
              <a:spcAft>
                <a:spcPts val="0"/>
              </a:spcAft>
              <a:buClr>
                <a:schemeClr val="dk1"/>
              </a:buClr>
              <a:buSzPts val="2800"/>
              <a:buChar char="•"/>
            </a:pPr>
            <a:r>
              <a:rPr lang="en-US"/>
              <a:t>An active entity requiring resources to perform its function [1]. </a:t>
            </a:r>
            <a:endParaRPr/>
          </a:p>
          <a:p>
            <a:pPr indent="-228600" lvl="0" marL="228600" rtl="0" algn="l">
              <a:lnSpc>
                <a:spcPct val="90000"/>
              </a:lnSpc>
              <a:spcBef>
                <a:spcPts val="1000"/>
              </a:spcBef>
              <a:spcAft>
                <a:spcPts val="0"/>
              </a:spcAft>
              <a:buClr>
                <a:schemeClr val="dk1"/>
              </a:buClr>
              <a:buSzPts val="2800"/>
              <a:buChar char="•"/>
            </a:pPr>
            <a:r>
              <a:rPr lang="en-US"/>
              <a:t>Also known as a task.</a:t>
            </a:r>
            <a:endParaRPr/>
          </a:p>
          <a:p>
            <a:pPr indent="-228600" lvl="0" marL="228600" rtl="0" algn="l">
              <a:lnSpc>
                <a:spcPct val="90000"/>
              </a:lnSpc>
              <a:spcBef>
                <a:spcPts val="1000"/>
              </a:spcBef>
              <a:spcAft>
                <a:spcPts val="0"/>
              </a:spcAft>
              <a:buClr>
                <a:schemeClr val="dk1"/>
              </a:buClr>
              <a:buSzPts val="2800"/>
              <a:buChar char="•"/>
            </a:pPr>
            <a:r>
              <a:rPr lang="en-US"/>
              <a:t>A process is a single instance of a program</a:t>
            </a:r>
            <a:endParaRPr/>
          </a:p>
        </p:txBody>
      </p:sp>
      <p:pic>
        <p:nvPicPr>
          <p:cNvPr id="173" name="Google Shape;173;p6"/>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7"/>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80" name="Google Shape;180;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Definitions</a:t>
            </a:r>
            <a:endParaRPr sz="5400"/>
          </a:p>
        </p:txBody>
      </p:sp>
      <p:sp>
        <p:nvSpPr>
          <p:cNvPr id="181" name="Google Shape;181;p7"/>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82" name="Google Shape;182;p7"/>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Program</a:t>
            </a:r>
            <a:endParaRPr/>
          </a:p>
          <a:p>
            <a:pPr indent="-228600" lvl="0" marL="228600" rtl="0" algn="l">
              <a:lnSpc>
                <a:spcPct val="90000"/>
              </a:lnSpc>
              <a:spcBef>
                <a:spcPts val="1000"/>
              </a:spcBef>
              <a:spcAft>
                <a:spcPts val="0"/>
              </a:spcAft>
              <a:buClr>
                <a:schemeClr val="dk1"/>
              </a:buClr>
              <a:buSzPts val="2800"/>
              <a:buChar char="•"/>
            </a:pPr>
            <a:r>
              <a:rPr lang="en-US"/>
              <a:t>An inactive entity that is composed of several processes [1]. </a:t>
            </a:r>
            <a:endParaRPr/>
          </a:p>
          <a:p>
            <a:pPr indent="-228600" lvl="0" marL="228600" rtl="0" algn="l">
              <a:lnSpc>
                <a:spcPct val="90000"/>
              </a:lnSpc>
              <a:spcBef>
                <a:spcPts val="1000"/>
              </a:spcBef>
              <a:spcAft>
                <a:spcPts val="0"/>
              </a:spcAft>
              <a:buClr>
                <a:schemeClr val="dk1"/>
              </a:buClr>
              <a:buSzPts val="2800"/>
              <a:buChar char="•"/>
            </a:pPr>
            <a:r>
              <a:rPr lang="en-US"/>
              <a:t>This could be a stored file.</a:t>
            </a:r>
            <a:endParaRPr/>
          </a:p>
          <a:p>
            <a:pPr indent="0" lvl="0" marL="0" rtl="0" algn="l">
              <a:lnSpc>
                <a:spcPct val="90000"/>
              </a:lnSpc>
              <a:spcBef>
                <a:spcPts val="1000"/>
              </a:spcBef>
              <a:spcAft>
                <a:spcPts val="0"/>
              </a:spcAft>
              <a:buClr>
                <a:schemeClr val="dk1"/>
              </a:buClr>
              <a:buSzPts val="2800"/>
              <a:buNone/>
            </a:pPr>
            <a:r>
              <a:rPr b="1" lang="en-US"/>
              <a:t>Thread</a:t>
            </a:r>
            <a:endParaRPr/>
          </a:p>
          <a:p>
            <a:pPr indent="-228600" lvl="0" marL="228600" rtl="0" algn="l">
              <a:lnSpc>
                <a:spcPct val="90000"/>
              </a:lnSpc>
              <a:spcBef>
                <a:spcPts val="1000"/>
              </a:spcBef>
              <a:spcAft>
                <a:spcPts val="0"/>
              </a:spcAft>
              <a:buClr>
                <a:schemeClr val="dk1"/>
              </a:buClr>
              <a:buSzPts val="2800"/>
              <a:buChar char="•"/>
            </a:pPr>
            <a:r>
              <a:rPr lang="en-US"/>
              <a:t>Created by a process</a:t>
            </a:r>
            <a:endParaRPr/>
          </a:p>
          <a:p>
            <a:pPr indent="-228600" lvl="0" marL="228600" rtl="0" algn="l">
              <a:lnSpc>
                <a:spcPct val="90000"/>
              </a:lnSpc>
              <a:spcBef>
                <a:spcPts val="1000"/>
              </a:spcBef>
              <a:spcAft>
                <a:spcPts val="0"/>
              </a:spcAft>
              <a:buClr>
                <a:schemeClr val="dk1"/>
              </a:buClr>
              <a:buSzPts val="2800"/>
              <a:buChar char="•"/>
            </a:pPr>
            <a:r>
              <a:rPr lang="en-US"/>
              <a:t>Can be scheduled and executed away from the main process [1].</a:t>
            </a:r>
            <a:endParaRPr/>
          </a:p>
          <a:p>
            <a:pPr indent="-228600" lvl="0" marL="228600" rtl="0" algn="l">
              <a:lnSpc>
                <a:spcPct val="90000"/>
              </a:lnSpc>
              <a:spcBef>
                <a:spcPts val="1000"/>
              </a:spcBef>
              <a:spcAft>
                <a:spcPts val="0"/>
              </a:spcAft>
              <a:buClr>
                <a:schemeClr val="dk1"/>
              </a:buClr>
              <a:buSzPts val="2800"/>
              <a:buChar char="•"/>
            </a:pPr>
            <a:r>
              <a:rPr lang="en-US"/>
              <a:t>A process can have many threads </a:t>
            </a:r>
            <a:endParaRPr/>
          </a:p>
          <a:p>
            <a:pPr indent="-228600" lvl="0" marL="228600" rtl="0" algn="l">
              <a:lnSpc>
                <a:spcPct val="90000"/>
              </a:lnSpc>
              <a:spcBef>
                <a:spcPts val="1000"/>
              </a:spcBef>
              <a:spcAft>
                <a:spcPts val="0"/>
              </a:spcAft>
              <a:buClr>
                <a:schemeClr val="dk1"/>
              </a:buClr>
              <a:buSzPts val="2800"/>
              <a:buChar char="•"/>
            </a:pPr>
            <a:r>
              <a:rPr lang="en-US"/>
              <a:t>Process owns the resources allocated to a thread. </a:t>
            </a:r>
            <a:endParaRPr/>
          </a:p>
        </p:txBody>
      </p:sp>
      <p:pic>
        <p:nvPicPr>
          <p:cNvPr id="183" name="Google Shape;183;p7"/>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8"/>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89" name="Google Shape;189;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Definitions</a:t>
            </a:r>
            <a:endParaRPr sz="5400"/>
          </a:p>
        </p:txBody>
      </p:sp>
      <p:sp>
        <p:nvSpPr>
          <p:cNvPr id="190" name="Google Shape;190;p8"/>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91" name="Google Shape;191;p8"/>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Multiprogramming</a:t>
            </a:r>
            <a:endParaRPr/>
          </a:p>
          <a:p>
            <a:pPr indent="-228600" lvl="0" marL="228600" rtl="0" algn="l">
              <a:lnSpc>
                <a:spcPct val="90000"/>
              </a:lnSpc>
              <a:spcBef>
                <a:spcPts val="1000"/>
              </a:spcBef>
              <a:spcAft>
                <a:spcPts val="0"/>
              </a:spcAft>
              <a:buClr>
                <a:schemeClr val="dk1"/>
              </a:buClr>
              <a:buSzPts val="2800"/>
              <a:buChar char="•"/>
            </a:pPr>
            <a:r>
              <a:rPr lang="en-US"/>
              <a:t>Ability of a processor to be allocated a job for a period and deallocated at the appropriate time. </a:t>
            </a:r>
            <a:endParaRPr/>
          </a:p>
          <a:p>
            <a:pPr indent="-228600" lvl="0" marL="228600" rtl="0" algn="l">
              <a:lnSpc>
                <a:spcPct val="90000"/>
              </a:lnSpc>
              <a:spcBef>
                <a:spcPts val="1000"/>
              </a:spcBef>
              <a:spcAft>
                <a:spcPts val="0"/>
              </a:spcAft>
              <a:buClr>
                <a:schemeClr val="dk1"/>
              </a:buClr>
              <a:buSzPts val="2800"/>
              <a:buChar char="•"/>
            </a:pPr>
            <a:r>
              <a:rPr lang="en-US"/>
              <a:t>A single processor is shared by several jobs.</a:t>
            </a:r>
            <a:endParaRPr/>
          </a:p>
          <a:p>
            <a:pPr indent="0" lvl="0" marL="0" rtl="0" algn="l">
              <a:lnSpc>
                <a:spcPct val="90000"/>
              </a:lnSpc>
              <a:spcBef>
                <a:spcPts val="1000"/>
              </a:spcBef>
              <a:spcAft>
                <a:spcPts val="0"/>
              </a:spcAft>
              <a:buClr>
                <a:schemeClr val="dk1"/>
              </a:buClr>
              <a:buSzPts val="2800"/>
              <a:buNone/>
            </a:pPr>
            <a:r>
              <a:rPr b="1" lang="en-US"/>
              <a:t>Multithreading</a:t>
            </a:r>
            <a:endParaRPr/>
          </a:p>
          <a:p>
            <a:pPr indent="-228600" lvl="0" marL="228600" rtl="0" algn="l">
              <a:lnSpc>
                <a:spcPct val="90000"/>
              </a:lnSpc>
              <a:spcBef>
                <a:spcPts val="1000"/>
              </a:spcBef>
              <a:spcAft>
                <a:spcPts val="0"/>
              </a:spcAft>
              <a:buClr>
                <a:schemeClr val="dk1"/>
              </a:buClr>
              <a:buSzPts val="2800"/>
              <a:buChar char="•"/>
            </a:pPr>
            <a:r>
              <a:rPr lang="en-US"/>
              <a:t>Allows an operating system to manage processes with several threads [1]. </a:t>
            </a:r>
            <a:endParaRPr/>
          </a:p>
          <a:p>
            <a:pPr indent="-228600" lvl="0" marL="228600" rtl="0" algn="l">
              <a:lnSpc>
                <a:spcPct val="90000"/>
              </a:lnSpc>
              <a:spcBef>
                <a:spcPts val="1000"/>
              </a:spcBef>
              <a:spcAft>
                <a:spcPts val="0"/>
              </a:spcAft>
              <a:buClr>
                <a:schemeClr val="dk1"/>
              </a:buClr>
              <a:buSzPts val="2800"/>
              <a:buChar char="•"/>
            </a:pPr>
            <a:r>
              <a:rPr lang="en-US"/>
              <a:t>One software that uses multithreading is the browser.</a:t>
            </a:r>
            <a:endParaRPr/>
          </a:p>
        </p:txBody>
      </p:sp>
      <p:pic>
        <p:nvPicPr>
          <p:cNvPr id="192" name="Google Shape;192;p8"/>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9"/>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98" name="Google Shape;198;p9"/>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Threads</a:t>
            </a:r>
            <a:endParaRPr sz="5400"/>
          </a:p>
        </p:txBody>
      </p:sp>
      <p:sp>
        <p:nvSpPr>
          <p:cNvPr id="199" name="Google Shape;199;p9"/>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00" name="Google Shape;200;p9"/>
          <p:cNvSpPr txBox="1"/>
          <p:nvPr>
            <p:ph idx="1" type="body"/>
          </p:nvPr>
        </p:nvSpPr>
        <p:spPr>
          <a:xfrm>
            <a:off x="5126418" y="552090"/>
            <a:ext cx="6224335" cy="5799723"/>
          </a:xfrm>
          <a:prstGeom prst="rect">
            <a:avLst/>
          </a:prstGeom>
          <a:noFill/>
          <a:ln>
            <a:noFill/>
          </a:ln>
        </p:spPr>
        <p:txBody>
          <a:bodyPr anchorCtr="0" anchor="ctr"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3200"/>
              <a:buChar char="•"/>
            </a:pPr>
            <a:r>
              <a:rPr lang="en-US" sz="3200"/>
              <a:t>All the threads of a process share resources of their process.</a:t>
            </a:r>
            <a:endParaRPr/>
          </a:p>
          <a:p>
            <a:pPr indent="-228600" lvl="0" marL="228600" rtl="0" algn="l">
              <a:lnSpc>
                <a:spcPct val="90000"/>
              </a:lnSpc>
              <a:spcBef>
                <a:spcPts val="1000"/>
              </a:spcBef>
              <a:spcAft>
                <a:spcPts val="0"/>
              </a:spcAft>
              <a:buClr>
                <a:schemeClr val="dk1"/>
              </a:buClr>
              <a:buSzPts val="3200"/>
              <a:buChar char="•"/>
            </a:pPr>
            <a:r>
              <a:rPr lang="en-US" sz="3200"/>
              <a:t>They reside in the same address space as the parent process </a:t>
            </a:r>
            <a:endParaRPr/>
          </a:p>
          <a:p>
            <a:pPr indent="-228600" lvl="0" marL="228600" rtl="0" algn="l">
              <a:lnSpc>
                <a:spcPct val="90000"/>
              </a:lnSpc>
              <a:spcBef>
                <a:spcPts val="1000"/>
              </a:spcBef>
              <a:spcAft>
                <a:spcPts val="0"/>
              </a:spcAft>
              <a:buClr>
                <a:schemeClr val="dk1"/>
              </a:buClr>
              <a:buSzPts val="3200"/>
              <a:buChar char="•"/>
            </a:pPr>
            <a:r>
              <a:rPr lang="en-US" sz="3200"/>
              <a:t>They have access to the same data [2]. </a:t>
            </a:r>
            <a:endParaRPr/>
          </a:p>
          <a:p>
            <a:pPr indent="-228600" lvl="0" marL="228600" rtl="0" algn="l">
              <a:lnSpc>
                <a:spcPct val="90000"/>
              </a:lnSpc>
              <a:spcBef>
                <a:spcPts val="1000"/>
              </a:spcBef>
              <a:spcAft>
                <a:spcPts val="0"/>
              </a:spcAft>
              <a:buClr>
                <a:schemeClr val="dk1"/>
              </a:buClr>
              <a:buSzPts val="3200"/>
              <a:buChar char="•"/>
            </a:pPr>
            <a:r>
              <a:rPr lang="en-US" sz="3200"/>
              <a:t>Sharing resources, the address space, and data means </a:t>
            </a:r>
            <a:endParaRPr/>
          </a:p>
          <a:p>
            <a:pPr indent="-228600" lvl="1" marL="685800" rtl="0" algn="l">
              <a:lnSpc>
                <a:spcPct val="90000"/>
              </a:lnSpc>
              <a:spcBef>
                <a:spcPts val="500"/>
              </a:spcBef>
              <a:spcAft>
                <a:spcPts val="0"/>
              </a:spcAft>
              <a:buClr>
                <a:schemeClr val="dk1"/>
              </a:buClr>
              <a:buSzPts val="2800"/>
              <a:buChar char="•"/>
            </a:pPr>
            <a:r>
              <a:rPr lang="en-US" sz="2800"/>
              <a:t>When one thread makes a change within a multithreading environment, </a:t>
            </a:r>
            <a:endParaRPr/>
          </a:p>
          <a:p>
            <a:pPr indent="-228600" lvl="1" marL="685800" rtl="0" algn="l">
              <a:lnSpc>
                <a:spcPct val="90000"/>
              </a:lnSpc>
              <a:spcBef>
                <a:spcPts val="500"/>
              </a:spcBef>
              <a:spcAft>
                <a:spcPts val="0"/>
              </a:spcAft>
              <a:buClr>
                <a:schemeClr val="dk1"/>
              </a:buClr>
              <a:buSzPts val="2800"/>
              <a:buChar char="•"/>
            </a:pPr>
            <a:r>
              <a:rPr lang="en-US" sz="2800"/>
              <a:t>Other threads will see the changes made.</a:t>
            </a:r>
            <a:endParaRPr/>
          </a:p>
        </p:txBody>
      </p:sp>
      <p:pic>
        <p:nvPicPr>
          <p:cNvPr id="201" name="Google Shape;201;p9"/>
          <p:cNvPicPr preferRelativeResize="0"/>
          <p:nvPr/>
        </p:nvPicPr>
        <p:blipFill rotWithShape="1">
          <a:blip r:embed="rId3">
            <a:alphaModFix/>
          </a:blip>
          <a:srcRect b="0" l="0" r="0" t="0"/>
          <a:stretch/>
        </p:blipFill>
        <p:spPr>
          <a:xfrm>
            <a:off x="497410" y="4963886"/>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0"/>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07" name="Google Shape;207;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Threads - Benefits</a:t>
            </a:r>
            <a:endParaRPr sz="5400"/>
          </a:p>
        </p:txBody>
      </p:sp>
      <p:sp>
        <p:nvSpPr>
          <p:cNvPr id="208" name="Google Shape;208;p10"/>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09" name="Google Shape;209;p10"/>
          <p:cNvSpPr txBox="1"/>
          <p:nvPr>
            <p:ph idx="1" type="body"/>
          </p:nvPr>
        </p:nvSpPr>
        <p:spPr>
          <a:xfrm>
            <a:off x="838200" y="1929383"/>
            <a:ext cx="10515600" cy="456349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Char char="•"/>
            </a:pPr>
            <a:r>
              <a:rPr lang="en-US" sz="3200"/>
              <a:t>It is much faster to create a new thread in an existing process than it is to create a new process [2].</a:t>
            </a:r>
            <a:endParaRPr/>
          </a:p>
          <a:p>
            <a:pPr indent="-228600" lvl="0" marL="228600" rtl="0" algn="l">
              <a:lnSpc>
                <a:spcPct val="90000"/>
              </a:lnSpc>
              <a:spcBef>
                <a:spcPts val="1000"/>
              </a:spcBef>
              <a:spcAft>
                <a:spcPts val="0"/>
              </a:spcAft>
              <a:buClr>
                <a:schemeClr val="dk1"/>
              </a:buClr>
              <a:buSzPts val="3200"/>
              <a:buChar char="•"/>
            </a:pPr>
            <a:r>
              <a:rPr lang="en-US" sz="3200"/>
              <a:t>It takes less time to terminate a thread than a process [2].</a:t>
            </a:r>
            <a:endParaRPr/>
          </a:p>
          <a:p>
            <a:pPr indent="-228600" lvl="0" marL="228600" rtl="0" algn="l">
              <a:lnSpc>
                <a:spcPct val="90000"/>
              </a:lnSpc>
              <a:spcBef>
                <a:spcPts val="1000"/>
              </a:spcBef>
              <a:spcAft>
                <a:spcPts val="0"/>
              </a:spcAft>
              <a:buClr>
                <a:schemeClr val="dk1"/>
              </a:buClr>
              <a:buSzPts val="3200"/>
              <a:buChar char="•"/>
            </a:pPr>
            <a:r>
              <a:rPr lang="en-US" sz="3200"/>
              <a:t>Switching between two threads within the same process is much faster than switching between two processes.</a:t>
            </a:r>
            <a:endParaRPr/>
          </a:p>
          <a:p>
            <a:pPr indent="-228600" lvl="0" marL="228600" rtl="0" algn="l">
              <a:lnSpc>
                <a:spcPct val="90000"/>
              </a:lnSpc>
              <a:spcBef>
                <a:spcPts val="1000"/>
              </a:spcBef>
              <a:spcAft>
                <a:spcPts val="0"/>
              </a:spcAft>
              <a:buClr>
                <a:schemeClr val="dk1"/>
              </a:buClr>
              <a:buSzPts val="3200"/>
              <a:buChar char="•"/>
            </a:pPr>
            <a:r>
              <a:rPr lang="en-US" sz="3200"/>
              <a:t>Threads enhance communication between different executing programs [2]. </a:t>
            </a:r>
            <a:endParaRPr sz="3200"/>
          </a:p>
        </p:txBody>
      </p:sp>
      <p:pic>
        <p:nvPicPr>
          <p:cNvPr id="210" name="Google Shape;210;p10"/>
          <p:cNvPicPr preferRelativeResize="0"/>
          <p:nvPr/>
        </p:nvPicPr>
        <p:blipFill rotWithShape="1">
          <a:blip r:embed="rId3">
            <a:alphaModFix/>
          </a:blip>
          <a:srcRect b="0" l="0" r="0" t="0"/>
          <a:stretch/>
        </p:blipFill>
        <p:spPr>
          <a:xfrm>
            <a:off x="10300607"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1"/>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16" name="Google Shape;216;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Threads</a:t>
            </a:r>
            <a:endParaRPr sz="5400"/>
          </a:p>
        </p:txBody>
      </p:sp>
      <p:sp>
        <p:nvSpPr>
          <p:cNvPr id="217" name="Google Shape;217;p11"/>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18" name="Google Shape;218;p11"/>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Threads are implemented as either single or multi-threaded processes. </a:t>
            </a:r>
            <a:endParaRPr/>
          </a:p>
          <a:p>
            <a:pPr indent="-228600" lvl="0" marL="228600" rtl="0" algn="l">
              <a:lnSpc>
                <a:spcPct val="90000"/>
              </a:lnSpc>
              <a:spcBef>
                <a:spcPts val="1000"/>
              </a:spcBef>
              <a:spcAft>
                <a:spcPts val="0"/>
              </a:spcAft>
              <a:buClr>
                <a:schemeClr val="dk1"/>
              </a:buClr>
              <a:buSzPts val="2800"/>
              <a:buChar char="•"/>
            </a:pPr>
            <a:r>
              <a:rPr lang="en-US"/>
              <a:t>One process can have a single thread or multiple threads</a:t>
            </a:r>
            <a:endParaRPr/>
          </a:p>
        </p:txBody>
      </p:sp>
      <p:pic>
        <p:nvPicPr>
          <p:cNvPr id="219" name="Google Shape;219;p11"/>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pic>
        <p:nvPicPr>
          <p:cNvPr descr="A picture containing text&#10;&#10;Description automatically generated" id="220" name="Google Shape;220;p11"/>
          <p:cNvPicPr preferRelativeResize="0"/>
          <p:nvPr/>
        </p:nvPicPr>
        <p:blipFill rotWithShape="1">
          <a:blip r:embed="rId4">
            <a:alphaModFix/>
          </a:blip>
          <a:srcRect b="0" l="0" r="0" t="0"/>
          <a:stretch/>
        </p:blipFill>
        <p:spPr>
          <a:xfrm>
            <a:off x="3410697" y="3596408"/>
            <a:ext cx="3987302" cy="240434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4" name="Shape 224"/>
        <p:cNvGrpSpPr/>
        <p:nvPr/>
      </p:nvGrpSpPr>
      <p:grpSpPr>
        <a:xfrm>
          <a:off x="0" y="0"/>
          <a:ext cx="0" cy="0"/>
          <a:chOff x="0" y="0"/>
          <a:chExt cx="0" cy="0"/>
        </a:xfrm>
      </p:grpSpPr>
      <p:sp>
        <p:nvSpPr>
          <p:cNvPr id="225" name="Google Shape;225;p12"/>
          <p:cNvSpPr/>
          <p:nvPr/>
        </p:nvSpPr>
        <p:spPr>
          <a:xfrm>
            <a:off x="0" y="0"/>
            <a:ext cx="12192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26" name="Google Shape;226;p12"/>
          <p:cNvSpPr/>
          <p:nvPr/>
        </p:nvSpPr>
        <p:spPr>
          <a:xfrm>
            <a:off x="0" y="0"/>
            <a:ext cx="2013557" cy="6858000"/>
          </a:xfrm>
          <a:prstGeom prst="rect">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27" name="Google Shape;227;p12"/>
          <p:cNvSpPr/>
          <p:nvPr>
            <p:ph type="title"/>
          </p:nvPr>
        </p:nvSpPr>
        <p:spPr>
          <a:xfrm>
            <a:off x="640080" y="2074363"/>
            <a:ext cx="2752354" cy="2709275"/>
          </a:xfrm>
          <a:prstGeom prst="ellipse">
            <a:avLst/>
          </a:prstGeom>
          <a:solidFill>
            <a:srgbClr val="262626"/>
          </a:solidFill>
          <a:ln cap="flat" cmpd="thinThick" w="174625">
            <a:solidFill>
              <a:srgbClr val="262626"/>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2600"/>
              <a:buFont typeface="Georgia"/>
              <a:buNone/>
            </a:pPr>
            <a:r>
              <a:rPr lang="en-US" sz="2600">
                <a:solidFill>
                  <a:srgbClr val="FFFFFF"/>
                </a:solidFill>
                <a:latin typeface="Georgia"/>
                <a:ea typeface="Georgia"/>
                <a:cs typeface="Georgia"/>
                <a:sym typeface="Georgia"/>
              </a:rPr>
              <a:t>Process vs threads</a:t>
            </a:r>
            <a:endParaRPr/>
          </a:p>
        </p:txBody>
      </p:sp>
      <p:graphicFrame>
        <p:nvGraphicFramePr>
          <p:cNvPr id="228" name="Google Shape;228;p12"/>
          <p:cNvGraphicFramePr/>
          <p:nvPr/>
        </p:nvGraphicFramePr>
        <p:xfrm>
          <a:off x="3985923" y="0"/>
          <a:ext cx="3000000" cy="3000000"/>
        </p:xfrm>
        <a:graphic>
          <a:graphicData uri="http://schemas.openxmlformats.org/drawingml/2006/table">
            <a:tbl>
              <a:tblPr bandRow="1" firstCol="1" firstRow="1">
                <a:noFill/>
                <a:tableStyleId>{33D6C015-F0C9-467E-A717-A044F643BE27}</a:tableStyleId>
              </a:tblPr>
              <a:tblGrid>
                <a:gridCol w="3178600"/>
                <a:gridCol w="3503475"/>
              </a:tblGrid>
              <a:tr h="921550">
                <a:tc>
                  <a:txBody>
                    <a:bodyPr/>
                    <a:lstStyle/>
                    <a:p>
                      <a:pPr indent="0" lvl="0" marL="0" marR="0" rtl="0" algn="l">
                        <a:lnSpc>
                          <a:spcPct val="150000"/>
                        </a:lnSpc>
                        <a:spcBef>
                          <a:spcPts val="0"/>
                        </a:spcBef>
                        <a:spcAft>
                          <a:spcPts val="0"/>
                        </a:spcAft>
                        <a:buNone/>
                      </a:pPr>
                      <a:r>
                        <a:rPr b="1" lang="en-US" sz="2500" u="none" cap="none" strike="noStrike">
                          <a:solidFill>
                            <a:srgbClr val="3F3F3F"/>
                          </a:solidFill>
                        </a:rPr>
                        <a:t>Process</a:t>
                      </a:r>
                      <a:endParaRPr b="1" sz="2500" u="none" cap="none" strike="noStrike">
                        <a:solidFill>
                          <a:srgbClr val="3F3F3F"/>
                        </a:solidFill>
                        <a:latin typeface="Calibri"/>
                        <a:ea typeface="Calibri"/>
                        <a:cs typeface="Calibri"/>
                        <a:sym typeface="Calibri"/>
                      </a:endParaRPr>
                    </a:p>
                  </a:txBody>
                  <a:tcPr marT="189350" marB="189350" marR="189350" marL="3156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rgbClr val="8F9A9D">
                          <a:alpha val="6000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None/>
                      </a:pPr>
                      <a:r>
                        <a:rPr lang="en-US" sz="2500" u="none" cap="none" strike="noStrike">
                          <a:solidFill>
                            <a:srgbClr val="3F3F3F"/>
                          </a:solidFill>
                        </a:rPr>
                        <a:t>Thread</a:t>
                      </a:r>
                      <a:endParaRPr sz="2500" u="none" cap="none" strike="noStrike">
                        <a:solidFill>
                          <a:srgbClr val="3F3F3F"/>
                        </a:solidFill>
                        <a:latin typeface="Calibri"/>
                        <a:ea typeface="Calibri"/>
                        <a:cs typeface="Calibri"/>
                        <a:sym typeface="Calibri"/>
                      </a:endParaRPr>
                    </a:p>
                  </a:txBody>
                  <a:tcPr marT="189350" marB="189350" marR="189350" marL="3156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rgbClr val="8F9A9D">
                          <a:alpha val="6000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191600">
                <a:tc>
                  <a:txBody>
                    <a:bodyPr/>
                    <a:lstStyle/>
                    <a:p>
                      <a:pPr indent="0" lvl="0" marL="0" marR="0" rtl="0" algn="l">
                        <a:lnSpc>
                          <a:spcPct val="150000"/>
                        </a:lnSpc>
                        <a:spcBef>
                          <a:spcPts val="0"/>
                        </a:spcBef>
                        <a:spcAft>
                          <a:spcPts val="0"/>
                        </a:spcAft>
                        <a:buNone/>
                      </a:pPr>
                      <a:r>
                        <a:rPr b="1" lang="en-US" sz="1900" u="none" cap="none" strike="noStrike">
                          <a:solidFill>
                            <a:srgbClr val="3F3F3F"/>
                          </a:solidFill>
                        </a:rPr>
                        <a:t>Is resource intensive</a:t>
                      </a:r>
                      <a:endParaRPr b="1" sz="1900" u="none" cap="none" strike="noStrike">
                        <a:solidFill>
                          <a:srgbClr val="3F3F3F"/>
                        </a:solidFill>
                        <a:latin typeface="Calibri"/>
                        <a:ea typeface="Calibri"/>
                        <a:cs typeface="Calibri"/>
                        <a:sym typeface="Calibri"/>
                      </a:endParaRPr>
                    </a:p>
                  </a:txBody>
                  <a:tcPr marT="164100" marB="164100" marR="164100" marL="315600">
                    <a:lnL cap="flat" cmpd="sng" w="9525">
                      <a:solidFill>
                        <a:srgbClr val="000000">
                          <a:alpha val="0"/>
                        </a:srgbClr>
                      </a:solidFill>
                      <a:prstDash val="solid"/>
                      <a:round/>
                      <a:headEnd len="sm" w="sm" type="none"/>
                      <a:tailEnd len="sm" w="sm" type="none"/>
                    </a:lnL>
                    <a:lnR cap="flat" cmpd="sng" w="19050">
                      <a:solidFill>
                        <a:srgbClr val="FFFFF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B4BCBE">
                        <a:alpha val="20000"/>
                      </a:srgbClr>
                    </a:solidFill>
                  </a:tcPr>
                </a:tc>
                <a:tc>
                  <a:txBody>
                    <a:bodyPr/>
                    <a:lstStyle/>
                    <a:p>
                      <a:pPr indent="0" lvl="0" marL="0" marR="0" rtl="0" algn="l">
                        <a:lnSpc>
                          <a:spcPct val="150000"/>
                        </a:lnSpc>
                        <a:spcBef>
                          <a:spcPts val="0"/>
                        </a:spcBef>
                        <a:spcAft>
                          <a:spcPts val="0"/>
                        </a:spcAft>
                        <a:buNone/>
                      </a:pPr>
                      <a:r>
                        <a:rPr lang="en-US" sz="1900" u="none" cap="none" strike="noStrike">
                          <a:solidFill>
                            <a:srgbClr val="3F3F3F"/>
                          </a:solidFill>
                        </a:rPr>
                        <a:t>Uses fewer resources than a thread</a:t>
                      </a:r>
                      <a:endParaRPr sz="1900" u="none" cap="none" strike="noStrike">
                        <a:solidFill>
                          <a:srgbClr val="3F3F3F"/>
                        </a:solidFill>
                        <a:latin typeface="Calibri"/>
                        <a:ea typeface="Calibri"/>
                        <a:cs typeface="Calibri"/>
                        <a:sym typeface="Calibri"/>
                      </a:endParaRPr>
                    </a:p>
                  </a:txBody>
                  <a:tcPr marT="164100" marB="164100" marR="164100" marL="315600">
                    <a:lnL cap="flat" cmpd="sng" w="19050">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9050">
                      <a:solidFill>
                        <a:srgbClr val="FFFFFF"/>
                      </a:solidFill>
                      <a:prstDash val="solid"/>
                      <a:round/>
                      <a:headEnd len="sm" w="sm" type="none"/>
                      <a:tailEnd len="sm" w="sm" type="none"/>
                    </a:lnB>
                    <a:solidFill>
                      <a:srgbClr val="B4BCBE">
                        <a:alpha val="34901"/>
                      </a:srgbClr>
                    </a:solidFill>
                  </a:tcPr>
                </a:tc>
              </a:tr>
              <a:tr h="1626225">
                <a:tc>
                  <a:txBody>
                    <a:bodyPr/>
                    <a:lstStyle/>
                    <a:p>
                      <a:pPr indent="0" lvl="0" marL="0" marR="0" rtl="0" algn="l">
                        <a:lnSpc>
                          <a:spcPct val="150000"/>
                        </a:lnSpc>
                        <a:spcBef>
                          <a:spcPts val="0"/>
                        </a:spcBef>
                        <a:spcAft>
                          <a:spcPts val="0"/>
                        </a:spcAft>
                        <a:buNone/>
                      </a:pPr>
                      <a:r>
                        <a:rPr b="1" lang="en-US" sz="1900" u="none" cap="none" strike="noStrike">
                          <a:solidFill>
                            <a:srgbClr val="3F3F3F"/>
                          </a:solidFill>
                        </a:rPr>
                        <a:t>Takes a considerably longer time to terminate</a:t>
                      </a:r>
                      <a:endParaRPr b="1" sz="1900" u="none" cap="none" strike="noStrike">
                        <a:solidFill>
                          <a:srgbClr val="3F3F3F"/>
                        </a:solidFill>
                        <a:latin typeface="Calibri"/>
                        <a:ea typeface="Calibri"/>
                        <a:cs typeface="Calibri"/>
                        <a:sym typeface="Calibri"/>
                      </a:endParaRPr>
                    </a:p>
                  </a:txBody>
                  <a:tcPr marT="164100" marB="164100" marR="164100" marL="315600">
                    <a:lnL cap="flat" cmpd="sng" w="9525">
                      <a:solidFill>
                        <a:srgbClr val="000000">
                          <a:alpha val="0"/>
                        </a:srgbClr>
                      </a:solidFill>
                      <a:prstDash val="solid"/>
                      <a:round/>
                      <a:headEnd len="sm" w="sm" type="none"/>
                      <a:tailEnd len="sm" w="sm" type="none"/>
                    </a:lnL>
                    <a:lnR cap="flat" cmpd="sng" w="19050">
                      <a:solidFill>
                        <a:srgbClr val="FFFFF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8D8D8"/>
                    </a:solidFill>
                  </a:tcPr>
                </a:tc>
                <a:tc>
                  <a:txBody>
                    <a:bodyPr/>
                    <a:lstStyle/>
                    <a:p>
                      <a:pPr indent="0" lvl="0" marL="0" marR="0" rtl="0" algn="l">
                        <a:lnSpc>
                          <a:spcPct val="150000"/>
                        </a:lnSpc>
                        <a:spcBef>
                          <a:spcPts val="0"/>
                        </a:spcBef>
                        <a:spcAft>
                          <a:spcPts val="0"/>
                        </a:spcAft>
                        <a:buNone/>
                      </a:pPr>
                      <a:r>
                        <a:rPr lang="en-US" sz="1900" u="none" cap="none" strike="noStrike">
                          <a:solidFill>
                            <a:srgbClr val="3F3F3F"/>
                          </a:solidFill>
                        </a:rPr>
                        <a:t>Takes a shorter time to terminate</a:t>
                      </a:r>
                      <a:endParaRPr sz="1900" u="none" cap="none" strike="noStrike">
                        <a:solidFill>
                          <a:srgbClr val="3F3F3F"/>
                        </a:solidFill>
                        <a:latin typeface="Calibri"/>
                        <a:ea typeface="Calibri"/>
                        <a:cs typeface="Calibri"/>
                        <a:sym typeface="Calibri"/>
                      </a:endParaRPr>
                    </a:p>
                  </a:txBody>
                  <a:tcPr marT="164100" marB="164100" marR="164100" marL="315600">
                    <a:lnL cap="flat" cmpd="sng" w="19050">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rgbClr val="FFFFFF"/>
                      </a:solidFill>
                      <a:prstDash val="solid"/>
                      <a:round/>
                      <a:headEnd len="sm" w="sm" type="none"/>
                      <a:tailEnd len="sm" w="sm" type="none"/>
                    </a:lnT>
                    <a:lnB cap="flat" cmpd="sng" w="19050">
                      <a:solidFill>
                        <a:srgbClr val="FFFFFF"/>
                      </a:solidFill>
                      <a:prstDash val="solid"/>
                      <a:round/>
                      <a:headEnd len="sm" w="sm" type="none"/>
                      <a:tailEnd len="sm" w="sm" type="none"/>
                    </a:lnB>
                    <a:solidFill>
                      <a:srgbClr val="D8D8D8"/>
                    </a:solidFill>
                  </a:tcPr>
                </a:tc>
              </a:tr>
              <a:tr h="1191600">
                <a:tc>
                  <a:txBody>
                    <a:bodyPr/>
                    <a:lstStyle/>
                    <a:p>
                      <a:pPr indent="0" lvl="0" marL="0" marR="0" rtl="0" algn="l">
                        <a:lnSpc>
                          <a:spcPct val="150000"/>
                        </a:lnSpc>
                        <a:spcBef>
                          <a:spcPts val="0"/>
                        </a:spcBef>
                        <a:spcAft>
                          <a:spcPts val="0"/>
                        </a:spcAft>
                        <a:buNone/>
                      </a:pPr>
                      <a:r>
                        <a:rPr b="1" lang="en-US" sz="1900" u="none" cap="none" strike="noStrike">
                          <a:solidFill>
                            <a:srgbClr val="3F3F3F"/>
                          </a:solidFill>
                        </a:rPr>
                        <a:t>Takes a longer time to create</a:t>
                      </a:r>
                      <a:endParaRPr b="1" sz="1900" u="none" cap="none" strike="noStrike">
                        <a:solidFill>
                          <a:srgbClr val="3F3F3F"/>
                        </a:solidFill>
                        <a:latin typeface="Calibri"/>
                        <a:ea typeface="Calibri"/>
                        <a:cs typeface="Calibri"/>
                        <a:sym typeface="Calibri"/>
                      </a:endParaRPr>
                    </a:p>
                  </a:txBody>
                  <a:tcPr marT="164100" marB="164100" marR="164100" marL="315600">
                    <a:lnL cap="flat" cmpd="sng" w="9525">
                      <a:solidFill>
                        <a:srgbClr val="000000">
                          <a:alpha val="0"/>
                        </a:srgbClr>
                      </a:solidFill>
                      <a:prstDash val="solid"/>
                      <a:round/>
                      <a:headEnd len="sm" w="sm" type="none"/>
                      <a:tailEnd len="sm" w="sm" type="none"/>
                    </a:lnL>
                    <a:lnR cap="flat" cmpd="sng" w="19050">
                      <a:solidFill>
                        <a:srgbClr val="FFFFF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B4BCBE">
                        <a:alpha val="20000"/>
                      </a:srgbClr>
                    </a:solidFill>
                  </a:tcPr>
                </a:tc>
                <a:tc>
                  <a:txBody>
                    <a:bodyPr/>
                    <a:lstStyle/>
                    <a:p>
                      <a:pPr indent="0" lvl="0" marL="0" marR="0" rtl="0" algn="l">
                        <a:lnSpc>
                          <a:spcPct val="150000"/>
                        </a:lnSpc>
                        <a:spcBef>
                          <a:spcPts val="0"/>
                        </a:spcBef>
                        <a:spcAft>
                          <a:spcPts val="0"/>
                        </a:spcAft>
                        <a:buNone/>
                      </a:pPr>
                      <a:r>
                        <a:rPr lang="en-US" sz="1900" u="none" cap="none" strike="noStrike">
                          <a:solidFill>
                            <a:srgbClr val="3F3F3F"/>
                          </a:solidFill>
                        </a:rPr>
                        <a:t>Takes a shorter time to the creation</a:t>
                      </a:r>
                      <a:endParaRPr sz="1900" u="none" cap="none" strike="noStrike">
                        <a:solidFill>
                          <a:srgbClr val="3F3F3F"/>
                        </a:solidFill>
                        <a:latin typeface="Calibri"/>
                        <a:ea typeface="Calibri"/>
                        <a:cs typeface="Calibri"/>
                        <a:sym typeface="Calibri"/>
                      </a:endParaRPr>
                    </a:p>
                  </a:txBody>
                  <a:tcPr marT="164100" marB="164100" marR="164100" marL="315600">
                    <a:lnL cap="flat" cmpd="sng" w="19050">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9050">
                      <a:solidFill>
                        <a:srgbClr val="FFFFFF"/>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B4BCBE">
                        <a:alpha val="34901"/>
                      </a:srgbClr>
                    </a:solidFill>
                  </a:tcPr>
                </a:tc>
              </a:tr>
            </a:tbl>
          </a:graphicData>
        </a:graphic>
      </p:graphicFrame>
      <p:pic>
        <p:nvPicPr>
          <p:cNvPr id="229" name="Google Shape;229;p12"/>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3" name="Shape 233"/>
        <p:cNvGrpSpPr/>
        <p:nvPr/>
      </p:nvGrpSpPr>
      <p:grpSpPr>
        <a:xfrm>
          <a:off x="0" y="0"/>
          <a:ext cx="0" cy="0"/>
          <a:chOff x="0" y="0"/>
          <a:chExt cx="0" cy="0"/>
        </a:xfrm>
      </p:grpSpPr>
      <p:sp>
        <p:nvSpPr>
          <p:cNvPr id="234" name="Google Shape;234;p13"/>
          <p:cNvSpPr/>
          <p:nvPr/>
        </p:nvSpPr>
        <p:spPr>
          <a:xfrm>
            <a:off x="0" y="0"/>
            <a:ext cx="12192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35" name="Google Shape;235;p13"/>
          <p:cNvSpPr/>
          <p:nvPr/>
        </p:nvSpPr>
        <p:spPr>
          <a:xfrm>
            <a:off x="0" y="0"/>
            <a:ext cx="2013557" cy="6858000"/>
          </a:xfrm>
          <a:prstGeom prst="rect">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36" name="Google Shape;236;p13"/>
          <p:cNvSpPr/>
          <p:nvPr>
            <p:ph type="title"/>
          </p:nvPr>
        </p:nvSpPr>
        <p:spPr>
          <a:xfrm>
            <a:off x="640080" y="2074363"/>
            <a:ext cx="2752354" cy="2709275"/>
          </a:xfrm>
          <a:prstGeom prst="ellipse">
            <a:avLst/>
          </a:prstGeom>
          <a:solidFill>
            <a:srgbClr val="262626"/>
          </a:solidFill>
          <a:ln cap="flat" cmpd="thinThick" w="174625">
            <a:solidFill>
              <a:srgbClr val="262626"/>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2600"/>
              <a:buFont typeface="Georgia"/>
              <a:buNone/>
            </a:pPr>
            <a:r>
              <a:rPr lang="en-US" sz="2600">
                <a:solidFill>
                  <a:srgbClr val="FFFFFF"/>
                </a:solidFill>
                <a:latin typeface="Georgia"/>
                <a:ea typeface="Georgia"/>
                <a:cs typeface="Georgia"/>
                <a:sym typeface="Georgia"/>
              </a:rPr>
              <a:t>Process vs Threads</a:t>
            </a:r>
            <a:endParaRPr/>
          </a:p>
        </p:txBody>
      </p:sp>
      <p:graphicFrame>
        <p:nvGraphicFramePr>
          <p:cNvPr id="237" name="Google Shape;237;p13"/>
          <p:cNvGraphicFramePr/>
          <p:nvPr/>
        </p:nvGraphicFramePr>
        <p:xfrm>
          <a:off x="3706090" y="169180"/>
          <a:ext cx="3000000" cy="3000000"/>
        </p:xfrm>
        <a:graphic>
          <a:graphicData uri="http://schemas.openxmlformats.org/drawingml/2006/table">
            <a:tbl>
              <a:tblPr bandRow="1" firstCol="1" firstRow="1">
                <a:noFill/>
                <a:tableStyleId>{4D37109B-9E78-4C84-B409-06BA72830C6C}</a:tableStyleId>
              </a:tblPr>
              <a:tblGrid>
                <a:gridCol w="3602000"/>
                <a:gridCol w="3586200"/>
              </a:tblGrid>
              <a:tr h="702800">
                <a:tc>
                  <a:txBody>
                    <a:bodyPr/>
                    <a:lstStyle/>
                    <a:p>
                      <a:pPr indent="0" lvl="0" marL="0" marR="0" rtl="0" algn="l">
                        <a:lnSpc>
                          <a:spcPct val="150000"/>
                        </a:lnSpc>
                        <a:spcBef>
                          <a:spcPts val="0"/>
                        </a:spcBef>
                        <a:spcAft>
                          <a:spcPts val="0"/>
                        </a:spcAft>
                        <a:buNone/>
                      </a:pPr>
                      <a:r>
                        <a:rPr b="1" lang="en-US" sz="1800" u="none" cap="none" strike="noStrike">
                          <a:solidFill>
                            <a:schemeClr val="dk1"/>
                          </a:solidFill>
                        </a:rPr>
                        <a:t>PROCESS</a:t>
                      </a:r>
                      <a:endParaRPr b="1" sz="1800" u="none" cap="none" strike="noStrike">
                        <a:solidFill>
                          <a:schemeClr val="dk1"/>
                        </a:solidFill>
                        <a:latin typeface="Calibri"/>
                        <a:ea typeface="Calibri"/>
                        <a:cs typeface="Calibri"/>
                        <a:sym typeface="Calibri"/>
                      </a:endParaRPr>
                    </a:p>
                  </a:txBody>
                  <a:tcPr marT="145450" marB="145450" marR="109100" marL="109100" anchor="b"/>
                </a:tc>
                <a:tc>
                  <a:txBody>
                    <a:bodyPr/>
                    <a:lstStyle/>
                    <a:p>
                      <a:pPr indent="0" lvl="0" marL="0" marR="0" rtl="0" algn="l">
                        <a:lnSpc>
                          <a:spcPct val="150000"/>
                        </a:lnSpc>
                        <a:spcBef>
                          <a:spcPts val="0"/>
                        </a:spcBef>
                        <a:spcAft>
                          <a:spcPts val="0"/>
                        </a:spcAft>
                        <a:buNone/>
                      </a:pPr>
                      <a:r>
                        <a:rPr b="1" lang="en-US" sz="1800" u="none" cap="none" strike="noStrike">
                          <a:solidFill>
                            <a:schemeClr val="dk1"/>
                          </a:solidFill>
                        </a:rPr>
                        <a:t>THREAD</a:t>
                      </a:r>
                      <a:endParaRPr b="1" sz="1800" u="none" cap="none" strike="noStrike">
                        <a:solidFill>
                          <a:schemeClr val="dk1"/>
                        </a:solidFill>
                        <a:latin typeface="Calibri"/>
                        <a:ea typeface="Calibri"/>
                        <a:cs typeface="Calibri"/>
                        <a:sym typeface="Calibri"/>
                      </a:endParaRPr>
                    </a:p>
                  </a:txBody>
                  <a:tcPr marT="145450" marB="145450" marR="109100" marL="109100" anchor="b"/>
                </a:tc>
              </a:tr>
              <a:tr h="1273075">
                <a:tc>
                  <a:txBody>
                    <a:bodyPr/>
                    <a:lstStyle/>
                    <a:p>
                      <a:pPr indent="0" lvl="0" marL="0" marR="0" rtl="0" algn="l">
                        <a:lnSpc>
                          <a:spcPct val="150000"/>
                        </a:lnSpc>
                        <a:spcBef>
                          <a:spcPts val="0"/>
                        </a:spcBef>
                        <a:spcAft>
                          <a:spcPts val="0"/>
                        </a:spcAft>
                        <a:buNone/>
                      </a:pPr>
                      <a:r>
                        <a:rPr b="1" lang="en-US" sz="1800" u="none" cap="none" strike="noStrike">
                          <a:solidFill>
                            <a:schemeClr val="dk1"/>
                          </a:solidFill>
                        </a:rPr>
                        <a:t>Process switching must be done by the O/S</a:t>
                      </a:r>
                      <a:endParaRPr b="1" sz="1800" u="none" cap="none" strike="noStrike">
                        <a:solidFill>
                          <a:schemeClr val="dk1"/>
                        </a:solidFill>
                        <a:latin typeface="Calibri"/>
                        <a:ea typeface="Calibri"/>
                        <a:cs typeface="Calibri"/>
                        <a:sym typeface="Calibri"/>
                      </a:endParaRPr>
                    </a:p>
                  </a:txBody>
                  <a:tcPr marT="0" marB="145450" marR="109100" marL="109100"/>
                </a:tc>
                <a:tc>
                  <a:txBody>
                    <a:bodyPr/>
                    <a:lstStyle/>
                    <a:p>
                      <a:pPr indent="0" lvl="0" marL="0" marR="0" rtl="0" algn="l">
                        <a:lnSpc>
                          <a:spcPct val="150000"/>
                        </a:lnSpc>
                        <a:spcBef>
                          <a:spcPts val="0"/>
                        </a:spcBef>
                        <a:spcAft>
                          <a:spcPts val="0"/>
                        </a:spcAft>
                        <a:buNone/>
                      </a:pPr>
                      <a:r>
                        <a:rPr lang="en-US" sz="2500" u="none" cap="none" strike="noStrike">
                          <a:solidFill>
                            <a:schemeClr val="dk1"/>
                          </a:solidFill>
                        </a:rPr>
                        <a:t>Thread switching does not involve the O/S</a:t>
                      </a:r>
                      <a:endParaRPr sz="2500" u="none" cap="none" strike="noStrike">
                        <a:solidFill>
                          <a:schemeClr val="dk1"/>
                        </a:solidFill>
                        <a:latin typeface="Calibri"/>
                        <a:ea typeface="Calibri"/>
                        <a:cs typeface="Calibri"/>
                        <a:sym typeface="Calibri"/>
                      </a:endParaRPr>
                    </a:p>
                  </a:txBody>
                  <a:tcPr marT="0" marB="145450" marR="109100" marL="109100"/>
                </a:tc>
              </a:tr>
              <a:tr h="979075">
                <a:tc>
                  <a:txBody>
                    <a:bodyPr/>
                    <a:lstStyle/>
                    <a:p>
                      <a:pPr indent="0" lvl="0" marL="0" marR="0" rtl="0" algn="l">
                        <a:lnSpc>
                          <a:spcPct val="150000"/>
                        </a:lnSpc>
                        <a:spcBef>
                          <a:spcPts val="0"/>
                        </a:spcBef>
                        <a:spcAft>
                          <a:spcPts val="0"/>
                        </a:spcAft>
                        <a:buNone/>
                      </a:pPr>
                      <a:r>
                        <a:rPr b="1" lang="en-US" sz="1800" u="none" cap="none" strike="noStrike">
                          <a:solidFill>
                            <a:schemeClr val="dk1"/>
                          </a:solidFill>
                        </a:rPr>
                        <a:t>The process does not share data</a:t>
                      </a:r>
                      <a:endParaRPr b="1" sz="1800" u="none" cap="none" strike="noStrike">
                        <a:solidFill>
                          <a:schemeClr val="dk1"/>
                        </a:solidFill>
                        <a:latin typeface="Calibri"/>
                        <a:ea typeface="Calibri"/>
                        <a:cs typeface="Calibri"/>
                        <a:sym typeface="Calibri"/>
                      </a:endParaRPr>
                    </a:p>
                  </a:txBody>
                  <a:tcPr marT="0" marB="145450" marR="109100" marL="109100"/>
                </a:tc>
                <a:tc>
                  <a:txBody>
                    <a:bodyPr/>
                    <a:lstStyle/>
                    <a:p>
                      <a:pPr indent="0" lvl="0" marL="0" marR="0" rtl="0" algn="l">
                        <a:lnSpc>
                          <a:spcPct val="150000"/>
                        </a:lnSpc>
                        <a:spcBef>
                          <a:spcPts val="0"/>
                        </a:spcBef>
                        <a:spcAft>
                          <a:spcPts val="0"/>
                        </a:spcAft>
                        <a:buNone/>
                      </a:pPr>
                      <a:r>
                        <a:rPr lang="en-US" sz="2500" u="none" cap="none" strike="noStrike">
                          <a:solidFill>
                            <a:schemeClr val="dk1"/>
                          </a:solidFill>
                        </a:rPr>
                        <a:t>Threads share data</a:t>
                      </a:r>
                      <a:endParaRPr sz="2500" u="none" cap="none" strike="noStrike">
                        <a:solidFill>
                          <a:schemeClr val="dk1"/>
                        </a:solidFill>
                        <a:latin typeface="Calibri"/>
                        <a:ea typeface="Calibri"/>
                        <a:cs typeface="Calibri"/>
                        <a:sym typeface="Calibri"/>
                      </a:endParaRPr>
                    </a:p>
                  </a:txBody>
                  <a:tcPr marT="0" marB="145450" marR="109100" marL="109100"/>
                </a:tc>
              </a:tr>
              <a:tr h="1850200">
                <a:tc>
                  <a:txBody>
                    <a:bodyPr/>
                    <a:lstStyle/>
                    <a:p>
                      <a:pPr indent="0" lvl="0" marL="0" marR="0" rtl="0" algn="l">
                        <a:lnSpc>
                          <a:spcPct val="150000"/>
                        </a:lnSpc>
                        <a:spcBef>
                          <a:spcPts val="0"/>
                        </a:spcBef>
                        <a:spcAft>
                          <a:spcPts val="0"/>
                        </a:spcAft>
                        <a:buNone/>
                      </a:pPr>
                      <a:r>
                        <a:rPr b="1" lang="en-US" sz="1800" u="none" cap="none" strike="noStrike">
                          <a:solidFill>
                            <a:schemeClr val="dk1"/>
                          </a:solidFill>
                        </a:rPr>
                        <a:t>Each process works independently of the other</a:t>
                      </a:r>
                      <a:endParaRPr b="1" sz="1800" u="none" cap="none" strike="noStrike">
                        <a:solidFill>
                          <a:schemeClr val="dk1"/>
                        </a:solidFill>
                        <a:latin typeface="Calibri"/>
                        <a:ea typeface="Calibri"/>
                        <a:cs typeface="Calibri"/>
                        <a:sym typeface="Calibri"/>
                      </a:endParaRPr>
                    </a:p>
                  </a:txBody>
                  <a:tcPr marT="0" marB="145450" marR="109100" marL="109100"/>
                </a:tc>
                <a:tc>
                  <a:txBody>
                    <a:bodyPr/>
                    <a:lstStyle/>
                    <a:p>
                      <a:pPr indent="0" lvl="0" marL="0" marR="0" rtl="0" algn="l">
                        <a:lnSpc>
                          <a:spcPct val="150000"/>
                        </a:lnSpc>
                        <a:spcBef>
                          <a:spcPts val="0"/>
                        </a:spcBef>
                        <a:spcAft>
                          <a:spcPts val="0"/>
                        </a:spcAft>
                        <a:buNone/>
                      </a:pPr>
                      <a:r>
                        <a:rPr lang="en-US" sz="2500" u="none" cap="none" strike="noStrike">
                          <a:solidFill>
                            <a:schemeClr val="dk1"/>
                          </a:solidFill>
                        </a:rPr>
                        <a:t>Threads can read, write, or change each other’s data</a:t>
                      </a:r>
                      <a:endParaRPr sz="2500" u="none" cap="none" strike="noStrike">
                        <a:solidFill>
                          <a:schemeClr val="dk1"/>
                        </a:solidFill>
                        <a:latin typeface="Calibri"/>
                        <a:ea typeface="Calibri"/>
                        <a:cs typeface="Calibri"/>
                        <a:sym typeface="Calibri"/>
                      </a:endParaRPr>
                    </a:p>
                  </a:txBody>
                  <a:tcPr marT="0" marB="145450" marR="109100" marL="109100"/>
                </a:tc>
              </a:tr>
            </a:tbl>
          </a:graphicData>
        </a:graphic>
      </p:graphicFrame>
      <p:pic>
        <p:nvPicPr>
          <p:cNvPr id="238" name="Google Shape;238;p13"/>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14"/>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44" name="Google Shape;244;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Thread States</a:t>
            </a:r>
            <a:endParaRPr sz="5400"/>
          </a:p>
        </p:txBody>
      </p:sp>
      <p:sp>
        <p:nvSpPr>
          <p:cNvPr id="245" name="Google Shape;245;p14"/>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46" name="Google Shape;246;p14"/>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 thread has different states as it moves through the system. </a:t>
            </a:r>
            <a:endParaRPr/>
          </a:p>
          <a:p>
            <a:pPr indent="-228600" lvl="0" marL="228600" rtl="0" algn="l">
              <a:lnSpc>
                <a:spcPct val="90000"/>
              </a:lnSpc>
              <a:spcBef>
                <a:spcPts val="1000"/>
              </a:spcBef>
              <a:spcAft>
                <a:spcPts val="0"/>
              </a:spcAft>
              <a:buClr>
                <a:schemeClr val="dk1"/>
              </a:buClr>
              <a:buSzPts val="2800"/>
              <a:buChar char="•"/>
            </a:pPr>
            <a:r>
              <a:rPr lang="en-US"/>
              <a:t>When a process creates a thread - Ready queue [1]. </a:t>
            </a:r>
            <a:endParaRPr/>
          </a:p>
          <a:p>
            <a:pPr indent="-228600" lvl="0" marL="228600" rtl="0" algn="l">
              <a:lnSpc>
                <a:spcPct val="90000"/>
              </a:lnSpc>
              <a:spcBef>
                <a:spcPts val="1000"/>
              </a:spcBef>
              <a:spcAft>
                <a:spcPts val="0"/>
              </a:spcAft>
              <a:buClr>
                <a:schemeClr val="dk1"/>
              </a:buClr>
              <a:buSzPts val="2800"/>
              <a:buChar char="•"/>
            </a:pPr>
            <a:r>
              <a:rPr lang="en-US"/>
              <a:t>When assigned to a processor - Running. </a:t>
            </a:r>
            <a:endParaRPr/>
          </a:p>
          <a:p>
            <a:pPr indent="-228600" lvl="0" marL="228600" rtl="0" algn="l">
              <a:lnSpc>
                <a:spcPct val="90000"/>
              </a:lnSpc>
              <a:spcBef>
                <a:spcPts val="1000"/>
              </a:spcBef>
              <a:spcAft>
                <a:spcPts val="0"/>
              </a:spcAft>
              <a:buClr>
                <a:schemeClr val="dk1"/>
              </a:buClr>
              <a:buSzPts val="2800"/>
              <a:buChar char="•"/>
            </a:pPr>
            <a:r>
              <a:rPr lang="en-US"/>
              <a:t>When in the Running queue, a thread can move to one of three states: </a:t>
            </a:r>
            <a:endParaRPr/>
          </a:p>
          <a:p>
            <a:pPr indent="-228600" lvl="1" marL="685800" rtl="0" algn="l">
              <a:lnSpc>
                <a:spcPct val="90000"/>
              </a:lnSpc>
              <a:spcBef>
                <a:spcPts val="500"/>
              </a:spcBef>
              <a:spcAft>
                <a:spcPts val="0"/>
              </a:spcAft>
              <a:buClr>
                <a:schemeClr val="dk1"/>
              </a:buClr>
              <a:buSzPts val="2400"/>
              <a:buChar char="•"/>
            </a:pPr>
            <a:r>
              <a:rPr lang="en-US"/>
              <a:t>Waiting</a:t>
            </a:r>
            <a:endParaRPr/>
          </a:p>
          <a:p>
            <a:pPr indent="-228600" lvl="1" marL="685800" rtl="0" algn="l">
              <a:lnSpc>
                <a:spcPct val="90000"/>
              </a:lnSpc>
              <a:spcBef>
                <a:spcPts val="500"/>
              </a:spcBef>
              <a:spcAft>
                <a:spcPts val="0"/>
              </a:spcAft>
              <a:buClr>
                <a:schemeClr val="dk1"/>
              </a:buClr>
              <a:buSzPts val="2400"/>
              <a:buChar char="•"/>
            </a:pPr>
            <a:r>
              <a:rPr lang="en-US"/>
              <a:t>Delayed</a:t>
            </a:r>
            <a:endParaRPr/>
          </a:p>
          <a:p>
            <a:pPr indent="-228600" lvl="1" marL="685800" rtl="0" algn="l">
              <a:lnSpc>
                <a:spcPct val="90000"/>
              </a:lnSpc>
              <a:spcBef>
                <a:spcPts val="500"/>
              </a:spcBef>
              <a:spcAft>
                <a:spcPts val="0"/>
              </a:spcAft>
              <a:buClr>
                <a:schemeClr val="dk1"/>
              </a:buClr>
              <a:buSzPts val="2400"/>
              <a:buChar char="•"/>
            </a:pPr>
            <a:r>
              <a:rPr lang="en-US"/>
              <a:t>Blocked</a:t>
            </a:r>
            <a:endParaRPr/>
          </a:p>
        </p:txBody>
      </p:sp>
      <p:pic>
        <p:nvPicPr>
          <p:cNvPr id="247" name="Google Shape;247;p14"/>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5"/>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53" name="Google Shape;253;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Thread States</a:t>
            </a:r>
            <a:endParaRPr sz="5400"/>
          </a:p>
        </p:txBody>
      </p:sp>
      <p:sp>
        <p:nvSpPr>
          <p:cNvPr id="254" name="Google Shape;254;p15"/>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55" name="Google Shape;255;p15"/>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None/>
            </a:pPr>
            <a:r>
              <a:rPr b="1" lang="en-US" sz="3200"/>
              <a:t>Waiting state</a:t>
            </a:r>
            <a:endParaRPr/>
          </a:p>
          <a:p>
            <a:pPr indent="-228600" lvl="0" marL="228600" rtl="0" algn="l">
              <a:lnSpc>
                <a:spcPct val="90000"/>
              </a:lnSpc>
              <a:spcBef>
                <a:spcPts val="1000"/>
              </a:spcBef>
              <a:spcAft>
                <a:spcPts val="0"/>
              </a:spcAft>
              <a:buClr>
                <a:schemeClr val="dk1"/>
              </a:buClr>
              <a:buSzPts val="3200"/>
              <a:buChar char="•"/>
            </a:pPr>
            <a:r>
              <a:rPr lang="en-US" sz="3200"/>
              <a:t>When the thread is waiting for an external event</a:t>
            </a:r>
            <a:endParaRPr/>
          </a:p>
          <a:p>
            <a:pPr indent="-228600" lvl="0" marL="228600" rtl="0" algn="l">
              <a:lnSpc>
                <a:spcPct val="90000"/>
              </a:lnSpc>
              <a:spcBef>
                <a:spcPts val="1000"/>
              </a:spcBef>
              <a:spcAft>
                <a:spcPts val="0"/>
              </a:spcAft>
              <a:buClr>
                <a:schemeClr val="dk1"/>
              </a:buClr>
              <a:buSzPts val="3200"/>
              <a:buChar char="•"/>
            </a:pPr>
            <a:r>
              <a:rPr lang="en-US" sz="3200"/>
              <a:t>When another higher priority process interrupts the current process. </a:t>
            </a:r>
            <a:endParaRPr/>
          </a:p>
          <a:p>
            <a:pPr indent="-228600" lvl="0" marL="228600" rtl="0" algn="l">
              <a:lnSpc>
                <a:spcPct val="90000"/>
              </a:lnSpc>
              <a:spcBef>
                <a:spcPts val="1000"/>
              </a:spcBef>
              <a:spcAft>
                <a:spcPts val="0"/>
              </a:spcAft>
              <a:buClr>
                <a:schemeClr val="dk1"/>
              </a:buClr>
              <a:buSzPts val="3200"/>
              <a:buChar char="•"/>
            </a:pPr>
            <a:r>
              <a:rPr lang="en-US" sz="3200"/>
              <a:t>When complete a signal is sent to move from Waiting to Ready [1]</a:t>
            </a:r>
            <a:endParaRPr sz="3200"/>
          </a:p>
        </p:txBody>
      </p:sp>
      <p:pic>
        <p:nvPicPr>
          <p:cNvPr id="256" name="Google Shape;256;p15"/>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pic>
        <p:nvPicPr>
          <p:cNvPr id="257" name="Google Shape;257;p15"/>
          <p:cNvPicPr preferRelativeResize="0"/>
          <p:nvPr/>
        </p:nvPicPr>
        <p:blipFill rotWithShape="1">
          <a:blip r:embed="rId3">
            <a:alphaModFix/>
          </a:blip>
          <a:srcRect b="0" l="0" r="0" t="0"/>
          <a:stretch/>
        </p:blipFill>
        <p:spPr>
          <a:xfrm>
            <a:off x="9963150" y="52959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16"/>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63" name="Google Shape;263;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Thread States</a:t>
            </a:r>
            <a:endParaRPr sz="5400"/>
          </a:p>
        </p:txBody>
      </p:sp>
      <p:sp>
        <p:nvSpPr>
          <p:cNvPr id="264" name="Google Shape;264;p16"/>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65" name="Google Shape;265;p16"/>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 thread can be delayed for a specific period - Delayed state. </a:t>
            </a:r>
            <a:endParaRPr/>
          </a:p>
          <a:p>
            <a:pPr indent="-228600" lvl="0" marL="228600" rtl="0" algn="l">
              <a:lnSpc>
                <a:spcPct val="90000"/>
              </a:lnSpc>
              <a:spcBef>
                <a:spcPts val="1000"/>
              </a:spcBef>
              <a:spcAft>
                <a:spcPts val="0"/>
              </a:spcAft>
              <a:buClr>
                <a:schemeClr val="dk1"/>
              </a:buClr>
              <a:buSzPts val="2800"/>
              <a:buChar char="•"/>
            </a:pPr>
            <a:r>
              <a:rPr lang="en-US"/>
              <a:t>Time elapses - Ready state. </a:t>
            </a:r>
            <a:endParaRPr/>
          </a:p>
          <a:p>
            <a:pPr indent="-228600" lvl="0" marL="228600" rtl="0" algn="l">
              <a:lnSpc>
                <a:spcPct val="90000"/>
              </a:lnSpc>
              <a:spcBef>
                <a:spcPts val="1000"/>
              </a:spcBef>
              <a:spcAft>
                <a:spcPts val="0"/>
              </a:spcAft>
              <a:buClr>
                <a:schemeClr val="dk1"/>
              </a:buClr>
              <a:buSzPts val="2800"/>
              <a:buChar char="•"/>
            </a:pPr>
            <a:r>
              <a:rPr lang="en-US"/>
              <a:t>When an I/O request is issued -  Blocked state [1]. </a:t>
            </a:r>
            <a:endParaRPr/>
          </a:p>
          <a:p>
            <a:pPr indent="-228600" lvl="0" marL="228600" rtl="0" algn="l">
              <a:lnSpc>
                <a:spcPct val="90000"/>
              </a:lnSpc>
              <a:spcBef>
                <a:spcPts val="1000"/>
              </a:spcBef>
              <a:spcAft>
                <a:spcPts val="0"/>
              </a:spcAft>
              <a:buClr>
                <a:schemeClr val="dk1"/>
              </a:buClr>
              <a:buSzPts val="2800"/>
              <a:buChar char="•"/>
            </a:pPr>
            <a:r>
              <a:rPr lang="en-US"/>
              <a:t>When the I/0 request is fulfilled - Ready. </a:t>
            </a:r>
            <a:endParaRPr/>
          </a:p>
          <a:p>
            <a:pPr indent="-228600" lvl="0" marL="228600" rtl="0" algn="l">
              <a:lnSpc>
                <a:spcPct val="90000"/>
              </a:lnSpc>
              <a:spcBef>
                <a:spcPts val="1000"/>
              </a:spcBef>
              <a:spcAft>
                <a:spcPts val="0"/>
              </a:spcAft>
              <a:buClr>
                <a:schemeClr val="dk1"/>
              </a:buClr>
              <a:buSzPts val="2800"/>
              <a:buChar char="•"/>
            </a:pPr>
            <a:r>
              <a:rPr lang="en-US"/>
              <a:t>After a thread completes its transitioned - Finished state. </a:t>
            </a:r>
            <a:endParaRPr/>
          </a:p>
        </p:txBody>
      </p:sp>
      <p:pic>
        <p:nvPicPr>
          <p:cNvPr id="266" name="Google Shape;266;p16"/>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0" name="Shape 270"/>
        <p:cNvGrpSpPr/>
        <p:nvPr/>
      </p:nvGrpSpPr>
      <p:grpSpPr>
        <a:xfrm>
          <a:off x="0" y="0"/>
          <a:ext cx="0" cy="0"/>
          <a:chOff x="0" y="0"/>
          <a:chExt cx="0" cy="0"/>
        </a:xfrm>
      </p:grpSpPr>
      <p:sp>
        <p:nvSpPr>
          <p:cNvPr id="271" name="Google Shape;271;p17"/>
          <p:cNvSpPr/>
          <p:nvPr/>
        </p:nvSpPr>
        <p:spPr>
          <a:xfrm>
            <a:off x="0" y="651752"/>
            <a:ext cx="12192000" cy="736551"/>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72" name="Google Shape;272;p17"/>
          <p:cNvSpPr txBox="1"/>
          <p:nvPr>
            <p:ph type="title"/>
          </p:nvPr>
        </p:nvSpPr>
        <p:spPr>
          <a:xfrm>
            <a:off x="556532" y="643467"/>
            <a:ext cx="11210925" cy="74483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3200"/>
              <a:buFont typeface="Georgia"/>
              <a:buNone/>
            </a:pPr>
            <a:r>
              <a:rPr lang="en-US" sz="3200">
                <a:solidFill>
                  <a:schemeClr val="lt1"/>
                </a:solidFill>
                <a:latin typeface="Georgia"/>
                <a:ea typeface="Georgia"/>
                <a:cs typeface="Georgia"/>
                <a:sym typeface="Georgia"/>
              </a:rPr>
              <a:t>Thread States</a:t>
            </a:r>
            <a:endParaRPr/>
          </a:p>
        </p:txBody>
      </p:sp>
      <p:pic>
        <p:nvPicPr>
          <p:cNvPr descr="Graphical user interface, text, application&#10;&#10;Description automatically generated" id="273" name="Google Shape;273;p17"/>
          <p:cNvPicPr preferRelativeResize="0"/>
          <p:nvPr>
            <p:ph idx="1" type="body"/>
          </p:nvPr>
        </p:nvPicPr>
        <p:blipFill rotWithShape="1">
          <a:blip r:embed="rId3">
            <a:alphaModFix/>
          </a:blip>
          <a:srcRect b="0" l="0" r="0" t="0"/>
          <a:stretch/>
        </p:blipFill>
        <p:spPr>
          <a:xfrm>
            <a:off x="2372101" y="1675227"/>
            <a:ext cx="7447797" cy="439419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8"/>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79" name="Google Shape;279;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Thread States</a:t>
            </a:r>
            <a:endParaRPr sz="5400"/>
          </a:p>
        </p:txBody>
      </p:sp>
      <p:sp>
        <p:nvSpPr>
          <p:cNvPr id="280" name="Google Shape;280;p18"/>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81" name="Google Shape;281;p18"/>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b="1" lang="en-US" sz="2400"/>
              <a:t>Operating System Role</a:t>
            </a:r>
            <a:endParaRPr/>
          </a:p>
          <a:p>
            <a:pPr indent="-342900" lvl="0" marL="342900" rtl="0" algn="just">
              <a:lnSpc>
                <a:spcPct val="150000"/>
              </a:lnSpc>
              <a:spcBef>
                <a:spcPts val="1000"/>
              </a:spcBef>
              <a:spcAft>
                <a:spcPts val="0"/>
              </a:spcAft>
              <a:buClr>
                <a:schemeClr val="dk1"/>
              </a:buClr>
              <a:buSzPts val="2400"/>
              <a:buFont typeface="Georgia"/>
              <a:buAutoNum type="arabicPeriod"/>
            </a:pPr>
            <a:r>
              <a:rPr lang="en-US" sz="2400">
                <a:latin typeface="Helvetica Neue"/>
                <a:ea typeface="Helvetica Neue"/>
                <a:cs typeface="Helvetica Neue"/>
                <a:sym typeface="Helvetica Neue"/>
              </a:rPr>
              <a:t>Create new threads</a:t>
            </a:r>
            <a:endParaRPr sz="2400">
              <a:latin typeface="Calibri"/>
              <a:ea typeface="Calibri"/>
              <a:cs typeface="Calibri"/>
              <a:sym typeface="Calibri"/>
            </a:endParaRPr>
          </a:p>
          <a:p>
            <a:pPr indent="-342900" lvl="0" marL="342900" rtl="0" algn="just">
              <a:lnSpc>
                <a:spcPct val="150000"/>
              </a:lnSpc>
              <a:spcBef>
                <a:spcPts val="1000"/>
              </a:spcBef>
              <a:spcAft>
                <a:spcPts val="0"/>
              </a:spcAft>
              <a:buClr>
                <a:schemeClr val="dk1"/>
              </a:buClr>
              <a:buSzPts val="2400"/>
              <a:buFont typeface="Georgia"/>
              <a:buAutoNum type="arabicPeriod"/>
            </a:pPr>
            <a:r>
              <a:rPr lang="en-US" sz="2400">
                <a:latin typeface="Helvetica Neue"/>
                <a:ea typeface="Helvetica Neue"/>
                <a:cs typeface="Helvetica Neue"/>
                <a:sym typeface="Helvetica Neue"/>
              </a:rPr>
              <a:t>Prepare a thread in readiness to execute</a:t>
            </a:r>
            <a:endParaRPr sz="2400">
              <a:latin typeface="Calibri"/>
              <a:ea typeface="Calibri"/>
              <a:cs typeface="Calibri"/>
              <a:sym typeface="Calibri"/>
            </a:endParaRPr>
          </a:p>
          <a:p>
            <a:pPr indent="-342900" lvl="0" marL="342900" rtl="0" algn="just">
              <a:lnSpc>
                <a:spcPct val="150000"/>
              </a:lnSpc>
              <a:spcBef>
                <a:spcPts val="1000"/>
              </a:spcBef>
              <a:spcAft>
                <a:spcPts val="0"/>
              </a:spcAft>
              <a:buClr>
                <a:schemeClr val="dk1"/>
              </a:buClr>
              <a:buSzPts val="2400"/>
              <a:buFont typeface="Georgia"/>
              <a:buAutoNum type="arabicPeriod"/>
            </a:pPr>
            <a:r>
              <a:rPr lang="en-US" sz="2400">
                <a:latin typeface="Helvetica Neue"/>
                <a:ea typeface="Helvetica Neue"/>
                <a:cs typeface="Helvetica Neue"/>
                <a:sym typeface="Helvetica Neue"/>
              </a:rPr>
              <a:t>Delaying threads for a specific amount of time</a:t>
            </a:r>
            <a:endParaRPr sz="2400">
              <a:latin typeface="Calibri"/>
              <a:ea typeface="Calibri"/>
              <a:cs typeface="Calibri"/>
              <a:sym typeface="Calibri"/>
            </a:endParaRPr>
          </a:p>
          <a:p>
            <a:pPr indent="-342900" lvl="0" marL="342900" rtl="0" algn="just">
              <a:lnSpc>
                <a:spcPct val="150000"/>
              </a:lnSpc>
              <a:spcBef>
                <a:spcPts val="1000"/>
              </a:spcBef>
              <a:spcAft>
                <a:spcPts val="0"/>
              </a:spcAft>
              <a:buClr>
                <a:schemeClr val="dk1"/>
              </a:buClr>
              <a:buSzPts val="2400"/>
              <a:buFont typeface="Georgia"/>
              <a:buAutoNum type="arabicPeriod"/>
            </a:pPr>
            <a:r>
              <a:rPr lang="en-US" sz="2400">
                <a:latin typeface="Helvetica Neue"/>
                <a:ea typeface="Helvetica Neue"/>
                <a:cs typeface="Helvetica Neue"/>
                <a:sym typeface="Helvetica Neue"/>
              </a:rPr>
              <a:t>Blocking threads that may have any I/O requests</a:t>
            </a:r>
            <a:endParaRPr sz="2400">
              <a:latin typeface="Calibri"/>
              <a:ea typeface="Calibri"/>
              <a:cs typeface="Calibri"/>
              <a:sym typeface="Calibri"/>
            </a:endParaRPr>
          </a:p>
          <a:p>
            <a:pPr indent="-50800" lvl="0" marL="228600" rtl="0" algn="l">
              <a:lnSpc>
                <a:spcPct val="90000"/>
              </a:lnSpc>
              <a:spcBef>
                <a:spcPts val="1000"/>
              </a:spcBef>
              <a:spcAft>
                <a:spcPts val="0"/>
              </a:spcAft>
              <a:buClr>
                <a:schemeClr val="dk1"/>
              </a:buClr>
              <a:buSzPts val="2800"/>
              <a:buNone/>
            </a:pPr>
            <a:r>
              <a:t/>
            </a:r>
            <a:endParaRPr/>
          </a:p>
        </p:txBody>
      </p:sp>
      <p:pic>
        <p:nvPicPr>
          <p:cNvPr id="282" name="Google Shape;282;p18"/>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pic>
        <p:nvPicPr>
          <p:cNvPr id="283" name="Google Shape;283;p18"/>
          <p:cNvPicPr preferRelativeResize="0"/>
          <p:nvPr/>
        </p:nvPicPr>
        <p:blipFill rotWithShape="1">
          <a:blip r:embed="rId3">
            <a:alphaModFix/>
          </a:blip>
          <a:srcRect b="0" l="0" r="0" t="0"/>
          <a:stretch/>
        </p:blipFill>
        <p:spPr>
          <a:xfrm>
            <a:off x="9963150" y="52959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19"/>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89" name="Google Shape;289;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Thread States</a:t>
            </a:r>
            <a:endParaRPr sz="5400"/>
          </a:p>
        </p:txBody>
      </p:sp>
      <p:sp>
        <p:nvSpPr>
          <p:cNvPr id="290" name="Google Shape;290;p19"/>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91" name="Google Shape;291;p19"/>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b="1" lang="en-US" sz="2400"/>
              <a:t>Operating system role</a:t>
            </a:r>
            <a:endParaRPr/>
          </a:p>
          <a:p>
            <a:pPr indent="-457200" lvl="0" marL="457200" rtl="0" algn="just">
              <a:lnSpc>
                <a:spcPct val="150000"/>
              </a:lnSpc>
              <a:spcBef>
                <a:spcPts val="1000"/>
              </a:spcBef>
              <a:spcAft>
                <a:spcPts val="0"/>
              </a:spcAft>
              <a:buClr>
                <a:schemeClr val="dk1"/>
              </a:buClr>
              <a:buSzPts val="2400"/>
              <a:buFont typeface="Georgia"/>
              <a:buAutoNum type="arabicPeriod" startAt="5"/>
            </a:pPr>
            <a:r>
              <a:rPr lang="en-US" sz="2400">
                <a:latin typeface="Helvetica Neue"/>
                <a:ea typeface="Helvetica Neue"/>
                <a:cs typeface="Helvetica Neue"/>
                <a:sym typeface="Helvetica Neue"/>
              </a:rPr>
              <a:t>Placing threads on wait if a specific event needs to take place or has occurred</a:t>
            </a:r>
            <a:endParaRPr sz="2400">
              <a:latin typeface="Calibri"/>
              <a:ea typeface="Calibri"/>
              <a:cs typeface="Calibri"/>
              <a:sym typeface="Calibri"/>
            </a:endParaRPr>
          </a:p>
          <a:p>
            <a:pPr indent="-342900" lvl="0" marL="342900" rtl="0" algn="just">
              <a:lnSpc>
                <a:spcPct val="150000"/>
              </a:lnSpc>
              <a:spcBef>
                <a:spcPts val="1000"/>
              </a:spcBef>
              <a:spcAft>
                <a:spcPts val="0"/>
              </a:spcAft>
              <a:buClr>
                <a:schemeClr val="dk1"/>
              </a:buClr>
              <a:buSzPts val="2400"/>
              <a:buFont typeface="Georgia"/>
              <a:buAutoNum type="arabicPeriod" startAt="5"/>
            </a:pPr>
            <a:r>
              <a:rPr lang="en-US" sz="2400">
                <a:latin typeface="Helvetica Neue"/>
                <a:ea typeface="Helvetica Neue"/>
                <a:cs typeface="Helvetica Neue"/>
                <a:sym typeface="Helvetica Neue"/>
              </a:rPr>
              <a:t>Schedule threads for execution</a:t>
            </a:r>
            <a:endParaRPr sz="2400">
              <a:latin typeface="Calibri"/>
              <a:ea typeface="Calibri"/>
              <a:cs typeface="Calibri"/>
              <a:sym typeface="Calibri"/>
            </a:endParaRPr>
          </a:p>
          <a:p>
            <a:pPr indent="-342900" lvl="0" marL="342900" rtl="0" algn="just">
              <a:lnSpc>
                <a:spcPct val="150000"/>
              </a:lnSpc>
              <a:spcBef>
                <a:spcPts val="1000"/>
              </a:spcBef>
              <a:spcAft>
                <a:spcPts val="0"/>
              </a:spcAft>
              <a:buClr>
                <a:schemeClr val="dk1"/>
              </a:buClr>
              <a:buSzPts val="2400"/>
              <a:buFont typeface="Georgia"/>
              <a:buAutoNum type="arabicPeriod" startAt="5"/>
            </a:pPr>
            <a:r>
              <a:rPr lang="en-US" sz="2400">
                <a:latin typeface="Helvetica Neue"/>
                <a:ea typeface="Helvetica Neue"/>
                <a:cs typeface="Helvetica Neue"/>
                <a:sym typeface="Helvetica Neue"/>
              </a:rPr>
              <a:t>Synchronizing thread execution</a:t>
            </a:r>
            <a:endParaRPr sz="2400">
              <a:latin typeface="Calibri"/>
              <a:ea typeface="Calibri"/>
              <a:cs typeface="Calibri"/>
              <a:sym typeface="Calibri"/>
            </a:endParaRPr>
          </a:p>
          <a:p>
            <a:pPr indent="-342900" lvl="0" marL="342900" rtl="0" algn="just">
              <a:lnSpc>
                <a:spcPct val="150000"/>
              </a:lnSpc>
              <a:spcBef>
                <a:spcPts val="1000"/>
              </a:spcBef>
              <a:spcAft>
                <a:spcPts val="0"/>
              </a:spcAft>
              <a:buClr>
                <a:schemeClr val="dk1"/>
              </a:buClr>
              <a:buSzPts val="2400"/>
              <a:buFont typeface="Georgia"/>
              <a:buAutoNum type="arabicPeriod" startAt="5"/>
            </a:pPr>
            <a:r>
              <a:rPr lang="en-US" sz="2400">
                <a:latin typeface="Helvetica Neue"/>
                <a:ea typeface="Helvetica Neue"/>
                <a:cs typeface="Helvetica Neue"/>
                <a:sym typeface="Helvetica Neue"/>
              </a:rPr>
              <a:t>Terminate threads and release resources</a:t>
            </a:r>
            <a:endParaRPr sz="2400">
              <a:latin typeface="Calibri"/>
              <a:ea typeface="Calibri"/>
              <a:cs typeface="Calibri"/>
              <a:sym typeface="Calibri"/>
            </a:endParaRPr>
          </a:p>
          <a:p>
            <a:pPr indent="-76200" lvl="0" marL="228600" rtl="0" algn="l">
              <a:lnSpc>
                <a:spcPct val="90000"/>
              </a:lnSpc>
              <a:spcBef>
                <a:spcPts val="1800"/>
              </a:spcBef>
              <a:spcAft>
                <a:spcPts val="0"/>
              </a:spcAft>
              <a:buClr>
                <a:schemeClr val="dk1"/>
              </a:buClr>
              <a:buSzPts val="2400"/>
              <a:buNone/>
            </a:pPr>
            <a:r>
              <a:t/>
            </a:r>
            <a:endParaRPr sz="2400"/>
          </a:p>
          <a:p>
            <a:pPr indent="-76200" lvl="0" marL="228600" rtl="0" algn="l">
              <a:lnSpc>
                <a:spcPct val="90000"/>
              </a:lnSpc>
              <a:spcBef>
                <a:spcPts val="1000"/>
              </a:spcBef>
              <a:spcAft>
                <a:spcPts val="0"/>
              </a:spcAft>
              <a:buClr>
                <a:schemeClr val="dk1"/>
              </a:buClr>
              <a:buSzPts val="2400"/>
              <a:buNone/>
            </a:pPr>
            <a:r>
              <a:t/>
            </a:r>
            <a:endParaRPr sz="2400"/>
          </a:p>
        </p:txBody>
      </p:sp>
      <p:pic>
        <p:nvPicPr>
          <p:cNvPr id="292" name="Google Shape;292;p19"/>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0"/>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98" name="Google Shape;298;p20"/>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Job and Process States</a:t>
            </a:r>
            <a:endParaRPr sz="5400"/>
          </a:p>
        </p:txBody>
      </p:sp>
      <p:sp>
        <p:nvSpPr>
          <p:cNvPr id="299" name="Google Shape;299;p20"/>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00" name="Google Shape;300;p20"/>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 job or process has various states as it moves through the system.</a:t>
            </a:r>
            <a:endParaRPr/>
          </a:p>
          <a:p>
            <a:pPr indent="-228600" lvl="0" marL="228600" rtl="0" algn="l">
              <a:lnSpc>
                <a:spcPct val="90000"/>
              </a:lnSpc>
              <a:spcBef>
                <a:spcPts val="1000"/>
              </a:spcBef>
              <a:spcAft>
                <a:spcPts val="0"/>
              </a:spcAft>
              <a:buClr>
                <a:schemeClr val="dk1"/>
              </a:buClr>
              <a:buSzPts val="2800"/>
              <a:buChar char="•"/>
            </a:pPr>
            <a:r>
              <a:rPr lang="en-US"/>
              <a:t>Hold</a:t>
            </a:r>
            <a:endParaRPr/>
          </a:p>
          <a:p>
            <a:pPr indent="-228600" lvl="0" marL="228600" rtl="0" algn="l">
              <a:lnSpc>
                <a:spcPct val="90000"/>
              </a:lnSpc>
              <a:spcBef>
                <a:spcPts val="1000"/>
              </a:spcBef>
              <a:spcAft>
                <a:spcPts val="0"/>
              </a:spcAft>
              <a:buClr>
                <a:schemeClr val="dk1"/>
              </a:buClr>
              <a:buSzPts val="2800"/>
              <a:buChar char="•"/>
            </a:pPr>
            <a:r>
              <a:rPr lang="en-US"/>
              <a:t>Ready</a:t>
            </a:r>
            <a:endParaRPr/>
          </a:p>
          <a:p>
            <a:pPr indent="-228600" lvl="0" marL="228600" rtl="0" algn="l">
              <a:lnSpc>
                <a:spcPct val="90000"/>
              </a:lnSpc>
              <a:spcBef>
                <a:spcPts val="1000"/>
              </a:spcBef>
              <a:spcAft>
                <a:spcPts val="0"/>
              </a:spcAft>
              <a:buClr>
                <a:schemeClr val="dk1"/>
              </a:buClr>
              <a:buSzPts val="2800"/>
              <a:buChar char="•"/>
            </a:pPr>
            <a:r>
              <a:rPr lang="en-US"/>
              <a:t>Running</a:t>
            </a:r>
            <a:endParaRPr/>
          </a:p>
          <a:p>
            <a:pPr indent="-228600" lvl="0" marL="228600" rtl="0" algn="l">
              <a:lnSpc>
                <a:spcPct val="90000"/>
              </a:lnSpc>
              <a:spcBef>
                <a:spcPts val="1000"/>
              </a:spcBef>
              <a:spcAft>
                <a:spcPts val="0"/>
              </a:spcAft>
              <a:buClr>
                <a:schemeClr val="dk1"/>
              </a:buClr>
              <a:buSzPts val="2800"/>
              <a:buChar char="•"/>
            </a:pPr>
            <a:r>
              <a:rPr lang="en-US"/>
              <a:t>Waiting</a:t>
            </a:r>
            <a:endParaRPr/>
          </a:p>
          <a:p>
            <a:pPr indent="-228600" lvl="0" marL="228600" rtl="0" algn="l">
              <a:lnSpc>
                <a:spcPct val="90000"/>
              </a:lnSpc>
              <a:spcBef>
                <a:spcPts val="1000"/>
              </a:spcBef>
              <a:spcAft>
                <a:spcPts val="0"/>
              </a:spcAft>
              <a:buClr>
                <a:schemeClr val="dk1"/>
              </a:buClr>
              <a:buSzPts val="2800"/>
              <a:buChar char="•"/>
            </a:pPr>
            <a:r>
              <a:rPr lang="en-US"/>
              <a:t>Finished</a:t>
            </a:r>
            <a:endParaRPr/>
          </a:p>
        </p:txBody>
      </p:sp>
      <p:pic>
        <p:nvPicPr>
          <p:cNvPr id="301" name="Google Shape;301;p20"/>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21"/>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08" name="Google Shape;308;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Job and Process States</a:t>
            </a:r>
            <a:endParaRPr sz="5400"/>
          </a:p>
        </p:txBody>
      </p:sp>
      <p:sp>
        <p:nvSpPr>
          <p:cNvPr id="309" name="Google Shape;309;p21"/>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10" name="Google Shape;310;p21"/>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After the job is accepted by the system - Hold state</a:t>
            </a:r>
            <a:endParaRPr/>
          </a:p>
          <a:p>
            <a:pPr indent="-228600" lvl="0" marL="228600" rtl="0" algn="l">
              <a:lnSpc>
                <a:spcPct val="90000"/>
              </a:lnSpc>
              <a:spcBef>
                <a:spcPts val="1000"/>
              </a:spcBef>
              <a:spcAft>
                <a:spcPts val="0"/>
              </a:spcAft>
              <a:buClr>
                <a:schemeClr val="dk1"/>
              </a:buClr>
              <a:buSzPts val="2800"/>
              <a:buChar char="•"/>
            </a:pPr>
            <a:r>
              <a:rPr lang="en-US"/>
              <a:t>Placed in a queue - characteristics</a:t>
            </a:r>
            <a:endParaRPr/>
          </a:p>
          <a:p>
            <a:pPr indent="-228600" lvl="1" marL="685800" rtl="0" algn="l">
              <a:lnSpc>
                <a:spcPct val="90000"/>
              </a:lnSpc>
              <a:spcBef>
                <a:spcPts val="500"/>
              </a:spcBef>
              <a:spcAft>
                <a:spcPts val="0"/>
              </a:spcAft>
              <a:buClr>
                <a:schemeClr val="dk1"/>
              </a:buClr>
              <a:buSzPts val="2400"/>
              <a:buChar char="•"/>
            </a:pPr>
            <a:r>
              <a:rPr lang="en-US"/>
              <a:t>CPU time required</a:t>
            </a:r>
            <a:endParaRPr/>
          </a:p>
          <a:p>
            <a:pPr indent="-228600" lvl="1" marL="685800" rtl="0" algn="l">
              <a:lnSpc>
                <a:spcPct val="90000"/>
              </a:lnSpc>
              <a:spcBef>
                <a:spcPts val="500"/>
              </a:spcBef>
              <a:spcAft>
                <a:spcPts val="0"/>
              </a:spcAft>
              <a:buClr>
                <a:schemeClr val="dk1"/>
              </a:buClr>
              <a:buSzPts val="2400"/>
              <a:buChar char="•"/>
            </a:pPr>
            <a:r>
              <a:rPr lang="en-US"/>
              <a:t>Memory required</a:t>
            </a:r>
            <a:endParaRPr/>
          </a:p>
          <a:p>
            <a:pPr indent="-228600" lvl="1" marL="685800" rtl="0" algn="l">
              <a:lnSpc>
                <a:spcPct val="90000"/>
              </a:lnSpc>
              <a:spcBef>
                <a:spcPts val="500"/>
              </a:spcBef>
              <a:spcAft>
                <a:spcPts val="0"/>
              </a:spcAft>
              <a:buClr>
                <a:schemeClr val="dk1"/>
              </a:buClr>
              <a:buSzPts val="2400"/>
              <a:buChar char="•"/>
            </a:pPr>
            <a:r>
              <a:rPr lang="en-US"/>
              <a:t>Special I/O devices needed</a:t>
            </a:r>
            <a:endParaRPr/>
          </a:p>
          <a:p>
            <a:pPr indent="-228600" lvl="0" marL="228600" rtl="0" algn="l">
              <a:lnSpc>
                <a:spcPct val="90000"/>
              </a:lnSpc>
              <a:spcBef>
                <a:spcPts val="1000"/>
              </a:spcBef>
              <a:spcAft>
                <a:spcPts val="0"/>
              </a:spcAft>
              <a:buClr>
                <a:schemeClr val="dk1"/>
              </a:buClr>
              <a:buSzPts val="2800"/>
              <a:buChar char="•"/>
            </a:pPr>
            <a:r>
              <a:rPr lang="en-US"/>
              <a:t>Through the job scheduler, the job moves - Ready state. </a:t>
            </a:r>
            <a:endParaRPr/>
          </a:p>
          <a:p>
            <a:pPr indent="-228600" lvl="0" marL="228600" rtl="0" algn="l">
              <a:lnSpc>
                <a:spcPct val="90000"/>
              </a:lnSpc>
              <a:spcBef>
                <a:spcPts val="1000"/>
              </a:spcBef>
              <a:spcAft>
                <a:spcPts val="0"/>
              </a:spcAft>
              <a:buClr>
                <a:schemeClr val="dk1"/>
              </a:buClr>
              <a:buSzPts val="2800"/>
              <a:buChar char="•"/>
            </a:pPr>
            <a:r>
              <a:rPr lang="en-US"/>
              <a:t>Some systems will place the job into the Ready queue directly</a:t>
            </a:r>
            <a:endParaRPr/>
          </a:p>
          <a:p>
            <a:pPr indent="-50800" lvl="0" marL="228600" rtl="0" algn="l">
              <a:lnSpc>
                <a:spcPct val="90000"/>
              </a:lnSpc>
              <a:spcBef>
                <a:spcPts val="1000"/>
              </a:spcBef>
              <a:spcAft>
                <a:spcPts val="0"/>
              </a:spcAft>
              <a:buClr>
                <a:schemeClr val="dk1"/>
              </a:buClr>
              <a:buSzPts val="2800"/>
              <a:buNone/>
            </a:pPr>
            <a:r>
              <a:t/>
            </a:r>
            <a:endParaRPr/>
          </a:p>
        </p:txBody>
      </p:sp>
      <p:pic>
        <p:nvPicPr>
          <p:cNvPr id="311" name="Google Shape;311;p21"/>
          <p:cNvPicPr preferRelativeResize="0"/>
          <p:nvPr/>
        </p:nvPicPr>
        <p:blipFill rotWithShape="1">
          <a:blip r:embed="rId3">
            <a:alphaModFix/>
          </a:blip>
          <a:srcRect b="0" l="0" r="0" t="0"/>
          <a:stretch/>
        </p:blipFill>
        <p:spPr>
          <a:xfrm>
            <a:off x="10284279"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2"/>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17" name="Google Shape;317;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Job and Process States</a:t>
            </a:r>
            <a:endParaRPr sz="5400"/>
          </a:p>
        </p:txBody>
      </p:sp>
      <p:sp>
        <p:nvSpPr>
          <p:cNvPr id="318" name="Google Shape;318;p22"/>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19" name="Google Shape;319;p22"/>
          <p:cNvSpPr txBox="1"/>
          <p:nvPr>
            <p:ph idx="1" type="body"/>
          </p:nvPr>
        </p:nvSpPr>
        <p:spPr>
          <a:xfrm>
            <a:off x="838200" y="1929384"/>
            <a:ext cx="9791700" cy="4526914"/>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Running state -  when the job is being executed. </a:t>
            </a:r>
            <a:endParaRPr/>
          </a:p>
          <a:p>
            <a:pPr indent="-228600" lvl="0" marL="228600" rtl="0" algn="l">
              <a:lnSpc>
                <a:spcPct val="90000"/>
              </a:lnSpc>
              <a:spcBef>
                <a:spcPts val="1000"/>
              </a:spcBef>
              <a:spcAft>
                <a:spcPts val="0"/>
              </a:spcAft>
              <a:buClr>
                <a:schemeClr val="dk1"/>
              </a:buClr>
              <a:buSzPts val="2800"/>
              <a:buChar char="•"/>
            </a:pPr>
            <a:r>
              <a:rPr lang="en-US"/>
              <a:t>A Running job can move back to the Ready state.</a:t>
            </a:r>
            <a:endParaRPr/>
          </a:p>
          <a:p>
            <a:pPr indent="-228600" lvl="1" marL="685800" rtl="0" algn="l">
              <a:lnSpc>
                <a:spcPct val="90000"/>
              </a:lnSpc>
              <a:spcBef>
                <a:spcPts val="500"/>
              </a:spcBef>
              <a:spcAft>
                <a:spcPts val="0"/>
              </a:spcAft>
              <a:buClr>
                <a:schemeClr val="dk1"/>
              </a:buClr>
              <a:buSzPts val="2400"/>
              <a:buChar char="•"/>
            </a:pPr>
            <a:r>
              <a:rPr lang="en-US"/>
              <a:t>Waiting state </a:t>
            </a:r>
            <a:endParaRPr/>
          </a:p>
          <a:p>
            <a:pPr indent="-228600" lvl="1" marL="685800" rtl="0" algn="l">
              <a:lnSpc>
                <a:spcPct val="90000"/>
              </a:lnSpc>
              <a:spcBef>
                <a:spcPts val="500"/>
              </a:spcBef>
              <a:spcAft>
                <a:spcPts val="0"/>
              </a:spcAft>
              <a:buClr>
                <a:schemeClr val="dk1"/>
              </a:buClr>
              <a:buSzPts val="2400"/>
              <a:buChar char="•"/>
            </a:pPr>
            <a:r>
              <a:rPr lang="en-US"/>
              <a:t>Resource is yet to be availed </a:t>
            </a:r>
            <a:endParaRPr/>
          </a:p>
          <a:p>
            <a:pPr indent="-228600" lvl="1" marL="685800" rtl="0" algn="l">
              <a:lnSpc>
                <a:spcPct val="90000"/>
              </a:lnSpc>
              <a:spcBef>
                <a:spcPts val="500"/>
              </a:spcBef>
              <a:spcAft>
                <a:spcPts val="0"/>
              </a:spcAft>
              <a:buClr>
                <a:schemeClr val="dk1"/>
              </a:buClr>
              <a:buSzPts val="2400"/>
              <a:buChar char="•"/>
            </a:pPr>
            <a:r>
              <a:rPr lang="en-US"/>
              <a:t>An I/0 request occurs.</a:t>
            </a:r>
            <a:endParaRPr/>
          </a:p>
          <a:p>
            <a:pPr indent="-228600" lvl="0" marL="228600" rtl="0" algn="l">
              <a:lnSpc>
                <a:spcPct val="90000"/>
              </a:lnSpc>
              <a:spcBef>
                <a:spcPts val="1000"/>
              </a:spcBef>
              <a:spcAft>
                <a:spcPts val="0"/>
              </a:spcAft>
              <a:buClr>
                <a:schemeClr val="dk1"/>
              </a:buClr>
              <a:buSzPts val="2800"/>
              <a:buChar char="•"/>
            </a:pPr>
            <a:r>
              <a:rPr lang="en-US"/>
              <a:t>Ready, Running and Waiting states are controlled - Processor scheduler. </a:t>
            </a:r>
            <a:endParaRPr/>
          </a:p>
          <a:p>
            <a:pPr indent="-228600" lvl="0" marL="228600" rtl="0" algn="l">
              <a:lnSpc>
                <a:spcPct val="90000"/>
              </a:lnSpc>
              <a:spcBef>
                <a:spcPts val="1000"/>
              </a:spcBef>
              <a:spcAft>
                <a:spcPts val="0"/>
              </a:spcAft>
              <a:buClr>
                <a:schemeClr val="dk1"/>
              </a:buClr>
              <a:buSzPts val="2800"/>
              <a:buChar char="•"/>
            </a:pPr>
            <a:r>
              <a:rPr lang="en-US"/>
              <a:t>When the job completes then it moves to the Finished state. </a:t>
            </a:r>
            <a:endParaRPr/>
          </a:p>
          <a:p>
            <a:pPr indent="-228600" lvl="0" marL="228600" rtl="0" algn="l">
              <a:lnSpc>
                <a:spcPct val="90000"/>
              </a:lnSpc>
              <a:spcBef>
                <a:spcPts val="1000"/>
              </a:spcBef>
              <a:spcAft>
                <a:spcPts val="0"/>
              </a:spcAft>
              <a:buClr>
                <a:schemeClr val="dk1"/>
              </a:buClr>
              <a:buSzPts val="2800"/>
              <a:buChar char="•"/>
            </a:pPr>
            <a:r>
              <a:rPr lang="en-US"/>
              <a:t>Finished state like the Hold state - job scheduler.</a:t>
            </a:r>
            <a:endParaRPr/>
          </a:p>
        </p:txBody>
      </p:sp>
      <p:pic>
        <p:nvPicPr>
          <p:cNvPr id="320" name="Google Shape;320;p22"/>
          <p:cNvPicPr preferRelativeResize="0"/>
          <p:nvPr/>
        </p:nvPicPr>
        <p:blipFill rotWithShape="1">
          <a:blip r:embed="rId3">
            <a:alphaModFix/>
          </a:blip>
          <a:srcRect b="0" l="0" r="0" t="0"/>
          <a:stretch/>
        </p:blipFill>
        <p:spPr>
          <a:xfrm>
            <a:off x="10474452"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4" name="Shape 324"/>
        <p:cNvGrpSpPr/>
        <p:nvPr/>
      </p:nvGrpSpPr>
      <p:grpSpPr>
        <a:xfrm>
          <a:off x="0" y="0"/>
          <a:ext cx="0" cy="0"/>
          <a:chOff x="0" y="0"/>
          <a:chExt cx="0" cy="0"/>
        </a:xfrm>
      </p:grpSpPr>
      <p:sp>
        <p:nvSpPr>
          <p:cNvPr id="325" name="Google Shape;325;p23"/>
          <p:cNvSpPr/>
          <p:nvPr/>
        </p:nvSpPr>
        <p:spPr>
          <a:xfrm>
            <a:off x="-2" y="0"/>
            <a:ext cx="12192004"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26" name="Google Shape;326;p23"/>
          <p:cNvSpPr/>
          <p:nvPr/>
        </p:nvSpPr>
        <p:spPr>
          <a:xfrm flipH="1">
            <a:off x="-1" y="5282344"/>
            <a:ext cx="12191998" cy="1590742"/>
          </a:xfrm>
          <a:prstGeom prst="rect">
            <a:avLst/>
          </a:prstGeom>
          <a:gradFill>
            <a:gsLst>
              <a:gs pos="0">
                <a:srgbClr val="000000">
                  <a:alpha val="95686"/>
                </a:srgbClr>
              </a:gs>
              <a:gs pos="34000">
                <a:srgbClr val="000000">
                  <a:alpha val="95686"/>
                </a:srgbClr>
              </a:gs>
              <a:gs pos="100000">
                <a:schemeClr val="accent1"/>
              </a:gs>
            </a:gsLst>
            <a:lin ang="8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27" name="Google Shape;327;p23"/>
          <p:cNvSpPr/>
          <p:nvPr/>
        </p:nvSpPr>
        <p:spPr>
          <a:xfrm flipH="1">
            <a:off x="-4" y="5282344"/>
            <a:ext cx="8115300" cy="1590742"/>
          </a:xfrm>
          <a:prstGeom prst="rect">
            <a:avLst/>
          </a:prstGeom>
          <a:gradFill>
            <a:gsLst>
              <a:gs pos="0">
                <a:srgbClr val="643A7E">
                  <a:alpha val="58823"/>
                </a:srgbClr>
              </a:gs>
              <a:gs pos="28000">
                <a:srgbClr val="643A7E">
                  <a:alpha val="58823"/>
                </a:srgbClr>
              </a:gs>
              <a:gs pos="100000">
                <a:srgbClr val="000000">
                  <a:alpha val="69803"/>
                </a:srgbClr>
              </a:gs>
            </a:gsLst>
            <a:lin ang="11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28" name="Google Shape;328;p23"/>
          <p:cNvSpPr/>
          <p:nvPr/>
        </p:nvSpPr>
        <p:spPr>
          <a:xfrm flipH="1">
            <a:off x="-4" y="5282344"/>
            <a:ext cx="12191998" cy="1590742"/>
          </a:xfrm>
          <a:prstGeom prst="rect">
            <a:avLst/>
          </a:prstGeom>
          <a:gradFill>
            <a:gsLst>
              <a:gs pos="0">
                <a:srgbClr val="000000">
                  <a:alpha val="71764"/>
                </a:srgbClr>
              </a:gs>
              <a:gs pos="100000">
                <a:srgbClr val="864EA9">
                  <a:alpha val="0"/>
                </a:srgbClr>
              </a:gs>
            </a:gsLst>
            <a:lin ang="15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29" name="Google Shape;329;p23"/>
          <p:cNvSpPr txBox="1"/>
          <p:nvPr>
            <p:ph type="title"/>
          </p:nvPr>
        </p:nvSpPr>
        <p:spPr>
          <a:xfrm>
            <a:off x="699714" y="5490971"/>
            <a:ext cx="6962072" cy="1159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000"/>
              <a:buFont typeface="Georgia"/>
              <a:buNone/>
            </a:pPr>
            <a:r>
              <a:rPr lang="en-US" sz="4000">
                <a:solidFill>
                  <a:srgbClr val="FFFFFF"/>
                </a:solidFill>
                <a:latin typeface="Georgia"/>
                <a:ea typeface="Georgia"/>
                <a:cs typeface="Georgia"/>
                <a:sym typeface="Georgia"/>
              </a:rPr>
              <a:t>Job and Process States</a:t>
            </a:r>
            <a:endParaRPr/>
          </a:p>
        </p:txBody>
      </p:sp>
      <p:pic>
        <p:nvPicPr>
          <p:cNvPr descr="Graphical user interface, text, application&#10;&#10;Description automatically generated" id="330" name="Google Shape;330;p23"/>
          <p:cNvPicPr preferRelativeResize="0"/>
          <p:nvPr/>
        </p:nvPicPr>
        <p:blipFill rotWithShape="1">
          <a:blip r:embed="rId3">
            <a:alphaModFix/>
          </a:blip>
          <a:srcRect b="0" l="0" r="0" t="0"/>
          <a:stretch/>
        </p:blipFill>
        <p:spPr>
          <a:xfrm>
            <a:off x="478535" y="483997"/>
            <a:ext cx="11327549" cy="4332784"/>
          </a:xfrm>
          <a:prstGeom prst="rect">
            <a:avLst/>
          </a:prstGeom>
          <a:noFill/>
          <a:ln>
            <a:noFill/>
          </a:ln>
        </p:spPr>
      </p:pic>
      <p:pic>
        <p:nvPicPr>
          <p:cNvPr id="331" name="Google Shape;331;p23"/>
          <p:cNvPicPr preferRelativeResize="0"/>
          <p:nvPr/>
        </p:nvPicPr>
        <p:blipFill rotWithShape="1">
          <a:blip r:embed="rId4">
            <a:alphaModFix/>
          </a:blip>
          <a:srcRect b="0" l="0" r="0" t="0"/>
          <a:stretch/>
        </p:blipFill>
        <p:spPr>
          <a:xfrm>
            <a:off x="10091584" y="5005127"/>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24"/>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37" name="Google Shape;337;p24"/>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Thread Types</a:t>
            </a:r>
            <a:endParaRPr sz="5400"/>
          </a:p>
        </p:txBody>
      </p:sp>
      <p:sp>
        <p:nvSpPr>
          <p:cNvPr id="338" name="Google Shape;338;p24"/>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39" name="Google Shape;339;p24"/>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Threads can be implemented as one of two kinds. </a:t>
            </a:r>
            <a:endParaRPr/>
          </a:p>
          <a:p>
            <a:pPr indent="-228600" lvl="1" marL="685800" rtl="0" algn="l">
              <a:lnSpc>
                <a:spcPct val="90000"/>
              </a:lnSpc>
              <a:spcBef>
                <a:spcPts val="500"/>
              </a:spcBef>
              <a:spcAft>
                <a:spcPts val="0"/>
              </a:spcAft>
              <a:buClr>
                <a:schemeClr val="dk1"/>
              </a:buClr>
              <a:buSzPts val="2400"/>
              <a:buChar char="•"/>
            </a:pPr>
            <a:r>
              <a:rPr lang="en-US"/>
              <a:t>User-level threads</a:t>
            </a:r>
            <a:endParaRPr/>
          </a:p>
          <a:p>
            <a:pPr indent="-228600" lvl="1" marL="685800" rtl="0" algn="l">
              <a:lnSpc>
                <a:spcPct val="90000"/>
              </a:lnSpc>
              <a:spcBef>
                <a:spcPts val="500"/>
              </a:spcBef>
              <a:spcAft>
                <a:spcPts val="0"/>
              </a:spcAft>
              <a:buClr>
                <a:schemeClr val="dk1"/>
              </a:buClr>
              <a:buSzPts val="2400"/>
              <a:buChar char="•"/>
            </a:pPr>
            <a:r>
              <a:rPr lang="en-US"/>
              <a:t>Kernel-level threads</a:t>
            </a:r>
            <a:endParaRPr/>
          </a:p>
        </p:txBody>
      </p:sp>
      <p:pic>
        <p:nvPicPr>
          <p:cNvPr id="340" name="Google Shape;340;p24"/>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25"/>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46" name="Google Shape;346;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User-Level Threads</a:t>
            </a:r>
            <a:endParaRPr sz="5400"/>
          </a:p>
        </p:txBody>
      </p:sp>
      <p:sp>
        <p:nvSpPr>
          <p:cNvPr id="347" name="Google Shape;347;p25"/>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48" name="Google Shape;348;p25"/>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Char char="•"/>
            </a:pPr>
            <a:r>
              <a:rPr lang="en-US" sz="3200"/>
              <a:t>Application or program manages the threads. </a:t>
            </a:r>
            <a:endParaRPr/>
          </a:p>
          <a:p>
            <a:pPr indent="-228600" lvl="0" marL="228600" rtl="0" algn="l">
              <a:lnSpc>
                <a:spcPct val="90000"/>
              </a:lnSpc>
              <a:spcBef>
                <a:spcPts val="1000"/>
              </a:spcBef>
              <a:spcAft>
                <a:spcPts val="0"/>
              </a:spcAft>
              <a:buClr>
                <a:schemeClr val="dk1"/>
              </a:buClr>
              <a:buSzPts val="3200"/>
              <a:buChar char="•"/>
            </a:pPr>
            <a:r>
              <a:rPr lang="en-US" sz="3200"/>
              <a:t>The kernel is not aware of the existence of any threads. </a:t>
            </a:r>
            <a:endParaRPr/>
          </a:p>
          <a:p>
            <a:pPr indent="-228600" lvl="0" marL="228600" rtl="0" algn="l">
              <a:lnSpc>
                <a:spcPct val="90000"/>
              </a:lnSpc>
              <a:spcBef>
                <a:spcPts val="1000"/>
              </a:spcBef>
              <a:spcAft>
                <a:spcPts val="0"/>
              </a:spcAft>
              <a:buClr>
                <a:schemeClr val="dk1"/>
              </a:buClr>
              <a:buSzPts val="3200"/>
              <a:buChar char="•"/>
            </a:pPr>
            <a:r>
              <a:rPr lang="en-US" sz="3200"/>
              <a:t>The thread library would contain code that would allow for </a:t>
            </a:r>
            <a:endParaRPr/>
          </a:p>
          <a:p>
            <a:pPr indent="-228600" lvl="1" marL="685800" rtl="0" algn="l">
              <a:lnSpc>
                <a:spcPct val="90000"/>
              </a:lnSpc>
              <a:spcBef>
                <a:spcPts val="500"/>
              </a:spcBef>
              <a:spcAft>
                <a:spcPts val="0"/>
              </a:spcAft>
              <a:buClr>
                <a:schemeClr val="dk1"/>
              </a:buClr>
              <a:buSzPts val="2800"/>
              <a:buChar char="•"/>
            </a:pPr>
            <a:r>
              <a:rPr lang="en-US" sz="2800"/>
              <a:t>Creation of threads </a:t>
            </a:r>
            <a:endParaRPr/>
          </a:p>
          <a:p>
            <a:pPr indent="-228600" lvl="1" marL="685800" rtl="0" algn="l">
              <a:lnSpc>
                <a:spcPct val="90000"/>
              </a:lnSpc>
              <a:spcBef>
                <a:spcPts val="500"/>
              </a:spcBef>
              <a:spcAft>
                <a:spcPts val="0"/>
              </a:spcAft>
              <a:buClr>
                <a:schemeClr val="dk1"/>
              </a:buClr>
              <a:buSzPts val="2800"/>
              <a:buChar char="•"/>
            </a:pPr>
            <a:r>
              <a:rPr lang="en-US" sz="2800"/>
              <a:t>Termination of threads</a:t>
            </a:r>
            <a:endParaRPr/>
          </a:p>
          <a:p>
            <a:pPr indent="-228600" lvl="1" marL="685800" rtl="0" algn="l">
              <a:lnSpc>
                <a:spcPct val="90000"/>
              </a:lnSpc>
              <a:spcBef>
                <a:spcPts val="500"/>
              </a:spcBef>
              <a:spcAft>
                <a:spcPts val="0"/>
              </a:spcAft>
              <a:buClr>
                <a:schemeClr val="dk1"/>
              </a:buClr>
              <a:buSzPts val="2800"/>
              <a:buChar char="•"/>
            </a:pPr>
            <a:r>
              <a:rPr lang="en-US" sz="2800"/>
              <a:t>Passing data between threads</a:t>
            </a:r>
            <a:endParaRPr/>
          </a:p>
          <a:p>
            <a:pPr indent="-228600" lvl="1" marL="685800" rtl="0" algn="l">
              <a:lnSpc>
                <a:spcPct val="90000"/>
              </a:lnSpc>
              <a:spcBef>
                <a:spcPts val="500"/>
              </a:spcBef>
              <a:spcAft>
                <a:spcPts val="0"/>
              </a:spcAft>
              <a:buClr>
                <a:schemeClr val="dk1"/>
              </a:buClr>
              <a:buSzPts val="2800"/>
              <a:buChar char="•"/>
            </a:pPr>
            <a:r>
              <a:rPr lang="en-US" sz="2800"/>
              <a:t>Scheduling threads.</a:t>
            </a:r>
            <a:endParaRPr sz="2800"/>
          </a:p>
        </p:txBody>
      </p:sp>
      <p:pic>
        <p:nvPicPr>
          <p:cNvPr id="349" name="Google Shape;349;p25"/>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26"/>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55" name="Google Shape;355;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Kernel-Level Threads</a:t>
            </a:r>
            <a:endParaRPr sz="5400"/>
          </a:p>
        </p:txBody>
      </p:sp>
      <p:sp>
        <p:nvSpPr>
          <p:cNvPr id="356" name="Google Shape;356;p26"/>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57" name="Google Shape;357;p26"/>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Thread management is conducted by the kernel. </a:t>
            </a:r>
            <a:endParaRPr/>
          </a:p>
          <a:p>
            <a:pPr indent="-228600" lvl="0" marL="228600" rtl="0" algn="l">
              <a:lnSpc>
                <a:spcPct val="90000"/>
              </a:lnSpc>
              <a:spcBef>
                <a:spcPts val="1000"/>
              </a:spcBef>
              <a:spcAft>
                <a:spcPts val="0"/>
              </a:spcAft>
              <a:buClr>
                <a:schemeClr val="dk1"/>
              </a:buClr>
              <a:buSzPts val="2800"/>
              <a:buChar char="•"/>
            </a:pPr>
            <a:r>
              <a:rPr lang="en-US"/>
              <a:t>No thread management is done within the application/program. </a:t>
            </a:r>
            <a:endParaRPr/>
          </a:p>
          <a:p>
            <a:pPr indent="-228600" lvl="0" marL="228600" rtl="0" algn="l">
              <a:lnSpc>
                <a:spcPct val="90000"/>
              </a:lnSpc>
              <a:spcBef>
                <a:spcPts val="1000"/>
              </a:spcBef>
              <a:spcAft>
                <a:spcPts val="0"/>
              </a:spcAft>
              <a:buClr>
                <a:schemeClr val="dk1"/>
              </a:buClr>
              <a:buSzPts val="2800"/>
              <a:buChar char="•"/>
            </a:pPr>
            <a:r>
              <a:rPr lang="en-US"/>
              <a:t>Threads are supported directly by the operating system. </a:t>
            </a:r>
            <a:endParaRPr/>
          </a:p>
          <a:p>
            <a:pPr indent="-228600" lvl="0" marL="228600" rtl="0" algn="l">
              <a:lnSpc>
                <a:spcPct val="90000"/>
              </a:lnSpc>
              <a:spcBef>
                <a:spcPts val="1000"/>
              </a:spcBef>
              <a:spcAft>
                <a:spcPts val="0"/>
              </a:spcAft>
              <a:buClr>
                <a:schemeClr val="dk1"/>
              </a:buClr>
              <a:buSzPts val="2800"/>
              <a:buChar char="•"/>
            </a:pPr>
            <a:r>
              <a:rPr lang="en-US"/>
              <a:t>An application can be programmed to be multithreaded.</a:t>
            </a:r>
            <a:endParaRPr/>
          </a:p>
          <a:p>
            <a:pPr indent="-228600" lvl="0" marL="228600" rtl="0" algn="l">
              <a:lnSpc>
                <a:spcPct val="90000"/>
              </a:lnSpc>
              <a:spcBef>
                <a:spcPts val="1000"/>
              </a:spcBef>
              <a:spcAft>
                <a:spcPts val="0"/>
              </a:spcAft>
              <a:buClr>
                <a:schemeClr val="dk1"/>
              </a:buClr>
              <a:buSzPts val="2800"/>
              <a:buChar char="•"/>
            </a:pPr>
            <a:r>
              <a:rPr lang="en-US"/>
              <a:t>Kernel will maintain the information for the process as a whole and threads within the process.</a:t>
            </a:r>
            <a:endParaRPr/>
          </a:p>
        </p:txBody>
      </p:sp>
      <p:pic>
        <p:nvPicPr>
          <p:cNvPr id="358" name="Google Shape;358;p26"/>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pic>
        <p:nvPicPr>
          <p:cNvPr id="359" name="Google Shape;359;p26"/>
          <p:cNvPicPr preferRelativeResize="0"/>
          <p:nvPr/>
        </p:nvPicPr>
        <p:blipFill rotWithShape="1">
          <a:blip r:embed="rId3">
            <a:alphaModFix/>
          </a:blip>
          <a:srcRect b="0" l="0" r="0" t="0"/>
          <a:stretch/>
        </p:blipFill>
        <p:spPr>
          <a:xfrm>
            <a:off x="9963150" y="52959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27"/>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65" name="Google Shape;365;p27"/>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Georgia"/>
              <a:buNone/>
            </a:pPr>
            <a:r>
              <a:rPr lang="en-US" sz="4000"/>
              <a:t>Multithreading</a:t>
            </a:r>
            <a:endParaRPr sz="4000"/>
          </a:p>
        </p:txBody>
      </p:sp>
      <p:sp>
        <p:nvSpPr>
          <p:cNvPr id="366" name="Google Shape;366;p27"/>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67" name="Google Shape;367;p27"/>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Operating systems sometimes provide for combined threads</a:t>
            </a:r>
            <a:endParaRPr/>
          </a:p>
          <a:p>
            <a:pPr indent="-228600" lvl="0" marL="228600" rtl="0" algn="l">
              <a:lnSpc>
                <a:spcPct val="90000"/>
              </a:lnSpc>
              <a:spcBef>
                <a:spcPts val="1000"/>
              </a:spcBef>
              <a:spcAft>
                <a:spcPts val="0"/>
              </a:spcAft>
              <a:buClr>
                <a:schemeClr val="dk1"/>
              </a:buClr>
              <a:buSzPts val="2800"/>
              <a:buChar char="•"/>
            </a:pPr>
            <a:r>
              <a:rPr lang="en-US"/>
              <a:t>Combine the user-level and kernel-level threads facilities.</a:t>
            </a:r>
            <a:endParaRPr/>
          </a:p>
          <a:p>
            <a:pPr indent="-228600" lvl="0" marL="228600" rtl="0" algn="l">
              <a:lnSpc>
                <a:spcPct val="90000"/>
              </a:lnSpc>
              <a:spcBef>
                <a:spcPts val="1000"/>
              </a:spcBef>
              <a:spcAft>
                <a:spcPts val="0"/>
              </a:spcAft>
              <a:buClr>
                <a:schemeClr val="dk1"/>
              </a:buClr>
              <a:buSzPts val="2800"/>
              <a:buChar char="•"/>
            </a:pPr>
            <a:r>
              <a:rPr lang="en-US"/>
              <a:t>There are three multithreading models. </a:t>
            </a:r>
            <a:endParaRPr/>
          </a:p>
        </p:txBody>
      </p:sp>
      <p:pic>
        <p:nvPicPr>
          <p:cNvPr id="368" name="Google Shape;368;p27"/>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28"/>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74" name="Google Shape;374;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Multithreading</a:t>
            </a:r>
            <a:endParaRPr sz="5400"/>
          </a:p>
        </p:txBody>
      </p:sp>
      <p:sp>
        <p:nvSpPr>
          <p:cNvPr id="375" name="Google Shape;375;p28"/>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76" name="Google Shape;376;p28"/>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Many-to-one</a:t>
            </a:r>
            <a:endParaRPr/>
          </a:p>
          <a:p>
            <a:pPr indent="-228600" lvl="0" marL="228600" rtl="0" algn="l">
              <a:lnSpc>
                <a:spcPct val="90000"/>
              </a:lnSpc>
              <a:spcBef>
                <a:spcPts val="1000"/>
              </a:spcBef>
              <a:spcAft>
                <a:spcPts val="0"/>
              </a:spcAft>
              <a:buClr>
                <a:schemeClr val="dk1"/>
              </a:buClr>
              <a:buSzPts val="2800"/>
              <a:buChar char="•"/>
            </a:pPr>
            <a:r>
              <a:rPr lang="en-US"/>
              <a:t>Supports many user-level threads to one kernel-level thread.</a:t>
            </a:r>
            <a:endParaRPr/>
          </a:p>
          <a:p>
            <a:pPr indent="-228600" lvl="0" marL="228600" rtl="0" algn="l">
              <a:lnSpc>
                <a:spcPct val="90000"/>
              </a:lnSpc>
              <a:spcBef>
                <a:spcPts val="1000"/>
              </a:spcBef>
              <a:spcAft>
                <a:spcPts val="0"/>
              </a:spcAft>
              <a:buClr>
                <a:schemeClr val="dk1"/>
              </a:buClr>
              <a:buSzPts val="2800"/>
              <a:buChar char="•"/>
            </a:pPr>
            <a:r>
              <a:rPr lang="en-US"/>
              <a:t>Thread management is done within the user's thread library. </a:t>
            </a:r>
            <a:endParaRPr/>
          </a:p>
          <a:p>
            <a:pPr indent="0" lvl="0" marL="0" rtl="0" algn="l">
              <a:lnSpc>
                <a:spcPct val="90000"/>
              </a:lnSpc>
              <a:spcBef>
                <a:spcPts val="1000"/>
              </a:spcBef>
              <a:spcAft>
                <a:spcPts val="0"/>
              </a:spcAft>
              <a:buClr>
                <a:schemeClr val="dk1"/>
              </a:buClr>
              <a:buSzPts val="2800"/>
              <a:buNone/>
            </a:pPr>
            <a:r>
              <a:rPr b="1" lang="en-US"/>
              <a:t>One-to-One</a:t>
            </a:r>
            <a:endParaRPr/>
          </a:p>
          <a:p>
            <a:pPr indent="-228600" lvl="0" marL="228600" rtl="0" algn="l">
              <a:lnSpc>
                <a:spcPct val="90000"/>
              </a:lnSpc>
              <a:spcBef>
                <a:spcPts val="1000"/>
              </a:spcBef>
              <a:spcAft>
                <a:spcPts val="0"/>
              </a:spcAft>
              <a:buClr>
                <a:schemeClr val="dk1"/>
              </a:buClr>
              <a:buSzPts val="2800"/>
              <a:buChar char="•"/>
            </a:pPr>
            <a:r>
              <a:rPr lang="en-US"/>
              <a:t>Has a one-to-one relationship between the user-level and the kernel-level threads.</a:t>
            </a:r>
            <a:endParaRPr/>
          </a:p>
          <a:p>
            <a:pPr indent="-228600" lvl="0" marL="228600" rtl="0" algn="l">
              <a:lnSpc>
                <a:spcPct val="90000"/>
              </a:lnSpc>
              <a:spcBef>
                <a:spcPts val="1000"/>
              </a:spcBef>
              <a:spcAft>
                <a:spcPts val="0"/>
              </a:spcAft>
              <a:buClr>
                <a:schemeClr val="dk1"/>
              </a:buClr>
              <a:buSzPts val="2800"/>
              <a:buChar char="•"/>
            </a:pPr>
            <a:r>
              <a:rPr lang="en-US"/>
              <a:t>Supports multiple threads to execute in parallel on microprocessors</a:t>
            </a:r>
            <a:endParaRPr/>
          </a:p>
        </p:txBody>
      </p:sp>
      <p:pic>
        <p:nvPicPr>
          <p:cNvPr id="377" name="Google Shape;377;p28"/>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29"/>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83" name="Google Shape;383;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Multithreading</a:t>
            </a:r>
            <a:endParaRPr sz="5400"/>
          </a:p>
        </p:txBody>
      </p:sp>
      <p:sp>
        <p:nvSpPr>
          <p:cNvPr id="384" name="Google Shape;384;p29"/>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85" name="Google Shape;385;p29"/>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Many-to-Many</a:t>
            </a:r>
            <a:endParaRPr/>
          </a:p>
          <a:p>
            <a:pPr indent="-228600" lvl="0" marL="228600" rtl="0" algn="l">
              <a:lnSpc>
                <a:spcPct val="90000"/>
              </a:lnSpc>
              <a:spcBef>
                <a:spcPts val="1000"/>
              </a:spcBef>
              <a:spcAft>
                <a:spcPts val="0"/>
              </a:spcAft>
              <a:buClr>
                <a:schemeClr val="dk1"/>
              </a:buClr>
              <a:buSzPts val="2800"/>
              <a:buChar char="•"/>
            </a:pPr>
            <a:r>
              <a:rPr lang="en-US"/>
              <a:t>Supports multiple threads to an equal number or smaller number of kernel threads. </a:t>
            </a:r>
            <a:endParaRPr/>
          </a:p>
          <a:p>
            <a:pPr indent="-228600" lvl="0" marL="228600" rtl="0" algn="l">
              <a:lnSpc>
                <a:spcPct val="90000"/>
              </a:lnSpc>
              <a:spcBef>
                <a:spcPts val="1000"/>
              </a:spcBef>
              <a:spcAft>
                <a:spcPts val="0"/>
              </a:spcAft>
              <a:buClr>
                <a:schemeClr val="dk1"/>
              </a:buClr>
              <a:buSzPts val="2800"/>
              <a:buChar char="•"/>
            </a:pPr>
            <a:r>
              <a:rPr lang="en-US"/>
              <a:t>The user-level threads and corresponding kernel-level threads can run in parallel on a multiprocessor machine.</a:t>
            </a:r>
            <a:endParaRPr/>
          </a:p>
        </p:txBody>
      </p:sp>
      <p:pic>
        <p:nvPicPr>
          <p:cNvPr id="386" name="Google Shape;386;p29"/>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30"/>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92" name="Google Shape;392;p30"/>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Summary</a:t>
            </a:r>
            <a:endParaRPr sz="5400"/>
          </a:p>
        </p:txBody>
      </p:sp>
      <p:sp>
        <p:nvSpPr>
          <p:cNvPr id="393" name="Google Shape;393;p30"/>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grpSp>
        <p:nvGrpSpPr>
          <p:cNvPr id="394" name="Google Shape;394;p30"/>
          <p:cNvGrpSpPr/>
          <p:nvPr/>
        </p:nvGrpSpPr>
        <p:grpSpPr>
          <a:xfrm>
            <a:off x="5126038" y="553112"/>
            <a:ext cx="6224587" cy="5429512"/>
            <a:chOff x="0" y="662"/>
            <a:chExt cx="6224587" cy="5429512"/>
          </a:xfrm>
        </p:grpSpPr>
        <p:cxnSp>
          <p:nvCxnSpPr>
            <p:cNvPr id="395" name="Google Shape;395;p30"/>
            <p:cNvCxnSpPr/>
            <p:nvPr/>
          </p:nvCxnSpPr>
          <p:spPr>
            <a:xfrm>
              <a:off x="0" y="662"/>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96" name="Google Shape;396;p30"/>
            <p:cNvSpPr/>
            <p:nvPr/>
          </p:nvSpPr>
          <p:spPr>
            <a:xfrm>
              <a:off x="0" y="662"/>
              <a:ext cx="6224587" cy="7756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30"/>
            <p:cNvSpPr txBox="1"/>
            <p:nvPr/>
          </p:nvSpPr>
          <p:spPr>
            <a:xfrm>
              <a:off x="0" y="662"/>
              <a:ext cx="6224587" cy="775644"/>
            </a:xfrm>
            <a:prstGeom prst="rect">
              <a:avLst/>
            </a:prstGeom>
            <a:noFill/>
            <a:ln>
              <a:noFill/>
            </a:ln>
          </p:spPr>
          <p:txBody>
            <a:bodyPr anchorCtr="0" anchor="t" bIns="106675" lIns="106675" spcFirstLastPara="1" rIns="106675" wrap="square" tIns="106675">
              <a:noAutofit/>
            </a:bodyPr>
            <a:lstStyle/>
            <a:p>
              <a:pPr indent="0" lvl="0" marL="0" marR="0" rtl="0" algn="l">
                <a:lnSpc>
                  <a:spcPct val="100000"/>
                </a:lnSpc>
                <a:spcBef>
                  <a:spcPts val="0"/>
                </a:spcBef>
                <a:spcAft>
                  <a:spcPts val="0"/>
                </a:spcAft>
                <a:buClr>
                  <a:schemeClr val="dk1"/>
                </a:buClr>
                <a:buSzPts val="2800"/>
                <a:buFont typeface="Georgia"/>
                <a:buNone/>
              </a:pPr>
              <a:r>
                <a:rPr b="0" i="0" lang="en-US" sz="2800" u="none" cap="none" strike="noStrike">
                  <a:solidFill>
                    <a:schemeClr val="dk1"/>
                  </a:solidFill>
                  <a:latin typeface="Georgia"/>
                  <a:ea typeface="Georgia"/>
                  <a:cs typeface="Georgia"/>
                  <a:sym typeface="Georgia"/>
                </a:rPr>
                <a:t>Introduction to process management </a:t>
              </a:r>
              <a:endParaRPr b="0" i="0" sz="2800" u="none" cap="none" strike="noStrike">
                <a:solidFill>
                  <a:schemeClr val="dk1"/>
                </a:solidFill>
                <a:latin typeface="Georgia"/>
                <a:ea typeface="Georgia"/>
                <a:cs typeface="Georgia"/>
                <a:sym typeface="Georgia"/>
              </a:endParaRPr>
            </a:p>
          </p:txBody>
        </p:sp>
        <p:cxnSp>
          <p:nvCxnSpPr>
            <p:cNvPr id="398" name="Google Shape;398;p30"/>
            <p:cNvCxnSpPr/>
            <p:nvPr/>
          </p:nvCxnSpPr>
          <p:spPr>
            <a:xfrm>
              <a:off x="0" y="776307"/>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99" name="Google Shape;399;p30"/>
            <p:cNvSpPr/>
            <p:nvPr/>
          </p:nvSpPr>
          <p:spPr>
            <a:xfrm>
              <a:off x="0" y="776307"/>
              <a:ext cx="6224587" cy="7756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30"/>
            <p:cNvSpPr txBox="1"/>
            <p:nvPr/>
          </p:nvSpPr>
          <p:spPr>
            <a:xfrm>
              <a:off x="0" y="776307"/>
              <a:ext cx="6224587" cy="775644"/>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Introduction to threads.</a:t>
              </a:r>
              <a:endParaRPr/>
            </a:p>
          </p:txBody>
        </p:sp>
        <p:cxnSp>
          <p:nvCxnSpPr>
            <p:cNvPr id="401" name="Google Shape;401;p30"/>
            <p:cNvCxnSpPr/>
            <p:nvPr/>
          </p:nvCxnSpPr>
          <p:spPr>
            <a:xfrm>
              <a:off x="0" y="1551952"/>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02" name="Google Shape;402;p30"/>
            <p:cNvSpPr/>
            <p:nvPr/>
          </p:nvSpPr>
          <p:spPr>
            <a:xfrm>
              <a:off x="0" y="1551952"/>
              <a:ext cx="6224587" cy="7756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30"/>
            <p:cNvSpPr txBox="1"/>
            <p:nvPr/>
          </p:nvSpPr>
          <p:spPr>
            <a:xfrm>
              <a:off x="0" y="1551952"/>
              <a:ext cx="6224587" cy="775644"/>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Define various aspects regarding threads</a:t>
              </a:r>
              <a:endParaRPr b="0" i="0" sz="2400" u="none" cap="none" strike="noStrike">
                <a:solidFill>
                  <a:schemeClr val="dk1"/>
                </a:solidFill>
                <a:latin typeface="Georgia"/>
                <a:ea typeface="Georgia"/>
                <a:cs typeface="Georgia"/>
                <a:sym typeface="Georgia"/>
              </a:endParaRPr>
            </a:p>
          </p:txBody>
        </p:sp>
        <p:cxnSp>
          <p:nvCxnSpPr>
            <p:cNvPr id="404" name="Google Shape;404;p30"/>
            <p:cNvCxnSpPr/>
            <p:nvPr/>
          </p:nvCxnSpPr>
          <p:spPr>
            <a:xfrm>
              <a:off x="0" y="2327596"/>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05" name="Google Shape;405;p30"/>
            <p:cNvSpPr/>
            <p:nvPr/>
          </p:nvSpPr>
          <p:spPr>
            <a:xfrm>
              <a:off x="0" y="2327596"/>
              <a:ext cx="6224587" cy="7756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30"/>
            <p:cNvSpPr txBox="1"/>
            <p:nvPr/>
          </p:nvSpPr>
          <p:spPr>
            <a:xfrm>
              <a:off x="0" y="2327596"/>
              <a:ext cx="6224587" cy="775644"/>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Identify the types of threads</a:t>
              </a:r>
              <a:endParaRPr b="0" i="0" sz="2400" u="none" cap="none" strike="noStrike">
                <a:solidFill>
                  <a:schemeClr val="dk1"/>
                </a:solidFill>
                <a:latin typeface="Georgia"/>
                <a:ea typeface="Georgia"/>
                <a:cs typeface="Georgia"/>
                <a:sym typeface="Georgia"/>
              </a:endParaRPr>
            </a:p>
          </p:txBody>
        </p:sp>
        <p:cxnSp>
          <p:nvCxnSpPr>
            <p:cNvPr id="407" name="Google Shape;407;p30"/>
            <p:cNvCxnSpPr/>
            <p:nvPr/>
          </p:nvCxnSpPr>
          <p:spPr>
            <a:xfrm>
              <a:off x="0" y="3103241"/>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08" name="Google Shape;408;p30"/>
            <p:cNvSpPr/>
            <p:nvPr/>
          </p:nvSpPr>
          <p:spPr>
            <a:xfrm>
              <a:off x="0" y="3103241"/>
              <a:ext cx="6224587" cy="7756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30"/>
            <p:cNvSpPr txBox="1"/>
            <p:nvPr/>
          </p:nvSpPr>
          <p:spPr>
            <a:xfrm>
              <a:off x="0" y="3103241"/>
              <a:ext cx="6224587" cy="775644"/>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Job and process states</a:t>
              </a:r>
              <a:endParaRPr/>
            </a:p>
          </p:txBody>
        </p:sp>
        <p:cxnSp>
          <p:nvCxnSpPr>
            <p:cNvPr id="410" name="Google Shape;410;p30"/>
            <p:cNvCxnSpPr/>
            <p:nvPr/>
          </p:nvCxnSpPr>
          <p:spPr>
            <a:xfrm>
              <a:off x="0" y="3878885"/>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11" name="Google Shape;411;p30"/>
            <p:cNvSpPr/>
            <p:nvPr/>
          </p:nvSpPr>
          <p:spPr>
            <a:xfrm>
              <a:off x="0" y="3878885"/>
              <a:ext cx="6224587" cy="7756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30"/>
            <p:cNvSpPr txBox="1"/>
            <p:nvPr/>
          </p:nvSpPr>
          <p:spPr>
            <a:xfrm>
              <a:off x="0" y="3878885"/>
              <a:ext cx="6224587" cy="775644"/>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Thread states. </a:t>
              </a:r>
              <a:endParaRPr/>
            </a:p>
          </p:txBody>
        </p:sp>
        <p:cxnSp>
          <p:nvCxnSpPr>
            <p:cNvPr id="413" name="Google Shape;413;p30"/>
            <p:cNvCxnSpPr/>
            <p:nvPr/>
          </p:nvCxnSpPr>
          <p:spPr>
            <a:xfrm>
              <a:off x="0" y="4654530"/>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14" name="Google Shape;414;p30"/>
            <p:cNvSpPr/>
            <p:nvPr/>
          </p:nvSpPr>
          <p:spPr>
            <a:xfrm>
              <a:off x="0" y="4654530"/>
              <a:ext cx="6224587" cy="7756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30"/>
            <p:cNvSpPr txBox="1"/>
            <p:nvPr/>
          </p:nvSpPr>
          <p:spPr>
            <a:xfrm>
              <a:off x="0" y="4654530"/>
              <a:ext cx="6224587" cy="775644"/>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Multithreading models</a:t>
              </a:r>
              <a:endParaRPr/>
            </a:p>
          </p:txBody>
        </p:sp>
      </p:grpSp>
      <p:pic>
        <p:nvPicPr>
          <p:cNvPr id="416" name="Google Shape;416;p30"/>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p31"/>
          <p:cNvSpPr/>
          <p:nvPr/>
        </p:nvSpPr>
        <p:spPr>
          <a:xfrm>
            <a:off x="0" y="0"/>
            <a:ext cx="12191999" cy="6857365"/>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grpSp>
        <p:nvGrpSpPr>
          <p:cNvPr id="422" name="Google Shape;422;p31"/>
          <p:cNvGrpSpPr/>
          <p:nvPr/>
        </p:nvGrpSpPr>
        <p:grpSpPr>
          <a:xfrm>
            <a:off x="4" y="1216597"/>
            <a:ext cx="731521" cy="673460"/>
            <a:chOff x="3940602" y="308034"/>
            <a:chExt cx="2116791" cy="3428999"/>
          </a:xfrm>
        </p:grpSpPr>
        <p:sp>
          <p:nvSpPr>
            <p:cNvPr id="423" name="Google Shape;423;p31"/>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24" name="Google Shape;424;p31"/>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25" name="Google Shape;425;p31"/>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grpSp>
      <p:sp>
        <p:nvSpPr>
          <p:cNvPr id="426" name="Google Shape;426;p31"/>
          <p:cNvSpPr/>
          <p:nvPr/>
        </p:nvSpPr>
        <p:spPr>
          <a:xfrm>
            <a:off x="640079" y="613954"/>
            <a:ext cx="10907487" cy="1894116"/>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27" name="Google Shape;427;p31"/>
          <p:cNvSpPr txBox="1"/>
          <p:nvPr>
            <p:ph type="title"/>
          </p:nvPr>
        </p:nvSpPr>
        <p:spPr>
          <a:xfrm>
            <a:off x="1043631" y="809898"/>
            <a:ext cx="9942716" cy="15544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Georgia"/>
              <a:buNone/>
            </a:pPr>
            <a:r>
              <a:rPr lang="en-US" sz="4800"/>
              <a:t>Discussion Topic</a:t>
            </a:r>
            <a:endParaRPr sz="4800"/>
          </a:p>
        </p:txBody>
      </p:sp>
      <p:sp>
        <p:nvSpPr>
          <p:cNvPr id="428" name="Google Shape;428;p31"/>
          <p:cNvSpPr txBox="1"/>
          <p:nvPr>
            <p:ph idx="1" type="body"/>
          </p:nvPr>
        </p:nvSpPr>
        <p:spPr>
          <a:xfrm>
            <a:off x="1045028" y="3017522"/>
            <a:ext cx="9941319" cy="3124658"/>
          </a:xfrm>
          <a:prstGeom prst="rect">
            <a:avLst/>
          </a:prstGeom>
          <a:noFill/>
          <a:ln>
            <a:noFill/>
          </a:ln>
        </p:spPr>
        <p:txBody>
          <a:bodyPr anchorCtr="0" anchor="ctr" bIns="45700" lIns="91425" spcFirstLastPara="1" rIns="91425" wrap="square" tIns="45700">
            <a:normAutofit fontScale="92500" lnSpcReduction="20000"/>
          </a:bodyPr>
          <a:lstStyle/>
          <a:p>
            <a:pPr indent="-234950" lvl="0" marL="228600" rtl="0" algn="l">
              <a:lnSpc>
                <a:spcPct val="90000"/>
              </a:lnSpc>
              <a:spcBef>
                <a:spcPts val="0"/>
              </a:spcBef>
              <a:spcAft>
                <a:spcPts val="0"/>
              </a:spcAft>
              <a:buClr>
                <a:schemeClr val="dk1"/>
              </a:buClr>
              <a:buSzPct val="100000"/>
              <a:buChar char="•"/>
            </a:pPr>
            <a:r>
              <a:rPr lang="en-US" sz="4000"/>
              <a:t>Conduct web research on one of the application programs running on your machine. Find out whether it supports threading and specifically multithreading. Gain an understanding of the type of multithreading model it supports. </a:t>
            </a:r>
            <a:endParaRPr/>
          </a:p>
          <a:p>
            <a:pPr indent="-234950" lvl="0" marL="228600" rtl="0" algn="l">
              <a:lnSpc>
                <a:spcPct val="90000"/>
              </a:lnSpc>
              <a:spcBef>
                <a:spcPts val="1000"/>
              </a:spcBef>
              <a:spcAft>
                <a:spcPts val="0"/>
              </a:spcAft>
              <a:buClr>
                <a:schemeClr val="dk1"/>
              </a:buClr>
              <a:buSzPct val="100000"/>
              <a:buChar char="•"/>
            </a:pPr>
            <a:r>
              <a:rPr lang="en-US" sz="4000"/>
              <a:t>Present your findings in class.</a:t>
            </a:r>
            <a:endParaRPr sz="4000"/>
          </a:p>
        </p:txBody>
      </p:sp>
      <p:cxnSp>
        <p:nvCxnSpPr>
          <p:cNvPr id="429" name="Google Shape;429;p31"/>
          <p:cNvCxnSpPr/>
          <p:nvPr/>
        </p:nvCxnSpPr>
        <p:spPr>
          <a:xfrm rot="10800000">
            <a:off x="838200" y="6485313"/>
            <a:ext cx="10515600" cy="0"/>
          </a:xfrm>
          <a:prstGeom prst="straightConnector1">
            <a:avLst/>
          </a:prstGeom>
          <a:noFill/>
          <a:ln cap="flat" cmpd="sng" w="57150">
            <a:solidFill>
              <a:schemeClr val="accent4"/>
            </a:solidFill>
            <a:prstDash val="solid"/>
            <a:miter lim="800000"/>
            <a:headEnd len="sm" w="sm" type="none"/>
            <a:tailEnd len="sm" w="sm" type="none"/>
          </a:ln>
        </p:spPr>
      </p:cxnSp>
      <p:pic>
        <p:nvPicPr>
          <p:cNvPr id="430" name="Google Shape;430;p31"/>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p32"/>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36" name="Google Shape;436;p32"/>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References</a:t>
            </a:r>
            <a:endParaRPr sz="5400"/>
          </a:p>
        </p:txBody>
      </p:sp>
      <p:sp>
        <p:nvSpPr>
          <p:cNvPr id="437" name="Google Shape;437;p32"/>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grpSp>
        <p:nvGrpSpPr>
          <p:cNvPr id="438" name="Google Shape;438;p32"/>
          <p:cNvGrpSpPr/>
          <p:nvPr/>
        </p:nvGrpSpPr>
        <p:grpSpPr>
          <a:xfrm>
            <a:off x="5126038" y="552450"/>
            <a:ext cx="6224587" cy="5430838"/>
            <a:chOff x="0" y="0"/>
            <a:chExt cx="6224587" cy="5430838"/>
          </a:xfrm>
        </p:grpSpPr>
        <p:cxnSp>
          <p:nvCxnSpPr>
            <p:cNvPr id="439" name="Google Shape;439;p32"/>
            <p:cNvCxnSpPr/>
            <p:nvPr/>
          </p:nvCxnSpPr>
          <p:spPr>
            <a:xfrm>
              <a:off x="0" y="0"/>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40" name="Google Shape;440;p32"/>
            <p:cNvSpPr/>
            <p:nvPr/>
          </p:nvSpPr>
          <p:spPr>
            <a:xfrm>
              <a:off x="0" y="0"/>
              <a:ext cx="6224587" cy="271541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32"/>
            <p:cNvSpPr txBox="1"/>
            <p:nvPr/>
          </p:nvSpPr>
          <p:spPr>
            <a:xfrm>
              <a:off x="0" y="0"/>
              <a:ext cx="6224587" cy="2715419"/>
            </a:xfrm>
            <a:prstGeom prst="rect">
              <a:avLst/>
            </a:prstGeom>
            <a:noFill/>
            <a:ln>
              <a:noFill/>
            </a:ln>
          </p:spPr>
          <p:txBody>
            <a:bodyPr anchorCtr="0" anchor="t" bIns="121900" lIns="121900" spcFirstLastPara="1" rIns="121900" wrap="square" tIns="121900">
              <a:noAutofit/>
            </a:bodyPr>
            <a:lstStyle/>
            <a:p>
              <a:pPr indent="0" lvl="0" marL="0" marR="0" rtl="0" algn="l">
                <a:lnSpc>
                  <a:spcPct val="100000"/>
                </a:lnSpc>
                <a:spcBef>
                  <a:spcPts val="0"/>
                </a:spcBef>
                <a:spcAft>
                  <a:spcPts val="0"/>
                </a:spcAft>
                <a:buClr>
                  <a:schemeClr val="dk1"/>
                </a:buClr>
                <a:buSzPts val="3200"/>
                <a:buFont typeface="Georgia"/>
                <a:buNone/>
              </a:pPr>
              <a:r>
                <a:rPr b="0" i="0" lang="en-US" sz="3200" u="none" cap="none" strike="noStrike">
                  <a:solidFill>
                    <a:schemeClr val="dk1"/>
                  </a:solidFill>
                  <a:latin typeface="Georgia"/>
                  <a:ea typeface="Georgia"/>
                  <a:cs typeface="Georgia"/>
                  <a:sym typeface="Georgia"/>
                </a:rPr>
                <a:t>[1] McHoes, A., &amp; Flynn, I., Understanding Operating Systems. Boston: Cengage Learning, 2018</a:t>
              </a:r>
              <a:endParaRPr b="0" i="0" sz="3200" u="none" cap="none" strike="noStrike">
                <a:solidFill>
                  <a:schemeClr val="dk1"/>
                </a:solidFill>
                <a:latin typeface="Georgia"/>
                <a:ea typeface="Georgia"/>
                <a:cs typeface="Georgia"/>
                <a:sym typeface="Georgia"/>
              </a:endParaRPr>
            </a:p>
          </p:txBody>
        </p:sp>
        <p:cxnSp>
          <p:nvCxnSpPr>
            <p:cNvPr id="442" name="Google Shape;442;p32"/>
            <p:cNvCxnSpPr/>
            <p:nvPr/>
          </p:nvCxnSpPr>
          <p:spPr>
            <a:xfrm>
              <a:off x="0" y="2715419"/>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43" name="Google Shape;443;p32"/>
            <p:cNvSpPr/>
            <p:nvPr/>
          </p:nvSpPr>
          <p:spPr>
            <a:xfrm>
              <a:off x="0" y="2715419"/>
              <a:ext cx="6224587" cy="271541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32"/>
            <p:cNvSpPr txBox="1"/>
            <p:nvPr/>
          </p:nvSpPr>
          <p:spPr>
            <a:xfrm>
              <a:off x="0" y="2715419"/>
              <a:ext cx="6224587" cy="2715419"/>
            </a:xfrm>
            <a:prstGeom prst="rect">
              <a:avLst/>
            </a:prstGeom>
            <a:noFill/>
            <a:ln>
              <a:noFill/>
            </a:ln>
          </p:spPr>
          <p:txBody>
            <a:bodyPr anchorCtr="0" anchor="t" bIns="121900" lIns="121900" spcFirstLastPara="1" rIns="121900" wrap="square" tIns="121900">
              <a:noAutofit/>
            </a:bodyPr>
            <a:lstStyle/>
            <a:p>
              <a:pPr indent="0" lvl="0" marL="0" marR="0" rtl="0" algn="l">
                <a:lnSpc>
                  <a:spcPct val="100000"/>
                </a:lnSpc>
                <a:spcBef>
                  <a:spcPts val="0"/>
                </a:spcBef>
                <a:spcAft>
                  <a:spcPts val="0"/>
                </a:spcAft>
                <a:buClr>
                  <a:schemeClr val="dk1"/>
                </a:buClr>
                <a:buSzPts val="3200"/>
                <a:buFont typeface="Georgia"/>
                <a:buNone/>
              </a:pPr>
              <a:r>
                <a:rPr b="0" i="0" lang="en-US" sz="3200" u="none" cap="none" strike="noStrike">
                  <a:solidFill>
                    <a:schemeClr val="dk1"/>
                  </a:solidFill>
                  <a:latin typeface="Georgia"/>
                  <a:ea typeface="Georgia"/>
                  <a:cs typeface="Georgia"/>
                  <a:sym typeface="Georgia"/>
                </a:rPr>
                <a:t>[2] Stallings, W., Operating Systems: Internals and Design Principles. Harlow: Pearson Education Limited, 2018.</a:t>
              </a:r>
              <a:endParaRPr b="0" i="0" sz="3200" u="none" cap="none" strike="noStrike">
                <a:solidFill>
                  <a:schemeClr val="dk1"/>
                </a:solidFill>
                <a:latin typeface="Georgia"/>
                <a:ea typeface="Georgia"/>
                <a:cs typeface="Georgia"/>
                <a:sym typeface="Georgia"/>
              </a:endParaRPr>
            </a:p>
          </p:txBody>
        </p:sp>
      </p:grpSp>
      <p:pic>
        <p:nvPicPr>
          <p:cNvPr id="445" name="Google Shape;445;p32"/>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33"/>
          <p:cNvSpPr/>
          <p:nvPr/>
        </p:nvSpPr>
        <p:spPr>
          <a:xfrm>
            <a:off x="0" y="0"/>
            <a:ext cx="12192000"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51" name="Google Shape;451;p33"/>
          <p:cNvSpPr/>
          <p:nvPr/>
        </p:nvSpPr>
        <p:spPr>
          <a:xfrm>
            <a:off x="1528762" y="1247775"/>
            <a:ext cx="9144000" cy="3007447"/>
          </a:xfrm>
          <a:prstGeom prst="rect">
            <a:avLst/>
          </a:prstGeom>
          <a:gradFill>
            <a:gsLst>
              <a:gs pos="0">
                <a:schemeClr val="lt1"/>
              </a:gs>
              <a:gs pos="50000">
                <a:srgbClr val="FAFAFA"/>
              </a:gs>
              <a:gs pos="100000">
                <a:srgbClr val="CECECE"/>
              </a:gs>
            </a:gsLst>
            <a:lin ang="5400000" scaled="0"/>
          </a:gradFill>
          <a:ln cap="flat" cmpd="sng" w="12700">
            <a:solidFill>
              <a:srgbClr val="E1E1E1"/>
            </a:solidFill>
            <a:prstDash val="solid"/>
            <a:miter lim="800000"/>
            <a:headEnd len="sm" w="sm" type="none"/>
            <a:tailEnd len="sm" w="sm" type="none"/>
          </a:ln>
          <a:effectLst>
            <a:outerShdw blurRad="50800" rotWithShape="0" algn="tl" dir="2700000" dist="38100">
              <a:srgbClr val="D8D8D8">
                <a:alpha val="4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452" name="Google Shape;452;p33"/>
          <p:cNvSpPr txBox="1"/>
          <p:nvPr>
            <p:ph type="ctrTitle"/>
          </p:nvPr>
        </p:nvSpPr>
        <p:spPr>
          <a:xfrm>
            <a:off x="1804988" y="1442172"/>
            <a:ext cx="8582025" cy="21773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6600"/>
              <a:buFont typeface="Georgia"/>
              <a:buNone/>
            </a:pPr>
            <a:r>
              <a:rPr lang="en-US" sz="6600"/>
              <a:t>Next lesson will cover</a:t>
            </a:r>
            <a:endParaRPr sz="6600"/>
          </a:p>
        </p:txBody>
      </p:sp>
      <p:sp>
        <p:nvSpPr>
          <p:cNvPr id="453" name="Google Shape;453;p33"/>
          <p:cNvSpPr/>
          <p:nvPr/>
        </p:nvSpPr>
        <p:spPr>
          <a:xfrm>
            <a:off x="2487872" y="3912322"/>
            <a:ext cx="7225780" cy="685800"/>
          </a:xfrm>
          <a:prstGeom prst="roundRect">
            <a:avLst>
              <a:gd fmla="val 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54" name="Google Shape;454;p33"/>
          <p:cNvSpPr txBox="1"/>
          <p:nvPr>
            <p:ph idx="1" type="subTitle"/>
          </p:nvPr>
        </p:nvSpPr>
        <p:spPr>
          <a:xfrm>
            <a:off x="2566988" y="3962400"/>
            <a:ext cx="7058025" cy="581025"/>
          </a:xfrm>
          <a:prstGeom prst="rect">
            <a:avLst/>
          </a:prstGeom>
          <a:noFill/>
          <a:ln>
            <a:noFill/>
          </a:ln>
        </p:spPr>
        <p:txBody>
          <a:bodyPr anchorCtr="0" anchor="ctr" bIns="45700" lIns="91425" spcFirstLastPara="1" rIns="91425" wrap="square" tIns="45700">
            <a:normAutofit fontScale="77500" lnSpcReduction="20000"/>
          </a:bodyPr>
          <a:lstStyle/>
          <a:p>
            <a:pPr indent="0" lvl="0" marL="0" rtl="0" algn="ctr">
              <a:lnSpc>
                <a:spcPct val="90000"/>
              </a:lnSpc>
              <a:spcBef>
                <a:spcPts val="0"/>
              </a:spcBef>
              <a:spcAft>
                <a:spcPts val="0"/>
              </a:spcAft>
              <a:buClr>
                <a:srgbClr val="FFFFFF"/>
              </a:buClr>
              <a:buSzPct val="100000"/>
              <a:buNone/>
            </a:pPr>
            <a:r>
              <a:rPr lang="en-US" sz="4000">
                <a:solidFill>
                  <a:srgbClr val="FFFFFF"/>
                </a:solidFill>
              </a:rPr>
              <a:t>Processor Management - Scheduling</a:t>
            </a:r>
            <a:endParaRPr sz="4000">
              <a:solidFill>
                <a:srgbClr val="FFFFFF"/>
              </a:solidFill>
            </a:endParaRPr>
          </a:p>
        </p:txBody>
      </p:sp>
      <p:pic>
        <p:nvPicPr>
          <p:cNvPr id="455" name="Google Shape;455;p33"/>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Custom 3">
      <a:dk1>
        <a:srgbClr val="000000"/>
      </a:dk1>
      <a:lt1>
        <a:srgbClr val="FFFFFF"/>
      </a:lt1>
      <a:dk2>
        <a:srgbClr val="373545"/>
      </a:dk2>
      <a:lt2>
        <a:srgbClr val="DCD8DC"/>
      </a:lt2>
      <a:accent1>
        <a:srgbClr val="864EA9"/>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2021-09-16T11:34:02Z</dcterms:created>
  <dc:creator>Victoria Mukami</dc:creator>
</cp:coreProperties>
</file>