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66" r:id="rId4"/>
    <p:sldId id="312" r:id="rId5"/>
    <p:sldId id="311" r:id="rId6"/>
    <p:sldId id="313" r:id="rId7"/>
    <p:sldId id="264" r:id="rId8"/>
    <p:sldId id="315" r:id="rId9"/>
    <p:sldId id="316" r:id="rId10"/>
    <p:sldId id="332" r:id="rId11"/>
    <p:sldId id="317" r:id="rId12"/>
    <p:sldId id="318" r:id="rId13"/>
    <p:sldId id="339" r:id="rId14"/>
    <p:sldId id="319" r:id="rId15"/>
    <p:sldId id="322" r:id="rId16"/>
    <p:sldId id="323" r:id="rId17"/>
    <p:sldId id="341" r:id="rId18"/>
    <p:sldId id="324" r:id="rId19"/>
    <p:sldId id="340" r:id="rId20"/>
    <p:sldId id="333" r:id="rId21"/>
    <p:sldId id="334" r:id="rId22"/>
    <p:sldId id="325" r:id="rId23"/>
    <p:sldId id="335" r:id="rId24"/>
    <p:sldId id="342" r:id="rId25"/>
    <p:sldId id="336" r:id="rId26"/>
    <p:sldId id="337" r:id="rId27"/>
    <p:sldId id="338" r:id="rId28"/>
    <p:sldId id="343" r:id="rId29"/>
    <p:sldId id="326" r:id="rId30"/>
    <p:sldId id="327" r:id="rId31"/>
    <p:sldId id="328" r:id="rId32"/>
    <p:sldId id="329" r:id="rId33"/>
    <p:sldId id="344" r:id="rId34"/>
    <p:sldId id="330" r:id="rId35"/>
    <p:sldId id="320" r:id="rId36"/>
    <p:sldId id="267" r:id="rId37"/>
    <p:sldId id="321" r:id="rId38"/>
    <p:sldId id="263" r:id="rId39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86044" autoAdjust="0"/>
  </p:normalViewPr>
  <p:slideViewPr>
    <p:cSldViewPr snapToGrid="0">
      <p:cViewPr varScale="1">
        <p:scale>
          <a:sx n="59" d="100"/>
          <a:sy n="59" d="100"/>
        </p:scale>
        <p:origin x="78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1C5DA964-B529-4ACE-B18A-A8C323C2DB3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The process scheduler</a:t>
          </a:r>
        </a:p>
      </dgm:t>
    </dgm:pt>
    <dgm:pt modelId="{F2CA067E-DA7B-40CD-BBC7-13220D25F1A9}" type="parTrans" cxnId="{4BE80C27-B96D-4BDE-BBD5-53FAF37506D6}">
      <dgm:prSet/>
      <dgm:spPr/>
      <dgm:t>
        <a:bodyPr/>
        <a:lstStyle/>
        <a:p>
          <a:endParaRPr lang="en-GB" sz="1400"/>
        </a:p>
      </dgm:t>
    </dgm:pt>
    <dgm:pt modelId="{3AF5344B-3643-4E83-8893-91A92E47FF5A}" type="sibTrans" cxnId="{4BE80C27-B96D-4BDE-BBD5-53FAF37506D6}">
      <dgm:prSet/>
      <dgm:spPr/>
      <dgm:t>
        <a:bodyPr/>
        <a:lstStyle/>
        <a:p>
          <a:endParaRPr lang="en-GB" sz="1400"/>
        </a:p>
      </dgm:t>
    </dgm:pt>
    <dgm:pt modelId="{061BE01B-0334-45A3-AFB2-1D8E8186070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Scheduling policies and algorithms </a:t>
          </a:r>
          <a:endParaRPr lang="en-GB" sz="2400" dirty="0"/>
        </a:p>
      </dgm:t>
    </dgm:pt>
    <dgm:pt modelId="{A202DCF2-B34D-4230-B083-0A55D00F838C}" type="parTrans" cxnId="{7BC4FFF4-AE14-4790-A52E-C1AEEC8D3B76}">
      <dgm:prSet/>
      <dgm:spPr/>
      <dgm:t>
        <a:bodyPr/>
        <a:lstStyle/>
        <a:p>
          <a:endParaRPr lang="en-GB" sz="1400"/>
        </a:p>
      </dgm:t>
    </dgm:pt>
    <dgm:pt modelId="{EEAC1235-674D-4070-9C87-8894FF3A024E}" type="sibTrans" cxnId="{7BC4FFF4-AE14-4790-A52E-C1AEEC8D3B76}">
      <dgm:prSet/>
      <dgm:spPr/>
      <dgm:t>
        <a:bodyPr/>
        <a:lstStyle/>
        <a:p>
          <a:endParaRPr lang="en-GB" sz="1400"/>
        </a:p>
      </dgm:t>
    </dgm:pt>
    <dgm:pt modelId="{0B8F2840-7AAB-4761-842F-C694291A0A1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 - First Come First Serve</a:t>
          </a:r>
        </a:p>
      </dgm:t>
    </dgm:pt>
    <dgm:pt modelId="{96B682A0-3B69-4399-8AAC-9C1FBFF11BC1}" type="parTrans" cxnId="{CE639D73-47DE-4AEA-A0A3-CAADA15B3790}">
      <dgm:prSet/>
      <dgm:spPr/>
      <dgm:t>
        <a:bodyPr/>
        <a:lstStyle/>
        <a:p>
          <a:endParaRPr lang="en-GB" sz="1400"/>
        </a:p>
      </dgm:t>
    </dgm:pt>
    <dgm:pt modelId="{352BE230-0C59-471E-9C31-DA257EE37B38}" type="sibTrans" cxnId="{CE639D73-47DE-4AEA-A0A3-CAADA15B3790}">
      <dgm:prSet/>
      <dgm:spPr/>
      <dgm:t>
        <a:bodyPr/>
        <a:lstStyle/>
        <a:p>
          <a:endParaRPr lang="en-GB" sz="1400"/>
        </a:p>
      </dgm:t>
    </dgm:pt>
    <dgm:pt modelId="{5BD95588-FDBA-4F63-B376-6F1E2666188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 - Priority Scheduling</a:t>
          </a:r>
        </a:p>
      </dgm:t>
    </dgm:pt>
    <dgm:pt modelId="{3A3708A3-54C5-48EB-A2A8-0FF550BE2E4E}" type="parTrans" cxnId="{1F30F1B4-4805-4545-89FA-B24EF875D10C}">
      <dgm:prSet/>
      <dgm:spPr/>
      <dgm:t>
        <a:bodyPr/>
        <a:lstStyle/>
        <a:p>
          <a:endParaRPr lang="en-GB" sz="1400"/>
        </a:p>
      </dgm:t>
    </dgm:pt>
    <dgm:pt modelId="{1806D373-5F90-4E1D-A0CF-9DC47080D818}" type="sibTrans" cxnId="{1F30F1B4-4805-4545-89FA-B24EF875D10C}">
      <dgm:prSet/>
      <dgm:spPr/>
      <dgm:t>
        <a:bodyPr/>
        <a:lstStyle/>
        <a:p>
          <a:endParaRPr lang="en-GB" sz="1400"/>
        </a:p>
      </dgm:t>
    </dgm:pt>
    <dgm:pt modelId="{86C3D58F-81A1-4136-B882-4CF1CA362AE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 - Shortest Job Next</a:t>
          </a:r>
        </a:p>
      </dgm:t>
    </dgm:pt>
    <dgm:pt modelId="{969545BF-A467-45DF-89E4-7ED2895DB978}" type="parTrans" cxnId="{8893BA17-BFC3-46C3-B3B4-4FC89B313C9E}">
      <dgm:prSet/>
      <dgm:spPr/>
      <dgm:t>
        <a:bodyPr/>
        <a:lstStyle/>
        <a:p>
          <a:endParaRPr lang="en-GB" sz="1400"/>
        </a:p>
      </dgm:t>
    </dgm:pt>
    <dgm:pt modelId="{2867CE82-963C-4B93-9197-969173EAFB81}" type="sibTrans" cxnId="{8893BA17-BFC3-46C3-B3B4-4FC89B313C9E}">
      <dgm:prSet/>
      <dgm:spPr/>
      <dgm:t>
        <a:bodyPr/>
        <a:lstStyle/>
        <a:p>
          <a:endParaRPr lang="en-GB" sz="1400"/>
        </a:p>
      </dgm:t>
    </dgm:pt>
    <dgm:pt modelId="{0D4CAE64-5E2F-4BEC-9E07-6D43EC30969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 - Shortest Remaining Time</a:t>
          </a:r>
        </a:p>
      </dgm:t>
    </dgm:pt>
    <dgm:pt modelId="{9913C993-60ED-42A6-97AB-7E7EDC0F91BC}" type="parTrans" cxnId="{F558D1D4-CCF2-4EEC-9B0C-AE36A909F58C}">
      <dgm:prSet/>
      <dgm:spPr/>
      <dgm:t>
        <a:bodyPr/>
        <a:lstStyle/>
        <a:p>
          <a:endParaRPr lang="en-GB" sz="1400"/>
        </a:p>
      </dgm:t>
    </dgm:pt>
    <dgm:pt modelId="{67DB88F1-B371-4009-B4E5-6ACA2EE69FD9}" type="sibTrans" cxnId="{F558D1D4-CCF2-4EEC-9B0C-AE36A909F58C}">
      <dgm:prSet/>
      <dgm:spPr/>
      <dgm:t>
        <a:bodyPr/>
        <a:lstStyle/>
        <a:p>
          <a:endParaRPr lang="en-GB" sz="1400"/>
        </a:p>
      </dgm:t>
    </dgm:pt>
    <dgm:pt modelId="{110C210B-ADDA-4C99-A475-6D4133B40CB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 - Round Robin</a:t>
          </a:r>
        </a:p>
      </dgm:t>
    </dgm:pt>
    <dgm:pt modelId="{4C9EB3DC-7C1D-45B6-8F06-0FB57737D2CE}" type="parTrans" cxnId="{50DA97C5-C77B-4E92-A26C-AF16C5AC09FB}">
      <dgm:prSet/>
      <dgm:spPr/>
      <dgm:t>
        <a:bodyPr/>
        <a:lstStyle/>
        <a:p>
          <a:endParaRPr lang="en-GB" sz="1400"/>
        </a:p>
      </dgm:t>
    </dgm:pt>
    <dgm:pt modelId="{28CCA6EC-E5A3-4B7E-BE37-51144DB34986}" type="sibTrans" cxnId="{50DA97C5-C77B-4E92-A26C-AF16C5AC09FB}">
      <dgm:prSet/>
      <dgm:spPr/>
      <dgm:t>
        <a:bodyPr/>
        <a:lstStyle/>
        <a:p>
          <a:endParaRPr lang="en-GB" sz="1400"/>
        </a:p>
      </dgm:t>
    </dgm:pt>
    <dgm:pt modelId="{0AC8392C-0EB0-4E66-AB5D-89D150296E8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Interrupt Management</a:t>
          </a:r>
        </a:p>
      </dgm:t>
    </dgm:pt>
    <dgm:pt modelId="{6125D918-B6A7-42E5-A42A-F6EADAC1D356}" type="parTrans" cxnId="{72F25D4E-A485-4ED9-83E1-4BADACE00B0F}">
      <dgm:prSet/>
      <dgm:spPr/>
      <dgm:t>
        <a:bodyPr/>
        <a:lstStyle/>
        <a:p>
          <a:endParaRPr lang="en-GB" sz="1400"/>
        </a:p>
      </dgm:t>
    </dgm:pt>
    <dgm:pt modelId="{DC65476F-C3B3-4CA0-9E80-4BD58EC2311E}" type="sibTrans" cxnId="{72F25D4E-A485-4ED9-83E1-4BADACE00B0F}">
      <dgm:prSet/>
      <dgm:spPr/>
      <dgm:t>
        <a:bodyPr/>
        <a:lstStyle/>
        <a:p>
          <a:endParaRPr lang="en-GB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3E75C9C3-BF16-469C-B7F1-164ECE57AC78}" type="pres">
      <dgm:prSet presAssocID="{1C5DA964-B529-4ACE-B18A-A8C323C2DB3D}" presName="thickLine" presStyleLbl="alignNode1" presStyleIdx="0" presStyleCnt="8"/>
      <dgm:spPr/>
    </dgm:pt>
    <dgm:pt modelId="{63161F17-04C2-4585-8FAA-C2738BFD49A0}" type="pres">
      <dgm:prSet presAssocID="{1C5DA964-B529-4ACE-B18A-A8C323C2DB3D}" presName="horz1" presStyleCnt="0"/>
      <dgm:spPr/>
    </dgm:pt>
    <dgm:pt modelId="{A0B20DAA-D7CB-4A40-8053-34D4FAE4EC40}" type="pres">
      <dgm:prSet presAssocID="{1C5DA964-B529-4ACE-B18A-A8C323C2DB3D}" presName="tx1" presStyleLbl="revTx" presStyleIdx="0" presStyleCnt="8"/>
      <dgm:spPr/>
    </dgm:pt>
    <dgm:pt modelId="{956E7140-90EF-49CB-9684-DA5DBE92C541}" type="pres">
      <dgm:prSet presAssocID="{1C5DA964-B529-4ACE-B18A-A8C323C2DB3D}" presName="vert1" presStyleCnt="0"/>
      <dgm:spPr/>
    </dgm:pt>
    <dgm:pt modelId="{CF739056-62ED-45DA-A1ED-D18FB140B076}" type="pres">
      <dgm:prSet presAssocID="{061BE01B-0334-45A3-AFB2-1D8E8186070B}" presName="thickLine" presStyleLbl="alignNode1" presStyleIdx="1" presStyleCnt="8"/>
      <dgm:spPr/>
    </dgm:pt>
    <dgm:pt modelId="{51746394-2C30-4BAB-986C-3B94A01625D9}" type="pres">
      <dgm:prSet presAssocID="{061BE01B-0334-45A3-AFB2-1D8E8186070B}" presName="horz1" presStyleCnt="0"/>
      <dgm:spPr/>
    </dgm:pt>
    <dgm:pt modelId="{1151570D-B635-4309-A8AB-94263289E6E4}" type="pres">
      <dgm:prSet presAssocID="{061BE01B-0334-45A3-AFB2-1D8E8186070B}" presName="tx1" presStyleLbl="revTx" presStyleIdx="1" presStyleCnt="8"/>
      <dgm:spPr/>
    </dgm:pt>
    <dgm:pt modelId="{9BDB1EBE-C5E9-4FB0-92EC-73EA19AF4BB6}" type="pres">
      <dgm:prSet presAssocID="{061BE01B-0334-45A3-AFB2-1D8E8186070B}" presName="vert1" presStyleCnt="0"/>
      <dgm:spPr/>
    </dgm:pt>
    <dgm:pt modelId="{90B7652E-4B9E-493F-893A-243F6836737C}" type="pres">
      <dgm:prSet presAssocID="{0B8F2840-7AAB-4761-842F-C694291A0A1B}" presName="thickLine" presStyleLbl="alignNode1" presStyleIdx="2" presStyleCnt="8"/>
      <dgm:spPr/>
    </dgm:pt>
    <dgm:pt modelId="{173BE031-0054-4085-8602-991796C12B01}" type="pres">
      <dgm:prSet presAssocID="{0B8F2840-7AAB-4761-842F-C694291A0A1B}" presName="horz1" presStyleCnt="0"/>
      <dgm:spPr/>
    </dgm:pt>
    <dgm:pt modelId="{E76D0CCA-E0AE-427A-97E0-AC297515BEC4}" type="pres">
      <dgm:prSet presAssocID="{0B8F2840-7AAB-4761-842F-C694291A0A1B}" presName="tx1" presStyleLbl="revTx" presStyleIdx="2" presStyleCnt="8"/>
      <dgm:spPr/>
    </dgm:pt>
    <dgm:pt modelId="{DDADCC58-47FA-41F3-A2F7-1B4C1DF7C2BF}" type="pres">
      <dgm:prSet presAssocID="{0B8F2840-7AAB-4761-842F-C694291A0A1B}" presName="vert1" presStyleCnt="0"/>
      <dgm:spPr/>
    </dgm:pt>
    <dgm:pt modelId="{93CF7B54-A3C1-4717-A3FF-BCBBC143CC3A}" type="pres">
      <dgm:prSet presAssocID="{5BD95588-FDBA-4F63-B376-6F1E2666188F}" presName="thickLine" presStyleLbl="alignNode1" presStyleIdx="3" presStyleCnt="8"/>
      <dgm:spPr/>
    </dgm:pt>
    <dgm:pt modelId="{736D12A1-8BFE-4185-A6E5-AB9C91BDC306}" type="pres">
      <dgm:prSet presAssocID="{5BD95588-FDBA-4F63-B376-6F1E2666188F}" presName="horz1" presStyleCnt="0"/>
      <dgm:spPr/>
    </dgm:pt>
    <dgm:pt modelId="{1F10434C-D872-4CBF-BCB6-603C7E56F866}" type="pres">
      <dgm:prSet presAssocID="{5BD95588-FDBA-4F63-B376-6F1E2666188F}" presName="tx1" presStyleLbl="revTx" presStyleIdx="3" presStyleCnt="8"/>
      <dgm:spPr/>
    </dgm:pt>
    <dgm:pt modelId="{8E5834C1-EA1A-4954-B25F-C32799001E0F}" type="pres">
      <dgm:prSet presAssocID="{5BD95588-FDBA-4F63-B376-6F1E2666188F}" presName="vert1" presStyleCnt="0"/>
      <dgm:spPr/>
    </dgm:pt>
    <dgm:pt modelId="{ECDF32F1-D0DB-416A-A41E-5C9269A6995B}" type="pres">
      <dgm:prSet presAssocID="{86C3D58F-81A1-4136-B882-4CF1CA362AEF}" presName="thickLine" presStyleLbl="alignNode1" presStyleIdx="4" presStyleCnt="8"/>
      <dgm:spPr/>
    </dgm:pt>
    <dgm:pt modelId="{A70D9746-D707-489E-B53D-E1F57DBA2878}" type="pres">
      <dgm:prSet presAssocID="{86C3D58F-81A1-4136-B882-4CF1CA362AEF}" presName="horz1" presStyleCnt="0"/>
      <dgm:spPr/>
    </dgm:pt>
    <dgm:pt modelId="{93094BD5-B6B8-4789-BBE7-492380AB5F65}" type="pres">
      <dgm:prSet presAssocID="{86C3D58F-81A1-4136-B882-4CF1CA362AEF}" presName="tx1" presStyleLbl="revTx" presStyleIdx="4" presStyleCnt="8"/>
      <dgm:spPr/>
    </dgm:pt>
    <dgm:pt modelId="{82654C35-B6A8-4615-805E-5F76CA82F9CC}" type="pres">
      <dgm:prSet presAssocID="{86C3D58F-81A1-4136-B882-4CF1CA362AEF}" presName="vert1" presStyleCnt="0"/>
      <dgm:spPr/>
    </dgm:pt>
    <dgm:pt modelId="{6BE9EE22-E7AA-4E1F-B8ED-39449E0B3982}" type="pres">
      <dgm:prSet presAssocID="{0D4CAE64-5E2F-4BEC-9E07-6D43EC309698}" presName="thickLine" presStyleLbl="alignNode1" presStyleIdx="5" presStyleCnt="8"/>
      <dgm:spPr/>
    </dgm:pt>
    <dgm:pt modelId="{F4013B27-3DF4-444E-B442-0430A3CC28D7}" type="pres">
      <dgm:prSet presAssocID="{0D4CAE64-5E2F-4BEC-9E07-6D43EC309698}" presName="horz1" presStyleCnt="0"/>
      <dgm:spPr/>
    </dgm:pt>
    <dgm:pt modelId="{BB6013EE-B432-406B-A980-018BD49045FF}" type="pres">
      <dgm:prSet presAssocID="{0D4CAE64-5E2F-4BEC-9E07-6D43EC309698}" presName="tx1" presStyleLbl="revTx" presStyleIdx="5" presStyleCnt="8"/>
      <dgm:spPr/>
    </dgm:pt>
    <dgm:pt modelId="{18DB39BC-BAA0-42B5-A1DE-8F1AFD193D58}" type="pres">
      <dgm:prSet presAssocID="{0D4CAE64-5E2F-4BEC-9E07-6D43EC309698}" presName="vert1" presStyleCnt="0"/>
      <dgm:spPr/>
    </dgm:pt>
    <dgm:pt modelId="{D8EDEB3F-ED31-4015-AB61-1DC887047D9D}" type="pres">
      <dgm:prSet presAssocID="{110C210B-ADDA-4C99-A475-6D4133B40CBE}" presName="thickLine" presStyleLbl="alignNode1" presStyleIdx="6" presStyleCnt="8"/>
      <dgm:spPr/>
    </dgm:pt>
    <dgm:pt modelId="{C754AA69-F7ED-4A2E-83E1-2CD41DCBB745}" type="pres">
      <dgm:prSet presAssocID="{110C210B-ADDA-4C99-A475-6D4133B40CBE}" presName="horz1" presStyleCnt="0"/>
      <dgm:spPr/>
    </dgm:pt>
    <dgm:pt modelId="{EFF6FFD4-C067-439F-8B1E-86EEDA0046C7}" type="pres">
      <dgm:prSet presAssocID="{110C210B-ADDA-4C99-A475-6D4133B40CBE}" presName="tx1" presStyleLbl="revTx" presStyleIdx="6" presStyleCnt="8" custLinFactNeighborX="2"/>
      <dgm:spPr/>
    </dgm:pt>
    <dgm:pt modelId="{58434C77-E982-4F7A-A38C-B1DBD07D6BA9}" type="pres">
      <dgm:prSet presAssocID="{110C210B-ADDA-4C99-A475-6D4133B40CBE}" presName="vert1" presStyleCnt="0"/>
      <dgm:spPr/>
    </dgm:pt>
    <dgm:pt modelId="{E94D7AEC-78F5-46C7-9121-D1044483D8F9}" type="pres">
      <dgm:prSet presAssocID="{0AC8392C-0EB0-4E66-AB5D-89D150296E83}" presName="thickLine" presStyleLbl="alignNode1" presStyleIdx="7" presStyleCnt="8"/>
      <dgm:spPr/>
    </dgm:pt>
    <dgm:pt modelId="{354EA9E9-D242-45F0-9CDF-27E1188D56B5}" type="pres">
      <dgm:prSet presAssocID="{0AC8392C-0EB0-4E66-AB5D-89D150296E83}" presName="horz1" presStyleCnt="0"/>
      <dgm:spPr/>
    </dgm:pt>
    <dgm:pt modelId="{5702EDDC-B401-4901-9E42-9AD7B92C3C63}" type="pres">
      <dgm:prSet presAssocID="{0AC8392C-0EB0-4E66-AB5D-89D150296E83}" presName="tx1" presStyleLbl="revTx" presStyleIdx="7" presStyleCnt="8"/>
      <dgm:spPr/>
    </dgm:pt>
    <dgm:pt modelId="{40992945-C44F-4FC7-80EB-78C6D396B6FB}" type="pres">
      <dgm:prSet presAssocID="{0AC8392C-0EB0-4E66-AB5D-89D150296E83}" presName="vert1" presStyleCnt="0"/>
      <dgm:spPr/>
    </dgm:pt>
  </dgm:ptLst>
  <dgm:cxnLst>
    <dgm:cxn modelId="{DAA40D08-B53D-456B-AC08-A698FC9598E4}" type="presOf" srcId="{0B8F2840-7AAB-4761-842F-C694291A0A1B}" destId="{E76D0CCA-E0AE-427A-97E0-AC297515BEC4}" srcOrd="0" destOrd="0" presId="urn:microsoft.com/office/officeart/2008/layout/LinedList"/>
    <dgm:cxn modelId="{8893BA17-BFC3-46C3-B3B4-4FC89B313C9E}" srcId="{B1495261-28BE-427B-90E9-927E6DB9ACDF}" destId="{86C3D58F-81A1-4136-B882-4CF1CA362AEF}" srcOrd="4" destOrd="0" parTransId="{969545BF-A467-45DF-89E4-7ED2895DB978}" sibTransId="{2867CE82-963C-4B93-9197-969173EAFB81}"/>
    <dgm:cxn modelId="{32C4851F-8D69-42EC-A272-0854DF106118}" type="presOf" srcId="{0AC8392C-0EB0-4E66-AB5D-89D150296E83}" destId="{5702EDDC-B401-4901-9E42-9AD7B92C3C63}" srcOrd="0" destOrd="0" presId="urn:microsoft.com/office/officeart/2008/layout/LinedList"/>
    <dgm:cxn modelId="{02F43225-7095-40D5-B4EB-1C23482D18C6}" type="presOf" srcId="{5BD95588-FDBA-4F63-B376-6F1E2666188F}" destId="{1F10434C-D872-4CBF-BCB6-603C7E56F866}" srcOrd="0" destOrd="0" presId="urn:microsoft.com/office/officeart/2008/layout/LinedList"/>
    <dgm:cxn modelId="{4BE80C27-B96D-4BDE-BBD5-53FAF37506D6}" srcId="{B1495261-28BE-427B-90E9-927E6DB9ACDF}" destId="{1C5DA964-B529-4ACE-B18A-A8C323C2DB3D}" srcOrd="0" destOrd="0" parTransId="{F2CA067E-DA7B-40CD-BBC7-13220D25F1A9}" sibTransId="{3AF5344B-3643-4E83-8893-91A92E47FF5A}"/>
    <dgm:cxn modelId="{48D53F35-D0B9-46E2-A584-3B8FC520267B}" type="presOf" srcId="{110C210B-ADDA-4C99-A475-6D4133B40CBE}" destId="{EFF6FFD4-C067-439F-8B1E-86EEDA0046C7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09264B69-14AD-40DE-AB60-B13B915A4035}" type="presOf" srcId="{86C3D58F-81A1-4136-B882-4CF1CA362AEF}" destId="{93094BD5-B6B8-4789-BBE7-492380AB5F65}" srcOrd="0" destOrd="0" presId="urn:microsoft.com/office/officeart/2008/layout/LinedList"/>
    <dgm:cxn modelId="{72F25D4E-A485-4ED9-83E1-4BADACE00B0F}" srcId="{B1495261-28BE-427B-90E9-927E6DB9ACDF}" destId="{0AC8392C-0EB0-4E66-AB5D-89D150296E83}" srcOrd="7" destOrd="0" parTransId="{6125D918-B6A7-42E5-A42A-F6EADAC1D356}" sibTransId="{DC65476F-C3B3-4CA0-9E80-4BD58EC2311E}"/>
    <dgm:cxn modelId="{CE639D73-47DE-4AEA-A0A3-CAADA15B3790}" srcId="{B1495261-28BE-427B-90E9-927E6DB9ACDF}" destId="{0B8F2840-7AAB-4761-842F-C694291A0A1B}" srcOrd="2" destOrd="0" parTransId="{96B682A0-3B69-4399-8AAC-9C1FBFF11BC1}" sibTransId="{352BE230-0C59-471E-9C31-DA257EE37B38}"/>
    <dgm:cxn modelId="{11AC178D-A577-44A0-BCB1-9ECBD7BE13C9}" type="presOf" srcId="{1C5DA964-B529-4ACE-B18A-A8C323C2DB3D}" destId="{A0B20DAA-D7CB-4A40-8053-34D4FAE4EC40}" srcOrd="0" destOrd="0" presId="urn:microsoft.com/office/officeart/2008/layout/LinedList"/>
    <dgm:cxn modelId="{396D6E8F-E698-4139-AD1D-DEA2C0BFE3A9}" type="presOf" srcId="{0D4CAE64-5E2F-4BEC-9E07-6D43EC309698}" destId="{BB6013EE-B432-406B-A980-018BD49045FF}" srcOrd="0" destOrd="0" presId="urn:microsoft.com/office/officeart/2008/layout/LinedList"/>
    <dgm:cxn modelId="{1F30F1B4-4805-4545-89FA-B24EF875D10C}" srcId="{B1495261-28BE-427B-90E9-927E6DB9ACDF}" destId="{5BD95588-FDBA-4F63-B376-6F1E2666188F}" srcOrd="3" destOrd="0" parTransId="{3A3708A3-54C5-48EB-A2A8-0FF550BE2E4E}" sibTransId="{1806D373-5F90-4E1D-A0CF-9DC47080D818}"/>
    <dgm:cxn modelId="{53C070C0-9730-4DA4-B076-899AAC9517A2}" type="presOf" srcId="{061BE01B-0334-45A3-AFB2-1D8E8186070B}" destId="{1151570D-B635-4309-A8AB-94263289E6E4}" srcOrd="0" destOrd="0" presId="urn:microsoft.com/office/officeart/2008/layout/LinedList"/>
    <dgm:cxn modelId="{50DA97C5-C77B-4E92-A26C-AF16C5AC09FB}" srcId="{B1495261-28BE-427B-90E9-927E6DB9ACDF}" destId="{110C210B-ADDA-4C99-A475-6D4133B40CBE}" srcOrd="6" destOrd="0" parTransId="{4C9EB3DC-7C1D-45B6-8F06-0FB57737D2CE}" sibTransId="{28CCA6EC-E5A3-4B7E-BE37-51144DB34986}"/>
    <dgm:cxn modelId="{F558D1D4-CCF2-4EEC-9B0C-AE36A909F58C}" srcId="{B1495261-28BE-427B-90E9-927E6DB9ACDF}" destId="{0D4CAE64-5E2F-4BEC-9E07-6D43EC309698}" srcOrd="5" destOrd="0" parTransId="{9913C993-60ED-42A6-97AB-7E7EDC0F91BC}" sibTransId="{67DB88F1-B371-4009-B4E5-6ACA2EE69FD9}"/>
    <dgm:cxn modelId="{7BC4FFF4-AE14-4790-A52E-C1AEEC8D3B76}" srcId="{B1495261-28BE-427B-90E9-927E6DB9ACDF}" destId="{061BE01B-0334-45A3-AFB2-1D8E8186070B}" srcOrd="1" destOrd="0" parTransId="{A202DCF2-B34D-4230-B083-0A55D00F838C}" sibTransId="{EEAC1235-674D-4070-9C87-8894FF3A024E}"/>
    <dgm:cxn modelId="{16B9F9CA-9AB7-4BEB-8D2A-5E1DF6C402CE}" type="presParOf" srcId="{9059075C-B412-4190-A197-5CC2E986FEB1}" destId="{3E75C9C3-BF16-469C-B7F1-164ECE57AC78}" srcOrd="0" destOrd="0" presId="urn:microsoft.com/office/officeart/2008/layout/LinedList"/>
    <dgm:cxn modelId="{3FDF287D-9DF4-4BBA-8C16-04D286579C6F}" type="presParOf" srcId="{9059075C-B412-4190-A197-5CC2E986FEB1}" destId="{63161F17-04C2-4585-8FAA-C2738BFD49A0}" srcOrd="1" destOrd="0" presId="urn:microsoft.com/office/officeart/2008/layout/LinedList"/>
    <dgm:cxn modelId="{CBD30680-2268-4E3C-AE3B-21E8FE80CF20}" type="presParOf" srcId="{63161F17-04C2-4585-8FAA-C2738BFD49A0}" destId="{A0B20DAA-D7CB-4A40-8053-34D4FAE4EC40}" srcOrd="0" destOrd="0" presId="urn:microsoft.com/office/officeart/2008/layout/LinedList"/>
    <dgm:cxn modelId="{8A65AD2F-62E5-45CE-A4BC-6F73BA958132}" type="presParOf" srcId="{63161F17-04C2-4585-8FAA-C2738BFD49A0}" destId="{956E7140-90EF-49CB-9684-DA5DBE92C541}" srcOrd="1" destOrd="0" presId="urn:microsoft.com/office/officeart/2008/layout/LinedList"/>
    <dgm:cxn modelId="{898790C4-4AE3-4C2F-8925-8E804A464164}" type="presParOf" srcId="{9059075C-B412-4190-A197-5CC2E986FEB1}" destId="{CF739056-62ED-45DA-A1ED-D18FB140B076}" srcOrd="2" destOrd="0" presId="urn:microsoft.com/office/officeart/2008/layout/LinedList"/>
    <dgm:cxn modelId="{E8D842DF-D8F8-4D13-A66F-C33C14390711}" type="presParOf" srcId="{9059075C-B412-4190-A197-5CC2E986FEB1}" destId="{51746394-2C30-4BAB-986C-3B94A01625D9}" srcOrd="3" destOrd="0" presId="urn:microsoft.com/office/officeart/2008/layout/LinedList"/>
    <dgm:cxn modelId="{6C7FDC23-507A-49BE-B0F2-AA74BD7DC1FC}" type="presParOf" srcId="{51746394-2C30-4BAB-986C-3B94A01625D9}" destId="{1151570D-B635-4309-A8AB-94263289E6E4}" srcOrd="0" destOrd="0" presId="urn:microsoft.com/office/officeart/2008/layout/LinedList"/>
    <dgm:cxn modelId="{C80821AA-4EB1-43DD-96FC-31183353FA41}" type="presParOf" srcId="{51746394-2C30-4BAB-986C-3B94A01625D9}" destId="{9BDB1EBE-C5E9-4FB0-92EC-73EA19AF4BB6}" srcOrd="1" destOrd="0" presId="urn:microsoft.com/office/officeart/2008/layout/LinedList"/>
    <dgm:cxn modelId="{BB54A464-13A8-4FF3-BD9A-2C18930EE1EA}" type="presParOf" srcId="{9059075C-B412-4190-A197-5CC2E986FEB1}" destId="{90B7652E-4B9E-493F-893A-243F6836737C}" srcOrd="4" destOrd="0" presId="urn:microsoft.com/office/officeart/2008/layout/LinedList"/>
    <dgm:cxn modelId="{0CD82D02-D3E8-4FED-8FE4-8355505817FD}" type="presParOf" srcId="{9059075C-B412-4190-A197-5CC2E986FEB1}" destId="{173BE031-0054-4085-8602-991796C12B01}" srcOrd="5" destOrd="0" presId="urn:microsoft.com/office/officeart/2008/layout/LinedList"/>
    <dgm:cxn modelId="{851B011E-0B11-4574-8653-A8C22837BB63}" type="presParOf" srcId="{173BE031-0054-4085-8602-991796C12B01}" destId="{E76D0CCA-E0AE-427A-97E0-AC297515BEC4}" srcOrd="0" destOrd="0" presId="urn:microsoft.com/office/officeart/2008/layout/LinedList"/>
    <dgm:cxn modelId="{3AB5C794-CB6A-4F0A-BF77-872F7D711F0D}" type="presParOf" srcId="{173BE031-0054-4085-8602-991796C12B01}" destId="{DDADCC58-47FA-41F3-A2F7-1B4C1DF7C2BF}" srcOrd="1" destOrd="0" presId="urn:microsoft.com/office/officeart/2008/layout/LinedList"/>
    <dgm:cxn modelId="{98D52D5D-AC29-4830-AABE-05F48BE8F873}" type="presParOf" srcId="{9059075C-B412-4190-A197-5CC2E986FEB1}" destId="{93CF7B54-A3C1-4717-A3FF-BCBBC143CC3A}" srcOrd="6" destOrd="0" presId="urn:microsoft.com/office/officeart/2008/layout/LinedList"/>
    <dgm:cxn modelId="{035C4197-4EED-4CD8-9C4A-0034D30E0D46}" type="presParOf" srcId="{9059075C-B412-4190-A197-5CC2E986FEB1}" destId="{736D12A1-8BFE-4185-A6E5-AB9C91BDC306}" srcOrd="7" destOrd="0" presId="urn:microsoft.com/office/officeart/2008/layout/LinedList"/>
    <dgm:cxn modelId="{D03123C3-FFF2-4F7A-9732-0B7299D1A9A4}" type="presParOf" srcId="{736D12A1-8BFE-4185-A6E5-AB9C91BDC306}" destId="{1F10434C-D872-4CBF-BCB6-603C7E56F866}" srcOrd="0" destOrd="0" presId="urn:microsoft.com/office/officeart/2008/layout/LinedList"/>
    <dgm:cxn modelId="{C0CD2EAD-2255-4FF7-A2B2-2BE696131340}" type="presParOf" srcId="{736D12A1-8BFE-4185-A6E5-AB9C91BDC306}" destId="{8E5834C1-EA1A-4954-B25F-C32799001E0F}" srcOrd="1" destOrd="0" presId="urn:microsoft.com/office/officeart/2008/layout/LinedList"/>
    <dgm:cxn modelId="{0AE60685-9E21-41CB-BEB4-25BBE095CE82}" type="presParOf" srcId="{9059075C-B412-4190-A197-5CC2E986FEB1}" destId="{ECDF32F1-D0DB-416A-A41E-5C9269A6995B}" srcOrd="8" destOrd="0" presId="urn:microsoft.com/office/officeart/2008/layout/LinedList"/>
    <dgm:cxn modelId="{15833098-AF1C-4EDF-9D50-C7CEE5C72339}" type="presParOf" srcId="{9059075C-B412-4190-A197-5CC2E986FEB1}" destId="{A70D9746-D707-489E-B53D-E1F57DBA2878}" srcOrd="9" destOrd="0" presId="urn:microsoft.com/office/officeart/2008/layout/LinedList"/>
    <dgm:cxn modelId="{53A15AB0-F7E8-4385-8EB2-C022F8B9F5B5}" type="presParOf" srcId="{A70D9746-D707-489E-B53D-E1F57DBA2878}" destId="{93094BD5-B6B8-4789-BBE7-492380AB5F65}" srcOrd="0" destOrd="0" presId="urn:microsoft.com/office/officeart/2008/layout/LinedList"/>
    <dgm:cxn modelId="{86EDF111-107F-402C-8CD8-65A65A6A714C}" type="presParOf" srcId="{A70D9746-D707-489E-B53D-E1F57DBA2878}" destId="{82654C35-B6A8-4615-805E-5F76CA82F9CC}" srcOrd="1" destOrd="0" presId="urn:microsoft.com/office/officeart/2008/layout/LinedList"/>
    <dgm:cxn modelId="{2D4F4760-904B-4EB8-A62C-C562CE02B961}" type="presParOf" srcId="{9059075C-B412-4190-A197-5CC2E986FEB1}" destId="{6BE9EE22-E7AA-4E1F-B8ED-39449E0B3982}" srcOrd="10" destOrd="0" presId="urn:microsoft.com/office/officeart/2008/layout/LinedList"/>
    <dgm:cxn modelId="{8E7EB86C-C6F5-4913-87D3-9252949C60E1}" type="presParOf" srcId="{9059075C-B412-4190-A197-5CC2E986FEB1}" destId="{F4013B27-3DF4-444E-B442-0430A3CC28D7}" srcOrd="11" destOrd="0" presId="urn:microsoft.com/office/officeart/2008/layout/LinedList"/>
    <dgm:cxn modelId="{27CA09E0-B9EC-4032-86B2-04D9C8F9A394}" type="presParOf" srcId="{F4013B27-3DF4-444E-B442-0430A3CC28D7}" destId="{BB6013EE-B432-406B-A980-018BD49045FF}" srcOrd="0" destOrd="0" presId="urn:microsoft.com/office/officeart/2008/layout/LinedList"/>
    <dgm:cxn modelId="{55FA5462-0F35-405E-B98A-4AC78CAA3F9C}" type="presParOf" srcId="{F4013B27-3DF4-444E-B442-0430A3CC28D7}" destId="{18DB39BC-BAA0-42B5-A1DE-8F1AFD193D58}" srcOrd="1" destOrd="0" presId="urn:microsoft.com/office/officeart/2008/layout/LinedList"/>
    <dgm:cxn modelId="{472A1C1F-87BE-4BAA-80E8-2B6A0D179CB0}" type="presParOf" srcId="{9059075C-B412-4190-A197-5CC2E986FEB1}" destId="{D8EDEB3F-ED31-4015-AB61-1DC887047D9D}" srcOrd="12" destOrd="0" presId="urn:microsoft.com/office/officeart/2008/layout/LinedList"/>
    <dgm:cxn modelId="{98488C79-344E-4835-8288-CB75D07150C9}" type="presParOf" srcId="{9059075C-B412-4190-A197-5CC2E986FEB1}" destId="{C754AA69-F7ED-4A2E-83E1-2CD41DCBB745}" srcOrd="13" destOrd="0" presId="urn:microsoft.com/office/officeart/2008/layout/LinedList"/>
    <dgm:cxn modelId="{5BDA7F4D-D129-4E73-9D67-EB0869CAEF15}" type="presParOf" srcId="{C754AA69-F7ED-4A2E-83E1-2CD41DCBB745}" destId="{EFF6FFD4-C067-439F-8B1E-86EEDA0046C7}" srcOrd="0" destOrd="0" presId="urn:microsoft.com/office/officeart/2008/layout/LinedList"/>
    <dgm:cxn modelId="{A82D1812-72D7-43AD-B891-3F48E62D79FD}" type="presParOf" srcId="{C754AA69-F7ED-4A2E-83E1-2CD41DCBB745}" destId="{58434C77-E982-4F7A-A38C-B1DBD07D6BA9}" srcOrd="1" destOrd="0" presId="urn:microsoft.com/office/officeart/2008/layout/LinedList"/>
    <dgm:cxn modelId="{EE2D01EF-5B89-48B2-86D4-FE1D49A43FBF}" type="presParOf" srcId="{9059075C-B412-4190-A197-5CC2E986FEB1}" destId="{E94D7AEC-78F5-46C7-9121-D1044483D8F9}" srcOrd="14" destOrd="0" presId="urn:microsoft.com/office/officeart/2008/layout/LinedList"/>
    <dgm:cxn modelId="{7CC9D685-47D8-4F51-BAE0-A761E274DF0C}" type="presParOf" srcId="{9059075C-B412-4190-A197-5CC2E986FEB1}" destId="{354EA9E9-D242-45F0-9CDF-27E1188D56B5}" srcOrd="15" destOrd="0" presId="urn:microsoft.com/office/officeart/2008/layout/LinedList"/>
    <dgm:cxn modelId="{2B8B9122-A97B-418E-9939-1D5591014623}" type="presParOf" srcId="{354EA9E9-D242-45F0-9CDF-27E1188D56B5}" destId="{5702EDDC-B401-4901-9E42-9AD7B92C3C63}" srcOrd="0" destOrd="0" presId="urn:microsoft.com/office/officeart/2008/layout/LinedList"/>
    <dgm:cxn modelId="{52ABEC8A-8D10-4A94-A97B-975245848670}" type="presParOf" srcId="{354EA9E9-D242-45F0-9CDF-27E1188D56B5}" destId="{40992945-C44F-4FC7-80EB-78C6D396B6F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Describe how scheduling managers work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DE6187F4-36BD-42A6-BA32-14DFCD475118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Show how process scheduling algorithms work</a:t>
          </a:r>
        </a:p>
      </dgm:t>
    </dgm:pt>
    <dgm:pt modelId="{2FA27ABA-DE6D-4AA0-A828-B588E49A767A}" type="parTrans" cxnId="{37CD410B-F8AE-419C-AE32-8E2B2D10CCCB}">
      <dgm:prSet/>
      <dgm:spPr/>
      <dgm:t>
        <a:bodyPr/>
        <a:lstStyle/>
        <a:p>
          <a:endParaRPr lang="en-GB"/>
        </a:p>
      </dgm:t>
    </dgm:pt>
    <dgm:pt modelId="{DC685DEE-D673-4C70-A252-A9F3CB83BEB9}" type="sibTrans" cxnId="{37CD410B-F8AE-419C-AE32-8E2B2D10CCCB}">
      <dgm:prSet/>
      <dgm:spPr/>
      <dgm:t>
        <a:bodyPr/>
        <a:lstStyle/>
        <a:p>
          <a:endParaRPr lang="en-GB"/>
        </a:p>
      </dgm:t>
    </dgm:pt>
    <dgm:pt modelId="{E4493E21-9F20-4F79-B8C4-D01814B0FA8C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How the processor handles interrupts</a:t>
          </a:r>
        </a:p>
      </dgm:t>
    </dgm:pt>
    <dgm:pt modelId="{F9855DBE-7FEC-4766-B413-71CDEB9AF29D}" type="parTrans" cxnId="{B2731FD7-5088-4E9F-B1D0-C14CDE1819EF}">
      <dgm:prSet/>
      <dgm:spPr/>
      <dgm:t>
        <a:bodyPr/>
        <a:lstStyle/>
        <a:p>
          <a:endParaRPr lang="en-GB"/>
        </a:p>
      </dgm:t>
    </dgm:pt>
    <dgm:pt modelId="{171C7F98-5F25-4B85-AB21-44AA7E14FCC0}" type="sibTrans" cxnId="{B2731FD7-5088-4E9F-B1D0-C14CDE1819EF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B1B0AD9D-CD04-4735-8FD6-61F74955EEE6}" type="pres">
      <dgm:prSet presAssocID="{DE6187F4-36BD-42A6-BA32-14DFCD475118}" presName="thickLine" presStyleLbl="alignNode1" presStyleIdx="1" presStyleCnt="3"/>
      <dgm:spPr/>
    </dgm:pt>
    <dgm:pt modelId="{4F31CB62-F8D6-4F68-8798-98142482649F}" type="pres">
      <dgm:prSet presAssocID="{DE6187F4-36BD-42A6-BA32-14DFCD475118}" presName="horz1" presStyleCnt="0"/>
      <dgm:spPr/>
    </dgm:pt>
    <dgm:pt modelId="{0A347F31-4952-490A-A4E3-0BB71FF8FE45}" type="pres">
      <dgm:prSet presAssocID="{DE6187F4-36BD-42A6-BA32-14DFCD475118}" presName="tx1" presStyleLbl="revTx" presStyleIdx="1" presStyleCnt="3"/>
      <dgm:spPr/>
    </dgm:pt>
    <dgm:pt modelId="{B7ECDFAB-8B75-4A7C-91F9-B1E5B643E1C4}" type="pres">
      <dgm:prSet presAssocID="{DE6187F4-36BD-42A6-BA32-14DFCD475118}" presName="vert1" presStyleCnt="0"/>
      <dgm:spPr/>
    </dgm:pt>
    <dgm:pt modelId="{0119AD9E-6510-46E5-BB4C-E7604BAAD24A}" type="pres">
      <dgm:prSet presAssocID="{E4493E21-9F20-4F79-B8C4-D01814B0FA8C}" presName="thickLine" presStyleLbl="alignNode1" presStyleIdx="2" presStyleCnt="3"/>
      <dgm:spPr/>
    </dgm:pt>
    <dgm:pt modelId="{EBBAF73A-E1DD-4A42-BBE2-6A1410B5F3C4}" type="pres">
      <dgm:prSet presAssocID="{E4493E21-9F20-4F79-B8C4-D01814B0FA8C}" presName="horz1" presStyleCnt="0"/>
      <dgm:spPr/>
    </dgm:pt>
    <dgm:pt modelId="{0D431E7A-5F00-4B26-AF5B-D55B432A5EFE}" type="pres">
      <dgm:prSet presAssocID="{E4493E21-9F20-4F79-B8C4-D01814B0FA8C}" presName="tx1" presStyleLbl="revTx" presStyleIdx="2" presStyleCnt="3"/>
      <dgm:spPr/>
    </dgm:pt>
    <dgm:pt modelId="{20C86629-C63A-484C-88D3-2D2D69660060}" type="pres">
      <dgm:prSet presAssocID="{E4493E21-9F20-4F79-B8C4-D01814B0FA8C}" presName="vert1" presStyleCnt="0"/>
      <dgm:spPr/>
    </dgm:pt>
  </dgm:ptLst>
  <dgm:cxnLst>
    <dgm:cxn modelId="{37CD410B-F8AE-419C-AE32-8E2B2D10CCCB}" srcId="{B1495261-28BE-427B-90E9-927E6DB9ACDF}" destId="{DE6187F4-36BD-42A6-BA32-14DFCD475118}" srcOrd="1" destOrd="0" parTransId="{2FA27ABA-DE6D-4AA0-A828-B588E49A767A}" sibTransId="{DC685DEE-D673-4C70-A252-A9F3CB83BEB9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A00E1159-4858-4724-8A84-2C6A9CFB6F36}" type="presOf" srcId="{E4493E21-9F20-4F79-B8C4-D01814B0FA8C}" destId="{0D431E7A-5F00-4B26-AF5B-D55B432A5EFE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B2731FD7-5088-4E9F-B1D0-C14CDE1819EF}" srcId="{B1495261-28BE-427B-90E9-927E6DB9ACDF}" destId="{E4493E21-9F20-4F79-B8C4-D01814B0FA8C}" srcOrd="2" destOrd="0" parTransId="{F9855DBE-7FEC-4766-B413-71CDEB9AF29D}" sibTransId="{171C7F98-5F25-4B85-AB21-44AA7E14FCC0}"/>
    <dgm:cxn modelId="{79F129DC-3FDF-473B-A2CC-D7F99333BF25}" type="presOf" srcId="{DE6187F4-36BD-42A6-BA32-14DFCD475118}" destId="{0A347F31-4952-490A-A4E3-0BB71FF8FE45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79E79A89-3280-4C4C-A100-535AE5852724}" type="presParOf" srcId="{9059075C-B412-4190-A197-5CC2E986FEB1}" destId="{B1B0AD9D-CD04-4735-8FD6-61F74955EEE6}" srcOrd="2" destOrd="0" presId="urn:microsoft.com/office/officeart/2008/layout/LinedList"/>
    <dgm:cxn modelId="{742E5EC7-65C7-46CD-BFFB-49ABE207D637}" type="presParOf" srcId="{9059075C-B412-4190-A197-5CC2E986FEB1}" destId="{4F31CB62-F8D6-4F68-8798-98142482649F}" srcOrd="3" destOrd="0" presId="urn:microsoft.com/office/officeart/2008/layout/LinedList"/>
    <dgm:cxn modelId="{47B71ABB-1C4E-4437-A3F5-82A2D2CD6EBA}" type="presParOf" srcId="{4F31CB62-F8D6-4F68-8798-98142482649F}" destId="{0A347F31-4952-490A-A4E3-0BB71FF8FE45}" srcOrd="0" destOrd="0" presId="urn:microsoft.com/office/officeart/2008/layout/LinedList"/>
    <dgm:cxn modelId="{5D18DBE6-DDD5-4973-B743-CB14FE157E3C}" type="presParOf" srcId="{4F31CB62-F8D6-4F68-8798-98142482649F}" destId="{B7ECDFAB-8B75-4A7C-91F9-B1E5B643E1C4}" srcOrd="1" destOrd="0" presId="urn:microsoft.com/office/officeart/2008/layout/LinedList"/>
    <dgm:cxn modelId="{75EEF907-21B0-4048-8D59-68D02AA69F47}" type="presParOf" srcId="{9059075C-B412-4190-A197-5CC2E986FEB1}" destId="{0119AD9E-6510-46E5-BB4C-E7604BAAD24A}" srcOrd="4" destOrd="0" presId="urn:microsoft.com/office/officeart/2008/layout/LinedList"/>
    <dgm:cxn modelId="{19E0F6BA-4EA5-42F9-B10F-739210DB600B}" type="presParOf" srcId="{9059075C-B412-4190-A197-5CC2E986FEB1}" destId="{EBBAF73A-E1DD-4A42-BBE2-6A1410B5F3C4}" srcOrd="5" destOrd="0" presId="urn:microsoft.com/office/officeart/2008/layout/LinedList"/>
    <dgm:cxn modelId="{9A26B1C7-1E47-450B-8A76-0DCC091B9C0F}" type="presParOf" srcId="{EBBAF73A-E1DD-4A42-BBE2-6A1410B5F3C4}" destId="{0D431E7A-5F00-4B26-AF5B-D55B432A5EFE}" srcOrd="0" destOrd="0" presId="urn:microsoft.com/office/officeart/2008/layout/LinedList"/>
    <dgm:cxn modelId="{D5D19C80-8E46-4133-9109-2792E6012A4B}" type="presParOf" srcId="{EBBAF73A-E1DD-4A42-BBE2-6A1410B5F3C4}" destId="{20C86629-C63A-484C-88D3-2D2D6966006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800" dirty="0"/>
            <a:t>The process scheduler</a:t>
          </a:r>
          <a:endParaRPr lang="en-US" sz="28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FCB1549C-E4B2-4EBC-86B3-BD9C2344F67C}">
      <dgm:prSet/>
      <dgm:spPr/>
      <dgm:t>
        <a:bodyPr/>
        <a:lstStyle/>
        <a:p>
          <a:r>
            <a:rPr lang="en-US" dirty="0"/>
            <a:t>Scheduling policies and algorithms </a:t>
          </a:r>
          <a:endParaRPr lang="en-GB" dirty="0"/>
        </a:p>
      </dgm:t>
    </dgm:pt>
    <dgm:pt modelId="{F46FAD56-1D7E-47E3-ACE5-3B928B4513AF}" type="parTrans" cxnId="{E43912A1-2D93-4689-B973-C436D155E208}">
      <dgm:prSet/>
      <dgm:spPr/>
      <dgm:t>
        <a:bodyPr/>
        <a:lstStyle/>
        <a:p>
          <a:endParaRPr lang="en-GB"/>
        </a:p>
      </dgm:t>
    </dgm:pt>
    <dgm:pt modelId="{5025D103-9A18-446A-94C6-08381C74D5CB}" type="sibTrans" cxnId="{E43912A1-2D93-4689-B973-C436D155E208}">
      <dgm:prSet/>
      <dgm:spPr/>
      <dgm:t>
        <a:bodyPr/>
        <a:lstStyle/>
        <a:p>
          <a:endParaRPr lang="en-GB"/>
        </a:p>
      </dgm:t>
    </dgm:pt>
    <dgm:pt modelId="{B27C5781-3596-417D-A4E9-34D76C0DE25B}">
      <dgm:prSet/>
      <dgm:spPr/>
      <dgm:t>
        <a:bodyPr/>
        <a:lstStyle/>
        <a:p>
          <a:r>
            <a:rPr lang="en-GB" dirty="0"/>
            <a:t> - First Come First Serve</a:t>
          </a:r>
        </a:p>
      </dgm:t>
    </dgm:pt>
    <dgm:pt modelId="{FD2D35EF-9FDB-4BFC-B7E9-18F60C975A4F}" type="parTrans" cxnId="{D175A224-4E62-4A66-95A8-32FECC8C3C5D}">
      <dgm:prSet/>
      <dgm:spPr/>
      <dgm:t>
        <a:bodyPr/>
        <a:lstStyle/>
        <a:p>
          <a:endParaRPr lang="en-GB"/>
        </a:p>
      </dgm:t>
    </dgm:pt>
    <dgm:pt modelId="{7CEDD772-9002-49CE-9172-C5CE69DDAACC}" type="sibTrans" cxnId="{D175A224-4E62-4A66-95A8-32FECC8C3C5D}">
      <dgm:prSet/>
      <dgm:spPr/>
      <dgm:t>
        <a:bodyPr/>
        <a:lstStyle/>
        <a:p>
          <a:endParaRPr lang="en-GB"/>
        </a:p>
      </dgm:t>
    </dgm:pt>
    <dgm:pt modelId="{D8274CB4-4FB4-4516-9C09-56A075C0C229}">
      <dgm:prSet/>
      <dgm:spPr/>
      <dgm:t>
        <a:bodyPr/>
        <a:lstStyle/>
        <a:p>
          <a:r>
            <a:rPr lang="en-GB" dirty="0"/>
            <a:t> - Priority Scheduling</a:t>
          </a:r>
        </a:p>
      </dgm:t>
    </dgm:pt>
    <dgm:pt modelId="{1F3AA61A-2366-485E-8DD4-4400FC910549}" type="parTrans" cxnId="{ECDA6A52-3E2E-44CB-A3C6-CC0103CF462D}">
      <dgm:prSet/>
      <dgm:spPr/>
      <dgm:t>
        <a:bodyPr/>
        <a:lstStyle/>
        <a:p>
          <a:endParaRPr lang="en-GB"/>
        </a:p>
      </dgm:t>
    </dgm:pt>
    <dgm:pt modelId="{6FDE4EC7-E214-4865-98C8-A8B9D68EEA2D}" type="sibTrans" cxnId="{ECDA6A52-3E2E-44CB-A3C6-CC0103CF462D}">
      <dgm:prSet/>
      <dgm:spPr/>
      <dgm:t>
        <a:bodyPr/>
        <a:lstStyle/>
        <a:p>
          <a:endParaRPr lang="en-GB"/>
        </a:p>
      </dgm:t>
    </dgm:pt>
    <dgm:pt modelId="{BF079F18-88F4-4478-88D6-A94D77CAD2E7}">
      <dgm:prSet/>
      <dgm:spPr/>
      <dgm:t>
        <a:bodyPr/>
        <a:lstStyle/>
        <a:p>
          <a:r>
            <a:rPr lang="en-GB" dirty="0"/>
            <a:t> - Shortest Job Next</a:t>
          </a:r>
        </a:p>
      </dgm:t>
    </dgm:pt>
    <dgm:pt modelId="{180DB4FB-5C4A-44ED-BC01-49C5847BA43D}" type="parTrans" cxnId="{5A25DE98-051C-4B7B-BEFC-223BDFC50930}">
      <dgm:prSet/>
      <dgm:spPr/>
      <dgm:t>
        <a:bodyPr/>
        <a:lstStyle/>
        <a:p>
          <a:endParaRPr lang="en-GB"/>
        </a:p>
      </dgm:t>
    </dgm:pt>
    <dgm:pt modelId="{975ABAC3-6756-40B9-AA8B-68F61C5C3F12}" type="sibTrans" cxnId="{5A25DE98-051C-4B7B-BEFC-223BDFC50930}">
      <dgm:prSet/>
      <dgm:spPr/>
      <dgm:t>
        <a:bodyPr/>
        <a:lstStyle/>
        <a:p>
          <a:endParaRPr lang="en-GB"/>
        </a:p>
      </dgm:t>
    </dgm:pt>
    <dgm:pt modelId="{90237473-92EE-4342-B80F-77BC55DE2917}">
      <dgm:prSet/>
      <dgm:spPr/>
      <dgm:t>
        <a:bodyPr/>
        <a:lstStyle/>
        <a:p>
          <a:r>
            <a:rPr lang="en-GB" dirty="0"/>
            <a:t> - Shortest Remaining Time</a:t>
          </a:r>
        </a:p>
      </dgm:t>
    </dgm:pt>
    <dgm:pt modelId="{48733990-1051-4271-BDB7-26A84632D308}" type="parTrans" cxnId="{E31D2640-79C9-4B5E-86C4-A9992B7D87BF}">
      <dgm:prSet/>
      <dgm:spPr/>
      <dgm:t>
        <a:bodyPr/>
        <a:lstStyle/>
        <a:p>
          <a:endParaRPr lang="en-GB"/>
        </a:p>
      </dgm:t>
    </dgm:pt>
    <dgm:pt modelId="{FB25CC11-D6D9-4227-95A0-BC28E6108032}" type="sibTrans" cxnId="{E31D2640-79C9-4B5E-86C4-A9992B7D87BF}">
      <dgm:prSet/>
      <dgm:spPr/>
      <dgm:t>
        <a:bodyPr/>
        <a:lstStyle/>
        <a:p>
          <a:endParaRPr lang="en-GB"/>
        </a:p>
      </dgm:t>
    </dgm:pt>
    <dgm:pt modelId="{449E5E6C-A096-48A3-B24E-93B7541C231D}">
      <dgm:prSet/>
      <dgm:spPr/>
      <dgm:t>
        <a:bodyPr/>
        <a:lstStyle/>
        <a:p>
          <a:r>
            <a:rPr lang="en-GB" dirty="0"/>
            <a:t> - Round Robin</a:t>
          </a:r>
        </a:p>
      </dgm:t>
    </dgm:pt>
    <dgm:pt modelId="{DF889995-5BE4-414C-B8AD-F1B794DE1F3B}" type="parTrans" cxnId="{A3DEDE9F-3A83-403E-A970-8F726530D088}">
      <dgm:prSet/>
      <dgm:spPr/>
      <dgm:t>
        <a:bodyPr/>
        <a:lstStyle/>
        <a:p>
          <a:endParaRPr lang="en-GB"/>
        </a:p>
      </dgm:t>
    </dgm:pt>
    <dgm:pt modelId="{A28DB74A-70ED-40C5-8D5C-AAB54FC0D4D0}" type="sibTrans" cxnId="{A3DEDE9F-3A83-403E-A970-8F726530D088}">
      <dgm:prSet/>
      <dgm:spPr/>
      <dgm:t>
        <a:bodyPr/>
        <a:lstStyle/>
        <a:p>
          <a:endParaRPr lang="en-GB"/>
        </a:p>
      </dgm:t>
    </dgm:pt>
    <dgm:pt modelId="{519FAA35-155F-4D66-8594-BDBF621EA697}">
      <dgm:prSet/>
      <dgm:spPr/>
      <dgm:t>
        <a:bodyPr/>
        <a:lstStyle/>
        <a:p>
          <a:r>
            <a:rPr lang="en-GB" dirty="0"/>
            <a:t>Interrupt Management</a:t>
          </a:r>
        </a:p>
      </dgm:t>
    </dgm:pt>
    <dgm:pt modelId="{EDD2594A-2303-470B-9F33-2D5C074B8751}" type="parTrans" cxnId="{97A39654-B504-4774-9A4F-5DFF4F07F3B3}">
      <dgm:prSet/>
      <dgm:spPr/>
      <dgm:t>
        <a:bodyPr/>
        <a:lstStyle/>
        <a:p>
          <a:endParaRPr lang="en-GB"/>
        </a:p>
      </dgm:t>
    </dgm:pt>
    <dgm:pt modelId="{1BE3EE94-00FA-46D6-BFD9-7890B88A29B9}" type="sibTrans" cxnId="{97A39654-B504-4774-9A4F-5DFF4F07F3B3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8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8"/>
      <dgm:spPr/>
    </dgm:pt>
    <dgm:pt modelId="{49C21D5D-6668-462A-A568-44CE1F8B338A}" type="pres">
      <dgm:prSet presAssocID="{83E86990-8CED-4BDC-9CF9-910B50503B3A}" presName="vert1" presStyleCnt="0"/>
      <dgm:spPr/>
    </dgm:pt>
    <dgm:pt modelId="{1B46065E-9D10-49F5-94BF-955B41C8F820}" type="pres">
      <dgm:prSet presAssocID="{FCB1549C-E4B2-4EBC-86B3-BD9C2344F67C}" presName="thickLine" presStyleLbl="alignNode1" presStyleIdx="1" presStyleCnt="8"/>
      <dgm:spPr/>
    </dgm:pt>
    <dgm:pt modelId="{40455181-FC50-460A-AA2C-7C68465454D2}" type="pres">
      <dgm:prSet presAssocID="{FCB1549C-E4B2-4EBC-86B3-BD9C2344F67C}" presName="horz1" presStyleCnt="0"/>
      <dgm:spPr/>
    </dgm:pt>
    <dgm:pt modelId="{CDB61943-0090-4644-820F-7012D3EC533C}" type="pres">
      <dgm:prSet presAssocID="{FCB1549C-E4B2-4EBC-86B3-BD9C2344F67C}" presName="tx1" presStyleLbl="revTx" presStyleIdx="1" presStyleCnt="8"/>
      <dgm:spPr/>
    </dgm:pt>
    <dgm:pt modelId="{FF2C46CC-DD9E-4A7D-9B01-4034599A6EAA}" type="pres">
      <dgm:prSet presAssocID="{FCB1549C-E4B2-4EBC-86B3-BD9C2344F67C}" presName="vert1" presStyleCnt="0"/>
      <dgm:spPr/>
    </dgm:pt>
    <dgm:pt modelId="{9360EF66-D824-4B54-BC00-A248DEEF325E}" type="pres">
      <dgm:prSet presAssocID="{B27C5781-3596-417D-A4E9-34D76C0DE25B}" presName="thickLine" presStyleLbl="alignNode1" presStyleIdx="2" presStyleCnt="8"/>
      <dgm:spPr/>
    </dgm:pt>
    <dgm:pt modelId="{5219A086-EC57-42DE-8426-D28E960DC61D}" type="pres">
      <dgm:prSet presAssocID="{B27C5781-3596-417D-A4E9-34D76C0DE25B}" presName="horz1" presStyleCnt="0"/>
      <dgm:spPr/>
    </dgm:pt>
    <dgm:pt modelId="{09B0D3BE-AF21-4DC2-990E-8A5F957C7925}" type="pres">
      <dgm:prSet presAssocID="{B27C5781-3596-417D-A4E9-34D76C0DE25B}" presName="tx1" presStyleLbl="revTx" presStyleIdx="2" presStyleCnt="8"/>
      <dgm:spPr/>
    </dgm:pt>
    <dgm:pt modelId="{AC94443E-B5FC-4F52-A3C3-765D3FA72049}" type="pres">
      <dgm:prSet presAssocID="{B27C5781-3596-417D-A4E9-34D76C0DE25B}" presName="vert1" presStyleCnt="0"/>
      <dgm:spPr/>
    </dgm:pt>
    <dgm:pt modelId="{3CE87EDA-467B-419E-9AA4-9F3AFC39C057}" type="pres">
      <dgm:prSet presAssocID="{D8274CB4-4FB4-4516-9C09-56A075C0C229}" presName="thickLine" presStyleLbl="alignNode1" presStyleIdx="3" presStyleCnt="8"/>
      <dgm:spPr/>
    </dgm:pt>
    <dgm:pt modelId="{12A66254-40B1-4D59-8EC6-26738B3BA9B7}" type="pres">
      <dgm:prSet presAssocID="{D8274CB4-4FB4-4516-9C09-56A075C0C229}" presName="horz1" presStyleCnt="0"/>
      <dgm:spPr/>
    </dgm:pt>
    <dgm:pt modelId="{86AAF570-9126-4E4C-8E26-AC8DE2314D4E}" type="pres">
      <dgm:prSet presAssocID="{D8274CB4-4FB4-4516-9C09-56A075C0C229}" presName="tx1" presStyleLbl="revTx" presStyleIdx="3" presStyleCnt="8"/>
      <dgm:spPr/>
    </dgm:pt>
    <dgm:pt modelId="{2372C7CB-173D-4FF0-BD4B-6FA0F8FB5366}" type="pres">
      <dgm:prSet presAssocID="{D8274CB4-4FB4-4516-9C09-56A075C0C229}" presName="vert1" presStyleCnt="0"/>
      <dgm:spPr/>
    </dgm:pt>
    <dgm:pt modelId="{43506A73-A78C-4202-9A20-70A710865B2D}" type="pres">
      <dgm:prSet presAssocID="{BF079F18-88F4-4478-88D6-A94D77CAD2E7}" presName="thickLine" presStyleLbl="alignNode1" presStyleIdx="4" presStyleCnt="8"/>
      <dgm:spPr/>
    </dgm:pt>
    <dgm:pt modelId="{5F5A4D45-A169-4FAE-B47B-4942C74F3592}" type="pres">
      <dgm:prSet presAssocID="{BF079F18-88F4-4478-88D6-A94D77CAD2E7}" presName="horz1" presStyleCnt="0"/>
      <dgm:spPr/>
    </dgm:pt>
    <dgm:pt modelId="{370AA529-DF2A-4AE0-8F1B-4BBC80A5BC74}" type="pres">
      <dgm:prSet presAssocID="{BF079F18-88F4-4478-88D6-A94D77CAD2E7}" presName="tx1" presStyleLbl="revTx" presStyleIdx="4" presStyleCnt="8"/>
      <dgm:spPr/>
    </dgm:pt>
    <dgm:pt modelId="{AAD12450-9BEE-4A10-93D9-7BDD68FB99A6}" type="pres">
      <dgm:prSet presAssocID="{BF079F18-88F4-4478-88D6-A94D77CAD2E7}" presName="vert1" presStyleCnt="0"/>
      <dgm:spPr/>
    </dgm:pt>
    <dgm:pt modelId="{2EA1C4AE-005E-4ACD-AE8C-AE3719080193}" type="pres">
      <dgm:prSet presAssocID="{90237473-92EE-4342-B80F-77BC55DE2917}" presName="thickLine" presStyleLbl="alignNode1" presStyleIdx="5" presStyleCnt="8"/>
      <dgm:spPr/>
    </dgm:pt>
    <dgm:pt modelId="{E51C5474-0B3F-407D-BF3D-DC482A2FAEBD}" type="pres">
      <dgm:prSet presAssocID="{90237473-92EE-4342-B80F-77BC55DE2917}" presName="horz1" presStyleCnt="0"/>
      <dgm:spPr/>
    </dgm:pt>
    <dgm:pt modelId="{97F6D214-B805-443B-AA0C-8D2239C7A7C4}" type="pres">
      <dgm:prSet presAssocID="{90237473-92EE-4342-B80F-77BC55DE2917}" presName="tx1" presStyleLbl="revTx" presStyleIdx="5" presStyleCnt="8"/>
      <dgm:spPr/>
    </dgm:pt>
    <dgm:pt modelId="{082F1DDA-31FF-479D-9FD1-BFB60A666F7E}" type="pres">
      <dgm:prSet presAssocID="{90237473-92EE-4342-B80F-77BC55DE2917}" presName="vert1" presStyleCnt="0"/>
      <dgm:spPr/>
    </dgm:pt>
    <dgm:pt modelId="{8AABF678-82C8-4FD3-AE05-E5AE233A6A94}" type="pres">
      <dgm:prSet presAssocID="{449E5E6C-A096-48A3-B24E-93B7541C231D}" presName="thickLine" presStyleLbl="alignNode1" presStyleIdx="6" presStyleCnt="8"/>
      <dgm:spPr/>
    </dgm:pt>
    <dgm:pt modelId="{71543550-D885-4684-9334-881EE1187443}" type="pres">
      <dgm:prSet presAssocID="{449E5E6C-A096-48A3-B24E-93B7541C231D}" presName="horz1" presStyleCnt="0"/>
      <dgm:spPr/>
    </dgm:pt>
    <dgm:pt modelId="{5247AB41-CC15-4A5C-88E3-5CD259C30672}" type="pres">
      <dgm:prSet presAssocID="{449E5E6C-A096-48A3-B24E-93B7541C231D}" presName="tx1" presStyleLbl="revTx" presStyleIdx="6" presStyleCnt="8" custLinFactNeighborX="2"/>
      <dgm:spPr/>
    </dgm:pt>
    <dgm:pt modelId="{8C16D750-ECB4-4E8D-ADB4-AB5D7A516883}" type="pres">
      <dgm:prSet presAssocID="{449E5E6C-A096-48A3-B24E-93B7541C231D}" presName="vert1" presStyleCnt="0"/>
      <dgm:spPr/>
    </dgm:pt>
    <dgm:pt modelId="{077CA32D-199F-4BE2-A65E-1780FE1DC130}" type="pres">
      <dgm:prSet presAssocID="{519FAA35-155F-4D66-8594-BDBF621EA697}" presName="thickLine" presStyleLbl="alignNode1" presStyleIdx="7" presStyleCnt="8"/>
      <dgm:spPr/>
    </dgm:pt>
    <dgm:pt modelId="{F58471DF-6221-4FF3-B1B6-B90DE982D87C}" type="pres">
      <dgm:prSet presAssocID="{519FAA35-155F-4D66-8594-BDBF621EA697}" presName="horz1" presStyleCnt="0"/>
      <dgm:spPr/>
    </dgm:pt>
    <dgm:pt modelId="{658906FE-9693-4CC5-AC6C-84CD7BC95707}" type="pres">
      <dgm:prSet presAssocID="{519FAA35-155F-4D66-8594-BDBF621EA697}" presName="tx1" presStyleLbl="revTx" presStyleIdx="7" presStyleCnt="8"/>
      <dgm:spPr/>
    </dgm:pt>
    <dgm:pt modelId="{0EBB14A0-1D78-4D8D-B84E-77A0C2B721FB}" type="pres">
      <dgm:prSet presAssocID="{519FAA35-155F-4D66-8594-BDBF621EA697}" presName="vert1" presStyleCnt="0"/>
      <dgm:spPr/>
    </dgm:pt>
  </dgm:ptLst>
  <dgm:cxnLst>
    <dgm:cxn modelId="{D175A224-4E62-4A66-95A8-32FECC8C3C5D}" srcId="{B1495261-28BE-427B-90E9-927E6DB9ACDF}" destId="{B27C5781-3596-417D-A4E9-34D76C0DE25B}" srcOrd="2" destOrd="0" parTransId="{FD2D35EF-9FDB-4BFC-B7E9-18F60C975A4F}" sibTransId="{7CEDD772-9002-49CE-9172-C5CE69DDAACC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9FCE603F-7DEF-4BDA-8A01-35E193C9C5B8}" type="presOf" srcId="{B27C5781-3596-417D-A4E9-34D76C0DE25B}" destId="{09B0D3BE-AF21-4DC2-990E-8A5F957C7925}" srcOrd="0" destOrd="0" presId="urn:microsoft.com/office/officeart/2008/layout/LinedList"/>
    <dgm:cxn modelId="{E31D2640-79C9-4B5E-86C4-A9992B7D87BF}" srcId="{B1495261-28BE-427B-90E9-927E6DB9ACDF}" destId="{90237473-92EE-4342-B80F-77BC55DE2917}" srcOrd="5" destOrd="0" parTransId="{48733990-1051-4271-BDB7-26A84632D308}" sibTransId="{FB25CC11-D6D9-4227-95A0-BC28E6108032}"/>
    <dgm:cxn modelId="{ECDA6A52-3E2E-44CB-A3C6-CC0103CF462D}" srcId="{B1495261-28BE-427B-90E9-927E6DB9ACDF}" destId="{D8274CB4-4FB4-4516-9C09-56A075C0C229}" srcOrd="3" destOrd="0" parTransId="{1F3AA61A-2366-485E-8DD4-4400FC910549}" sibTransId="{6FDE4EC7-E214-4865-98C8-A8B9D68EEA2D}"/>
    <dgm:cxn modelId="{97A39654-B504-4774-9A4F-5DFF4F07F3B3}" srcId="{B1495261-28BE-427B-90E9-927E6DB9ACDF}" destId="{519FAA35-155F-4D66-8594-BDBF621EA697}" srcOrd="7" destOrd="0" parTransId="{EDD2594A-2303-470B-9F33-2D5C074B8751}" sibTransId="{1BE3EE94-00FA-46D6-BFD9-7890B88A29B9}"/>
    <dgm:cxn modelId="{B5774256-2D85-4D7A-A085-DCB32BC5FE5B}" type="presOf" srcId="{519FAA35-155F-4D66-8594-BDBF621EA697}" destId="{658906FE-9693-4CC5-AC6C-84CD7BC95707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9308E884-695C-4DE3-8CA8-4AE19C93AE09}" type="presOf" srcId="{449E5E6C-A096-48A3-B24E-93B7541C231D}" destId="{5247AB41-CC15-4A5C-88E3-5CD259C30672}" srcOrd="0" destOrd="0" presId="urn:microsoft.com/office/officeart/2008/layout/LinedList"/>
    <dgm:cxn modelId="{53A1E895-37B6-4E03-A114-8779CD5D7945}" type="presOf" srcId="{BF079F18-88F4-4478-88D6-A94D77CAD2E7}" destId="{370AA529-DF2A-4AE0-8F1B-4BBC80A5BC74}" srcOrd="0" destOrd="0" presId="urn:microsoft.com/office/officeart/2008/layout/LinedList"/>
    <dgm:cxn modelId="{5A25DE98-051C-4B7B-BEFC-223BDFC50930}" srcId="{B1495261-28BE-427B-90E9-927E6DB9ACDF}" destId="{BF079F18-88F4-4478-88D6-A94D77CAD2E7}" srcOrd="4" destOrd="0" parTransId="{180DB4FB-5C4A-44ED-BC01-49C5847BA43D}" sibTransId="{975ABAC3-6756-40B9-AA8B-68F61C5C3F12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A3DEDE9F-3A83-403E-A970-8F726530D088}" srcId="{B1495261-28BE-427B-90E9-927E6DB9ACDF}" destId="{449E5E6C-A096-48A3-B24E-93B7541C231D}" srcOrd="6" destOrd="0" parTransId="{DF889995-5BE4-414C-B8AD-F1B794DE1F3B}" sibTransId="{A28DB74A-70ED-40C5-8D5C-AAB54FC0D4D0}"/>
    <dgm:cxn modelId="{E43912A1-2D93-4689-B973-C436D155E208}" srcId="{B1495261-28BE-427B-90E9-927E6DB9ACDF}" destId="{FCB1549C-E4B2-4EBC-86B3-BD9C2344F67C}" srcOrd="1" destOrd="0" parTransId="{F46FAD56-1D7E-47E3-ACE5-3B928B4513AF}" sibTransId="{5025D103-9A18-446A-94C6-08381C74D5CB}"/>
    <dgm:cxn modelId="{8F5B4DB2-6516-4056-920A-8D206784D8E2}" type="presOf" srcId="{FCB1549C-E4B2-4EBC-86B3-BD9C2344F67C}" destId="{CDB61943-0090-4644-820F-7012D3EC533C}" srcOrd="0" destOrd="0" presId="urn:microsoft.com/office/officeart/2008/layout/LinedList"/>
    <dgm:cxn modelId="{8B83A0D0-0367-4BF2-8E79-A43B3D3633C4}" type="presOf" srcId="{D8274CB4-4FB4-4516-9C09-56A075C0C229}" destId="{86AAF570-9126-4E4C-8E26-AC8DE2314D4E}" srcOrd="0" destOrd="0" presId="urn:microsoft.com/office/officeart/2008/layout/LinedList"/>
    <dgm:cxn modelId="{B091C7EE-2206-4C3E-AFBB-EA65B2EC2437}" type="presOf" srcId="{90237473-92EE-4342-B80F-77BC55DE2917}" destId="{97F6D214-B805-443B-AA0C-8D2239C7A7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74240AE7-0EE2-41C2-B2C4-B35A3ABC8807}" type="presParOf" srcId="{9059075C-B412-4190-A197-5CC2E986FEB1}" destId="{1B46065E-9D10-49F5-94BF-955B41C8F820}" srcOrd="2" destOrd="0" presId="urn:microsoft.com/office/officeart/2008/layout/LinedList"/>
    <dgm:cxn modelId="{7C820B97-05E8-46BC-9D85-3593CB04523F}" type="presParOf" srcId="{9059075C-B412-4190-A197-5CC2E986FEB1}" destId="{40455181-FC50-460A-AA2C-7C68465454D2}" srcOrd="3" destOrd="0" presId="urn:microsoft.com/office/officeart/2008/layout/LinedList"/>
    <dgm:cxn modelId="{47B75527-CE2E-46E8-9C4B-190A67700374}" type="presParOf" srcId="{40455181-FC50-460A-AA2C-7C68465454D2}" destId="{CDB61943-0090-4644-820F-7012D3EC533C}" srcOrd="0" destOrd="0" presId="urn:microsoft.com/office/officeart/2008/layout/LinedList"/>
    <dgm:cxn modelId="{BB6A1702-5394-4228-ADAB-2CD4F4E16673}" type="presParOf" srcId="{40455181-FC50-460A-AA2C-7C68465454D2}" destId="{FF2C46CC-DD9E-4A7D-9B01-4034599A6EAA}" srcOrd="1" destOrd="0" presId="urn:microsoft.com/office/officeart/2008/layout/LinedList"/>
    <dgm:cxn modelId="{C399B5E7-AEE3-4E28-A157-384214A3B080}" type="presParOf" srcId="{9059075C-B412-4190-A197-5CC2E986FEB1}" destId="{9360EF66-D824-4B54-BC00-A248DEEF325E}" srcOrd="4" destOrd="0" presId="urn:microsoft.com/office/officeart/2008/layout/LinedList"/>
    <dgm:cxn modelId="{ED7E95AF-12B8-4FA0-83A0-58048366A731}" type="presParOf" srcId="{9059075C-B412-4190-A197-5CC2E986FEB1}" destId="{5219A086-EC57-42DE-8426-D28E960DC61D}" srcOrd="5" destOrd="0" presId="urn:microsoft.com/office/officeart/2008/layout/LinedList"/>
    <dgm:cxn modelId="{D8D8D981-ADC0-46E6-B203-753D63B44B47}" type="presParOf" srcId="{5219A086-EC57-42DE-8426-D28E960DC61D}" destId="{09B0D3BE-AF21-4DC2-990E-8A5F957C7925}" srcOrd="0" destOrd="0" presId="urn:microsoft.com/office/officeart/2008/layout/LinedList"/>
    <dgm:cxn modelId="{422BAD06-2A65-48ED-86D4-380F77D453CD}" type="presParOf" srcId="{5219A086-EC57-42DE-8426-D28E960DC61D}" destId="{AC94443E-B5FC-4F52-A3C3-765D3FA72049}" srcOrd="1" destOrd="0" presId="urn:microsoft.com/office/officeart/2008/layout/LinedList"/>
    <dgm:cxn modelId="{67B1EF4B-00FF-4F71-81F2-23623440F3DC}" type="presParOf" srcId="{9059075C-B412-4190-A197-5CC2E986FEB1}" destId="{3CE87EDA-467B-419E-9AA4-9F3AFC39C057}" srcOrd="6" destOrd="0" presId="urn:microsoft.com/office/officeart/2008/layout/LinedList"/>
    <dgm:cxn modelId="{05742E09-F945-4AF1-A9CC-66F974AE1BCA}" type="presParOf" srcId="{9059075C-B412-4190-A197-5CC2E986FEB1}" destId="{12A66254-40B1-4D59-8EC6-26738B3BA9B7}" srcOrd="7" destOrd="0" presId="urn:microsoft.com/office/officeart/2008/layout/LinedList"/>
    <dgm:cxn modelId="{60292D3E-9C72-49CE-82C6-B75EA4E90EDE}" type="presParOf" srcId="{12A66254-40B1-4D59-8EC6-26738B3BA9B7}" destId="{86AAF570-9126-4E4C-8E26-AC8DE2314D4E}" srcOrd="0" destOrd="0" presId="urn:microsoft.com/office/officeart/2008/layout/LinedList"/>
    <dgm:cxn modelId="{86A3FE00-E332-4F6F-9BEC-474376FDC453}" type="presParOf" srcId="{12A66254-40B1-4D59-8EC6-26738B3BA9B7}" destId="{2372C7CB-173D-4FF0-BD4B-6FA0F8FB5366}" srcOrd="1" destOrd="0" presId="urn:microsoft.com/office/officeart/2008/layout/LinedList"/>
    <dgm:cxn modelId="{3309F022-2675-425F-A97D-5294C26DAEF9}" type="presParOf" srcId="{9059075C-B412-4190-A197-5CC2E986FEB1}" destId="{43506A73-A78C-4202-9A20-70A710865B2D}" srcOrd="8" destOrd="0" presId="urn:microsoft.com/office/officeart/2008/layout/LinedList"/>
    <dgm:cxn modelId="{EA143A5B-4896-46E6-AAA3-77DC985DF389}" type="presParOf" srcId="{9059075C-B412-4190-A197-5CC2E986FEB1}" destId="{5F5A4D45-A169-4FAE-B47B-4942C74F3592}" srcOrd="9" destOrd="0" presId="urn:microsoft.com/office/officeart/2008/layout/LinedList"/>
    <dgm:cxn modelId="{0C1441FE-7AFD-4E3A-97CE-E738E4181254}" type="presParOf" srcId="{5F5A4D45-A169-4FAE-B47B-4942C74F3592}" destId="{370AA529-DF2A-4AE0-8F1B-4BBC80A5BC74}" srcOrd="0" destOrd="0" presId="urn:microsoft.com/office/officeart/2008/layout/LinedList"/>
    <dgm:cxn modelId="{CC99246A-EAD1-4930-901D-158983DBEBB2}" type="presParOf" srcId="{5F5A4D45-A169-4FAE-B47B-4942C74F3592}" destId="{AAD12450-9BEE-4A10-93D9-7BDD68FB99A6}" srcOrd="1" destOrd="0" presId="urn:microsoft.com/office/officeart/2008/layout/LinedList"/>
    <dgm:cxn modelId="{B2C9C6F9-AE5F-4C4B-9C89-9A9FBD1A8600}" type="presParOf" srcId="{9059075C-B412-4190-A197-5CC2E986FEB1}" destId="{2EA1C4AE-005E-4ACD-AE8C-AE3719080193}" srcOrd="10" destOrd="0" presId="urn:microsoft.com/office/officeart/2008/layout/LinedList"/>
    <dgm:cxn modelId="{375CE115-E4D0-41CA-94F0-18C4B9268AB8}" type="presParOf" srcId="{9059075C-B412-4190-A197-5CC2E986FEB1}" destId="{E51C5474-0B3F-407D-BF3D-DC482A2FAEBD}" srcOrd="11" destOrd="0" presId="urn:microsoft.com/office/officeart/2008/layout/LinedList"/>
    <dgm:cxn modelId="{547F59F4-E19B-4337-A696-C7358BAE42C5}" type="presParOf" srcId="{E51C5474-0B3F-407D-BF3D-DC482A2FAEBD}" destId="{97F6D214-B805-443B-AA0C-8D2239C7A7C4}" srcOrd="0" destOrd="0" presId="urn:microsoft.com/office/officeart/2008/layout/LinedList"/>
    <dgm:cxn modelId="{2C0F5361-9933-4DC8-8BE0-E78F41AB76DF}" type="presParOf" srcId="{E51C5474-0B3F-407D-BF3D-DC482A2FAEBD}" destId="{082F1DDA-31FF-479D-9FD1-BFB60A666F7E}" srcOrd="1" destOrd="0" presId="urn:microsoft.com/office/officeart/2008/layout/LinedList"/>
    <dgm:cxn modelId="{C8FA1C8F-DFAF-4C2F-98AD-9C8F49202214}" type="presParOf" srcId="{9059075C-B412-4190-A197-5CC2E986FEB1}" destId="{8AABF678-82C8-4FD3-AE05-E5AE233A6A94}" srcOrd="12" destOrd="0" presId="urn:microsoft.com/office/officeart/2008/layout/LinedList"/>
    <dgm:cxn modelId="{1407A958-B8AA-45EB-BCDF-AFDDA899BC21}" type="presParOf" srcId="{9059075C-B412-4190-A197-5CC2E986FEB1}" destId="{71543550-D885-4684-9334-881EE1187443}" srcOrd="13" destOrd="0" presId="urn:microsoft.com/office/officeart/2008/layout/LinedList"/>
    <dgm:cxn modelId="{453DCCAB-6D93-4C4C-8D1A-9EF3B2178C25}" type="presParOf" srcId="{71543550-D885-4684-9334-881EE1187443}" destId="{5247AB41-CC15-4A5C-88E3-5CD259C30672}" srcOrd="0" destOrd="0" presId="urn:microsoft.com/office/officeart/2008/layout/LinedList"/>
    <dgm:cxn modelId="{8AD99D12-3630-4D8B-87D2-1CFE8B9F5799}" type="presParOf" srcId="{71543550-D885-4684-9334-881EE1187443}" destId="{8C16D750-ECB4-4E8D-ADB4-AB5D7A516883}" srcOrd="1" destOrd="0" presId="urn:microsoft.com/office/officeart/2008/layout/LinedList"/>
    <dgm:cxn modelId="{1D2E00D1-E3E5-466C-98DA-0AFDCF2C64BA}" type="presParOf" srcId="{9059075C-B412-4190-A197-5CC2E986FEB1}" destId="{077CA32D-199F-4BE2-A65E-1780FE1DC130}" srcOrd="14" destOrd="0" presId="urn:microsoft.com/office/officeart/2008/layout/LinedList"/>
    <dgm:cxn modelId="{8205FEA6-FC8E-43D0-ABA6-E418EB052B5A}" type="presParOf" srcId="{9059075C-B412-4190-A197-5CC2E986FEB1}" destId="{F58471DF-6221-4FF3-B1B6-B90DE982D87C}" srcOrd="15" destOrd="0" presId="urn:microsoft.com/office/officeart/2008/layout/LinedList"/>
    <dgm:cxn modelId="{9745516E-572F-4459-B4FE-05EF9AFD48E7}" type="presParOf" srcId="{F58471DF-6221-4FF3-B1B6-B90DE982D87C}" destId="{658906FE-9693-4CC5-AC6C-84CD7BC95707}" srcOrd="0" destOrd="0" presId="urn:microsoft.com/office/officeart/2008/layout/LinedList"/>
    <dgm:cxn modelId="{96BCDA65-D217-4493-83AA-66ABA4B6B064}" type="presParOf" srcId="{F58471DF-6221-4FF3-B1B6-B90DE982D87C}" destId="{0EBB14A0-1D78-4D8D-B84E-77A0C2B721F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75C9C3-BF16-469C-B7F1-164ECE57AC78}">
      <dsp:nvSpPr>
        <dsp:cNvPr id="0" name=""/>
        <dsp:cNvSpPr/>
      </dsp:nvSpPr>
      <dsp:spPr>
        <a:xfrm>
          <a:off x="0" y="0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20DAA-D7CB-4A40-8053-34D4FAE4EC40}">
      <dsp:nvSpPr>
        <dsp:cNvPr id="0" name=""/>
        <dsp:cNvSpPr/>
      </dsp:nvSpPr>
      <dsp:spPr>
        <a:xfrm>
          <a:off x="0" y="0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 process scheduler</a:t>
          </a:r>
        </a:p>
      </dsp:txBody>
      <dsp:txXfrm>
        <a:off x="0" y="0"/>
        <a:ext cx="5028375" cy="678854"/>
      </dsp:txXfrm>
    </dsp:sp>
    <dsp:sp modelId="{CF739056-62ED-45DA-A1ED-D18FB140B076}">
      <dsp:nvSpPr>
        <dsp:cNvPr id="0" name=""/>
        <dsp:cNvSpPr/>
      </dsp:nvSpPr>
      <dsp:spPr>
        <a:xfrm>
          <a:off x="0" y="678854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51570D-B635-4309-A8AB-94263289E6E4}">
      <dsp:nvSpPr>
        <dsp:cNvPr id="0" name=""/>
        <dsp:cNvSpPr/>
      </dsp:nvSpPr>
      <dsp:spPr>
        <a:xfrm>
          <a:off x="0" y="678854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Scheduling policies and algorithms </a:t>
          </a:r>
          <a:endParaRPr lang="en-GB" sz="2400" kern="1200" dirty="0"/>
        </a:p>
      </dsp:txBody>
      <dsp:txXfrm>
        <a:off x="0" y="678854"/>
        <a:ext cx="5028375" cy="678854"/>
      </dsp:txXfrm>
    </dsp:sp>
    <dsp:sp modelId="{90B7652E-4B9E-493F-893A-243F6836737C}">
      <dsp:nvSpPr>
        <dsp:cNvPr id="0" name=""/>
        <dsp:cNvSpPr/>
      </dsp:nvSpPr>
      <dsp:spPr>
        <a:xfrm>
          <a:off x="0" y="1357709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6D0CCA-E0AE-427A-97E0-AC297515BEC4}">
      <dsp:nvSpPr>
        <dsp:cNvPr id="0" name=""/>
        <dsp:cNvSpPr/>
      </dsp:nvSpPr>
      <dsp:spPr>
        <a:xfrm>
          <a:off x="0" y="1357709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- First Come First Serve</a:t>
          </a:r>
        </a:p>
      </dsp:txBody>
      <dsp:txXfrm>
        <a:off x="0" y="1357709"/>
        <a:ext cx="5028375" cy="678854"/>
      </dsp:txXfrm>
    </dsp:sp>
    <dsp:sp modelId="{93CF7B54-A3C1-4717-A3FF-BCBBC143CC3A}">
      <dsp:nvSpPr>
        <dsp:cNvPr id="0" name=""/>
        <dsp:cNvSpPr/>
      </dsp:nvSpPr>
      <dsp:spPr>
        <a:xfrm>
          <a:off x="0" y="2036564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10434C-D872-4CBF-BCB6-603C7E56F866}">
      <dsp:nvSpPr>
        <dsp:cNvPr id="0" name=""/>
        <dsp:cNvSpPr/>
      </dsp:nvSpPr>
      <dsp:spPr>
        <a:xfrm>
          <a:off x="0" y="2036564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- Priority Scheduling</a:t>
          </a:r>
        </a:p>
      </dsp:txBody>
      <dsp:txXfrm>
        <a:off x="0" y="2036564"/>
        <a:ext cx="5028375" cy="678854"/>
      </dsp:txXfrm>
    </dsp:sp>
    <dsp:sp modelId="{ECDF32F1-D0DB-416A-A41E-5C9269A6995B}">
      <dsp:nvSpPr>
        <dsp:cNvPr id="0" name=""/>
        <dsp:cNvSpPr/>
      </dsp:nvSpPr>
      <dsp:spPr>
        <a:xfrm>
          <a:off x="0" y="2715418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094BD5-B6B8-4789-BBE7-492380AB5F65}">
      <dsp:nvSpPr>
        <dsp:cNvPr id="0" name=""/>
        <dsp:cNvSpPr/>
      </dsp:nvSpPr>
      <dsp:spPr>
        <a:xfrm>
          <a:off x="0" y="2715419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- Shortest Job Next</a:t>
          </a:r>
        </a:p>
      </dsp:txBody>
      <dsp:txXfrm>
        <a:off x="0" y="2715419"/>
        <a:ext cx="5028375" cy="678854"/>
      </dsp:txXfrm>
    </dsp:sp>
    <dsp:sp modelId="{6BE9EE22-E7AA-4E1F-B8ED-39449E0B3982}">
      <dsp:nvSpPr>
        <dsp:cNvPr id="0" name=""/>
        <dsp:cNvSpPr/>
      </dsp:nvSpPr>
      <dsp:spPr>
        <a:xfrm>
          <a:off x="0" y="3394273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6013EE-B432-406B-A980-018BD49045FF}">
      <dsp:nvSpPr>
        <dsp:cNvPr id="0" name=""/>
        <dsp:cNvSpPr/>
      </dsp:nvSpPr>
      <dsp:spPr>
        <a:xfrm>
          <a:off x="0" y="3394273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- Shortest Remaining Time</a:t>
          </a:r>
        </a:p>
      </dsp:txBody>
      <dsp:txXfrm>
        <a:off x="0" y="3394273"/>
        <a:ext cx="5028375" cy="678854"/>
      </dsp:txXfrm>
    </dsp:sp>
    <dsp:sp modelId="{D8EDEB3F-ED31-4015-AB61-1DC887047D9D}">
      <dsp:nvSpPr>
        <dsp:cNvPr id="0" name=""/>
        <dsp:cNvSpPr/>
      </dsp:nvSpPr>
      <dsp:spPr>
        <a:xfrm>
          <a:off x="0" y="4073128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F6FFD4-C067-439F-8B1E-86EEDA0046C7}">
      <dsp:nvSpPr>
        <dsp:cNvPr id="0" name=""/>
        <dsp:cNvSpPr/>
      </dsp:nvSpPr>
      <dsp:spPr>
        <a:xfrm>
          <a:off x="0" y="4073128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- Round Robin</a:t>
          </a:r>
        </a:p>
      </dsp:txBody>
      <dsp:txXfrm>
        <a:off x="0" y="4073128"/>
        <a:ext cx="5028375" cy="678854"/>
      </dsp:txXfrm>
    </dsp:sp>
    <dsp:sp modelId="{E94D7AEC-78F5-46C7-9121-D1044483D8F9}">
      <dsp:nvSpPr>
        <dsp:cNvPr id="0" name=""/>
        <dsp:cNvSpPr/>
      </dsp:nvSpPr>
      <dsp:spPr>
        <a:xfrm>
          <a:off x="0" y="4751983"/>
          <a:ext cx="5028375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02EDDC-B401-4901-9E42-9AD7B92C3C63}">
      <dsp:nvSpPr>
        <dsp:cNvPr id="0" name=""/>
        <dsp:cNvSpPr/>
      </dsp:nvSpPr>
      <dsp:spPr>
        <a:xfrm>
          <a:off x="0" y="4751983"/>
          <a:ext cx="5028375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Interrupt Management</a:t>
          </a:r>
        </a:p>
      </dsp:txBody>
      <dsp:txXfrm>
        <a:off x="0" y="4751983"/>
        <a:ext cx="5028375" cy="6788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Describe how scheduling managers work</a:t>
          </a:r>
          <a:endParaRPr lang="en-US" sz="3800" kern="1200" dirty="0"/>
        </a:p>
      </dsp:txBody>
      <dsp:txXfrm>
        <a:off x="0" y="2651"/>
        <a:ext cx="6224587" cy="1808511"/>
      </dsp:txXfrm>
    </dsp:sp>
    <dsp:sp modelId="{B1B0AD9D-CD04-4735-8FD6-61F74955EEE6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347F31-4952-490A-A4E3-0BB71FF8FE45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800" kern="1200"/>
            <a:t>Show how process scheduling algorithms work</a:t>
          </a:r>
        </a:p>
      </dsp:txBody>
      <dsp:txXfrm>
        <a:off x="0" y="1811163"/>
        <a:ext cx="6224587" cy="1808511"/>
      </dsp:txXfrm>
    </dsp:sp>
    <dsp:sp modelId="{0119AD9E-6510-46E5-BB4C-E7604BAAD24A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431E7A-5F00-4B26-AF5B-D55B432A5EFE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800" kern="1200"/>
            <a:t>How the processor handles interrupts</a:t>
          </a:r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 process scheduler</a:t>
          </a:r>
          <a:endParaRPr lang="en-US" sz="2800" kern="1200" dirty="0"/>
        </a:p>
      </dsp:txBody>
      <dsp:txXfrm>
        <a:off x="0" y="0"/>
        <a:ext cx="5184427" cy="678854"/>
      </dsp:txXfrm>
    </dsp:sp>
    <dsp:sp modelId="{1B46065E-9D10-49F5-94BF-955B41C8F820}">
      <dsp:nvSpPr>
        <dsp:cNvPr id="0" name=""/>
        <dsp:cNvSpPr/>
      </dsp:nvSpPr>
      <dsp:spPr>
        <a:xfrm>
          <a:off x="0" y="678854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B61943-0090-4644-820F-7012D3EC533C}">
      <dsp:nvSpPr>
        <dsp:cNvPr id="0" name=""/>
        <dsp:cNvSpPr/>
      </dsp:nvSpPr>
      <dsp:spPr>
        <a:xfrm>
          <a:off x="0" y="678854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Scheduling policies and algorithms </a:t>
          </a:r>
          <a:endParaRPr lang="en-GB" sz="2500" kern="1200" dirty="0"/>
        </a:p>
      </dsp:txBody>
      <dsp:txXfrm>
        <a:off x="0" y="678854"/>
        <a:ext cx="5184427" cy="678854"/>
      </dsp:txXfrm>
    </dsp:sp>
    <dsp:sp modelId="{9360EF66-D824-4B54-BC00-A248DEEF325E}">
      <dsp:nvSpPr>
        <dsp:cNvPr id="0" name=""/>
        <dsp:cNvSpPr/>
      </dsp:nvSpPr>
      <dsp:spPr>
        <a:xfrm>
          <a:off x="0" y="1357709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0D3BE-AF21-4DC2-990E-8A5F957C7925}">
      <dsp:nvSpPr>
        <dsp:cNvPr id="0" name=""/>
        <dsp:cNvSpPr/>
      </dsp:nvSpPr>
      <dsp:spPr>
        <a:xfrm>
          <a:off x="0" y="1357709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 - First Come First Serve</a:t>
          </a:r>
        </a:p>
      </dsp:txBody>
      <dsp:txXfrm>
        <a:off x="0" y="1357709"/>
        <a:ext cx="5184427" cy="678854"/>
      </dsp:txXfrm>
    </dsp:sp>
    <dsp:sp modelId="{3CE87EDA-467B-419E-9AA4-9F3AFC39C057}">
      <dsp:nvSpPr>
        <dsp:cNvPr id="0" name=""/>
        <dsp:cNvSpPr/>
      </dsp:nvSpPr>
      <dsp:spPr>
        <a:xfrm>
          <a:off x="0" y="2036564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AF570-9126-4E4C-8E26-AC8DE2314D4E}">
      <dsp:nvSpPr>
        <dsp:cNvPr id="0" name=""/>
        <dsp:cNvSpPr/>
      </dsp:nvSpPr>
      <dsp:spPr>
        <a:xfrm>
          <a:off x="0" y="2036564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 - Priority Scheduling</a:t>
          </a:r>
        </a:p>
      </dsp:txBody>
      <dsp:txXfrm>
        <a:off x="0" y="2036564"/>
        <a:ext cx="5184427" cy="678854"/>
      </dsp:txXfrm>
    </dsp:sp>
    <dsp:sp modelId="{43506A73-A78C-4202-9A20-70A710865B2D}">
      <dsp:nvSpPr>
        <dsp:cNvPr id="0" name=""/>
        <dsp:cNvSpPr/>
      </dsp:nvSpPr>
      <dsp:spPr>
        <a:xfrm>
          <a:off x="0" y="2715418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0AA529-DF2A-4AE0-8F1B-4BBC80A5BC74}">
      <dsp:nvSpPr>
        <dsp:cNvPr id="0" name=""/>
        <dsp:cNvSpPr/>
      </dsp:nvSpPr>
      <dsp:spPr>
        <a:xfrm>
          <a:off x="0" y="2715419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 - Shortest Job Next</a:t>
          </a:r>
        </a:p>
      </dsp:txBody>
      <dsp:txXfrm>
        <a:off x="0" y="2715419"/>
        <a:ext cx="5184427" cy="678854"/>
      </dsp:txXfrm>
    </dsp:sp>
    <dsp:sp modelId="{2EA1C4AE-005E-4ACD-AE8C-AE3719080193}">
      <dsp:nvSpPr>
        <dsp:cNvPr id="0" name=""/>
        <dsp:cNvSpPr/>
      </dsp:nvSpPr>
      <dsp:spPr>
        <a:xfrm>
          <a:off x="0" y="3394273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F6D214-B805-443B-AA0C-8D2239C7A7C4}">
      <dsp:nvSpPr>
        <dsp:cNvPr id="0" name=""/>
        <dsp:cNvSpPr/>
      </dsp:nvSpPr>
      <dsp:spPr>
        <a:xfrm>
          <a:off x="0" y="3394273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 - Shortest Remaining Time</a:t>
          </a:r>
        </a:p>
      </dsp:txBody>
      <dsp:txXfrm>
        <a:off x="0" y="3394273"/>
        <a:ext cx="5184427" cy="678854"/>
      </dsp:txXfrm>
    </dsp:sp>
    <dsp:sp modelId="{8AABF678-82C8-4FD3-AE05-E5AE233A6A94}">
      <dsp:nvSpPr>
        <dsp:cNvPr id="0" name=""/>
        <dsp:cNvSpPr/>
      </dsp:nvSpPr>
      <dsp:spPr>
        <a:xfrm>
          <a:off x="0" y="4073128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47AB41-CC15-4A5C-88E3-5CD259C30672}">
      <dsp:nvSpPr>
        <dsp:cNvPr id="0" name=""/>
        <dsp:cNvSpPr/>
      </dsp:nvSpPr>
      <dsp:spPr>
        <a:xfrm>
          <a:off x="0" y="4073128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 - Round Robin</a:t>
          </a:r>
        </a:p>
      </dsp:txBody>
      <dsp:txXfrm>
        <a:off x="0" y="4073128"/>
        <a:ext cx="5184427" cy="678854"/>
      </dsp:txXfrm>
    </dsp:sp>
    <dsp:sp modelId="{077CA32D-199F-4BE2-A65E-1780FE1DC130}">
      <dsp:nvSpPr>
        <dsp:cNvPr id="0" name=""/>
        <dsp:cNvSpPr/>
      </dsp:nvSpPr>
      <dsp:spPr>
        <a:xfrm>
          <a:off x="0" y="4751983"/>
          <a:ext cx="518442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906FE-9693-4CC5-AC6C-84CD7BC95707}">
      <dsp:nvSpPr>
        <dsp:cNvPr id="0" name=""/>
        <dsp:cNvSpPr/>
      </dsp:nvSpPr>
      <dsp:spPr>
        <a:xfrm>
          <a:off x="0" y="4751983"/>
          <a:ext cx="5184427" cy="67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Interrupt Management</a:t>
          </a:r>
        </a:p>
      </dsp:txBody>
      <dsp:txXfrm>
        <a:off x="0" y="4751983"/>
        <a:ext cx="5184427" cy="6788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B4E10-A229-4292-B79E-D087A1974EB1}" type="datetimeFigureOut">
              <a:rPr lang="en-GB" smtClean="0"/>
              <a:t>03/10/2022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9040C-9B82-4FEA-936F-61E7F94793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172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due to I/O requests.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524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Where several jobs are waiting and have similar remaining time, the job that has been waiting for the longest goes next.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2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which after 1 cycle will still have 7 cycles left.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725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By 10ms Job C is in the READY queue and it goes in for processing. However, Job C is only 2ms therefore Job D comes in and it is only 4ms. Once Job D is complete, then Job A goes in, completes in 3ms and Job B goes in for 1ms.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19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the time quantum is too large, then time is wasted and if the time quantum is too short then the CPU overhead increases.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068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such as dividing a sum with zero or trying to access password-protected files.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89040C-9B82-4FEA-936F-61E7F94793AA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626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03/10/2022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Process Management - Scheduling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6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7000615"/>
              </p:ext>
            </p:extLst>
          </p:nvPr>
        </p:nvGraphicFramePr>
        <p:xfrm>
          <a:off x="5126038" y="552450"/>
          <a:ext cx="5028375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55289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408210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Worked with memory management within the operating system</a:t>
            </a:r>
          </a:p>
          <a:p>
            <a:r>
              <a:rPr lang="en-US" dirty="0"/>
              <a:t>Memory- hold information for the processor </a:t>
            </a:r>
          </a:p>
          <a:p>
            <a:r>
              <a:rPr lang="en-US" dirty="0"/>
              <a:t>Memory - aid in faster processing. </a:t>
            </a:r>
          </a:p>
          <a:p>
            <a:r>
              <a:rPr lang="en-US" dirty="0"/>
              <a:t>Concentrate on how processing is conducted within the CPU. </a:t>
            </a:r>
          </a:p>
          <a:p>
            <a:r>
              <a:rPr lang="en-US" dirty="0"/>
              <a:t>Review processor management scheduling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Scheduling</a:t>
            </a:r>
            <a:br>
              <a:rPr lang="en-US" dirty="0"/>
            </a:br>
            <a:r>
              <a:rPr lang="en-US" dirty="0"/>
              <a:t>Submanagers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3200" dirty="0"/>
              <a:t>Process manager oversees jobs - scheduled and processing takes place correctly.</a:t>
            </a:r>
          </a:p>
          <a:p>
            <a:r>
              <a:rPr lang="en-US" sz="3200" dirty="0"/>
              <a:t>Made up of the job scheduler and the process scheduler [1]. </a:t>
            </a:r>
          </a:p>
          <a:p>
            <a:r>
              <a:rPr lang="en-US" sz="3200" dirty="0"/>
              <a:t>The job scheduler - initiating a job based on certain criteria [1]. </a:t>
            </a:r>
          </a:p>
          <a:p>
            <a:r>
              <a:rPr lang="en-US" sz="3200" dirty="0"/>
              <a:t>Job/program goes through a hierarchy of managers [1]. 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36302" y="5122926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Scheduling Submanagers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Job first encounters the job scheduler. </a:t>
            </a:r>
          </a:p>
          <a:p>
            <a:r>
              <a:rPr lang="en-US" sz="3200" dirty="0"/>
              <a:t>Job scheduler selects jobs from a queue of incoming jobs </a:t>
            </a:r>
          </a:p>
          <a:p>
            <a:r>
              <a:rPr lang="en-US" sz="3200" dirty="0"/>
              <a:t>Places them in the processor queue. </a:t>
            </a:r>
          </a:p>
          <a:p>
            <a:r>
              <a:rPr lang="en-US" sz="3200" dirty="0"/>
              <a:t>Main role of the job scheduler is to place jobs based on specifications set by the system.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Job Scheduler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Jobs sometimes interact with input/output (I/0) devices during processing.</a:t>
            </a:r>
          </a:p>
          <a:p>
            <a:r>
              <a:rPr lang="en-US" dirty="0"/>
              <a:t>Job scheduler must optimize the CPU's time.</a:t>
            </a:r>
          </a:p>
          <a:p>
            <a:r>
              <a:rPr lang="en-US" dirty="0"/>
              <a:t>Ensure that the CPU is not dealing with jobs that have many I/O requests.</a:t>
            </a:r>
          </a:p>
          <a:p>
            <a:r>
              <a:rPr lang="en-US" dirty="0"/>
              <a:t>Job scheduler should not only send jobs that have no I/O requests</a:t>
            </a:r>
          </a:p>
          <a:p>
            <a:r>
              <a:rPr lang="en-US" dirty="0"/>
              <a:t>Would leave the I/O devices idle. </a:t>
            </a:r>
          </a:p>
          <a:p>
            <a:r>
              <a:rPr lang="en-US" dirty="0"/>
              <a:t>Job schedule needs to review the requirements of each job and provide a mix.</a:t>
            </a:r>
          </a:p>
          <a:p>
            <a:r>
              <a:rPr lang="en-US" dirty="0"/>
              <a:t>Known as a high-level scheduler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Process Scheduler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Process scheduler takes over from the job scheduler. </a:t>
            </a:r>
          </a:p>
          <a:p>
            <a:r>
              <a:rPr lang="en-US" dirty="0"/>
              <a:t>The process scheduler determines which jobs (processes) will get to the CPU</a:t>
            </a:r>
          </a:p>
          <a:p>
            <a:r>
              <a:rPr lang="en-US" dirty="0"/>
              <a:t>Determines at what point the jobs get to the CPU and for how long[1].</a:t>
            </a:r>
          </a:p>
          <a:p>
            <a:r>
              <a:rPr lang="en-US" dirty="0"/>
              <a:t>In charge of CPU interrupts based on incoming higher priority jobs.</a:t>
            </a:r>
          </a:p>
          <a:p>
            <a:r>
              <a:rPr lang="en-US" dirty="0"/>
              <a:t>Low-level scheduler</a:t>
            </a:r>
          </a:p>
          <a:p>
            <a:r>
              <a:rPr lang="en-US" dirty="0"/>
              <a:t>Works with jobs that are assigned a READY state.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Scheduling Algorithms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Scheduling algorithm - based on a specific scheduling policy within the system. </a:t>
            </a:r>
          </a:p>
          <a:p>
            <a:r>
              <a:rPr lang="en-US" dirty="0"/>
              <a:t>Scheduling policies are created by the system administrator </a:t>
            </a:r>
          </a:p>
          <a:p>
            <a:r>
              <a:rPr lang="en-US" dirty="0"/>
              <a:t>They determine important criteria within a system [1]. </a:t>
            </a:r>
          </a:p>
          <a:p>
            <a:r>
              <a:rPr lang="en-US" dirty="0"/>
              <a:t>Several scheduling algorithms are used to schedule processes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Scheduling Algorithms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The algorithms include </a:t>
            </a:r>
          </a:p>
          <a:p>
            <a:pPr lvl="1"/>
            <a:r>
              <a:rPr lang="en-US" sz="2800" dirty="0"/>
              <a:t>First-Come First-Served</a:t>
            </a:r>
          </a:p>
          <a:p>
            <a:pPr lvl="1"/>
            <a:r>
              <a:rPr lang="en-US" sz="2800" dirty="0"/>
              <a:t>Shortest Job Next</a:t>
            </a:r>
          </a:p>
          <a:p>
            <a:pPr lvl="1"/>
            <a:r>
              <a:rPr lang="en-US" sz="2800" dirty="0"/>
              <a:t>Shortest Remaining Time</a:t>
            </a:r>
          </a:p>
          <a:p>
            <a:pPr lvl="1"/>
            <a:r>
              <a:rPr lang="en-US" sz="2800" dirty="0"/>
              <a:t>Priority Scheduling</a:t>
            </a:r>
          </a:p>
          <a:p>
            <a:pPr lvl="1"/>
            <a:r>
              <a:rPr lang="en-US" sz="2800" dirty="0"/>
              <a:t>Round Robin. 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Scheduling Algorithms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Two main types of policies. </a:t>
            </a:r>
          </a:p>
          <a:p>
            <a:pPr marL="0" indent="0">
              <a:buNone/>
            </a:pPr>
            <a:r>
              <a:rPr lang="en-US" b="1" dirty="0"/>
              <a:t>Pre-emptive scheduling policies</a:t>
            </a:r>
            <a:endParaRPr lang="en-US" dirty="0"/>
          </a:p>
          <a:p>
            <a:r>
              <a:rPr lang="en-US" dirty="0"/>
              <a:t>Those that interrupt the processing of a CPU and transfer it to another job. </a:t>
            </a:r>
          </a:p>
          <a:p>
            <a:pPr marL="0" indent="0">
              <a:buNone/>
            </a:pPr>
            <a:r>
              <a:rPr lang="en-US" b="1" dirty="0"/>
              <a:t>Non-pre-emptive scheduling policy </a:t>
            </a:r>
            <a:endParaRPr lang="en-US" dirty="0"/>
          </a:p>
          <a:p>
            <a:r>
              <a:rPr lang="en-US" dirty="0"/>
              <a:t>Functions without external interrupts.</a:t>
            </a:r>
          </a:p>
          <a:p>
            <a:r>
              <a:rPr lang="en-US" dirty="0"/>
              <a:t>The only interrupt would be that of an I/0 request.</a:t>
            </a:r>
            <a:endParaRPr lang="en-KE" dirty="0"/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4800" dirty="0"/>
              <a:t>First Come First Served</a:t>
            </a:r>
            <a:endParaRPr lang="en-KE" sz="48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Non-pre-emptive scheduling algorithm </a:t>
            </a:r>
          </a:p>
          <a:p>
            <a:r>
              <a:rPr lang="en-US" sz="2400" dirty="0"/>
              <a:t>Handles all the incoming jobs according to their arrival time [1]. </a:t>
            </a:r>
          </a:p>
          <a:p>
            <a:r>
              <a:rPr lang="en-US" sz="2400" dirty="0"/>
              <a:t>The earlier the job arrives, the earlier it is served. </a:t>
            </a:r>
          </a:p>
          <a:p>
            <a:r>
              <a:rPr lang="en-US" sz="2400" dirty="0"/>
              <a:t>Commonly used for batch systems. </a:t>
            </a:r>
          </a:p>
          <a:p>
            <a:r>
              <a:rPr lang="en-US" sz="2400" dirty="0"/>
              <a:t>FCFS does not run WAIT queues because a job runs to completion once it is sent for processing. Non-pre-emptive nature of the algorithm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3314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25">
            <a:extLst>
              <a:ext uri="{FF2B5EF4-FFF2-40B4-BE49-F238E27FC236}">
                <a16:creationId xmlns:a16="http://schemas.microsoft.com/office/drawing/2014/main" id="{28D31E1B-0407-4223-9642-0B642CBF5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27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29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67266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5052369" cy="1035781"/>
          </a:xfrm>
        </p:spPr>
        <p:txBody>
          <a:bodyPr anchor="ctr">
            <a:normAutofit/>
          </a:bodyPr>
          <a:lstStyle/>
          <a:p>
            <a:r>
              <a:rPr lang="en-US" sz="3600" dirty="0"/>
              <a:t>First Come First Served</a:t>
            </a:r>
            <a:endParaRPr lang="en-KE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b="1"/>
              <a:t>Turnaround time </a:t>
            </a:r>
          </a:p>
          <a:p>
            <a:r>
              <a:rPr lang="en-US" sz="1800"/>
              <a:t>Time required to execute a job and return the output to the user [1]. </a:t>
            </a:r>
            <a:endParaRPr lang="en-KE" sz="180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E96339-907C-46C3-99AC-31179B6F0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16299" y="608401"/>
            <a:ext cx="4637502" cy="55934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417E202-0839-0BCB-DEFF-877ED839E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786750"/>
              </p:ext>
            </p:extLst>
          </p:nvPr>
        </p:nvGraphicFramePr>
        <p:xfrm>
          <a:off x="6930493" y="1423982"/>
          <a:ext cx="4223252" cy="4070322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027380">
                  <a:extLst>
                    <a:ext uri="{9D8B030D-6E8A-4147-A177-3AD203B41FA5}">
                      <a16:colId xmlns:a16="http://schemas.microsoft.com/office/drawing/2014/main" val="1293239379"/>
                    </a:ext>
                  </a:extLst>
                </a:gridCol>
                <a:gridCol w="3195872">
                  <a:extLst>
                    <a:ext uri="{9D8B030D-6E8A-4147-A177-3AD203B41FA5}">
                      <a16:colId xmlns:a16="http://schemas.microsoft.com/office/drawing/2014/main" val="1066488117"/>
                    </a:ext>
                  </a:extLst>
                </a:gridCol>
              </a:tblGrid>
              <a:tr h="13189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900" b="0" cap="all" spc="150">
                          <a:solidFill>
                            <a:schemeClr val="lt1"/>
                          </a:solidFill>
                          <a:effectLst/>
                        </a:rPr>
                        <a:t>Job</a:t>
                      </a:r>
                      <a:endParaRPr lang="en-GB" sz="1900" b="0" cap="all" spc="150">
                        <a:solidFill>
                          <a:schemeClr val="l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900" b="0" cap="all" spc="150">
                          <a:solidFill>
                            <a:schemeClr val="lt1"/>
                          </a:solidFill>
                          <a:effectLst/>
                        </a:rPr>
                        <a:t>Processing Time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900" b="0" cap="all" spc="150">
                          <a:solidFill>
                            <a:schemeClr val="lt1"/>
                          </a:solidFill>
                          <a:effectLst/>
                        </a:rPr>
                        <a:t>(Milliseconds)</a:t>
                      </a:r>
                      <a:endParaRPr lang="en-GB" sz="1900" b="0" cap="all" spc="150">
                        <a:solidFill>
                          <a:schemeClr val="l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5053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686743"/>
                  </a:ext>
                </a:extLst>
              </a:tr>
              <a:tr h="6878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GB" sz="16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9814962"/>
                  </a:ext>
                </a:extLst>
              </a:tr>
              <a:tr h="6878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GB" sz="16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599319"/>
                  </a:ext>
                </a:extLst>
              </a:tr>
              <a:tr h="6878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16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1066333"/>
                  </a:ext>
                </a:extLst>
              </a:tr>
              <a:tr h="6878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cap="none" spc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en-GB" sz="16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GB" sz="16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3774" marR="163774" marT="163774" marB="163774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000000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8626960"/>
                  </a:ext>
                </a:extLst>
              </a:tr>
            </a:tbl>
          </a:graphicData>
        </a:graphic>
      </p:graphicFrame>
      <p:pic>
        <p:nvPicPr>
          <p:cNvPr id="7" name="Camera 6">
            <a:extLst>
              <a:ext uri="{FF2B5EF4-FFF2-40B4-BE49-F238E27FC236}">
                <a16:creationId xmlns:a16="http://schemas.microsoft.com/office/drawing/2014/main" id="{495D5696-3CB6-F525-A3F9-726D1100A0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7499" y="5042515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4" y="637688"/>
            <a:ext cx="9618132" cy="790147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First Come First Served</a:t>
            </a:r>
            <a:endParaRPr lang="en-KE" sz="32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934" y="1796143"/>
            <a:ext cx="9618132" cy="2694213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Jobs are immediately processed. </a:t>
            </a:r>
          </a:p>
          <a:p>
            <a:r>
              <a:rPr lang="en-US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Job A ends at 13ms</a:t>
            </a:r>
          </a:p>
          <a:p>
            <a:r>
              <a:rPr lang="en-US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Job B starts at 13ms ends at 20ms </a:t>
            </a:r>
          </a:p>
          <a:p>
            <a:r>
              <a:rPr lang="en-US" dirty="0">
                <a:effectLst/>
                <a:latin typeface="Helvetica" pitchFamily="2" charset="0"/>
                <a:ea typeface="Calibri" panose="020F0502020204030204" pitchFamily="34" charset="0"/>
                <a:cs typeface="Calibri" panose="020F0502020204030204" pitchFamily="34" charset="0"/>
              </a:rPr>
              <a:t>The entire time it takes to process the jobs is 27ms.</a:t>
            </a:r>
            <a:endParaRPr lang="en-KE" sz="3600" dirty="0"/>
          </a:p>
          <a:p>
            <a:endParaRPr lang="en-US" dirty="0">
              <a:effectLst/>
              <a:latin typeface="Helvetica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3434F5-387E-4A91-3DD0-9045729393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42"/>
          <a:stretch/>
        </p:blipFill>
        <p:spPr bwMode="auto">
          <a:xfrm>
            <a:off x="1643323" y="4683930"/>
            <a:ext cx="8905354" cy="1536382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Camera 5">
            <a:extLst>
              <a:ext uri="{FF2B5EF4-FFF2-40B4-BE49-F238E27FC236}">
                <a16:creationId xmlns:a16="http://schemas.microsoft.com/office/drawing/2014/main" id="{3700EA03-5A1A-D54F-4F0F-062DA7C8B9A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77499" y="5042515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First Come First Served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/>
              <a:t>If our 4 jobs arrived simultaneously at time 0</a:t>
            </a:r>
          </a:p>
          <a:p>
            <a:r>
              <a:rPr lang="en-US" sz="2200"/>
              <a:t>The turnaround time is calculated by subtracting the arrival time from the finish time</a:t>
            </a:r>
          </a:p>
          <a:p>
            <a:r>
              <a:rPr lang="en-US" sz="2200"/>
              <a:t>Job, A is 13, Job B is 20, Job C is 22, and Job D is 27ms. </a:t>
            </a:r>
          </a:p>
          <a:p>
            <a:r>
              <a:rPr lang="en-US" sz="2200"/>
              <a:t>The turnaround time is 20.5ms.</a:t>
            </a:r>
            <a:endParaRPr lang="en-KE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412B586-6BF2-A02E-3AAF-C611C793E613}"/>
                  </a:ext>
                </a:extLst>
              </p:cNvPr>
              <p:cNvSpPr txBox="1"/>
              <p:nvPr/>
            </p:nvSpPr>
            <p:spPr>
              <a:xfrm>
                <a:off x="2269671" y="4552570"/>
                <a:ext cx="7139667" cy="8066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>
                                  <a:latin typeface="Cambria Math" panose="02040503050406030204" pitchFamily="18" charset="0"/>
                                </a:rPr>
                                <m:t>13</m:t>
                              </m:r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20−0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22−0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27−0</m:t>
                              </m:r>
                            </m:e>
                          </m:d>
                        </m:num>
                        <m:den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sz="2400" i="0">
                          <a:latin typeface="Cambria Math" panose="02040503050406030204" pitchFamily="18" charset="0"/>
                        </a:rPr>
                        <m:t>=20.5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412B586-6BF2-A02E-3AAF-C611C793E6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9671" y="4552570"/>
                <a:ext cx="7139667" cy="80669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Camera 6">
            <a:extLst>
              <a:ext uri="{FF2B5EF4-FFF2-40B4-BE49-F238E27FC236}">
                <a16:creationId xmlns:a16="http://schemas.microsoft.com/office/drawing/2014/main" id="{3C9D3762-DD9B-81F9-720B-B8C55C5D328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77499" y="5042515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4" y="637688"/>
            <a:ext cx="9618132" cy="790147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First Come First Served</a:t>
            </a:r>
            <a:endParaRPr lang="en-KE" sz="32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934" y="1796143"/>
            <a:ext cx="9618132" cy="2694213"/>
          </a:xfrm>
        </p:spPr>
        <p:txBody>
          <a:bodyPr>
            <a:normAutofit/>
          </a:bodyPr>
          <a:lstStyle/>
          <a:p>
            <a:r>
              <a:rPr lang="en-US" sz="2800" dirty="0"/>
              <a:t>Jobs arrived in a different order? </a:t>
            </a:r>
          </a:p>
          <a:p>
            <a:r>
              <a:rPr lang="en-US" sz="2800" dirty="0"/>
              <a:t>That is Job C first then Job D, Job B and finally job E t</a:t>
            </a:r>
          </a:p>
          <a:p>
            <a:r>
              <a:rPr lang="en-US" sz="2800" dirty="0"/>
              <a:t>The timeline would have looked different </a:t>
            </a:r>
            <a:endParaRPr lang="en-KE" sz="2800" dirty="0"/>
          </a:p>
        </p:txBody>
      </p:sp>
      <p:pic>
        <p:nvPicPr>
          <p:cNvPr id="6" name="Camera 5">
            <a:extLst>
              <a:ext uri="{FF2B5EF4-FFF2-40B4-BE49-F238E27FC236}">
                <a16:creationId xmlns:a16="http://schemas.microsoft.com/office/drawing/2014/main" id="{3700EA03-5A1A-D54F-4F0F-062DA7C8B9A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7499" y="5042515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pic>
        <p:nvPicPr>
          <p:cNvPr id="4" name="Picture 3" descr="A picture containing table&#10;&#10;Description automatically generated">
            <a:extLst>
              <a:ext uri="{FF2B5EF4-FFF2-40B4-BE49-F238E27FC236}">
                <a16:creationId xmlns:a16="http://schemas.microsoft.com/office/drawing/2014/main" id="{D6717C9A-92DD-3CEF-3299-4DA92F1377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1"/>
          <a:stretch/>
        </p:blipFill>
        <p:spPr bwMode="auto">
          <a:xfrm>
            <a:off x="1875619" y="4490356"/>
            <a:ext cx="8440761" cy="155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5354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First Come First Served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The turnaround time is 12.5 when the jobs are re-ordered.</a:t>
            </a:r>
          </a:p>
          <a:p>
            <a:r>
              <a:rPr lang="en-US" dirty="0"/>
              <a:t>Disparity in the turnaround time based on when the jobs first arrived.  </a:t>
            </a:r>
          </a:p>
          <a:p>
            <a:r>
              <a:rPr lang="en-US" dirty="0"/>
              <a:t>FCFS does not provide the chance of processing the jobs at the most optimum time.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C009681-2E4D-A7BA-881B-CB7D3B0649F5}"/>
                  </a:ext>
                </a:extLst>
              </p:cNvPr>
              <p:cNvSpPr txBox="1"/>
              <p:nvPr/>
            </p:nvSpPr>
            <p:spPr>
              <a:xfrm>
                <a:off x="2202833" y="4904804"/>
                <a:ext cx="7783285" cy="8066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7−0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14−0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27−0</m:t>
                              </m:r>
                            </m:e>
                          </m:d>
                        </m:num>
                        <m:den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sz="2400" i="0">
                          <a:latin typeface="Cambria Math" panose="02040503050406030204" pitchFamily="18" charset="0"/>
                        </a:rPr>
                        <m:t>=12.5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C009681-2E4D-A7BA-881B-CB7D3B0649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833" y="4904804"/>
                <a:ext cx="7783285" cy="80669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Shortest Job Next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Non-pre-emptive algorithm </a:t>
            </a:r>
          </a:p>
          <a:p>
            <a:r>
              <a:rPr lang="en-US" dirty="0"/>
              <a:t>Selects jobs based on the length of the CPU cycle time (processing time) [1]. </a:t>
            </a:r>
          </a:p>
          <a:p>
            <a:r>
              <a:rPr lang="en-US" dirty="0"/>
              <a:t>Known as the shortest job first. </a:t>
            </a:r>
          </a:p>
          <a:p>
            <a:r>
              <a:rPr lang="en-US" dirty="0"/>
              <a:t>Before any job can be run, the CPU time must be known in advance.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3189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Shortest Job Next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4278" y="1645723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900">
                <a:solidFill>
                  <a:srgbClr val="E7E6E6"/>
                </a:solidFill>
              </a:rPr>
              <a:t>Job with the shortest time would run first, followed by the next shortest and so on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AF36514-91FA-7CAB-2D19-1C21FBE38D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22"/>
          <a:stretch/>
        </p:blipFill>
        <p:spPr bwMode="auto">
          <a:xfrm>
            <a:off x="6230288" y="3480425"/>
            <a:ext cx="5455917" cy="896710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3C700AF-53A4-5BBA-0DC9-D116DD70E4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223278"/>
              </p:ext>
            </p:extLst>
          </p:nvPr>
        </p:nvGraphicFramePr>
        <p:xfrm>
          <a:off x="896041" y="2620660"/>
          <a:ext cx="4312769" cy="3353494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651009">
                  <a:extLst>
                    <a:ext uri="{9D8B030D-6E8A-4147-A177-3AD203B41FA5}">
                      <a16:colId xmlns:a16="http://schemas.microsoft.com/office/drawing/2014/main" val="2558915201"/>
                    </a:ext>
                  </a:extLst>
                </a:gridCol>
                <a:gridCol w="2661760">
                  <a:extLst>
                    <a:ext uri="{9D8B030D-6E8A-4147-A177-3AD203B41FA5}">
                      <a16:colId xmlns:a16="http://schemas.microsoft.com/office/drawing/2014/main" val="2153592000"/>
                    </a:ext>
                  </a:extLst>
                </a:gridCol>
              </a:tblGrid>
              <a:tr h="84837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cap="none" spc="0" dirty="0">
                          <a:solidFill>
                            <a:schemeClr val="bg1"/>
                          </a:solidFill>
                          <a:effectLst/>
                        </a:rPr>
                        <a:t>Job</a:t>
                      </a:r>
                      <a:endParaRPr lang="en-GB" sz="2000" b="1" cap="none" spc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183115" marB="18311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cap="none" spc="0" dirty="0">
                          <a:solidFill>
                            <a:schemeClr val="bg1"/>
                          </a:solidFill>
                          <a:effectLst/>
                        </a:rPr>
                        <a:t>CPU Cycle</a:t>
                      </a:r>
                      <a:endParaRPr lang="en-GB" sz="2000" b="1" cap="none" spc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183115" marB="18311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518387"/>
                  </a:ext>
                </a:extLst>
              </a:tr>
              <a:tr h="626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en-GB" sz="18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3125811"/>
                  </a:ext>
                </a:extLst>
              </a:tr>
              <a:tr h="626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en-GB" sz="18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GB" sz="18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24096"/>
                  </a:ext>
                </a:extLst>
              </a:tr>
              <a:tr h="626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en-GB" sz="18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4846185"/>
                  </a:ext>
                </a:extLst>
              </a:tr>
              <a:tr h="626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cap="none" spc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en-GB" sz="18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GB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81" marR="91558" marT="0" marB="18311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5682174"/>
                  </a:ext>
                </a:extLst>
              </a:tr>
            </a:tbl>
          </a:graphicData>
        </a:graphic>
      </p:graphicFrame>
      <p:pic>
        <p:nvPicPr>
          <p:cNvPr id="9" name="Camera 8">
            <a:extLst>
              <a:ext uri="{FF2B5EF4-FFF2-40B4-BE49-F238E27FC236}">
                <a16:creationId xmlns:a16="http://schemas.microsoft.com/office/drawing/2014/main" id="{7021F9ED-7E55-20C3-9A83-A5B3E0A8D6A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Shortest Job Next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Final CPU time is 20 while the turnaround time is 10ms</a:t>
            </a:r>
          </a:p>
          <a:p>
            <a:r>
              <a:rPr lang="en-US" dirty="0"/>
              <a:t>Effective when all the jobs are available at the same time </a:t>
            </a:r>
          </a:p>
          <a:p>
            <a:r>
              <a:rPr lang="en-US" dirty="0"/>
              <a:t>Effective when CPU estimates are accurate.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8DA3450-9A07-5BDD-A2D8-8F36FDD2ABCB}"/>
                  </a:ext>
                </a:extLst>
              </p:cNvPr>
              <p:cNvSpPr txBox="1"/>
              <p:nvPr/>
            </p:nvSpPr>
            <p:spPr>
              <a:xfrm>
                <a:off x="3045116" y="4055364"/>
                <a:ext cx="6098720" cy="6876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sz="20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−0</m:t>
                              </m:r>
                            </m:e>
                          </m:d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0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6−0</m:t>
                              </m:r>
                            </m:e>
                          </m:d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0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12−0</m:t>
                              </m:r>
                            </m:e>
                          </m:d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20−0</m:t>
                              </m:r>
                            </m:e>
                          </m:d>
                        </m:num>
                        <m:den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sz="2000" i="0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8DA3450-9A07-5BDD-A2D8-8F36FDD2AB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116" y="4055364"/>
                <a:ext cx="6098720" cy="68762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Priority Scheduling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113923"/>
          </a:xfrm>
        </p:spPr>
        <p:txBody>
          <a:bodyPr anchor="ctr">
            <a:normAutofit/>
          </a:bodyPr>
          <a:lstStyle/>
          <a:p>
            <a:r>
              <a:rPr lang="en-US" dirty="0"/>
              <a:t>Non-pre-emptive algorithm </a:t>
            </a:r>
          </a:p>
          <a:p>
            <a:r>
              <a:rPr lang="en-US" dirty="0"/>
              <a:t>Gives preferential treatment to important jobs [1]. </a:t>
            </a:r>
          </a:p>
          <a:p>
            <a:r>
              <a:rPr lang="en-US" dirty="0"/>
              <a:t>A job that has the highest priority is processed until its CPU cycle runs out or a wait occurs </a:t>
            </a:r>
          </a:p>
          <a:p>
            <a:r>
              <a:rPr lang="en-US" dirty="0"/>
              <a:t>Two jobs with similar priorities  arrive in the READY queue, the job that arrived first is processed first.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8456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Priority Scheduling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600" dirty="0"/>
              <a:t>Priorities are determined by the processor manager based on</a:t>
            </a:r>
          </a:p>
          <a:p>
            <a:pPr lvl="1"/>
            <a:r>
              <a:rPr lang="en-US" sz="3200" dirty="0"/>
              <a:t>Memory requirements</a:t>
            </a:r>
          </a:p>
          <a:p>
            <a:pPr lvl="1"/>
            <a:r>
              <a:rPr lang="en-US" sz="3200" dirty="0"/>
              <a:t>Number and type of peripheral devices</a:t>
            </a:r>
          </a:p>
          <a:p>
            <a:pPr lvl="1"/>
            <a:r>
              <a:rPr lang="en-US" sz="3200" dirty="0"/>
              <a:t>Total CPU time</a:t>
            </a:r>
          </a:p>
          <a:p>
            <a:pPr lvl="1"/>
            <a:r>
              <a:rPr lang="en-US" sz="3200" dirty="0"/>
              <a:t>Amount of time already spent in the system</a:t>
            </a:r>
          </a:p>
          <a:p>
            <a:endParaRPr lang="en-KE" sz="36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6883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Shortest Remaining Time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Pre-emptive version of the Shortest Job Next [1].</a:t>
            </a:r>
          </a:p>
          <a:p>
            <a:r>
              <a:rPr lang="en-US" dirty="0"/>
              <a:t>The processor is assigned the job that is closest to completion. </a:t>
            </a:r>
          </a:p>
          <a:p>
            <a:r>
              <a:rPr lang="en-US" dirty="0"/>
              <a:t>This algorithm requires a lot more overhead than SJN </a:t>
            </a:r>
          </a:p>
          <a:p>
            <a:r>
              <a:rPr lang="en-US" dirty="0"/>
              <a:t>The operating system must keep monitoring the CPU for any job in the READY queue.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87674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Shortest Job Next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499" y="390832"/>
            <a:ext cx="3233585" cy="8736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9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CPU pre-empts the jobs as processing is going on.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72A180B-33A9-5D3E-9919-824C19B3D7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086384"/>
              </p:ext>
            </p:extLst>
          </p:nvPr>
        </p:nvGraphicFramePr>
        <p:xfrm>
          <a:off x="969601" y="2257961"/>
          <a:ext cx="8841148" cy="3868825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2019788">
                  <a:extLst>
                    <a:ext uri="{9D8B030D-6E8A-4147-A177-3AD203B41FA5}">
                      <a16:colId xmlns:a16="http://schemas.microsoft.com/office/drawing/2014/main" val="818166613"/>
                    </a:ext>
                  </a:extLst>
                </a:gridCol>
                <a:gridCol w="3410680">
                  <a:extLst>
                    <a:ext uri="{9D8B030D-6E8A-4147-A177-3AD203B41FA5}">
                      <a16:colId xmlns:a16="http://schemas.microsoft.com/office/drawing/2014/main" val="3755466669"/>
                    </a:ext>
                  </a:extLst>
                </a:gridCol>
                <a:gridCol w="3410680">
                  <a:extLst>
                    <a:ext uri="{9D8B030D-6E8A-4147-A177-3AD203B41FA5}">
                      <a16:colId xmlns:a16="http://schemas.microsoft.com/office/drawing/2014/main" val="1286905240"/>
                    </a:ext>
                  </a:extLst>
                </a:gridCol>
              </a:tblGrid>
              <a:tr h="773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Job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CPU Cycle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Arrival Time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 anchor="b"/>
                </a:tc>
                <a:extLst>
                  <a:ext uri="{0D108BD9-81ED-4DB2-BD59-A6C34878D82A}">
                    <a16:rowId xmlns:a16="http://schemas.microsoft.com/office/drawing/2014/main" val="3936092239"/>
                  </a:ext>
                </a:extLst>
              </a:tr>
              <a:tr h="773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A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8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0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extLst>
                  <a:ext uri="{0D108BD9-81ED-4DB2-BD59-A6C34878D82A}">
                    <a16:rowId xmlns:a16="http://schemas.microsoft.com/office/drawing/2014/main" val="1436670397"/>
                  </a:ext>
                </a:extLst>
              </a:tr>
              <a:tr h="773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B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6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1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extLst>
                  <a:ext uri="{0D108BD9-81ED-4DB2-BD59-A6C34878D82A}">
                    <a16:rowId xmlns:a16="http://schemas.microsoft.com/office/drawing/2014/main" val="701431516"/>
                  </a:ext>
                </a:extLst>
              </a:tr>
              <a:tr h="773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C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2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2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extLst>
                  <a:ext uri="{0D108BD9-81ED-4DB2-BD59-A6C34878D82A}">
                    <a16:rowId xmlns:a16="http://schemas.microsoft.com/office/drawing/2014/main" val="3634678347"/>
                  </a:ext>
                </a:extLst>
              </a:tr>
              <a:tr h="7737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D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4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3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8595" marR="188595" marT="0" marB="0"/>
                </a:tc>
                <a:extLst>
                  <a:ext uri="{0D108BD9-81ED-4DB2-BD59-A6C34878D82A}">
                    <a16:rowId xmlns:a16="http://schemas.microsoft.com/office/drawing/2014/main" val="2768027853"/>
                  </a:ext>
                </a:extLst>
              </a:tr>
            </a:tbl>
          </a:graphicData>
        </a:graphic>
      </p:graphicFrame>
      <p:pic>
        <p:nvPicPr>
          <p:cNvPr id="6" name="Camera 5">
            <a:extLst>
              <a:ext uri="{FF2B5EF4-FFF2-40B4-BE49-F238E27FC236}">
                <a16:creationId xmlns:a16="http://schemas.microsoft.com/office/drawing/2014/main" id="{ED09AC23-25EA-0D8B-CA23-132051278134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89291" y="5130743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4" y="1286934"/>
            <a:ext cx="9618132" cy="790147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Shortest Time Next</a:t>
            </a:r>
            <a:endParaRPr lang="en-KE" sz="32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934" y="2365001"/>
            <a:ext cx="9618132" cy="2125355"/>
          </a:xfrm>
        </p:spPr>
        <p:txBody>
          <a:bodyPr>
            <a:normAutofit/>
          </a:bodyPr>
          <a:lstStyle/>
          <a:p>
            <a:r>
              <a:rPr lang="en-US" sz="2400" dirty="0"/>
              <a:t>Job A will go in</a:t>
            </a:r>
          </a:p>
          <a:p>
            <a:r>
              <a:rPr lang="en-US" sz="2400" dirty="0"/>
              <a:t>After one cycle, the CPU will check </a:t>
            </a:r>
          </a:p>
          <a:p>
            <a:r>
              <a:rPr lang="en-US" sz="2400" dirty="0"/>
              <a:t>Job B has a shorter CPU cycle than A </a:t>
            </a:r>
          </a:p>
          <a:p>
            <a:r>
              <a:rPr lang="en-US" sz="2400" dirty="0"/>
              <a:t>The CPU continues pre-empting until all jobs are processed</a:t>
            </a:r>
          </a:p>
          <a:p>
            <a:endParaRPr lang="en-KE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E597BF-7F52-6F30-DA20-5C54590A22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2"/>
          <a:stretch/>
        </p:blipFill>
        <p:spPr bwMode="auto">
          <a:xfrm>
            <a:off x="2059482" y="4664602"/>
            <a:ext cx="8073035" cy="1254505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Camera 5">
            <a:extLst>
              <a:ext uri="{FF2B5EF4-FFF2-40B4-BE49-F238E27FC236}">
                <a16:creationId xmlns:a16="http://schemas.microsoft.com/office/drawing/2014/main" id="{7F2E6930-67D9-CB25-0573-9AEE6815BB2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09073" y="5061857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510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Shortest Job Next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The turnaround time for each job is calculated as its completion time minus its arrival time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D11E503-A95A-843B-C5EC-523A5E18C5B6}"/>
                  </a:ext>
                </a:extLst>
              </p:cNvPr>
              <p:cNvSpPr txBox="1"/>
              <p:nvPr/>
            </p:nvSpPr>
            <p:spPr>
              <a:xfrm>
                <a:off x="2638942" y="4373931"/>
                <a:ext cx="6911067" cy="8066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>
                                  <a:latin typeface="Cambria Math" panose="02040503050406030204" pitchFamily="18" charset="0"/>
                                </a:rPr>
                                <m:t>20</m:t>
                              </m:r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13−1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4−2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8−3</m:t>
                              </m:r>
                            </m:e>
                          </m:d>
                        </m:num>
                        <m:den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sz="2400" i="0">
                          <a:latin typeface="Cambria Math" panose="02040503050406030204" pitchFamily="18" charset="0"/>
                        </a:rPr>
                        <m:t>=9.75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D11E503-A95A-843B-C5EC-523A5E18C5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8942" y="4373931"/>
                <a:ext cx="6911067" cy="80669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98091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Round Robin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Pre-emptive algorithm that is used in lots of interactive systems [1]. </a:t>
            </a:r>
          </a:p>
          <a:p>
            <a:r>
              <a:rPr lang="en-US" dirty="0"/>
              <a:t>Easy to implement as it is not based on job characteristics but on a determined slice of time [1]. </a:t>
            </a:r>
          </a:p>
          <a:p>
            <a:r>
              <a:rPr lang="en-US" dirty="0"/>
              <a:t>Slice of time is called a </a:t>
            </a:r>
            <a:r>
              <a:rPr lang="en-US" b="1" dirty="0"/>
              <a:t>time quantum </a:t>
            </a:r>
          </a:p>
          <a:p>
            <a:r>
              <a:rPr lang="en-US" dirty="0"/>
              <a:t>The size is very crucial to the system performance.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52634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6501" y="489508"/>
            <a:ext cx="5754896" cy="1667569"/>
          </a:xfrm>
        </p:spPr>
        <p:txBody>
          <a:bodyPr anchor="b">
            <a:normAutofit/>
          </a:bodyPr>
          <a:lstStyle/>
          <a:p>
            <a:r>
              <a:rPr lang="en-US" sz="4000"/>
              <a:t>Round Robin</a:t>
            </a:r>
            <a:endParaRPr lang="en-KE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6502" y="2405894"/>
            <a:ext cx="5754896" cy="3197464"/>
          </a:xfrm>
        </p:spPr>
        <p:txBody>
          <a:bodyPr anchor="t">
            <a:normAutofit fontScale="92500" lnSpcReduction="20000"/>
          </a:bodyPr>
          <a:lstStyle/>
          <a:p>
            <a:r>
              <a:rPr lang="en-US"/>
              <a:t>Jobs are placed using the FCFS scheme</a:t>
            </a:r>
          </a:p>
          <a:p>
            <a:r>
              <a:rPr lang="en-US"/>
              <a:t>The processor scheduler selects the first job sets the timer and when the time expires the CPU moves to the next job. </a:t>
            </a:r>
          </a:p>
          <a:p>
            <a:r>
              <a:rPr lang="en-US"/>
              <a:t>If the job's CPU cycle is shorter than the time quantum, then all the resources are released for the next job. </a:t>
            </a:r>
            <a:endParaRPr lang="en-KE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E621FCE-32F7-68A4-EDCE-FC13C99D30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05064"/>
              </p:ext>
            </p:extLst>
          </p:nvPr>
        </p:nvGraphicFramePr>
        <p:xfrm>
          <a:off x="1068130" y="1386820"/>
          <a:ext cx="3876166" cy="3652669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1054064">
                  <a:extLst>
                    <a:ext uri="{9D8B030D-6E8A-4147-A177-3AD203B41FA5}">
                      <a16:colId xmlns:a16="http://schemas.microsoft.com/office/drawing/2014/main" val="3204337244"/>
                    </a:ext>
                  </a:extLst>
                </a:gridCol>
                <a:gridCol w="1347241">
                  <a:extLst>
                    <a:ext uri="{9D8B030D-6E8A-4147-A177-3AD203B41FA5}">
                      <a16:colId xmlns:a16="http://schemas.microsoft.com/office/drawing/2014/main" val="4091154835"/>
                    </a:ext>
                  </a:extLst>
                </a:gridCol>
                <a:gridCol w="1474861">
                  <a:extLst>
                    <a:ext uri="{9D8B030D-6E8A-4147-A177-3AD203B41FA5}">
                      <a16:colId xmlns:a16="http://schemas.microsoft.com/office/drawing/2014/main" val="796650816"/>
                    </a:ext>
                  </a:extLst>
                </a:gridCol>
              </a:tblGrid>
              <a:tr h="12073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Job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CPU Cycle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Arrival Time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 anchor="b"/>
                </a:tc>
                <a:extLst>
                  <a:ext uri="{0D108BD9-81ED-4DB2-BD59-A6C34878D82A}">
                    <a16:rowId xmlns:a16="http://schemas.microsoft.com/office/drawing/2014/main" val="1851176205"/>
                  </a:ext>
                </a:extLst>
              </a:tr>
              <a:tr h="611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A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8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0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extLst>
                  <a:ext uri="{0D108BD9-81ED-4DB2-BD59-A6C34878D82A}">
                    <a16:rowId xmlns:a16="http://schemas.microsoft.com/office/drawing/2014/main" val="2721197129"/>
                  </a:ext>
                </a:extLst>
              </a:tr>
              <a:tr h="611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B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6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1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extLst>
                  <a:ext uri="{0D108BD9-81ED-4DB2-BD59-A6C34878D82A}">
                    <a16:rowId xmlns:a16="http://schemas.microsoft.com/office/drawing/2014/main" val="2168520618"/>
                  </a:ext>
                </a:extLst>
              </a:tr>
              <a:tr h="611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C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extLst>
                  <a:ext uri="{0D108BD9-81ED-4DB2-BD59-A6C34878D82A}">
                    <a16:rowId xmlns:a16="http://schemas.microsoft.com/office/drawing/2014/main" val="430830457"/>
                  </a:ext>
                </a:extLst>
              </a:tr>
              <a:tr h="611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D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4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800">
                          <a:effectLst/>
                        </a:rPr>
                        <a:t>3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9004" marR="149004" marT="0" marB="0"/>
                </a:tc>
                <a:extLst>
                  <a:ext uri="{0D108BD9-81ED-4DB2-BD59-A6C34878D82A}">
                    <a16:rowId xmlns:a16="http://schemas.microsoft.com/office/drawing/2014/main" val="1301626421"/>
                  </a:ext>
                </a:extLst>
              </a:tr>
            </a:tbl>
          </a:graphicData>
        </a:graphic>
      </p:graphicFrame>
      <p:pic>
        <p:nvPicPr>
          <p:cNvPr id="6" name="Camera 5">
            <a:extLst>
              <a:ext uri="{FF2B5EF4-FFF2-40B4-BE49-F238E27FC236}">
                <a16:creationId xmlns:a16="http://schemas.microsoft.com/office/drawing/2014/main" id="{979DD941-CDBF-96EA-0B25-3F3D7B38CAB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7498" y="5143071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3335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FB60E8C-7224-44A4-87A0-46A1711DD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528" y="386930"/>
            <a:ext cx="10141799" cy="1300554"/>
          </a:xfrm>
        </p:spPr>
        <p:txBody>
          <a:bodyPr anchor="b">
            <a:normAutofit/>
          </a:bodyPr>
          <a:lstStyle/>
          <a:p>
            <a:r>
              <a:rPr lang="en-US" sz="4800"/>
              <a:t>Round Robin</a:t>
            </a:r>
            <a:endParaRPr lang="en-KE" sz="48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A32751-37A2-45C0-BE94-63D375E27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2935BBAF-B1A8-B556-0C3B-24B57B6E3C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2"/>
          <a:stretch/>
        </p:blipFill>
        <p:spPr bwMode="auto">
          <a:xfrm>
            <a:off x="1358345" y="4561702"/>
            <a:ext cx="6407002" cy="1336578"/>
          </a:xfrm>
          <a:prstGeom prst="rect">
            <a:avLst/>
          </a:prstGeom>
          <a:noFill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18" y="2517349"/>
            <a:ext cx="10296268" cy="1876834"/>
          </a:xfrm>
        </p:spPr>
        <p:txBody>
          <a:bodyPr anchor="ctr">
            <a:normAutofit fontScale="92500" lnSpcReduction="10000"/>
          </a:bodyPr>
          <a:lstStyle/>
          <a:p>
            <a:r>
              <a:rPr lang="en-US" dirty="0"/>
              <a:t>The time quantum is 5ms.</a:t>
            </a:r>
          </a:p>
          <a:p>
            <a:r>
              <a:rPr lang="en-US" dirty="0"/>
              <a:t>The jobs end at 20 but each job gets a run through the CPU. </a:t>
            </a:r>
          </a:p>
          <a:p>
            <a:r>
              <a:rPr lang="en-US" dirty="0"/>
              <a:t>Job A runs for 5 cycles</a:t>
            </a:r>
          </a:p>
          <a:p>
            <a:r>
              <a:rPr lang="en-US" dirty="0"/>
              <a:t>Job, B is already in the queue, so it goes in for processing. </a:t>
            </a:r>
            <a:endParaRPr lang="en-KE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A55FBCD-CD42-40F5-8A1B-3203F9CAE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amera 5">
            <a:extLst>
              <a:ext uri="{FF2B5EF4-FFF2-40B4-BE49-F238E27FC236}">
                <a16:creationId xmlns:a16="http://schemas.microsoft.com/office/drawing/2014/main" id="{732F81ED-31B5-36FB-F9BA-280B7CFFDF98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39619" y="4575376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71256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Round Robin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3200" dirty="0"/>
              <a:t>Average turnaround time</a:t>
            </a:r>
          </a:p>
          <a:p>
            <a:r>
              <a:rPr lang="en-US" sz="3200" dirty="0"/>
              <a:t>Efficiency of the round robin depends on the time quantum with the average CPU cycle [1]. </a:t>
            </a:r>
            <a:r>
              <a:rPr lang="en-GB" sz="3200" dirty="0"/>
              <a:t> 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C9BFD37-2B26-69F6-F48C-C1B31ED4428E}"/>
                  </a:ext>
                </a:extLst>
              </p:cNvPr>
              <p:cNvSpPr txBox="1"/>
              <p:nvPr/>
            </p:nvSpPr>
            <p:spPr>
              <a:xfrm>
                <a:off x="2344267" y="4336804"/>
                <a:ext cx="7500418" cy="8066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>
                                  <a:latin typeface="Cambria Math" panose="02040503050406030204" pitchFamily="18" charset="0"/>
                                </a:rPr>
                                <m:t>19</m:t>
                              </m:r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−0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20−1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12−2</m:t>
                              </m:r>
                            </m:e>
                          </m:d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16−3</m:t>
                              </m:r>
                            </m:e>
                          </m:d>
                        </m:num>
                        <m:den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sz="2400" i="0">
                          <a:latin typeface="Cambria Math" panose="02040503050406030204" pitchFamily="18" charset="0"/>
                        </a:rPr>
                        <m:t>=15.25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C9BFD37-2B26-69F6-F48C-C1B31ED442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4267" y="4336804"/>
                <a:ext cx="7500418" cy="8066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86472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Round Robin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General rules used for selecting an optimum time quantum include: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It should be long enough to allow 80% of the CPU cycle to run to completion [1]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It should be at least 100 times longer than the time required to perform one switch [1]</a:t>
            </a:r>
          </a:p>
          <a:p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77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Managing Interrupts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dirty="0"/>
              <a:t>Interrupts occur when </a:t>
            </a:r>
          </a:p>
          <a:p>
            <a:pPr lvl="1"/>
            <a:r>
              <a:rPr lang="en-GB" dirty="0"/>
              <a:t>The time quantum expires</a:t>
            </a:r>
          </a:p>
          <a:p>
            <a:pPr lvl="1"/>
            <a:r>
              <a:rPr lang="en-GB" dirty="0"/>
              <a:t>During I/O interrupts.</a:t>
            </a:r>
          </a:p>
          <a:p>
            <a:r>
              <a:rPr lang="en-GB" dirty="0"/>
              <a:t> Interrupts also occur when illegal operations occur </a:t>
            </a:r>
          </a:p>
          <a:p>
            <a:r>
              <a:rPr lang="en-GB" dirty="0"/>
              <a:t>The interrupt handler deals with interruption events.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84161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Managing Interrupts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When there is an error that cannot be recovered, the following happens: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The type of interrupt is passed on to the user and a copy is stored [1]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The state of the interrupted process is saved [ 1]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The interrupt is processed, execution is halted, resources are released, and the job exits [1]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The processor resumes normal operation [1]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67617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2749796"/>
              </p:ext>
            </p:extLst>
          </p:nvPr>
        </p:nvGraphicFramePr>
        <p:xfrm>
          <a:off x="5126039" y="552450"/>
          <a:ext cx="5184428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59167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 fontScale="85000" lnSpcReduction="10000"/>
          </a:bodyPr>
          <a:lstStyle/>
          <a:p>
            <a:r>
              <a:rPr lang="en-US" sz="4000" dirty="0"/>
              <a:t>Considering the number of multicore CPUs that currently exist, one of the scheduling algorithms is used to manage jobs in the cores. </a:t>
            </a:r>
          </a:p>
          <a:p>
            <a:r>
              <a:rPr lang="en-US" sz="4000" dirty="0"/>
              <a:t>Do web research and find the most common algorithm used in either quad or dual-core CPUs </a:t>
            </a:r>
          </a:p>
          <a:p>
            <a:r>
              <a:rPr lang="en-US" sz="4000" dirty="0"/>
              <a:t>Discuss the findings with your peers.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7499" y="5142865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/>
              <a:t>Next lesson will cover</a:t>
            </a:r>
            <a:endParaRPr lang="en-KE" sz="66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Concurrency: Deadlock and Starvation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1697</Words>
  <Application>Microsoft Office PowerPoint</Application>
  <PresentationFormat>Widescreen</PresentationFormat>
  <Paragraphs>250</Paragraphs>
  <Slides>38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Cambria Math</vt:lpstr>
      <vt:lpstr>Georgia</vt:lpstr>
      <vt:lpstr>Helvetica</vt:lpstr>
      <vt:lpstr>Office Theme</vt:lpstr>
      <vt:lpstr>OPERATING SYSTEMS</vt:lpstr>
      <vt:lpstr>Process Management - Scheduling</vt:lpstr>
      <vt:lpstr>Overview</vt:lpstr>
      <vt:lpstr>Learning Outcomes</vt:lpstr>
      <vt:lpstr>Introduction</vt:lpstr>
      <vt:lpstr>Scheduling Submanagers</vt:lpstr>
      <vt:lpstr>Scheduling Submanagers</vt:lpstr>
      <vt:lpstr>Job Scheduler</vt:lpstr>
      <vt:lpstr>Process Scheduler</vt:lpstr>
      <vt:lpstr>Scheduling Algorithms</vt:lpstr>
      <vt:lpstr>Scheduling Algorithms</vt:lpstr>
      <vt:lpstr>Scheduling Algorithms</vt:lpstr>
      <vt:lpstr>First Come First Served</vt:lpstr>
      <vt:lpstr>First Come First Served</vt:lpstr>
      <vt:lpstr>First Come First Served</vt:lpstr>
      <vt:lpstr>First Come First Served</vt:lpstr>
      <vt:lpstr>First Come First Served</vt:lpstr>
      <vt:lpstr>First Come First Served</vt:lpstr>
      <vt:lpstr>Shortest Job Next</vt:lpstr>
      <vt:lpstr>Shortest Job Next</vt:lpstr>
      <vt:lpstr>Shortest Job Next</vt:lpstr>
      <vt:lpstr>Priority Scheduling</vt:lpstr>
      <vt:lpstr>Priority Scheduling</vt:lpstr>
      <vt:lpstr>Shortest Remaining Time</vt:lpstr>
      <vt:lpstr>Shortest Job Next</vt:lpstr>
      <vt:lpstr>Shortest Time Next</vt:lpstr>
      <vt:lpstr>Shortest Job Next</vt:lpstr>
      <vt:lpstr>Round Robin</vt:lpstr>
      <vt:lpstr>Round Robin</vt:lpstr>
      <vt:lpstr>Round Robin</vt:lpstr>
      <vt:lpstr>Round Robin</vt:lpstr>
      <vt:lpstr>Round Robin</vt:lpstr>
      <vt:lpstr>Managing Interrupts</vt:lpstr>
      <vt:lpstr>Managing Interrupts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13</cp:revision>
  <dcterms:created xsi:type="dcterms:W3CDTF">2021-09-16T11:34:02Z</dcterms:created>
  <dcterms:modified xsi:type="dcterms:W3CDTF">2022-10-03T07:33:24Z</dcterms:modified>
</cp:coreProperties>
</file>