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57" r:id="rId3"/>
    <p:sldId id="266" r:id="rId4"/>
    <p:sldId id="312" r:id="rId5"/>
    <p:sldId id="311" r:id="rId6"/>
    <p:sldId id="339" r:id="rId7"/>
    <p:sldId id="315" r:id="rId8"/>
    <p:sldId id="264" r:id="rId9"/>
    <p:sldId id="313" r:id="rId10"/>
    <p:sldId id="316" r:id="rId11"/>
    <p:sldId id="317" r:id="rId12"/>
    <p:sldId id="318" r:id="rId13"/>
    <p:sldId id="319" r:id="rId14"/>
    <p:sldId id="332" r:id="rId15"/>
    <p:sldId id="340" r:id="rId16"/>
    <p:sldId id="322" r:id="rId17"/>
    <p:sldId id="323" r:id="rId18"/>
    <p:sldId id="324" r:id="rId19"/>
    <p:sldId id="333" r:id="rId20"/>
    <p:sldId id="341" r:id="rId21"/>
    <p:sldId id="345" r:id="rId22"/>
    <p:sldId id="346" r:id="rId23"/>
    <p:sldId id="347" r:id="rId24"/>
    <p:sldId id="342" r:id="rId25"/>
    <p:sldId id="334" r:id="rId26"/>
    <p:sldId id="335" r:id="rId27"/>
    <p:sldId id="343" r:id="rId28"/>
    <p:sldId id="336" r:id="rId29"/>
    <p:sldId id="344" r:id="rId30"/>
    <p:sldId id="337" r:id="rId31"/>
    <p:sldId id="338" r:id="rId32"/>
    <p:sldId id="326" r:id="rId33"/>
    <p:sldId id="320" r:id="rId34"/>
    <p:sldId id="267" r:id="rId35"/>
    <p:sldId id="321" r:id="rId36"/>
    <p:sldId id="263" r:id="rId37"/>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80461" autoAdjust="0"/>
  </p:normalViewPr>
  <p:slideViewPr>
    <p:cSldViewPr snapToGrid="0">
      <p:cViewPr varScale="1">
        <p:scale>
          <a:sx n="59" d="100"/>
          <a:sy n="59" d="100"/>
        </p:scale>
        <p:origin x="78" y="7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GB" sz="3200"/>
            <a:t>Deadlock and starvation</a:t>
          </a:r>
          <a:endParaRPr lang="en-US" sz="3200" dirty="0"/>
        </a:p>
      </dgm:t>
    </dgm:pt>
    <dgm:pt modelId="{EDB25BF9-FEC3-4BD0-A6A9-CAC189B4429F}" type="parTrans" cxnId="{6BA1A07B-490A-42F2-A189-0C8DA0DA4D42}">
      <dgm:prSet/>
      <dgm:spPr/>
      <dgm:t>
        <a:bodyPr/>
        <a:lstStyle/>
        <a:p>
          <a:endParaRPr lang="en-US" sz="1600"/>
        </a:p>
      </dgm:t>
    </dgm:pt>
    <dgm:pt modelId="{38B5FA55-A7AD-48CF-9CE7-71D7A39311A6}" type="sibTrans" cxnId="{6BA1A07B-490A-42F2-A189-0C8DA0DA4D42}">
      <dgm:prSet/>
      <dgm:spPr/>
      <dgm:t>
        <a:bodyPr/>
        <a:lstStyle/>
        <a:p>
          <a:endParaRPr lang="en-US" sz="1600"/>
        </a:p>
      </dgm:t>
    </dgm:pt>
    <dgm:pt modelId="{504A0C8D-B070-454D-9E37-708E2CD2EFCF}">
      <dgm:prSet custT="1"/>
      <dgm:spPr/>
      <dgm:t>
        <a:bodyPr/>
        <a:lstStyle/>
        <a:p>
          <a:pPr>
            <a:lnSpc>
              <a:spcPct val="100000"/>
            </a:lnSpc>
          </a:pPr>
          <a:r>
            <a:rPr lang="en-GB" sz="3200" dirty="0"/>
            <a:t>Conditions of deadlock</a:t>
          </a:r>
        </a:p>
      </dgm:t>
    </dgm:pt>
    <dgm:pt modelId="{8B5BA069-9860-40CF-B2EC-82F12B6B7EB5}" type="parTrans" cxnId="{D7314A00-DF31-4804-8E80-AA359699DA34}">
      <dgm:prSet/>
      <dgm:spPr/>
      <dgm:t>
        <a:bodyPr/>
        <a:lstStyle/>
        <a:p>
          <a:endParaRPr lang="en-GB"/>
        </a:p>
      </dgm:t>
    </dgm:pt>
    <dgm:pt modelId="{605B4B92-0F8F-4DA8-B518-B7E6FCEABEFC}" type="sibTrans" cxnId="{D7314A00-DF31-4804-8E80-AA359699DA34}">
      <dgm:prSet/>
      <dgm:spPr/>
      <dgm:t>
        <a:bodyPr/>
        <a:lstStyle/>
        <a:p>
          <a:endParaRPr lang="en-GB"/>
        </a:p>
      </dgm:t>
    </dgm:pt>
    <dgm:pt modelId="{6CE44B26-C4E2-4290-A0F7-B20C43C1EC41}">
      <dgm:prSet custT="1"/>
      <dgm:spPr/>
      <dgm:t>
        <a:bodyPr/>
        <a:lstStyle/>
        <a:p>
          <a:pPr>
            <a:lnSpc>
              <a:spcPct val="100000"/>
            </a:lnSpc>
          </a:pPr>
          <a:r>
            <a:rPr lang="en-GB" sz="3200" dirty="0"/>
            <a:t>Deadlock prevention</a:t>
          </a:r>
        </a:p>
      </dgm:t>
    </dgm:pt>
    <dgm:pt modelId="{23D3A822-602B-4486-B61D-D059D69146FD}" type="parTrans" cxnId="{C1B0249B-EB47-403E-A68A-7778CA13A0FF}">
      <dgm:prSet/>
      <dgm:spPr/>
      <dgm:t>
        <a:bodyPr/>
        <a:lstStyle/>
        <a:p>
          <a:endParaRPr lang="en-GB"/>
        </a:p>
      </dgm:t>
    </dgm:pt>
    <dgm:pt modelId="{1CF03DCC-E61A-4671-A83B-363C3121E089}" type="sibTrans" cxnId="{C1B0249B-EB47-403E-A68A-7778CA13A0FF}">
      <dgm:prSet/>
      <dgm:spPr/>
      <dgm:t>
        <a:bodyPr/>
        <a:lstStyle/>
        <a:p>
          <a:endParaRPr lang="en-GB"/>
        </a:p>
      </dgm:t>
    </dgm:pt>
    <dgm:pt modelId="{C6A6763C-1EA7-4F6F-A94D-EB9AED293683}">
      <dgm:prSet custT="1"/>
      <dgm:spPr/>
      <dgm:t>
        <a:bodyPr/>
        <a:lstStyle/>
        <a:p>
          <a:pPr>
            <a:lnSpc>
              <a:spcPct val="100000"/>
            </a:lnSpc>
          </a:pPr>
          <a:r>
            <a:rPr lang="en-GB" sz="3200" dirty="0"/>
            <a:t>Deadlock avoidance</a:t>
          </a:r>
        </a:p>
      </dgm:t>
    </dgm:pt>
    <dgm:pt modelId="{7431DC7F-8E52-4236-B0A9-3A8A2C29048E}" type="parTrans" cxnId="{300DCC20-181F-40AA-ADC4-19255E60EA83}">
      <dgm:prSet/>
      <dgm:spPr/>
      <dgm:t>
        <a:bodyPr/>
        <a:lstStyle/>
        <a:p>
          <a:endParaRPr lang="en-GB"/>
        </a:p>
      </dgm:t>
    </dgm:pt>
    <dgm:pt modelId="{900654DC-6DFA-42FD-8A8B-A7A176D8ED27}" type="sibTrans" cxnId="{300DCC20-181F-40AA-ADC4-19255E60EA83}">
      <dgm:prSet/>
      <dgm:spPr/>
      <dgm:t>
        <a:bodyPr/>
        <a:lstStyle/>
        <a:p>
          <a:endParaRPr lang="en-GB"/>
        </a:p>
      </dgm:t>
    </dgm:pt>
    <dgm:pt modelId="{046A0921-2BB5-4A66-8E21-285A1DAB89C6}">
      <dgm:prSet custT="1"/>
      <dgm:spPr/>
      <dgm:t>
        <a:bodyPr/>
        <a:lstStyle/>
        <a:p>
          <a:pPr>
            <a:lnSpc>
              <a:spcPct val="100000"/>
            </a:lnSpc>
          </a:pPr>
          <a:r>
            <a:rPr lang="en-GB" sz="3200" dirty="0"/>
            <a:t>Deadlock detection</a:t>
          </a:r>
        </a:p>
      </dgm:t>
    </dgm:pt>
    <dgm:pt modelId="{38B622B3-962A-420A-8705-97C7018FDC09}" type="parTrans" cxnId="{CA66C7DE-7750-4EDB-8F4F-E9988B5B81FB}">
      <dgm:prSet/>
      <dgm:spPr/>
      <dgm:t>
        <a:bodyPr/>
        <a:lstStyle/>
        <a:p>
          <a:endParaRPr lang="en-GB"/>
        </a:p>
      </dgm:t>
    </dgm:pt>
    <dgm:pt modelId="{94D5EACC-CBBC-4D57-BE84-6054D40C67E2}" type="sibTrans" cxnId="{CA66C7DE-7750-4EDB-8F4F-E9988B5B81FB}">
      <dgm:prSet/>
      <dgm:spPr/>
      <dgm:t>
        <a:bodyPr/>
        <a:lstStyle/>
        <a:p>
          <a:endParaRPr lang="en-GB"/>
        </a:p>
      </dgm:t>
    </dgm:pt>
    <dgm:pt modelId="{0418848A-BEB7-49E6-A796-213BA77367FF}">
      <dgm:prSet custT="1"/>
      <dgm:spPr/>
      <dgm:t>
        <a:bodyPr/>
        <a:lstStyle/>
        <a:p>
          <a:pPr>
            <a:lnSpc>
              <a:spcPct val="100000"/>
            </a:lnSpc>
          </a:pPr>
          <a:r>
            <a:rPr lang="en-GB" sz="3200" dirty="0"/>
            <a:t>Deadlock recovery</a:t>
          </a:r>
        </a:p>
      </dgm:t>
    </dgm:pt>
    <dgm:pt modelId="{3D66602F-9E73-4761-9E16-4633BAC55B94}" type="parTrans" cxnId="{B118DE53-5690-4286-95B5-4A1562AC04FE}">
      <dgm:prSet/>
      <dgm:spPr/>
      <dgm:t>
        <a:bodyPr/>
        <a:lstStyle/>
        <a:p>
          <a:endParaRPr lang="en-GB"/>
        </a:p>
      </dgm:t>
    </dgm:pt>
    <dgm:pt modelId="{D4CDB913-6516-4CDE-B0B2-7BC7AAAB9D47}" type="sibTrans" cxnId="{B118DE53-5690-4286-95B5-4A1562AC04FE}">
      <dgm:prSet/>
      <dgm:spPr/>
      <dgm:t>
        <a:bodyPr/>
        <a:lstStyle/>
        <a:p>
          <a:endParaRPr lang="en-GB"/>
        </a:p>
      </dgm:t>
    </dgm:pt>
    <dgm:pt modelId="{201721E9-0F71-4F42-A122-F290C7327063}">
      <dgm:prSet custT="1"/>
      <dgm:spPr/>
      <dgm:t>
        <a:bodyPr/>
        <a:lstStyle/>
        <a:p>
          <a:pPr>
            <a:lnSpc>
              <a:spcPct val="100000"/>
            </a:lnSpc>
          </a:pPr>
          <a:r>
            <a:rPr lang="en-GB" sz="3200" dirty="0"/>
            <a:t>Starvation</a:t>
          </a:r>
        </a:p>
      </dgm:t>
    </dgm:pt>
    <dgm:pt modelId="{3EFCAF5E-1FF0-4671-A321-25B73AC29608}" type="parTrans" cxnId="{2660B4AF-E6CD-4FAD-AB7F-3DECEC71D4D5}">
      <dgm:prSet/>
      <dgm:spPr/>
      <dgm:t>
        <a:bodyPr/>
        <a:lstStyle/>
        <a:p>
          <a:endParaRPr lang="en-GB"/>
        </a:p>
      </dgm:t>
    </dgm:pt>
    <dgm:pt modelId="{59AF3EA1-7CE5-4E29-A113-AB9C9640157B}" type="sibTrans" cxnId="{2660B4AF-E6CD-4FAD-AB7F-3DECEC71D4D5}">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7"/>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7"/>
      <dgm:spPr/>
    </dgm:pt>
    <dgm:pt modelId="{49C21D5D-6668-462A-A568-44CE1F8B338A}" type="pres">
      <dgm:prSet presAssocID="{83E86990-8CED-4BDC-9CF9-910B50503B3A}" presName="vert1" presStyleCnt="0"/>
      <dgm:spPr/>
    </dgm:pt>
    <dgm:pt modelId="{6E6F9953-2AC0-4A25-AD8E-17E6285710DF}" type="pres">
      <dgm:prSet presAssocID="{504A0C8D-B070-454D-9E37-708E2CD2EFCF}" presName="thickLine" presStyleLbl="alignNode1" presStyleIdx="1" presStyleCnt="7"/>
      <dgm:spPr/>
    </dgm:pt>
    <dgm:pt modelId="{FBAAC389-CAC9-4BDB-886C-15FEDCB54FA4}" type="pres">
      <dgm:prSet presAssocID="{504A0C8D-B070-454D-9E37-708E2CD2EFCF}" presName="horz1" presStyleCnt="0"/>
      <dgm:spPr/>
    </dgm:pt>
    <dgm:pt modelId="{9B2E7BE0-0066-4657-8DDC-0733DB8E1C5E}" type="pres">
      <dgm:prSet presAssocID="{504A0C8D-B070-454D-9E37-708E2CD2EFCF}" presName="tx1" presStyleLbl="revTx" presStyleIdx="1" presStyleCnt="7"/>
      <dgm:spPr/>
    </dgm:pt>
    <dgm:pt modelId="{FB8E826A-F234-4574-B92E-DC851C6FAEC8}" type="pres">
      <dgm:prSet presAssocID="{504A0C8D-B070-454D-9E37-708E2CD2EFCF}" presName="vert1" presStyleCnt="0"/>
      <dgm:spPr/>
    </dgm:pt>
    <dgm:pt modelId="{E79AC49A-683C-449E-B137-9B14D1260CC3}" type="pres">
      <dgm:prSet presAssocID="{6CE44B26-C4E2-4290-A0F7-B20C43C1EC41}" presName="thickLine" presStyleLbl="alignNode1" presStyleIdx="2" presStyleCnt="7"/>
      <dgm:spPr/>
    </dgm:pt>
    <dgm:pt modelId="{64A78F6C-6FC1-475C-9929-4A9F07E35505}" type="pres">
      <dgm:prSet presAssocID="{6CE44B26-C4E2-4290-A0F7-B20C43C1EC41}" presName="horz1" presStyleCnt="0"/>
      <dgm:spPr/>
    </dgm:pt>
    <dgm:pt modelId="{DA65771E-EE30-4542-BD22-71AEB325365C}" type="pres">
      <dgm:prSet presAssocID="{6CE44B26-C4E2-4290-A0F7-B20C43C1EC41}" presName="tx1" presStyleLbl="revTx" presStyleIdx="2" presStyleCnt="7"/>
      <dgm:spPr/>
    </dgm:pt>
    <dgm:pt modelId="{DB4A2F4C-77F2-44FE-8EE2-B94699BC1D2A}" type="pres">
      <dgm:prSet presAssocID="{6CE44B26-C4E2-4290-A0F7-B20C43C1EC41}" presName="vert1" presStyleCnt="0"/>
      <dgm:spPr/>
    </dgm:pt>
    <dgm:pt modelId="{26CB1AFB-7039-4F21-9372-809FB7F97E45}" type="pres">
      <dgm:prSet presAssocID="{C6A6763C-1EA7-4F6F-A94D-EB9AED293683}" presName="thickLine" presStyleLbl="alignNode1" presStyleIdx="3" presStyleCnt="7"/>
      <dgm:spPr/>
    </dgm:pt>
    <dgm:pt modelId="{C2A12460-1093-446B-9DCE-E3941AC0EB36}" type="pres">
      <dgm:prSet presAssocID="{C6A6763C-1EA7-4F6F-A94D-EB9AED293683}" presName="horz1" presStyleCnt="0"/>
      <dgm:spPr/>
    </dgm:pt>
    <dgm:pt modelId="{ABA9F7F1-E863-4805-8BCC-ADA77C4BB981}" type="pres">
      <dgm:prSet presAssocID="{C6A6763C-1EA7-4F6F-A94D-EB9AED293683}" presName="tx1" presStyleLbl="revTx" presStyleIdx="3" presStyleCnt="7"/>
      <dgm:spPr/>
    </dgm:pt>
    <dgm:pt modelId="{C46F54CB-1B51-4D8C-9518-91F07A3BFE2D}" type="pres">
      <dgm:prSet presAssocID="{C6A6763C-1EA7-4F6F-A94D-EB9AED293683}" presName="vert1" presStyleCnt="0"/>
      <dgm:spPr/>
    </dgm:pt>
    <dgm:pt modelId="{7C61B94B-971C-4B52-A8EB-5D973CEE4E48}" type="pres">
      <dgm:prSet presAssocID="{046A0921-2BB5-4A66-8E21-285A1DAB89C6}" presName="thickLine" presStyleLbl="alignNode1" presStyleIdx="4" presStyleCnt="7"/>
      <dgm:spPr/>
    </dgm:pt>
    <dgm:pt modelId="{53E51908-9B8B-44D6-BBA4-0A1701507AC2}" type="pres">
      <dgm:prSet presAssocID="{046A0921-2BB5-4A66-8E21-285A1DAB89C6}" presName="horz1" presStyleCnt="0"/>
      <dgm:spPr/>
    </dgm:pt>
    <dgm:pt modelId="{3E5FA800-FC85-426C-99D1-C32ACBD8DDAC}" type="pres">
      <dgm:prSet presAssocID="{046A0921-2BB5-4A66-8E21-285A1DAB89C6}" presName="tx1" presStyleLbl="revTx" presStyleIdx="4" presStyleCnt="7"/>
      <dgm:spPr/>
    </dgm:pt>
    <dgm:pt modelId="{F2B3DA42-5C01-4AE7-A6D3-8F0C3F56BB41}" type="pres">
      <dgm:prSet presAssocID="{046A0921-2BB5-4A66-8E21-285A1DAB89C6}" presName="vert1" presStyleCnt="0"/>
      <dgm:spPr/>
    </dgm:pt>
    <dgm:pt modelId="{869B9181-5008-49CA-8BC9-6ED85A0B41DE}" type="pres">
      <dgm:prSet presAssocID="{0418848A-BEB7-49E6-A796-213BA77367FF}" presName="thickLine" presStyleLbl="alignNode1" presStyleIdx="5" presStyleCnt="7"/>
      <dgm:spPr/>
    </dgm:pt>
    <dgm:pt modelId="{0C67ED82-4745-4DF4-876C-0F4F79D2DB25}" type="pres">
      <dgm:prSet presAssocID="{0418848A-BEB7-49E6-A796-213BA77367FF}" presName="horz1" presStyleCnt="0"/>
      <dgm:spPr/>
    </dgm:pt>
    <dgm:pt modelId="{B85C6BDB-C674-4901-B6CE-014E66AB0BFF}" type="pres">
      <dgm:prSet presAssocID="{0418848A-BEB7-49E6-A796-213BA77367FF}" presName="tx1" presStyleLbl="revTx" presStyleIdx="5" presStyleCnt="7"/>
      <dgm:spPr/>
    </dgm:pt>
    <dgm:pt modelId="{D42C3691-E4BA-4DC5-8893-8B56208EBBA5}" type="pres">
      <dgm:prSet presAssocID="{0418848A-BEB7-49E6-A796-213BA77367FF}" presName="vert1" presStyleCnt="0"/>
      <dgm:spPr/>
    </dgm:pt>
    <dgm:pt modelId="{725A56D5-9FE9-4A95-91BA-DE93E9FB8FEA}" type="pres">
      <dgm:prSet presAssocID="{201721E9-0F71-4F42-A122-F290C7327063}" presName="thickLine" presStyleLbl="alignNode1" presStyleIdx="6" presStyleCnt="7"/>
      <dgm:spPr/>
    </dgm:pt>
    <dgm:pt modelId="{7EB0BB58-0166-4AD7-9507-99BE992978EA}" type="pres">
      <dgm:prSet presAssocID="{201721E9-0F71-4F42-A122-F290C7327063}" presName="horz1" presStyleCnt="0"/>
      <dgm:spPr/>
    </dgm:pt>
    <dgm:pt modelId="{697B40E6-CD7F-45B2-A1F7-314C73BF2DCE}" type="pres">
      <dgm:prSet presAssocID="{201721E9-0F71-4F42-A122-F290C7327063}" presName="tx1" presStyleLbl="revTx" presStyleIdx="6" presStyleCnt="7"/>
      <dgm:spPr/>
    </dgm:pt>
    <dgm:pt modelId="{9DCD80EC-3B2B-44CD-8982-75F6F5751D88}" type="pres">
      <dgm:prSet presAssocID="{201721E9-0F71-4F42-A122-F290C7327063}" presName="vert1" presStyleCnt="0"/>
      <dgm:spPr/>
    </dgm:pt>
  </dgm:ptLst>
  <dgm:cxnLst>
    <dgm:cxn modelId="{D7314A00-DF31-4804-8E80-AA359699DA34}" srcId="{B1495261-28BE-427B-90E9-927E6DB9ACDF}" destId="{504A0C8D-B070-454D-9E37-708E2CD2EFCF}" srcOrd="1" destOrd="0" parTransId="{8B5BA069-9860-40CF-B2EC-82F12B6B7EB5}" sibTransId="{605B4B92-0F8F-4DA8-B518-B7E6FCEABEFC}"/>
    <dgm:cxn modelId="{ECB0EF01-2FA8-41CE-ADA8-DCEC44E4306D}" type="presOf" srcId="{6CE44B26-C4E2-4290-A0F7-B20C43C1EC41}" destId="{DA65771E-EE30-4542-BD22-71AEB325365C}" srcOrd="0" destOrd="0" presId="urn:microsoft.com/office/officeart/2008/layout/LinedList"/>
    <dgm:cxn modelId="{ADA9AF1C-1F76-4E30-8B22-E5EDE5C4335E}" type="presOf" srcId="{201721E9-0F71-4F42-A122-F290C7327063}" destId="{697B40E6-CD7F-45B2-A1F7-314C73BF2DCE}" srcOrd="0" destOrd="0" presId="urn:microsoft.com/office/officeart/2008/layout/LinedList"/>
    <dgm:cxn modelId="{300DCC20-181F-40AA-ADC4-19255E60EA83}" srcId="{B1495261-28BE-427B-90E9-927E6DB9ACDF}" destId="{C6A6763C-1EA7-4F6F-A94D-EB9AED293683}" srcOrd="3" destOrd="0" parTransId="{7431DC7F-8E52-4236-B0A9-3A8A2C29048E}" sibTransId="{900654DC-6DFA-42FD-8A8B-A7A176D8ED27}"/>
    <dgm:cxn modelId="{7176AD28-2219-4C37-B16E-4FF0FDA8E084}" type="presOf" srcId="{0418848A-BEB7-49E6-A796-213BA77367FF}" destId="{B85C6BDB-C674-4901-B6CE-014E66AB0BFF}" srcOrd="0" destOrd="0" presId="urn:microsoft.com/office/officeart/2008/layout/LinedList"/>
    <dgm:cxn modelId="{8DEA9738-41B6-4782-B16A-7A76429572BF}" type="presOf" srcId="{B1495261-28BE-427B-90E9-927E6DB9ACDF}" destId="{9059075C-B412-4190-A197-5CC2E986FEB1}" srcOrd="0" destOrd="0" presId="urn:microsoft.com/office/officeart/2008/layout/LinedList"/>
    <dgm:cxn modelId="{B118DE53-5690-4286-95B5-4A1562AC04FE}" srcId="{B1495261-28BE-427B-90E9-927E6DB9ACDF}" destId="{0418848A-BEB7-49E6-A796-213BA77367FF}" srcOrd="5" destOrd="0" parTransId="{3D66602F-9E73-4761-9E16-4633BAC55B94}" sibTransId="{D4CDB913-6516-4CDE-B0B2-7BC7AAAB9D47}"/>
    <dgm:cxn modelId="{87302B78-7E28-4428-9D98-995535846A55}" type="presOf" srcId="{046A0921-2BB5-4A66-8E21-285A1DAB89C6}" destId="{3E5FA800-FC85-426C-99D1-C32ACBD8DDAC}"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C1B0249B-EB47-403E-A68A-7778CA13A0FF}" srcId="{B1495261-28BE-427B-90E9-927E6DB9ACDF}" destId="{6CE44B26-C4E2-4290-A0F7-B20C43C1EC41}" srcOrd="2" destOrd="0" parTransId="{23D3A822-602B-4486-B61D-D059D69146FD}" sibTransId="{1CF03DCC-E61A-4671-A83B-363C3121E089}"/>
    <dgm:cxn modelId="{33C0779D-0676-45F1-968B-F16568BEF997}" type="presOf" srcId="{83E86990-8CED-4BDC-9CF9-910B50503B3A}" destId="{A68678F9-6F3C-4570-B21B-2808542EABC4}" srcOrd="0" destOrd="0" presId="urn:microsoft.com/office/officeart/2008/layout/LinedList"/>
    <dgm:cxn modelId="{2FDF35A8-796B-43AC-A643-B234DB164845}" type="presOf" srcId="{C6A6763C-1EA7-4F6F-A94D-EB9AED293683}" destId="{ABA9F7F1-E863-4805-8BCC-ADA77C4BB981}" srcOrd="0" destOrd="0" presId="urn:microsoft.com/office/officeart/2008/layout/LinedList"/>
    <dgm:cxn modelId="{2660B4AF-E6CD-4FAD-AB7F-3DECEC71D4D5}" srcId="{B1495261-28BE-427B-90E9-927E6DB9ACDF}" destId="{201721E9-0F71-4F42-A122-F290C7327063}" srcOrd="6" destOrd="0" parTransId="{3EFCAF5E-1FF0-4671-A321-25B73AC29608}" sibTransId="{59AF3EA1-7CE5-4E29-A113-AB9C9640157B}"/>
    <dgm:cxn modelId="{CA66C7DE-7750-4EDB-8F4F-E9988B5B81FB}" srcId="{B1495261-28BE-427B-90E9-927E6DB9ACDF}" destId="{046A0921-2BB5-4A66-8E21-285A1DAB89C6}" srcOrd="4" destOrd="0" parTransId="{38B622B3-962A-420A-8705-97C7018FDC09}" sibTransId="{94D5EACC-CBBC-4D57-BE84-6054D40C67E2}"/>
    <dgm:cxn modelId="{DDE3A0E2-FF40-41B7-89EE-4DA1DA841991}" type="presOf" srcId="{504A0C8D-B070-454D-9E37-708E2CD2EFCF}" destId="{9B2E7BE0-0066-4657-8DDC-0733DB8E1C5E}"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64EBE1E8-5FA6-49A3-8484-65C516EBC415}" type="presParOf" srcId="{9059075C-B412-4190-A197-5CC2E986FEB1}" destId="{6E6F9953-2AC0-4A25-AD8E-17E6285710DF}" srcOrd="2" destOrd="0" presId="urn:microsoft.com/office/officeart/2008/layout/LinedList"/>
    <dgm:cxn modelId="{8E26F07B-FD87-4FA3-A834-408F64D2AF12}" type="presParOf" srcId="{9059075C-B412-4190-A197-5CC2E986FEB1}" destId="{FBAAC389-CAC9-4BDB-886C-15FEDCB54FA4}" srcOrd="3" destOrd="0" presId="urn:microsoft.com/office/officeart/2008/layout/LinedList"/>
    <dgm:cxn modelId="{1F3E3C9F-7AF4-4629-AB8C-3A1815E2940F}" type="presParOf" srcId="{FBAAC389-CAC9-4BDB-886C-15FEDCB54FA4}" destId="{9B2E7BE0-0066-4657-8DDC-0733DB8E1C5E}" srcOrd="0" destOrd="0" presId="urn:microsoft.com/office/officeart/2008/layout/LinedList"/>
    <dgm:cxn modelId="{6D5E4BBC-DF3C-46D3-878D-87FCBE3CD672}" type="presParOf" srcId="{FBAAC389-CAC9-4BDB-886C-15FEDCB54FA4}" destId="{FB8E826A-F234-4574-B92E-DC851C6FAEC8}" srcOrd="1" destOrd="0" presId="urn:microsoft.com/office/officeart/2008/layout/LinedList"/>
    <dgm:cxn modelId="{D8EE7AF0-D47A-449F-B021-A5948D8162AA}" type="presParOf" srcId="{9059075C-B412-4190-A197-5CC2E986FEB1}" destId="{E79AC49A-683C-449E-B137-9B14D1260CC3}" srcOrd="4" destOrd="0" presId="urn:microsoft.com/office/officeart/2008/layout/LinedList"/>
    <dgm:cxn modelId="{0CEA80DF-A7AE-4112-A361-77280FBB3ADC}" type="presParOf" srcId="{9059075C-B412-4190-A197-5CC2E986FEB1}" destId="{64A78F6C-6FC1-475C-9929-4A9F07E35505}" srcOrd="5" destOrd="0" presId="urn:microsoft.com/office/officeart/2008/layout/LinedList"/>
    <dgm:cxn modelId="{2952D35D-6B6A-4FD7-9728-9C9BCF2F8196}" type="presParOf" srcId="{64A78F6C-6FC1-475C-9929-4A9F07E35505}" destId="{DA65771E-EE30-4542-BD22-71AEB325365C}" srcOrd="0" destOrd="0" presId="urn:microsoft.com/office/officeart/2008/layout/LinedList"/>
    <dgm:cxn modelId="{6AD987D8-5074-48EC-A9A5-8F77488FFF03}" type="presParOf" srcId="{64A78F6C-6FC1-475C-9929-4A9F07E35505}" destId="{DB4A2F4C-77F2-44FE-8EE2-B94699BC1D2A}" srcOrd="1" destOrd="0" presId="urn:microsoft.com/office/officeart/2008/layout/LinedList"/>
    <dgm:cxn modelId="{2A825A6D-57D1-4E91-A12D-EA763E54A3C0}" type="presParOf" srcId="{9059075C-B412-4190-A197-5CC2E986FEB1}" destId="{26CB1AFB-7039-4F21-9372-809FB7F97E45}" srcOrd="6" destOrd="0" presId="urn:microsoft.com/office/officeart/2008/layout/LinedList"/>
    <dgm:cxn modelId="{7B3117EF-7CBA-4D0B-A708-40B98BA653C6}" type="presParOf" srcId="{9059075C-B412-4190-A197-5CC2E986FEB1}" destId="{C2A12460-1093-446B-9DCE-E3941AC0EB36}" srcOrd="7" destOrd="0" presId="urn:microsoft.com/office/officeart/2008/layout/LinedList"/>
    <dgm:cxn modelId="{5C962DFE-E574-494D-8949-688E405C082F}" type="presParOf" srcId="{C2A12460-1093-446B-9DCE-E3941AC0EB36}" destId="{ABA9F7F1-E863-4805-8BCC-ADA77C4BB981}" srcOrd="0" destOrd="0" presId="urn:microsoft.com/office/officeart/2008/layout/LinedList"/>
    <dgm:cxn modelId="{3FBB0814-9E0B-4D43-B6A2-A2A236889628}" type="presParOf" srcId="{C2A12460-1093-446B-9DCE-E3941AC0EB36}" destId="{C46F54CB-1B51-4D8C-9518-91F07A3BFE2D}" srcOrd="1" destOrd="0" presId="urn:microsoft.com/office/officeart/2008/layout/LinedList"/>
    <dgm:cxn modelId="{21B41904-9D30-4ACA-93E5-1A6D4DC711D6}" type="presParOf" srcId="{9059075C-B412-4190-A197-5CC2E986FEB1}" destId="{7C61B94B-971C-4B52-A8EB-5D973CEE4E48}" srcOrd="8" destOrd="0" presId="urn:microsoft.com/office/officeart/2008/layout/LinedList"/>
    <dgm:cxn modelId="{F2D38C34-B988-4056-B009-8F77AFA5F74E}" type="presParOf" srcId="{9059075C-B412-4190-A197-5CC2E986FEB1}" destId="{53E51908-9B8B-44D6-BBA4-0A1701507AC2}" srcOrd="9" destOrd="0" presId="urn:microsoft.com/office/officeart/2008/layout/LinedList"/>
    <dgm:cxn modelId="{19158FAB-9023-45A0-A819-ACD37AA2326B}" type="presParOf" srcId="{53E51908-9B8B-44D6-BBA4-0A1701507AC2}" destId="{3E5FA800-FC85-426C-99D1-C32ACBD8DDAC}" srcOrd="0" destOrd="0" presId="urn:microsoft.com/office/officeart/2008/layout/LinedList"/>
    <dgm:cxn modelId="{98342B1D-5B36-4DC1-81C3-7CD93304AC65}" type="presParOf" srcId="{53E51908-9B8B-44D6-BBA4-0A1701507AC2}" destId="{F2B3DA42-5C01-4AE7-A6D3-8F0C3F56BB41}" srcOrd="1" destOrd="0" presId="urn:microsoft.com/office/officeart/2008/layout/LinedList"/>
    <dgm:cxn modelId="{4E243665-5A19-455F-BDCE-B178201DAF66}" type="presParOf" srcId="{9059075C-B412-4190-A197-5CC2E986FEB1}" destId="{869B9181-5008-49CA-8BC9-6ED85A0B41DE}" srcOrd="10" destOrd="0" presId="urn:microsoft.com/office/officeart/2008/layout/LinedList"/>
    <dgm:cxn modelId="{DF357B89-C10E-479B-9BAB-46BC0D12191D}" type="presParOf" srcId="{9059075C-B412-4190-A197-5CC2E986FEB1}" destId="{0C67ED82-4745-4DF4-876C-0F4F79D2DB25}" srcOrd="11" destOrd="0" presId="urn:microsoft.com/office/officeart/2008/layout/LinedList"/>
    <dgm:cxn modelId="{CFBEEB70-7963-437B-A0D9-E26AC6DAD580}" type="presParOf" srcId="{0C67ED82-4745-4DF4-876C-0F4F79D2DB25}" destId="{B85C6BDB-C674-4901-B6CE-014E66AB0BFF}" srcOrd="0" destOrd="0" presId="urn:microsoft.com/office/officeart/2008/layout/LinedList"/>
    <dgm:cxn modelId="{32515CAB-3A5E-4176-B027-F4CBB4916168}" type="presParOf" srcId="{0C67ED82-4745-4DF4-876C-0F4F79D2DB25}" destId="{D42C3691-E4BA-4DC5-8893-8B56208EBBA5}" srcOrd="1" destOrd="0" presId="urn:microsoft.com/office/officeart/2008/layout/LinedList"/>
    <dgm:cxn modelId="{5230F2DD-5378-4CA9-BB69-6F5E7C991E43}" type="presParOf" srcId="{9059075C-B412-4190-A197-5CC2E986FEB1}" destId="{725A56D5-9FE9-4A95-91BA-DE93E9FB8FEA}" srcOrd="12" destOrd="0" presId="urn:microsoft.com/office/officeart/2008/layout/LinedList"/>
    <dgm:cxn modelId="{FDB31606-F7DA-4902-A881-0B8A7197FE1B}" type="presParOf" srcId="{9059075C-B412-4190-A197-5CC2E986FEB1}" destId="{7EB0BB58-0166-4AD7-9507-99BE992978EA}" srcOrd="13" destOrd="0" presId="urn:microsoft.com/office/officeart/2008/layout/LinedList"/>
    <dgm:cxn modelId="{40AF79A8-1AA7-4B97-9390-128C04020E1F}" type="presParOf" srcId="{7EB0BB58-0166-4AD7-9507-99BE992978EA}" destId="{697B40E6-CD7F-45B2-A1F7-314C73BF2DCE}" srcOrd="0" destOrd="0" presId="urn:microsoft.com/office/officeart/2008/layout/LinedList"/>
    <dgm:cxn modelId="{DD040925-95B8-4970-8330-162024326CD7}" type="presParOf" srcId="{7EB0BB58-0166-4AD7-9507-99BE992978EA}" destId="{9DCD80EC-3B2B-44CD-8982-75F6F5751D8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dgm:spPr/>
      <dgm:t>
        <a:bodyPr/>
        <a:lstStyle/>
        <a:p>
          <a:pPr>
            <a:lnSpc>
              <a:spcPct val="100000"/>
            </a:lnSpc>
          </a:pPr>
          <a:r>
            <a:rPr lang="en-GB"/>
            <a:t>Show an understanding of the conditions that lead to deadlock.</a:t>
          </a:r>
          <a:endParaRPr lang="en-US" dirty="0"/>
        </a:p>
      </dgm:t>
    </dgm:pt>
    <dgm:pt modelId="{EDB25BF9-FEC3-4BD0-A6A9-CAC189B4429F}" type="parTrans" cxnId="{6BA1A07B-490A-42F2-A189-0C8DA0DA4D42}">
      <dgm:prSet/>
      <dgm:spPr/>
      <dgm:t>
        <a:bodyPr/>
        <a:lstStyle/>
        <a:p>
          <a:endParaRPr lang="en-US"/>
        </a:p>
      </dgm:t>
    </dgm:pt>
    <dgm:pt modelId="{38B5FA55-A7AD-48CF-9CE7-71D7A39311A6}" type="sibTrans" cxnId="{6BA1A07B-490A-42F2-A189-0C8DA0DA4D42}">
      <dgm:prSet/>
      <dgm:spPr/>
      <dgm:t>
        <a:bodyPr/>
        <a:lstStyle/>
        <a:p>
          <a:endParaRPr lang="en-US"/>
        </a:p>
      </dgm:t>
    </dgm:pt>
    <dgm:pt modelId="{4E186A7C-F2C5-4169-B9C3-55F71A593944}">
      <dgm:prSet/>
      <dgm:spPr/>
      <dgm:t>
        <a:bodyPr/>
        <a:lstStyle/>
        <a:p>
          <a:pPr>
            <a:buFont typeface="+mj-lt"/>
            <a:buAutoNum type="arabicPeriod"/>
          </a:pPr>
          <a:r>
            <a:rPr lang="en-GB" dirty="0"/>
            <a:t>Outline the different approaches to dealing with deadlocks</a:t>
          </a:r>
        </a:p>
      </dgm:t>
    </dgm:pt>
    <dgm:pt modelId="{673DB9A2-0F5F-493B-885B-9DF9F903A7CF}" type="parTrans" cxnId="{06152526-89F3-438C-B3BA-97D8F55B77C7}">
      <dgm:prSet/>
      <dgm:spPr/>
      <dgm:t>
        <a:bodyPr/>
        <a:lstStyle/>
        <a:p>
          <a:endParaRPr lang="en-GB"/>
        </a:p>
      </dgm:t>
    </dgm:pt>
    <dgm:pt modelId="{0CAC1C84-C9C0-4E0A-86CE-752B69C19B30}" type="sibTrans" cxnId="{06152526-89F3-438C-B3BA-97D8F55B77C7}">
      <dgm:prSet/>
      <dgm:spPr/>
      <dgm:t>
        <a:bodyPr/>
        <a:lstStyle/>
        <a:p>
          <a:endParaRPr lang="en-GB"/>
        </a:p>
      </dgm:t>
    </dgm:pt>
    <dgm:pt modelId="{7FED9F4C-78CB-415C-9654-453BD7E5CFB4}">
      <dgm:prSet/>
      <dgm:spPr/>
      <dgm:t>
        <a:bodyPr/>
        <a:lstStyle/>
        <a:p>
          <a:pPr>
            <a:buFont typeface="+mj-lt"/>
            <a:buAutoNum type="arabicPeriod"/>
          </a:pPr>
          <a:r>
            <a:rPr lang="en-GB" dirty="0"/>
            <a:t>Understand starvation as an operating system concept</a:t>
          </a:r>
        </a:p>
      </dgm:t>
    </dgm:pt>
    <dgm:pt modelId="{62B721E9-EA7F-45D0-B3CD-FF6937463EC7}" type="parTrans" cxnId="{0AEC28D9-68C0-4227-9F38-77424556B36B}">
      <dgm:prSet/>
      <dgm:spPr/>
      <dgm:t>
        <a:bodyPr/>
        <a:lstStyle/>
        <a:p>
          <a:endParaRPr lang="en-GB"/>
        </a:p>
      </dgm:t>
    </dgm:pt>
    <dgm:pt modelId="{47693BB2-1977-4322-9D52-71A0788FCECB}" type="sibTrans" cxnId="{0AEC28D9-68C0-4227-9F38-77424556B36B}">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3"/>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3"/>
      <dgm:spPr/>
    </dgm:pt>
    <dgm:pt modelId="{49C21D5D-6668-462A-A568-44CE1F8B338A}" type="pres">
      <dgm:prSet presAssocID="{83E86990-8CED-4BDC-9CF9-910B50503B3A}" presName="vert1" presStyleCnt="0"/>
      <dgm:spPr/>
    </dgm:pt>
    <dgm:pt modelId="{59FB3026-ECC4-4E1A-81BE-4B225DEEC388}" type="pres">
      <dgm:prSet presAssocID="{4E186A7C-F2C5-4169-B9C3-55F71A593944}" presName="thickLine" presStyleLbl="alignNode1" presStyleIdx="1" presStyleCnt="3"/>
      <dgm:spPr/>
    </dgm:pt>
    <dgm:pt modelId="{BF3FDEF0-D141-437E-8A06-880B986234EA}" type="pres">
      <dgm:prSet presAssocID="{4E186A7C-F2C5-4169-B9C3-55F71A593944}" presName="horz1" presStyleCnt="0"/>
      <dgm:spPr/>
    </dgm:pt>
    <dgm:pt modelId="{EE25DB8B-FFFF-4A41-BD1C-5302FAEED49B}" type="pres">
      <dgm:prSet presAssocID="{4E186A7C-F2C5-4169-B9C3-55F71A593944}" presName="tx1" presStyleLbl="revTx" presStyleIdx="1" presStyleCnt="3"/>
      <dgm:spPr/>
    </dgm:pt>
    <dgm:pt modelId="{2589EF48-B0CD-4A55-97DB-EB7CDC078950}" type="pres">
      <dgm:prSet presAssocID="{4E186A7C-F2C5-4169-B9C3-55F71A593944}" presName="vert1" presStyleCnt="0"/>
      <dgm:spPr/>
    </dgm:pt>
    <dgm:pt modelId="{269413D5-A087-49CB-A349-98C6917654A2}" type="pres">
      <dgm:prSet presAssocID="{7FED9F4C-78CB-415C-9654-453BD7E5CFB4}" presName="thickLine" presStyleLbl="alignNode1" presStyleIdx="2" presStyleCnt="3"/>
      <dgm:spPr/>
    </dgm:pt>
    <dgm:pt modelId="{C9FC7B65-85D6-426A-8E42-E07A94263BA8}" type="pres">
      <dgm:prSet presAssocID="{7FED9F4C-78CB-415C-9654-453BD7E5CFB4}" presName="horz1" presStyleCnt="0"/>
      <dgm:spPr/>
    </dgm:pt>
    <dgm:pt modelId="{7731EFBC-E930-4B66-8216-66357D161B07}" type="pres">
      <dgm:prSet presAssocID="{7FED9F4C-78CB-415C-9654-453BD7E5CFB4}" presName="tx1" presStyleLbl="revTx" presStyleIdx="2" presStyleCnt="3"/>
      <dgm:spPr/>
    </dgm:pt>
    <dgm:pt modelId="{246A619C-5BA2-424C-8498-30F47F001665}" type="pres">
      <dgm:prSet presAssocID="{7FED9F4C-78CB-415C-9654-453BD7E5CFB4}" presName="vert1" presStyleCnt="0"/>
      <dgm:spPr/>
    </dgm:pt>
  </dgm:ptLst>
  <dgm:cxnLst>
    <dgm:cxn modelId="{06152526-89F3-438C-B3BA-97D8F55B77C7}" srcId="{B1495261-28BE-427B-90E9-927E6DB9ACDF}" destId="{4E186A7C-F2C5-4169-B9C3-55F71A593944}" srcOrd="1" destOrd="0" parTransId="{673DB9A2-0F5F-493B-885B-9DF9F903A7CF}" sibTransId="{0CAC1C84-C9C0-4E0A-86CE-752B69C19B30}"/>
    <dgm:cxn modelId="{8DEA9738-41B6-4782-B16A-7A76429572BF}" type="presOf" srcId="{B1495261-28BE-427B-90E9-927E6DB9ACDF}" destId="{9059075C-B412-4190-A197-5CC2E986FEB1}" srcOrd="0" destOrd="0" presId="urn:microsoft.com/office/officeart/2008/layout/LinedList"/>
    <dgm:cxn modelId="{10F1CB62-D598-48BA-BC9F-AFE8B59E6646}" type="presOf" srcId="{4E186A7C-F2C5-4169-B9C3-55F71A593944}" destId="{EE25DB8B-FFFF-4A41-BD1C-5302FAEED49B}"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33C0779D-0676-45F1-968B-F16568BEF997}" type="presOf" srcId="{83E86990-8CED-4BDC-9CF9-910B50503B3A}" destId="{A68678F9-6F3C-4570-B21B-2808542EABC4}" srcOrd="0" destOrd="0" presId="urn:microsoft.com/office/officeart/2008/layout/LinedList"/>
    <dgm:cxn modelId="{0AEC28D9-68C0-4227-9F38-77424556B36B}" srcId="{B1495261-28BE-427B-90E9-927E6DB9ACDF}" destId="{7FED9F4C-78CB-415C-9654-453BD7E5CFB4}" srcOrd="2" destOrd="0" parTransId="{62B721E9-EA7F-45D0-B3CD-FF6937463EC7}" sibTransId="{47693BB2-1977-4322-9D52-71A0788FCECB}"/>
    <dgm:cxn modelId="{D0F4DBF4-BA0E-4DD4-ADD2-E47206CA71F5}" type="presOf" srcId="{7FED9F4C-78CB-415C-9654-453BD7E5CFB4}" destId="{7731EFBC-E930-4B66-8216-66357D161B07}"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28D54108-2692-4A92-8E31-3213817C3AE8}" type="presParOf" srcId="{9059075C-B412-4190-A197-5CC2E986FEB1}" destId="{59FB3026-ECC4-4E1A-81BE-4B225DEEC388}" srcOrd="2" destOrd="0" presId="urn:microsoft.com/office/officeart/2008/layout/LinedList"/>
    <dgm:cxn modelId="{FFC11666-CD10-4212-92C2-10E6FB8E4BAB}" type="presParOf" srcId="{9059075C-B412-4190-A197-5CC2E986FEB1}" destId="{BF3FDEF0-D141-437E-8A06-880B986234EA}" srcOrd="3" destOrd="0" presId="urn:microsoft.com/office/officeart/2008/layout/LinedList"/>
    <dgm:cxn modelId="{F45AC623-221A-4038-9EF1-83BB96E1C14E}" type="presParOf" srcId="{BF3FDEF0-D141-437E-8A06-880B986234EA}" destId="{EE25DB8B-FFFF-4A41-BD1C-5302FAEED49B}" srcOrd="0" destOrd="0" presId="urn:microsoft.com/office/officeart/2008/layout/LinedList"/>
    <dgm:cxn modelId="{7F65079D-8D3C-435D-ACE7-3E26500F5623}" type="presParOf" srcId="{BF3FDEF0-D141-437E-8A06-880B986234EA}" destId="{2589EF48-B0CD-4A55-97DB-EB7CDC078950}" srcOrd="1" destOrd="0" presId="urn:microsoft.com/office/officeart/2008/layout/LinedList"/>
    <dgm:cxn modelId="{466544A7-8DC3-4C62-82F8-19083C0B28D3}" type="presParOf" srcId="{9059075C-B412-4190-A197-5CC2E986FEB1}" destId="{269413D5-A087-49CB-A349-98C6917654A2}" srcOrd="4" destOrd="0" presId="urn:microsoft.com/office/officeart/2008/layout/LinedList"/>
    <dgm:cxn modelId="{CFC987B1-0BD6-4DFA-9F45-CF4D5EE5857B}" type="presParOf" srcId="{9059075C-B412-4190-A197-5CC2E986FEB1}" destId="{C9FC7B65-85D6-426A-8E42-E07A94263BA8}" srcOrd="5" destOrd="0" presId="urn:microsoft.com/office/officeart/2008/layout/LinedList"/>
    <dgm:cxn modelId="{05D0FBA0-77C2-45FE-B3F9-A664EE1BCAA5}" type="presParOf" srcId="{C9FC7B65-85D6-426A-8E42-E07A94263BA8}" destId="{7731EFBC-E930-4B66-8216-66357D161B07}" srcOrd="0" destOrd="0" presId="urn:microsoft.com/office/officeart/2008/layout/LinedList"/>
    <dgm:cxn modelId="{01130462-DDD3-4BA1-B2CD-D701113FFA45}" type="presParOf" srcId="{C9FC7B65-85D6-426A-8E42-E07A94263BA8}" destId="{246A619C-5BA2-424C-8498-30F47F00166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GB" sz="3200"/>
            <a:t>Deadlock and starvation</a:t>
          </a:r>
          <a:endParaRPr lang="en-US" sz="3200" dirty="0"/>
        </a:p>
      </dgm:t>
    </dgm:pt>
    <dgm:pt modelId="{EDB25BF9-FEC3-4BD0-A6A9-CAC189B4429F}" type="parTrans" cxnId="{6BA1A07B-490A-42F2-A189-0C8DA0DA4D42}">
      <dgm:prSet/>
      <dgm:spPr/>
      <dgm:t>
        <a:bodyPr/>
        <a:lstStyle/>
        <a:p>
          <a:endParaRPr lang="en-US" sz="2000"/>
        </a:p>
      </dgm:t>
    </dgm:pt>
    <dgm:pt modelId="{38B5FA55-A7AD-48CF-9CE7-71D7A39311A6}" type="sibTrans" cxnId="{6BA1A07B-490A-42F2-A189-0C8DA0DA4D42}">
      <dgm:prSet/>
      <dgm:spPr/>
      <dgm:t>
        <a:bodyPr/>
        <a:lstStyle/>
        <a:p>
          <a:endParaRPr lang="en-US" sz="2000"/>
        </a:p>
      </dgm:t>
    </dgm:pt>
    <dgm:pt modelId="{9C9CFE90-5C66-473D-91FD-612E76FFCE09}">
      <dgm:prSet/>
      <dgm:spPr/>
      <dgm:t>
        <a:bodyPr/>
        <a:lstStyle/>
        <a:p>
          <a:r>
            <a:rPr lang="en-GB" dirty="0"/>
            <a:t>Conditions of deadlock</a:t>
          </a:r>
        </a:p>
      </dgm:t>
    </dgm:pt>
    <dgm:pt modelId="{D7AA60C8-5F1E-4005-BF4A-93282882C242}" type="parTrans" cxnId="{E719843C-8FCC-48B2-9327-F8F4259E545F}">
      <dgm:prSet/>
      <dgm:spPr/>
      <dgm:t>
        <a:bodyPr/>
        <a:lstStyle/>
        <a:p>
          <a:endParaRPr lang="en-GB"/>
        </a:p>
      </dgm:t>
    </dgm:pt>
    <dgm:pt modelId="{9C5544D3-AA56-45E9-BBE6-5572B6D4A761}" type="sibTrans" cxnId="{E719843C-8FCC-48B2-9327-F8F4259E545F}">
      <dgm:prSet/>
      <dgm:spPr/>
      <dgm:t>
        <a:bodyPr/>
        <a:lstStyle/>
        <a:p>
          <a:endParaRPr lang="en-GB"/>
        </a:p>
      </dgm:t>
    </dgm:pt>
    <dgm:pt modelId="{5B4AAD4A-BDCD-4054-82B3-D7688FA100B0}">
      <dgm:prSet/>
      <dgm:spPr/>
      <dgm:t>
        <a:bodyPr/>
        <a:lstStyle/>
        <a:p>
          <a:r>
            <a:rPr lang="en-GB" dirty="0"/>
            <a:t>Deadlock prevention</a:t>
          </a:r>
        </a:p>
      </dgm:t>
    </dgm:pt>
    <dgm:pt modelId="{12E426FC-F86F-4E6A-884E-9E7AE1B4CD9C}" type="parTrans" cxnId="{CC562929-31BC-4675-895F-27A0B34DA744}">
      <dgm:prSet/>
      <dgm:spPr/>
      <dgm:t>
        <a:bodyPr/>
        <a:lstStyle/>
        <a:p>
          <a:endParaRPr lang="en-GB"/>
        </a:p>
      </dgm:t>
    </dgm:pt>
    <dgm:pt modelId="{BF59EEA1-6D3B-4948-953A-BE322B6ABEA2}" type="sibTrans" cxnId="{CC562929-31BC-4675-895F-27A0B34DA744}">
      <dgm:prSet/>
      <dgm:spPr/>
      <dgm:t>
        <a:bodyPr/>
        <a:lstStyle/>
        <a:p>
          <a:endParaRPr lang="en-GB"/>
        </a:p>
      </dgm:t>
    </dgm:pt>
    <dgm:pt modelId="{B7400BFE-3958-46C7-B5B7-3505E5956CD1}">
      <dgm:prSet/>
      <dgm:spPr/>
      <dgm:t>
        <a:bodyPr/>
        <a:lstStyle/>
        <a:p>
          <a:r>
            <a:rPr lang="en-GB" dirty="0"/>
            <a:t>Deadlock avoidance</a:t>
          </a:r>
        </a:p>
      </dgm:t>
    </dgm:pt>
    <dgm:pt modelId="{96306961-EDF2-4334-8F20-384E78B2512F}" type="parTrans" cxnId="{408AA73B-B7B6-42AD-9B64-93DC25A21B6B}">
      <dgm:prSet/>
      <dgm:spPr/>
      <dgm:t>
        <a:bodyPr/>
        <a:lstStyle/>
        <a:p>
          <a:endParaRPr lang="en-GB"/>
        </a:p>
      </dgm:t>
    </dgm:pt>
    <dgm:pt modelId="{447A8953-40A0-44FB-A5B7-0CC93F6419F8}" type="sibTrans" cxnId="{408AA73B-B7B6-42AD-9B64-93DC25A21B6B}">
      <dgm:prSet/>
      <dgm:spPr/>
      <dgm:t>
        <a:bodyPr/>
        <a:lstStyle/>
        <a:p>
          <a:endParaRPr lang="en-GB"/>
        </a:p>
      </dgm:t>
    </dgm:pt>
    <dgm:pt modelId="{F79782A6-0C02-440B-BCF9-B9FBB8ED34D2}">
      <dgm:prSet/>
      <dgm:spPr/>
      <dgm:t>
        <a:bodyPr/>
        <a:lstStyle/>
        <a:p>
          <a:r>
            <a:rPr lang="en-GB" dirty="0"/>
            <a:t>Deadlock detection</a:t>
          </a:r>
        </a:p>
      </dgm:t>
    </dgm:pt>
    <dgm:pt modelId="{8968A24A-5933-4E50-B9A7-AC4E18F87C9C}" type="parTrans" cxnId="{DA14BC68-1F43-4E69-9C18-BA5AE96BF74F}">
      <dgm:prSet/>
      <dgm:spPr/>
      <dgm:t>
        <a:bodyPr/>
        <a:lstStyle/>
        <a:p>
          <a:endParaRPr lang="en-GB"/>
        </a:p>
      </dgm:t>
    </dgm:pt>
    <dgm:pt modelId="{BA3DF876-F616-45BA-952C-AEDA69AB9347}" type="sibTrans" cxnId="{DA14BC68-1F43-4E69-9C18-BA5AE96BF74F}">
      <dgm:prSet/>
      <dgm:spPr/>
      <dgm:t>
        <a:bodyPr/>
        <a:lstStyle/>
        <a:p>
          <a:endParaRPr lang="en-GB"/>
        </a:p>
      </dgm:t>
    </dgm:pt>
    <dgm:pt modelId="{720DD711-3A2B-4DD5-A559-0AC623CEBE43}">
      <dgm:prSet/>
      <dgm:spPr/>
      <dgm:t>
        <a:bodyPr/>
        <a:lstStyle/>
        <a:p>
          <a:r>
            <a:rPr lang="en-GB" dirty="0"/>
            <a:t>Deadlock recovery</a:t>
          </a:r>
        </a:p>
      </dgm:t>
    </dgm:pt>
    <dgm:pt modelId="{253E51B1-51DF-4E01-9D22-CA4694FBB448}" type="parTrans" cxnId="{D39F3693-FC51-48AC-9FEA-332103131B7D}">
      <dgm:prSet/>
      <dgm:spPr/>
      <dgm:t>
        <a:bodyPr/>
        <a:lstStyle/>
        <a:p>
          <a:endParaRPr lang="en-GB"/>
        </a:p>
      </dgm:t>
    </dgm:pt>
    <dgm:pt modelId="{C3BB05CC-7E33-4E59-896D-DAA76393702A}" type="sibTrans" cxnId="{D39F3693-FC51-48AC-9FEA-332103131B7D}">
      <dgm:prSet/>
      <dgm:spPr/>
      <dgm:t>
        <a:bodyPr/>
        <a:lstStyle/>
        <a:p>
          <a:endParaRPr lang="en-GB"/>
        </a:p>
      </dgm:t>
    </dgm:pt>
    <dgm:pt modelId="{19A4457C-206E-4D39-BA1F-C7E79238E7AE}">
      <dgm:prSet/>
      <dgm:spPr/>
      <dgm:t>
        <a:bodyPr/>
        <a:lstStyle/>
        <a:p>
          <a:r>
            <a:rPr lang="en-GB" dirty="0"/>
            <a:t>Starvation</a:t>
          </a:r>
        </a:p>
      </dgm:t>
    </dgm:pt>
    <dgm:pt modelId="{D7E1AB43-D618-41EE-A826-EA281CB925B2}" type="parTrans" cxnId="{3122D684-B5AB-4FFF-941B-F6CF8F57FA48}">
      <dgm:prSet/>
      <dgm:spPr/>
      <dgm:t>
        <a:bodyPr/>
        <a:lstStyle/>
        <a:p>
          <a:endParaRPr lang="en-GB"/>
        </a:p>
      </dgm:t>
    </dgm:pt>
    <dgm:pt modelId="{37DC1545-1705-4B0F-8580-4A065F518DE2}" type="sibTrans" cxnId="{3122D684-B5AB-4FFF-941B-F6CF8F57FA48}">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7"/>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7"/>
      <dgm:spPr/>
    </dgm:pt>
    <dgm:pt modelId="{49C21D5D-6668-462A-A568-44CE1F8B338A}" type="pres">
      <dgm:prSet presAssocID="{83E86990-8CED-4BDC-9CF9-910B50503B3A}" presName="vert1" presStyleCnt="0"/>
      <dgm:spPr/>
    </dgm:pt>
    <dgm:pt modelId="{C8D92F24-CEAA-4D83-BD98-74D8756311D8}" type="pres">
      <dgm:prSet presAssocID="{9C9CFE90-5C66-473D-91FD-612E76FFCE09}" presName="thickLine" presStyleLbl="alignNode1" presStyleIdx="1" presStyleCnt="7"/>
      <dgm:spPr/>
    </dgm:pt>
    <dgm:pt modelId="{3BE87503-0B60-40C2-BB3A-3415F080D8A3}" type="pres">
      <dgm:prSet presAssocID="{9C9CFE90-5C66-473D-91FD-612E76FFCE09}" presName="horz1" presStyleCnt="0"/>
      <dgm:spPr/>
    </dgm:pt>
    <dgm:pt modelId="{5610164C-BEA4-471B-811E-11A7927D8F22}" type="pres">
      <dgm:prSet presAssocID="{9C9CFE90-5C66-473D-91FD-612E76FFCE09}" presName="tx1" presStyleLbl="revTx" presStyleIdx="1" presStyleCnt="7"/>
      <dgm:spPr/>
    </dgm:pt>
    <dgm:pt modelId="{DCFD212F-11F6-4E8B-9EC5-E20E3C570F02}" type="pres">
      <dgm:prSet presAssocID="{9C9CFE90-5C66-473D-91FD-612E76FFCE09}" presName="vert1" presStyleCnt="0"/>
      <dgm:spPr/>
    </dgm:pt>
    <dgm:pt modelId="{D88E70B4-ECA7-46B4-85CE-803EEC14BF92}" type="pres">
      <dgm:prSet presAssocID="{5B4AAD4A-BDCD-4054-82B3-D7688FA100B0}" presName="thickLine" presStyleLbl="alignNode1" presStyleIdx="2" presStyleCnt="7"/>
      <dgm:spPr/>
    </dgm:pt>
    <dgm:pt modelId="{94B3A879-CE44-4E13-A9DC-AC7C5865A468}" type="pres">
      <dgm:prSet presAssocID="{5B4AAD4A-BDCD-4054-82B3-D7688FA100B0}" presName="horz1" presStyleCnt="0"/>
      <dgm:spPr/>
    </dgm:pt>
    <dgm:pt modelId="{E2A3702C-B9DD-466E-932C-83D1F6D5A22F}" type="pres">
      <dgm:prSet presAssocID="{5B4AAD4A-BDCD-4054-82B3-D7688FA100B0}" presName="tx1" presStyleLbl="revTx" presStyleIdx="2" presStyleCnt="7"/>
      <dgm:spPr/>
    </dgm:pt>
    <dgm:pt modelId="{D1F39BF6-57B3-4B17-A18C-CD845AA1BF08}" type="pres">
      <dgm:prSet presAssocID="{5B4AAD4A-BDCD-4054-82B3-D7688FA100B0}" presName="vert1" presStyleCnt="0"/>
      <dgm:spPr/>
    </dgm:pt>
    <dgm:pt modelId="{A7539457-B564-48D6-B14E-22D9DC2B408D}" type="pres">
      <dgm:prSet presAssocID="{B7400BFE-3958-46C7-B5B7-3505E5956CD1}" presName="thickLine" presStyleLbl="alignNode1" presStyleIdx="3" presStyleCnt="7"/>
      <dgm:spPr/>
    </dgm:pt>
    <dgm:pt modelId="{597B0F5F-BF07-42AB-B4FF-42A3D1A658BE}" type="pres">
      <dgm:prSet presAssocID="{B7400BFE-3958-46C7-B5B7-3505E5956CD1}" presName="horz1" presStyleCnt="0"/>
      <dgm:spPr/>
    </dgm:pt>
    <dgm:pt modelId="{538B89B1-B6C3-491C-82F1-5CD6EC787EF2}" type="pres">
      <dgm:prSet presAssocID="{B7400BFE-3958-46C7-B5B7-3505E5956CD1}" presName="tx1" presStyleLbl="revTx" presStyleIdx="3" presStyleCnt="7"/>
      <dgm:spPr/>
    </dgm:pt>
    <dgm:pt modelId="{FCF3497D-375E-4278-AF2E-75AFED6AD55C}" type="pres">
      <dgm:prSet presAssocID="{B7400BFE-3958-46C7-B5B7-3505E5956CD1}" presName="vert1" presStyleCnt="0"/>
      <dgm:spPr/>
    </dgm:pt>
    <dgm:pt modelId="{017CE2D1-9809-4D79-BC1C-CA93615E0B35}" type="pres">
      <dgm:prSet presAssocID="{F79782A6-0C02-440B-BCF9-B9FBB8ED34D2}" presName="thickLine" presStyleLbl="alignNode1" presStyleIdx="4" presStyleCnt="7"/>
      <dgm:spPr/>
    </dgm:pt>
    <dgm:pt modelId="{841DF3F1-30F5-4A7E-A84F-735E214598C4}" type="pres">
      <dgm:prSet presAssocID="{F79782A6-0C02-440B-BCF9-B9FBB8ED34D2}" presName="horz1" presStyleCnt="0"/>
      <dgm:spPr/>
    </dgm:pt>
    <dgm:pt modelId="{DB9C2E80-9AE8-4957-A5BC-E32946A49957}" type="pres">
      <dgm:prSet presAssocID="{F79782A6-0C02-440B-BCF9-B9FBB8ED34D2}" presName="tx1" presStyleLbl="revTx" presStyleIdx="4" presStyleCnt="7"/>
      <dgm:spPr/>
    </dgm:pt>
    <dgm:pt modelId="{0C83FF31-DF71-4C15-A54B-3DAB2BC8DC27}" type="pres">
      <dgm:prSet presAssocID="{F79782A6-0C02-440B-BCF9-B9FBB8ED34D2}" presName="vert1" presStyleCnt="0"/>
      <dgm:spPr/>
    </dgm:pt>
    <dgm:pt modelId="{D88E2778-89BA-4D2C-ADFE-E8EC876D4466}" type="pres">
      <dgm:prSet presAssocID="{720DD711-3A2B-4DD5-A559-0AC623CEBE43}" presName="thickLine" presStyleLbl="alignNode1" presStyleIdx="5" presStyleCnt="7"/>
      <dgm:spPr/>
    </dgm:pt>
    <dgm:pt modelId="{4BF16628-4AB7-49DE-AD34-623FEA37A0F4}" type="pres">
      <dgm:prSet presAssocID="{720DD711-3A2B-4DD5-A559-0AC623CEBE43}" presName="horz1" presStyleCnt="0"/>
      <dgm:spPr/>
    </dgm:pt>
    <dgm:pt modelId="{9416C433-FF37-474E-9F10-1F798BD2C0C7}" type="pres">
      <dgm:prSet presAssocID="{720DD711-3A2B-4DD5-A559-0AC623CEBE43}" presName="tx1" presStyleLbl="revTx" presStyleIdx="5" presStyleCnt="7"/>
      <dgm:spPr/>
    </dgm:pt>
    <dgm:pt modelId="{0998299A-5C06-489E-BB5A-5EEFE229049D}" type="pres">
      <dgm:prSet presAssocID="{720DD711-3A2B-4DD5-A559-0AC623CEBE43}" presName="vert1" presStyleCnt="0"/>
      <dgm:spPr/>
    </dgm:pt>
    <dgm:pt modelId="{C6827A9B-8CA0-47A8-AC50-E75F6AD35881}" type="pres">
      <dgm:prSet presAssocID="{19A4457C-206E-4D39-BA1F-C7E79238E7AE}" presName="thickLine" presStyleLbl="alignNode1" presStyleIdx="6" presStyleCnt="7"/>
      <dgm:spPr/>
    </dgm:pt>
    <dgm:pt modelId="{67C15824-B988-404B-AA12-E82CAB00718F}" type="pres">
      <dgm:prSet presAssocID="{19A4457C-206E-4D39-BA1F-C7E79238E7AE}" presName="horz1" presStyleCnt="0"/>
      <dgm:spPr/>
    </dgm:pt>
    <dgm:pt modelId="{5D65B343-02CB-4A74-A59E-E8DC094DF0BD}" type="pres">
      <dgm:prSet presAssocID="{19A4457C-206E-4D39-BA1F-C7E79238E7AE}" presName="tx1" presStyleLbl="revTx" presStyleIdx="6" presStyleCnt="7"/>
      <dgm:spPr/>
    </dgm:pt>
    <dgm:pt modelId="{FFB5F6E1-8EF9-4126-AFBB-BB401606931B}" type="pres">
      <dgm:prSet presAssocID="{19A4457C-206E-4D39-BA1F-C7E79238E7AE}" presName="vert1" presStyleCnt="0"/>
      <dgm:spPr/>
    </dgm:pt>
  </dgm:ptLst>
  <dgm:cxnLst>
    <dgm:cxn modelId="{96D72D02-6B79-49F5-A36C-BDFABEF5B0F8}" type="presOf" srcId="{B7400BFE-3958-46C7-B5B7-3505E5956CD1}" destId="{538B89B1-B6C3-491C-82F1-5CD6EC787EF2}" srcOrd="0" destOrd="0" presId="urn:microsoft.com/office/officeart/2008/layout/LinedList"/>
    <dgm:cxn modelId="{CC562929-31BC-4675-895F-27A0B34DA744}" srcId="{B1495261-28BE-427B-90E9-927E6DB9ACDF}" destId="{5B4AAD4A-BDCD-4054-82B3-D7688FA100B0}" srcOrd="2" destOrd="0" parTransId="{12E426FC-F86F-4E6A-884E-9E7AE1B4CD9C}" sibTransId="{BF59EEA1-6D3B-4948-953A-BE322B6ABEA2}"/>
    <dgm:cxn modelId="{8DEA9738-41B6-4782-B16A-7A76429572BF}" type="presOf" srcId="{B1495261-28BE-427B-90E9-927E6DB9ACDF}" destId="{9059075C-B412-4190-A197-5CC2E986FEB1}" srcOrd="0" destOrd="0" presId="urn:microsoft.com/office/officeart/2008/layout/LinedList"/>
    <dgm:cxn modelId="{408AA73B-B7B6-42AD-9B64-93DC25A21B6B}" srcId="{B1495261-28BE-427B-90E9-927E6DB9ACDF}" destId="{B7400BFE-3958-46C7-B5B7-3505E5956CD1}" srcOrd="3" destOrd="0" parTransId="{96306961-EDF2-4334-8F20-384E78B2512F}" sibTransId="{447A8953-40A0-44FB-A5B7-0CC93F6419F8}"/>
    <dgm:cxn modelId="{E719843C-8FCC-48B2-9327-F8F4259E545F}" srcId="{B1495261-28BE-427B-90E9-927E6DB9ACDF}" destId="{9C9CFE90-5C66-473D-91FD-612E76FFCE09}" srcOrd="1" destOrd="0" parTransId="{D7AA60C8-5F1E-4005-BF4A-93282882C242}" sibTransId="{9C5544D3-AA56-45E9-BBE6-5572B6D4A761}"/>
    <dgm:cxn modelId="{D5CD483D-08C4-49B5-AE71-0E6758523D5B}" type="presOf" srcId="{F79782A6-0C02-440B-BCF9-B9FBB8ED34D2}" destId="{DB9C2E80-9AE8-4957-A5BC-E32946A49957}" srcOrd="0" destOrd="0" presId="urn:microsoft.com/office/officeart/2008/layout/LinedList"/>
    <dgm:cxn modelId="{DA14BC68-1F43-4E69-9C18-BA5AE96BF74F}" srcId="{B1495261-28BE-427B-90E9-927E6DB9ACDF}" destId="{F79782A6-0C02-440B-BCF9-B9FBB8ED34D2}" srcOrd="4" destOrd="0" parTransId="{8968A24A-5933-4E50-B9A7-AC4E18F87C9C}" sibTransId="{BA3DF876-F616-45BA-952C-AEDA69AB9347}"/>
    <dgm:cxn modelId="{AA532A6F-B2C1-4607-A42A-70908AE1729E}" type="presOf" srcId="{19A4457C-206E-4D39-BA1F-C7E79238E7AE}" destId="{5D65B343-02CB-4A74-A59E-E8DC094DF0BD}" srcOrd="0" destOrd="0" presId="urn:microsoft.com/office/officeart/2008/layout/LinedList"/>
    <dgm:cxn modelId="{C31EB871-17DB-445F-AD44-53C1946D334F}" type="presOf" srcId="{720DD711-3A2B-4DD5-A559-0AC623CEBE43}" destId="{9416C433-FF37-474E-9F10-1F798BD2C0C7}"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3122D684-B5AB-4FFF-941B-F6CF8F57FA48}" srcId="{B1495261-28BE-427B-90E9-927E6DB9ACDF}" destId="{19A4457C-206E-4D39-BA1F-C7E79238E7AE}" srcOrd="6" destOrd="0" parTransId="{D7E1AB43-D618-41EE-A826-EA281CB925B2}" sibTransId="{37DC1545-1705-4B0F-8580-4A065F518DE2}"/>
    <dgm:cxn modelId="{D39F3693-FC51-48AC-9FEA-332103131B7D}" srcId="{B1495261-28BE-427B-90E9-927E6DB9ACDF}" destId="{720DD711-3A2B-4DD5-A559-0AC623CEBE43}" srcOrd="5" destOrd="0" parTransId="{253E51B1-51DF-4E01-9D22-CA4694FBB448}" sibTransId="{C3BB05CC-7E33-4E59-896D-DAA76393702A}"/>
    <dgm:cxn modelId="{33C0779D-0676-45F1-968B-F16568BEF997}" type="presOf" srcId="{83E86990-8CED-4BDC-9CF9-910B50503B3A}" destId="{A68678F9-6F3C-4570-B21B-2808542EABC4}" srcOrd="0" destOrd="0" presId="urn:microsoft.com/office/officeart/2008/layout/LinedList"/>
    <dgm:cxn modelId="{7BC3D8BB-D618-437E-9CFD-CFFDF8BE9EA4}" type="presOf" srcId="{5B4AAD4A-BDCD-4054-82B3-D7688FA100B0}" destId="{E2A3702C-B9DD-466E-932C-83D1F6D5A22F}" srcOrd="0" destOrd="0" presId="urn:microsoft.com/office/officeart/2008/layout/LinedList"/>
    <dgm:cxn modelId="{BD8C59C4-23E4-415D-A0F3-FECD612A4E37}" type="presOf" srcId="{9C9CFE90-5C66-473D-91FD-612E76FFCE09}" destId="{5610164C-BEA4-471B-811E-11A7927D8F22}"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3C1BA3A5-139B-4DA8-8CA9-37F4FD639D05}" type="presParOf" srcId="{9059075C-B412-4190-A197-5CC2E986FEB1}" destId="{C8D92F24-CEAA-4D83-BD98-74D8756311D8}" srcOrd="2" destOrd="0" presId="urn:microsoft.com/office/officeart/2008/layout/LinedList"/>
    <dgm:cxn modelId="{EE6202FC-CCB8-47B7-9100-8A24EC0039DE}" type="presParOf" srcId="{9059075C-B412-4190-A197-5CC2E986FEB1}" destId="{3BE87503-0B60-40C2-BB3A-3415F080D8A3}" srcOrd="3" destOrd="0" presId="urn:microsoft.com/office/officeart/2008/layout/LinedList"/>
    <dgm:cxn modelId="{43D6D6AD-6648-4CF2-A9F6-1E95676332D2}" type="presParOf" srcId="{3BE87503-0B60-40C2-BB3A-3415F080D8A3}" destId="{5610164C-BEA4-471B-811E-11A7927D8F22}" srcOrd="0" destOrd="0" presId="urn:microsoft.com/office/officeart/2008/layout/LinedList"/>
    <dgm:cxn modelId="{237FA4C6-E39F-4731-AC73-BAA525017695}" type="presParOf" srcId="{3BE87503-0B60-40C2-BB3A-3415F080D8A3}" destId="{DCFD212F-11F6-4E8B-9EC5-E20E3C570F02}" srcOrd="1" destOrd="0" presId="urn:microsoft.com/office/officeart/2008/layout/LinedList"/>
    <dgm:cxn modelId="{0F7DF2E2-3A69-4270-AFD2-F0E3512F2E49}" type="presParOf" srcId="{9059075C-B412-4190-A197-5CC2E986FEB1}" destId="{D88E70B4-ECA7-46B4-85CE-803EEC14BF92}" srcOrd="4" destOrd="0" presId="urn:microsoft.com/office/officeart/2008/layout/LinedList"/>
    <dgm:cxn modelId="{78E08C1B-421E-40AF-8B91-83D536EDEB2C}" type="presParOf" srcId="{9059075C-B412-4190-A197-5CC2E986FEB1}" destId="{94B3A879-CE44-4E13-A9DC-AC7C5865A468}" srcOrd="5" destOrd="0" presId="urn:microsoft.com/office/officeart/2008/layout/LinedList"/>
    <dgm:cxn modelId="{2BAE947C-A0D6-4F40-81C5-F528EAFDC060}" type="presParOf" srcId="{94B3A879-CE44-4E13-A9DC-AC7C5865A468}" destId="{E2A3702C-B9DD-466E-932C-83D1F6D5A22F}" srcOrd="0" destOrd="0" presId="urn:microsoft.com/office/officeart/2008/layout/LinedList"/>
    <dgm:cxn modelId="{54B0434A-1DAA-4728-B465-412F87052F16}" type="presParOf" srcId="{94B3A879-CE44-4E13-A9DC-AC7C5865A468}" destId="{D1F39BF6-57B3-4B17-A18C-CD845AA1BF08}" srcOrd="1" destOrd="0" presId="urn:microsoft.com/office/officeart/2008/layout/LinedList"/>
    <dgm:cxn modelId="{C3E6FF87-24DB-40A2-98A9-A6A961532EAF}" type="presParOf" srcId="{9059075C-B412-4190-A197-5CC2E986FEB1}" destId="{A7539457-B564-48D6-B14E-22D9DC2B408D}" srcOrd="6" destOrd="0" presId="urn:microsoft.com/office/officeart/2008/layout/LinedList"/>
    <dgm:cxn modelId="{F7EBDD56-D75F-449A-96A7-867C21867BBD}" type="presParOf" srcId="{9059075C-B412-4190-A197-5CC2E986FEB1}" destId="{597B0F5F-BF07-42AB-B4FF-42A3D1A658BE}" srcOrd="7" destOrd="0" presId="urn:microsoft.com/office/officeart/2008/layout/LinedList"/>
    <dgm:cxn modelId="{99D61B21-7B5F-4D99-8298-59B87F0D56C5}" type="presParOf" srcId="{597B0F5F-BF07-42AB-B4FF-42A3D1A658BE}" destId="{538B89B1-B6C3-491C-82F1-5CD6EC787EF2}" srcOrd="0" destOrd="0" presId="urn:microsoft.com/office/officeart/2008/layout/LinedList"/>
    <dgm:cxn modelId="{30261851-A9B8-44F8-86F8-6589FEEB7BAA}" type="presParOf" srcId="{597B0F5F-BF07-42AB-B4FF-42A3D1A658BE}" destId="{FCF3497D-375E-4278-AF2E-75AFED6AD55C}" srcOrd="1" destOrd="0" presId="urn:microsoft.com/office/officeart/2008/layout/LinedList"/>
    <dgm:cxn modelId="{C330858D-464C-458C-BAEB-A6667BE02859}" type="presParOf" srcId="{9059075C-B412-4190-A197-5CC2E986FEB1}" destId="{017CE2D1-9809-4D79-BC1C-CA93615E0B35}" srcOrd="8" destOrd="0" presId="urn:microsoft.com/office/officeart/2008/layout/LinedList"/>
    <dgm:cxn modelId="{F39F6FD6-C6E6-4DD0-800F-50CDE8F6E698}" type="presParOf" srcId="{9059075C-B412-4190-A197-5CC2E986FEB1}" destId="{841DF3F1-30F5-4A7E-A84F-735E214598C4}" srcOrd="9" destOrd="0" presId="urn:microsoft.com/office/officeart/2008/layout/LinedList"/>
    <dgm:cxn modelId="{6460CF18-BD95-473E-A182-1D5F36A57122}" type="presParOf" srcId="{841DF3F1-30F5-4A7E-A84F-735E214598C4}" destId="{DB9C2E80-9AE8-4957-A5BC-E32946A49957}" srcOrd="0" destOrd="0" presId="urn:microsoft.com/office/officeart/2008/layout/LinedList"/>
    <dgm:cxn modelId="{2DF77C8C-3F6E-47EF-A5D1-1E18B6934C5B}" type="presParOf" srcId="{841DF3F1-30F5-4A7E-A84F-735E214598C4}" destId="{0C83FF31-DF71-4C15-A54B-3DAB2BC8DC27}" srcOrd="1" destOrd="0" presId="urn:microsoft.com/office/officeart/2008/layout/LinedList"/>
    <dgm:cxn modelId="{66B18705-941B-4BDF-8B6C-34A5EDC93BD9}" type="presParOf" srcId="{9059075C-B412-4190-A197-5CC2E986FEB1}" destId="{D88E2778-89BA-4D2C-ADFE-E8EC876D4466}" srcOrd="10" destOrd="0" presId="urn:microsoft.com/office/officeart/2008/layout/LinedList"/>
    <dgm:cxn modelId="{1C95A746-CEDC-4395-86DC-52C739E09B8F}" type="presParOf" srcId="{9059075C-B412-4190-A197-5CC2E986FEB1}" destId="{4BF16628-4AB7-49DE-AD34-623FEA37A0F4}" srcOrd="11" destOrd="0" presId="urn:microsoft.com/office/officeart/2008/layout/LinedList"/>
    <dgm:cxn modelId="{81A0DA96-9D12-4F39-9A0B-34989F21A5F6}" type="presParOf" srcId="{4BF16628-4AB7-49DE-AD34-623FEA37A0F4}" destId="{9416C433-FF37-474E-9F10-1F798BD2C0C7}" srcOrd="0" destOrd="0" presId="urn:microsoft.com/office/officeart/2008/layout/LinedList"/>
    <dgm:cxn modelId="{F36C821F-839C-4E14-A2DA-61DDDB33384F}" type="presParOf" srcId="{4BF16628-4AB7-49DE-AD34-623FEA37A0F4}" destId="{0998299A-5C06-489E-BB5A-5EEFE229049D}" srcOrd="1" destOrd="0" presId="urn:microsoft.com/office/officeart/2008/layout/LinedList"/>
    <dgm:cxn modelId="{CBC62131-0697-4222-955F-8A6FC3FF163A}" type="presParOf" srcId="{9059075C-B412-4190-A197-5CC2E986FEB1}" destId="{C6827A9B-8CA0-47A8-AC50-E75F6AD35881}" srcOrd="12" destOrd="0" presId="urn:microsoft.com/office/officeart/2008/layout/LinedList"/>
    <dgm:cxn modelId="{EC3B1225-A106-41A2-8CB6-72AC5C45839D}" type="presParOf" srcId="{9059075C-B412-4190-A197-5CC2E986FEB1}" destId="{67C15824-B988-404B-AA12-E82CAB00718F}" srcOrd="13" destOrd="0" presId="urn:microsoft.com/office/officeart/2008/layout/LinedList"/>
    <dgm:cxn modelId="{FC9FA3E6-A259-4BD2-A46D-221746385418}" type="presParOf" srcId="{67C15824-B988-404B-AA12-E82CAB00718F}" destId="{5D65B343-02CB-4A74-A59E-E8DC094DF0BD}" srcOrd="0" destOrd="0" presId="urn:microsoft.com/office/officeart/2008/layout/LinedList"/>
    <dgm:cxn modelId="{9DD383CE-2762-4237-83BF-2D9B6C2D737C}" type="presParOf" srcId="{67C15824-B988-404B-AA12-E82CAB00718F}" destId="{FFB5F6E1-8EF9-4126-AFBB-BB401606931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GB" sz="3200" dirty="0"/>
            <a:t>[1] </a:t>
          </a:r>
          <a:r>
            <a:rPr lang="en-GB" sz="3200" dirty="0" err="1"/>
            <a:t>McHoes</a:t>
          </a:r>
          <a:r>
            <a:rPr lang="en-GB" sz="3200" dirty="0"/>
            <a:t>, A., &amp; Flynn, I., Understanding Operating Systems. Boston: Cengage Learning, 2018</a:t>
          </a:r>
          <a:endParaRPr lang="en-US" sz="3200" dirty="0"/>
        </a:p>
      </dgm:t>
    </dgm:pt>
    <dgm:pt modelId="{EDB25BF9-FEC3-4BD0-A6A9-CAC189B4429F}" type="parTrans" cxnId="{6BA1A07B-490A-42F2-A189-0C8DA0DA4D42}">
      <dgm:prSet/>
      <dgm:spPr/>
      <dgm:t>
        <a:bodyPr/>
        <a:lstStyle/>
        <a:p>
          <a:endParaRPr lang="en-US" sz="2000"/>
        </a:p>
      </dgm:t>
    </dgm:pt>
    <dgm:pt modelId="{38B5FA55-A7AD-48CF-9CE7-71D7A39311A6}" type="sibTrans" cxnId="{6BA1A07B-490A-42F2-A189-0C8DA0DA4D42}">
      <dgm:prSet/>
      <dgm:spPr/>
      <dgm:t>
        <a:bodyPr/>
        <a:lstStyle/>
        <a:p>
          <a:endParaRPr lang="en-US" sz="2000"/>
        </a:p>
      </dgm:t>
    </dgm:pt>
    <dgm:pt modelId="{20A3967B-493A-47DE-82C2-8F9429BBACB3}">
      <dgm:prSet custT="1"/>
      <dgm:spPr/>
      <dgm:t>
        <a:bodyPr/>
        <a:lstStyle/>
        <a:p>
          <a:pPr>
            <a:lnSpc>
              <a:spcPct val="100000"/>
            </a:lnSpc>
          </a:pPr>
          <a:r>
            <a:rPr lang="en-US" sz="3200" dirty="0"/>
            <a:t>[2] Stallings, W., Operating Systems: Internals and Design Principles. Harlow: Pearson Education Limited, 2018.</a:t>
          </a:r>
          <a:endParaRPr lang="en-GB" sz="3200" dirty="0"/>
        </a:p>
      </dgm:t>
    </dgm:pt>
    <dgm:pt modelId="{E4DC0856-5A00-487B-923C-46B0E70745DB}" type="parTrans" cxnId="{C62CA530-9102-446E-A5C9-B91ACC2FBE41}">
      <dgm:prSet/>
      <dgm:spPr/>
      <dgm:t>
        <a:bodyPr/>
        <a:lstStyle/>
        <a:p>
          <a:endParaRPr lang="en-KE" sz="1400"/>
        </a:p>
      </dgm:t>
    </dgm:pt>
    <dgm:pt modelId="{056ED33A-E48A-449C-A726-EF0C79D82826}" type="sibTrans" cxnId="{C62CA530-9102-446E-A5C9-B91ACC2FBE41}">
      <dgm:prSet/>
      <dgm:spPr/>
      <dgm:t>
        <a:bodyPr/>
        <a:lstStyle/>
        <a:p>
          <a:endParaRPr lang="en-KE" sz="1400"/>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2"/>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2"/>
      <dgm:spPr/>
    </dgm:pt>
    <dgm:pt modelId="{49C21D5D-6668-462A-A568-44CE1F8B338A}" type="pres">
      <dgm:prSet presAssocID="{83E86990-8CED-4BDC-9CF9-910B50503B3A}" presName="vert1" presStyleCnt="0"/>
      <dgm:spPr/>
    </dgm:pt>
    <dgm:pt modelId="{6491097D-2698-4694-ACB6-B7E64D57598C}" type="pres">
      <dgm:prSet presAssocID="{20A3967B-493A-47DE-82C2-8F9429BBACB3}" presName="thickLine" presStyleLbl="alignNode1" presStyleIdx="1" presStyleCnt="2"/>
      <dgm:spPr/>
    </dgm:pt>
    <dgm:pt modelId="{D64BA7FA-EE07-49B0-91C2-0AC49D5A19B0}" type="pres">
      <dgm:prSet presAssocID="{20A3967B-493A-47DE-82C2-8F9429BBACB3}" presName="horz1" presStyleCnt="0"/>
      <dgm:spPr/>
    </dgm:pt>
    <dgm:pt modelId="{3AA5521C-827A-4278-9689-9ED8567C7863}" type="pres">
      <dgm:prSet presAssocID="{20A3967B-493A-47DE-82C2-8F9429BBACB3}" presName="tx1" presStyleLbl="revTx" presStyleIdx="1" presStyleCnt="2"/>
      <dgm:spPr/>
    </dgm:pt>
    <dgm:pt modelId="{6C21362F-2324-4AF8-9101-79B5506E9F18}" type="pres">
      <dgm:prSet presAssocID="{20A3967B-493A-47DE-82C2-8F9429BBACB3}" presName="vert1" presStyleCnt="0"/>
      <dgm:spPr/>
    </dgm:pt>
  </dgm:ptLst>
  <dgm:cxnLst>
    <dgm:cxn modelId="{C62CA530-9102-446E-A5C9-B91ACC2FBE41}" srcId="{B1495261-28BE-427B-90E9-927E6DB9ACDF}" destId="{20A3967B-493A-47DE-82C2-8F9429BBACB3}" srcOrd="1" destOrd="0" parTransId="{E4DC0856-5A00-487B-923C-46B0E70745DB}" sibTransId="{056ED33A-E48A-449C-A726-EF0C79D82826}"/>
    <dgm:cxn modelId="{8DEA9738-41B6-4782-B16A-7A76429572BF}" type="presOf" srcId="{B1495261-28BE-427B-90E9-927E6DB9ACDF}" destId="{9059075C-B412-4190-A197-5CC2E986FEB1}" srcOrd="0" destOrd="0" presId="urn:microsoft.com/office/officeart/2008/layout/LinedList"/>
    <dgm:cxn modelId="{2D6EC160-0DD1-4A22-90D0-759BAEC049A0}" type="presOf" srcId="{20A3967B-493A-47DE-82C2-8F9429BBACB3}" destId="{3AA5521C-827A-4278-9689-9ED8567C7863}"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33C0779D-0676-45F1-968B-F16568BEF997}" type="presOf" srcId="{83E86990-8CED-4BDC-9CF9-910B50503B3A}" destId="{A68678F9-6F3C-4570-B21B-2808542EABC4}"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F34D2D3A-DB9F-45CD-AA34-A3DEBDC35251}" type="presParOf" srcId="{9059075C-B412-4190-A197-5CC2E986FEB1}" destId="{6491097D-2698-4694-ACB6-B7E64D57598C}" srcOrd="2" destOrd="0" presId="urn:microsoft.com/office/officeart/2008/layout/LinedList"/>
    <dgm:cxn modelId="{6606DCC7-0AD4-443A-A4FC-61537459D609}" type="presParOf" srcId="{9059075C-B412-4190-A197-5CC2E986FEB1}" destId="{D64BA7FA-EE07-49B0-91C2-0AC49D5A19B0}" srcOrd="3" destOrd="0" presId="urn:microsoft.com/office/officeart/2008/layout/LinedList"/>
    <dgm:cxn modelId="{14C5FC10-358C-4CE5-8AF7-907146332A65}" type="presParOf" srcId="{D64BA7FA-EE07-49B0-91C2-0AC49D5A19B0}" destId="{3AA5521C-827A-4278-9689-9ED8567C7863}" srcOrd="0" destOrd="0" presId="urn:microsoft.com/office/officeart/2008/layout/LinedList"/>
    <dgm:cxn modelId="{86B6D5AB-00B6-4C81-A809-7AD71466D852}" type="presParOf" srcId="{D64BA7FA-EE07-49B0-91C2-0AC49D5A19B0}" destId="{6C21362F-2324-4AF8-9101-79B5506E9F1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662"/>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662"/>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GB" sz="3200" kern="1200"/>
            <a:t>Deadlock and starvation</a:t>
          </a:r>
          <a:endParaRPr lang="en-US" sz="3200" kern="1200" dirty="0"/>
        </a:p>
      </dsp:txBody>
      <dsp:txXfrm>
        <a:off x="0" y="662"/>
        <a:ext cx="6224587" cy="775644"/>
      </dsp:txXfrm>
    </dsp:sp>
    <dsp:sp modelId="{6E6F9953-2AC0-4A25-AD8E-17E6285710DF}">
      <dsp:nvSpPr>
        <dsp:cNvPr id="0" name=""/>
        <dsp:cNvSpPr/>
      </dsp:nvSpPr>
      <dsp:spPr>
        <a:xfrm>
          <a:off x="0" y="776307"/>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2E7BE0-0066-4657-8DDC-0733DB8E1C5E}">
      <dsp:nvSpPr>
        <dsp:cNvPr id="0" name=""/>
        <dsp:cNvSpPr/>
      </dsp:nvSpPr>
      <dsp:spPr>
        <a:xfrm>
          <a:off x="0" y="776307"/>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GB" sz="3200" kern="1200" dirty="0"/>
            <a:t>Conditions of deadlock</a:t>
          </a:r>
        </a:p>
      </dsp:txBody>
      <dsp:txXfrm>
        <a:off x="0" y="776307"/>
        <a:ext cx="6224587" cy="775644"/>
      </dsp:txXfrm>
    </dsp:sp>
    <dsp:sp modelId="{E79AC49A-683C-449E-B137-9B14D1260CC3}">
      <dsp:nvSpPr>
        <dsp:cNvPr id="0" name=""/>
        <dsp:cNvSpPr/>
      </dsp:nvSpPr>
      <dsp:spPr>
        <a:xfrm>
          <a:off x="0" y="1551952"/>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65771E-EE30-4542-BD22-71AEB325365C}">
      <dsp:nvSpPr>
        <dsp:cNvPr id="0" name=""/>
        <dsp:cNvSpPr/>
      </dsp:nvSpPr>
      <dsp:spPr>
        <a:xfrm>
          <a:off x="0" y="1551952"/>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GB" sz="3200" kern="1200" dirty="0"/>
            <a:t>Deadlock prevention</a:t>
          </a:r>
        </a:p>
      </dsp:txBody>
      <dsp:txXfrm>
        <a:off x="0" y="1551952"/>
        <a:ext cx="6224587" cy="775644"/>
      </dsp:txXfrm>
    </dsp:sp>
    <dsp:sp modelId="{26CB1AFB-7039-4F21-9372-809FB7F97E45}">
      <dsp:nvSpPr>
        <dsp:cNvPr id="0" name=""/>
        <dsp:cNvSpPr/>
      </dsp:nvSpPr>
      <dsp:spPr>
        <a:xfrm>
          <a:off x="0" y="2327596"/>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A9F7F1-E863-4805-8BCC-ADA77C4BB981}">
      <dsp:nvSpPr>
        <dsp:cNvPr id="0" name=""/>
        <dsp:cNvSpPr/>
      </dsp:nvSpPr>
      <dsp:spPr>
        <a:xfrm>
          <a:off x="0" y="2327596"/>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GB" sz="3200" kern="1200" dirty="0"/>
            <a:t>Deadlock avoidance</a:t>
          </a:r>
        </a:p>
      </dsp:txBody>
      <dsp:txXfrm>
        <a:off x="0" y="2327596"/>
        <a:ext cx="6224587" cy="775644"/>
      </dsp:txXfrm>
    </dsp:sp>
    <dsp:sp modelId="{7C61B94B-971C-4B52-A8EB-5D973CEE4E48}">
      <dsp:nvSpPr>
        <dsp:cNvPr id="0" name=""/>
        <dsp:cNvSpPr/>
      </dsp:nvSpPr>
      <dsp:spPr>
        <a:xfrm>
          <a:off x="0" y="310324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5FA800-FC85-426C-99D1-C32ACBD8DDAC}">
      <dsp:nvSpPr>
        <dsp:cNvPr id="0" name=""/>
        <dsp:cNvSpPr/>
      </dsp:nvSpPr>
      <dsp:spPr>
        <a:xfrm>
          <a:off x="0" y="3103241"/>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GB" sz="3200" kern="1200" dirty="0"/>
            <a:t>Deadlock detection</a:t>
          </a:r>
        </a:p>
      </dsp:txBody>
      <dsp:txXfrm>
        <a:off x="0" y="3103241"/>
        <a:ext cx="6224587" cy="775644"/>
      </dsp:txXfrm>
    </dsp:sp>
    <dsp:sp modelId="{869B9181-5008-49CA-8BC9-6ED85A0B41DE}">
      <dsp:nvSpPr>
        <dsp:cNvPr id="0" name=""/>
        <dsp:cNvSpPr/>
      </dsp:nvSpPr>
      <dsp:spPr>
        <a:xfrm>
          <a:off x="0" y="3878885"/>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5C6BDB-C674-4901-B6CE-014E66AB0BFF}">
      <dsp:nvSpPr>
        <dsp:cNvPr id="0" name=""/>
        <dsp:cNvSpPr/>
      </dsp:nvSpPr>
      <dsp:spPr>
        <a:xfrm>
          <a:off x="0" y="3878885"/>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GB" sz="3200" kern="1200" dirty="0"/>
            <a:t>Deadlock recovery</a:t>
          </a:r>
        </a:p>
      </dsp:txBody>
      <dsp:txXfrm>
        <a:off x="0" y="3878885"/>
        <a:ext cx="6224587" cy="775644"/>
      </dsp:txXfrm>
    </dsp:sp>
    <dsp:sp modelId="{725A56D5-9FE9-4A95-91BA-DE93E9FB8FEA}">
      <dsp:nvSpPr>
        <dsp:cNvPr id="0" name=""/>
        <dsp:cNvSpPr/>
      </dsp:nvSpPr>
      <dsp:spPr>
        <a:xfrm>
          <a:off x="0" y="4654530"/>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7B40E6-CD7F-45B2-A1F7-314C73BF2DCE}">
      <dsp:nvSpPr>
        <dsp:cNvPr id="0" name=""/>
        <dsp:cNvSpPr/>
      </dsp:nvSpPr>
      <dsp:spPr>
        <a:xfrm>
          <a:off x="0" y="4654530"/>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GB" sz="3200" kern="1200" dirty="0"/>
            <a:t>Starvation</a:t>
          </a:r>
        </a:p>
      </dsp:txBody>
      <dsp:txXfrm>
        <a:off x="0" y="4654530"/>
        <a:ext cx="6224587" cy="7756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265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2651"/>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100000"/>
            </a:lnSpc>
            <a:spcBef>
              <a:spcPct val="0"/>
            </a:spcBef>
            <a:spcAft>
              <a:spcPct val="35000"/>
            </a:spcAft>
            <a:buNone/>
          </a:pPr>
          <a:r>
            <a:rPr lang="en-GB" sz="3500" kern="1200"/>
            <a:t>Show an understanding of the conditions that lead to deadlock.</a:t>
          </a:r>
          <a:endParaRPr lang="en-US" sz="3500" kern="1200" dirty="0"/>
        </a:p>
      </dsp:txBody>
      <dsp:txXfrm>
        <a:off x="0" y="2651"/>
        <a:ext cx="6224587" cy="1808511"/>
      </dsp:txXfrm>
    </dsp:sp>
    <dsp:sp modelId="{59FB3026-ECC4-4E1A-81BE-4B225DEEC388}">
      <dsp:nvSpPr>
        <dsp:cNvPr id="0" name=""/>
        <dsp:cNvSpPr/>
      </dsp:nvSpPr>
      <dsp:spPr>
        <a:xfrm>
          <a:off x="0" y="1811163"/>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25DB8B-FFFF-4A41-BD1C-5302FAEED49B}">
      <dsp:nvSpPr>
        <dsp:cNvPr id="0" name=""/>
        <dsp:cNvSpPr/>
      </dsp:nvSpPr>
      <dsp:spPr>
        <a:xfrm>
          <a:off x="0" y="1811163"/>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Font typeface="+mj-lt"/>
            <a:buNone/>
          </a:pPr>
          <a:r>
            <a:rPr lang="en-GB" sz="3500" kern="1200" dirty="0"/>
            <a:t>Outline the different approaches to dealing with deadlocks</a:t>
          </a:r>
        </a:p>
      </dsp:txBody>
      <dsp:txXfrm>
        <a:off x="0" y="1811163"/>
        <a:ext cx="6224587" cy="1808511"/>
      </dsp:txXfrm>
    </dsp:sp>
    <dsp:sp modelId="{269413D5-A087-49CB-A349-98C6917654A2}">
      <dsp:nvSpPr>
        <dsp:cNvPr id="0" name=""/>
        <dsp:cNvSpPr/>
      </dsp:nvSpPr>
      <dsp:spPr>
        <a:xfrm>
          <a:off x="0" y="3619674"/>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31EFBC-E930-4B66-8216-66357D161B07}">
      <dsp:nvSpPr>
        <dsp:cNvPr id="0" name=""/>
        <dsp:cNvSpPr/>
      </dsp:nvSpPr>
      <dsp:spPr>
        <a:xfrm>
          <a:off x="0" y="3619674"/>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Font typeface="+mj-lt"/>
            <a:buNone/>
          </a:pPr>
          <a:r>
            <a:rPr lang="en-GB" sz="3500" kern="1200" dirty="0"/>
            <a:t>Understand starvation as an operating system concept</a:t>
          </a:r>
        </a:p>
      </dsp:txBody>
      <dsp:txXfrm>
        <a:off x="0" y="3619674"/>
        <a:ext cx="6224587" cy="18085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662"/>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662"/>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GB" sz="3200" kern="1200"/>
            <a:t>Deadlock and starvation</a:t>
          </a:r>
          <a:endParaRPr lang="en-US" sz="3200" kern="1200" dirty="0"/>
        </a:p>
      </dsp:txBody>
      <dsp:txXfrm>
        <a:off x="0" y="662"/>
        <a:ext cx="6224587" cy="775644"/>
      </dsp:txXfrm>
    </dsp:sp>
    <dsp:sp modelId="{C8D92F24-CEAA-4D83-BD98-74D8756311D8}">
      <dsp:nvSpPr>
        <dsp:cNvPr id="0" name=""/>
        <dsp:cNvSpPr/>
      </dsp:nvSpPr>
      <dsp:spPr>
        <a:xfrm>
          <a:off x="0" y="776307"/>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10164C-BEA4-471B-811E-11A7927D8F22}">
      <dsp:nvSpPr>
        <dsp:cNvPr id="0" name=""/>
        <dsp:cNvSpPr/>
      </dsp:nvSpPr>
      <dsp:spPr>
        <a:xfrm>
          <a:off x="0" y="776307"/>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dirty="0"/>
            <a:t>Conditions of deadlock</a:t>
          </a:r>
        </a:p>
      </dsp:txBody>
      <dsp:txXfrm>
        <a:off x="0" y="776307"/>
        <a:ext cx="6224587" cy="775644"/>
      </dsp:txXfrm>
    </dsp:sp>
    <dsp:sp modelId="{D88E70B4-ECA7-46B4-85CE-803EEC14BF92}">
      <dsp:nvSpPr>
        <dsp:cNvPr id="0" name=""/>
        <dsp:cNvSpPr/>
      </dsp:nvSpPr>
      <dsp:spPr>
        <a:xfrm>
          <a:off x="0" y="1551952"/>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A3702C-B9DD-466E-932C-83D1F6D5A22F}">
      <dsp:nvSpPr>
        <dsp:cNvPr id="0" name=""/>
        <dsp:cNvSpPr/>
      </dsp:nvSpPr>
      <dsp:spPr>
        <a:xfrm>
          <a:off x="0" y="1551952"/>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dirty="0"/>
            <a:t>Deadlock prevention</a:t>
          </a:r>
        </a:p>
      </dsp:txBody>
      <dsp:txXfrm>
        <a:off x="0" y="1551952"/>
        <a:ext cx="6224587" cy="775644"/>
      </dsp:txXfrm>
    </dsp:sp>
    <dsp:sp modelId="{A7539457-B564-48D6-B14E-22D9DC2B408D}">
      <dsp:nvSpPr>
        <dsp:cNvPr id="0" name=""/>
        <dsp:cNvSpPr/>
      </dsp:nvSpPr>
      <dsp:spPr>
        <a:xfrm>
          <a:off x="0" y="2327596"/>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8B89B1-B6C3-491C-82F1-5CD6EC787EF2}">
      <dsp:nvSpPr>
        <dsp:cNvPr id="0" name=""/>
        <dsp:cNvSpPr/>
      </dsp:nvSpPr>
      <dsp:spPr>
        <a:xfrm>
          <a:off x="0" y="2327596"/>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dirty="0"/>
            <a:t>Deadlock avoidance</a:t>
          </a:r>
        </a:p>
      </dsp:txBody>
      <dsp:txXfrm>
        <a:off x="0" y="2327596"/>
        <a:ext cx="6224587" cy="775644"/>
      </dsp:txXfrm>
    </dsp:sp>
    <dsp:sp modelId="{017CE2D1-9809-4D79-BC1C-CA93615E0B35}">
      <dsp:nvSpPr>
        <dsp:cNvPr id="0" name=""/>
        <dsp:cNvSpPr/>
      </dsp:nvSpPr>
      <dsp:spPr>
        <a:xfrm>
          <a:off x="0" y="310324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9C2E80-9AE8-4957-A5BC-E32946A49957}">
      <dsp:nvSpPr>
        <dsp:cNvPr id="0" name=""/>
        <dsp:cNvSpPr/>
      </dsp:nvSpPr>
      <dsp:spPr>
        <a:xfrm>
          <a:off x="0" y="3103241"/>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dirty="0"/>
            <a:t>Deadlock detection</a:t>
          </a:r>
        </a:p>
      </dsp:txBody>
      <dsp:txXfrm>
        <a:off x="0" y="3103241"/>
        <a:ext cx="6224587" cy="775644"/>
      </dsp:txXfrm>
    </dsp:sp>
    <dsp:sp modelId="{D88E2778-89BA-4D2C-ADFE-E8EC876D4466}">
      <dsp:nvSpPr>
        <dsp:cNvPr id="0" name=""/>
        <dsp:cNvSpPr/>
      </dsp:nvSpPr>
      <dsp:spPr>
        <a:xfrm>
          <a:off x="0" y="3878885"/>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16C433-FF37-474E-9F10-1F798BD2C0C7}">
      <dsp:nvSpPr>
        <dsp:cNvPr id="0" name=""/>
        <dsp:cNvSpPr/>
      </dsp:nvSpPr>
      <dsp:spPr>
        <a:xfrm>
          <a:off x="0" y="3878885"/>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dirty="0"/>
            <a:t>Deadlock recovery</a:t>
          </a:r>
        </a:p>
      </dsp:txBody>
      <dsp:txXfrm>
        <a:off x="0" y="3878885"/>
        <a:ext cx="6224587" cy="775644"/>
      </dsp:txXfrm>
    </dsp:sp>
    <dsp:sp modelId="{C6827A9B-8CA0-47A8-AC50-E75F6AD35881}">
      <dsp:nvSpPr>
        <dsp:cNvPr id="0" name=""/>
        <dsp:cNvSpPr/>
      </dsp:nvSpPr>
      <dsp:spPr>
        <a:xfrm>
          <a:off x="0" y="4654530"/>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65B343-02CB-4A74-A59E-E8DC094DF0BD}">
      <dsp:nvSpPr>
        <dsp:cNvPr id="0" name=""/>
        <dsp:cNvSpPr/>
      </dsp:nvSpPr>
      <dsp:spPr>
        <a:xfrm>
          <a:off x="0" y="4654530"/>
          <a:ext cx="6224587" cy="7756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GB" sz="3700" kern="1200" dirty="0"/>
            <a:t>Starvation</a:t>
          </a:r>
        </a:p>
      </dsp:txBody>
      <dsp:txXfrm>
        <a:off x="0" y="4654530"/>
        <a:ext cx="6224587" cy="7756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0"/>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0"/>
          <a:ext cx="6224587" cy="27154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GB" sz="3200" kern="1200" dirty="0"/>
            <a:t>[1] </a:t>
          </a:r>
          <a:r>
            <a:rPr lang="en-GB" sz="3200" kern="1200" dirty="0" err="1"/>
            <a:t>McHoes</a:t>
          </a:r>
          <a:r>
            <a:rPr lang="en-GB" sz="3200" kern="1200" dirty="0"/>
            <a:t>, A., &amp; Flynn, I., Understanding Operating Systems. Boston: Cengage Learning, 2018</a:t>
          </a:r>
          <a:endParaRPr lang="en-US" sz="3200" kern="1200" dirty="0"/>
        </a:p>
      </dsp:txBody>
      <dsp:txXfrm>
        <a:off x="0" y="0"/>
        <a:ext cx="6224587" cy="2715419"/>
      </dsp:txXfrm>
    </dsp:sp>
    <dsp:sp modelId="{6491097D-2698-4694-ACB6-B7E64D57598C}">
      <dsp:nvSpPr>
        <dsp:cNvPr id="0" name=""/>
        <dsp:cNvSpPr/>
      </dsp:nvSpPr>
      <dsp:spPr>
        <a:xfrm>
          <a:off x="0" y="2715419"/>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A5521C-827A-4278-9689-9ED8567C7863}">
      <dsp:nvSpPr>
        <dsp:cNvPr id="0" name=""/>
        <dsp:cNvSpPr/>
      </dsp:nvSpPr>
      <dsp:spPr>
        <a:xfrm>
          <a:off x="0" y="2715419"/>
          <a:ext cx="6224587" cy="27154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US" sz="3200" kern="1200" dirty="0"/>
            <a:t>[2] Stallings, W., Operating Systems: Internals and Design Principles. Harlow: Pearson Education Limited, 2018.</a:t>
          </a:r>
          <a:endParaRPr lang="en-GB" sz="3200" kern="1200" dirty="0"/>
        </a:p>
      </dsp:txBody>
      <dsp:txXfrm>
        <a:off x="0" y="2715419"/>
        <a:ext cx="6224587" cy="271541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244C05-6635-4166-9E97-AFE80FC55F5E}" type="datetimeFigureOut">
              <a:rPr lang="en-GB" smtClean="0"/>
              <a:t>28/10/2022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79FAAE-9B8E-4A68-A9CF-F09007FC9DC9}" type="slidenum">
              <a:rPr lang="en-GB" smtClean="0"/>
              <a:t>‹#›</a:t>
            </a:fld>
            <a:endParaRPr lang="en-GB"/>
          </a:p>
        </p:txBody>
      </p:sp>
    </p:spTree>
    <p:extLst>
      <p:ext uri="{BB962C8B-B14F-4D97-AF65-F5344CB8AC3E}">
        <p14:creationId xmlns:p14="http://schemas.microsoft.com/office/powerpoint/2010/main" val="661485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Roundabout</a:t>
            </a:r>
            <a:endParaRPr lang="en-GB" dirty="0"/>
          </a:p>
        </p:txBody>
      </p:sp>
      <p:sp>
        <p:nvSpPr>
          <p:cNvPr id="4" name="Slide Number Placeholder 3"/>
          <p:cNvSpPr>
            <a:spLocks noGrp="1"/>
          </p:cNvSpPr>
          <p:nvPr>
            <p:ph type="sldNum" sz="quarter" idx="5"/>
          </p:nvPr>
        </p:nvSpPr>
        <p:spPr/>
        <p:txBody>
          <a:bodyPr/>
          <a:lstStyle/>
          <a:p>
            <a:fld id="{0179FAAE-9B8E-4A68-A9CF-F09007FC9DC9}" type="slidenum">
              <a:rPr lang="en-GB" smtClean="0"/>
              <a:t>7</a:t>
            </a:fld>
            <a:endParaRPr lang="en-GB"/>
          </a:p>
        </p:txBody>
      </p:sp>
    </p:spTree>
    <p:extLst>
      <p:ext uri="{BB962C8B-B14F-4D97-AF65-F5344CB8AC3E}">
        <p14:creationId xmlns:p14="http://schemas.microsoft.com/office/powerpoint/2010/main" val="1138448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example is tickets for a particular concert are on sale. The last two remaining tickets are taken by one person as they wait for the money. The other person has the money but cannot access the tickets. </a:t>
            </a:r>
            <a:endParaRPr lang="en-GB" dirty="0"/>
          </a:p>
        </p:txBody>
      </p:sp>
      <p:sp>
        <p:nvSpPr>
          <p:cNvPr id="4" name="Slide Number Placeholder 3"/>
          <p:cNvSpPr>
            <a:spLocks noGrp="1"/>
          </p:cNvSpPr>
          <p:nvPr>
            <p:ph type="sldNum" sz="quarter" idx="5"/>
          </p:nvPr>
        </p:nvSpPr>
        <p:spPr/>
        <p:txBody>
          <a:bodyPr/>
          <a:lstStyle/>
          <a:p>
            <a:fld id="{0179FAAE-9B8E-4A68-A9CF-F09007FC9DC9}" type="slidenum">
              <a:rPr lang="en-GB" smtClean="0"/>
              <a:t>11</a:t>
            </a:fld>
            <a:endParaRPr lang="en-GB"/>
          </a:p>
        </p:txBody>
      </p:sp>
    </p:spTree>
    <p:extLst>
      <p:ext uri="{BB962C8B-B14F-4D97-AF65-F5344CB8AC3E}">
        <p14:creationId xmlns:p14="http://schemas.microsoft.com/office/powerpoint/2010/main" val="1780685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Helvetica" pitchFamily="2" charset="0"/>
                <a:ea typeface="Calibri" panose="020F0502020204030204" pitchFamily="34" charset="0"/>
                <a:cs typeface="Calibri" panose="020F0502020204030204" pitchFamily="34" charset="0"/>
              </a:rPr>
              <a:t>Think of the traffic gridlock example.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Helvetica" pitchFamily="2" charset="0"/>
                <a:ea typeface="Calibri" panose="020F0502020204030204" pitchFamily="34" charset="0"/>
                <a:cs typeface="Calibri" panose="020F0502020204030204" pitchFamily="34" charset="0"/>
              </a:rPr>
              <a:t>The first three conditions that are mutual exclusion, hold and wait and no pre-emption are conditions that could cause a deadlock. When the circular wait is introduced within those first three conditions then a deadlock exists.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0179FAAE-9B8E-4A68-A9CF-F09007FC9DC9}" type="slidenum">
              <a:rPr lang="en-GB" smtClean="0"/>
              <a:t>13</a:t>
            </a:fld>
            <a:endParaRPr lang="en-GB"/>
          </a:p>
        </p:txBody>
      </p:sp>
    </p:spTree>
    <p:extLst>
      <p:ext uri="{BB962C8B-B14F-4D97-AF65-F5344CB8AC3E}">
        <p14:creationId xmlns:p14="http://schemas.microsoft.com/office/powerpoint/2010/main" val="4054148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Numbering Systems</a:t>
            </a:r>
          </a:p>
          <a:p>
            <a:r>
              <a:rPr lang="en-US" dirty="0"/>
              <a:t>One such solution proposed by </a:t>
            </a:r>
            <a:r>
              <a:rPr lang="en-US" dirty="0" err="1"/>
              <a:t>Havender</a:t>
            </a:r>
            <a:r>
              <a:rPr lang="en-US" dirty="0"/>
              <a:t> (1968) is based on a numbering system for the resources such as: printer 5 1, disk 5 2, scanner 5 3, plotter 5 4, and so on. The system forces each job to request its resources in ascending order: any number one devices required by the job would be requested first; any number two devices would be requested next; and so on. So if a job needed a printer and then a plotter, it would request them in this order: printer (1) first and then the plotter (4). If the job required the plotter first and then the printer, it would still request the printer first (which is a 1) even though it wouldn’t be used right away. A job could request a printer (1) and then a disk (2) and then a scanner (3); but if it needed another printer (1) late in its processing, it would still have to anticipate that need when it requested the first one, and would</a:t>
            </a:r>
          </a:p>
          <a:p>
            <a:r>
              <a:rPr lang="en-US" dirty="0"/>
              <a:t>have to do so before it requested the disk.</a:t>
            </a:r>
          </a:p>
          <a:p>
            <a:r>
              <a:rPr lang="en-US" b="1" dirty="0"/>
              <a:t>Linear ordering of resource types. </a:t>
            </a:r>
          </a:p>
          <a:p>
            <a:r>
              <a:rPr lang="en-US" dirty="0"/>
              <a:t>If a process has been allocated resources of type R, then it may subsequently request only those resources of types following R in the ordering. To see that this strategy works, let us associate an index with each resource type. Then resource Ri precedes </a:t>
            </a:r>
            <a:r>
              <a:rPr lang="en-US" dirty="0" err="1"/>
              <a:t>Rj</a:t>
            </a:r>
            <a:r>
              <a:rPr lang="en-US" dirty="0"/>
              <a:t> in the ordering if </a:t>
            </a:r>
            <a:r>
              <a:rPr lang="en-US" dirty="0" err="1"/>
              <a:t>i</a:t>
            </a:r>
            <a:r>
              <a:rPr lang="en-US" dirty="0"/>
              <a:t> 6 j. Now suppose two processes, A and B, are deadlocked because A has acquired Ri and requested </a:t>
            </a:r>
            <a:r>
              <a:rPr lang="en-US" dirty="0" err="1"/>
              <a:t>Rj</a:t>
            </a:r>
            <a:r>
              <a:rPr lang="en-US" dirty="0"/>
              <a:t>, and B has acquired </a:t>
            </a:r>
            <a:r>
              <a:rPr lang="en-US" dirty="0" err="1"/>
              <a:t>Rj</a:t>
            </a:r>
            <a:r>
              <a:rPr lang="en-US" dirty="0"/>
              <a:t> and requested Ri. This condition is impossible because it implies </a:t>
            </a:r>
            <a:r>
              <a:rPr lang="en-US" dirty="0" err="1"/>
              <a:t>i</a:t>
            </a:r>
            <a:r>
              <a:rPr lang="en-US" dirty="0"/>
              <a:t> 6 j and j 6 </a:t>
            </a:r>
            <a:r>
              <a:rPr lang="en-US" dirty="0" err="1"/>
              <a:t>i</a:t>
            </a:r>
            <a:r>
              <a:rPr lang="en-US" dirty="0"/>
              <a:t>.</a:t>
            </a:r>
            <a:endParaRPr lang="en-GB" dirty="0"/>
          </a:p>
        </p:txBody>
      </p:sp>
      <p:sp>
        <p:nvSpPr>
          <p:cNvPr id="4" name="Slide Number Placeholder 3"/>
          <p:cNvSpPr>
            <a:spLocks noGrp="1"/>
          </p:cNvSpPr>
          <p:nvPr>
            <p:ph type="sldNum" sz="quarter" idx="5"/>
          </p:nvPr>
        </p:nvSpPr>
        <p:spPr/>
        <p:txBody>
          <a:bodyPr/>
          <a:lstStyle/>
          <a:p>
            <a:fld id="{0179FAAE-9B8E-4A68-A9CF-F09007FC9DC9}" type="slidenum">
              <a:rPr lang="en-GB" smtClean="0"/>
              <a:t>19</a:t>
            </a:fld>
            <a:endParaRPr lang="en-GB"/>
          </a:p>
        </p:txBody>
      </p:sp>
    </p:spTree>
    <p:extLst>
      <p:ext uri="{BB962C8B-B14F-4D97-AF65-F5344CB8AC3E}">
        <p14:creationId xmlns:p14="http://schemas.microsoft.com/office/powerpoint/2010/main" val="30515962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Helvetica" pitchFamily="2" charset="0"/>
                <a:ea typeface="Calibri" panose="020F0502020204030204" pitchFamily="34" charset="0"/>
                <a:cs typeface="Calibri" panose="020F0502020204030204" pitchFamily="34" charset="0"/>
              </a:rPr>
              <a:t>Let us look at this statement practically. Let us assume the bank has 100,000 in capital regardless of the currency. If three customers come in and they have a credit of 40,000 each, only two can be given a loan of their maximum amount without breaking rule 4. Before reviewing how this algorithm works with avoidance, let us look at two states of a computer system. A safe state exists when resources are allocated without it resulting in a deadlock. An unsafe state is a state that could result in a deadlock when resources are allocated.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0179FAAE-9B8E-4A68-A9CF-F09007FC9DC9}" type="slidenum">
              <a:rPr lang="en-GB" smtClean="0"/>
              <a:t>21</a:t>
            </a:fld>
            <a:endParaRPr lang="en-GB"/>
          </a:p>
        </p:txBody>
      </p:sp>
    </p:spTree>
    <p:extLst>
      <p:ext uri="{BB962C8B-B14F-4D97-AF65-F5344CB8AC3E}">
        <p14:creationId xmlns:p14="http://schemas.microsoft.com/office/powerpoint/2010/main" val="17929597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Each job, therefore, needs to be restarted from the beginning.</a:t>
            </a:r>
          </a:p>
          <a:p>
            <a:pPr marL="228600" indent="-228600">
              <a:buAutoNum type="arabicPeriod"/>
            </a:pPr>
            <a:r>
              <a:rPr lang="en-US" dirty="0"/>
              <a:t>When this happens, it means that the deadlocked processes must be resubmitted by the user [1].</a:t>
            </a:r>
          </a:p>
          <a:p>
            <a:pPr marL="228600" indent="-228600">
              <a:buAutoNum type="arabicPeriod"/>
            </a:pPr>
            <a:r>
              <a:rPr lang="en-US" dirty="0"/>
              <a:t>Once the deadlock is resolved, the remaining jobs continue with processing while the halted restart again at the beginning.</a:t>
            </a:r>
          </a:p>
          <a:p>
            <a:pPr marL="228600" indent="-228600">
              <a:buAutoNum type="arabicPeriod"/>
            </a:pPr>
            <a:r>
              <a:rPr lang="en-US" dirty="0"/>
              <a:t> This method is best suited for jobs with a lengthy run time [1].</a:t>
            </a:r>
            <a:endParaRPr lang="en-GB" dirty="0"/>
          </a:p>
        </p:txBody>
      </p:sp>
      <p:sp>
        <p:nvSpPr>
          <p:cNvPr id="4" name="Slide Number Placeholder 3"/>
          <p:cNvSpPr>
            <a:spLocks noGrp="1"/>
          </p:cNvSpPr>
          <p:nvPr>
            <p:ph type="sldNum" sz="quarter" idx="5"/>
          </p:nvPr>
        </p:nvSpPr>
        <p:spPr/>
        <p:txBody>
          <a:bodyPr/>
          <a:lstStyle/>
          <a:p>
            <a:fld id="{0179FAAE-9B8E-4A68-A9CF-F09007FC9DC9}" type="slidenum">
              <a:rPr lang="en-GB" smtClean="0"/>
              <a:t>28</a:t>
            </a:fld>
            <a:endParaRPr lang="en-GB"/>
          </a:p>
        </p:txBody>
      </p:sp>
    </p:spTree>
    <p:extLst>
      <p:ext uri="{BB962C8B-B14F-4D97-AF65-F5344CB8AC3E}">
        <p14:creationId xmlns:p14="http://schemas.microsoft.com/office/powerpoint/2010/main" val="636166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Helvetica" pitchFamily="2" charset="0"/>
                <a:ea typeface="Calibri" panose="020F0502020204030204" pitchFamily="34" charset="0"/>
                <a:cs typeface="Calibri" panose="020F0502020204030204" pitchFamily="34" charset="0"/>
              </a:rPr>
              <a:t>As seen, there are 5 philosophers, 5 spaghetti plates and five forks. Each philosopher needs two forks to eat. Philosopher 1 (P1) for instance, would pick Fork 1 and Fork 5 and use them to eat their food. While doing this, Philosopher 2 and Philosopher 5 cannot eat as they do not have a second fork with which to eat. Assuming Philosopher 1 finishes eating and puts down the fork then 2 and 5 can take up. But if philosopher 3 decides to eat, then 2 cannot be able to eat. While philosopher 2 is waiting for food, philosopher 1 decides to eat again. Philosopher 2 ends up starving as they cannot get a fork until both are available. </a:t>
            </a:r>
            <a:endParaRPr lang="en-GB" dirty="0"/>
          </a:p>
        </p:txBody>
      </p:sp>
      <p:sp>
        <p:nvSpPr>
          <p:cNvPr id="4" name="Slide Number Placeholder 3"/>
          <p:cNvSpPr>
            <a:spLocks noGrp="1"/>
          </p:cNvSpPr>
          <p:nvPr>
            <p:ph type="sldNum" sz="quarter" idx="5"/>
          </p:nvPr>
        </p:nvSpPr>
        <p:spPr/>
        <p:txBody>
          <a:bodyPr/>
          <a:lstStyle/>
          <a:p>
            <a:fld id="{0179FAAE-9B8E-4A68-A9CF-F09007FC9DC9}" type="slidenum">
              <a:rPr lang="en-GB" smtClean="0"/>
              <a:t>30</a:t>
            </a:fld>
            <a:endParaRPr lang="en-GB"/>
          </a:p>
        </p:txBody>
      </p:sp>
    </p:spTree>
    <p:extLst>
      <p:ext uri="{BB962C8B-B14F-4D97-AF65-F5344CB8AC3E}">
        <p14:creationId xmlns:p14="http://schemas.microsoft.com/office/powerpoint/2010/main" val="978966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EF991-D786-47E4-BD2D-FDE8A28B8FD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05E16426-5A13-4722-B628-6C8A6B32E4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D56D5F6F-DE0B-438A-9753-92D54F059972}"/>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5" name="Footer Placeholder 4">
            <a:extLst>
              <a:ext uri="{FF2B5EF4-FFF2-40B4-BE49-F238E27FC236}">
                <a16:creationId xmlns:a16="http://schemas.microsoft.com/office/drawing/2014/main" id="{2E8DEFCD-A7E8-452A-80F5-47F3FB102AD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9203087-BE9B-4D65-A9D9-7B90D5D5668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123423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33C5C-7942-400B-9190-CAA301EDA99C}"/>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C18CCDD-05DE-4409-B8A8-6DB123BFBA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E291F07-C4E6-42EB-8B7A-06E3A15A658E}"/>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5" name="Footer Placeholder 4">
            <a:extLst>
              <a:ext uri="{FF2B5EF4-FFF2-40B4-BE49-F238E27FC236}">
                <a16:creationId xmlns:a16="http://schemas.microsoft.com/office/drawing/2014/main" id="{8AEE055D-2819-498A-BDA7-D6FD1FE9941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746ADFA-53BC-40F7-B8EE-09EF2BF272D7}"/>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36359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D44CD-A457-400E-9E74-EE09B1CE91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FF0533C7-8760-445C-B1CA-29A8C3D8DD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97196EA-4D16-4E2E-8D08-48964F4CB0B6}"/>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5" name="Footer Placeholder 4">
            <a:extLst>
              <a:ext uri="{FF2B5EF4-FFF2-40B4-BE49-F238E27FC236}">
                <a16:creationId xmlns:a16="http://schemas.microsoft.com/office/drawing/2014/main" id="{84CB1050-E51D-407D-A8CC-27F9B1EE1F68}"/>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8495C1B-DDAE-4A1B-B003-D1F52D34DCCC}"/>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68808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46E36-5BED-4D57-8221-3C3BFC71A8D0}"/>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6CD21AE-13E6-4A5B-A0D2-16FD41FB2E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2783367C-AED7-40C2-B9BB-9FE899FA667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8AF106B6-70AC-4177-8B2D-FEFEBAC9AE17}"/>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6" name="Footer Placeholder 5">
            <a:extLst>
              <a:ext uri="{FF2B5EF4-FFF2-40B4-BE49-F238E27FC236}">
                <a16:creationId xmlns:a16="http://schemas.microsoft.com/office/drawing/2014/main" id="{865080AA-C103-4FF7-867C-112680A5B319}"/>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6B68383-EA16-4C03-8382-FD6F2E6A2975}"/>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812492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A93C7-529C-4BE9-A00C-F428A69FE165}"/>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88A1A25-EE80-4A56-BF54-3AF8E3FD0C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1A0ED1-C601-48A4-9B24-E91A763330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635B545-74D9-4DC4-9037-3C233AD3F1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1BDD21-421F-41C6-84EE-A8CCF5784D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F97C1394-3D34-417B-BFA5-0102B63B1E1C}"/>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8" name="Footer Placeholder 7">
            <a:extLst>
              <a:ext uri="{FF2B5EF4-FFF2-40B4-BE49-F238E27FC236}">
                <a16:creationId xmlns:a16="http://schemas.microsoft.com/office/drawing/2014/main" id="{0C2E07EA-CA17-401D-AD5B-D2E6EF0AD8D1}"/>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425CE705-EF71-41DE-9CE0-1A838117CC45}"/>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227881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43AF5-BE8C-4FA4-9F58-88EF81248454}"/>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C32818DA-557B-40D9-B7D4-1A021AB7B961}"/>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4" name="Footer Placeholder 3">
            <a:extLst>
              <a:ext uri="{FF2B5EF4-FFF2-40B4-BE49-F238E27FC236}">
                <a16:creationId xmlns:a16="http://schemas.microsoft.com/office/drawing/2014/main" id="{410ECD19-95B8-482F-8027-314F3042653B}"/>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6CFB532C-8702-4B88-891B-38DC64F0BC57}"/>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839892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1F120A-7A0E-431E-A1AC-36CEEF41395F}"/>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3" name="Footer Placeholder 2">
            <a:extLst>
              <a:ext uri="{FF2B5EF4-FFF2-40B4-BE49-F238E27FC236}">
                <a16:creationId xmlns:a16="http://schemas.microsoft.com/office/drawing/2014/main" id="{25FF7B39-9D7C-4437-92B5-81C15F32D340}"/>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F179A16B-7B35-47BC-9534-D4A877FD98ED}"/>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755353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60BD2-7873-4B99-AAC5-27E146B575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156ADA2D-B749-44A1-9ED3-70009C1973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3B40BB68-E7C2-4044-B5B3-77966E4467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AD0347-F2D5-44E0-AAB0-19A6B69EB96D}"/>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6" name="Footer Placeholder 5">
            <a:extLst>
              <a:ext uri="{FF2B5EF4-FFF2-40B4-BE49-F238E27FC236}">
                <a16:creationId xmlns:a16="http://schemas.microsoft.com/office/drawing/2014/main" id="{6D7BAAB3-BE59-45D3-B73F-9E83C42AD762}"/>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506CCF2-D91A-47E4-B1CA-4C524802E39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972102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125C2-1410-41EA-B560-B6D4295612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00A34192-B057-4681-83DD-29931FB660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967A3B62-D82E-43BE-B8E8-FC69CF3C9D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87C3BF-8633-4FDA-BBDF-B4260011DF5B}"/>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6" name="Footer Placeholder 5">
            <a:extLst>
              <a:ext uri="{FF2B5EF4-FFF2-40B4-BE49-F238E27FC236}">
                <a16:creationId xmlns:a16="http://schemas.microsoft.com/office/drawing/2014/main" id="{CA43593B-5E7F-4B28-B94C-B3DE2AC5EB71}"/>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4B781E0D-D7F1-49B6-9FA9-2CDE6BF0A6AD}"/>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582832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8D127-A3D9-41B4-8ED8-B11D38D37ADC}"/>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6085B27-6A89-4791-B55C-E339C36E13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1AF5D04-07C6-4BC5-8E70-2B6D7F1510B0}"/>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5" name="Footer Placeholder 4">
            <a:extLst>
              <a:ext uri="{FF2B5EF4-FFF2-40B4-BE49-F238E27FC236}">
                <a16:creationId xmlns:a16="http://schemas.microsoft.com/office/drawing/2014/main" id="{4CEAF1EA-62D0-4E1F-9B4A-B08F11124A9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D839795-DED6-435E-ABC4-615293CD39B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356898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12FE9C-DF84-4917-B109-39D1FEEF99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FC950031-E943-46AA-A0D4-4BE4CECD0D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FCF1C99-BCAC-4026-8245-53B3DFA2E4DD}"/>
              </a:ext>
            </a:extLst>
          </p:cNvPr>
          <p:cNvSpPr>
            <a:spLocks noGrp="1"/>
          </p:cNvSpPr>
          <p:nvPr>
            <p:ph type="dt" sz="half" idx="10"/>
          </p:nvPr>
        </p:nvSpPr>
        <p:spPr/>
        <p:txBody>
          <a:bodyPr/>
          <a:lstStyle/>
          <a:p>
            <a:fld id="{58C70A4C-4F71-4A39-8266-E39F3A1C044D}" type="datetimeFigureOut">
              <a:rPr lang="en-KE" smtClean="0"/>
              <a:t>28/10/2022</a:t>
            </a:fld>
            <a:endParaRPr lang="en-KE"/>
          </a:p>
        </p:txBody>
      </p:sp>
      <p:sp>
        <p:nvSpPr>
          <p:cNvPr id="5" name="Footer Placeholder 4">
            <a:extLst>
              <a:ext uri="{FF2B5EF4-FFF2-40B4-BE49-F238E27FC236}">
                <a16:creationId xmlns:a16="http://schemas.microsoft.com/office/drawing/2014/main" id="{1FC7E5B8-BE12-4853-9A7A-41EB508AE26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D6F131A7-A8F9-4999-BE33-C0DED56A8B89}"/>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036410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ECA4AC-F63B-4D7E-B6AE-1783EE92E4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1B13299F-DA3C-4064-BF7A-C4E3FA5605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5D402C13-C844-400D-945C-23A0F7124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C70A4C-4F71-4A39-8266-E39F3A1C044D}" type="datetimeFigureOut">
              <a:rPr lang="en-KE" smtClean="0"/>
              <a:t>28/10/2022</a:t>
            </a:fld>
            <a:endParaRPr lang="en-KE"/>
          </a:p>
        </p:txBody>
      </p:sp>
      <p:sp>
        <p:nvSpPr>
          <p:cNvPr id="5" name="Footer Placeholder 4">
            <a:extLst>
              <a:ext uri="{FF2B5EF4-FFF2-40B4-BE49-F238E27FC236}">
                <a16:creationId xmlns:a16="http://schemas.microsoft.com/office/drawing/2014/main" id="{103E7C8E-B017-408D-A431-BDCB1F32DB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7DEAA64E-5B31-4ED0-9E00-0D78EC5930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882A67-ED14-4CC2-A9F7-340AC96BA640}" type="slidenum">
              <a:rPr lang="en-KE" smtClean="0"/>
              <a:t>‹#›</a:t>
            </a:fld>
            <a:endParaRPr lang="en-KE"/>
          </a:p>
        </p:txBody>
      </p:sp>
    </p:spTree>
    <p:extLst>
      <p:ext uri="{BB962C8B-B14F-4D97-AF65-F5344CB8AC3E}">
        <p14:creationId xmlns:p14="http://schemas.microsoft.com/office/powerpoint/2010/main" val="519411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diagramLayout" Target="../diagrams/layout2.xml"/><Relationship Id="rId7" Type="http://schemas.openxmlformats.org/officeDocument/2006/relationships/image" Target="../media/image1.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svg"/></Relationships>
</file>

<file path=ppt/slides/_rels/slide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diagramLayout" Target="../diagrams/layout3.xml"/><Relationship Id="rId7" Type="http://schemas.openxmlformats.org/officeDocument/2006/relationships/image" Target="../media/image1.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diagramLayout" Target="../diagrams/layout4.xml"/><Relationship Id="rId7" Type="http://schemas.openxmlformats.org/officeDocument/2006/relationships/image" Target="../media/image1.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6227920-C3F4-4B25-BDD2-79714F4F9BF1}"/>
              </a:ext>
            </a:extLst>
          </p:cNvPr>
          <p:cNvSpPr>
            <a:spLocks noGrp="1"/>
          </p:cNvSpPr>
          <p:nvPr>
            <p:ph type="ctrTitle"/>
          </p:nvPr>
        </p:nvSpPr>
        <p:spPr>
          <a:xfrm>
            <a:off x="1314824" y="735106"/>
            <a:ext cx="10053763" cy="2928470"/>
          </a:xfrm>
        </p:spPr>
        <p:txBody>
          <a:bodyPr anchor="b">
            <a:normAutofit/>
          </a:bodyPr>
          <a:lstStyle/>
          <a:p>
            <a:pPr algn="l"/>
            <a:r>
              <a:rPr lang="en-US" dirty="0">
                <a:solidFill>
                  <a:srgbClr val="FFFFFF"/>
                </a:solidFill>
              </a:rPr>
              <a:t>OPERATING SYSTEMS</a:t>
            </a:r>
            <a:endParaRPr lang="en-KE" dirty="0">
              <a:solidFill>
                <a:srgbClr val="FFFFFF"/>
              </a:solidFill>
            </a:endParaRPr>
          </a:p>
        </p:txBody>
      </p:sp>
      <p:sp>
        <p:nvSpPr>
          <p:cNvPr id="3" name="Subtitle 2">
            <a:extLst>
              <a:ext uri="{FF2B5EF4-FFF2-40B4-BE49-F238E27FC236}">
                <a16:creationId xmlns:a16="http://schemas.microsoft.com/office/drawing/2014/main" id="{6FE2BC3B-33E0-46F1-B9B4-972269E3AB32}"/>
              </a:ext>
            </a:extLst>
          </p:cNvPr>
          <p:cNvSpPr>
            <a:spLocks noGrp="1"/>
          </p:cNvSpPr>
          <p:nvPr>
            <p:ph type="subTitle" idx="1"/>
          </p:nvPr>
        </p:nvSpPr>
        <p:spPr>
          <a:xfrm>
            <a:off x="1350682" y="4870824"/>
            <a:ext cx="10005951" cy="1458258"/>
          </a:xfrm>
        </p:spPr>
        <p:txBody>
          <a:bodyPr anchor="ctr">
            <a:normAutofit/>
          </a:bodyPr>
          <a:lstStyle/>
          <a:p>
            <a:pPr algn="l"/>
            <a:r>
              <a:rPr lang="en-US" sz="4400" dirty="0"/>
              <a:t>Dr Victoria Mukami</a:t>
            </a:r>
          </a:p>
          <a:p>
            <a:pPr algn="l"/>
            <a:r>
              <a:rPr lang="en-US" sz="3200" dirty="0"/>
              <a:t>University of Embu</a:t>
            </a:r>
            <a:endParaRPr lang="en-KE" sz="3200" dirty="0"/>
          </a:p>
        </p:txBody>
      </p:sp>
      <p:pic>
        <p:nvPicPr>
          <p:cNvPr id="4" name="Camera 3">
            <a:extLst>
              <a:ext uri="{FF2B5EF4-FFF2-40B4-BE49-F238E27FC236}">
                <a16:creationId xmlns:a16="http://schemas.microsoft.com/office/drawing/2014/main" id="{A45B0EED-A229-F547-9E09-819184DA4A9D}"/>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0020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Freeform: Shape 11">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93E48EF6-ED91-45B0-8B42-829F605C48EA}"/>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kern="1200" dirty="0">
                <a:solidFill>
                  <a:schemeClr val="tx1"/>
                </a:solidFill>
                <a:latin typeface="+mj-lt"/>
                <a:ea typeface="+mj-ea"/>
                <a:cs typeface="+mj-cs"/>
              </a:rPr>
              <a:t>Deadlock and Starvation</a:t>
            </a:r>
          </a:p>
        </p:txBody>
      </p:sp>
      <p:sp>
        <p:nvSpPr>
          <p:cNvPr id="5" name="Text Placeholder 4">
            <a:extLst>
              <a:ext uri="{FF2B5EF4-FFF2-40B4-BE49-F238E27FC236}">
                <a16:creationId xmlns:a16="http://schemas.microsoft.com/office/drawing/2014/main" id="{119DA68A-1EEC-4B3E-861E-1E1C4E1B95B9}"/>
              </a:ext>
            </a:extLst>
          </p:cNvPr>
          <p:cNvSpPr>
            <a:spLocks noGrp="1"/>
          </p:cNvSpPr>
          <p:nvPr>
            <p:ph type="body" idx="1"/>
          </p:nvPr>
        </p:nvSpPr>
        <p:spPr>
          <a:xfrm>
            <a:off x="1966912" y="5645150"/>
            <a:ext cx="8258176" cy="631825"/>
          </a:xfrm>
        </p:spPr>
        <p:txBody>
          <a:bodyPr vert="horz" lIns="91440" tIns="45720" rIns="91440" bIns="45720" rtlCol="0" anchor="ctr">
            <a:normAutofit/>
          </a:bodyPr>
          <a:lstStyle/>
          <a:p>
            <a:pPr algn="ctr"/>
            <a:r>
              <a:rPr lang="en-US" sz="2800" kern="1200" dirty="0">
                <a:solidFill>
                  <a:schemeClr val="tx1"/>
                </a:solidFill>
                <a:latin typeface="+mn-lt"/>
                <a:ea typeface="+mn-ea"/>
                <a:cs typeface="+mn-cs"/>
              </a:rPr>
              <a:t>Lecture 7</a:t>
            </a:r>
          </a:p>
        </p:txBody>
      </p:sp>
      <p:sp>
        <p:nvSpPr>
          <p:cNvPr id="16" name="Rectangle 15">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Camera 1">
            <a:extLst>
              <a:ext uri="{FF2B5EF4-FFF2-40B4-BE49-F238E27FC236}">
                <a16:creationId xmlns:a16="http://schemas.microsoft.com/office/drawing/2014/main" id="{66012ABF-231A-0C92-DE73-B234C51898CB}"/>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4991946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Overview</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401847836"/>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Camera 2">
            <a:extLst>
              <a:ext uri="{FF2B5EF4-FFF2-40B4-BE49-F238E27FC236}">
                <a16:creationId xmlns:a16="http://schemas.microsoft.com/office/drawing/2014/main" id="{FD0B88CB-2590-9A03-5B92-EBC6538BD3D9}"/>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24759269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Learning Outcomes</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4120305730"/>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Camera 2">
            <a:extLst>
              <a:ext uri="{FF2B5EF4-FFF2-40B4-BE49-F238E27FC236}">
                <a16:creationId xmlns:a16="http://schemas.microsoft.com/office/drawing/2014/main" id="{21289722-9F87-E5AE-2857-0CB947E315C5}"/>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3086682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dirty="0"/>
              <a:t>Introduction</a:t>
            </a:r>
            <a:endParaRPr lang="en-KE"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sz="2200" dirty="0"/>
              <a:t>Reviewed the operating system's role during memory allocation. </a:t>
            </a:r>
          </a:p>
          <a:p>
            <a:r>
              <a:rPr lang="en-US" sz="2200" dirty="0"/>
              <a:t>Various memory allocation schemes </a:t>
            </a:r>
          </a:p>
          <a:p>
            <a:r>
              <a:rPr lang="en-US" sz="2200" dirty="0"/>
              <a:t>Early memory allocation scheme </a:t>
            </a:r>
          </a:p>
          <a:p>
            <a:r>
              <a:rPr lang="en-US" sz="2200" dirty="0"/>
              <a:t>Current memory allocation scheme</a:t>
            </a:r>
          </a:p>
          <a:p>
            <a:r>
              <a:rPr lang="en-US" sz="2200" dirty="0"/>
              <a:t>Jobs are allocated within the processor</a:t>
            </a:r>
            <a:endParaRPr lang="en-KE" sz="2200" dirty="0"/>
          </a:p>
        </p:txBody>
      </p:sp>
      <p:pic>
        <p:nvPicPr>
          <p:cNvPr id="4" name="Camera 3">
            <a:extLst>
              <a:ext uri="{FF2B5EF4-FFF2-40B4-BE49-F238E27FC236}">
                <a16:creationId xmlns:a16="http://schemas.microsoft.com/office/drawing/2014/main" id="{8260BB05-12C1-497F-4600-838B4192E81E}"/>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315877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Deadlock</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Deadlock - situation where no agreement can be reached due to a specific disagreement.</a:t>
            </a:r>
          </a:p>
          <a:p>
            <a:r>
              <a:rPr lang="en-US" dirty="0"/>
              <a:t>Deadlock - a permanent block by a set of processes that are competing for resources [2].</a:t>
            </a:r>
          </a:p>
        </p:txBody>
      </p:sp>
      <p:pic>
        <p:nvPicPr>
          <p:cNvPr id="4" name="Camera 3">
            <a:extLst>
              <a:ext uri="{FF2B5EF4-FFF2-40B4-BE49-F238E27FC236}">
                <a16:creationId xmlns:a16="http://schemas.microsoft.com/office/drawing/2014/main" id="{C266931A-188A-7BB4-7CC4-1D5EEA934369}"/>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5670972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Deadlock - Roundabout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endParaRPr lang="en-KE" sz="2200"/>
          </a:p>
        </p:txBody>
      </p:sp>
      <p:pic>
        <p:nvPicPr>
          <p:cNvPr id="4" name="Camera 3">
            <a:extLst>
              <a:ext uri="{FF2B5EF4-FFF2-40B4-BE49-F238E27FC236}">
                <a16:creationId xmlns:a16="http://schemas.microsoft.com/office/drawing/2014/main" id="{426F5380-869C-EA8F-8EE9-A90C0DF6A9F5}"/>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3575254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Deadlock</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3200" dirty="0"/>
              <a:t>Occurs when a particular blocked process requests a resource that is currently held by another blocked process.</a:t>
            </a:r>
            <a:endParaRPr lang="en-KE" sz="3200" dirty="0"/>
          </a:p>
          <a:p>
            <a:r>
              <a:rPr lang="en-US" sz="3200" dirty="0"/>
              <a:t>Process one asks for a resource held by process two, while process two requires a resource held by process one</a:t>
            </a:r>
            <a:endParaRPr lang="en-KE" sz="3200" dirty="0"/>
          </a:p>
        </p:txBody>
      </p:sp>
      <p:pic>
        <p:nvPicPr>
          <p:cNvPr id="4" name="Camera 3">
            <a:extLst>
              <a:ext uri="{FF2B5EF4-FFF2-40B4-BE49-F238E27FC236}">
                <a16:creationId xmlns:a16="http://schemas.microsoft.com/office/drawing/2014/main" id="{6A68A2E1-8C2E-15F6-43E6-7261C83DEE1C}"/>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807740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Conditions for deadlock</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Conditions that create a deadlock</a:t>
            </a:r>
          </a:p>
          <a:p>
            <a:r>
              <a:rPr lang="en-US" dirty="0"/>
              <a:t>Mutual exclusion</a:t>
            </a:r>
          </a:p>
          <a:p>
            <a:r>
              <a:rPr lang="en-US" dirty="0"/>
              <a:t>Hold and wait</a:t>
            </a:r>
          </a:p>
          <a:p>
            <a:r>
              <a:rPr lang="en-US" dirty="0"/>
              <a:t>No pre-emption</a:t>
            </a:r>
          </a:p>
          <a:p>
            <a:r>
              <a:rPr lang="en-US" dirty="0"/>
              <a:t>Circular wait</a:t>
            </a:r>
            <a:endParaRPr lang="en-KE" dirty="0"/>
          </a:p>
        </p:txBody>
      </p:sp>
      <p:pic>
        <p:nvPicPr>
          <p:cNvPr id="4" name="Camera 3">
            <a:extLst>
              <a:ext uri="{FF2B5EF4-FFF2-40B4-BE49-F238E27FC236}">
                <a16:creationId xmlns:a16="http://schemas.microsoft.com/office/drawing/2014/main" id="{C266931A-188A-7BB4-7CC4-1D5EEA934369}"/>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673665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1. Mutual Exclusion</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Happens when a resource is held exclusively</a:t>
            </a:r>
          </a:p>
          <a:p>
            <a:r>
              <a:rPr lang="en-US" dirty="0"/>
              <a:t>Means that only one process can use a particular resource at a particular time.</a:t>
            </a:r>
          </a:p>
          <a:p>
            <a:r>
              <a:rPr lang="en-US" dirty="0"/>
              <a:t>Also known as the first condition of deadlock [1].</a:t>
            </a:r>
            <a:endParaRPr lang="en-KE" dirty="0"/>
          </a:p>
        </p:txBody>
      </p:sp>
      <p:pic>
        <p:nvPicPr>
          <p:cNvPr id="4" name="Camera 3">
            <a:extLst>
              <a:ext uri="{FF2B5EF4-FFF2-40B4-BE49-F238E27FC236}">
                <a16:creationId xmlns:a16="http://schemas.microsoft.com/office/drawing/2014/main" id="{E6B21E1D-9C3F-C756-2029-95738B5A2E0F}"/>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999428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2. Hold and Wait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Happens when a process holds allocated resources as it waits for other resources. </a:t>
            </a:r>
          </a:p>
          <a:p>
            <a:r>
              <a:rPr lang="en-US" dirty="0"/>
              <a:t>This is the second condition for deadlock [1].</a:t>
            </a:r>
            <a:endParaRPr lang="en-KE" dirty="0"/>
          </a:p>
        </p:txBody>
      </p:sp>
      <p:pic>
        <p:nvPicPr>
          <p:cNvPr id="4" name="Camera 3">
            <a:extLst>
              <a:ext uri="{FF2B5EF4-FFF2-40B4-BE49-F238E27FC236}">
                <a16:creationId xmlns:a16="http://schemas.microsoft.com/office/drawing/2014/main" id="{8D6A70A8-4BB7-B4AA-5A38-8068B41AC8C6}"/>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2559793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3. No Pre-emption</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Situation where a resource can only be released voluntarily by the process holding it.</a:t>
            </a:r>
          </a:p>
          <a:p>
            <a:r>
              <a:rPr lang="en-US" dirty="0"/>
              <a:t>A resource cannot be forcibly taken away from a process. </a:t>
            </a:r>
          </a:p>
          <a:p>
            <a:r>
              <a:rPr lang="en-US" dirty="0"/>
              <a:t>This is the third condition for deadlock [1].</a:t>
            </a:r>
            <a:endParaRPr lang="en-KE" dirty="0"/>
          </a:p>
        </p:txBody>
      </p:sp>
      <p:pic>
        <p:nvPicPr>
          <p:cNvPr id="4" name="Camera 3">
            <a:extLst>
              <a:ext uri="{FF2B5EF4-FFF2-40B4-BE49-F238E27FC236}">
                <a16:creationId xmlns:a16="http://schemas.microsoft.com/office/drawing/2014/main" id="{DAD7407E-E85E-CF58-FE40-9E867C6F8DB2}"/>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4377508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4. Circular Wait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200" dirty="0"/>
              <a:t>This is the fourth condition of deadlock [1] </a:t>
            </a:r>
          </a:p>
          <a:p>
            <a:r>
              <a:rPr lang="en-US" sz="2200" dirty="0"/>
              <a:t>Occurs when there is a chain made up of two or more processes and each process requires a particular resource by the next and so on.</a:t>
            </a:r>
          </a:p>
          <a:p>
            <a:endParaRPr lang="en-KE" sz="2200" dirty="0"/>
          </a:p>
        </p:txBody>
      </p:sp>
      <p:pic>
        <p:nvPicPr>
          <p:cNvPr id="4" name="Camera 3">
            <a:extLst>
              <a:ext uri="{FF2B5EF4-FFF2-40B4-BE49-F238E27FC236}">
                <a16:creationId xmlns:a16="http://schemas.microsoft.com/office/drawing/2014/main" id="{99F295B9-5C3A-36CE-A7B5-369D38A219BA}"/>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pic>
        <p:nvPicPr>
          <p:cNvPr id="5" name="Camera 4">
            <a:extLst>
              <a:ext uri="{FF2B5EF4-FFF2-40B4-BE49-F238E27FC236}">
                <a16:creationId xmlns:a16="http://schemas.microsoft.com/office/drawing/2014/main" id="{7BFE08F3-CB71-21AA-D9B8-3D7E3D3EFD4B}"/>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963150" y="52959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20295102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Strategies to deal with deadlocks</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Four approaches exist </a:t>
            </a:r>
          </a:p>
          <a:p>
            <a:r>
              <a:rPr lang="en-US" dirty="0"/>
              <a:t>Aimed at resolving or preventing deadlocks.</a:t>
            </a:r>
          </a:p>
          <a:p>
            <a:pPr lvl="1"/>
            <a:r>
              <a:rPr lang="en-US" dirty="0"/>
              <a:t>Deadlock prevention</a:t>
            </a:r>
          </a:p>
          <a:p>
            <a:pPr lvl="1"/>
            <a:r>
              <a:rPr lang="en-US" dirty="0"/>
              <a:t>Deadlock avoidance</a:t>
            </a:r>
          </a:p>
          <a:p>
            <a:pPr lvl="1"/>
            <a:r>
              <a:rPr lang="en-US" dirty="0"/>
              <a:t>Deadlock detection</a:t>
            </a:r>
          </a:p>
          <a:p>
            <a:pPr lvl="1"/>
            <a:r>
              <a:rPr lang="en-US" dirty="0"/>
              <a:t>Deadlock recovery</a:t>
            </a:r>
            <a:endParaRPr lang="en-KE" dirty="0"/>
          </a:p>
        </p:txBody>
      </p:sp>
      <p:pic>
        <p:nvPicPr>
          <p:cNvPr id="4" name="Camera 3">
            <a:extLst>
              <a:ext uri="{FF2B5EF4-FFF2-40B4-BE49-F238E27FC236}">
                <a16:creationId xmlns:a16="http://schemas.microsoft.com/office/drawing/2014/main" id="{C266931A-188A-7BB4-7CC4-1D5EEA934369}"/>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2473983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Deadlock Prevention</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The operating system needs to ensure that it can prevent a deadlock from occurring</a:t>
            </a:r>
          </a:p>
          <a:p>
            <a:r>
              <a:rPr lang="en-US" dirty="0"/>
              <a:t>Four conditions that lead to deadlock.</a:t>
            </a:r>
          </a:p>
          <a:p>
            <a:r>
              <a:rPr lang="en-US" dirty="0"/>
              <a:t>O/S needs to make sure that each of these conditions are taken care of</a:t>
            </a:r>
            <a:endParaRPr lang="en-KE" dirty="0"/>
          </a:p>
        </p:txBody>
      </p:sp>
      <p:pic>
        <p:nvPicPr>
          <p:cNvPr id="4" name="Camera 3">
            <a:extLst>
              <a:ext uri="{FF2B5EF4-FFF2-40B4-BE49-F238E27FC236}">
                <a16:creationId xmlns:a16="http://schemas.microsoft.com/office/drawing/2014/main" id="{C266931A-188A-7BB4-7CC4-1D5EEA934369}"/>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3241789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Mutual Exclusion</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3200" dirty="0"/>
              <a:t>Each process gets its resource exclusively. </a:t>
            </a:r>
          </a:p>
          <a:p>
            <a:r>
              <a:rPr lang="en-US" sz="3200" dirty="0"/>
              <a:t>Some resources must be held exclusively such as memory, the CPU, and other dedicated devices.</a:t>
            </a:r>
          </a:p>
          <a:p>
            <a:r>
              <a:rPr lang="en-US" sz="3200" dirty="0"/>
              <a:t> Resources such as files may allow simultaneous access, only allow one write access at a time [1]. </a:t>
            </a:r>
          </a:p>
          <a:p>
            <a:r>
              <a:rPr lang="en-US" sz="3200" dirty="0"/>
              <a:t>Not possible for mutual exclusion to be disallowed as some resources require to be held exclusively.</a:t>
            </a:r>
            <a:endParaRPr lang="en-KE" sz="3200" dirty="0"/>
          </a:p>
        </p:txBody>
      </p:sp>
      <p:pic>
        <p:nvPicPr>
          <p:cNvPr id="4" name="Camera 3">
            <a:extLst>
              <a:ext uri="{FF2B5EF4-FFF2-40B4-BE49-F238E27FC236}">
                <a16:creationId xmlns:a16="http://schemas.microsoft.com/office/drawing/2014/main" id="{8D6A70A8-4BB7-B4AA-5A38-8068B41AC8C6}"/>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8120768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Hold and Wait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A process will hold a resource and wait until it can use it. </a:t>
            </a:r>
          </a:p>
          <a:p>
            <a:r>
              <a:rPr lang="en-US" dirty="0"/>
              <a:t>Prevented by ensuring that all the resources required by a process are issued in one go [2]</a:t>
            </a:r>
          </a:p>
          <a:p>
            <a:pPr marL="0" indent="0">
              <a:buNone/>
            </a:pPr>
            <a:r>
              <a:rPr lang="en-US" b="1" dirty="0"/>
              <a:t>Disadvantage</a:t>
            </a:r>
          </a:p>
          <a:p>
            <a:r>
              <a:rPr lang="en-US" dirty="0"/>
              <a:t>Resource may wait for a long time waiting for resources</a:t>
            </a:r>
          </a:p>
          <a:p>
            <a:r>
              <a:rPr lang="en-US" dirty="0"/>
              <a:t>Resources allocated to a process may remain unused for a long period [2]. </a:t>
            </a:r>
          </a:p>
          <a:p>
            <a:r>
              <a:rPr lang="en-US" dirty="0"/>
              <a:t>May be hard to prevent the hold and wait especially in interactive systems.</a:t>
            </a:r>
            <a:endParaRPr lang="en-KE" dirty="0"/>
          </a:p>
        </p:txBody>
      </p:sp>
      <p:pic>
        <p:nvPicPr>
          <p:cNvPr id="4" name="Camera 3">
            <a:extLst>
              <a:ext uri="{FF2B5EF4-FFF2-40B4-BE49-F238E27FC236}">
                <a16:creationId xmlns:a16="http://schemas.microsoft.com/office/drawing/2014/main" id="{DAD7407E-E85E-CF58-FE40-9E867C6F8DB2}"/>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3600523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No Pre-emption</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A process could be denied any additional requests until it releases its original resources </a:t>
            </a:r>
          </a:p>
          <a:p>
            <a:r>
              <a:rPr lang="en-US" dirty="0"/>
              <a:t>Can later request the same resources together with the additional resource [2].</a:t>
            </a:r>
          </a:p>
          <a:p>
            <a:r>
              <a:rPr lang="en-US" dirty="0"/>
              <a:t>Preventative measure -O/S to pre-empt when a resource may require additional resources and provide this at the same time. </a:t>
            </a:r>
          </a:p>
          <a:p>
            <a:r>
              <a:rPr lang="en-US" dirty="0"/>
              <a:t>Only works if both processes do not have the same priority levels.</a:t>
            </a:r>
            <a:endParaRPr lang="en-KE" dirty="0"/>
          </a:p>
        </p:txBody>
      </p:sp>
      <p:pic>
        <p:nvPicPr>
          <p:cNvPr id="4" name="Camera 3">
            <a:extLst>
              <a:ext uri="{FF2B5EF4-FFF2-40B4-BE49-F238E27FC236}">
                <a16:creationId xmlns:a16="http://schemas.microsoft.com/office/drawing/2014/main" id="{99F295B9-5C3A-36CE-A7B5-369D38A219BA}"/>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35904056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Circular Wait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Prevented by the o/s ensuring that the formation of a circle does not exist [1]. </a:t>
            </a:r>
          </a:p>
          <a:p>
            <a:r>
              <a:rPr lang="en-US" dirty="0"/>
              <a:t>Use of linear ordering [2] and numbering systems [1] could be used </a:t>
            </a:r>
          </a:p>
          <a:p>
            <a:r>
              <a:rPr lang="en-US" dirty="0"/>
              <a:t>They ensure circles do not form. </a:t>
            </a:r>
          </a:p>
          <a:p>
            <a:r>
              <a:rPr lang="en-US" dirty="0"/>
              <a:t>Inefficient as some processes may be denied resources.</a:t>
            </a:r>
            <a:endParaRPr lang="en-KE" dirty="0"/>
          </a:p>
        </p:txBody>
      </p:sp>
      <p:pic>
        <p:nvPicPr>
          <p:cNvPr id="4" name="Camera 3">
            <a:extLst>
              <a:ext uri="{FF2B5EF4-FFF2-40B4-BE49-F238E27FC236}">
                <a16:creationId xmlns:a16="http://schemas.microsoft.com/office/drawing/2014/main" id="{8D6A70A8-4BB7-B4AA-5A38-8068B41AC8C6}"/>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2836311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Deadlock Avoidance</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Very hard for an operating system to prevent or remove one of the four conditions of deadlock. </a:t>
            </a:r>
          </a:p>
          <a:p>
            <a:r>
              <a:rPr lang="en-US" dirty="0"/>
              <a:t>May be easier for the operating system to know in advance the sequence of events for every active process [1].</a:t>
            </a:r>
          </a:p>
          <a:p>
            <a:r>
              <a:rPr lang="en-US" dirty="0"/>
              <a:t> Banker's algorithm is an algorithm that explains how deadlock avoidance can be achieved. </a:t>
            </a:r>
            <a:endParaRPr lang="en-KE" dirty="0"/>
          </a:p>
        </p:txBody>
      </p:sp>
      <p:pic>
        <p:nvPicPr>
          <p:cNvPr id="4" name="Camera 3">
            <a:extLst>
              <a:ext uri="{FF2B5EF4-FFF2-40B4-BE49-F238E27FC236}">
                <a16:creationId xmlns:a16="http://schemas.microsoft.com/office/drawing/2014/main" id="{C266931A-188A-7BB4-7CC4-1D5EEA934369}"/>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20176476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Bankers Algorithm</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fontScale="92500" lnSpcReduction="20000"/>
          </a:bodyPr>
          <a:lstStyle/>
          <a:p>
            <a:r>
              <a:rPr lang="en-US" dirty="0"/>
              <a:t>Based on specific principles.</a:t>
            </a:r>
          </a:p>
          <a:p>
            <a:r>
              <a:rPr lang="en-US" dirty="0"/>
              <a:t>It looks at a bank with a fixed amount of capital.</a:t>
            </a:r>
          </a:p>
          <a:p>
            <a:pPr marL="0" indent="0">
              <a:buNone/>
            </a:pPr>
            <a:r>
              <a:rPr lang="en-US" b="1" dirty="0"/>
              <a:t>Principles</a:t>
            </a:r>
          </a:p>
          <a:p>
            <a:pPr marL="457200" indent="-457200">
              <a:buFont typeface="+mj-lt"/>
              <a:buAutoNum type="arabicPeriod"/>
            </a:pPr>
            <a:r>
              <a:rPr lang="en-US" dirty="0"/>
              <a:t>No customer can be given a loan that is higher than the bank's capital.</a:t>
            </a:r>
          </a:p>
          <a:p>
            <a:pPr marL="457200" indent="-457200">
              <a:buFont typeface="+mj-lt"/>
              <a:buAutoNum type="arabicPeriod"/>
            </a:pPr>
            <a:r>
              <a:rPr lang="en-US" dirty="0"/>
              <a:t>Customers are initially assigned a maximum loan limit as they open their accounts.</a:t>
            </a:r>
          </a:p>
          <a:p>
            <a:pPr marL="457200" indent="-457200">
              <a:buFont typeface="+mj-lt"/>
              <a:buAutoNum type="arabicPeriod"/>
            </a:pPr>
            <a:r>
              <a:rPr lang="en-US" dirty="0"/>
              <a:t>Customers cannot be able to borrow more than their maximum loan limit.</a:t>
            </a:r>
          </a:p>
          <a:p>
            <a:pPr marL="457200" indent="-457200">
              <a:buFont typeface="+mj-lt"/>
              <a:buAutoNum type="arabicPeriod"/>
            </a:pPr>
            <a:r>
              <a:rPr lang="en-US" dirty="0"/>
              <a:t>All the loans summed up should not be more than the bank’s capital.</a:t>
            </a:r>
          </a:p>
          <a:p>
            <a:pPr marL="457200" indent="-457200">
              <a:buFont typeface="+mj-lt"/>
              <a:buAutoNum type="arabicPeriod"/>
            </a:pPr>
            <a:endParaRPr lang="en-KE" dirty="0"/>
          </a:p>
        </p:txBody>
      </p:sp>
      <p:pic>
        <p:nvPicPr>
          <p:cNvPr id="4" name="Camera 3">
            <a:extLst>
              <a:ext uri="{FF2B5EF4-FFF2-40B4-BE49-F238E27FC236}">
                <a16:creationId xmlns:a16="http://schemas.microsoft.com/office/drawing/2014/main" id="{DAD7407E-E85E-CF58-FE40-9E867C6F8DB2}"/>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284279" y="5180627"/>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9864752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Deadlock Avoidance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200" dirty="0"/>
              <a:t>Within a computer, the same principle could be applied. </a:t>
            </a:r>
          </a:p>
          <a:p>
            <a:r>
              <a:rPr lang="en-US" sz="2200" dirty="0"/>
              <a:t>The operating system will only allocate resources so long as it remains in a safe state. </a:t>
            </a:r>
          </a:p>
          <a:p>
            <a:r>
              <a:rPr lang="en-US" sz="2200" dirty="0"/>
              <a:t>Would not work especially for interactive systems which are the most used.</a:t>
            </a:r>
            <a:endParaRPr lang="en-KE" sz="2200" dirty="0"/>
          </a:p>
        </p:txBody>
      </p:sp>
      <p:pic>
        <p:nvPicPr>
          <p:cNvPr id="4" name="Camera 3">
            <a:extLst>
              <a:ext uri="{FF2B5EF4-FFF2-40B4-BE49-F238E27FC236}">
                <a16:creationId xmlns:a16="http://schemas.microsoft.com/office/drawing/2014/main" id="{99F295B9-5C3A-36CE-A7B5-369D38A219BA}"/>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pic>
        <p:nvPicPr>
          <p:cNvPr id="5" name="Camera 4">
            <a:extLst>
              <a:ext uri="{FF2B5EF4-FFF2-40B4-BE49-F238E27FC236}">
                <a16:creationId xmlns:a16="http://schemas.microsoft.com/office/drawing/2014/main" id="{7BFE08F3-CB71-21AA-D9B8-3D7E3D3EFD4B}"/>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963150" y="52959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0492660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Deadlock Avoidance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Not Practical because</a:t>
            </a:r>
          </a:p>
          <a:p>
            <a:pPr marL="457200" indent="-457200">
              <a:buFont typeface="+mj-lt"/>
              <a:buAutoNum type="arabicPeriod"/>
            </a:pPr>
            <a:r>
              <a:rPr lang="en-US" dirty="0"/>
              <a:t>Jobs must predict the maximum resources needed</a:t>
            </a:r>
          </a:p>
          <a:p>
            <a:pPr marL="457200" indent="-457200">
              <a:buFont typeface="+mj-lt"/>
              <a:buAutoNum type="arabicPeriod"/>
            </a:pPr>
            <a:r>
              <a:rPr lang="en-US" dirty="0"/>
              <a:t>The number of resources must remain constant</a:t>
            </a:r>
          </a:p>
          <a:p>
            <a:pPr marL="457200" indent="-457200">
              <a:buFont typeface="+mj-lt"/>
              <a:buAutoNum type="arabicPeriod"/>
            </a:pPr>
            <a:r>
              <a:rPr lang="en-US" dirty="0"/>
              <a:t>The number of jobs must remain fixed</a:t>
            </a:r>
          </a:p>
          <a:p>
            <a:pPr marL="457200" indent="-457200">
              <a:buFont typeface="+mj-lt"/>
              <a:buAutoNum type="arabicPeriod"/>
            </a:pPr>
            <a:r>
              <a:rPr lang="en-US" dirty="0"/>
              <a:t>Resources are not well utilized since the algorithm will keep vital resources unavailable to guard against unsafe states</a:t>
            </a:r>
          </a:p>
          <a:p>
            <a:pPr marL="457200" indent="-457200">
              <a:buFont typeface="+mj-lt"/>
              <a:buAutoNum type="arabicPeriod"/>
            </a:pPr>
            <a:r>
              <a:rPr lang="en-US" dirty="0"/>
              <a:t>Jobs are kept waiting for resources therefore scheduling suffers due to poor utilization [1].</a:t>
            </a:r>
          </a:p>
          <a:p>
            <a:endParaRPr lang="en-KE" dirty="0"/>
          </a:p>
        </p:txBody>
      </p:sp>
      <p:pic>
        <p:nvPicPr>
          <p:cNvPr id="4" name="Camera 3">
            <a:extLst>
              <a:ext uri="{FF2B5EF4-FFF2-40B4-BE49-F238E27FC236}">
                <a16:creationId xmlns:a16="http://schemas.microsoft.com/office/drawing/2014/main" id="{8D6A70A8-4BB7-B4AA-5A38-8068B41AC8C6}"/>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26012134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Deadlock Detection</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Try to solve the problem of deadlock by limiting access to resources or by imposing restrictions on processes. </a:t>
            </a:r>
          </a:p>
          <a:p>
            <a:r>
              <a:rPr lang="en-US" dirty="0"/>
              <a:t>Does not limit resource access or restrict actions [2]. </a:t>
            </a:r>
            <a:endParaRPr lang="en-KE" dirty="0"/>
          </a:p>
        </p:txBody>
      </p:sp>
      <p:pic>
        <p:nvPicPr>
          <p:cNvPr id="4" name="Camera 3">
            <a:extLst>
              <a:ext uri="{FF2B5EF4-FFF2-40B4-BE49-F238E27FC236}">
                <a16:creationId xmlns:a16="http://schemas.microsoft.com/office/drawing/2014/main" id="{C266931A-188A-7BB4-7CC4-1D5EEA934369}"/>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5056284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Deadlock Detection</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A check is made frequently as each resource is requested</a:t>
            </a:r>
          </a:p>
          <a:p>
            <a:r>
              <a:rPr lang="en-US" dirty="0"/>
              <a:t>Or non-frequently when the operating system detects an incoming deadlock. </a:t>
            </a:r>
          </a:p>
          <a:p>
            <a:r>
              <a:rPr lang="en-US" dirty="0"/>
              <a:t>First method ensures early detection, and it is simple for the system to perform. </a:t>
            </a:r>
          </a:p>
          <a:p>
            <a:r>
              <a:rPr lang="en-US" dirty="0"/>
              <a:t>Downside to this would be the overhead resources required to run the check frequently. </a:t>
            </a:r>
            <a:endParaRPr lang="en-KE" dirty="0"/>
          </a:p>
        </p:txBody>
      </p:sp>
      <p:pic>
        <p:nvPicPr>
          <p:cNvPr id="4" name="Camera 3">
            <a:extLst>
              <a:ext uri="{FF2B5EF4-FFF2-40B4-BE49-F238E27FC236}">
                <a16:creationId xmlns:a16="http://schemas.microsoft.com/office/drawing/2014/main" id="{DAD7407E-E85E-CF58-FE40-9E867C6F8DB2}"/>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34830235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Deadlock Detection</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3200" dirty="0"/>
              <a:t>Algorithm tries to detect all sequences that need to be completed and could cause a deadlock. </a:t>
            </a:r>
          </a:p>
          <a:p>
            <a:r>
              <a:rPr lang="en-US" sz="3200" dirty="0"/>
              <a:t>Marks processes based on whether they may cause a deadlock. </a:t>
            </a:r>
          </a:p>
          <a:p>
            <a:r>
              <a:rPr lang="en-US" sz="3200" dirty="0"/>
              <a:t>System can use one of the strategies to prevent the deadlock.</a:t>
            </a:r>
            <a:endParaRPr lang="en-KE" sz="3200" dirty="0"/>
          </a:p>
        </p:txBody>
      </p:sp>
      <p:pic>
        <p:nvPicPr>
          <p:cNvPr id="4" name="Camera 3">
            <a:extLst>
              <a:ext uri="{FF2B5EF4-FFF2-40B4-BE49-F238E27FC236}">
                <a16:creationId xmlns:a16="http://schemas.microsoft.com/office/drawing/2014/main" id="{99F295B9-5C3A-36CE-A7B5-369D38A219BA}"/>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9868833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Deadlock Recovery</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Involves ensuring fixing the deadlock as fast as possible and returning the system to normal [1].</a:t>
            </a:r>
          </a:p>
          <a:p>
            <a:r>
              <a:rPr lang="en-US" dirty="0"/>
              <a:t> Most common feature in deadlock recovery algorithms </a:t>
            </a:r>
          </a:p>
          <a:p>
            <a:r>
              <a:rPr lang="en-US" dirty="0"/>
              <a:t>Choosing one process that will act as the victim and will be terminated [1]. </a:t>
            </a:r>
            <a:endParaRPr lang="en-KE" dirty="0"/>
          </a:p>
        </p:txBody>
      </p:sp>
      <p:pic>
        <p:nvPicPr>
          <p:cNvPr id="4" name="Camera 3">
            <a:extLst>
              <a:ext uri="{FF2B5EF4-FFF2-40B4-BE49-F238E27FC236}">
                <a16:creationId xmlns:a16="http://schemas.microsoft.com/office/drawing/2014/main" id="{C266931A-188A-7BB4-7CC4-1D5EEA934369}"/>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389105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Methods for recovery</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pPr marL="457200" indent="-457200">
              <a:buFont typeface="+mj-lt"/>
              <a:buAutoNum type="arabicPeriod"/>
            </a:pPr>
            <a:r>
              <a:rPr lang="en-US" dirty="0"/>
              <a:t>All active jobs within the system are terminated regardless of whether they are part of the deadlock or not. </a:t>
            </a:r>
          </a:p>
          <a:p>
            <a:pPr marL="457200" indent="-457200">
              <a:buFont typeface="+mj-lt"/>
              <a:buAutoNum type="arabicPeriod"/>
            </a:pPr>
            <a:r>
              <a:rPr lang="en-US" dirty="0"/>
              <a:t>All the processes that are deadlocked are aborted. </a:t>
            </a:r>
          </a:p>
          <a:p>
            <a:pPr marL="457200" indent="-457200">
              <a:buFont typeface="+mj-lt"/>
              <a:buAutoNum type="arabicPeriod"/>
            </a:pPr>
            <a:r>
              <a:rPr lang="en-US" dirty="0"/>
              <a:t>Involves an elimination method by deleting one process at a time within the deadlock and checking whether the deadlock is resolved. </a:t>
            </a:r>
          </a:p>
          <a:p>
            <a:pPr marL="457200" indent="-457200">
              <a:buFont typeface="+mj-lt"/>
              <a:buAutoNum type="arabicPeriod"/>
            </a:pPr>
            <a:r>
              <a:rPr lang="en-US" dirty="0"/>
              <a:t>Involves placing a record of a job so that if a job is interrupted it would not need to start from the beginning.</a:t>
            </a:r>
          </a:p>
          <a:p>
            <a:pPr marL="457200" indent="-457200">
              <a:buFont typeface="+mj-lt"/>
              <a:buAutoNum type="arabicPeriod"/>
            </a:pPr>
            <a:endParaRPr lang="en-KE" dirty="0"/>
          </a:p>
        </p:txBody>
      </p:sp>
      <p:pic>
        <p:nvPicPr>
          <p:cNvPr id="4" name="Camera 3">
            <a:extLst>
              <a:ext uri="{FF2B5EF4-FFF2-40B4-BE49-F238E27FC236}">
                <a16:creationId xmlns:a16="http://schemas.microsoft.com/office/drawing/2014/main" id="{8D6A70A8-4BB7-B4AA-5A38-8068B41AC8C6}"/>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23171022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Starvation</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sz="2200" dirty="0"/>
              <a:t>Starving processes do not get any resources</a:t>
            </a:r>
          </a:p>
          <a:p>
            <a:r>
              <a:rPr lang="en-US" sz="2200" dirty="0"/>
              <a:t>If the operating system does not watch for the starving processes</a:t>
            </a:r>
          </a:p>
          <a:p>
            <a:r>
              <a:rPr lang="en-US" sz="2200" dirty="0"/>
              <a:t>Processes would stay within the system forever without ever getting processed. </a:t>
            </a:r>
            <a:endParaRPr lang="en-KE" sz="2200" dirty="0"/>
          </a:p>
        </p:txBody>
      </p:sp>
      <p:pic>
        <p:nvPicPr>
          <p:cNvPr id="4" name="Camera 3">
            <a:extLst>
              <a:ext uri="{FF2B5EF4-FFF2-40B4-BE49-F238E27FC236}">
                <a16:creationId xmlns:a16="http://schemas.microsoft.com/office/drawing/2014/main" id="{C266931A-188A-7BB4-7CC4-1D5EEA934369}"/>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8127979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Philosophers Problem</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amera 3">
            <a:extLst>
              <a:ext uri="{FF2B5EF4-FFF2-40B4-BE49-F238E27FC236}">
                <a16:creationId xmlns:a16="http://schemas.microsoft.com/office/drawing/2014/main" id="{DAD7407E-E85E-CF58-FE40-9E867C6F8DB2}"/>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pic>
        <p:nvPicPr>
          <p:cNvPr id="5" name="Content Placeholder 4">
            <a:extLst>
              <a:ext uri="{FF2B5EF4-FFF2-40B4-BE49-F238E27FC236}">
                <a16:creationId xmlns:a16="http://schemas.microsoft.com/office/drawing/2014/main" id="{857AEF92-CF4B-03FD-6626-2E9B96FF088D}"/>
              </a:ext>
            </a:extLst>
          </p:cNvPr>
          <p:cNvPicPr>
            <a:picLocks noGrp="1" noChangeAspect="1"/>
          </p:cNvPicPr>
          <p:nvPr>
            <p:ph idx="1"/>
          </p:nvPr>
        </p:nvPicPr>
        <p:blipFill>
          <a:blip r:embed="rId5" cstate="print">
            <a:extLst>
              <a:ext uri="{28A0092B-C50C-407E-A947-70E740481C1C}">
                <a14:useLocalDpi xmlns:a14="http://schemas.microsoft.com/office/drawing/2010/main" val="0"/>
              </a:ext>
            </a:extLst>
          </a:blip>
          <a:srcRect/>
          <a:stretch>
            <a:fillRect/>
          </a:stretch>
        </p:blipFill>
        <p:spPr bwMode="auto">
          <a:xfrm>
            <a:off x="3704236" y="1928813"/>
            <a:ext cx="4783528" cy="4252912"/>
          </a:xfrm>
          <a:prstGeom prst="rect">
            <a:avLst/>
          </a:prstGeom>
          <a:noFill/>
          <a:ln>
            <a:noFill/>
          </a:ln>
        </p:spPr>
      </p:pic>
    </p:spTree>
    <p:extLst>
      <p:ext uri="{BB962C8B-B14F-4D97-AF65-F5344CB8AC3E}">
        <p14:creationId xmlns:p14="http://schemas.microsoft.com/office/powerpoint/2010/main" val="6825105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Starvation</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Direct metaphor for the computing world </a:t>
            </a:r>
          </a:p>
          <a:p>
            <a:r>
              <a:rPr lang="en-US" dirty="0"/>
              <a:t>Forks are like resources </a:t>
            </a:r>
          </a:p>
          <a:p>
            <a:r>
              <a:rPr lang="en-US" dirty="0"/>
              <a:t>Competing processes are the philosophers [1]. </a:t>
            </a:r>
          </a:p>
          <a:p>
            <a:endParaRPr lang="en-KE" dirty="0"/>
          </a:p>
        </p:txBody>
      </p:sp>
      <p:pic>
        <p:nvPicPr>
          <p:cNvPr id="4" name="Camera 3">
            <a:extLst>
              <a:ext uri="{FF2B5EF4-FFF2-40B4-BE49-F238E27FC236}">
                <a16:creationId xmlns:a16="http://schemas.microsoft.com/office/drawing/2014/main" id="{99F295B9-5C3A-36CE-A7B5-369D38A219BA}"/>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pic>
        <p:nvPicPr>
          <p:cNvPr id="5" name="Camera 4">
            <a:extLst>
              <a:ext uri="{FF2B5EF4-FFF2-40B4-BE49-F238E27FC236}">
                <a16:creationId xmlns:a16="http://schemas.microsoft.com/office/drawing/2014/main" id="{7BFE08F3-CB71-21AA-D9B8-3D7E3D3EFD4B}"/>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963150" y="52959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41198091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Starvation</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3200" dirty="0"/>
              <a:t>Algorithm is used to detect starving processes</a:t>
            </a:r>
          </a:p>
          <a:p>
            <a:r>
              <a:rPr lang="en-US" sz="3200" dirty="0"/>
              <a:t>How these processes can get the resources needed to end their starvation. </a:t>
            </a:r>
          </a:p>
          <a:p>
            <a:r>
              <a:rPr lang="en-US" sz="3200" dirty="0"/>
              <a:t>Block incoming processes until the starving processes are processed. </a:t>
            </a:r>
          </a:p>
          <a:p>
            <a:r>
              <a:rPr lang="en-US" sz="3200" dirty="0"/>
              <a:t>A balance needs to be done to ensure that the system doesn’t run high overheads or leave starving jobs indefinitely.</a:t>
            </a:r>
            <a:endParaRPr lang="en-KE" sz="3200" dirty="0"/>
          </a:p>
        </p:txBody>
      </p:sp>
      <p:pic>
        <p:nvPicPr>
          <p:cNvPr id="4" name="Camera 3">
            <a:extLst>
              <a:ext uri="{FF2B5EF4-FFF2-40B4-BE49-F238E27FC236}">
                <a16:creationId xmlns:a16="http://schemas.microsoft.com/office/drawing/2014/main" id="{8D6A70A8-4BB7-B4AA-5A38-8068B41AC8C6}"/>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23703335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Summary</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1168722196"/>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Camera 2">
            <a:extLst>
              <a:ext uri="{FF2B5EF4-FFF2-40B4-BE49-F238E27FC236}">
                <a16:creationId xmlns:a16="http://schemas.microsoft.com/office/drawing/2014/main" id="{67583854-63E1-44E2-7873-DE8D3B16900C}"/>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24642357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32EA78-8993-4B93-896A-BD96906D43B9}"/>
              </a:ext>
            </a:extLst>
          </p:cNvPr>
          <p:cNvSpPr>
            <a:spLocks noGrp="1"/>
          </p:cNvSpPr>
          <p:nvPr>
            <p:ph type="title"/>
          </p:nvPr>
        </p:nvSpPr>
        <p:spPr>
          <a:xfrm>
            <a:off x="1043631" y="809898"/>
            <a:ext cx="9942716" cy="1554480"/>
          </a:xfrm>
        </p:spPr>
        <p:txBody>
          <a:bodyPr anchor="ctr">
            <a:normAutofit/>
          </a:bodyPr>
          <a:lstStyle/>
          <a:p>
            <a:r>
              <a:rPr lang="en-US" sz="4800" dirty="0"/>
              <a:t>Discussion Topic</a:t>
            </a:r>
            <a:endParaRPr lang="en-KE" sz="4800" dirty="0"/>
          </a:p>
        </p:txBody>
      </p:sp>
      <p:sp>
        <p:nvSpPr>
          <p:cNvPr id="3" name="Content Placeholder 2">
            <a:extLst>
              <a:ext uri="{FF2B5EF4-FFF2-40B4-BE49-F238E27FC236}">
                <a16:creationId xmlns:a16="http://schemas.microsoft.com/office/drawing/2014/main" id="{1C002CAC-28FF-4E33-9F2A-626B74DE063C}"/>
              </a:ext>
            </a:extLst>
          </p:cNvPr>
          <p:cNvSpPr>
            <a:spLocks noGrp="1"/>
          </p:cNvSpPr>
          <p:nvPr>
            <p:ph idx="1"/>
          </p:nvPr>
        </p:nvSpPr>
        <p:spPr>
          <a:xfrm>
            <a:off x="1045028" y="3017522"/>
            <a:ext cx="9941319" cy="3124658"/>
          </a:xfrm>
        </p:spPr>
        <p:txBody>
          <a:bodyPr anchor="ctr">
            <a:normAutofit fontScale="85000" lnSpcReduction="10000"/>
          </a:bodyPr>
          <a:lstStyle/>
          <a:p>
            <a:r>
              <a:rPr lang="en-US" sz="4000" dirty="0"/>
              <a:t>We have started learning about concurrency and its related terms: deadlocks and starvation. </a:t>
            </a:r>
          </a:p>
          <a:p>
            <a:r>
              <a:rPr lang="en-US" sz="4000" dirty="0"/>
              <a:t>Based on the operating system that you are running, find out when deadlocks happen or better yet an example of a deadlock and measures that the operating system has taken to solve the said deadlock.</a:t>
            </a:r>
            <a:endParaRPr lang="en-KE" sz="4000" dirty="0"/>
          </a:p>
        </p:txBody>
      </p:sp>
      <p:cxnSp>
        <p:nvCxnSpPr>
          <p:cNvPr id="26"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Camera 3">
            <a:extLst>
              <a:ext uri="{FF2B5EF4-FFF2-40B4-BE49-F238E27FC236}">
                <a16:creationId xmlns:a16="http://schemas.microsoft.com/office/drawing/2014/main" id="{D3D6C1A3-CDEE-4104-88F1-9C734AF19623}"/>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10477499" y="5190852"/>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38543120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References</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3795245554"/>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Camera 2">
            <a:extLst>
              <a:ext uri="{FF2B5EF4-FFF2-40B4-BE49-F238E27FC236}">
                <a16:creationId xmlns:a16="http://schemas.microsoft.com/office/drawing/2014/main" id="{05F55F80-07F5-4AF6-4A0C-79F3DD3B6E96}"/>
              </a:ext>
            </a:extLst>
          </p:cNvPr>
          <p:cNvPicPr>
            <a:picLocks noChangeAspect="1"/>
            <a:extLst>
              <a:ext uri="{51228E76-BA90-4043-B771-695A4F85340A}">
                <alf:liveFeedProps xmlns:alf="http://schemas.microsoft.com/office/drawing/2021/livefeed"/>
              </a:ext>
            </a:extLst>
          </p:cNvPicPr>
          <p:nvPr/>
        </p:nvPicPr>
        <p:blipFill>
          <a:blip r:embed="rId7">
            <a:extLst>
              <a:ext uri="{96DAC541-7B7A-43D3-8B79-37D633B846F1}">
                <asvg:svgBlip xmlns:asvg="http://schemas.microsoft.com/office/drawing/2016/SVG/main" r:embed="rId8"/>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9173390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8762" y="1247775"/>
            <a:ext cx="9144000" cy="3007447"/>
          </a:xfrm>
          <a:prstGeom prst="rect">
            <a:avLst/>
          </a:prstGeom>
          <a:solidFill>
            <a:schemeClr val="bg1"/>
          </a:solidFill>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A8DDE215-3EF6-4702-9EB9-800ACEDCC332}"/>
              </a:ext>
            </a:extLst>
          </p:cNvPr>
          <p:cNvSpPr>
            <a:spLocks noGrp="1"/>
          </p:cNvSpPr>
          <p:nvPr>
            <p:ph type="ctrTitle"/>
          </p:nvPr>
        </p:nvSpPr>
        <p:spPr>
          <a:xfrm>
            <a:off x="1804988" y="1442172"/>
            <a:ext cx="8582025" cy="2177328"/>
          </a:xfrm>
        </p:spPr>
        <p:txBody>
          <a:bodyPr anchor="ctr">
            <a:normAutofit/>
          </a:bodyPr>
          <a:lstStyle/>
          <a:p>
            <a:r>
              <a:rPr lang="en-US" sz="6600"/>
              <a:t>Next lesson will cover</a:t>
            </a:r>
            <a:endParaRPr lang="en-KE" sz="6600"/>
          </a:p>
        </p:txBody>
      </p:sp>
      <p:sp>
        <p:nvSpPr>
          <p:cNvPr id="23" name="Rectangle: Rounded Corners 22">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7872" y="3912322"/>
            <a:ext cx="72257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F42E118-7776-4634-A5A9-8873E3E2B4F7}"/>
              </a:ext>
            </a:extLst>
          </p:cNvPr>
          <p:cNvSpPr>
            <a:spLocks noGrp="1"/>
          </p:cNvSpPr>
          <p:nvPr>
            <p:ph type="subTitle" idx="1"/>
          </p:nvPr>
        </p:nvSpPr>
        <p:spPr>
          <a:xfrm>
            <a:off x="2566988" y="3962400"/>
            <a:ext cx="7058025" cy="581025"/>
          </a:xfrm>
        </p:spPr>
        <p:txBody>
          <a:bodyPr anchor="ctr">
            <a:normAutofit fontScale="92500" lnSpcReduction="10000"/>
          </a:bodyPr>
          <a:lstStyle/>
          <a:p>
            <a:pPr marL="0" indent="0">
              <a:buNone/>
            </a:pPr>
            <a:r>
              <a:rPr lang="en-US" sz="4000">
                <a:solidFill>
                  <a:srgbClr val="FFFFFF"/>
                </a:solidFill>
              </a:rPr>
              <a:t>Synchronization</a:t>
            </a:r>
            <a:endParaRPr lang="en-KE" sz="4000" dirty="0">
              <a:solidFill>
                <a:srgbClr val="FFFFFF"/>
              </a:solidFill>
            </a:endParaRPr>
          </a:p>
        </p:txBody>
      </p:sp>
      <p:pic>
        <p:nvPicPr>
          <p:cNvPr id="4" name="Camera 3">
            <a:extLst>
              <a:ext uri="{FF2B5EF4-FFF2-40B4-BE49-F238E27FC236}">
                <a16:creationId xmlns:a16="http://schemas.microsoft.com/office/drawing/2014/main" id="{E55A1433-98A2-18D7-4B73-41598CC87DB5}"/>
              </a:ext>
            </a:extLst>
          </p:cNvPr>
          <p:cNvPicPr>
            <a:picLocks noChangeAspect="1"/>
            <a:extLst>
              <a:ext uri="{51228E76-BA90-4043-B771-695A4F85340A}">
                <alf:liveFeedProps xmlns:alf="http://schemas.microsoft.com/office/drawing/2021/livefeed"/>
              </a:ext>
            </a:extLst>
          </p:cNvPicPr>
          <p:nvPr/>
        </p:nvPicPr>
        <p:blipFill>
          <a:blip r:embed="rId2">
            <a:extLst>
              <a:ext uri="{96DAC541-7B7A-43D3-8B79-37D633B846F1}">
                <asvg:svgBlip xmlns:asvg="http://schemas.microsoft.com/office/drawing/2016/SVG/main" r:embed="rId3"/>
              </a:ext>
            </a:extLst>
          </a:blip>
          <a:stretch>
            <a:fillRect/>
          </a:stretch>
        </p:blipFill>
        <p:spPr>
          <a:xfrm>
            <a:off x="9810750" y="5143500"/>
            <a:ext cx="1714500" cy="1714500"/>
          </a:xfrm>
          <a:prstGeom prst="ellipse">
            <a:avLst/>
          </a:prstGeom>
          <a:ln>
            <a:noFill/>
          </a:ln>
          <a:effectLst>
            <a:outerShdw blurRad="190500" algn="tl" rotWithShape="0">
              <a:srgbClr val="000000">
                <a:alpha val="30000"/>
              </a:srgbClr>
            </a:outerShdw>
          </a:effectLst>
        </p:spPr>
      </p:pic>
    </p:spTree>
    <p:extLst>
      <p:ext uri="{BB962C8B-B14F-4D97-AF65-F5344CB8AC3E}">
        <p14:creationId xmlns:p14="http://schemas.microsoft.com/office/powerpoint/2010/main" val="1447041210"/>
      </p:ext>
    </p:extLst>
  </p:cSld>
  <p:clrMapOvr>
    <a:masterClrMapping/>
  </p:clrMapOvr>
</p:sld>
</file>

<file path=ppt/theme/theme1.xml><?xml version="1.0" encoding="utf-8"?>
<a:theme xmlns:a="http://schemas.openxmlformats.org/drawingml/2006/main" name="Office Theme">
  <a:themeElements>
    <a:clrScheme name="Custom 3">
      <a:dk1>
        <a:sysClr val="windowText" lastClr="000000"/>
      </a:dk1>
      <a:lt1>
        <a:sysClr val="window" lastClr="FFFFFF"/>
      </a:lt1>
      <a:dk2>
        <a:srgbClr val="373545"/>
      </a:dk2>
      <a:lt2>
        <a:srgbClr val="DCD8DC"/>
      </a:lt2>
      <a:accent1>
        <a:srgbClr val="864EA9"/>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Georgia">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2081</Words>
  <Application>Microsoft Office PowerPoint</Application>
  <PresentationFormat>Widescreen</PresentationFormat>
  <Paragraphs>179</Paragraphs>
  <Slides>36</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Georgia</vt:lpstr>
      <vt:lpstr>Helvetica</vt:lpstr>
      <vt:lpstr>Office Theme</vt:lpstr>
      <vt:lpstr>OPERATING SYSTEMS</vt:lpstr>
      <vt:lpstr>Deadlock and Starvation</vt:lpstr>
      <vt:lpstr>Overview</vt:lpstr>
      <vt:lpstr>Learning Outcomes</vt:lpstr>
      <vt:lpstr>Introduction</vt:lpstr>
      <vt:lpstr>Deadlock</vt:lpstr>
      <vt:lpstr>Deadlock - Roundabout</vt:lpstr>
      <vt:lpstr>Deadlock</vt:lpstr>
      <vt:lpstr>Conditions for deadlock</vt:lpstr>
      <vt:lpstr>1. Mutual Exclusion</vt:lpstr>
      <vt:lpstr>2. Hold and Wait</vt:lpstr>
      <vt:lpstr>3. No Pre-emption</vt:lpstr>
      <vt:lpstr>4. Circular Wait</vt:lpstr>
      <vt:lpstr>Strategies to deal with deadlocks</vt:lpstr>
      <vt:lpstr>Deadlock Prevention</vt:lpstr>
      <vt:lpstr>Mutual Exclusion</vt:lpstr>
      <vt:lpstr>Hold and Wait</vt:lpstr>
      <vt:lpstr>No Pre-emption</vt:lpstr>
      <vt:lpstr>Circular Wait</vt:lpstr>
      <vt:lpstr>Deadlock Avoidance</vt:lpstr>
      <vt:lpstr>Bankers Algorithm</vt:lpstr>
      <vt:lpstr>Deadlock Avoidance</vt:lpstr>
      <vt:lpstr>Deadlock Avoidance</vt:lpstr>
      <vt:lpstr>Deadlock Detection</vt:lpstr>
      <vt:lpstr>Deadlock Detection</vt:lpstr>
      <vt:lpstr>Deadlock Detection</vt:lpstr>
      <vt:lpstr>Deadlock Recovery</vt:lpstr>
      <vt:lpstr>Methods for recovery</vt:lpstr>
      <vt:lpstr>Starvation</vt:lpstr>
      <vt:lpstr>Philosophers Problem</vt:lpstr>
      <vt:lpstr>Starvation</vt:lpstr>
      <vt:lpstr>Starvation</vt:lpstr>
      <vt:lpstr>Summary</vt:lpstr>
      <vt:lpstr>Discussion Topic</vt:lpstr>
      <vt:lpstr>References</vt:lpstr>
      <vt:lpstr>Next lesson will cover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Organization and Architecture</dc:title>
  <dc:creator>Victoria Mukami</dc:creator>
  <cp:lastModifiedBy>Victoria Mukami</cp:lastModifiedBy>
  <cp:revision>8</cp:revision>
  <dcterms:created xsi:type="dcterms:W3CDTF">2021-09-16T11:34:02Z</dcterms:created>
  <dcterms:modified xsi:type="dcterms:W3CDTF">2022-10-28T04:30:49Z</dcterms:modified>
</cp:coreProperties>
</file>