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66" r:id="rId4"/>
    <p:sldId id="312" r:id="rId5"/>
    <p:sldId id="311" r:id="rId6"/>
    <p:sldId id="264" r:id="rId7"/>
    <p:sldId id="315" r:id="rId8"/>
    <p:sldId id="316" r:id="rId9"/>
    <p:sldId id="313" r:id="rId10"/>
    <p:sldId id="317" r:id="rId11"/>
    <p:sldId id="318" r:id="rId12"/>
    <p:sldId id="319" r:id="rId13"/>
    <p:sldId id="322" r:id="rId14"/>
    <p:sldId id="332" r:id="rId15"/>
    <p:sldId id="323" r:id="rId16"/>
    <p:sldId id="324" r:id="rId17"/>
    <p:sldId id="344" r:id="rId18"/>
    <p:sldId id="345" r:id="rId19"/>
    <p:sldId id="340" r:id="rId20"/>
    <p:sldId id="343" r:id="rId21"/>
    <p:sldId id="341" r:id="rId22"/>
    <p:sldId id="342" r:id="rId23"/>
    <p:sldId id="339" r:id="rId24"/>
    <p:sldId id="333" r:id="rId25"/>
    <p:sldId id="334" r:id="rId26"/>
    <p:sldId id="346" r:id="rId27"/>
    <p:sldId id="336" r:id="rId28"/>
    <p:sldId id="347" r:id="rId29"/>
    <p:sldId id="335" r:id="rId30"/>
    <p:sldId id="320" r:id="rId31"/>
    <p:sldId id="267" r:id="rId32"/>
    <p:sldId id="321" r:id="rId33"/>
    <p:sldId id="263" r:id="rId34"/>
  </p:sldIdLst>
  <p:sldSz cx="12192000" cy="6858000"/>
  <p:notesSz cx="6858000" cy="9144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80" autoAdjust="0"/>
    <p:restoredTop sz="73058" autoAdjust="0"/>
  </p:normalViewPr>
  <p:slideViewPr>
    <p:cSldViewPr snapToGrid="0">
      <p:cViewPr varScale="1">
        <p:scale>
          <a:sx n="59" d="100"/>
          <a:sy n="59" d="100"/>
        </p:scale>
        <p:origin x="78" y="54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Review of synchronization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16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1600"/>
        </a:p>
      </dgm:t>
    </dgm:pt>
    <dgm:pt modelId="{9D63F367-0C51-471D-BC2F-0E16573EB594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Concurrent processes</a:t>
          </a:r>
        </a:p>
      </dgm:t>
    </dgm:pt>
    <dgm:pt modelId="{63C00518-8659-484B-BA8F-2E124C867723}" type="parTrans" cxnId="{B261E41D-3AD4-47EA-91B9-22DA5499CA49}">
      <dgm:prSet/>
      <dgm:spPr/>
      <dgm:t>
        <a:bodyPr/>
        <a:lstStyle/>
        <a:p>
          <a:endParaRPr lang="en-GB"/>
        </a:p>
      </dgm:t>
    </dgm:pt>
    <dgm:pt modelId="{DC4AE137-7DEC-4A27-84E7-5CD720EE650B}" type="sibTrans" cxnId="{B261E41D-3AD4-47EA-91B9-22DA5499CA49}">
      <dgm:prSet/>
      <dgm:spPr/>
      <dgm:t>
        <a:bodyPr/>
        <a:lstStyle/>
        <a:p>
          <a:endParaRPr lang="en-GB"/>
        </a:p>
      </dgm:t>
    </dgm:pt>
    <dgm:pt modelId="{E76BA62B-C371-4FD3-800C-6EB83FDB80B6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Parallel processing</a:t>
          </a:r>
        </a:p>
      </dgm:t>
    </dgm:pt>
    <dgm:pt modelId="{655A34BF-CA6C-4C4A-B9F2-7A43F9D99AE1}" type="parTrans" cxnId="{BA4B4263-E8ED-4B64-B5FE-F5DCE434C784}">
      <dgm:prSet/>
      <dgm:spPr/>
      <dgm:t>
        <a:bodyPr/>
        <a:lstStyle/>
        <a:p>
          <a:endParaRPr lang="en-GB"/>
        </a:p>
      </dgm:t>
    </dgm:pt>
    <dgm:pt modelId="{523F821F-C41D-4600-A8FA-E4DE44954EC8}" type="sibTrans" cxnId="{BA4B4263-E8ED-4B64-B5FE-F5DCE434C784}">
      <dgm:prSet/>
      <dgm:spPr/>
      <dgm:t>
        <a:bodyPr/>
        <a:lstStyle/>
        <a:p>
          <a:endParaRPr lang="en-GB"/>
        </a:p>
      </dgm:t>
    </dgm:pt>
    <dgm:pt modelId="{7A2FDCDF-3962-4CAE-8459-F5C10525F7FB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Multiprocessing configurations</a:t>
          </a:r>
        </a:p>
      </dgm:t>
    </dgm:pt>
    <dgm:pt modelId="{20BD77C7-8288-4FBA-BC58-519A45321978}" type="parTrans" cxnId="{E9016ABD-4B36-42A8-B7E2-56F7A3A9A13A}">
      <dgm:prSet/>
      <dgm:spPr/>
      <dgm:t>
        <a:bodyPr/>
        <a:lstStyle/>
        <a:p>
          <a:endParaRPr lang="en-GB"/>
        </a:p>
      </dgm:t>
    </dgm:pt>
    <dgm:pt modelId="{4EF62DDE-0D70-4282-B01A-AE3049DBC6F0}" type="sibTrans" cxnId="{E9016ABD-4B36-42A8-B7E2-56F7A3A9A13A}">
      <dgm:prSet/>
      <dgm:spPr/>
      <dgm:t>
        <a:bodyPr/>
        <a:lstStyle/>
        <a:p>
          <a:endParaRPr lang="en-GB"/>
        </a:p>
      </dgm:t>
    </dgm:pt>
    <dgm:pt modelId="{FDAA3DF9-7D43-49B3-931B-CFC43AA0C5CF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Multi-core processors</a:t>
          </a:r>
        </a:p>
      </dgm:t>
    </dgm:pt>
    <dgm:pt modelId="{387386C7-2DFB-4F50-9B15-719B2A823221}" type="parTrans" cxnId="{42FDA966-DF9C-4BA3-9FFD-294063C4E97E}">
      <dgm:prSet/>
      <dgm:spPr/>
      <dgm:t>
        <a:bodyPr/>
        <a:lstStyle/>
        <a:p>
          <a:endParaRPr lang="en-GB"/>
        </a:p>
      </dgm:t>
    </dgm:pt>
    <dgm:pt modelId="{62B8BC61-733D-449B-A4BC-0B39C223CDE8}" type="sibTrans" cxnId="{42FDA966-DF9C-4BA3-9FFD-294063C4E97E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5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5"/>
      <dgm:spPr/>
    </dgm:pt>
    <dgm:pt modelId="{49C21D5D-6668-462A-A568-44CE1F8B338A}" type="pres">
      <dgm:prSet presAssocID="{83E86990-8CED-4BDC-9CF9-910B50503B3A}" presName="vert1" presStyleCnt="0"/>
      <dgm:spPr/>
    </dgm:pt>
    <dgm:pt modelId="{95738648-684E-4C9D-9BF4-874B92368ED9}" type="pres">
      <dgm:prSet presAssocID="{9D63F367-0C51-471D-BC2F-0E16573EB594}" presName="thickLine" presStyleLbl="alignNode1" presStyleIdx="1" presStyleCnt="5"/>
      <dgm:spPr/>
    </dgm:pt>
    <dgm:pt modelId="{760D7D4C-81B4-4103-82B7-15F2A825961F}" type="pres">
      <dgm:prSet presAssocID="{9D63F367-0C51-471D-BC2F-0E16573EB594}" presName="horz1" presStyleCnt="0"/>
      <dgm:spPr/>
    </dgm:pt>
    <dgm:pt modelId="{4C92DE69-FC26-4663-A55F-464D1E3A15E3}" type="pres">
      <dgm:prSet presAssocID="{9D63F367-0C51-471D-BC2F-0E16573EB594}" presName="tx1" presStyleLbl="revTx" presStyleIdx="1" presStyleCnt="5"/>
      <dgm:spPr/>
    </dgm:pt>
    <dgm:pt modelId="{91EB25F0-E6A0-44AB-8FE2-D367D30E5294}" type="pres">
      <dgm:prSet presAssocID="{9D63F367-0C51-471D-BC2F-0E16573EB594}" presName="vert1" presStyleCnt="0"/>
      <dgm:spPr/>
    </dgm:pt>
    <dgm:pt modelId="{77A24CD2-465A-4D97-A8E7-D52FD6951781}" type="pres">
      <dgm:prSet presAssocID="{E76BA62B-C371-4FD3-800C-6EB83FDB80B6}" presName="thickLine" presStyleLbl="alignNode1" presStyleIdx="2" presStyleCnt="5"/>
      <dgm:spPr/>
    </dgm:pt>
    <dgm:pt modelId="{2885FE01-2E8D-4885-9208-CC7458360ECE}" type="pres">
      <dgm:prSet presAssocID="{E76BA62B-C371-4FD3-800C-6EB83FDB80B6}" presName="horz1" presStyleCnt="0"/>
      <dgm:spPr/>
    </dgm:pt>
    <dgm:pt modelId="{023FA023-CBBF-4F81-8A31-E30B34549C4C}" type="pres">
      <dgm:prSet presAssocID="{E76BA62B-C371-4FD3-800C-6EB83FDB80B6}" presName="tx1" presStyleLbl="revTx" presStyleIdx="2" presStyleCnt="5"/>
      <dgm:spPr/>
    </dgm:pt>
    <dgm:pt modelId="{F1D0BA61-A84D-49A3-AFF9-443C8CD02E56}" type="pres">
      <dgm:prSet presAssocID="{E76BA62B-C371-4FD3-800C-6EB83FDB80B6}" presName="vert1" presStyleCnt="0"/>
      <dgm:spPr/>
    </dgm:pt>
    <dgm:pt modelId="{AA668696-3D22-41A8-8F82-BB1D868232BC}" type="pres">
      <dgm:prSet presAssocID="{7A2FDCDF-3962-4CAE-8459-F5C10525F7FB}" presName="thickLine" presStyleLbl="alignNode1" presStyleIdx="3" presStyleCnt="5"/>
      <dgm:spPr/>
    </dgm:pt>
    <dgm:pt modelId="{BE1DA7DB-D4B3-4952-B526-8D589B0DD084}" type="pres">
      <dgm:prSet presAssocID="{7A2FDCDF-3962-4CAE-8459-F5C10525F7FB}" presName="horz1" presStyleCnt="0"/>
      <dgm:spPr/>
    </dgm:pt>
    <dgm:pt modelId="{07889160-3D60-4CD8-A79F-5E51BA35DD56}" type="pres">
      <dgm:prSet presAssocID="{7A2FDCDF-3962-4CAE-8459-F5C10525F7FB}" presName="tx1" presStyleLbl="revTx" presStyleIdx="3" presStyleCnt="5"/>
      <dgm:spPr/>
    </dgm:pt>
    <dgm:pt modelId="{D1C6789A-C84D-4B1F-B834-50D823420925}" type="pres">
      <dgm:prSet presAssocID="{7A2FDCDF-3962-4CAE-8459-F5C10525F7FB}" presName="vert1" presStyleCnt="0"/>
      <dgm:spPr/>
    </dgm:pt>
    <dgm:pt modelId="{CF6D25BA-329A-44CC-9C5F-F3A092B28D84}" type="pres">
      <dgm:prSet presAssocID="{FDAA3DF9-7D43-49B3-931B-CFC43AA0C5CF}" presName="thickLine" presStyleLbl="alignNode1" presStyleIdx="4" presStyleCnt="5"/>
      <dgm:spPr/>
    </dgm:pt>
    <dgm:pt modelId="{0D4A7C23-0224-44E7-B355-BD4C2C2042B4}" type="pres">
      <dgm:prSet presAssocID="{FDAA3DF9-7D43-49B3-931B-CFC43AA0C5CF}" presName="horz1" presStyleCnt="0"/>
      <dgm:spPr/>
    </dgm:pt>
    <dgm:pt modelId="{767D0C20-FD9B-4340-B803-437619143662}" type="pres">
      <dgm:prSet presAssocID="{FDAA3DF9-7D43-49B3-931B-CFC43AA0C5CF}" presName="tx1" presStyleLbl="revTx" presStyleIdx="4" presStyleCnt="5"/>
      <dgm:spPr/>
    </dgm:pt>
    <dgm:pt modelId="{605F6294-28C6-4175-8891-C02DDDE98D5A}" type="pres">
      <dgm:prSet presAssocID="{FDAA3DF9-7D43-49B3-931B-CFC43AA0C5CF}" presName="vert1" presStyleCnt="0"/>
      <dgm:spPr/>
    </dgm:pt>
  </dgm:ptLst>
  <dgm:cxnLst>
    <dgm:cxn modelId="{0F848D13-B879-4592-8699-BCD8639A4B6A}" type="presOf" srcId="{E76BA62B-C371-4FD3-800C-6EB83FDB80B6}" destId="{023FA023-CBBF-4F81-8A31-E30B34549C4C}" srcOrd="0" destOrd="0" presId="urn:microsoft.com/office/officeart/2008/layout/LinedList"/>
    <dgm:cxn modelId="{B261E41D-3AD4-47EA-91B9-22DA5499CA49}" srcId="{B1495261-28BE-427B-90E9-927E6DB9ACDF}" destId="{9D63F367-0C51-471D-BC2F-0E16573EB594}" srcOrd="1" destOrd="0" parTransId="{63C00518-8659-484B-BA8F-2E124C867723}" sibTransId="{DC4AE137-7DEC-4A27-84E7-5CD720EE650B}"/>
    <dgm:cxn modelId="{9B1D0F25-D6B8-46D2-B059-B69FF2B945B2}" type="presOf" srcId="{FDAA3DF9-7D43-49B3-931B-CFC43AA0C5CF}" destId="{767D0C20-FD9B-4340-B803-437619143662}" srcOrd="0" destOrd="0" presId="urn:microsoft.com/office/officeart/2008/layout/LinedList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BA4B4263-E8ED-4B64-B5FE-F5DCE434C784}" srcId="{B1495261-28BE-427B-90E9-927E6DB9ACDF}" destId="{E76BA62B-C371-4FD3-800C-6EB83FDB80B6}" srcOrd="2" destOrd="0" parTransId="{655A34BF-CA6C-4C4A-B9F2-7A43F9D99AE1}" sibTransId="{523F821F-C41D-4600-A8FA-E4DE44954EC8}"/>
    <dgm:cxn modelId="{42FDA966-DF9C-4BA3-9FFD-294063C4E97E}" srcId="{B1495261-28BE-427B-90E9-927E6DB9ACDF}" destId="{FDAA3DF9-7D43-49B3-931B-CFC43AA0C5CF}" srcOrd="4" destOrd="0" parTransId="{387386C7-2DFB-4F50-9B15-719B2A823221}" sibTransId="{62B8BC61-733D-449B-A4BC-0B39C223CDE8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E9016ABD-4B36-42A8-B7E2-56F7A3A9A13A}" srcId="{B1495261-28BE-427B-90E9-927E6DB9ACDF}" destId="{7A2FDCDF-3962-4CAE-8459-F5C10525F7FB}" srcOrd="3" destOrd="0" parTransId="{20BD77C7-8288-4FBA-BC58-519A45321978}" sibTransId="{4EF62DDE-0D70-4282-B01A-AE3049DBC6F0}"/>
    <dgm:cxn modelId="{0A86CFC9-188A-48CC-8912-A87678B5B9F2}" type="presOf" srcId="{7A2FDCDF-3962-4CAE-8459-F5C10525F7FB}" destId="{07889160-3D60-4CD8-A79F-5E51BA35DD56}" srcOrd="0" destOrd="0" presId="urn:microsoft.com/office/officeart/2008/layout/LinedList"/>
    <dgm:cxn modelId="{129791EF-3700-43FF-A93D-A02BD8ABA58F}" type="presOf" srcId="{9D63F367-0C51-471D-BC2F-0E16573EB594}" destId="{4C92DE69-FC26-4663-A55F-464D1E3A15E3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D378E90-8F0C-4FA6-B662-E65D67452596}" type="presParOf" srcId="{9059075C-B412-4190-A197-5CC2E986FEB1}" destId="{95738648-684E-4C9D-9BF4-874B92368ED9}" srcOrd="2" destOrd="0" presId="urn:microsoft.com/office/officeart/2008/layout/LinedList"/>
    <dgm:cxn modelId="{2C66C47F-B644-45BD-ACE3-BCDD0DA02F91}" type="presParOf" srcId="{9059075C-B412-4190-A197-5CC2E986FEB1}" destId="{760D7D4C-81B4-4103-82B7-15F2A825961F}" srcOrd="3" destOrd="0" presId="urn:microsoft.com/office/officeart/2008/layout/LinedList"/>
    <dgm:cxn modelId="{DDE7DA81-7E7C-4633-A151-F7CDB97D957D}" type="presParOf" srcId="{760D7D4C-81B4-4103-82B7-15F2A825961F}" destId="{4C92DE69-FC26-4663-A55F-464D1E3A15E3}" srcOrd="0" destOrd="0" presId="urn:microsoft.com/office/officeart/2008/layout/LinedList"/>
    <dgm:cxn modelId="{1360A4FF-76EE-48A9-9D8A-83F862E11794}" type="presParOf" srcId="{760D7D4C-81B4-4103-82B7-15F2A825961F}" destId="{91EB25F0-E6A0-44AB-8FE2-D367D30E5294}" srcOrd="1" destOrd="0" presId="urn:microsoft.com/office/officeart/2008/layout/LinedList"/>
    <dgm:cxn modelId="{8CF8D444-8D87-44CC-B87D-73A8D9B288AA}" type="presParOf" srcId="{9059075C-B412-4190-A197-5CC2E986FEB1}" destId="{77A24CD2-465A-4D97-A8E7-D52FD6951781}" srcOrd="4" destOrd="0" presId="urn:microsoft.com/office/officeart/2008/layout/LinedList"/>
    <dgm:cxn modelId="{7E1D106C-688D-4A80-B5D4-A2DB008B8E9E}" type="presParOf" srcId="{9059075C-B412-4190-A197-5CC2E986FEB1}" destId="{2885FE01-2E8D-4885-9208-CC7458360ECE}" srcOrd="5" destOrd="0" presId="urn:microsoft.com/office/officeart/2008/layout/LinedList"/>
    <dgm:cxn modelId="{D3E77AC5-4DF8-4F77-BDE9-AD06BED2B925}" type="presParOf" srcId="{2885FE01-2E8D-4885-9208-CC7458360ECE}" destId="{023FA023-CBBF-4F81-8A31-E30B34549C4C}" srcOrd="0" destOrd="0" presId="urn:microsoft.com/office/officeart/2008/layout/LinedList"/>
    <dgm:cxn modelId="{8239D712-0506-4747-A3B5-8EAA2AFEC922}" type="presParOf" srcId="{2885FE01-2E8D-4885-9208-CC7458360ECE}" destId="{F1D0BA61-A84D-49A3-AFF9-443C8CD02E56}" srcOrd="1" destOrd="0" presId="urn:microsoft.com/office/officeart/2008/layout/LinedList"/>
    <dgm:cxn modelId="{1D779D16-226B-4F9E-901B-0EEA88920514}" type="presParOf" srcId="{9059075C-B412-4190-A197-5CC2E986FEB1}" destId="{AA668696-3D22-41A8-8F82-BB1D868232BC}" srcOrd="6" destOrd="0" presId="urn:microsoft.com/office/officeart/2008/layout/LinedList"/>
    <dgm:cxn modelId="{C75CFBC9-D1C0-45BA-9B63-570E15637813}" type="presParOf" srcId="{9059075C-B412-4190-A197-5CC2E986FEB1}" destId="{BE1DA7DB-D4B3-4952-B526-8D589B0DD084}" srcOrd="7" destOrd="0" presId="urn:microsoft.com/office/officeart/2008/layout/LinedList"/>
    <dgm:cxn modelId="{034CACB1-FF40-4954-B468-E459E32DC102}" type="presParOf" srcId="{BE1DA7DB-D4B3-4952-B526-8D589B0DD084}" destId="{07889160-3D60-4CD8-A79F-5E51BA35DD56}" srcOrd="0" destOrd="0" presId="urn:microsoft.com/office/officeart/2008/layout/LinedList"/>
    <dgm:cxn modelId="{9879EB26-084C-4803-8927-150C01F0733E}" type="presParOf" srcId="{BE1DA7DB-D4B3-4952-B526-8D589B0DD084}" destId="{D1C6789A-C84D-4B1F-B834-50D823420925}" srcOrd="1" destOrd="0" presId="urn:microsoft.com/office/officeart/2008/layout/LinedList"/>
    <dgm:cxn modelId="{DC558D5C-E9D1-4D55-8877-CB8A33272F1C}" type="presParOf" srcId="{9059075C-B412-4190-A197-5CC2E986FEB1}" destId="{CF6D25BA-329A-44CC-9C5F-F3A092B28D84}" srcOrd="8" destOrd="0" presId="urn:microsoft.com/office/officeart/2008/layout/LinedList"/>
    <dgm:cxn modelId="{308D62E7-12C4-487B-845A-2A16B78E7E8D}" type="presParOf" srcId="{9059075C-B412-4190-A197-5CC2E986FEB1}" destId="{0D4A7C23-0224-44E7-B355-BD4C2C2042B4}" srcOrd="9" destOrd="0" presId="urn:microsoft.com/office/officeart/2008/layout/LinedList"/>
    <dgm:cxn modelId="{81C6312E-137D-4D35-8001-2D89EB5AF696}" type="presParOf" srcId="{0D4A7C23-0224-44E7-B355-BD4C2C2042B4}" destId="{767D0C20-FD9B-4340-B803-437619143662}" srcOrd="0" destOrd="0" presId="urn:microsoft.com/office/officeart/2008/layout/LinedList"/>
    <dgm:cxn modelId="{46196D84-79A7-4F6B-8CC9-6AE4F616099F}" type="presParOf" srcId="{0D4A7C23-0224-44E7-B355-BD4C2C2042B4}" destId="{605F6294-28C6-4175-8891-C02DDDE98D5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Review the role of parallel processing within an operating system.</a:t>
          </a:r>
          <a:endParaRPr lang="en-US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/>
        </a:p>
      </dgm:t>
    </dgm:pt>
    <dgm:pt modelId="{64F778C4-BBAC-42A6-9B2B-9AE3F7C6BDC4}">
      <dgm:prSet/>
      <dgm:spPr/>
      <dgm:t>
        <a:bodyPr/>
        <a:lstStyle/>
        <a:p>
          <a:pPr>
            <a:buFont typeface="+mj-lt"/>
            <a:buAutoNum type="arabicPeriod"/>
          </a:pPr>
          <a:r>
            <a:rPr lang="en-GB" dirty="0"/>
            <a:t>Understand multi-core processing and how multi-core processors work</a:t>
          </a:r>
        </a:p>
      </dgm:t>
    </dgm:pt>
    <dgm:pt modelId="{3BEAB4F3-3527-4ECF-AF0D-12A078D56146}" type="parTrans" cxnId="{C6DCCFF9-B24F-4188-9D99-78B28B9FD1D7}">
      <dgm:prSet/>
      <dgm:spPr/>
      <dgm:t>
        <a:bodyPr/>
        <a:lstStyle/>
        <a:p>
          <a:endParaRPr lang="en-GB"/>
        </a:p>
      </dgm:t>
    </dgm:pt>
    <dgm:pt modelId="{FE922D24-5711-4FC8-B298-C4D8504C3C65}" type="sibTrans" cxnId="{C6DCCFF9-B24F-4188-9D99-78B28B9FD1D7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FBB4B1CB-A60E-4BF1-BD0D-ED5DC222879E}" type="pres">
      <dgm:prSet presAssocID="{64F778C4-BBAC-42A6-9B2B-9AE3F7C6BDC4}" presName="thickLine" presStyleLbl="alignNode1" presStyleIdx="1" presStyleCnt="2"/>
      <dgm:spPr/>
    </dgm:pt>
    <dgm:pt modelId="{678FB8A0-6FEA-44F1-8AE9-F6DAE4EF2ADD}" type="pres">
      <dgm:prSet presAssocID="{64F778C4-BBAC-42A6-9B2B-9AE3F7C6BDC4}" presName="horz1" presStyleCnt="0"/>
      <dgm:spPr/>
    </dgm:pt>
    <dgm:pt modelId="{6822E27C-B1A5-449B-9670-189962D1A28F}" type="pres">
      <dgm:prSet presAssocID="{64F778C4-BBAC-42A6-9B2B-9AE3F7C6BDC4}" presName="tx1" presStyleLbl="revTx" presStyleIdx="1" presStyleCnt="2"/>
      <dgm:spPr/>
    </dgm:pt>
    <dgm:pt modelId="{F6A3608B-3A1E-4150-AADF-933B3A314D83}" type="pres">
      <dgm:prSet presAssocID="{64F778C4-BBAC-42A6-9B2B-9AE3F7C6BDC4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72F6AACC-0278-484D-98CF-260B9638D26B}" type="presOf" srcId="{64F778C4-BBAC-42A6-9B2B-9AE3F7C6BDC4}" destId="{6822E27C-B1A5-449B-9670-189962D1A28F}" srcOrd="0" destOrd="0" presId="urn:microsoft.com/office/officeart/2008/layout/LinedList"/>
    <dgm:cxn modelId="{C6DCCFF9-B24F-4188-9D99-78B28B9FD1D7}" srcId="{B1495261-28BE-427B-90E9-927E6DB9ACDF}" destId="{64F778C4-BBAC-42A6-9B2B-9AE3F7C6BDC4}" srcOrd="1" destOrd="0" parTransId="{3BEAB4F3-3527-4ECF-AF0D-12A078D56146}" sibTransId="{FE922D24-5711-4FC8-B298-C4D8504C3C65}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5783F816-E81D-48CB-8E18-B21B93D075CE}" type="presParOf" srcId="{9059075C-B412-4190-A197-5CC2E986FEB1}" destId="{FBB4B1CB-A60E-4BF1-BD0D-ED5DC222879E}" srcOrd="2" destOrd="0" presId="urn:microsoft.com/office/officeart/2008/layout/LinedList"/>
    <dgm:cxn modelId="{DD125F69-BCE7-478B-BE42-5BA71B1CEC97}" type="presParOf" srcId="{9059075C-B412-4190-A197-5CC2E986FEB1}" destId="{678FB8A0-6FEA-44F1-8AE9-F6DAE4EF2ADD}" srcOrd="3" destOrd="0" presId="urn:microsoft.com/office/officeart/2008/layout/LinedList"/>
    <dgm:cxn modelId="{240E4D41-007C-4E6E-9304-C90ECDD49754}" type="presParOf" srcId="{678FB8A0-6FEA-44F1-8AE9-F6DAE4EF2ADD}" destId="{6822E27C-B1A5-449B-9670-189962D1A28F}" srcOrd="0" destOrd="0" presId="urn:microsoft.com/office/officeart/2008/layout/LinedList"/>
    <dgm:cxn modelId="{6F5B6CB2-117D-4A38-AAE0-D1B524D3322A}" type="presParOf" srcId="{678FB8A0-6FEA-44F1-8AE9-F6DAE4EF2ADD}" destId="{F6A3608B-3A1E-4150-AADF-933B3A314D8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/>
            <a:t>Review of synchronization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913421CC-B3E0-402E-93D7-D0FC3B7C9D5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Concurrent processes</a:t>
          </a:r>
        </a:p>
      </dgm:t>
    </dgm:pt>
    <dgm:pt modelId="{A66341DB-A39F-41AA-BEAD-B03E814C00EB}" type="parTrans" cxnId="{8C2B4F6C-03B8-4CED-8530-6163B702055E}">
      <dgm:prSet/>
      <dgm:spPr/>
      <dgm:t>
        <a:bodyPr/>
        <a:lstStyle/>
        <a:p>
          <a:endParaRPr lang="en-GB"/>
        </a:p>
      </dgm:t>
    </dgm:pt>
    <dgm:pt modelId="{A5A72ABE-3554-459D-B094-60AD9290BB76}" type="sibTrans" cxnId="{8C2B4F6C-03B8-4CED-8530-6163B702055E}">
      <dgm:prSet/>
      <dgm:spPr/>
      <dgm:t>
        <a:bodyPr/>
        <a:lstStyle/>
        <a:p>
          <a:endParaRPr lang="en-GB"/>
        </a:p>
      </dgm:t>
    </dgm:pt>
    <dgm:pt modelId="{F50A90FA-15BB-48AB-8D17-9A934DD49EF1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Parallel processing</a:t>
          </a:r>
        </a:p>
      </dgm:t>
    </dgm:pt>
    <dgm:pt modelId="{40326466-5F87-4989-A2CF-9F4DF149A90E}" type="parTrans" cxnId="{7E5B7972-94F7-4168-BEC4-F0F1E80DF695}">
      <dgm:prSet/>
      <dgm:spPr/>
      <dgm:t>
        <a:bodyPr/>
        <a:lstStyle/>
        <a:p>
          <a:endParaRPr lang="en-GB"/>
        </a:p>
      </dgm:t>
    </dgm:pt>
    <dgm:pt modelId="{0FCAABF6-062F-48A2-90B4-D5BEF068A563}" type="sibTrans" cxnId="{7E5B7972-94F7-4168-BEC4-F0F1E80DF695}">
      <dgm:prSet/>
      <dgm:spPr/>
      <dgm:t>
        <a:bodyPr/>
        <a:lstStyle/>
        <a:p>
          <a:endParaRPr lang="en-GB"/>
        </a:p>
      </dgm:t>
    </dgm:pt>
    <dgm:pt modelId="{51DAD4C0-B581-4262-9374-F84208F736FD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Multiprocessing configurations</a:t>
          </a:r>
        </a:p>
      </dgm:t>
    </dgm:pt>
    <dgm:pt modelId="{33A0A224-A8AB-4BC5-B9C1-A5D8C9433AB4}" type="parTrans" cxnId="{27320839-E941-4243-9504-B37BAC70D702}">
      <dgm:prSet/>
      <dgm:spPr/>
      <dgm:t>
        <a:bodyPr/>
        <a:lstStyle/>
        <a:p>
          <a:endParaRPr lang="en-GB"/>
        </a:p>
      </dgm:t>
    </dgm:pt>
    <dgm:pt modelId="{BCE911F8-F4EF-44F7-8D1D-407A63EF27F7}" type="sibTrans" cxnId="{27320839-E941-4243-9504-B37BAC70D702}">
      <dgm:prSet/>
      <dgm:spPr/>
      <dgm:t>
        <a:bodyPr/>
        <a:lstStyle/>
        <a:p>
          <a:endParaRPr lang="en-GB"/>
        </a:p>
      </dgm:t>
    </dgm:pt>
    <dgm:pt modelId="{EBC5A248-1EBA-4542-B99B-7B613E4F4DA2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Multi-core processors</a:t>
          </a:r>
        </a:p>
      </dgm:t>
    </dgm:pt>
    <dgm:pt modelId="{DF8544AD-A98A-4D72-AD5C-D40054FB7B43}" type="parTrans" cxnId="{99751F51-6F25-4070-BF2A-FD07F6F805DF}">
      <dgm:prSet/>
      <dgm:spPr/>
      <dgm:t>
        <a:bodyPr/>
        <a:lstStyle/>
        <a:p>
          <a:endParaRPr lang="en-GB"/>
        </a:p>
      </dgm:t>
    </dgm:pt>
    <dgm:pt modelId="{763E973D-BEBC-44AB-B2D0-7173142AFDDC}" type="sibTrans" cxnId="{99751F51-6F25-4070-BF2A-FD07F6F805DF}">
      <dgm:prSet/>
      <dgm:spPr/>
      <dgm:t>
        <a:bodyPr/>
        <a:lstStyle/>
        <a:p>
          <a:endParaRPr lang="en-GB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5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5"/>
      <dgm:spPr/>
    </dgm:pt>
    <dgm:pt modelId="{49C21D5D-6668-462A-A568-44CE1F8B338A}" type="pres">
      <dgm:prSet presAssocID="{83E86990-8CED-4BDC-9CF9-910B50503B3A}" presName="vert1" presStyleCnt="0"/>
      <dgm:spPr/>
    </dgm:pt>
    <dgm:pt modelId="{9D361E59-FA74-4CA2-95BD-3997A5F79EFB}" type="pres">
      <dgm:prSet presAssocID="{913421CC-B3E0-402E-93D7-D0FC3B7C9D5D}" presName="thickLine" presStyleLbl="alignNode1" presStyleIdx="1" presStyleCnt="5"/>
      <dgm:spPr/>
    </dgm:pt>
    <dgm:pt modelId="{DF80C398-89BC-4576-99F6-C6B87E8D1AC3}" type="pres">
      <dgm:prSet presAssocID="{913421CC-B3E0-402E-93D7-D0FC3B7C9D5D}" presName="horz1" presStyleCnt="0"/>
      <dgm:spPr/>
    </dgm:pt>
    <dgm:pt modelId="{4C074073-DA88-40A2-B735-7F8BE729B1FD}" type="pres">
      <dgm:prSet presAssocID="{913421CC-B3E0-402E-93D7-D0FC3B7C9D5D}" presName="tx1" presStyleLbl="revTx" presStyleIdx="1" presStyleCnt="5"/>
      <dgm:spPr/>
    </dgm:pt>
    <dgm:pt modelId="{24C9E945-76D0-4ECA-B9DF-9C8153706224}" type="pres">
      <dgm:prSet presAssocID="{913421CC-B3E0-402E-93D7-D0FC3B7C9D5D}" presName="vert1" presStyleCnt="0"/>
      <dgm:spPr/>
    </dgm:pt>
    <dgm:pt modelId="{CF00DC87-9893-459A-BEF1-75B52A440533}" type="pres">
      <dgm:prSet presAssocID="{F50A90FA-15BB-48AB-8D17-9A934DD49EF1}" presName="thickLine" presStyleLbl="alignNode1" presStyleIdx="2" presStyleCnt="5"/>
      <dgm:spPr/>
    </dgm:pt>
    <dgm:pt modelId="{B4814A5F-892D-47BE-9AA2-04D0419C27A3}" type="pres">
      <dgm:prSet presAssocID="{F50A90FA-15BB-48AB-8D17-9A934DD49EF1}" presName="horz1" presStyleCnt="0"/>
      <dgm:spPr/>
    </dgm:pt>
    <dgm:pt modelId="{8181915F-F9BA-47DA-B176-EB86BA6A458C}" type="pres">
      <dgm:prSet presAssocID="{F50A90FA-15BB-48AB-8D17-9A934DD49EF1}" presName="tx1" presStyleLbl="revTx" presStyleIdx="2" presStyleCnt="5"/>
      <dgm:spPr/>
    </dgm:pt>
    <dgm:pt modelId="{38E85614-0E57-4237-B420-AA5DD80C79CD}" type="pres">
      <dgm:prSet presAssocID="{F50A90FA-15BB-48AB-8D17-9A934DD49EF1}" presName="vert1" presStyleCnt="0"/>
      <dgm:spPr/>
    </dgm:pt>
    <dgm:pt modelId="{B423A15A-4BCD-437D-9914-E9E72C91FE5A}" type="pres">
      <dgm:prSet presAssocID="{51DAD4C0-B581-4262-9374-F84208F736FD}" presName="thickLine" presStyleLbl="alignNode1" presStyleIdx="3" presStyleCnt="5"/>
      <dgm:spPr/>
    </dgm:pt>
    <dgm:pt modelId="{E2E17BAC-344B-4A98-9E43-993067D13E2E}" type="pres">
      <dgm:prSet presAssocID="{51DAD4C0-B581-4262-9374-F84208F736FD}" presName="horz1" presStyleCnt="0"/>
      <dgm:spPr/>
    </dgm:pt>
    <dgm:pt modelId="{88301CDC-EE80-4A71-B9E3-5CA20A75CCE0}" type="pres">
      <dgm:prSet presAssocID="{51DAD4C0-B581-4262-9374-F84208F736FD}" presName="tx1" presStyleLbl="revTx" presStyleIdx="3" presStyleCnt="5"/>
      <dgm:spPr/>
    </dgm:pt>
    <dgm:pt modelId="{837643DA-ED1D-4EBF-948E-CF535A63D42F}" type="pres">
      <dgm:prSet presAssocID="{51DAD4C0-B581-4262-9374-F84208F736FD}" presName="vert1" presStyleCnt="0"/>
      <dgm:spPr/>
    </dgm:pt>
    <dgm:pt modelId="{777E9B8A-F185-4F80-B260-54041152D8F6}" type="pres">
      <dgm:prSet presAssocID="{EBC5A248-1EBA-4542-B99B-7B613E4F4DA2}" presName="thickLine" presStyleLbl="alignNode1" presStyleIdx="4" presStyleCnt="5"/>
      <dgm:spPr/>
    </dgm:pt>
    <dgm:pt modelId="{457B46C9-E241-4284-8302-1CF3A9757847}" type="pres">
      <dgm:prSet presAssocID="{EBC5A248-1EBA-4542-B99B-7B613E4F4DA2}" presName="horz1" presStyleCnt="0"/>
      <dgm:spPr/>
    </dgm:pt>
    <dgm:pt modelId="{79BA185D-55F9-497B-B804-1CACC6D531C6}" type="pres">
      <dgm:prSet presAssocID="{EBC5A248-1EBA-4542-B99B-7B613E4F4DA2}" presName="tx1" presStyleLbl="revTx" presStyleIdx="4" presStyleCnt="5"/>
      <dgm:spPr/>
    </dgm:pt>
    <dgm:pt modelId="{30058F0D-093F-4121-B72E-E41388FFAD99}" type="pres">
      <dgm:prSet presAssocID="{EBC5A248-1EBA-4542-B99B-7B613E4F4DA2}" presName="vert1" presStyleCnt="0"/>
      <dgm:spPr/>
    </dgm:pt>
  </dgm:ptLst>
  <dgm:cxnLst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7320839-E941-4243-9504-B37BAC70D702}" srcId="{B1495261-28BE-427B-90E9-927E6DB9ACDF}" destId="{51DAD4C0-B581-4262-9374-F84208F736FD}" srcOrd="3" destOrd="0" parTransId="{33A0A224-A8AB-4BC5-B9C1-A5D8C9433AB4}" sibTransId="{BCE911F8-F4EF-44F7-8D1D-407A63EF27F7}"/>
    <dgm:cxn modelId="{8C2B4F6C-03B8-4CED-8530-6163B702055E}" srcId="{B1495261-28BE-427B-90E9-927E6DB9ACDF}" destId="{913421CC-B3E0-402E-93D7-D0FC3B7C9D5D}" srcOrd="1" destOrd="0" parTransId="{A66341DB-A39F-41AA-BEAD-B03E814C00EB}" sibTransId="{A5A72ABE-3554-459D-B094-60AD9290BB76}"/>
    <dgm:cxn modelId="{99751F51-6F25-4070-BF2A-FD07F6F805DF}" srcId="{B1495261-28BE-427B-90E9-927E6DB9ACDF}" destId="{EBC5A248-1EBA-4542-B99B-7B613E4F4DA2}" srcOrd="4" destOrd="0" parTransId="{DF8544AD-A98A-4D72-AD5C-D40054FB7B43}" sibTransId="{763E973D-BEBC-44AB-B2D0-7173142AFDDC}"/>
    <dgm:cxn modelId="{7E5B7972-94F7-4168-BEC4-F0F1E80DF695}" srcId="{B1495261-28BE-427B-90E9-927E6DB9ACDF}" destId="{F50A90FA-15BB-48AB-8D17-9A934DD49EF1}" srcOrd="2" destOrd="0" parTransId="{40326466-5F87-4989-A2CF-9F4DF149A90E}" sibTransId="{0FCAABF6-062F-48A2-90B4-D5BEF068A563}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51590893-ABDF-4F60-8202-FD70252E15DE}" type="presOf" srcId="{F50A90FA-15BB-48AB-8D17-9A934DD49EF1}" destId="{8181915F-F9BA-47DA-B176-EB86BA6A458C}" srcOrd="0" destOrd="0" presId="urn:microsoft.com/office/officeart/2008/layout/LinedList"/>
    <dgm:cxn modelId="{3433DF98-3185-4B4B-9EBF-1E04E5AD2EEF}" type="presOf" srcId="{913421CC-B3E0-402E-93D7-D0FC3B7C9D5D}" destId="{4C074073-DA88-40A2-B735-7F8BE729B1FD}" srcOrd="0" destOrd="0" presId="urn:microsoft.com/office/officeart/2008/layout/LinedList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13C31DF2-3BF9-4DFC-8BEA-39C834F9F1A5}" type="presOf" srcId="{51DAD4C0-B581-4262-9374-F84208F736FD}" destId="{88301CDC-EE80-4A71-B9E3-5CA20A75CCE0}" srcOrd="0" destOrd="0" presId="urn:microsoft.com/office/officeart/2008/layout/LinedList"/>
    <dgm:cxn modelId="{20CFBAF9-0088-4EDC-9EE8-3FC0EC63A14E}" type="presOf" srcId="{EBC5A248-1EBA-4542-B99B-7B613E4F4DA2}" destId="{79BA185D-55F9-497B-B804-1CACC6D531C6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2674C5FC-DE3D-4F5D-9FA6-11CCBE0861AC}" type="presParOf" srcId="{9059075C-B412-4190-A197-5CC2E986FEB1}" destId="{9D361E59-FA74-4CA2-95BD-3997A5F79EFB}" srcOrd="2" destOrd="0" presId="urn:microsoft.com/office/officeart/2008/layout/LinedList"/>
    <dgm:cxn modelId="{CF2155E0-8DFD-48A3-A99D-2E879082F3EB}" type="presParOf" srcId="{9059075C-B412-4190-A197-5CC2E986FEB1}" destId="{DF80C398-89BC-4576-99F6-C6B87E8D1AC3}" srcOrd="3" destOrd="0" presId="urn:microsoft.com/office/officeart/2008/layout/LinedList"/>
    <dgm:cxn modelId="{D21E29F9-B22E-4C93-B177-CAC38FA7BA07}" type="presParOf" srcId="{DF80C398-89BC-4576-99F6-C6B87E8D1AC3}" destId="{4C074073-DA88-40A2-B735-7F8BE729B1FD}" srcOrd="0" destOrd="0" presId="urn:microsoft.com/office/officeart/2008/layout/LinedList"/>
    <dgm:cxn modelId="{7527E440-4395-4C53-BC9A-22C1E429F040}" type="presParOf" srcId="{DF80C398-89BC-4576-99F6-C6B87E8D1AC3}" destId="{24C9E945-76D0-4ECA-B9DF-9C8153706224}" srcOrd="1" destOrd="0" presId="urn:microsoft.com/office/officeart/2008/layout/LinedList"/>
    <dgm:cxn modelId="{4F8EAC18-53F1-4064-801B-5733464770B7}" type="presParOf" srcId="{9059075C-B412-4190-A197-5CC2E986FEB1}" destId="{CF00DC87-9893-459A-BEF1-75B52A440533}" srcOrd="4" destOrd="0" presId="urn:microsoft.com/office/officeart/2008/layout/LinedList"/>
    <dgm:cxn modelId="{2DFA5BE6-C3AE-4569-9134-90147E53052F}" type="presParOf" srcId="{9059075C-B412-4190-A197-5CC2E986FEB1}" destId="{B4814A5F-892D-47BE-9AA2-04D0419C27A3}" srcOrd="5" destOrd="0" presId="urn:microsoft.com/office/officeart/2008/layout/LinedList"/>
    <dgm:cxn modelId="{0C7BD839-4AC5-4331-A548-83D0014E2BFC}" type="presParOf" srcId="{B4814A5F-892D-47BE-9AA2-04D0419C27A3}" destId="{8181915F-F9BA-47DA-B176-EB86BA6A458C}" srcOrd="0" destOrd="0" presId="urn:microsoft.com/office/officeart/2008/layout/LinedList"/>
    <dgm:cxn modelId="{45E3D4AD-2C96-424B-96C0-2BA0F001D8BA}" type="presParOf" srcId="{B4814A5F-892D-47BE-9AA2-04D0419C27A3}" destId="{38E85614-0E57-4237-B420-AA5DD80C79CD}" srcOrd="1" destOrd="0" presId="urn:microsoft.com/office/officeart/2008/layout/LinedList"/>
    <dgm:cxn modelId="{30E49C89-DB67-43EE-A7D4-0BED5E49EFC4}" type="presParOf" srcId="{9059075C-B412-4190-A197-5CC2E986FEB1}" destId="{B423A15A-4BCD-437D-9914-E9E72C91FE5A}" srcOrd="6" destOrd="0" presId="urn:microsoft.com/office/officeart/2008/layout/LinedList"/>
    <dgm:cxn modelId="{849842EB-7E4B-4F5B-99AF-8C3C86624C29}" type="presParOf" srcId="{9059075C-B412-4190-A197-5CC2E986FEB1}" destId="{E2E17BAC-344B-4A98-9E43-993067D13E2E}" srcOrd="7" destOrd="0" presId="urn:microsoft.com/office/officeart/2008/layout/LinedList"/>
    <dgm:cxn modelId="{1112F699-A73D-4F6E-ACB2-B39456D22539}" type="presParOf" srcId="{E2E17BAC-344B-4A98-9E43-993067D13E2E}" destId="{88301CDC-EE80-4A71-B9E3-5CA20A75CCE0}" srcOrd="0" destOrd="0" presId="urn:microsoft.com/office/officeart/2008/layout/LinedList"/>
    <dgm:cxn modelId="{CDDB39CB-E1CC-4448-A5F3-920579F55FA1}" type="presParOf" srcId="{E2E17BAC-344B-4A98-9E43-993067D13E2E}" destId="{837643DA-ED1D-4EBF-948E-CF535A63D42F}" srcOrd="1" destOrd="0" presId="urn:microsoft.com/office/officeart/2008/layout/LinedList"/>
    <dgm:cxn modelId="{0712F2D1-728E-4CE0-ABE8-851A3E52E08E}" type="presParOf" srcId="{9059075C-B412-4190-A197-5CC2E986FEB1}" destId="{777E9B8A-F185-4F80-B260-54041152D8F6}" srcOrd="8" destOrd="0" presId="urn:microsoft.com/office/officeart/2008/layout/LinedList"/>
    <dgm:cxn modelId="{EAC909F6-A280-444F-8CB5-60D48E0EAD73}" type="presParOf" srcId="{9059075C-B412-4190-A197-5CC2E986FEB1}" destId="{457B46C9-E241-4284-8302-1CF3A9757847}" srcOrd="9" destOrd="0" presId="urn:microsoft.com/office/officeart/2008/layout/LinedList"/>
    <dgm:cxn modelId="{6751D66F-3D1B-4290-8684-A937849D9AE3}" type="presParOf" srcId="{457B46C9-E241-4284-8302-1CF3A9757847}" destId="{79BA185D-55F9-497B-B804-1CACC6D531C6}" srcOrd="0" destOrd="0" presId="urn:microsoft.com/office/officeart/2008/layout/LinedList"/>
    <dgm:cxn modelId="{A679EFBD-F3B1-4413-B9A1-A7DD941EA927}" type="presParOf" srcId="{457B46C9-E241-4284-8302-1CF3A9757847}" destId="{30058F0D-093F-4121-B72E-E41388FFAD99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1495261-28BE-427B-90E9-927E6DB9ACDF}" type="doc">
      <dgm:prSet loTypeId="urn:microsoft.com/office/officeart/2008/layout/LinedList" loCatId="list" qsTypeId="urn:microsoft.com/office/officeart/2005/8/quickstyle/simple1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83E86990-8CED-4BDC-9CF9-910B50503B3A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GB" sz="3200" dirty="0"/>
            <a:t>[1] </a:t>
          </a:r>
          <a:r>
            <a:rPr lang="en-GB" sz="3200" dirty="0" err="1"/>
            <a:t>McHoes</a:t>
          </a:r>
          <a:r>
            <a:rPr lang="en-GB" sz="3200" dirty="0"/>
            <a:t>, A., &amp; Flynn, I., Understanding Operating Systems. Boston: Cengage Learning, 2018</a:t>
          </a:r>
          <a:endParaRPr lang="en-US" sz="3200" dirty="0"/>
        </a:p>
      </dgm:t>
    </dgm:pt>
    <dgm:pt modelId="{EDB25BF9-FEC3-4BD0-A6A9-CAC189B4429F}" type="parTrans" cxnId="{6BA1A07B-490A-42F2-A189-0C8DA0DA4D42}">
      <dgm:prSet/>
      <dgm:spPr/>
      <dgm:t>
        <a:bodyPr/>
        <a:lstStyle/>
        <a:p>
          <a:endParaRPr lang="en-US" sz="2000"/>
        </a:p>
      </dgm:t>
    </dgm:pt>
    <dgm:pt modelId="{38B5FA55-A7AD-48CF-9CE7-71D7A39311A6}" type="sibTrans" cxnId="{6BA1A07B-490A-42F2-A189-0C8DA0DA4D42}">
      <dgm:prSet/>
      <dgm:spPr/>
      <dgm:t>
        <a:bodyPr/>
        <a:lstStyle/>
        <a:p>
          <a:endParaRPr lang="en-US" sz="2000"/>
        </a:p>
      </dgm:t>
    </dgm:pt>
    <dgm:pt modelId="{20A3967B-493A-47DE-82C2-8F9429BBACB3}">
      <dgm:prSet custT="1"/>
      <dgm:spPr/>
      <dgm:t>
        <a:bodyPr/>
        <a:lstStyle/>
        <a:p>
          <a:pPr>
            <a:lnSpc>
              <a:spcPct val="100000"/>
            </a:lnSpc>
          </a:pPr>
          <a:r>
            <a:rPr lang="en-US" sz="3200" dirty="0"/>
            <a:t>[2] Stallings, W., Operating Systems: Internals and Design Principles. Harlow: Pearson Education Limited, 2018.</a:t>
          </a:r>
          <a:endParaRPr lang="en-GB" sz="3200" dirty="0"/>
        </a:p>
      </dgm:t>
    </dgm:pt>
    <dgm:pt modelId="{E4DC0856-5A00-487B-923C-46B0E70745DB}" type="parTrans" cxnId="{C62CA530-9102-446E-A5C9-B91ACC2FBE41}">
      <dgm:prSet/>
      <dgm:spPr/>
      <dgm:t>
        <a:bodyPr/>
        <a:lstStyle/>
        <a:p>
          <a:endParaRPr lang="en-KE" sz="1400"/>
        </a:p>
      </dgm:t>
    </dgm:pt>
    <dgm:pt modelId="{056ED33A-E48A-449C-A726-EF0C79D82826}" type="sibTrans" cxnId="{C62CA530-9102-446E-A5C9-B91ACC2FBE41}">
      <dgm:prSet/>
      <dgm:spPr/>
      <dgm:t>
        <a:bodyPr/>
        <a:lstStyle/>
        <a:p>
          <a:endParaRPr lang="en-KE" sz="1400"/>
        </a:p>
      </dgm:t>
    </dgm:pt>
    <dgm:pt modelId="{9059075C-B412-4190-A197-5CC2E986FEB1}" type="pres">
      <dgm:prSet presAssocID="{B1495261-28BE-427B-90E9-927E6DB9ACDF}" presName="vert0" presStyleCnt="0">
        <dgm:presLayoutVars>
          <dgm:dir/>
          <dgm:animOne val="branch"/>
          <dgm:animLvl val="lvl"/>
        </dgm:presLayoutVars>
      </dgm:prSet>
      <dgm:spPr/>
    </dgm:pt>
    <dgm:pt modelId="{A519525C-9406-4595-BCFE-EE30310CF20F}" type="pres">
      <dgm:prSet presAssocID="{83E86990-8CED-4BDC-9CF9-910B50503B3A}" presName="thickLine" presStyleLbl="alignNode1" presStyleIdx="0" presStyleCnt="2"/>
      <dgm:spPr/>
    </dgm:pt>
    <dgm:pt modelId="{43882A4B-BC0A-445C-A3DE-EDA11226EA54}" type="pres">
      <dgm:prSet presAssocID="{83E86990-8CED-4BDC-9CF9-910B50503B3A}" presName="horz1" presStyleCnt="0"/>
      <dgm:spPr/>
    </dgm:pt>
    <dgm:pt modelId="{A68678F9-6F3C-4570-B21B-2808542EABC4}" type="pres">
      <dgm:prSet presAssocID="{83E86990-8CED-4BDC-9CF9-910B50503B3A}" presName="tx1" presStyleLbl="revTx" presStyleIdx="0" presStyleCnt="2"/>
      <dgm:spPr/>
    </dgm:pt>
    <dgm:pt modelId="{49C21D5D-6668-462A-A568-44CE1F8B338A}" type="pres">
      <dgm:prSet presAssocID="{83E86990-8CED-4BDC-9CF9-910B50503B3A}" presName="vert1" presStyleCnt="0"/>
      <dgm:spPr/>
    </dgm:pt>
    <dgm:pt modelId="{6491097D-2698-4694-ACB6-B7E64D57598C}" type="pres">
      <dgm:prSet presAssocID="{20A3967B-493A-47DE-82C2-8F9429BBACB3}" presName="thickLine" presStyleLbl="alignNode1" presStyleIdx="1" presStyleCnt="2"/>
      <dgm:spPr/>
    </dgm:pt>
    <dgm:pt modelId="{D64BA7FA-EE07-49B0-91C2-0AC49D5A19B0}" type="pres">
      <dgm:prSet presAssocID="{20A3967B-493A-47DE-82C2-8F9429BBACB3}" presName="horz1" presStyleCnt="0"/>
      <dgm:spPr/>
    </dgm:pt>
    <dgm:pt modelId="{3AA5521C-827A-4278-9689-9ED8567C7863}" type="pres">
      <dgm:prSet presAssocID="{20A3967B-493A-47DE-82C2-8F9429BBACB3}" presName="tx1" presStyleLbl="revTx" presStyleIdx="1" presStyleCnt="2"/>
      <dgm:spPr/>
    </dgm:pt>
    <dgm:pt modelId="{6C21362F-2324-4AF8-9101-79B5506E9F18}" type="pres">
      <dgm:prSet presAssocID="{20A3967B-493A-47DE-82C2-8F9429BBACB3}" presName="vert1" presStyleCnt="0"/>
      <dgm:spPr/>
    </dgm:pt>
  </dgm:ptLst>
  <dgm:cxnLst>
    <dgm:cxn modelId="{C62CA530-9102-446E-A5C9-B91ACC2FBE41}" srcId="{B1495261-28BE-427B-90E9-927E6DB9ACDF}" destId="{20A3967B-493A-47DE-82C2-8F9429BBACB3}" srcOrd="1" destOrd="0" parTransId="{E4DC0856-5A00-487B-923C-46B0E70745DB}" sibTransId="{056ED33A-E48A-449C-A726-EF0C79D82826}"/>
    <dgm:cxn modelId="{8DEA9738-41B6-4782-B16A-7A76429572BF}" type="presOf" srcId="{B1495261-28BE-427B-90E9-927E6DB9ACDF}" destId="{9059075C-B412-4190-A197-5CC2E986FEB1}" srcOrd="0" destOrd="0" presId="urn:microsoft.com/office/officeart/2008/layout/LinedList"/>
    <dgm:cxn modelId="{2D6EC160-0DD1-4A22-90D0-759BAEC049A0}" type="presOf" srcId="{20A3967B-493A-47DE-82C2-8F9429BBACB3}" destId="{3AA5521C-827A-4278-9689-9ED8567C7863}" srcOrd="0" destOrd="0" presId="urn:microsoft.com/office/officeart/2008/layout/LinedList"/>
    <dgm:cxn modelId="{6BA1A07B-490A-42F2-A189-0C8DA0DA4D42}" srcId="{B1495261-28BE-427B-90E9-927E6DB9ACDF}" destId="{83E86990-8CED-4BDC-9CF9-910B50503B3A}" srcOrd="0" destOrd="0" parTransId="{EDB25BF9-FEC3-4BD0-A6A9-CAC189B4429F}" sibTransId="{38B5FA55-A7AD-48CF-9CE7-71D7A39311A6}"/>
    <dgm:cxn modelId="{33C0779D-0676-45F1-968B-F16568BEF997}" type="presOf" srcId="{83E86990-8CED-4BDC-9CF9-910B50503B3A}" destId="{A68678F9-6F3C-4570-B21B-2808542EABC4}" srcOrd="0" destOrd="0" presId="urn:microsoft.com/office/officeart/2008/layout/LinedList"/>
    <dgm:cxn modelId="{0E66FDC9-00AB-4023-A43E-9B8950E1D2A8}" type="presParOf" srcId="{9059075C-B412-4190-A197-5CC2E986FEB1}" destId="{A519525C-9406-4595-BCFE-EE30310CF20F}" srcOrd="0" destOrd="0" presId="urn:microsoft.com/office/officeart/2008/layout/LinedList"/>
    <dgm:cxn modelId="{1F565190-CB20-4327-8385-15B41F62978E}" type="presParOf" srcId="{9059075C-B412-4190-A197-5CC2E986FEB1}" destId="{43882A4B-BC0A-445C-A3DE-EDA11226EA54}" srcOrd="1" destOrd="0" presId="urn:microsoft.com/office/officeart/2008/layout/LinedList"/>
    <dgm:cxn modelId="{D177CA34-47B4-448A-A372-8B10CA432D39}" type="presParOf" srcId="{43882A4B-BC0A-445C-A3DE-EDA11226EA54}" destId="{A68678F9-6F3C-4570-B21B-2808542EABC4}" srcOrd="0" destOrd="0" presId="urn:microsoft.com/office/officeart/2008/layout/LinedList"/>
    <dgm:cxn modelId="{038F79F7-DCA0-4913-848C-EBC0616EE8A0}" type="presParOf" srcId="{43882A4B-BC0A-445C-A3DE-EDA11226EA54}" destId="{49C21D5D-6668-462A-A568-44CE1F8B338A}" srcOrd="1" destOrd="0" presId="urn:microsoft.com/office/officeart/2008/layout/LinedList"/>
    <dgm:cxn modelId="{F34D2D3A-DB9F-45CD-AA34-A3DEBDC35251}" type="presParOf" srcId="{9059075C-B412-4190-A197-5CC2E986FEB1}" destId="{6491097D-2698-4694-ACB6-B7E64D57598C}" srcOrd="2" destOrd="0" presId="urn:microsoft.com/office/officeart/2008/layout/LinedList"/>
    <dgm:cxn modelId="{6606DCC7-0AD4-443A-A4FC-61537459D609}" type="presParOf" srcId="{9059075C-B412-4190-A197-5CC2E986FEB1}" destId="{D64BA7FA-EE07-49B0-91C2-0AC49D5A19B0}" srcOrd="3" destOrd="0" presId="urn:microsoft.com/office/officeart/2008/layout/LinedList"/>
    <dgm:cxn modelId="{14C5FC10-358C-4CE5-8AF7-907146332A65}" type="presParOf" srcId="{D64BA7FA-EE07-49B0-91C2-0AC49D5A19B0}" destId="{3AA5521C-827A-4278-9689-9ED8567C7863}" srcOrd="0" destOrd="0" presId="urn:microsoft.com/office/officeart/2008/layout/LinedList"/>
    <dgm:cxn modelId="{86B6D5AB-00B6-4C81-A809-7AD71466D852}" type="presParOf" srcId="{D64BA7FA-EE07-49B0-91C2-0AC49D5A19B0}" destId="{6C21362F-2324-4AF8-9101-79B5506E9F1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66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66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Review of synchronization</a:t>
          </a:r>
          <a:endParaRPr lang="en-US" sz="3200" kern="1200" dirty="0"/>
        </a:p>
      </dsp:txBody>
      <dsp:txXfrm>
        <a:off x="0" y="662"/>
        <a:ext cx="6224587" cy="1085902"/>
      </dsp:txXfrm>
    </dsp:sp>
    <dsp:sp modelId="{95738648-684E-4C9D-9BF4-874B92368ED9}">
      <dsp:nvSpPr>
        <dsp:cNvPr id="0" name=""/>
        <dsp:cNvSpPr/>
      </dsp:nvSpPr>
      <dsp:spPr>
        <a:xfrm>
          <a:off x="0" y="1086565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92DE69-FC26-4663-A55F-464D1E3A15E3}">
      <dsp:nvSpPr>
        <dsp:cNvPr id="0" name=""/>
        <dsp:cNvSpPr/>
      </dsp:nvSpPr>
      <dsp:spPr>
        <a:xfrm>
          <a:off x="0" y="1086565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Concurrent processes</a:t>
          </a:r>
        </a:p>
      </dsp:txBody>
      <dsp:txXfrm>
        <a:off x="0" y="1086565"/>
        <a:ext cx="6224587" cy="1085902"/>
      </dsp:txXfrm>
    </dsp:sp>
    <dsp:sp modelId="{77A24CD2-465A-4D97-A8E7-D52FD6951781}">
      <dsp:nvSpPr>
        <dsp:cNvPr id="0" name=""/>
        <dsp:cNvSpPr/>
      </dsp:nvSpPr>
      <dsp:spPr>
        <a:xfrm>
          <a:off x="0" y="217246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23FA023-CBBF-4F81-8A31-E30B34549C4C}">
      <dsp:nvSpPr>
        <dsp:cNvPr id="0" name=""/>
        <dsp:cNvSpPr/>
      </dsp:nvSpPr>
      <dsp:spPr>
        <a:xfrm>
          <a:off x="0" y="2172467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Parallel processing</a:t>
          </a:r>
        </a:p>
      </dsp:txBody>
      <dsp:txXfrm>
        <a:off x="0" y="2172467"/>
        <a:ext cx="6224587" cy="1085902"/>
      </dsp:txXfrm>
    </dsp:sp>
    <dsp:sp modelId="{AA668696-3D22-41A8-8F82-BB1D868232BC}">
      <dsp:nvSpPr>
        <dsp:cNvPr id="0" name=""/>
        <dsp:cNvSpPr/>
      </dsp:nvSpPr>
      <dsp:spPr>
        <a:xfrm>
          <a:off x="0" y="325837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7889160-3D60-4CD8-A79F-5E51BA35DD56}">
      <dsp:nvSpPr>
        <dsp:cNvPr id="0" name=""/>
        <dsp:cNvSpPr/>
      </dsp:nvSpPr>
      <dsp:spPr>
        <a:xfrm>
          <a:off x="0" y="3258370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Multiprocessing configurations</a:t>
          </a:r>
        </a:p>
      </dsp:txBody>
      <dsp:txXfrm>
        <a:off x="0" y="3258370"/>
        <a:ext cx="6224587" cy="1085902"/>
      </dsp:txXfrm>
    </dsp:sp>
    <dsp:sp modelId="{CF6D25BA-329A-44CC-9C5F-F3A092B28D84}">
      <dsp:nvSpPr>
        <dsp:cNvPr id="0" name=""/>
        <dsp:cNvSpPr/>
      </dsp:nvSpPr>
      <dsp:spPr>
        <a:xfrm>
          <a:off x="0" y="434427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7D0C20-FD9B-4340-B803-437619143662}">
      <dsp:nvSpPr>
        <dsp:cNvPr id="0" name=""/>
        <dsp:cNvSpPr/>
      </dsp:nvSpPr>
      <dsp:spPr>
        <a:xfrm>
          <a:off x="0" y="434427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Multi-core processors</a:t>
          </a:r>
        </a:p>
      </dsp:txBody>
      <dsp:txXfrm>
        <a:off x="0" y="4344272"/>
        <a:ext cx="6224587" cy="108590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100" kern="1200" dirty="0"/>
            <a:t>Review the role of parallel processing within an operating system.</a:t>
          </a:r>
          <a:endParaRPr lang="en-US" sz="4100" kern="1200" dirty="0"/>
        </a:p>
      </dsp:txBody>
      <dsp:txXfrm>
        <a:off x="0" y="0"/>
        <a:ext cx="6224587" cy="2715419"/>
      </dsp:txXfrm>
    </dsp:sp>
    <dsp:sp modelId="{FBB4B1CB-A60E-4BF1-BD0D-ED5DC222879E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22E27C-B1A5-449B-9670-189962D1A28F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210" tIns="156210" rIns="156210" bIns="156210" numCol="1" spcCol="1270" anchor="t" anchorCtr="0">
          <a:noAutofit/>
        </a:bodyPr>
        <a:lstStyle/>
        <a:p>
          <a:pPr marL="0" lvl="0" indent="0" algn="l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+mj-lt"/>
            <a:buNone/>
          </a:pPr>
          <a:r>
            <a:rPr lang="en-GB" sz="4100" kern="1200" dirty="0"/>
            <a:t>Understand multi-core processing and how multi-core processors work</a:t>
          </a:r>
        </a:p>
      </dsp:txBody>
      <dsp:txXfrm>
        <a:off x="0" y="2715419"/>
        <a:ext cx="6224587" cy="27154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66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66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/>
            <a:t>Review of synchronization</a:t>
          </a:r>
          <a:endParaRPr lang="en-US" sz="3200" kern="1200" dirty="0"/>
        </a:p>
      </dsp:txBody>
      <dsp:txXfrm>
        <a:off x="0" y="662"/>
        <a:ext cx="6224587" cy="1085902"/>
      </dsp:txXfrm>
    </dsp:sp>
    <dsp:sp modelId="{9D361E59-FA74-4CA2-95BD-3997A5F79EFB}">
      <dsp:nvSpPr>
        <dsp:cNvPr id="0" name=""/>
        <dsp:cNvSpPr/>
      </dsp:nvSpPr>
      <dsp:spPr>
        <a:xfrm>
          <a:off x="0" y="1086565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074073-DA88-40A2-B735-7F8BE729B1FD}">
      <dsp:nvSpPr>
        <dsp:cNvPr id="0" name=""/>
        <dsp:cNvSpPr/>
      </dsp:nvSpPr>
      <dsp:spPr>
        <a:xfrm>
          <a:off x="0" y="1086565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Concurrent processes</a:t>
          </a:r>
        </a:p>
      </dsp:txBody>
      <dsp:txXfrm>
        <a:off x="0" y="1086565"/>
        <a:ext cx="6224587" cy="1085902"/>
      </dsp:txXfrm>
    </dsp:sp>
    <dsp:sp modelId="{CF00DC87-9893-459A-BEF1-75B52A440533}">
      <dsp:nvSpPr>
        <dsp:cNvPr id="0" name=""/>
        <dsp:cNvSpPr/>
      </dsp:nvSpPr>
      <dsp:spPr>
        <a:xfrm>
          <a:off x="0" y="2172467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81915F-F9BA-47DA-B176-EB86BA6A458C}">
      <dsp:nvSpPr>
        <dsp:cNvPr id="0" name=""/>
        <dsp:cNvSpPr/>
      </dsp:nvSpPr>
      <dsp:spPr>
        <a:xfrm>
          <a:off x="0" y="2172467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Parallel processing</a:t>
          </a:r>
        </a:p>
      </dsp:txBody>
      <dsp:txXfrm>
        <a:off x="0" y="2172467"/>
        <a:ext cx="6224587" cy="1085902"/>
      </dsp:txXfrm>
    </dsp:sp>
    <dsp:sp modelId="{B423A15A-4BCD-437D-9914-E9E72C91FE5A}">
      <dsp:nvSpPr>
        <dsp:cNvPr id="0" name=""/>
        <dsp:cNvSpPr/>
      </dsp:nvSpPr>
      <dsp:spPr>
        <a:xfrm>
          <a:off x="0" y="325837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301CDC-EE80-4A71-B9E3-5CA20A75CCE0}">
      <dsp:nvSpPr>
        <dsp:cNvPr id="0" name=""/>
        <dsp:cNvSpPr/>
      </dsp:nvSpPr>
      <dsp:spPr>
        <a:xfrm>
          <a:off x="0" y="3258370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Multiprocessing configurations</a:t>
          </a:r>
        </a:p>
      </dsp:txBody>
      <dsp:txXfrm>
        <a:off x="0" y="3258370"/>
        <a:ext cx="6224587" cy="1085902"/>
      </dsp:txXfrm>
    </dsp:sp>
    <dsp:sp modelId="{777E9B8A-F185-4F80-B260-54041152D8F6}">
      <dsp:nvSpPr>
        <dsp:cNvPr id="0" name=""/>
        <dsp:cNvSpPr/>
      </dsp:nvSpPr>
      <dsp:spPr>
        <a:xfrm>
          <a:off x="0" y="4344272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9BA185D-55F9-497B-B804-1CACC6D531C6}">
      <dsp:nvSpPr>
        <dsp:cNvPr id="0" name=""/>
        <dsp:cNvSpPr/>
      </dsp:nvSpPr>
      <dsp:spPr>
        <a:xfrm>
          <a:off x="0" y="4344272"/>
          <a:ext cx="6224587" cy="10859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Multi-core processors</a:t>
          </a:r>
        </a:p>
      </dsp:txBody>
      <dsp:txXfrm>
        <a:off x="0" y="4344272"/>
        <a:ext cx="6224587" cy="108590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519525C-9406-4595-BCFE-EE30310CF20F}">
      <dsp:nvSpPr>
        <dsp:cNvPr id="0" name=""/>
        <dsp:cNvSpPr/>
      </dsp:nvSpPr>
      <dsp:spPr>
        <a:xfrm>
          <a:off x="0" y="0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68678F9-6F3C-4570-B21B-2808542EABC4}">
      <dsp:nvSpPr>
        <dsp:cNvPr id="0" name=""/>
        <dsp:cNvSpPr/>
      </dsp:nvSpPr>
      <dsp:spPr>
        <a:xfrm>
          <a:off x="0" y="0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kern="1200" dirty="0"/>
            <a:t>[1] </a:t>
          </a:r>
          <a:r>
            <a:rPr lang="en-GB" sz="3200" kern="1200" dirty="0" err="1"/>
            <a:t>McHoes</a:t>
          </a:r>
          <a:r>
            <a:rPr lang="en-GB" sz="3200" kern="1200" dirty="0"/>
            <a:t>, A., &amp; Flynn, I., Understanding Operating Systems. Boston: Cengage Learning, 2018</a:t>
          </a:r>
          <a:endParaRPr lang="en-US" sz="3200" kern="1200" dirty="0"/>
        </a:p>
      </dsp:txBody>
      <dsp:txXfrm>
        <a:off x="0" y="0"/>
        <a:ext cx="6224587" cy="2715419"/>
      </dsp:txXfrm>
    </dsp:sp>
    <dsp:sp modelId="{6491097D-2698-4694-ACB6-B7E64D57598C}">
      <dsp:nvSpPr>
        <dsp:cNvPr id="0" name=""/>
        <dsp:cNvSpPr/>
      </dsp:nvSpPr>
      <dsp:spPr>
        <a:xfrm>
          <a:off x="0" y="2715419"/>
          <a:ext cx="6224587" cy="0"/>
        </a:xfrm>
        <a:prstGeom prst="lin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A5521C-827A-4278-9689-9ED8567C7863}">
      <dsp:nvSpPr>
        <dsp:cNvPr id="0" name=""/>
        <dsp:cNvSpPr/>
      </dsp:nvSpPr>
      <dsp:spPr>
        <a:xfrm>
          <a:off x="0" y="2715419"/>
          <a:ext cx="6224587" cy="27154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t" anchorCtr="0">
          <a:noAutofit/>
        </a:bodyPr>
        <a:lstStyle/>
        <a:p>
          <a:pPr marL="0" lvl="0" indent="0" algn="l" defTabSz="14224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[2] Stallings, W., Operating Systems: Internals and Design Principles. Harlow: Pearson Education Limited, 2018.</a:t>
          </a:r>
          <a:endParaRPr lang="en-GB" sz="3200" kern="1200" dirty="0"/>
        </a:p>
      </dsp:txBody>
      <dsp:txXfrm>
        <a:off x="0" y="2715419"/>
        <a:ext cx="6224587" cy="271541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BF065-753F-47DC-AECB-BCBB3917FEB5}" type="datetimeFigureOut">
              <a:rPr lang="en-GB" smtClean="0"/>
              <a:t>28/10/2022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4BF11C-02E0-4947-A226-D6769BB1C9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25086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where processes or jobs do not get the resources that they require to move on to processing.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5765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Distributed computing (or distributed processing) is the technique of linking together multiple computer servers over a network into a cluster, to share data and to coordinate processing power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Parallel processing – Your surroundings, </a:t>
            </a:r>
            <a:r>
              <a:rPr lang="en-US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multiple different forms of information at the same time.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379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69950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Check the status of the processes in the system, perform storage activities, schedules the other processor's work and executes all the processes [1]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010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If it fails, then none of the other processors can take over.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296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4BF11C-02E0-4947-A226-D6769BB1C908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3719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3EF991-D786-47E4-BD2D-FDE8A28B8F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E16426-5A13-4722-B628-6C8A6B32E49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6D5F6F-DE0B-438A-9753-92D54F059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DEFCD-A7E8-452A-80F5-47F3FB102A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203087-BE9B-4D65-A9D9-7B90D5D566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123423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033C5C-7942-400B-9190-CAA301EDA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18CCDD-05DE-4409-B8A8-6DB123BFBA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291F07-C4E6-42EB-8B7A-06E3A15A65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EE055D-2819-498A-BDA7-D6FD1FE994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46ADFA-53BC-40F7-B8EE-09EF2BF272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363592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D44CD-A457-400E-9E74-EE09B1CE91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0533C7-8760-445C-B1CA-29A8C3D8DD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7196EA-4D16-4E2E-8D08-48964F4CB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CB1050-E51D-407D-A8CC-27F9B1EE1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495C1B-DDAE-4A1B-B003-D1F52D34DC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688084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46E36-5BED-4D57-8221-3C3BFC71A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CD21AE-13E6-4A5B-A0D2-16FD41FB2E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3367C-AED7-40C2-B9BB-9FE899FA667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AF106B6-70AC-4177-8B2D-FEFEBAC9AE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65080AA-C103-4FF7-867C-112680A5B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6B68383-EA16-4C03-8382-FD6F2E6A29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81249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6A93C7-529C-4BE9-A00C-F428A69FE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88A1A25-EE80-4A56-BF54-3AF8E3FD0C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61A0ED1-C601-48A4-9B24-E91A763330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35B545-74D9-4DC4-9037-3C233AD3F11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21BDD21-421F-41C6-84EE-A8CCF5784DD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7C1394-3D34-417B-BFA5-0102B63B1E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C2E07EA-CA17-401D-AD5B-D2E6EF0AD8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25CE705-EF71-41DE-9CE0-1A838117C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227881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843AF5-BE8C-4FA4-9F58-88EF8124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2818DA-557B-40D9-B7D4-1A021AB7B9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10ECD19-95B8-482F-8027-314F304265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CFB532C-8702-4B88-891B-38DC64F0B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839892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A1F120A-7A0E-431E-A1AC-36CEEF41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FF7B39-9D7C-4437-92B5-81C15F32D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79A16B-7B35-47BC-9534-D4A877FD98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17553533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60BD2-7873-4B99-AAC5-27E146B575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6ADA2D-B749-44A1-9ED3-70009C1973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B40BB68-E7C2-4044-B5B3-77966E4467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8AD0347-F2D5-44E0-AAB0-19A6B69EB9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D7BAAB3-BE59-45D3-B73F-9E83C42AD7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506CCF2-D91A-47E4-B1CA-4C524802E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972102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125C2-1410-41EA-B560-B6D429561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0A34192-B057-4681-83DD-29931FB660A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K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67A3B62-D82E-43BE-B8E8-FC69CF3C9D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87C3BF-8633-4FDA-BBDF-B4260011D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43593B-5E7F-4B28-B94C-B3DE2AC5EB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781E0D-D7F1-49B6-9FA9-2CDE6BF0A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582832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A8D127-A3D9-41B4-8ED8-B11D38D37A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85B27-6A89-4791-B55C-E339C36E13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1AF5D04-07C6-4BC5-8E70-2B6D7F1510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EAF1EA-62D0-4E1F-9B4A-B08F11124A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839795-DED6-435E-ABC4-615293CD39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3356898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112FE9C-DF84-4917-B109-39D1FEEF99A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C950031-E943-46AA-A0D4-4BE4CECD0D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CF1C99-BCAC-4026-8245-53B3DFA2E4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C7E5B8-BE12-4853-9A7A-41EB508AE2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6F131A7-A8F9-4999-BE33-C0DED56A8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2036410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0ECA4AC-F63B-4D7E-B6AE-1783EE92E4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K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13299F-DA3C-4064-BF7A-C4E3FA5605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K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402C13-C844-400D-945C-23A0F71246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C70A4C-4F71-4A39-8266-E39F3A1C044D}" type="datetimeFigureOut">
              <a:rPr lang="en-KE" smtClean="0"/>
              <a:t>28/10/2022</a:t>
            </a:fld>
            <a:endParaRPr lang="en-K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E7C8E-B017-408D-A431-BDCB1F32DB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K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EAA64E-5B31-4ED0-9E00-0D78EC593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882A67-ED14-4CC2-A9F7-340AC96BA640}" type="slidenum">
              <a:rPr lang="en-KE" smtClean="0"/>
              <a:t>‹#›</a:t>
            </a:fld>
            <a:endParaRPr lang="en-KE"/>
          </a:p>
        </p:txBody>
      </p:sp>
    </p:spTree>
    <p:extLst>
      <p:ext uri="{BB962C8B-B14F-4D97-AF65-F5344CB8AC3E}">
        <p14:creationId xmlns:p14="http://schemas.microsoft.com/office/powerpoint/2010/main" val="519411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K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2.xml"/><Relationship Id="rId7" Type="http://schemas.openxmlformats.org/officeDocument/2006/relationships/image" Target="../media/image1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svg"/><Relationship Id="rId3" Type="http://schemas.openxmlformats.org/officeDocument/2006/relationships/diagramLayout" Target="../diagrams/layout4.xml"/><Relationship Id="rId7" Type="http://schemas.openxmlformats.org/officeDocument/2006/relationships/image" Target="../media/image1.pn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227920-C3F4-4B25-BDD2-79714F4F9B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US" dirty="0">
                <a:solidFill>
                  <a:srgbClr val="FFFFFF"/>
                </a:solidFill>
              </a:rPr>
              <a:t>OPERATING SYSTEMS</a:t>
            </a:r>
            <a:endParaRPr lang="en-KE" dirty="0">
              <a:solidFill>
                <a:srgbClr val="FFFFFF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FE2BC3B-33E0-46F1-B9B4-972269E3AB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US" sz="4400" dirty="0"/>
              <a:t>Dr Victoria Mukami</a:t>
            </a:r>
          </a:p>
          <a:p>
            <a:pPr algn="l"/>
            <a:r>
              <a:rPr lang="en-US" sz="3200" dirty="0"/>
              <a:t>University of Embu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A45B0EED-A229-F547-9E09-819184DA4A9D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2016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FFD48BC7-DC40-47DE-87EE-9F4B6ECB9A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id="{E502BBC7-2C76-46F3-BC24-5985BC13DB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14425" y="0"/>
            <a:ext cx="9963150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solidFill>
              <a:srgbClr val="EFEFEF"/>
            </a:solidFill>
          </a:ln>
          <a:effectLst>
            <a:outerShdw blurRad="139700" sx="102000" sy="102000" algn="ctr" rotWithShape="0">
              <a:schemeClr val="bg1">
                <a:lumMod val="85000"/>
                <a:alpha val="38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4" name="Freeform: Shape 13">
            <a:extLst>
              <a:ext uri="{FF2B5EF4-FFF2-40B4-BE49-F238E27FC236}">
                <a16:creationId xmlns:a16="http://schemas.microsoft.com/office/drawing/2014/main" id="{C7F28D52-2A5F-4D23-81AE-7CB8B591C7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21664" y="0"/>
            <a:ext cx="9948672" cy="6858000"/>
          </a:xfrm>
          <a:custGeom>
            <a:avLst/>
            <a:gdLst>
              <a:gd name="connsiteX0" fmla="*/ 1595771 w 9963150"/>
              <a:gd name="connsiteY0" fmla="*/ 0 h 6858000"/>
              <a:gd name="connsiteX1" fmla="*/ 8367379 w 9963150"/>
              <a:gd name="connsiteY1" fmla="*/ 0 h 6858000"/>
              <a:gd name="connsiteX2" fmla="*/ 8504080 w 9963150"/>
              <a:gd name="connsiteY2" fmla="*/ 130333 h 6858000"/>
              <a:gd name="connsiteX3" fmla="*/ 9963150 w 9963150"/>
              <a:gd name="connsiteY3" fmla="*/ 3652838 h 6858000"/>
              <a:gd name="connsiteX4" fmla="*/ 8825600 w 9963150"/>
              <a:gd name="connsiteY4" fmla="*/ 6821583 h 6858000"/>
              <a:gd name="connsiteX5" fmla="*/ 8794055 w 9963150"/>
              <a:gd name="connsiteY5" fmla="*/ 6858000 h 6858000"/>
              <a:gd name="connsiteX6" fmla="*/ 1169096 w 9963150"/>
              <a:gd name="connsiteY6" fmla="*/ 6858000 h 6858000"/>
              <a:gd name="connsiteX7" fmla="*/ 1137550 w 9963150"/>
              <a:gd name="connsiteY7" fmla="*/ 6821583 h 6858000"/>
              <a:gd name="connsiteX8" fmla="*/ 0 w 9963150"/>
              <a:gd name="connsiteY8" fmla="*/ 3652838 h 6858000"/>
              <a:gd name="connsiteX9" fmla="*/ 1459070 w 9963150"/>
              <a:gd name="connsiteY9" fmla="*/ 130333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963150" h="6858000">
                <a:moveTo>
                  <a:pt x="1595771" y="0"/>
                </a:moveTo>
                <a:lnTo>
                  <a:pt x="8367379" y="0"/>
                </a:lnTo>
                <a:lnTo>
                  <a:pt x="8504080" y="130333"/>
                </a:lnTo>
                <a:cubicBezTo>
                  <a:pt x="9405568" y="1031820"/>
                  <a:pt x="9963150" y="2277214"/>
                  <a:pt x="9963150" y="3652838"/>
                </a:cubicBezTo>
                <a:cubicBezTo>
                  <a:pt x="9963150" y="4856509"/>
                  <a:pt x="9536251" y="5960473"/>
                  <a:pt x="8825600" y="6821583"/>
                </a:cubicBezTo>
                <a:lnTo>
                  <a:pt x="8794055" y="6858000"/>
                </a:lnTo>
                <a:lnTo>
                  <a:pt x="1169096" y="6858000"/>
                </a:lnTo>
                <a:lnTo>
                  <a:pt x="1137550" y="6821583"/>
                </a:lnTo>
                <a:cubicBezTo>
                  <a:pt x="426899" y="5960473"/>
                  <a:pt x="0" y="4856509"/>
                  <a:pt x="0" y="3652838"/>
                </a:cubicBezTo>
                <a:cubicBezTo>
                  <a:pt x="0" y="2277214"/>
                  <a:pt x="557582" y="1031820"/>
                  <a:pt x="1459070" y="130333"/>
                </a:cubicBezTo>
                <a:close/>
              </a:path>
            </a:pathLst>
          </a:cu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93E48EF6-ED91-45B0-8B42-829F605C4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3" y="1999615"/>
            <a:ext cx="9144000" cy="2764028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7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Synchronization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9DA68A-1EEC-4B3E-861E-1E1C4E1B95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966912" y="5645150"/>
            <a:ext cx="8258176" cy="63182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28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Lecture 8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629484E-3792-4B3D-89AD-7C8A1ED0E0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18560" y="5524786"/>
            <a:ext cx="4754880" cy="274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Camera 1">
            <a:extLst>
              <a:ext uri="{FF2B5EF4-FFF2-40B4-BE49-F238E27FC236}">
                <a16:creationId xmlns:a16="http://schemas.microsoft.com/office/drawing/2014/main" id="{66012ABF-231A-0C92-DE73-B234C51898C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91946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95472037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FD0B88CB-2590-9A03-5B92-EBC6538BD3D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5926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Learning Outcomes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93946706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21289722-9F87-E5AE-2857-0CB947E315C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866820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sz="3200" dirty="0"/>
              <a:t>Processing using one CPU. </a:t>
            </a:r>
          </a:p>
          <a:p>
            <a:r>
              <a:rPr lang="en-US" sz="3200" dirty="0"/>
              <a:t>Review of deadlock and starvation</a:t>
            </a:r>
          </a:p>
          <a:p>
            <a:r>
              <a:rPr lang="en-US" sz="3200" dirty="0"/>
              <a:t>Conditions that cause deadlock</a:t>
            </a:r>
          </a:p>
          <a:p>
            <a:r>
              <a:rPr lang="en-US" sz="3200" dirty="0"/>
              <a:t>Solve when a deadlock occurs </a:t>
            </a:r>
          </a:p>
          <a:p>
            <a:r>
              <a:rPr lang="en-US" sz="3200" dirty="0"/>
              <a:t>Prevent deadlocks</a:t>
            </a:r>
          </a:p>
          <a:p>
            <a:r>
              <a:rPr lang="en-US" sz="3200" dirty="0"/>
              <a:t>Review of starvation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260BB05-12C1-497F-4600-838B4192E81E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8774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Overview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Processing </a:t>
            </a:r>
          </a:p>
          <a:p>
            <a:r>
              <a:rPr lang="en-US" sz="3200" dirty="0"/>
              <a:t>Multi-processing</a:t>
            </a:r>
          </a:p>
          <a:p>
            <a:r>
              <a:rPr lang="en-US" sz="3200" dirty="0"/>
              <a:t>Computers are equipped with multiple processors </a:t>
            </a:r>
          </a:p>
          <a:p>
            <a:r>
              <a:rPr lang="en-US" sz="3200" dirty="0"/>
              <a:t>In the form of cores that work independently or as one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6A68A2E1-8C2E-15F6-43E6-7261C83DEE1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0774080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Definitions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Multiprogramming</a:t>
            </a:r>
          </a:p>
          <a:p>
            <a:r>
              <a:rPr lang="en-US" dirty="0"/>
              <a:t>This is the management of several processes within a single processor system [2].</a:t>
            </a:r>
          </a:p>
          <a:p>
            <a:pPr marL="0" indent="0">
              <a:buNone/>
            </a:pPr>
            <a:r>
              <a:rPr lang="en-US" b="1" dirty="0"/>
              <a:t>Multiprocessing</a:t>
            </a:r>
          </a:p>
          <a:p>
            <a:r>
              <a:rPr lang="en-US" dirty="0"/>
              <a:t>This is the management of several processes within a system with multiple processors [2].</a:t>
            </a: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426F5380-869C-EA8F-8EE9-A90C0DF6A9F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52549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Definitions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Distributed processing</a:t>
            </a:r>
          </a:p>
          <a:p>
            <a:r>
              <a:rPr lang="en-US" sz="3200" dirty="0"/>
              <a:t>This is the management of several processes that are executed on a multiple, distributed computer system [2].</a:t>
            </a:r>
          </a:p>
          <a:p>
            <a:pPr marL="0" indent="0">
              <a:buNone/>
            </a:pPr>
            <a:r>
              <a:rPr lang="en-US" sz="3200" b="1" dirty="0"/>
              <a:t>Parallel Processing</a:t>
            </a:r>
          </a:p>
          <a:p>
            <a:r>
              <a:rPr lang="en-US" sz="3200" dirty="0"/>
              <a:t>This is where several processors within one system work on related or unrelated jobs [1].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6B21E1D-9C3F-C756-2029-95738B5A2E0F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994288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Parallel Processing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Concerns itself with a scenario where a system has several processors </a:t>
            </a:r>
          </a:p>
          <a:p>
            <a:r>
              <a:rPr lang="en-US" dirty="0"/>
              <a:t>Working on the same job or different jobs at the same time. </a:t>
            </a:r>
          </a:p>
          <a:p>
            <a:r>
              <a:rPr lang="en-US" dirty="0"/>
              <a:t>Process manager - ensure that jobs are coordinated between the different CPUs </a:t>
            </a:r>
          </a:p>
          <a:p>
            <a:r>
              <a:rPr lang="en-US" dirty="0"/>
              <a:t>Ensure that each processor is not idle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7366500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Benefits of Parallel Processing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b="1" dirty="0"/>
              <a:t>Increased Reliability [1]</a:t>
            </a:r>
          </a:p>
          <a:p>
            <a:r>
              <a:rPr lang="en-US" sz="2400" dirty="0"/>
              <a:t>More than one CPU can share the processes and can also serve as a backup [1].</a:t>
            </a:r>
          </a:p>
          <a:p>
            <a:r>
              <a:rPr lang="en-US" sz="2400" dirty="0"/>
              <a:t>If a CPU failed, then the other CPUs can pick this CPUs workload </a:t>
            </a:r>
          </a:p>
          <a:p>
            <a:r>
              <a:rPr lang="en-US" sz="2400" dirty="0"/>
              <a:t>CPUs can share workload to ensure continuity</a:t>
            </a:r>
          </a:p>
          <a:p>
            <a:r>
              <a:rPr lang="en-US" sz="2400" dirty="0"/>
              <a:t>Made possible by the O/S, </a:t>
            </a:r>
          </a:p>
          <a:p>
            <a:r>
              <a:rPr lang="en-US" sz="2400" dirty="0"/>
              <a:t>Restructures the available resources and allocation strategies </a:t>
            </a:r>
          </a:p>
          <a:p>
            <a:r>
              <a:rPr lang="en-US" sz="2400" dirty="0"/>
              <a:t>Ensures that the remaining processors take over the work of the failing CPU.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474452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59793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Benefits cont.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938657" cy="42519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Increased Processing Speed </a:t>
            </a:r>
          </a:p>
          <a:p>
            <a:r>
              <a:rPr lang="en-US" dirty="0"/>
              <a:t>Achieved when some instructions can be processed in parallel. </a:t>
            </a:r>
          </a:p>
          <a:p>
            <a:r>
              <a:rPr lang="en-US" dirty="0"/>
              <a:t>When the system can allocate several CPUs to perform a set of instructions separately</a:t>
            </a:r>
          </a:p>
          <a:p>
            <a:r>
              <a:rPr lang="en-US" dirty="0"/>
              <a:t>Later combines the results at the end of the job</a:t>
            </a:r>
          </a:p>
          <a:p>
            <a:pPr lvl="1"/>
            <a:r>
              <a:rPr lang="en-US" dirty="0"/>
              <a:t>Some systems allocate a CPU to each job </a:t>
            </a:r>
          </a:p>
          <a:p>
            <a:pPr lvl="1"/>
            <a:r>
              <a:rPr lang="en-US" dirty="0"/>
              <a:t>Some systems allocate a CPU to parts of a job/process.</a:t>
            </a:r>
          </a:p>
          <a:p>
            <a:pPr marL="0" indent="0">
              <a:buNone/>
            </a:pPr>
            <a:r>
              <a:rPr lang="en-US" dirty="0"/>
              <a:t>Synchronization is key for any multiprocessing system's success as many things can go wrong [1]. 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3930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377508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Levels of Multiprocessing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Takes place at different levels </a:t>
            </a:r>
          </a:p>
          <a:p>
            <a:r>
              <a:rPr lang="en-US" sz="3200" dirty="0"/>
              <a:t>Each of these levels requires different types of synchronization within the:</a:t>
            </a:r>
          </a:p>
          <a:p>
            <a:pPr lvl="1"/>
            <a:r>
              <a:rPr lang="en-US" sz="2800" dirty="0"/>
              <a:t>Job level</a:t>
            </a:r>
          </a:p>
          <a:p>
            <a:pPr lvl="1"/>
            <a:r>
              <a:rPr lang="en-US" sz="2800" dirty="0"/>
              <a:t>Process level</a:t>
            </a:r>
          </a:p>
          <a:p>
            <a:pPr lvl="1"/>
            <a:r>
              <a:rPr lang="en-US" sz="2800" dirty="0"/>
              <a:t>Thread level</a:t>
            </a:r>
            <a:endParaRPr lang="en-KE" sz="28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  <p:pic>
        <p:nvPicPr>
          <p:cNvPr id="5" name="Camera 4">
            <a:extLst>
              <a:ext uri="{FF2B5EF4-FFF2-40B4-BE49-F238E27FC236}">
                <a16:creationId xmlns:a16="http://schemas.microsoft.com/office/drawing/2014/main" id="{7BFE08F3-CB71-21AA-D9B8-3D7E3D3EFD4B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963150" y="52959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95102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Levels of Multiprocessing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3"/>
            <a:ext cx="9203871" cy="456349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2400" b="1" dirty="0"/>
              <a:t>Job level </a:t>
            </a:r>
          </a:p>
          <a:p>
            <a:r>
              <a:rPr lang="en-US" sz="2400" dirty="0"/>
              <a:t>Little to no synchronization once the jobs are assigned to the processor.</a:t>
            </a:r>
          </a:p>
          <a:p>
            <a:r>
              <a:rPr lang="en-US" sz="2400" dirty="0"/>
              <a:t>Each job has its processor</a:t>
            </a:r>
          </a:p>
          <a:p>
            <a:r>
              <a:rPr lang="en-US" sz="2400" dirty="0"/>
              <a:t>All the processes and threads are run by the same processor [1].</a:t>
            </a:r>
          </a:p>
          <a:p>
            <a:pPr marL="0" indent="0">
              <a:buNone/>
            </a:pPr>
            <a:r>
              <a:rPr lang="en-US" sz="2400" b="1" dirty="0"/>
              <a:t>Process level</a:t>
            </a:r>
          </a:p>
          <a:p>
            <a:r>
              <a:rPr lang="en-US" sz="2400" dirty="0"/>
              <a:t>A moderate level of synchronization.</a:t>
            </a:r>
          </a:p>
          <a:p>
            <a:r>
              <a:rPr lang="en-US" sz="2400" dirty="0"/>
              <a:t>Unrelated processes no matter the job can be assigned to any available processor [1]</a:t>
            </a:r>
          </a:p>
          <a:p>
            <a:pPr marL="0" indent="0">
              <a:buNone/>
            </a:pPr>
            <a:r>
              <a:rPr lang="en-US" sz="2400" b="1" dirty="0"/>
              <a:t>Thread level</a:t>
            </a:r>
          </a:p>
          <a:p>
            <a:r>
              <a:rPr lang="en-US" sz="2400" dirty="0"/>
              <a:t>A high degree of synchronization is required </a:t>
            </a:r>
          </a:p>
          <a:p>
            <a:r>
              <a:rPr lang="en-US" sz="2400" dirty="0"/>
              <a:t>Threads are allocated to any available processes regardless of the job or process [1].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023021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1207680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3600" dirty="0"/>
              <a:t>Multiprocessing Configurations</a:t>
            </a:r>
            <a:endParaRPr lang="en-KE" sz="36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Three types of multiprocessing configurations</a:t>
            </a:r>
          </a:p>
          <a:p>
            <a:pPr lvl="1"/>
            <a:r>
              <a:rPr lang="en-US" dirty="0"/>
              <a:t>Master/slave</a:t>
            </a:r>
          </a:p>
          <a:p>
            <a:pPr lvl="1"/>
            <a:r>
              <a:rPr lang="en-US" dirty="0"/>
              <a:t>Loosely coupled</a:t>
            </a:r>
          </a:p>
          <a:p>
            <a:pPr lvl="1"/>
            <a:r>
              <a:rPr lang="en-US" dirty="0"/>
              <a:t>Symmetric [1]</a:t>
            </a:r>
          </a:p>
          <a:p>
            <a:r>
              <a:rPr lang="en-US" dirty="0"/>
              <a:t>Configurations are dependent on the configuration of the multiple processors.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739837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Master/Slave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Asymmetric multiprocessing system. </a:t>
            </a:r>
          </a:p>
          <a:p>
            <a:r>
              <a:rPr lang="en-US" dirty="0"/>
              <a:t>There is the core processor and the slaves. </a:t>
            </a:r>
          </a:p>
          <a:p>
            <a:r>
              <a:rPr lang="en-US" dirty="0"/>
              <a:t>Core processor is known as the master </a:t>
            </a:r>
          </a:p>
          <a:p>
            <a:r>
              <a:rPr lang="en-US" dirty="0"/>
              <a:t>Master - manages other sub-processors known as slaves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005231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Master/Slave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Master processor</a:t>
            </a:r>
          </a:p>
          <a:p>
            <a:r>
              <a:rPr lang="en-US" sz="3200" dirty="0"/>
              <a:t>Oversees the main memory and the input/output devices.</a:t>
            </a:r>
          </a:p>
          <a:p>
            <a:r>
              <a:rPr lang="en-US" sz="3200" dirty="0"/>
              <a:t>Receives the processes from the main memory </a:t>
            </a:r>
          </a:p>
          <a:p>
            <a:r>
              <a:rPr lang="en-US" sz="3200" dirty="0"/>
              <a:t>Redirects them to the slave processors</a:t>
            </a:r>
          </a:p>
          <a:p>
            <a:r>
              <a:rPr lang="en-US" sz="3200" dirty="0"/>
              <a:t>Picks any </a:t>
            </a:r>
            <a:r>
              <a:rPr lang="en-US" sz="3200" dirty="0" err="1"/>
              <a:t>i</a:t>
            </a:r>
            <a:r>
              <a:rPr lang="en-US" sz="3200" dirty="0"/>
              <a:t>/o requests from the slave processors</a:t>
            </a:r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04056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Master/Slave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Slave processors </a:t>
            </a:r>
          </a:p>
          <a:p>
            <a:r>
              <a:rPr lang="en-US" dirty="0"/>
              <a:t>Send output back to the memory</a:t>
            </a:r>
          </a:p>
          <a:p>
            <a:r>
              <a:rPr lang="en-US" dirty="0"/>
              <a:t>Any allocation is handled by the master processor</a:t>
            </a:r>
          </a:p>
          <a:p>
            <a:pPr marL="0" indent="0">
              <a:buNone/>
            </a:pPr>
            <a:r>
              <a:rPr lang="en-US" b="1" dirty="0"/>
              <a:t>Advantage </a:t>
            </a:r>
          </a:p>
          <a:p>
            <a:r>
              <a:rPr lang="en-US" dirty="0"/>
              <a:t>The master-slave configuration is simple to setup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661956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Master/Slave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Disadvantages</a:t>
            </a:r>
          </a:p>
          <a:p>
            <a:r>
              <a:rPr lang="en-US" dirty="0"/>
              <a:t>Not any more reliable than a single processor </a:t>
            </a:r>
          </a:p>
          <a:p>
            <a:pPr lvl="1"/>
            <a:r>
              <a:rPr lang="en-US" dirty="0"/>
              <a:t>Everything is dependent on the master processor.</a:t>
            </a:r>
          </a:p>
          <a:p>
            <a:r>
              <a:rPr lang="en-US" dirty="0"/>
              <a:t>Can lead to poor use of resources since the slaves can stay idle when the master-slave is busy. </a:t>
            </a:r>
          </a:p>
          <a:p>
            <a:r>
              <a:rPr lang="en-US" dirty="0"/>
              <a:t>Several interrupts can lead to an overhead of resources</a:t>
            </a:r>
          </a:p>
          <a:p>
            <a:pPr lvl="1"/>
            <a:r>
              <a:rPr lang="en-US" dirty="0"/>
              <a:t>The interrupts from the slaves can lead to long queues within the processor.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916136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Loosely Coupled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Complete system </a:t>
            </a:r>
          </a:p>
          <a:p>
            <a:r>
              <a:rPr lang="en-US" dirty="0"/>
              <a:t>Each processor has access to its memory</a:t>
            </a:r>
          </a:p>
          <a:p>
            <a:r>
              <a:rPr lang="en-US" dirty="0"/>
              <a:t>Access to input/output devices</a:t>
            </a:r>
          </a:p>
          <a:p>
            <a:r>
              <a:rPr lang="en-US" dirty="0"/>
              <a:t>Each processor can communicate with the other processors. 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610733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Loosely Coupled Configuration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334500" cy="4251960"/>
          </a:xfrm>
        </p:spPr>
        <p:txBody>
          <a:bodyPr>
            <a:normAutofit/>
          </a:bodyPr>
          <a:lstStyle/>
          <a:p>
            <a:r>
              <a:rPr lang="en-US" dirty="0"/>
              <a:t>Each job is allocated to a specific processor that takes care of its processing till completion. </a:t>
            </a:r>
          </a:p>
          <a:p>
            <a:r>
              <a:rPr lang="en-US" dirty="0"/>
              <a:t>Each processor has global tables indicating where each job is located [1]. </a:t>
            </a:r>
          </a:p>
          <a:p>
            <a:pPr marL="0" indent="0">
              <a:buNone/>
            </a:pPr>
            <a:r>
              <a:rPr lang="en-US" b="1" dirty="0"/>
              <a:t>Drawback</a:t>
            </a:r>
          </a:p>
          <a:p>
            <a:r>
              <a:rPr lang="en-US" dirty="0"/>
              <a:t>It is hard to tell when a processor fails.</a:t>
            </a:r>
          </a:p>
          <a:p>
            <a:pPr marL="0" indent="0">
              <a:buNone/>
            </a:pPr>
            <a:r>
              <a:rPr lang="en-US" b="1" dirty="0"/>
              <a:t>Benefit</a:t>
            </a:r>
          </a:p>
          <a:p>
            <a:r>
              <a:rPr lang="en-US" dirty="0"/>
              <a:t>In case a processor fails, the rest can take over a load of that processor.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621530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Symmetric Configuration 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System features a decentralized processor scheduling [1]. </a:t>
            </a:r>
          </a:p>
          <a:p>
            <a:r>
              <a:rPr lang="en-US" dirty="0"/>
              <a:t>Stored within memory:</a:t>
            </a:r>
          </a:p>
          <a:p>
            <a:pPr lvl="1"/>
            <a:r>
              <a:rPr lang="en-US" dirty="0"/>
              <a:t>A single copy of the O/S </a:t>
            </a:r>
          </a:p>
          <a:p>
            <a:pPr lvl="1"/>
            <a:r>
              <a:rPr lang="en-US" dirty="0"/>
              <a:t>A global listing of each job and its status</a:t>
            </a:r>
          </a:p>
          <a:p>
            <a:r>
              <a:rPr lang="en-US" dirty="0"/>
              <a:t>Shared and accessed by all the processors</a:t>
            </a:r>
          </a:p>
          <a:p>
            <a:r>
              <a:rPr lang="en-US" dirty="0"/>
              <a:t>All the processors share the I/O devices. </a:t>
            </a:r>
          </a:p>
          <a:p>
            <a:r>
              <a:rPr lang="en-US" dirty="0"/>
              <a:t>Known as the tightly coupled configuration </a:t>
            </a:r>
          </a:p>
          <a:p>
            <a:endParaRPr lang="en-KE" sz="2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225453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sz="5400" dirty="0"/>
              <a:t>Symmetric Configuration 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595757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Advantages</a:t>
            </a:r>
          </a:p>
          <a:p>
            <a:r>
              <a:rPr lang="en-US" dirty="0"/>
              <a:t>It is reliable</a:t>
            </a:r>
          </a:p>
          <a:p>
            <a:r>
              <a:rPr lang="en-US" dirty="0"/>
              <a:t>Uses resources effectively</a:t>
            </a:r>
          </a:p>
          <a:p>
            <a:r>
              <a:rPr lang="en-US" dirty="0"/>
              <a:t>Balances load well</a:t>
            </a:r>
          </a:p>
          <a:p>
            <a:r>
              <a:rPr lang="en-US" dirty="0"/>
              <a:t>Degrades gracefully in case there is a failure.</a:t>
            </a:r>
          </a:p>
          <a:p>
            <a:pPr marL="0" indent="0">
              <a:buNone/>
            </a:pPr>
            <a:r>
              <a:rPr lang="en-US" b="1" dirty="0"/>
              <a:t>Drawback</a:t>
            </a:r>
          </a:p>
          <a:p>
            <a:r>
              <a:rPr lang="en-US" dirty="0"/>
              <a:t>Requires a high degree of synchronization to avoid deadlocks [1].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09258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3600" dirty="0"/>
              <a:t>Process Synchronization</a:t>
            </a:r>
            <a:endParaRPr lang="en-KE" sz="36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09C1AF-5455-408E-B893-7EA2AD5BD7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26418" y="552091"/>
            <a:ext cx="6224335" cy="5431536"/>
          </a:xfrm>
        </p:spPr>
        <p:txBody>
          <a:bodyPr anchor="ctr">
            <a:normAutofit/>
          </a:bodyPr>
          <a:lstStyle/>
          <a:p>
            <a:r>
              <a:rPr lang="en-US" dirty="0"/>
              <a:t>Synchronization is necessary</a:t>
            </a:r>
          </a:p>
          <a:p>
            <a:r>
              <a:rPr lang="en-US" dirty="0"/>
              <a:t>In a bid to avoid starvation </a:t>
            </a:r>
          </a:p>
          <a:p>
            <a:r>
              <a:rPr lang="en-US" dirty="0"/>
              <a:t>To avoid jobs getting skipped due to issues during placement.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C266931A-188A-7BB4-7CC4-1D5EEA934369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39831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Process Synchronization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Gets implemented as a lock and key arrangement before any keys can get into a critical region.</a:t>
            </a:r>
          </a:p>
          <a:p>
            <a:r>
              <a:rPr lang="en-US" sz="2400" dirty="0"/>
              <a:t>Critical region ensures:</a:t>
            </a:r>
          </a:p>
          <a:p>
            <a:pPr lvl="1"/>
            <a:r>
              <a:rPr lang="en-US" sz="2000" dirty="0"/>
              <a:t>A process does not get mixed </a:t>
            </a:r>
          </a:p>
          <a:p>
            <a:pPr lvl="1"/>
            <a:r>
              <a:rPr lang="en-US" sz="2000" dirty="0"/>
              <a:t>A process does not lose integrity in its operation</a:t>
            </a:r>
          </a:p>
          <a:p>
            <a:r>
              <a:rPr lang="en-US" sz="2400" dirty="0"/>
              <a:t>Before a process can work on a critical region the process must get the key.</a:t>
            </a:r>
          </a:p>
          <a:p>
            <a:r>
              <a:rPr lang="en-US" sz="2400" dirty="0"/>
              <a:t>Once it has the key then it can work</a:t>
            </a:r>
          </a:p>
          <a:p>
            <a:r>
              <a:rPr lang="en-US" sz="2400" dirty="0"/>
              <a:t>All other processes are locked out until it releases the key after completion [1]. 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3631115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Test and Set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400" dirty="0"/>
              <a:t>Machine instruction that was introduced by IBM.</a:t>
            </a:r>
          </a:p>
          <a:p>
            <a:r>
              <a:rPr lang="en-US" sz="2400" dirty="0"/>
              <a:t>During a single-machine cycle, the system will test to check the availability of a key. </a:t>
            </a:r>
          </a:p>
          <a:p>
            <a:r>
              <a:rPr lang="en-US" sz="2400" dirty="0"/>
              <a:t>Basing it on binary language, a key can be a</a:t>
            </a:r>
          </a:p>
          <a:p>
            <a:pPr lvl="1"/>
            <a:r>
              <a:rPr lang="en-US" sz="2000" dirty="0"/>
              <a:t>0 representing free</a:t>
            </a:r>
          </a:p>
          <a:p>
            <a:pPr lvl="1"/>
            <a:r>
              <a:rPr lang="en-US" sz="2000" dirty="0"/>
              <a:t>1 representing busy</a:t>
            </a:r>
          </a:p>
          <a:p>
            <a:r>
              <a:rPr lang="en-US" sz="2400" dirty="0"/>
              <a:t>Process can only enter the critical region when it finds a 0</a:t>
            </a:r>
          </a:p>
          <a:p>
            <a:r>
              <a:rPr lang="en-US" sz="2400" dirty="0"/>
              <a:t>It waits until it successfully tests the condition and receives a 0</a:t>
            </a:r>
            <a:endParaRPr lang="en-KE" sz="24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8302357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Test and Set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Drawbacks</a:t>
            </a:r>
          </a:p>
          <a:p>
            <a:r>
              <a:rPr lang="en-US" dirty="0"/>
              <a:t>Starvation can occur if processes enter using a random order [1].</a:t>
            </a:r>
          </a:p>
          <a:p>
            <a:r>
              <a:rPr lang="en-US" dirty="0"/>
              <a:t>The waiting processes are unproductive and cause a major overhead</a:t>
            </a:r>
          </a:p>
          <a:p>
            <a:r>
              <a:rPr lang="en-US" dirty="0"/>
              <a:t>Due to the resources used when checking whether the key is available.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DAD7407E-E85E-CF58-FE40-9E867C6F8DB2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09302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Wait and Signal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3200" dirty="0"/>
              <a:t>Modification of the test and sets configuration. </a:t>
            </a:r>
          </a:p>
          <a:p>
            <a:r>
              <a:rPr lang="en-US" sz="3200" dirty="0"/>
              <a:t>The wait is activated when a process encounters a busy condition [1]. </a:t>
            </a:r>
          </a:p>
          <a:p>
            <a:r>
              <a:rPr lang="en-US" sz="3200" dirty="0"/>
              <a:t>Process is set into the blocked status </a:t>
            </a:r>
          </a:p>
          <a:p>
            <a:r>
              <a:rPr lang="en-US" sz="3200" dirty="0"/>
              <a:t>Links it to a queue of other waiting processes. </a:t>
            </a:r>
          </a:p>
          <a:p>
            <a:endParaRPr lang="en-KE" sz="3200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3171022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Wait and Signal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9922329" cy="425196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Processes for execution are selected by the process scheduler. </a:t>
            </a:r>
          </a:p>
          <a:p>
            <a:r>
              <a:rPr lang="en-US" dirty="0"/>
              <a:t>Signal is activated whenever a process exits the critical region. </a:t>
            </a:r>
          </a:p>
          <a:p>
            <a:r>
              <a:rPr lang="en-US" dirty="0"/>
              <a:t>One process within the processes queue is selected and set into the ready state.</a:t>
            </a:r>
          </a:p>
          <a:p>
            <a:r>
              <a:rPr lang="en-US" dirty="0"/>
              <a:t>The process scheduler chooses that process.</a:t>
            </a:r>
          </a:p>
          <a:p>
            <a:pPr marL="0" indent="0">
              <a:buNone/>
            </a:pPr>
            <a:r>
              <a:rPr lang="en-US" b="1" dirty="0"/>
              <a:t>Advantage</a:t>
            </a:r>
          </a:p>
          <a:p>
            <a:r>
              <a:rPr lang="en-US" dirty="0"/>
              <a:t>Lower overhead - processes do not keep requesting for the free state.</a:t>
            </a:r>
          </a:p>
          <a:p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8D6A70A8-4BB7-B4AA-5A38-8068B41AC8C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331414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696158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A19A60B-5961-4977-9A56-73045B577B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5400" dirty="0"/>
              <a:t>Semaphores</a:t>
            </a:r>
            <a:endParaRPr lang="en-KE" sz="5400" dirty="0"/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BE406D1-F0B5-4DF5-B358-6A962A1C78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dirty="0"/>
              <a:t>Non-negative integer variable that can be used as a binary signal - a flag [1]. </a:t>
            </a:r>
          </a:p>
          <a:p>
            <a:r>
              <a:rPr lang="en-US" dirty="0"/>
              <a:t>Either set as on or off that is a 1 or a 0 respectively</a:t>
            </a:r>
          </a:p>
          <a:p>
            <a:r>
              <a:rPr lang="en-US" dirty="0"/>
              <a:t>Known as a binary semaphore. </a:t>
            </a:r>
          </a:p>
          <a:p>
            <a:r>
              <a:rPr lang="en-US" dirty="0"/>
              <a:t>Semaphore is an algorithm where processes cooperate through signals</a:t>
            </a:r>
          </a:p>
          <a:p>
            <a:r>
              <a:rPr lang="en-US" dirty="0"/>
              <a:t>A process can send or receive a signal via semaphore.</a:t>
            </a:r>
            <a:endParaRPr lang="en-KE" dirty="0"/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99F295B9-5C3A-36CE-A7B5-369D38A219BA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688331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Summary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4114566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67583854-63E1-44E2-7873-DE8D3B16900C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6423575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CDA21F-E7AF-4C75-8395-33F58D5B0E4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9" name="Group 18">
            <a:extLst>
              <a:ext uri="{FF2B5EF4-FFF2-40B4-BE49-F238E27FC236}">
                <a16:creationId xmlns:a16="http://schemas.microsoft.com/office/drawing/2014/main" id="{AE1C45F0-260A-458C-96ED-C1F6D21512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" y="1216597"/>
            <a:ext cx="731521" cy="673460"/>
            <a:chOff x="3940602" y="308034"/>
            <a:chExt cx="2116791" cy="3428999"/>
          </a:xfrm>
          <a:solidFill>
            <a:schemeClr val="accent4"/>
          </a:solidFill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A6604B49-AD5C-4590-B051-06C8222ECD9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940602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743ECCAF-29C5-4537-947C-7EA1292463D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4715626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ED49787B-8DE6-4467-AD0A-8DECC6E0C2D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490650" y="308034"/>
              <a:ext cx="566743" cy="3428999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4" name="Rectangle 23">
            <a:extLst>
              <a:ext uri="{FF2B5EF4-FFF2-40B4-BE49-F238E27FC236}">
                <a16:creationId xmlns:a16="http://schemas.microsoft.com/office/drawing/2014/main" id="{D5B0017B-2ECA-49AF-B397-DC140825DF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0079" y="613954"/>
            <a:ext cx="10907487" cy="1894116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632EA78-8993-4B93-896A-BD96906D43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31" y="809898"/>
            <a:ext cx="9942716" cy="1554480"/>
          </a:xfrm>
        </p:spPr>
        <p:txBody>
          <a:bodyPr anchor="ctr">
            <a:normAutofit/>
          </a:bodyPr>
          <a:lstStyle/>
          <a:p>
            <a:r>
              <a:rPr lang="en-US" sz="4800" dirty="0"/>
              <a:t>Discussion Topic</a:t>
            </a:r>
            <a:endParaRPr lang="en-KE" sz="4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002CAC-28FF-4E33-9F2A-626B74DE06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5028" y="3017522"/>
            <a:ext cx="9941319" cy="3124658"/>
          </a:xfrm>
        </p:spPr>
        <p:txBody>
          <a:bodyPr anchor="ctr">
            <a:normAutofit fontScale="92500"/>
          </a:bodyPr>
          <a:lstStyle/>
          <a:p>
            <a:r>
              <a:rPr lang="en-US" sz="4000" dirty="0"/>
              <a:t>Identify the different types of synchronization mechanisms that may work on a Windows 10 computer with quad-core processors. </a:t>
            </a:r>
          </a:p>
          <a:p>
            <a:r>
              <a:rPr lang="en-US" sz="4000" dirty="0"/>
              <a:t>What might be different between that machine and a dual-core computer?</a:t>
            </a:r>
            <a:endParaRPr lang="en-KE" sz="4000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CF1BAF6-AD41-4082-B212-8A1F9A2E877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H="1">
            <a:off x="838200" y="6485313"/>
            <a:ext cx="10515600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Camera 3">
            <a:extLst>
              <a:ext uri="{FF2B5EF4-FFF2-40B4-BE49-F238E27FC236}">
                <a16:creationId xmlns:a16="http://schemas.microsoft.com/office/drawing/2014/main" id="{D3D6C1A3-CDEE-4104-88F1-9C734AF19623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543120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31">
            <a:extLst>
              <a:ext uri="{FF2B5EF4-FFF2-40B4-BE49-F238E27FC236}">
                <a16:creationId xmlns:a16="http://schemas.microsoft.com/office/drawing/2014/main" id="{777A147A-9ED8-46B4-8660-1B3C2AA880B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8F5D8-A18F-476A-9768-F1023FF3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548640"/>
            <a:ext cx="3600860" cy="5431536"/>
          </a:xfrm>
        </p:spPr>
        <p:txBody>
          <a:bodyPr>
            <a:normAutofit/>
          </a:bodyPr>
          <a:lstStyle/>
          <a:p>
            <a:r>
              <a:rPr lang="en-US" sz="5400" dirty="0"/>
              <a:t>References</a:t>
            </a:r>
            <a:endParaRPr lang="en-KE" sz="5400" dirty="0"/>
          </a:p>
        </p:txBody>
      </p:sp>
      <p:sp>
        <p:nvSpPr>
          <p:cNvPr id="34" name="sketch line">
            <a:extLst>
              <a:ext uri="{FF2B5EF4-FFF2-40B4-BE49-F238E27FC236}">
                <a16:creationId xmlns:a16="http://schemas.microsoft.com/office/drawing/2014/main" id="{5D6C15A0-C087-4593-8414-2B4EC1CDC3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2543983" y="3258715"/>
            <a:ext cx="4480560" cy="18288"/>
          </a:xfrm>
          <a:custGeom>
            <a:avLst/>
            <a:gdLst>
              <a:gd name="connsiteX0" fmla="*/ 0 w 4480560"/>
              <a:gd name="connsiteY0" fmla="*/ 0 h 18288"/>
              <a:gd name="connsiteX1" fmla="*/ 595274 w 4480560"/>
              <a:gd name="connsiteY1" fmla="*/ 0 h 18288"/>
              <a:gd name="connsiteX2" fmla="*/ 1100938 w 4480560"/>
              <a:gd name="connsiteY2" fmla="*/ 0 h 18288"/>
              <a:gd name="connsiteX3" fmla="*/ 1651406 w 4480560"/>
              <a:gd name="connsiteY3" fmla="*/ 0 h 18288"/>
              <a:gd name="connsiteX4" fmla="*/ 2336292 w 4480560"/>
              <a:gd name="connsiteY4" fmla="*/ 0 h 18288"/>
              <a:gd name="connsiteX5" fmla="*/ 2931566 w 4480560"/>
              <a:gd name="connsiteY5" fmla="*/ 0 h 18288"/>
              <a:gd name="connsiteX6" fmla="*/ 3482035 w 4480560"/>
              <a:gd name="connsiteY6" fmla="*/ 0 h 18288"/>
              <a:gd name="connsiteX7" fmla="*/ 4480560 w 4480560"/>
              <a:gd name="connsiteY7" fmla="*/ 0 h 18288"/>
              <a:gd name="connsiteX8" fmla="*/ 4480560 w 4480560"/>
              <a:gd name="connsiteY8" fmla="*/ 18288 h 18288"/>
              <a:gd name="connsiteX9" fmla="*/ 3840480 w 4480560"/>
              <a:gd name="connsiteY9" fmla="*/ 18288 h 18288"/>
              <a:gd name="connsiteX10" fmla="*/ 3290011 w 4480560"/>
              <a:gd name="connsiteY10" fmla="*/ 18288 h 18288"/>
              <a:gd name="connsiteX11" fmla="*/ 2560320 w 4480560"/>
              <a:gd name="connsiteY11" fmla="*/ 18288 h 18288"/>
              <a:gd name="connsiteX12" fmla="*/ 1965046 w 4480560"/>
              <a:gd name="connsiteY12" fmla="*/ 18288 h 18288"/>
              <a:gd name="connsiteX13" fmla="*/ 1459382 w 4480560"/>
              <a:gd name="connsiteY13" fmla="*/ 18288 h 18288"/>
              <a:gd name="connsiteX14" fmla="*/ 774497 w 4480560"/>
              <a:gd name="connsiteY14" fmla="*/ 18288 h 18288"/>
              <a:gd name="connsiteX15" fmla="*/ 0 w 4480560"/>
              <a:gd name="connsiteY15" fmla="*/ 18288 h 18288"/>
              <a:gd name="connsiteX16" fmla="*/ 0 w 4480560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480560" h="18288" fill="none" extrusionOk="0">
                <a:moveTo>
                  <a:pt x="0" y="0"/>
                </a:moveTo>
                <a:cubicBezTo>
                  <a:pt x="267821" y="8731"/>
                  <a:pt x="334105" y="2629"/>
                  <a:pt x="595274" y="0"/>
                </a:cubicBezTo>
                <a:cubicBezTo>
                  <a:pt x="856443" y="-2629"/>
                  <a:pt x="863808" y="-13353"/>
                  <a:pt x="1100938" y="0"/>
                </a:cubicBezTo>
                <a:cubicBezTo>
                  <a:pt x="1338068" y="13353"/>
                  <a:pt x="1431663" y="-25862"/>
                  <a:pt x="1651406" y="0"/>
                </a:cubicBezTo>
                <a:cubicBezTo>
                  <a:pt x="1871149" y="25862"/>
                  <a:pt x="2173163" y="23827"/>
                  <a:pt x="2336292" y="0"/>
                </a:cubicBezTo>
                <a:cubicBezTo>
                  <a:pt x="2499421" y="-23827"/>
                  <a:pt x="2720589" y="28148"/>
                  <a:pt x="2931566" y="0"/>
                </a:cubicBezTo>
                <a:cubicBezTo>
                  <a:pt x="3142543" y="-28148"/>
                  <a:pt x="3323630" y="27022"/>
                  <a:pt x="3482035" y="0"/>
                </a:cubicBezTo>
                <a:cubicBezTo>
                  <a:pt x="3640440" y="-27022"/>
                  <a:pt x="4012110" y="-20118"/>
                  <a:pt x="4480560" y="0"/>
                </a:cubicBezTo>
                <a:cubicBezTo>
                  <a:pt x="4480958" y="7429"/>
                  <a:pt x="4480540" y="10822"/>
                  <a:pt x="4480560" y="18288"/>
                </a:cubicBezTo>
                <a:cubicBezTo>
                  <a:pt x="4314132" y="14924"/>
                  <a:pt x="4028383" y="36632"/>
                  <a:pt x="3840480" y="18288"/>
                </a:cubicBezTo>
                <a:cubicBezTo>
                  <a:pt x="3652577" y="-56"/>
                  <a:pt x="3547615" y="2848"/>
                  <a:pt x="3290011" y="18288"/>
                </a:cubicBezTo>
                <a:cubicBezTo>
                  <a:pt x="3032407" y="33728"/>
                  <a:pt x="2830268" y="8719"/>
                  <a:pt x="2560320" y="18288"/>
                </a:cubicBezTo>
                <a:cubicBezTo>
                  <a:pt x="2290372" y="27857"/>
                  <a:pt x="2147422" y="6728"/>
                  <a:pt x="1965046" y="18288"/>
                </a:cubicBezTo>
                <a:cubicBezTo>
                  <a:pt x="1782670" y="29848"/>
                  <a:pt x="1689791" y="40680"/>
                  <a:pt x="1459382" y="18288"/>
                </a:cubicBezTo>
                <a:cubicBezTo>
                  <a:pt x="1228973" y="-4104"/>
                  <a:pt x="915486" y="36501"/>
                  <a:pt x="774497" y="18288"/>
                </a:cubicBezTo>
                <a:cubicBezTo>
                  <a:pt x="633508" y="75"/>
                  <a:pt x="361442" y="-11107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480560" h="18288" stroke="0" extrusionOk="0">
                <a:moveTo>
                  <a:pt x="0" y="0"/>
                </a:moveTo>
                <a:cubicBezTo>
                  <a:pt x="285465" y="225"/>
                  <a:pt x="322691" y="16223"/>
                  <a:pt x="595274" y="0"/>
                </a:cubicBezTo>
                <a:cubicBezTo>
                  <a:pt x="867857" y="-16223"/>
                  <a:pt x="989129" y="-11242"/>
                  <a:pt x="1100938" y="0"/>
                </a:cubicBezTo>
                <a:cubicBezTo>
                  <a:pt x="1212747" y="11242"/>
                  <a:pt x="1574350" y="-36410"/>
                  <a:pt x="1830629" y="0"/>
                </a:cubicBezTo>
                <a:cubicBezTo>
                  <a:pt x="2086908" y="36410"/>
                  <a:pt x="2180922" y="4645"/>
                  <a:pt x="2425903" y="0"/>
                </a:cubicBezTo>
                <a:cubicBezTo>
                  <a:pt x="2670884" y="-4645"/>
                  <a:pt x="2782024" y="22929"/>
                  <a:pt x="3021178" y="0"/>
                </a:cubicBezTo>
                <a:cubicBezTo>
                  <a:pt x="3260332" y="-22929"/>
                  <a:pt x="3456982" y="-1586"/>
                  <a:pt x="3750869" y="0"/>
                </a:cubicBezTo>
                <a:cubicBezTo>
                  <a:pt x="4044756" y="1586"/>
                  <a:pt x="4302726" y="17043"/>
                  <a:pt x="4480560" y="0"/>
                </a:cubicBezTo>
                <a:cubicBezTo>
                  <a:pt x="4479674" y="5429"/>
                  <a:pt x="4481381" y="14046"/>
                  <a:pt x="4480560" y="18288"/>
                </a:cubicBezTo>
                <a:cubicBezTo>
                  <a:pt x="4279652" y="-6850"/>
                  <a:pt x="4200762" y="41566"/>
                  <a:pt x="3930091" y="18288"/>
                </a:cubicBezTo>
                <a:cubicBezTo>
                  <a:pt x="3659420" y="-4990"/>
                  <a:pt x="3456052" y="22294"/>
                  <a:pt x="3290011" y="18288"/>
                </a:cubicBezTo>
                <a:cubicBezTo>
                  <a:pt x="3123970" y="14282"/>
                  <a:pt x="2882392" y="32818"/>
                  <a:pt x="2649931" y="18288"/>
                </a:cubicBezTo>
                <a:cubicBezTo>
                  <a:pt x="2417470" y="3758"/>
                  <a:pt x="2238426" y="7337"/>
                  <a:pt x="2054657" y="18288"/>
                </a:cubicBezTo>
                <a:cubicBezTo>
                  <a:pt x="1870888" y="29239"/>
                  <a:pt x="1566368" y="45040"/>
                  <a:pt x="1324966" y="18288"/>
                </a:cubicBezTo>
                <a:cubicBezTo>
                  <a:pt x="1083564" y="-8464"/>
                  <a:pt x="787410" y="10946"/>
                  <a:pt x="595274" y="18288"/>
                </a:cubicBezTo>
                <a:cubicBezTo>
                  <a:pt x="403138" y="25630"/>
                  <a:pt x="169622" y="10499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0" name="Content Placeholder 2">
            <a:extLst>
              <a:ext uri="{FF2B5EF4-FFF2-40B4-BE49-F238E27FC236}">
                <a16:creationId xmlns:a16="http://schemas.microsoft.com/office/drawing/2014/main" id="{C0E748EA-6EE2-4A46-850C-99BF4833A58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95245554"/>
              </p:ext>
            </p:extLst>
          </p:nvPr>
        </p:nvGraphicFramePr>
        <p:xfrm>
          <a:off x="5126038" y="552450"/>
          <a:ext cx="6224587" cy="54308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3" name="Camera 2">
            <a:extLst>
              <a:ext uri="{FF2B5EF4-FFF2-40B4-BE49-F238E27FC236}">
                <a16:creationId xmlns:a16="http://schemas.microsoft.com/office/drawing/2014/main" id="{05F55F80-07F5-4AF6-4A0C-79F3DD3B6E96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73390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1ACA2EA0-FFD3-42EC-9406-B595015ED9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D5288BCE-665C-472A-8C43-664BCFA31E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8762" y="1247775"/>
            <a:ext cx="9144000" cy="3007447"/>
          </a:xfrm>
          <a:prstGeom prst="rect">
            <a:avLst/>
          </a:prstGeom>
          <a:solidFill>
            <a:schemeClr val="bg1"/>
          </a:solidFill>
          <a:ln w="12700">
            <a:solidFill>
              <a:srgbClr val="E1E1E1"/>
            </a:solidFill>
          </a:ln>
          <a:effectLst>
            <a:outerShdw blurRad="50800" dist="38100" dir="2700000" algn="tl" rotWithShape="0">
              <a:schemeClr val="bg1">
                <a:lumMod val="85000"/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DDE215-3EF6-4702-9EB9-800ACEDCC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04988" y="1442172"/>
            <a:ext cx="8582025" cy="2177328"/>
          </a:xfrm>
        </p:spPr>
        <p:txBody>
          <a:bodyPr anchor="ctr">
            <a:normAutofit/>
          </a:bodyPr>
          <a:lstStyle/>
          <a:p>
            <a:r>
              <a:rPr lang="en-US" sz="6600"/>
              <a:t>Next lesson will cover</a:t>
            </a:r>
            <a:endParaRPr lang="en-KE" sz="6600"/>
          </a:p>
        </p:txBody>
      </p:sp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46C57131-53A7-4C1A-BEA8-25F06A06AD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487872" y="3912322"/>
            <a:ext cx="7225780" cy="685800"/>
          </a:xfrm>
          <a:prstGeom prst="roundRect">
            <a:avLst>
              <a:gd name="adj" fmla="val 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42E118-7776-4634-A5A9-8873E3E2B4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66988" y="3962400"/>
            <a:ext cx="7058025" cy="581025"/>
          </a:xfrm>
        </p:spPr>
        <p:txBody>
          <a:bodyPr anchor="ctr">
            <a:normAutofit fontScale="92500" lnSpcReduction="10000"/>
          </a:bodyPr>
          <a:lstStyle/>
          <a:p>
            <a:pPr marL="0" indent="0">
              <a:buNone/>
            </a:pPr>
            <a:r>
              <a:rPr lang="en-US" sz="4000" dirty="0">
                <a:solidFill>
                  <a:srgbClr val="FFFFFF"/>
                </a:solidFill>
              </a:rPr>
              <a:t>Input/Output Management</a:t>
            </a:r>
            <a:endParaRPr lang="en-KE" sz="4000" dirty="0">
              <a:solidFill>
                <a:srgbClr val="FFFFFF"/>
              </a:solidFill>
            </a:endParaRPr>
          </a:p>
        </p:txBody>
      </p:sp>
      <p:pic>
        <p:nvPicPr>
          <p:cNvPr id="4" name="Camera 3">
            <a:extLst>
              <a:ext uri="{FF2B5EF4-FFF2-40B4-BE49-F238E27FC236}">
                <a16:creationId xmlns:a16="http://schemas.microsoft.com/office/drawing/2014/main" id="{E55A1433-98A2-18D7-4B73-41598CC87DB5}"/>
              </a:ext>
            </a:extLst>
          </p:cNvPr>
          <p:cNvPicPr>
            <a:picLocks noChangeAspect="1"/>
            <a:extLst>
              <a:ext uri="{51228E76-BA90-4043-B771-695A4F85340A}">
                <alf:liveFeedProps xmlns:alf="http://schemas.microsoft.com/office/drawing/2021/livefeed"/>
              </a:ext>
            </a:extLst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810750" y="5143500"/>
            <a:ext cx="1714500" cy="1714500"/>
          </a:xfrm>
          <a:prstGeom prst="ellipse">
            <a:avLst/>
          </a:prstGeom>
          <a:ln>
            <a:noFill/>
          </a:ln>
          <a:effectLst>
            <a:outerShdw blurRad="190500" algn="tl" rotWithShape="0">
              <a:srgbClr val="000000">
                <a:alpha val="3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470412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3">
      <a:dk1>
        <a:sysClr val="windowText" lastClr="000000"/>
      </a:dk1>
      <a:lt1>
        <a:sysClr val="window" lastClr="FFFFFF"/>
      </a:lt1>
      <a:dk2>
        <a:srgbClr val="373545"/>
      </a:dk2>
      <a:lt2>
        <a:srgbClr val="DCD8DC"/>
      </a:lt2>
      <a:accent1>
        <a:srgbClr val="864EA9"/>
      </a:accent1>
      <a:accent2>
        <a:srgbClr val="8784C7"/>
      </a:accent2>
      <a:accent3>
        <a:srgbClr val="5D739A"/>
      </a:accent3>
      <a:accent4>
        <a:srgbClr val="6997AF"/>
      </a:accent4>
      <a:accent5>
        <a:srgbClr val="84ACB6"/>
      </a:accent5>
      <a:accent6>
        <a:srgbClr val="6F8183"/>
      </a:accent6>
      <a:hlink>
        <a:srgbClr val="69A020"/>
      </a:hlink>
      <a:folHlink>
        <a:srgbClr val="8C8C8C"/>
      </a:folHlink>
    </a:clrScheme>
    <a:fontScheme name="Georgia">
      <a:maj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 panose="020405020504050203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199</TotalTime>
  <Words>1429</Words>
  <Application>Microsoft Office PowerPoint</Application>
  <PresentationFormat>Widescreen</PresentationFormat>
  <Paragraphs>202</Paragraphs>
  <Slides>33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8" baseType="lpstr">
      <vt:lpstr>Arial</vt:lpstr>
      <vt:lpstr>Arial</vt:lpstr>
      <vt:lpstr>Calibri</vt:lpstr>
      <vt:lpstr>Georgia</vt:lpstr>
      <vt:lpstr>Office Theme</vt:lpstr>
      <vt:lpstr>OPERATING SYSTEMS</vt:lpstr>
      <vt:lpstr>Synchronization</vt:lpstr>
      <vt:lpstr>Overview</vt:lpstr>
      <vt:lpstr>Learning Outcomes</vt:lpstr>
      <vt:lpstr>Overview</vt:lpstr>
      <vt:lpstr>Overview</vt:lpstr>
      <vt:lpstr>Definitions</vt:lpstr>
      <vt:lpstr>Definitions</vt:lpstr>
      <vt:lpstr>Parallel Processing</vt:lpstr>
      <vt:lpstr>Benefits of Parallel Processing</vt:lpstr>
      <vt:lpstr>Benefits cont.</vt:lpstr>
      <vt:lpstr>Levels of Multiprocessing</vt:lpstr>
      <vt:lpstr>Levels of Multiprocessing</vt:lpstr>
      <vt:lpstr>Multiprocessing Configurations</vt:lpstr>
      <vt:lpstr>Master/Slave Configuration</vt:lpstr>
      <vt:lpstr>Master/Slave Configuration</vt:lpstr>
      <vt:lpstr>Master/Slave Configuration</vt:lpstr>
      <vt:lpstr>Master/Slave Configuration</vt:lpstr>
      <vt:lpstr>Loosely Coupled Configuration</vt:lpstr>
      <vt:lpstr>Loosely Coupled Configuration</vt:lpstr>
      <vt:lpstr>Symmetric Configuration </vt:lpstr>
      <vt:lpstr>Symmetric Configuration </vt:lpstr>
      <vt:lpstr>Process Synchronization</vt:lpstr>
      <vt:lpstr>Process Synchronization</vt:lpstr>
      <vt:lpstr>Test and Set</vt:lpstr>
      <vt:lpstr>Test and Set</vt:lpstr>
      <vt:lpstr>Wait and Signal</vt:lpstr>
      <vt:lpstr>Wait and Signal</vt:lpstr>
      <vt:lpstr>Semaphores</vt:lpstr>
      <vt:lpstr>Summary</vt:lpstr>
      <vt:lpstr>Discussion Topic</vt:lpstr>
      <vt:lpstr>References</vt:lpstr>
      <vt:lpstr>Next lesson will cover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Computer Organization and Architecture</dc:title>
  <dc:creator>Victoria Mukami</dc:creator>
  <cp:lastModifiedBy>Victoria Mukami</cp:lastModifiedBy>
  <cp:revision>12</cp:revision>
  <dcterms:created xsi:type="dcterms:W3CDTF">2021-09-16T11:34:02Z</dcterms:created>
  <dcterms:modified xsi:type="dcterms:W3CDTF">2022-10-28T10:24:23Z</dcterms:modified>
</cp:coreProperties>
</file>