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57" r:id="rId3"/>
    <p:sldId id="266" r:id="rId4"/>
    <p:sldId id="312" r:id="rId5"/>
    <p:sldId id="311" r:id="rId6"/>
    <p:sldId id="313" r:id="rId7"/>
    <p:sldId id="264" r:id="rId8"/>
    <p:sldId id="315" r:id="rId9"/>
    <p:sldId id="316" r:id="rId10"/>
    <p:sldId id="317" r:id="rId11"/>
    <p:sldId id="332" r:id="rId12"/>
    <p:sldId id="318" r:id="rId13"/>
    <p:sldId id="319" r:id="rId14"/>
    <p:sldId id="322" r:id="rId15"/>
    <p:sldId id="323" r:id="rId16"/>
    <p:sldId id="324" r:id="rId17"/>
    <p:sldId id="333" r:id="rId18"/>
    <p:sldId id="334" r:id="rId19"/>
    <p:sldId id="339" r:id="rId20"/>
    <p:sldId id="335" r:id="rId21"/>
    <p:sldId id="336" r:id="rId22"/>
    <p:sldId id="340" r:id="rId23"/>
    <p:sldId id="337" r:id="rId24"/>
    <p:sldId id="338" r:id="rId25"/>
    <p:sldId id="326" r:id="rId26"/>
    <p:sldId id="325" r:id="rId27"/>
    <p:sldId id="327" r:id="rId28"/>
    <p:sldId id="341" r:id="rId29"/>
    <p:sldId id="328" r:id="rId30"/>
    <p:sldId id="342" r:id="rId31"/>
    <p:sldId id="329" r:id="rId32"/>
    <p:sldId id="343" r:id="rId33"/>
    <p:sldId id="320" r:id="rId34"/>
    <p:sldId id="267" r:id="rId35"/>
    <p:sldId id="321" r:id="rId36"/>
    <p:sldId id="263" r:id="rId37"/>
  </p:sldIdLst>
  <p:sldSz cx="12192000" cy="6858000"/>
  <p:notesSz cx="6858000" cy="9144000"/>
  <p:defaultTextStyle>
    <a:defPPr>
      <a:defRPr lang="en-K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79005" autoAdjust="0"/>
  </p:normalViewPr>
  <p:slideViewPr>
    <p:cSldViewPr snapToGrid="0">
      <p:cViewPr>
        <p:scale>
          <a:sx n="59" d="100"/>
          <a:sy n="59" d="100"/>
        </p:scale>
        <p:origin x="78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/>
            <a:t>File management</a:t>
          </a:r>
          <a:endParaRPr lang="en-US" sz="32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16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1600"/>
        </a:p>
      </dgm:t>
    </dgm:pt>
    <dgm:pt modelId="{F6271FB8-02E0-46B7-9EBA-270F53DA9EC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Role of the file manager</a:t>
          </a:r>
          <a:endParaRPr lang="en-GB" sz="3200" dirty="0"/>
        </a:p>
      </dgm:t>
    </dgm:pt>
    <dgm:pt modelId="{48F9CCE0-2870-4F02-8A82-6788DDF9D53E}" type="parTrans" cxnId="{224355CE-827E-497C-9F2A-D24A75E2C9AF}">
      <dgm:prSet/>
      <dgm:spPr/>
      <dgm:t>
        <a:bodyPr/>
        <a:lstStyle/>
        <a:p>
          <a:endParaRPr lang="en-GB"/>
        </a:p>
      </dgm:t>
    </dgm:pt>
    <dgm:pt modelId="{215CD941-F30C-4548-8DA2-58A2039B4653}" type="sibTrans" cxnId="{224355CE-827E-497C-9F2A-D24A75E2C9AF}">
      <dgm:prSet/>
      <dgm:spPr/>
      <dgm:t>
        <a:bodyPr/>
        <a:lstStyle/>
        <a:p>
          <a:endParaRPr lang="en-GB"/>
        </a:p>
      </dgm:t>
    </dgm:pt>
    <dgm:pt modelId="{B9CB0F0B-96E9-447F-A361-9C6F917685A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Difference between files and file systems</a:t>
          </a:r>
          <a:endParaRPr lang="en-GB" sz="3200" dirty="0"/>
        </a:p>
      </dgm:t>
    </dgm:pt>
    <dgm:pt modelId="{B4B16A9F-8193-4010-A14A-62E0C7C8477C}" type="parTrans" cxnId="{5180C704-E1AA-4D69-9E60-954FF20D0DB1}">
      <dgm:prSet/>
      <dgm:spPr/>
      <dgm:t>
        <a:bodyPr/>
        <a:lstStyle/>
        <a:p>
          <a:endParaRPr lang="en-GB"/>
        </a:p>
      </dgm:t>
    </dgm:pt>
    <dgm:pt modelId="{8D8AAA13-A739-4368-9CF2-976F327BA864}" type="sibTrans" cxnId="{5180C704-E1AA-4D69-9E60-954FF20D0DB1}">
      <dgm:prSet/>
      <dgm:spPr/>
      <dgm:t>
        <a:bodyPr/>
        <a:lstStyle/>
        <a:p>
          <a:endParaRPr lang="en-GB"/>
        </a:p>
      </dgm:t>
    </dgm:pt>
    <dgm:pt modelId="{248D3D93-DF9A-42DC-AA7E-A1EFDB0B12B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Different types of physical storage </a:t>
          </a:r>
          <a:endParaRPr lang="en-GB" sz="3200" dirty="0"/>
        </a:p>
      </dgm:t>
    </dgm:pt>
    <dgm:pt modelId="{C7F21BDD-7B8E-4DB1-B594-8498DE21D1C3}" type="parTrans" cxnId="{EFFFD319-12A7-4EC2-B2D1-A5BBECA234EA}">
      <dgm:prSet/>
      <dgm:spPr/>
      <dgm:t>
        <a:bodyPr/>
        <a:lstStyle/>
        <a:p>
          <a:endParaRPr lang="en-GB"/>
        </a:p>
      </dgm:t>
    </dgm:pt>
    <dgm:pt modelId="{7E0B50C8-30C2-477E-9D52-E1901D99C00F}" type="sibTrans" cxnId="{EFFFD319-12A7-4EC2-B2D1-A5BBECA234EA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4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4"/>
      <dgm:spPr/>
    </dgm:pt>
    <dgm:pt modelId="{49C21D5D-6668-462A-A568-44CE1F8B338A}" type="pres">
      <dgm:prSet presAssocID="{83E86990-8CED-4BDC-9CF9-910B50503B3A}" presName="vert1" presStyleCnt="0"/>
      <dgm:spPr/>
    </dgm:pt>
    <dgm:pt modelId="{B2D28AA3-AEC9-4CDD-B5DA-2827E9E195AF}" type="pres">
      <dgm:prSet presAssocID="{F6271FB8-02E0-46B7-9EBA-270F53DA9EC6}" presName="thickLine" presStyleLbl="alignNode1" presStyleIdx="1" presStyleCnt="4"/>
      <dgm:spPr/>
    </dgm:pt>
    <dgm:pt modelId="{266D3182-F165-4D59-A23E-C73DBDFBE3D6}" type="pres">
      <dgm:prSet presAssocID="{F6271FB8-02E0-46B7-9EBA-270F53DA9EC6}" presName="horz1" presStyleCnt="0"/>
      <dgm:spPr/>
    </dgm:pt>
    <dgm:pt modelId="{0A1168D7-9C1A-4655-8C87-BE897E33A070}" type="pres">
      <dgm:prSet presAssocID="{F6271FB8-02E0-46B7-9EBA-270F53DA9EC6}" presName="tx1" presStyleLbl="revTx" presStyleIdx="1" presStyleCnt="4"/>
      <dgm:spPr/>
    </dgm:pt>
    <dgm:pt modelId="{FDF32661-B1CC-41A7-973C-F39D61B1A163}" type="pres">
      <dgm:prSet presAssocID="{F6271FB8-02E0-46B7-9EBA-270F53DA9EC6}" presName="vert1" presStyleCnt="0"/>
      <dgm:spPr/>
    </dgm:pt>
    <dgm:pt modelId="{ECF9324D-0392-4D2A-BBEF-40F60B33B637}" type="pres">
      <dgm:prSet presAssocID="{B9CB0F0B-96E9-447F-A361-9C6F917685A1}" presName="thickLine" presStyleLbl="alignNode1" presStyleIdx="2" presStyleCnt="4"/>
      <dgm:spPr/>
    </dgm:pt>
    <dgm:pt modelId="{0193CD57-6D1E-4838-B275-639DDE0AB51F}" type="pres">
      <dgm:prSet presAssocID="{B9CB0F0B-96E9-447F-A361-9C6F917685A1}" presName="horz1" presStyleCnt="0"/>
      <dgm:spPr/>
    </dgm:pt>
    <dgm:pt modelId="{D2711C4F-827F-48DE-90F3-CBF7F76F2B0A}" type="pres">
      <dgm:prSet presAssocID="{B9CB0F0B-96E9-447F-A361-9C6F917685A1}" presName="tx1" presStyleLbl="revTx" presStyleIdx="2" presStyleCnt="4"/>
      <dgm:spPr/>
    </dgm:pt>
    <dgm:pt modelId="{09D067D6-4301-42D5-932B-D2DC1C006F93}" type="pres">
      <dgm:prSet presAssocID="{B9CB0F0B-96E9-447F-A361-9C6F917685A1}" presName="vert1" presStyleCnt="0"/>
      <dgm:spPr/>
    </dgm:pt>
    <dgm:pt modelId="{B1A0C430-F6AE-4600-ABE1-4B1F2B133163}" type="pres">
      <dgm:prSet presAssocID="{248D3D93-DF9A-42DC-AA7E-A1EFDB0B12B0}" presName="thickLine" presStyleLbl="alignNode1" presStyleIdx="3" presStyleCnt="4"/>
      <dgm:spPr/>
    </dgm:pt>
    <dgm:pt modelId="{E8F434E2-D718-4A70-BC43-0A1F557A17B9}" type="pres">
      <dgm:prSet presAssocID="{248D3D93-DF9A-42DC-AA7E-A1EFDB0B12B0}" presName="horz1" presStyleCnt="0"/>
      <dgm:spPr/>
    </dgm:pt>
    <dgm:pt modelId="{46BC62DE-69C4-4AC7-9F6A-ACAC12B219CD}" type="pres">
      <dgm:prSet presAssocID="{248D3D93-DF9A-42DC-AA7E-A1EFDB0B12B0}" presName="tx1" presStyleLbl="revTx" presStyleIdx="3" presStyleCnt="4"/>
      <dgm:spPr/>
    </dgm:pt>
    <dgm:pt modelId="{796EBB15-C089-46AD-960F-48456257B608}" type="pres">
      <dgm:prSet presAssocID="{248D3D93-DF9A-42DC-AA7E-A1EFDB0B12B0}" presName="vert1" presStyleCnt="0"/>
      <dgm:spPr/>
    </dgm:pt>
  </dgm:ptLst>
  <dgm:cxnLst>
    <dgm:cxn modelId="{5180C704-E1AA-4D69-9E60-954FF20D0DB1}" srcId="{B1495261-28BE-427B-90E9-927E6DB9ACDF}" destId="{B9CB0F0B-96E9-447F-A361-9C6F917685A1}" srcOrd="2" destOrd="0" parTransId="{B4B16A9F-8193-4010-A14A-62E0C7C8477C}" sibTransId="{8D8AAA13-A739-4368-9CF2-976F327BA864}"/>
    <dgm:cxn modelId="{ADB38613-4D0C-4D13-A0E2-1F241780F4A2}" type="presOf" srcId="{248D3D93-DF9A-42DC-AA7E-A1EFDB0B12B0}" destId="{46BC62DE-69C4-4AC7-9F6A-ACAC12B219CD}" srcOrd="0" destOrd="0" presId="urn:microsoft.com/office/officeart/2008/layout/LinedList"/>
    <dgm:cxn modelId="{EFFFD319-12A7-4EC2-B2D1-A5BBECA234EA}" srcId="{B1495261-28BE-427B-90E9-927E6DB9ACDF}" destId="{248D3D93-DF9A-42DC-AA7E-A1EFDB0B12B0}" srcOrd="3" destOrd="0" parTransId="{C7F21BDD-7B8E-4DB1-B594-8498DE21D1C3}" sibTransId="{7E0B50C8-30C2-477E-9D52-E1901D99C00F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7B7DFD38-202B-469E-846C-F55689E704A8}" type="presOf" srcId="{F6271FB8-02E0-46B7-9EBA-270F53DA9EC6}" destId="{0A1168D7-9C1A-4655-8C87-BE897E33A070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3A5008AC-AE01-4BEF-A264-46047D61E359}" type="presOf" srcId="{B9CB0F0B-96E9-447F-A361-9C6F917685A1}" destId="{D2711C4F-827F-48DE-90F3-CBF7F76F2B0A}" srcOrd="0" destOrd="0" presId="urn:microsoft.com/office/officeart/2008/layout/LinedList"/>
    <dgm:cxn modelId="{224355CE-827E-497C-9F2A-D24A75E2C9AF}" srcId="{B1495261-28BE-427B-90E9-927E6DB9ACDF}" destId="{F6271FB8-02E0-46B7-9EBA-270F53DA9EC6}" srcOrd="1" destOrd="0" parTransId="{48F9CCE0-2870-4F02-8A82-6788DDF9D53E}" sibTransId="{215CD941-F30C-4548-8DA2-58A2039B4653}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F7BE621A-5297-4331-AC60-4AC5067D1ED0}" type="presParOf" srcId="{9059075C-B412-4190-A197-5CC2E986FEB1}" destId="{B2D28AA3-AEC9-4CDD-B5DA-2827E9E195AF}" srcOrd="2" destOrd="0" presId="urn:microsoft.com/office/officeart/2008/layout/LinedList"/>
    <dgm:cxn modelId="{50B315A6-19A2-4DAB-A9AF-B24C86DDFC2A}" type="presParOf" srcId="{9059075C-B412-4190-A197-5CC2E986FEB1}" destId="{266D3182-F165-4D59-A23E-C73DBDFBE3D6}" srcOrd="3" destOrd="0" presId="urn:microsoft.com/office/officeart/2008/layout/LinedList"/>
    <dgm:cxn modelId="{22A044A7-CAA3-4C5A-B48A-672B75025AFA}" type="presParOf" srcId="{266D3182-F165-4D59-A23E-C73DBDFBE3D6}" destId="{0A1168D7-9C1A-4655-8C87-BE897E33A070}" srcOrd="0" destOrd="0" presId="urn:microsoft.com/office/officeart/2008/layout/LinedList"/>
    <dgm:cxn modelId="{0EF6C4B7-9B89-4986-B403-062E65904E36}" type="presParOf" srcId="{266D3182-F165-4D59-A23E-C73DBDFBE3D6}" destId="{FDF32661-B1CC-41A7-973C-F39D61B1A163}" srcOrd="1" destOrd="0" presId="urn:microsoft.com/office/officeart/2008/layout/LinedList"/>
    <dgm:cxn modelId="{2C600CA2-4514-42E6-95CC-4A433FBE0AE3}" type="presParOf" srcId="{9059075C-B412-4190-A197-5CC2E986FEB1}" destId="{ECF9324D-0392-4D2A-BBEF-40F60B33B637}" srcOrd="4" destOrd="0" presId="urn:microsoft.com/office/officeart/2008/layout/LinedList"/>
    <dgm:cxn modelId="{89C8224B-FF86-4E81-8BCE-B1AD84EE8876}" type="presParOf" srcId="{9059075C-B412-4190-A197-5CC2E986FEB1}" destId="{0193CD57-6D1E-4838-B275-639DDE0AB51F}" srcOrd="5" destOrd="0" presId="urn:microsoft.com/office/officeart/2008/layout/LinedList"/>
    <dgm:cxn modelId="{F3511D16-182B-4CB6-A48A-518536A5EA43}" type="presParOf" srcId="{0193CD57-6D1E-4838-B275-639DDE0AB51F}" destId="{D2711C4F-827F-48DE-90F3-CBF7F76F2B0A}" srcOrd="0" destOrd="0" presId="urn:microsoft.com/office/officeart/2008/layout/LinedList"/>
    <dgm:cxn modelId="{3202A9D4-DD46-41DC-B419-D9B1144ABA3E}" type="presParOf" srcId="{0193CD57-6D1E-4838-B275-639DDE0AB51F}" destId="{09D067D6-4301-42D5-932B-D2DC1C006F93}" srcOrd="1" destOrd="0" presId="urn:microsoft.com/office/officeart/2008/layout/LinedList"/>
    <dgm:cxn modelId="{203FB368-C4F9-4877-97AC-7B6044738229}" type="presParOf" srcId="{9059075C-B412-4190-A197-5CC2E986FEB1}" destId="{B1A0C430-F6AE-4600-ABE1-4B1F2B133163}" srcOrd="6" destOrd="0" presId="urn:microsoft.com/office/officeart/2008/layout/LinedList"/>
    <dgm:cxn modelId="{64A5397B-692E-45CC-BDCF-D61B55C8F4FF}" type="presParOf" srcId="{9059075C-B412-4190-A197-5CC2E986FEB1}" destId="{E8F434E2-D718-4A70-BC43-0A1F557A17B9}" srcOrd="7" destOrd="0" presId="urn:microsoft.com/office/officeart/2008/layout/LinedList"/>
    <dgm:cxn modelId="{04E8C371-B63E-414B-9653-5D1EF732FE0A}" type="presParOf" srcId="{E8F434E2-D718-4A70-BC43-0A1F557A17B9}" destId="{46BC62DE-69C4-4AC7-9F6A-ACAC12B219CD}" srcOrd="0" destOrd="0" presId="urn:microsoft.com/office/officeart/2008/layout/LinedList"/>
    <dgm:cxn modelId="{B26B95F6-C96E-4598-807D-AAB2FC7FB365}" type="presParOf" srcId="{E8F434E2-D718-4A70-BC43-0A1F557A17B9}" destId="{796EBB15-C089-46AD-960F-48456257B60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Describe concepts around files and file systems</a:t>
          </a:r>
          <a:endParaRPr lang="en-US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/>
        </a:p>
      </dgm:t>
    </dgm:pt>
    <dgm:pt modelId="{59964A08-EFEB-4EED-8B0B-E77A32457D7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Understand the role of the file manager.</a:t>
          </a:r>
          <a:endParaRPr lang="en-GB" dirty="0"/>
        </a:p>
      </dgm:t>
    </dgm:pt>
    <dgm:pt modelId="{F865108C-53BF-495D-804E-8762AAB1E47D}" type="parTrans" cxnId="{DD1D3E1B-81A7-47F0-99C1-A1AE9093C240}">
      <dgm:prSet/>
      <dgm:spPr/>
      <dgm:t>
        <a:bodyPr/>
        <a:lstStyle/>
        <a:p>
          <a:endParaRPr lang="en-GB"/>
        </a:p>
      </dgm:t>
    </dgm:pt>
    <dgm:pt modelId="{FF6430F3-8222-4D33-A762-FB1034A5089E}" type="sibTrans" cxnId="{DD1D3E1B-81A7-47F0-99C1-A1AE9093C240}">
      <dgm:prSet/>
      <dgm:spPr/>
      <dgm:t>
        <a:bodyPr/>
        <a:lstStyle/>
        <a:p>
          <a:endParaRPr lang="en-GB"/>
        </a:p>
      </dgm:t>
    </dgm:pt>
    <dgm:pt modelId="{D63DB418-9899-4862-B493-55732AA214E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Describe the different types of physical storage</a:t>
          </a:r>
          <a:endParaRPr lang="en-GB" dirty="0"/>
        </a:p>
      </dgm:t>
    </dgm:pt>
    <dgm:pt modelId="{44072605-7E53-4075-9D50-34E2FCDBF44D}" type="parTrans" cxnId="{AB9E5E90-8CAF-4CC2-A5DE-547D7ACA3318}">
      <dgm:prSet/>
      <dgm:spPr/>
      <dgm:t>
        <a:bodyPr/>
        <a:lstStyle/>
        <a:p>
          <a:endParaRPr lang="en-GB"/>
        </a:p>
      </dgm:t>
    </dgm:pt>
    <dgm:pt modelId="{4706DC96-90E0-48B8-8067-06E383D10007}" type="sibTrans" cxnId="{AB9E5E90-8CAF-4CC2-A5DE-547D7ACA3318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3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3"/>
      <dgm:spPr/>
    </dgm:pt>
    <dgm:pt modelId="{49C21D5D-6668-462A-A568-44CE1F8B338A}" type="pres">
      <dgm:prSet presAssocID="{83E86990-8CED-4BDC-9CF9-910B50503B3A}" presName="vert1" presStyleCnt="0"/>
      <dgm:spPr/>
    </dgm:pt>
    <dgm:pt modelId="{5C531957-629E-408A-BBFC-0EF7B4B568B3}" type="pres">
      <dgm:prSet presAssocID="{59964A08-EFEB-4EED-8B0B-E77A32457D76}" presName="thickLine" presStyleLbl="alignNode1" presStyleIdx="1" presStyleCnt="3"/>
      <dgm:spPr/>
    </dgm:pt>
    <dgm:pt modelId="{F7242B2F-09C7-48A4-99EC-4B835BB25C83}" type="pres">
      <dgm:prSet presAssocID="{59964A08-EFEB-4EED-8B0B-E77A32457D76}" presName="horz1" presStyleCnt="0"/>
      <dgm:spPr/>
    </dgm:pt>
    <dgm:pt modelId="{CC4BF937-8F94-4CD3-996D-E906CDDF5D64}" type="pres">
      <dgm:prSet presAssocID="{59964A08-EFEB-4EED-8B0B-E77A32457D76}" presName="tx1" presStyleLbl="revTx" presStyleIdx="1" presStyleCnt="3"/>
      <dgm:spPr/>
    </dgm:pt>
    <dgm:pt modelId="{0622AA38-6A46-4EA9-A6FA-DDA74D55DA90}" type="pres">
      <dgm:prSet presAssocID="{59964A08-EFEB-4EED-8B0B-E77A32457D76}" presName="vert1" presStyleCnt="0"/>
      <dgm:spPr/>
    </dgm:pt>
    <dgm:pt modelId="{2739A244-B255-4AD1-ACC1-A07607B6204F}" type="pres">
      <dgm:prSet presAssocID="{D63DB418-9899-4862-B493-55732AA214ED}" presName="thickLine" presStyleLbl="alignNode1" presStyleIdx="2" presStyleCnt="3"/>
      <dgm:spPr/>
    </dgm:pt>
    <dgm:pt modelId="{DF3BBDC2-33AC-4BCB-BCD4-D1E828FC1A86}" type="pres">
      <dgm:prSet presAssocID="{D63DB418-9899-4862-B493-55732AA214ED}" presName="horz1" presStyleCnt="0"/>
      <dgm:spPr/>
    </dgm:pt>
    <dgm:pt modelId="{0C4CAD93-CC50-46C6-9A7B-9C0506604807}" type="pres">
      <dgm:prSet presAssocID="{D63DB418-9899-4862-B493-55732AA214ED}" presName="tx1" presStyleLbl="revTx" presStyleIdx="2" presStyleCnt="3"/>
      <dgm:spPr/>
    </dgm:pt>
    <dgm:pt modelId="{5C190CF4-63AD-4D89-A509-334FC98BDC2C}" type="pres">
      <dgm:prSet presAssocID="{D63DB418-9899-4862-B493-55732AA214ED}" presName="vert1" presStyleCnt="0"/>
      <dgm:spPr/>
    </dgm:pt>
  </dgm:ptLst>
  <dgm:cxnLst>
    <dgm:cxn modelId="{DD1D3E1B-81A7-47F0-99C1-A1AE9093C240}" srcId="{B1495261-28BE-427B-90E9-927E6DB9ACDF}" destId="{59964A08-EFEB-4EED-8B0B-E77A32457D76}" srcOrd="1" destOrd="0" parTransId="{F865108C-53BF-495D-804E-8762AAB1E47D}" sibTransId="{FF6430F3-8222-4D33-A762-FB1034A5089E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F074FA7B-60D7-403F-9625-99DEDB94B1E8}" type="presOf" srcId="{59964A08-EFEB-4EED-8B0B-E77A32457D76}" destId="{CC4BF937-8F94-4CD3-996D-E906CDDF5D64}" srcOrd="0" destOrd="0" presId="urn:microsoft.com/office/officeart/2008/layout/LinedList"/>
    <dgm:cxn modelId="{AB9E5E90-8CAF-4CC2-A5DE-547D7ACA3318}" srcId="{B1495261-28BE-427B-90E9-927E6DB9ACDF}" destId="{D63DB418-9899-4862-B493-55732AA214ED}" srcOrd="2" destOrd="0" parTransId="{44072605-7E53-4075-9D50-34E2FCDBF44D}" sibTransId="{4706DC96-90E0-48B8-8067-06E383D10007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1CC19AA5-4F71-49A1-9CA2-88F02850676F}" type="presOf" srcId="{D63DB418-9899-4862-B493-55732AA214ED}" destId="{0C4CAD93-CC50-46C6-9A7B-9C0506604807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37C2F87B-C88A-498F-8CEB-B0D4FD53A592}" type="presParOf" srcId="{9059075C-B412-4190-A197-5CC2E986FEB1}" destId="{5C531957-629E-408A-BBFC-0EF7B4B568B3}" srcOrd="2" destOrd="0" presId="urn:microsoft.com/office/officeart/2008/layout/LinedList"/>
    <dgm:cxn modelId="{336E3AA6-293A-41DC-993F-7E71FD0D8513}" type="presParOf" srcId="{9059075C-B412-4190-A197-5CC2E986FEB1}" destId="{F7242B2F-09C7-48A4-99EC-4B835BB25C83}" srcOrd="3" destOrd="0" presId="urn:microsoft.com/office/officeart/2008/layout/LinedList"/>
    <dgm:cxn modelId="{CFEAEE28-919D-4C24-91A0-5C1AE0ABEF9D}" type="presParOf" srcId="{F7242B2F-09C7-48A4-99EC-4B835BB25C83}" destId="{CC4BF937-8F94-4CD3-996D-E906CDDF5D64}" srcOrd="0" destOrd="0" presId="urn:microsoft.com/office/officeart/2008/layout/LinedList"/>
    <dgm:cxn modelId="{F4B41EB9-F85A-424E-9049-61106B5F97DB}" type="presParOf" srcId="{F7242B2F-09C7-48A4-99EC-4B835BB25C83}" destId="{0622AA38-6A46-4EA9-A6FA-DDA74D55DA90}" srcOrd="1" destOrd="0" presId="urn:microsoft.com/office/officeart/2008/layout/LinedList"/>
    <dgm:cxn modelId="{2DF3B8C3-56B4-466A-91ED-109435D94998}" type="presParOf" srcId="{9059075C-B412-4190-A197-5CC2E986FEB1}" destId="{2739A244-B255-4AD1-ACC1-A07607B6204F}" srcOrd="4" destOrd="0" presId="urn:microsoft.com/office/officeart/2008/layout/LinedList"/>
    <dgm:cxn modelId="{2E3AAAB3-C841-46B8-8FCD-1BD77F06F5D3}" type="presParOf" srcId="{9059075C-B412-4190-A197-5CC2E986FEB1}" destId="{DF3BBDC2-33AC-4BCB-BCD4-D1E828FC1A86}" srcOrd="5" destOrd="0" presId="urn:microsoft.com/office/officeart/2008/layout/LinedList"/>
    <dgm:cxn modelId="{3328844E-52F0-4606-AF59-613AD6E8901B}" type="presParOf" srcId="{DF3BBDC2-33AC-4BCB-BCD4-D1E828FC1A86}" destId="{0C4CAD93-CC50-46C6-9A7B-9C0506604807}" srcOrd="0" destOrd="0" presId="urn:microsoft.com/office/officeart/2008/layout/LinedList"/>
    <dgm:cxn modelId="{7321F1E0-644D-4A5A-8A9D-863E293ED7B2}" type="presParOf" srcId="{DF3BBDC2-33AC-4BCB-BCD4-D1E828FC1A86}" destId="{5C190CF4-63AD-4D89-A509-334FC98BDC2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/>
            <a:t>File management</a:t>
          </a:r>
          <a:endParaRPr lang="en-US" sz="32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20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2000"/>
        </a:p>
      </dgm:t>
    </dgm:pt>
    <dgm:pt modelId="{FDD4A2AF-9910-40CD-A126-D4F40414B19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Role of the file manager</a:t>
          </a:r>
          <a:endParaRPr lang="en-GB" sz="3200" dirty="0"/>
        </a:p>
      </dgm:t>
    </dgm:pt>
    <dgm:pt modelId="{4AFA0857-47DB-4994-9642-583BF2E2AFDE}" type="parTrans" cxnId="{6434E067-304F-4F03-ADAD-9410196A20C4}">
      <dgm:prSet/>
      <dgm:spPr/>
      <dgm:t>
        <a:bodyPr/>
        <a:lstStyle/>
        <a:p>
          <a:endParaRPr lang="en-GB"/>
        </a:p>
      </dgm:t>
    </dgm:pt>
    <dgm:pt modelId="{F3AC9505-3A4A-4EBE-BB85-9C044458D0D6}" type="sibTrans" cxnId="{6434E067-304F-4F03-ADAD-9410196A20C4}">
      <dgm:prSet/>
      <dgm:spPr/>
      <dgm:t>
        <a:bodyPr/>
        <a:lstStyle/>
        <a:p>
          <a:endParaRPr lang="en-GB"/>
        </a:p>
      </dgm:t>
    </dgm:pt>
    <dgm:pt modelId="{4B631B5F-1956-458E-A36A-26D6A7D1963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Difference between files and file systems</a:t>
          </a:r>
          <a:endParaRPr lang="en-GB" sz="3200" dirty="0"/>
        </a:p>
      </dgm:t>
    </dgm:pt>
    <dgm:pt modelId="{433E6803-0358-4B03-84B4-24C265C2750D}" type="parTrans" cxnId="{070503BF-C147-47E8-B565-F4A5D03972B7}">
      <dgm:prSet/>
      <dgm:spPr/>
      <dgm:t>
        <a:bodyPr/>
        <a:lstStyle/>
        <a:p>
          <a:endParaRPr lang="en-GB"/>
        </a:p>
      </dgm:t>
    </dgm:pt>
    <dgm:pt modelId="{FF734D06-EC16-42FF-A8A0-C5BCAC4030D3}" type="sibTrans" cxnId="{070503BF-C147-47E8-B565-F4A5D03972B7}">
      <dgm:prSet/>
      <dgm:spPr/>
      <dgm:t>
        <a:bodyPr/>
        <a:lstStyle/>
        <a:p>
          <a:endParaRPr lang="en-GB"/>
        </a:p>
      </dgm:t>
    </dgm:pt>
    <dgm:pt modelId="{ACFF53EB-AAFC-42F9-9913-FC124C5E487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Different types of physical storage </a:t>
          </a:r>
          <a:endParaRPr lang="en-GB" sz="3200" dirty="0"/>
        </a:p>
      </dgm:t>
    </dgm:pt>
    <dgm:pt modelId="{9FBB934B-1422-44CB-A816-3867BBD9712B}" type="parTrans" cxnId="{4580CE1D-DBD1-4084-B4C7-0A0938544570}">
      <dgm:prSet/>
      <dgm:spPr/>
      <dgm:t>
        <a:bodyPr/>
        <a:lstStyle/>
        <a:p>
          <a:endParaRPr lang="en-GB"/>
        </a:p>
      </dgm:t>
    </dgm:pt>
    <dgm:pt modelId="{A8DF4668-8414-4792-995B-5B1E8C4F9D1C}" type="sibTrans" cxnId="{4580CE1D-DBD1-4084-B4C7-0A0938544570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4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4"/>
      <dgm:spPr/>
    </dgm:pt>
    <dgm:pt modelId="{49C21D5D-6668-462A-A568-44CE1F8B338A}" type="pres">
      <dgm:prSet presAssocID="{83E86990-8CED-4BDC-9CF9-910B50503B3A}" presName="vert1" presStyleCnt="0"/>
      <dgm:spPr/>
    </dgm:pt>
    <dgm:pt modelId="{06FDC6CF-A1AA-4821-8B33-03E07A37E0A2}" type="pres">
      <dgm:prSet presAssocID="{FDD4A2AF-9910-40CD-A126-D4F40414B190}" presName="thickLine" presStyleLbl="alignNode1" presStyleIdx="1" presStyleCnt="4"/>
      <dgm:spPr/>
    </dgm:pt>
    <dgm:pt modelId="{C2A94A26-BEAB-4DB7-BC47-11E741900B14}" type="pres">
      <dgm:prSet presAssocID="{FDD4A2AF-9910-40CD-A126-D4F40414B190}" presName="horz1" presStyleCnt="0"/>
      <dgm:spPr/>
    </dgm:pt>
    <dgm:pt modelId="{C34C147D-C8B5-45B1-9C23-18B4C6280437}" type="pres">
      <dgm:prSet presAssocID="{FDD4A2AF-9910-40CD-A126-D4F40414B190}" presName="tx1" presStyleLbl="revTx" presStyleIdx="1" presStyleCnt="4"/>
      <dgm:spPr/>
    </dgm:pt>
    <dgm:pt modelId="{13984F95-953F-4435-B45C-3116A41A5CC1}" type="pres">
      <dgm:prSet presAssocID="{FDD4A2AF-9910-40CD-A126-D4F40414B190}" presName="vert1" presStyleCnt="0"/>
      <dgm:spPr/>
    </dgm:pt>
    <dgm:pt modelId="{9E27BA2E-44D9-4BA2-AF1F-E74DF7898B84}" type="pres">
      <dgm:prSet presAssocID="{4B631B5F-1956-458E-A36A-26D6A7D19638}" presName="thickLine" presStyleLbl="alignNode1" presStyleIdx="2" presStyleCnt="4"/>
      <dgm:spPr/>
    </dgm:pt>
    <dgm:pt modelId="{873390C7-EABD-4693-AC5F-6234DFDA9695}" type="pres">
      <dgm:prSet presAssocID="{4B631B5F-1956-458E-A36A-26D6A7D19638}" presName="horz1" presStyleCnt="0"/>
      <dgm:spPr/>
    </dgm:pt>
    <dgm:pt modelId="{72F88997-8743-4FF5-9CF8-A95DF88E832F}" type="pres">
      <dgm:prSet presAssocID="{4B631B5F-1956-458E-A36A-26D6A7D19638}" presName="tx1" presStyleLbl="revTx" presStyleIdx="2" presStyleCnt="4"/>
      <dgm:spPr/>
    </dgm:pt>
    <dgm:pt modelId="{D41F3ADF-72C9-47D1-BA0E-8897395814F3}" type="pres">
      <dgm:prSet presAssocID="{4B631B5F-1956-458E-A36A-26D6A7D19638}" presName="vert1" presStyleCnt="0"/>
      <dgm:spPr/>
    </dgm:pt>
    <dgm:pt modelId="{37B71330-FD0A-4EB7-8644-7D1F1A356CDF}" type="pres">
      <dgm:prSet presAssocID="{ACFF53EB-AAFC-42F9-9913-FC124C5E4872}" presName="thickLine" presStyleLbl="alignNode1" presStyleIdx="3" presStyleCnt="4"/>
      <dgm:spPr/>
    </dgm:pt>
    <dgm:pt modelId="{4164A150-1C80-43CD-8E47-2A678028EBE1}" type="pres">
      <dgm:prSet presAssocID="{ACFF53EB-AAFC-42F9-9913-FC124C5E4872}" presName="horz1" presStyleCnt="0"/>
      <dgm:spPr/>
    </dgm:pt>
    <dgm:pt modelId="{E75D62D6-91C7-460B-9788-61B3F7B2B1E0}" type="pres">
      <dgm:prSet presAssocID="{ACFF53EB-AAFC-42F9-9913-FC124C5E4872}" presName="tx1" presStyleLbl="revTx" presStyleIdx="3" presStyleCnt="4"/>
      <dgm:spPr/>
    </dgm:pt>
    <dgm:pt modelId="{D2F5163D-D51E-4A49-B21C-C7616E04731A}" type="pres">
      <dgm:prSet presAssocID="{ACFF53EB-AAFC-42F9-9913-FC124C5E4872}" presName="vert1" presStyleCnt="0"/>
      <dgm:spPr/>
    </dgm:pt>
  </dgm:ptLst>
  <dgm:cxnLst>
    <dgm:cxn modelId="{4580CE1D-DBD1-4084-B4C7-0A0938544570}" srcId="{B1495261-28BE-427B-90E9-927E6DB9ACDF}" destId="{ACFF53EB-AAFC-42F9-9913-FC124C5E4872}" srcOrd="3" destOrd="0" parTransId="{9FBB934B-1422-44CB-A816-3867BBD9712B}" sibTransId="{A8DF4668-8414-4792-995B-5B1E8C4F9D1C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6434E067-304F-4F03-ADAD-9410196A20C4}" srcId="{B1495261-28BE-427B-90E9-927E6DB9ACDF}" destId="{FDD4A2AF-9910-40CD-A126-D4F40414B190}" srcOrd="1" destOrd="0" parTransId="{4AFA0857-47DB-4994-9642-583BF2E2AFDE}" sibTransId="{F3AC9505-3A4A-4EBE-BB85-9C044458D0D6}"/>
    <dgm:cxn modelId="{A716E576-BC8B-42D2-AEFA-D8889D48EC67}" type="presOf" srcId="{ACFF53EB-AAFC-42F9-9913-FC124C5E4872}" destId="{E75D62D6-91C7-460B-9788-61B3F7B2B1E0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070503BF-C147-47E8-B565-F4A5D03972B7}" srcId="{B1495261-28BE-427B-90E9-927E6DB9ACDF}" destId="{4B631B5F-1956-458E-A36A-26D6A7D19638}" srcOrd="2" destOrd="0" parTransId="{433E6803-0358-4B03-84B4-24C265C2750D}" sibTransId="{FF734D06-EC16-42FF-A8A0-C5BCAC4030D3}"/>
    <dgm:cxn modelId="{B74544E3-FB81-4FE3-9B23-92B593523AC7}" type="presOf" srcId="{4B631B5F-1956-458E-A36A-26D6A7D19638}" destId="{72F88997-8743-4FF5-9CF8-A95DF88E832F}" srcOrd="0" destOrd="0" presId="urn:microsoft.com/office/officeart/2008/layout/LinedList"/>
    <dgm:cxn modelId="{2DF716FA-DE33-4336-8B5A-A8DDEF345787}" type="presOf" srcId="{FDD4A2AF-9910-40CD-A126-D4F40414B190}" destId="{C34C147D-C8B5-45B1-9C23-18B4C6280437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B688029C-7B1F-4B3D-B24A-E3BE57BAAAB5}" type="presParOf" srcId="{9059075C-B412-4190-A197-5CC2E986FEB1}" destId="{06FDC6CF-A1AA-4821-8B33-03E07A37E0A2}" srcOrd="2" destOrd="0" presId="urn:microsoft.com/office/officeart/2008/layout/LinedList"/>
    <dgm:cxn modelId="{C8561174-E6A3-4990-8BFB-BC39C8F1C976}" type="presParOf" srcId="{9059075C-B412-4190-A197-5CC2E986FEB1}" destId="{C2A94A26-BEAB-4DB7-BC47-11E741900B14}" srcOrd="3" destOrd="0" presId="urn:microsoft.com/office/officeart/2008/layout/LinedList"/>
    <dgm:cxn modelId="{852F3EA1-C32C-4C73-8970-274560352D44}" type="presParOf" srcId="{C2A94A26-BEAB-4DB7-BC47-11E741900B14}" destId="{C34C147D-C8B5-45B1-9C23-18B4C6280437}" srcOrd="0" destOrd="0" presId="urn:microsoft.com/office/officeart/2008/layout/LinedList"/>
    <dgm:cxn modelId="{A454185F-84ED-425F-A039-92C0BFC10981}" type="presParOf" srcId="{C2A94A26-BEAB-4DB7-BC47-11E741900B14}" destId="{13984F95-953F-4435-B45C-3116A41A5CC1}" srcOrd="1" destOrd="0" presId="urn:microsoft.com/office/officeart/2008/layout/LinedList"/>
    <dgm:cxn modelId="{66119E33-15BD-499C-8EE3-37B601996F3D}" type="presParOf" srcId="{9059075C-B412-4190-A197-5CC2E986FEB1}" destId="{9E27BA2E-44D9-4BA2-AF1F-E74DF7898B84}" srcOrd="4" destOrd="0" presId="urn:microsoft.com/office/officeart/2008/layout/LinedList"/>
    <dgm:cxn modelId="{8F3A45C5-3B74-476F-8DAA-103804BE8D7A}" type="presParOf" srcId="{9059075C-B412-4190-A197-5CC2E986FEB1}" destId="{873390C7-EABD-4693-AC5F-6234DFDA9695}" srcOrd="5" destOrd="0" presId="urn:microsoft.com/office/officeart/2008/layout/LinedList"/>
    <dgm:cxn modelId="{20BAFC10-EFE7-4CBF-A591-3849D5AEC8E4}" type="presParOf" srcId="{873390C7-EABD-4693-AC5F-6234DFDA9695}" destId="{72F88997-8743-4FF5-9CF8-A95DF88E832F}" srcOrd="0" destOrd="0" presId="urn:microsoft.com/office/officeart/2008/layout/LinedList"/>
    <dgm:cxn modelId="{1488FAF4-A67C-442D-B072-ECC390594871}" type="presParOf" srcId="{873390C7-EABD-4693-AC5F-6234DFDA9695}" destId="{D41F3ADF-72C9-47D1-BA0E-8897395814F3}" srcOrd="1" destOrd="0" presId="urn:microsoft.com/office/officeart/2008/layout/LinedList"/>
    <dgm:cxn modelId="{A3EFF72F-E1CE-4135-9B8C-ABCC77E3A7E3}" type="presParOf" srcId="{9059075C-B412-4190-A197-5CC2E986FEB1}" destId="{37B71330-FD0A-4EB7-8644-7D1F1A356CDF}" srcOrd="6" destOrd="0" presId="urn:microsoft.com/office/officeart/2008/layout/LinedList"/>
    <dgm:cxn modelId="{A6FF478E-65F9-43DA-84A8-DB930C175180}" type="presParOf" srcId="{9059075C-B412-4190-A197-5CC2E986FEB1}" destId="{4164A150-1C80-43CD-8E47-2A678028EBE1}" srcOrd="7" destOrd="0" presId="urn:microsoft.com/office/officeart/2008/layout/LinedList"/>
    <dgm:cxn modelId="{77D8F12B-67EA-40BC-8152-86E1DBD90815}" type="presParOf" srcId="{4164A150-1C80-43CD-8E47-2A678028EBE1}" destId="{E75D62D6-91C7-460B-9788-61B3F7B2B1E0}" srcOrd="0" destOrd="0" presId="urn:microsoft.com/office/officeart/2008/layout/LinedList"/>
    <dgm:cxn modelId="{16C86B2C-E5C3-44BC-A254-5D73F2ECC04B}" type="presParOf" srcId="{4164A150-1C80-43CD-8E47-2A678028EBE1}" destId="{D2F5163D-D51E-4A49-B21C-C7616E04731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[1] </a:t>
          </a:r>
          <a:r>
            <a:rPr lang="en-GB" sz="3200" dirty="0" err="1"/>
            <a:t>McHoes</a:t>
          </a:r>
          <a:r>
            <a:rPr lang="en-GB" sz="3200" dirty="0"/>
            <a:t>, A., &amp; Flynn, I., Understanding Operating Systems. Boston: Cengage Learning, 2018</a:t>
          </a:r>
          <a:endParaRPr lang="en-US" sz="32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20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2000"/>
        </a:p>
      </dgm:t>
    </dgm:pt>
    <dgm:pt modelId="{20A3967B-493A-47DE-82C2-8F9429BBACB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[2] Stallings, W., Operating Systems: Internals and Design Principles. Harlow: Pearson Education Limited, 2018.</a:t>
          </a:r>
          <a:endParaRPr lang="en-GB" sz="3200" dirty="0"/>
        </a:p>
      </dgm:t>
    </dgm:pt>
    <dgm:pt modelId="{E4DC0856-5A00-487B-923C-46B0E70745DB}" type="parTrans" cxnId="{C62CA530-9102-446E-A5C9-B91ACC2FBE41}">
      <dgm:prSet/>
      <dgm:spPr/>
      <dgm:t>
        <a:bodyPr/>
        <a:lstStyle/>
        <a:p>
          <a:endParaRPr lang="en-KE" sz="1400"/>
        </a:p>
      </dgm:t>
    </dgm:pt>
    <dgm:pt modelId="{056ED33A-E48A-449C-A726-EF0C79D82826}" type="sibTrans" cxnId="{C62CA530-9102-446E-A5C9-B91ACC2FBE41}">
      <dgm:prSet/>
      <dgm:spPr/>
      <dgm:t>
        <a:bodyPr/>
        <a:lstStyle/>
        <a:p>
          <a:endParaRPr lang="en-KE" sz="1400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2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2"/>
      <dgm:spPr/>
    </dgm:pt>
    <dgm:pt modelId="{49C21D5D-6668-462A-A568-44CE1F8B338A}" type="pres">
      <dgm:prSet presAssocID="{83E86990-8CED-4BDC-9CF9-910B50503B3A}" presName="vert1" presStyleCnt="0"/>
      <dgm:spPr/>
    </dgm:pt>
    <dgm:pt modelId="{6491097D-2698-4694-ACB6-B7E64D57598C}" type="pres">
      <dgm:prSet presAssocID="{20A3967B-493A-47DE-82C2-8F9429BBACB3}" presName="thickLine" presStyleLbl="alignNode1" presStyleIdx="1" presStyleCnt="2"/>
      <dgm:spPr/>
    </dgm:pt>
    <dgm:pt modelId="{D64BA7FA-EE07-49B0-91C2-0AC49D5A19B0}" type="pres">
      <dgm:prSet presAssocID="{20A3967B-493A-47DE-82C2-8F9429BBACB3}" presName="horz1" presStyleCnt="0"/>
      <dgm:spPr/>
    </dgm:pt>
    <dgm:pt modelId="{3AA5521C-827A-4278-9689-9ED8567C7863}" type="pres">
      <dgm:prSet presAssocID="{20A3967B-493A-47DE-82C2-8F9429BBACB3}" presName="tx1" presStyleLbl="revTx" presStyleIdx="1" presStyleCnt="2"/>
      <dgm:spPr/>
    </dgm:pt>
    <dgm:pt modelId="{6C21362F-2324-4AF8-9101-79B5506E9F18}" type="pres">
      <dgm:prSet presAssocID="{20A3967B-493A-47DE-82C2-8F9429BBACB3}" presName="vert1" presStyleCnt="0"/>
      <dgm:spPr/>
    </dgm:pt>
  </dgm:ptLst>
  <dgm:cxnLst>
    <dgm:cxn modelId="{C62CA530-9102-446E-A5C9-B91ACC2FBE41}" srcId="{B1495261-28BE-427B-90E9-927E6DB9ACDF}" destId="{20A3967B-493A-47DE-82C2-8F9429BBACB3}" srcOrd="1" destOrd="0" parTransId="{E4DC0856-5A00-487B-923C-46B0E70745DB}" sibTransId="{056ED33A-E48A-449C-A726-EF0C79D82826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2D6EC160-0DD1-4A22-90D0-759BAEC049A0}" type="presOf" srcId="{20A3967B-493A-47DE-82C2-8F9429BBACB3}" destId="{3AA5521C-827A-4278-9689-9ED8567C7863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F34D2D3A-DB9F-45CD-AA34-A3DEBDC35251}" type="presParOf" srcId="{9059075C-B412-4190-A197-5CC2E986FEB1}" destId="{6491097D-2698-4694-ACB6-B7E64D57598C}" srcOrd="2" destOrd="0" presId="urn:microsoft.com/office/officeart/2008/layout/LinedList"/>
    <dgm:cxn modelId="{6606DCC7-0AD4-443A-A4FC-61537459D609}" type="presParOf" srcId="{9059075C-B412-4190-A197-5CC2E986FEB1}" destId="{D64BA7FA-EE07-49B0-91C2-0AC49D5A19B0}" srcOrd="3" destOrd="0" presId="urn:microsoft.com/office/officeart/2008/layout/LinedList"/>
    <dgm:cxn modelId="{14C5FC10-358C-4CE5-8AF7-907146332A65}" type="presParOf" srcId="{D64BA7FA-EE07-49B0-91C2-0AC49D5A19B0}" destId="{3AA5521C-827A-4278-9689-9ED8567C7863}" srcOrd="0" destOrd="0" presId="urn:microsoft.com/office/officeart/2008/layout/LinedList"/>
    <dgm:cxn modelId="{86B6D5AB-00B6-4C81-A809-7AD71466D852}" type="presParOf" srcId="{D64BA7FA-EE07-49B0-91C2-0AC49D5A19B0}" destId="{6C21362F-2324-4AF8-9101-79B5506E9F1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0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File management</a:t>
          </a:r>
          <a:endParaRPr lang="en-US" sz="3200" kern="1200" dirty="0"/>
        </a:p>
      </dsp:txBody>
      <dsp:txXfrm>
        <a:off x="0" y="0"/>
        <a:ext cx="6224587" cy="1357709"/>
      </dsp:txXfrm>
    </dsp:sp>
    <dsp:sp modelId="{B2D28AA3-AEC9-4CDD-B5DA-2827E9E195AF}">
      <dsp:nvSpPr>
        <dsp:cNvPr id="0" name=""/>
        <dsp:cNvSpPr/>
      </dsp:nvSpPr>
      <dsp:spPr>
        <a:xfrm>
          <a:off x="0" y="135770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1168D7-9C1A-4655-8C87-BE897E33A070}">
      <dsp:nvSpPr>
        <dsp:cNvPr id="0" name=""/>
        <dsp:cNvSpPr/>
      </dsp:nvSpPr>
      <dsp:spPr>
        <a:xfrm>
          <a:off x="0" y="1357709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Role of the file manager</a:t>
          </a:r>
          <a:endParaRPr lang="en-GB" sz="3200" kern="1200" dirty="0"/>
        </a:p>
      </dsp:txBody>
      <dsp:txXfrm>
        <a:off x="0" y="1357709"/>
        <a:ext cx="6224587" cy="1357709"/>
      </dsp:txXfrm>
    </dsp:sp>
    <dsp:sp modelId="{ECF9324D-0392-4D2A-BBEF-40F60B33B637}">
      <dsp:nvSpPr>
        <dsp:cNvPr id="0" name=""/>
        <dsp:cNvSpPr/>
      </dsp:nvSpPr>
      <dsp:spPr>
        <a:xfrm>
          <a:off x="0" y="2715418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711C4F-827F-48DE-90F3-CBF7F76F2B0A}">
      <dsp:nvSpPr>
        <dsp:cNvPr id="0" name=""/>
        <dsp:cNvSpPr/>
      </dsp:nvSpPr>
      <dsp:spPr>
        <a:xfrm>
          <a:off x="0" y="2715419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Difference between files and file systems</a:t>
          </a:r>
          <a:endParaRPr lang="en-GB" sz="3200" kern="1200" dirty="0"/>
        </a:p>
      </dsp:txBody>
      <dsp:txXfrm>
        <a:off x="0" y="2715419"/>
        <a:ext cx="6224587" cy="1357709"/>
      </dsp:txXfrm>
    </dsp:sp>
    <dsp:sp modelId="{B1A0C430-F6AE-4600-ABE1-4B1F2B133163}">
      <dsp:nvSpPr>
        <dsp:cNvPr id="0" name=""/>
        <dsp:cNvSpPr/>
      </dsp:nvSpPr>
      <dsp:spPr>
        <a:xfrm>
          <a:off x="0" y="4073128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BC62DE-69C4-4AC7-9F6A-ACAC12B219CD}">
      <dsp:nvSpPr>
        <dsp:cNvPr id="0" name=""/>
        <dsp:cNvSpPr/>
      </dsp:nvSpPr>
      <dsp:spPr>
        <a:xfrm>
          <a:off x="0" y="4073128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Different types of physical storage </a:t>
          </a:r>
          <a:endParaRPr lang="en-GB" sz="3200" kern="1200" dirty="0"/>
        </a:p>
      </dsp:txBody>
      <dsp:txXfrm>
        <a:off x="0" y="4073128"/>
        <a:ext cx="6224587" cy="13577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2651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2651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Describe concepts around files and file systems</a:t>
          </a:r>
          <a:endParaRPr lang="en-US" sz="4000" kern="1200" dirty="0"/>
        </a:p>
      </dsp:txBody>
      <dsp:txXfrm>
        <a:off x="0" y="2651"/>
        <a:ext cx="6224587" cy="1808511"/>
      </dsp:txXfrm>
    </dsp:sp>
    <dsp:sp modelId="{5C531957-629E-408A-BBFC-0EF7B4B568B3}">
      <dsp:nvSpPr>
        <dsp:cNvPr id="0" name=""/>
        <dsp:cNvSpPr/>
      </dsp:nvSpPr>
      <dsp:spPr>
        <a:xfrm>
          <a:off x="0" y="1811163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4BF937-8F94-4CD3-996D-E906CDDF5D64}">
      <dsp:nvSpPr>
        <dsp:cNvPr id="0" name=""/>
        <dsp:cNvSpPr/>
      </dsp:nvSpPr>
      <dsp:spPr>
        <a:xfrm>
          <a:off x="0" y="1811163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Understand the role of the file manager.</a:t>
          </a:r>
          <a:endParaRPr lang="en-GB" sz="4000" kern="1200" dirty="0"/>
        </a:p>
      </dsp:txBody>
      <dsp:txXfrm>
        <a:off x="0" y="1811163"/>
        <a:ext cx="6224587" cy="1808511"/>
      </dsp:txXfrm>
    </dsp:sp>
    <dsp:sp modelId="{2739A244-B255-4AD1-ACC1-A07607B6204F}">
      <dsp:nvSpPr>
        <dsp:cNvPr id="0" name=""/>
        <dsp:cNvSpPr/>
      </dsp:nvSpPr>
      <dsp:spPr>
        <a:xfrm>
          <a:off x="0" y="3619674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4CAD93-CC50-46C6-9A7B-9C0506604807}">
      <dsp:nvSpPr>
        <dsp:cNvPr id="0" name=""/>
        <dsp:cNvSpPr/>
      </dsp:nvSpPr>
      <dsp:spPr>
        <a:xfrm>
          <a:off x="0" y="3619674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/>
            <a:t>Describe the different types of physical storage</a:t>
          </a:r>
          <a:endParaRPr lang="en-GB" sz="4000" kern="1200" dirty="0"/>
        </a:p>
      </dsp:txBody>
      <dsp:txXfrm>
        <a:off x="0" y="3619674"/>
        <a:ext cx="6224587" cy="18085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0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File management</a:t>
          </a:r>
          <a:endParaRPr lang="en-US" sz="3200" kern="1200" dirty="0"/>
        </a:p>
      </dsp:txBody>
      <dsp:txXfrm>
        <a:off x="0" y="0"/>
        <a:ext cx="6224587" cy="1357709"/>
      </dsp:txXfrm>
    </dsp:sp>
    <dsp:sp modelId="{06FDC6CF-A1AA-4821-8B33-03E07A37E0A2}">
      <dsp:nvSpPr>
        <dsp:cNvPr id="0" name=""/>
        <dsp:cNvSpPr/>
      </dsp:nvSpPr>
      <dsp:spPr>
        <a:xfrm>
          <a:off x="0" y="135770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4C147D-C8B5-45B1-9C23-18B4C6280437}">
      <dsp:nvSpPr>
        <dsp:cNvPr id="0" name=""/>
        <dsp:cNvSpPr/>
      </dsp:nvSpPr>
      <dsp:spPr>
        <a:xfrm>
          <a:off x="0" y="1357709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Role of the file manager</a:t>
          </a:r>
          <a:endParaRPr lang="en-GB" sz="3200" kern="1200" dirty="0"/>
        </a:p>
      </dsp:txBody>
      <dsp:txXfrm>
        <a:off x="0" y="1357709"/>
        <a:ext cx="6224587" cy="1357709"/>
      </dsp:txXfrm>
    </dsp:sp>
    <dsp:sp modelId="{9E27BA2E-44D9-4BA2-AF1F-E74DF7898B84}">
      <dsp:nvSpPr>
        <dsp:cNvPr id="0" name=""/>
        <dsp:cNvSpPr/>
      </dsp:nvSpPr>
      <dsp:spPr>
        <a:xfrm>
          <a:off x="0" y="2715418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F88997-8743-4FF5-9CF8-A95DF88E832F}">
      <dsp:nvSpPr>
        <dsp:cNvPr id="0" name=""/>
        <dsp:cNvSpPr/>
      </dsp:nvSpPr>
      <dsp:spPr>
        <a:xfrm>
          <a:off x="0" y="2715419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Difference between files and file systems</a:t>
          </a:r>
          <a:endParaRPr lang="en-GB" sz="3200" kern="1200" dirty="0"/>
        </a:p>
      </dsp:txBody>
      <dsp:txXfrm>
        <a:off x="0" y="2715419"/>
        <a:ext cx="6224587" cy="1357709"/>
      </dsp:txXfrm>
    </dsp:sp>
    <dsp:sp modelId="{37B71330-FD0A-4EB7-8644-7D1F1A356CDF}">
      <dsp:nvSpPr>
        <dsp:cNvPr id="0" name=""/>
        <dsp:cNvSpPr/>
      </dsp:nvSpPr>
      <dsp:spPr>
        <a:xfrm>
          <a:off x="0" y="4073128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5D62D6-91C7-460B-9788-61B3F7B2B1E0}">
      <dsp:nvSpPr>
        <dsp:cNvPr id="0" name=""/>
        <dsp:cNvSpPr/>
      </dsp:nvSpPr>
      <dsp:spPr>
        <a:xfrm>
          <a:off x="0" y="4073128"/>
          <a:ext cx="6224587" cy="13577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Different types of physical storage </a:t>
          </a:r>
          <a:endParaRPr lang="en-GB" sz="3200" kern="1200" dirty="0"/>
        </a:p>
      </dsp:txBody>
      <dsp:txXfrm>
        <a:off x="0" y="4073128"/>
        <a:ext cx="6224587" cy="135770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0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[1] </a:t>
          </a:r>
          <a:r>
            <a:rPr lang="en-GB" sz="3200" kern="1200" dirty="0" err="1"/>
            <a:t>McHoes</a:t>
          </a:r>
          <a:r>
            <a:rPr lang="en-GB" sz="3200" kern="1200" dirty="0"/>
            <a:t>, A., &amp; Flynn, I., Understanding Operating Systems. Boston: Cengage Learning, 2018</a:t>
          </a:r>
          <a:endParaRPr lang="en-US" sz="3200" kern="1200" dirty="0"/>
        </a:p>
      </dsp:txBody>
      <dsp:txXfrm>
        <a:off x="0" y="0"/>
        <a:ext cx="6224587" cy="2715419"/>
      </dsp:txXfrm>
    </dsp:sp>
    <dsp:sp modelId="{6491097D-2698-4694-ACB6-B7E64D57598C}">
      <dsp:nvSpPr>
        <dsp:cNvPr id="0" name=""/>
        <dsp:cNvSpPr/>
      </dsp:nvSpPr>
      <dsp:spPr>
        <a:xfrm>
          <a:off x="0" y="271541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A5521C-827A-4278-9689-9ED8567C7863}">
      <dsp:nvSpPr>
        <dsp:cNvPr id="0" name=""/>
        <dsp:cNvSpPr/>
      </dsp:nvSpPr>
      <dsp:spPr>
        <a:xfrm>
          <a:off x="0" y="2715419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[2] Stallings, W., Operating Systems: Internals and Design Principles. Harlow: Pearson Education Limited, 2018.</a:t>
          </a:r>
          <a:endParaRPr lang="en-GB" sz="3200" kern="1200" dirty="0"/>
        </a:p>
      </dsp:txBody>
      <dsp:txXfrm>
        <a:off x="0" y="2715419"/>
        <a:ext cx="6224587" cy="27154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D5358C-0EC8-4E2F-B8D4-C903C6AE401B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19710A-FEDE-4316-8D0C-FA08B57AD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029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That is the system does not clear files when the user stops using the machine.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19710A-FEDE-4316-8D0C-FA08B57ADBC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372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2. This is done by ensuring that the available space is used efficiently.</a:t>
            </a:r>
          </a:p>
          <a:p>
            <a:r>
              <a:rPr lang="en-US" dirty="0"/>
              <a:t>4. Additionally, indicate its availability if it is needed by others.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19710A-FEDE-4316-8D0C-FA08B57ADBC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4960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Field - This is the basic element of data [2]. </a:t>
            </a:r>
          </a:p>
          <a:p>
            <a:endParaRPr lang="en-US" dirty="0"/>
          </a:p>
          <a:p>
            <a:r>
              <a:rPr lang="en-US" dirty="0"/>
              <a:t>One record represents several related fields.</a:t>
            </a:r>
          </a:p>
          <a:p>
            <a:endParaRPr lang="en-US" dirty="0"/>
          </a:p>
          <a:p>
            <a:r>
              <a:rPr lang="en-US" dirty="0"/>
              <a:t>In other words, a file is a group of related records.</a:t>
            </a:r>
          </a:p>
          <a:p>
            <a:endParaRPr lang="en-US" dirty="0"/>
          </a:p>
          <a:p>
            <a:r>
              <a:rPr lang="en-US" dirty="0"/>
              <a:t>Within the database, several relationships exist between files making the structure complex.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19710A-FEDE-4316-8D0C-FA08B57ADBC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9599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Files in a computer system reside within secondary storage. </a:t>
            </a:r>
          </a:p>
          <a:p>
            <a:endParaRPr lang="en-US" dirty="0"/>
          </a:p>
          <a:p>
            <a:r>
              <a:rPr lang="en-US" dirty="0"/>
              <a:t>Each volume gets a name and this name and other details concerning the volume are written by the file manager to a place that is accessible.</a:t>
            </a:r>
          </a:p>
          <a:p>
            <a:endParaRPr lang="en-US" dirty="0"/>
          </a:p>
          <a:p>
            <a:r>
              <a:rPr lang="en-US" dirty="0"/>
              <a:t>Once the volume descriptor (the common area with the volume information) is created a master file directory (MDF) is stored and lists the names and characteristics of every file within the volume [1]. The names within the MDF refer to program files, data files, and system files [1].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19710A-FEDE-4316-8D0C-FA08B57ADBC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876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because it is not easy to locate where all the files are stored [1].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19710A-FEDE-4316-8D0C-FA08B57ADBC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692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like a sequence which is very easy to implement. Think of how music was stored on a CD or DVD. One after the other.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19710A-FEDE-4316-8D0C-FA08B57ADBC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1955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A file cannot expand as it is not possible unless there is a space next to the file. If the file needs to expand, then it needs to be moved to a larger section every time it is updated [1].</a:t>
            </a:r>
          </a:p>
          <a:p>
            <a:r>
              <a:rPr lang="en-US" dirty="0"/>
              <a:t>This space needs to be compacted to minimize wasting space.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19710A-FEDE-4316-8D0C-FA08B57ADBC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2701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Each extent then holds a pointer to the next extent.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19710A-FEDE-4316-8D0C-FA08B57ADBC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3822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EF991-D786-47E4-BD2D-FDE8A28B8F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E16426-5A13-4722-B628-6C8A6B32E4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D5F6F-DE0B-438A-9753-92D54F059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DEFCD-A7E8-452A-80F5-47F3FB102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203087-BE9B-4D65-A9D9-7B90D5D56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123423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3C5C-7942-400B-9190-CAA301EDA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18CCDD-05DE-4409-B8A8-6DB123BFB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291F07-C4E6-42EB-8B7A-06E3A15A6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E055D-2819-498A-BDA7-D6FD1FE99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6ADFA-53BC-40F7-B8EE-09EF2BF27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6359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D44CD-A457-400E-9E74-EE09B1CE9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533C7-8760-445C-B1CA-29A8C3D8D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196EA-4D16-4E2E-8D08-48964F4CB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B1050-E51D-407D-A8CC-27F9B1EE1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95C1B-DDAE-4A1B-B003-D1F52D34D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68808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46E36-5BED-4D57-8221-3C3BFC71A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D21AE-13E6-4A5B-A0D2-16FD41FB2E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3367C-AED7-40C2-B9BB-9FE899FA66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F106B6-70AC-4177-8B2D-FEFEBAC9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5080AA-C103-4FF7-867C-112680A5B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B68383-EA16-4C03-8382-FD6F2E6A2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81249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A93C7-529C-4BE9-A00C-F428A69FE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A1A25-EE80-4A56-BF54-3AF8E3FD0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1A0ED1-C601-48A4-9B24-E91A763330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35B545-74D9-4DC4-9037-3C233AD3F1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1BDD21-421F-41C6-84EE-A8CCF5784D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7C1394-3D34-417B-BFA5-0102B63B1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2E07EA-CA17-401D-AD5B-D2E6EF0AD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5CE705-EF71-41DE-9CE0-1A838117C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227881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43AF5-BE8C-4FA4-9F58-88EF81248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2818DA-557B-40D9-B7D4-1A021AB7B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0ECD19-95B8-482F-8027-314F30426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B532C-8702-4B88-891B-38DC64F0B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39892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1F120A-7A0E-431E-A1AC-36CEEF413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FF7B39-9D7C-4437-92B5-81C15F32D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9A16B-7B35-47BC-9534-D4A877FD9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75535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60BD2-7873-4B99-AAC5-27E146B57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ADA2D-B749-44A1-9ED3-70009C197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40BB68-E7C2-4044-B5B3-77966E4467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AD0347-F2D5-44E0-AAB0-19A6B69EB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7BAAB3-BE59-45D3-B73F-9E83C42AD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06CCF2-D91A-47E4-B1CA-4C524802E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72102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125C2-1410-41EA-B560-B6D429561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A34192-B057-4681-83DD-29931FB660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A3B62-D82E-43BE-B8E8-FC69CF3C9D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87C3BF-8633-4FDA-BBDF-B4260011D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43593B-5E7F-4B28-B94C-B3DE2AC5E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81E0D-D7F1-49B6-9FA9-2CDE6BF0A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58283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8D127-A3D9-41B4-8ED8-B11D38D37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85B27-6A89-4791-B55C-E339C36E13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F5D04-07C6-4BC5-8E70-2B6D7F151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AF1EA-62D0-4E1F-9B4A-B08F11124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839795-DED6-435E-ABC4-615293CD3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5689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12FE9C-DF84-4917-B109-39D1FEEF99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50031-E943-46AA-A0D4-4BE4CECD0D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F1C99-BCAC-4026-8245-53B3DFA2E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7E5B8-BE12-4853-9A7A-41EB508AE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131A7-A8F9-4999-BE33-C0DED56A8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036410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ECA4AC-F63B-4D7E-B6AE-1783EE92E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13299F-DA3C-4064-BF7A-C4E3FA5605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02C13-C844-400D-945C-23A0F71246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E7C8E-B017-408D-A431-BDCB1F32DB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AA64E-5B31-4ED0-9E00-0D78EC5930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519411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K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4.xml"/><Relationship Id="rId7" Type="http://schemas.openxmlformats.org/officeDocument/2006/relationships/image" Target="../media/image1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227920-C3F4-4B25-BDD2-79714F4F9B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OPERATING SYSTEMS</a:t>
            </a:r>
            <a:endParaRPr lang="en-KE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E2BC3B-33E0-46F1-B9B4-972269E3AB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anchor="ctr">
            <a:normAutofit/>
          </a:bodyPr>
          <a:lstStyle/>
          <a:p>
            <a:pPr algn="l"/>
            <a:r>
              <a:rPr lang="en-US" sz="4400" dirty="0"/>
              <a:t>Dr Victoria Mukami</a:t>
            </a:r>
          </a:p>
          <a:p>
            <a:pPr algn="l"/>
            <a:r>
              <a:rPr lang="en-US" sz="3200" dirty="0"/>
              <a:t>University of Embu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A45B0EED-A229-F547-9E09-819184DA4A9D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2016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3E48EF6-ED91-45B0-8B42-829F605C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File Management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9DA68A-1EEC-4B3E-861E-1E1C4E1B9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66912" y="5645150"/>
            <a:ext cx="8258176" cy="6318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Lecture </a:t>
            </a:r>
            <a:r>
              <a:rPr lang="en-US" sz="2800" dirty="0">
                <a:solidFill>
                  <a:schemeClr val="tx1"/>
                </a:solidFill>
              </a:rPr>
              <a:t>10</a:t>
            </a:r>
            <a:endParaRPr lang="en-US" sz="2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Camera 1">
            <a:extLst>
              <a:ext uri="{FF2B5EF4-FFF2-40B4-BE49-F238E27FC236}">
                <a16:creationId xmlns:a16="http://schemas.microsoft.com/office/drawing/2014/main" id="{66012ABF-231A-0C92-DE73-B234C51898CB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9194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Overview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1741068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FD0B88CB-2590-9A03-5B92-EBC6538BD3D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5926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Learning Outcomes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4433719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21289722-9F87-E5AE-2857-0CB947E315C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6682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Overview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sz="2400" dirty="0"/>
              <a:t>Reviewed the input and output management </a:t>
            </a:r>
          </a:p>
          <a:p>
            <a:r>
              <a:rPr lang="en-US" sz="2400" dirty="0"/>
              <a:t>File management</a:t>
            </a:r>
          </a:p>
          <a:p>
            <a:r>
              <a:rPr lang="en-US" sz="2400" dirty="0"/>
              <a:t>Users work on files and storing the same files. </a:t>
            </a:r>
          </a:p>
          <a:p>
            <a:r>
              <a:rPr lang="en-US" sz="2400" dirty="0"/>
              <a:t>Concepts around files and the file system.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260BB05-12C1-497F-4600-838B4192E81E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877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Files and File System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b="1" dirty="0"/>
              <a:t>File</a:t>
            </a:r>
          </a:p>
          <a:p>
            <a:r>
              <a:rPr lang="en-US" dirty="0"/>
              <a:t>Collection of related data, programs, and information that is stored within a computer.</a:t>
            </a:r>
          </a:p>
          <a:p>
            <a:pPr marL="0" indent="0">
              <a:buNone/>
            </a:pPr>
            <a:r>
              <a:rPr lang="en-US" b="1" dirty="0"/>
              <a:t>File system</a:t>
            </a:r>
          </a:p>
          <a:p>
            <a:r>
              <a:rPr lang="en-US" dirty="0"/>
              <a:t>Allows users to create data collections [2].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3665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File System Properties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Long-term existence [1]</a:t>
            </a:r>
          </a:p>
          <a:p>
            <a:r>
              <a:rPr lang="en-US" dirty="0"/>
              <a:t>Files are stored permanently</a:t>
            </a:r>
          </a:p>
          <a:p>
            <a:r>
              <a:rPr lang="en-US" dirty="0"/>
              <a:t>Only the user can delete them</a:t>
            </a:r>
          </a:p>
          <a:p>
            <a:pPr marL="0" indent="0">
              <a:buNone/>
            </a:pPr>
            <a:r>
              <a:rPr lang="en-US" b="1" dirty="0"/>
              <a:t>Sharable between processes [1]</a:t>
            </a:r>
          </a:p>
          <a:p>
            <a:r>
              <a:rPr lang="en-US" dirty="0"/>
              <a:t>Files are named appropriately </a:t>
            </a:r>
          </a:p>
          <a:p>
            <a:r>
              <a:rPr lang="en-US" dirty="0"/>
              <a:t>Can include access permissions that allows for sharing.</a:t>
            </a:r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6A68A2E1-8C2E-15F6-43E6-7261C83DEE1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7740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File System Properties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Structure [1]</a:t>
            </a:r>
          </a:p>
          <a:p>
            <a:r>
              <a:rPr lang="en-US" dirty="0"/>
              <a:t>A file can have an internal structure that is convenient for a specific application.</a:t>
            </a:r>
          </a:p>
          <a:p>
            <a:r>
              <a:rPr lang="en-US" dirty="0"/>
              <a:t>File organization is also key for any operating system.</a:t>
            </a:r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426F5380-869C-EA8F-8EE9-A90C0DF6A9F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5254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Functions of a File System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9269186" cy="42519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b="1" dirty="0"/>
              <a:t>Create</a:t>
            </a:r>
          </a:p>
          <a:p>
            <a:r>
              <a:rPr lang="en-US" sz="2400" dirty="0"/>
              <a:t>A new file is created and placed within the existing structure of files</a:t>
            </a:r>
          </a:p>
          <a:p>
            <a:pPr marL="0" indent="0">
              <a:buNone/>
            </a:pPr>
            <a:r>
              <a:rPr lang="en-US" sz="2400" b="1" dirty="0"/>
              <a:t>Delete</a:t>
            </a:r>
          </a:p>
          <a:p>
            <a:r>
              <a:rPr lang="en-US" sz="2400" dirty="0"/>
              <a:t>A file is removed from the file system and destroyed</a:t>
            </a:r>
          </a:p>
          <a:p>
            <a:pPr marL="0" indent="0">
              <a:buNone/>
            </a:pPr>
            <a:r>
              <a:rPr lang="en-US" sz="2400" b="1" dirty="0"/>
              <a:t>Open</a:t>
            </a:r>
          </a:p>
          <a:p>
            <a:r>
              <a:rPr lang="en-US" sz="2400" dirty="0"/>
              <a:t>An already created file is opened and edited or worked on.</a:t>
            </a:r>
          </a:p>
          <a:p>
            <a:pPr marL="0" indent="0">
              <a:buNone/>
            </a:pPr>
            <a:r>
              <a:rPr lang="en-US" sz="2400" b="1" dirty="0"/>
              <a:t>Close</a:t>
            </a:r>
          </a:p>
          <a:p>
            <a:r>
              <a:rPr lang="en-US" sz="2400" dirty="0"/>
              <a:t>Open file is closed when an application or process no longer needs it.</a:t>
            </a:r>
          </a:p>
          <a:p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6B21E1D-9C3F-C756-2029-95738B5A2E0F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9428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Functions of a File System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Read</a:t>
            </a:r>
          </a:p>
          <a:p>
            <a:r>
              <a:rPr lang="en-US" dirty="0"/>
              <a:t>This is when a process reads a section or all the contents of a file</a:t>
            </a:r>
          </a:p>
          <a:p>
            <a:pPr marL="0" indent="0">
              <a:buNone/>
            </a:pPr>
            <a:r>
              <a:rPr lang="en-US" b="1" dirty="0"/>
              <a:t>Write</a:t>
            </a:r>
          </a:p>
          <a:p>
            <a:r>
              <a:rPr lang="en-US" dirty="0"/>
              <a:t>When a process updates a file and makes changes to the file.</a:t>
            </a:r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97934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File Manager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sz="3200" dirty="0"/>
              <a:t>Responsible for creating, editing, and controlling access to files [1].</a:t>
            </a:r>
          </a:p>
          <a:p>
            <a:r>
              <a:rPr lang="en-US" sz="3200" dirty="0"/>
              <a:t>Manages the resources used by those files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39837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File Manager Tasks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Keep track of where each file is stored [1]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Use policies that determine where and how each file will be stored.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Allocate each file to a user who has rights to the file and track the user's use of the file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Deallocate a file when it is ready to be returned to storage. </a:t>
            </a:r>
          </a:p>
          <a:p>
            <a:pPr marL="457200" indent="-457200">
              <a:buFont typeface="+mj-lt"/>
              <a:buAutoNum type="arabicPeriod"/>
            </a:pP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77508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File Manager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Keeps track of "its file with directories that contain the filename, its physical location in secondary storage and information about it "[1].</a:t>
            </a:r>
          </a:p>
          <a:p>
            <a:r>
              <a:rPr lang="en-US" dirty="0"/>
              <a:t>Within the cloud, the file manager does not have a specific job </a:t>
            </a:r>
          </a:p>
          <a:p>
            <a:r>
              <a:rPr lang="en-US" dirty="0"/>
              <a:t>All the files are managed locally on devices. </a:t>
            </a:r>
          </a:p>
          <a:p>
            <a:r>
              <a:rPr lang="en-US" dirty="0"/>
              <a:t>On the cloud, the files are accessible remotely but stored within specific devices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95102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Definitions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/>
              <a:t>Field</a:t>
            </a:r>
          </a:p>
          <a:p>
            <a:r>
              <a:rPr lang="en-US" sz="2400" dirty="0"/>
              <a:t>Represents a single piece of data.</a:t>
            </a:r>
          </a:p>
          <a:p>
            <a:r>
              <a:rPr lang="en-US" sz="2400" dirty="0"/>
              <a:t>Identified by a field header. </a:t>
            </a:r>
          </a:p>
          <a:p>
            <a:pPr marL="0" indent="0">
              <a:buNone/>
            </a:pPr>
            <a:r>
              <a:rPr lang="en-US" sz="2400" b="1" dirty="0"/>
              <a:t>Record</a:t>
            </a:r>
          </a:p>
          <a:p>
            <a:r>
              <a:rPr lang="en-US" sz="2400" dirty="0"/>
              <a:t>Group of related fields. </a:t>
            </a:r>
          </a:p>
          <a:p>
            <a:pPr marL="0" indent="0">
              <a:buNone/>
            </a:pPr>
            <a:r>
              <a:rPr lang="en-US" sz="2400" b="1" dirty="0"/>
              <a:t>File</a:t>
            </a:r>
          </a:p>
          <a:p>
            <a:r>
              <a:rPr lang="en-US" sz="2400" dirty="0"/>
              <a:t>When several records are placed together, it becomes a file. </a:t>
            </a:r>
          </a:p>
          <a:p>
            <a:pPr marL="0" indent="0">
              <a:buNone/>
            </a:pPr>
            <a:r>
              <a:rPr lang="en-US" sz="2400" b="1" dirty="0"/>
              <a:t>Database</a:t>
            </a:r>
          </a:p>
          <a:p>
            <a:r>
              <a:rPr lang="en-US" sz="2400" dirty="0"/>
              <a:t>Group of related files. </a:t>
            </a:r>
          </a:p>
          <a:p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20768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File Manager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b="1" dirty="0"/>
              <a:t>Programs files </a:t>
            </a:r>
            <a:r>
              <a:rPr lang="en-US" dirty="0"/>
              <a:t>- contain instructions and data files contain data and the file manager treats them the same way [1].</a:t>
            </a:r>
          </a:p>
          <a:p>
            <a:r>
              <a:rPr lang="en-US" b="1" dirty="0"/>
              <a:t> Directories </a:t>
            </a:r>
            <a:r>
              <a:rPr lang="en-US" dirty="0"/>
              <a:t>- special files that contain lists of filenames and their attributes [1].</a:t>
            </a:r>
          </a:p>
          <a:p>
            <a:r>
              <a:rPr lang="en-US" dirty="0"/>
              <a:t>Each storage unit is considered a volume with each volume having several files [1]. </a:t>
            </a:r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0523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File Names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Files are named depending on the application. </a:t>
            </a:r>
          </a:p>
          <a:p>
            <a:r>
              <a:rPr lang="en-US" dirty="0"/>
              <a:t>File names are either absolute or relative. </a:t>
            </a:r>
          </a:p>
          <a:p>
            <a:pPr marL="0" indent="0">
              <a:buNone/>
            </a:pPr>
            <a:r>
              <a:rPr lang="en-US" b="1" dirty="0"/>
              <a:t>Relative filename</a:t>
            </a:r>
          </a:p>
          <a:p>
            <a:r>
              <a:rPr lang="en-US" dirty="0"/>
              <a:t>A relative file name includes only the name given by the user. </a:t>
            </a:r>
          </a:p>
          <a:p>
            <a:r>
              <a:rPr lang="en-US" dirty="0"/>
              <a:t>If a user created a file called </a:t>
            </a:r>
            <a:r>
              <a:rPr lang="en-US" i="1" dirty="0" err="1"/>
              <a:t>Document_One</a:t>
            </a:r>
            <a:r>
              <a:rPr lang="en-US" dirty="0"/>
              <a:t>, that would be the file name</a:t>
            </a:r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04056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File Names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Absolute filename</a:t>
            </a:r>
          </a:p>
          <a:p>
            <a:r>
              <a:rPr lang="en-US" dirty="0"/>
              <a:t>Includes all information including where the path is found.  </a:t>
            </a:r>
          </a:p>
          <a:p>
            <a:r>
              <a:rPr lang="en-US" dirty="0"/>
              <a:t>Previous example where our relative file name was </a:t>
            </a:r>
            <a:r>
              <a:rPr lang="en-US" i="1" dirty="0" err="1"/>
              <a:t>Document_One</a:t>
            </a:r>
            <a:endParaRPr lang="en-US" i="1" dirty="0"/>
          </a:p>
          <a:p>
            <a:r>
              <a:rPr lang="en-US" dirty="0"/>
              <a:t>The absolute file name on a Windows machine would be </a:t>
            </a:r>
            <a:r>
              <a:rPr lang="en-US" i="1" dirty="0"/>
              <a:t>C:\Users\Admin\Document_One. </a:t>
            </a:r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63111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File Names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BA445223-05BA-A5E7-FBCB-0B77B244B1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5195666"/>
              </p:ext>
            </p:extLst>
          </p:nvPr>
        </p:nvGraphicFramePr>
        <p:xfrm>
          <a:off x="3728357" y="677380"/>
          <a:ext cx="7188202" cy="3866997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1451347">
                  <a:extLst>
                    <a:ext uri="{9D8B030D-6E8A-4147-A177-3AD203B41FA5}">
                      <a16:colId xmlns:a16="http://schemas.microsoft.com/office/drawing/2014/main" val="2619572776"/>
                    </a:ext>
                  </a:extLst>
                </a:gridCol>
                <a:gridCol w="1414445">
                  <a:extLst>
                    <a:ext uri="{9D8B030D-6E8A-4147-A177-3AD203B41FA5}">
                      <a16:colId xmlns:a16="http://schemas.microsoft.com/office/drawing/2014/main" val="995491363"/>
                    </a:ext>
                  </a:extLst>
                </a:gridCol>
                <a:gridCol w="1588407">
                  <a:extLst>
                    <a:ext uri="{9D8B030D-6E8A-4147-A177-3AD203B41FA5}">
                      <a16:colId xmlns:a16="http://schemas.microsoft.com/office/drawing/2014/main" val="3756751642"/>
                    </a:ext>
                  </a:extLst>
                </a:gridCol>
                <a:gridCol w="1352944">
                  <a:extLst>
                    <a:ext uri="{9D8B030D-6E8A-4147-A177-3AD203B41FA5}">
                      <a16:colId xmlns:a16="http://schemas.microsoft.com/office/drawing/2014/main" val="3089280754"/>
                    </a:ext>
                  </a:extLst>
                </a:gridCol>
                <a:gridCol w="1381059">
                  <a:extLst>
                    <a:ext uri="{9D8B030D-6E8A-4147-A177-3AD203B41FA5}">
                      <a16:colId xmlns:a16="http://schemas.microsoft.com/office/drawing/2014/main" val="758811774"/>
                    </a:ext>
                  </a:extLst>
                </a:gridCol>
              </a:tblGrid>
              <a:tr h="66257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cap="none" spc="0">
                          <a:solidFill>
                            <a:schemeClr val="bg1"/>
                          </a:solidFill>
                          <a:effectLst/>
                        </a:rPr>
                        <a:t>Operating System Case Sensitive</a:t>
                      </a:r>
                      <a:endParaRPr lang="en-GB" sz="1100" b="0" cap="none" spc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cap="none" spc="0">
                          <a:solidFill>
                            <a:schemeClr val="bg1"/>
                          </a:solidFill>
                          <a:effectLst/>
                        </a:rPr>
                        <a:t>Special Characters</a:t>
                      </a:r>
                      <a:endParaRPr lang="en-GB" sz="1100" b="0" cap="none" spc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cap="none" spc="0">
                          <a:solidFill>
                            <a:schemeClr val="bg1"/>
                          </a:solidFill>
                          <a:effectLst/>
                        </a:rPr>
                        <a:t>Not Allowed</a:t>
                      </a:r>
                      <a:endParaRPr lang="en-GB" sz="1100" b="0" cap="none" spc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cap="none" spc="0">
                          <a:solidFill>
                            <a:schemeClr val="bg1"/>
                          </a:solidFill>
                          <a:effectLst/>
                        </a:rPr>
                        <a:t>Extension Required</a:t>
                      </a:r>
                      <a:endParaRPr lang="en-GB" sz="1100" b="0" cap="none" spc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cap="none" spc="0">
                          <a:solidFill>
                            <a:schemeClr val="bg1"/>
                          </a:solidFill>
                          <a:effectLst/>
                        </a:rPr>
                        <a:t>Maximum Character Length</a:t>
                      </a:r>
                      <a:endParaRPr lang="en-GB" sz="1100" b="0" cap="none" spc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6118059"/>
                  </a:ext>
                </a:extLst>
              </a:tr>
              <a:tr h="40556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Android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Yes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* ? $ &amp; [ ] / \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No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126/255*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6905363"/>
                  </a:ext>
                </a:extLst>
              </a:tr>
              <a:tr h="40556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Linux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Yes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* ? $ &amp; [ ] / \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No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256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6547954"/>
                  </a:ext>
                </a:extLst>
              </a:tr>
              <a:tr h="40556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Mac OS X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Yes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Colon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No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255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1466535"/>
                  </a:ext>
                </a:extLst>
              </a:tr>
              <a:tr h="66257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MS-DOS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No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Only hyphens and underlines allowed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Yes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8.3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1881"/>
                  </a:ext>
                </a:extLst>
              </a:tr>
              <a:tr h="40556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UNIX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Yes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 dirty="0">
                          <a:solidFill>
                            <a:schemeClr val="tx1"/>
                          </a:solidFill>
                          <a:effectLst/>
                        </a:rPr>
                        <a:t>* ? $ &amp; [ ] / \</a:t>
                      </a:r>
                      <a:endParaRPr lang="en-GB" sz="1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No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256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9334211"/>
                  </a:ext>
                </a:extLst>
              </a:tr>
              <a:tr h="91959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 dirty="0">
                          <a:solidFill>
                            <a:schemeClr val="tx1"/>
                          </a:solidFill>
                          <a:effectLst/>
                        </a:rPr>
                        <a:t>Windows</a:t>
                      </a:r>
                      <a:endParaRPr lang="en-GB" sz="1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No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Most special characters are not allowed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>
                          <a:solidFill>
                            <a:schemeClr val="tx1"/>
                          </a:solidFill>
                          <a:effectLst/>
                        </a:rPr>
                        <a:t>Yes</a:t>
                      </a:r>
                      <a:endParaRPr lang="en-GB" sz="1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100" cap="none" spc="0" dirty="0">
                          <a:solidFill>
                            <a:schemeClr val="tx1"/>
                          </a:solidFill>
                          <a:effectLst/>
                        </a:rPr>
                        <a:t>255/256</a:t>
                      </a:r>
                      <a:endParaRPr lang="en-GB" sz="1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462" marR="55074" marT="73433" marB="7343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6008512"/>
                  </a:ext>
                </a:extLst>
              </a:tr>
            </a:tbl>
          </a:graphicData>
        </a:graphic>
      </p:graphicFrame>
      <p:pic>
        <p:nvPicPr>
          <p:cNvPr id="6" name="Camera 5">
            <a:extLst>
              <a:ext uri="{FF2B5EF4-FFF2-40B4-BE49-F238E27FC236}">
                <a16:creationId xmlns:a16="http://schemas.microsoft.com/office/drawing/2014/main" id="{B0DBCBDB-15B8-8EE6-F725-785F82D2B60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5EB1C62-F272-2610-C94C-7B495757B537}"/>
              </a:ext>
            </a:extLst>
          </p:cNvPr>
          <p:cNvSpPr txBox="1"/>
          <p:nvPr/>
        </p:nvSpPr>
        <p:spPr>
          <a:xfrm>
            <a:off x="4053418" y="4783638"/>
            <a:ext cx="6098720" cy="3904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ts val="500"/>
              </a:spcBef>
              <a:spcAft>
                <a:spcPts val="1000"/>
              </a:spcAft>
            </a:pPr>
            <a:r>
              <a:rPr lang="en-KE" sz="1800" b="0" dirty="0">
                <a:solidFill>
                  <a:srgbClr val="2F5496"/>
                </a:solidFill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Table 1</a:t>
            </a:r>
            <a:r>
              <a:rPr lang="en-US" sz="1800" b="0" dirty="0">
                <a:solidFill>
                  <a:srgbClr val="2F5496"/>
                </a:solidFill>
                <a:effectLst/>
                <a:latin typeface="Helvetica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File Names Summary (Adapted) [1]</a:t>
            </a:r>
            <a:endParaRPr lang="en-GB" sz="1400" b="1" dirty="0">
              <a:solidFill>
                <a:srgbClr val="2F5496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0235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dirty="0"/>
              <a:t>File Organization</a:t>
            </a:r>
            <a:endParaRPr lang="en-KE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Look at the arrangement of records within a file. </a:t>
            </a:r>
          </a:p>
          <a:p>
            <a:r>
              <a:rPr lang="en-US" dirty="0"/>
              <a:t>Files are composed of records [1]. </a:t>
            </a:r>
          </a:p>
          <a:p>
            <a:r>
              <a:rPr lang="en-US" dirty="0"/>
              <a:t>The format for any record is either fixed length or variable length.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026836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Fixed Length Records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Easiest to access directly [1]. </a:t>
            </a:r>
          </a:p>
          <a:p>
            <a:r>
              <a:rPr lang="en-US" dirty="0"/>
              <a:t>They are stored in a fixed size</a:t>
            </a:r>
          </a:p>
          <a:p>
            <a:r>
              <a:rPr lang="en-US" dirty="0"/>
              <a:t>Any part of the records that is larger than the fixed size is truncated [1].</a:t>
            </a:r>
          </a:p>
          <a:p>
            <a:r>
              <a:rPr lang="en-US" dirty="0"/>
              <a:t>If the record is smaller than the fixed length, then the extra storage space will be wasted.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868833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Variable Length Records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Do not leave any empty storage </a:t>
            </a:r>
          </a:p>
          <a:p>
            <a:r>
              <a:rPr lang="en-US" dirty="0"/>
              <a:t>Do not cause any truncation. </a:t>
            </a:r>
          </a:p>
          <a:p>
            <a:r>
              <a:rPr lang="en-US" dirty="0"/>
              <a:t>Not easily accessible directly </a:t>
            </a:r>
          </a:p>
          <a:p>
            <a:r>
              <a:rPr lang="en-US" dirty="0"/>
              <a:t>When accessed sequentially they are easy to locate.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71022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Physical File Location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Concerns the way records are arranged </a:t>
            </a:r>
          </a:p>
          <a:p>
            <a:r>
              <a:rPr lang="en-US" dirty="0"/>
              <a:t>Characteristics used to store them. </a:t>
            </a:r>
          </a:p>
          <a:p>
            <a:r>
              <a:rPr lang="en-US" dirty="0"/>
              <a:t>There are several file organization methods.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344696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Sequential Record Organization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Easiest to implement </a:t>
            </a:r>
          </a:p>
          <a:p>
            <a:r>
              <a:rPr lang="en-US" dirty="0"/>
              <a:t>Variable-length records are retrieved one after the other. '</a:t>
            </a:r>
          </a:p>
          <a:p>
            <a:r>
              <a:rPr lang="en-US" dirty="0"/>
              <a:t>To access the files, the file manager just needs to search from the beginning until it finds it.</a:t>
            </a:r>
            <a:endParaRPr lang="en-KE" dirty="0"/>
          </a:p>
          <a:p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25105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Direct File Organization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200" dirty="0"/>
              <a:t>Uses direct access files. </a:t>
            </a:r>
          </a:p>
          <a:p>
            <a:r>
              <a:rPr lang="en-US" sz="3200" dirty="0"/>
              <a:t>Gives users the flexibility to access any record in any order. </a:t>
            </a:r>
          </a:p>
          <a:p>
            <a:r>
              <a:rPr lang="en-US" sz="3200" dirty="0"/>
              <a:t>Known as a random organization [1].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98091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Indexed Sequential Record 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Takes the good of sequential and direct access. </a:t>
            </a:r>
          </a:p>
          <a:p>
            <a:r>
              <a:rPr lang="en-US" dirty="0"/>
              <a:t>Uses the indexed sequential access method application </a:t>
            </a:r>
          </a:p>
          <a:p>
            <a:r>
              <a:rPr lang="en-US" dirty="0"/>
              <a:t>Handles overflows while maintaining the record order [1].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703335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Physical Storage Allocation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Records are subdivided into fields. </a:t>
            </a:r>
          </a:p>
          <a:p>
            <a:r>
              <a:rPr lang="en-US" dirty="0"/>
              <a:t>A record may contain several fields. </a:t>
            </a:r>
          </a:p>
          <a:p>
            <a:r>
              <a:rPr lang="en-US" dirty="0"/>
              <a:t>Most records are managed by application programs </a:t>
            </a:r>
          </a:p>
          <a:p>
            <a:r>
              <a:rPr lang="en-US" dirty="0"/>
              <a:t>Those that are oriented toward database applications are managed by the file manager [1].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684560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Contiguous Storage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Contiguous means one after the other.</a:t>
            </a:r>
          </a:p>
          <a:p>
            <a:r>
              <a:rPr lang="en-US" dirty="0"/>
              <a:t>Contiguous storage refers to records being stored one after the other [1].</a:t>
            </a:r>
          </a:p>
          <a:p>
            <a:pPr marL="0" indent="0">
              <a:buNone/>
            </a:pPr>
            <a:r>
              <a:rPr lang="en-US" b="1" dirty="0"/>
              <a:t>Advantage </a:t>
            </a:r>
          </a:p>
          <a:p>
            <a:r>
              <a:rPr lang="en-US" dirty="0"/>
              <a:t>Ease of implementation.</a:t>
            </a:r>
          </a:p>
          <a:p>
            <a:r>
              <a:rPr lang="en-US" dirty="0"/>
              <a:t>Ease of direct access due to each part of a file being stored in the same compact area [1].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71256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Contiguous Storage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Drawback</a:t>
            </a:r>
          </a:p>
          <a:p>
            <a:r>
              <a:rPr lang="en-US" dirty="0"/>
              <a:t>Lack of flexibility - file cannot expand </a:t>
            </a:r>
          </a:p>
          <a:p>
            <a:r>
              <a:rPr lang="en-US" dirty="0"/>
              <a:t>Fragmentation- occurs because space is reserved for files and this space may be unused especially if the file is smaller.  </a:t>
            </a:r>
          </a:p>
          <a:p>
            <a:r>
              <a:rPr lang="en-US" dirty="0"/>
              <a:t>During defragmentation, files are inaccessible.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53909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Non-Contiguous Storage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Random file storage. </a:t>
            </a:r>
          </a:p>
          <a:p>
            <a:r>
              <a:rPr lang="en-US" sz="2400" dirty="0"/>
              <a:t>Files are stored within any available space within the disk. </a:t>
            </a:r>
          </a:p>
          <a:p>
            <a:r>
              <a:rPr lang="en-US" sz="2400" dirty="0"/>
              <a:t>Any additional sections to a file are stored within other free sections of the hard disk. </a:t>
            </a:r>
          </a:p>
          <a:p>
            <a:r>
              <a:rPr lang="en-US" sz="2400" dirty="0"/>
              <a:t>These additional sections are known as</a:t>
            </a:r>
            <a:r>
              <a:rPr lang="en-US" sz="2400" b="1" dirty="0"/>
              <a:t> extents </a:t>
            </a:r>
            <a:r>
              <a:rPr lang="en-US" sz="2400" dirty="0"/>
              <a:t>[1]. </a:t>
            </a:r>
          </a:p>
          <a:p>
            <a:r>
              <a:rPr lang="en-US" sz="2400" dirty="0"/>
              <a:t>Linking of the extents happens by having a directory entry</a:t>
            </a:r>
          </a:p>
          <a:p>
            <a:r>
              <a:rPr lang="en-US" sz="2400" dirty="0"/>
              <a:t>Consists of the file name, the storage location of the first and last extent and the total number of extents [1]. </a:t>
            </a:r>
            <a:endParaRPr lang="en-KE" sz="2400" dirty="0"/>
          </a:p>
          <a:p>
            <a:endParaRPr lang="en-KE" sz="20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86472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Non-Contiguous Storage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System can locate the middle extents by following the pointers of the first extent [1].</a:t>
            </a:r>
          </a:p>
          <a:p>
            <a:r>
              <a:rPr lang="en-US" dirty="0"/>
              <a:t>A different method involves all the file extents at the directory level.</a:t>
            </a:r>
          </a:p>
          <a:p>
            <a:pPr marL="0" indent="0">
              <a:buNone/>
            </a:pPr>
            <a:r>
              <a:rPr lang="en-US" b="1" dirty="0"/>
              <a:t>Drawback </a:t>
            </a:r>
          </a:p>
          <a:p>
            <a:r>
              <a:rPr lang="en-US" dirty="0"/>
              <a:t>Does not allow direct access. </a:t>
            </a:r>
          </a:p>
          <a:p>
            <a:pPr marL="0" indent="0">
              <a:buNone/>
            </a:pPr>
            <a:r>
              <a:rPr lang="en-US" b="1" dirty="0"/>
              <a:t>Benefit</a:t>
            </a:r>
          </a:p>
          <a:p>
            <a:r>
              <a:rPr lang="en-US" dirty="0"/>
              <a:t>This method eliminates the need for defragmentation.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721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Indexed Storage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Allows for direct record access</a:t>
            </a:r>
          </a:p>
          <a:p>
            <a:r>
              <a:rPr lang="en-US" dirty="0"/>
              <a:t>Bringing together all the links of the extent into an index block [1]. </a:t>
            </a:r>
          </a:p>
          <a:p>
            <a:r>
              <a:rPr lang="en-US" dirty="0"/>
              <a:t>Each file has its index block </a:t>
            </a:r>
          </a:p>
          <a:p>
            <a:r>
              <a:rPr lang="en-US" dirty="0"/>
              <a:t>Consists of the addresses of each disk sector that make up the file.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1777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Indexed Storage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When a file has been created the pointers to each index block are set to null [1]. </a:t>
            </a:r>
          </a:p>
          <a:p>
            <a:r>
              <a:rPr lang="en-US" dirty="0"/>
              <a:t>As each sector is filled the pointer is set to the appropriate address. </a:t>
            </a:r>
          </a:p>
          <a:p>
            <a:r>
              <a:rPr lang="en-US" dirty="0"/>
              <a:t>Indexed storage supports both sequential and direct access.</a:t>
            </a:r>
          </a:p>
          <a:p>
            <a:r>
              <a:rPr lang="en-US" dirty="0"/>
              <a:t>Does not improve storage space use due to the index block.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63394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Summary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5710898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67583854-63E1-44E2-7873-DE8D3B16900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42357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32EA78-8993-4B93-896A-BD96906D4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US" sz="4800" dirty="0"/>
              <a:t>Discussion Topic</a:t>
            </a:r>
            <a:endParaRPr lang="en-KE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02CAC-28FF-4E33-9F2A-626B74DE0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 fontScale="92500"/>
          </a:bodyPr>
          <a:lstStyle/>
          <a:p>
            <a:r>
              <a:rPr lang="en-US" sz="4000" dirty="0"/>
              <a:t>Windows 11 is one of the newer operating systems by Microsoft. Find out the type of physical storage that Windows 11 supports. </a:t>
            </a:r>
          </a:p>
          <a:p>
            <a:r>
              <a:rPr lang="en-US" sz="4000" dirty="0"/>
              <a:t>What are the drawbacks and benefits of the same?</a:t>
            </a:r>
            <a:endParaRPr lang="en-KE" sz="4000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amera 3">
            <a:extLst>
              <a:ext uri="{FF2B5EF4-FFF2-40B4-BE49-F238E27FC236}">
                <a16:creationId xmlns:a16="http://schemas.microsoft.com/office/drawing/2014/main" id="{D3D6C1A3-CDEE-4104-88F1-9C734AF19623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543120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References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5245554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05F55F80-07F5-4AF6-4A0C-79F3DD3B6E9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73390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ACA2EA0-FFD3-42EC-9406-B595015ED9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D5288BCE-665C-472A-8C43-664BCFA31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8762" y="1247775"/>
            <a:ext cx="9144000" cy="3007447"/>
          </a:xfrm>
          <a:prstGeom prst="rect">
            <a:avLst/>
          </a:prstGeom>
          <a:solidFill>
            <a:schemeClr val="bg1"/>
          </a:solidFill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DDE215-3EF6-4702-9EB9-800ACEDCC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4988" y="1442172"/>
            <a:ext cx="8582025" cy="2177328"/>
          </a:xfrm>
        </p:spPr>
        <p:txBody>
          <a:bodyPr anchor="ctr">
            <a:normAutofit/>
          </a:bodyPr>
          <a:lstStyle/>
          <a:p>
            <a:r>
              <a:rPr lang="en-US" sz="6600"/>
              <a:t>Next lesson will cover</a:t>
            </a:r>
            <a:endParaRPr lang="en-KE" sz="660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6C57131-53A7-4C1A-BEA8-25F06A06A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7872" y="3912322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2E118-7776-4634-A5A9-8873E3E2B4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6988" y="3962400"/>
            <a:ext cx="7058025" cy="581025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4000" dirty="0">
                <a:solidFill>
                  <a:srgbClr val="FFFFFF"/>
                </a:solidFill>
              </a:rPr>
              <a:t>Operating System Security</a:t>
            </a:r>
            <a:endParaRPr lang="en-KE" sz="4000" dirty="0">
              <a:solidFill>
                <a:srgbClr val="FFFFFF"/>
              </a:solidFill>
            </a:endParaRPr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55A1433-98A2-18D7-4B73-41598CC87DB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7041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864EA9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1698</Words>
  <Application>Microsoft Office PowerPoint</Application>
  <PresentationFormat>Widescreen</PresentationFormat>
  <Paragraphs>235</Paragraphs>
  <Slides>36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Arial</vt:lpstr>
      <vt:lpstr>Calibri</vt:lpstr>
      <vt:lpstr>Georgia</vt:lpstr>
      <vt:lpstr>Helvetica</vt:lpstr>
      <vt:lpstr>Office Theme</vt:lpstr>
      <vt:lpstr>OPERATING SYSTEMS</vt:lpstr>
      <vt:lpstr>File Management</vt:lpstr>
      <vt:lpstr>Overview</vt:lpstr>
      <vt:lpstr>Learning Outcomes</vt:lpstr>
      <vt:lpstr>Overview</vt:lpstr>
      <vt:lpstr>Files and File System</vt:lpstr>
      <vt:lpstr>File System Properties</vt:lpstr>
      <vt:lpstr>File System Properties</vt:lpstr>
      <vt:lpstr>Functions of a File System</vt:lpstr>
      <vt:lpstr>Functions of a File System</vt:lpstr>
      <vt:lpstr>File Manager</vt:lpstr>
      <vt:lpstr>File Manager Tasks</vt:lpstr>
      <vt:lpstr>File Manager</vt:lpstr>
      <vt:lpstr>Definitions</vt:lpstr>
      <vt:lpstr>File Manager</vt:lpstr>
      <vt:lpstr>File Names</vt:lpstr>
      <vt:lpstr>File Names</vt:lpstr>
      <vt:lpstr>File Names</vt:lpstr>
      <vt:lpstr>File Organization</vt:lpstr>
      <vt:lpstr>Fixed Length Records</vt:lpstr>
      <vt:lpstr>Variable Length Records</vt:lpstr>
      <vt:lpstr>Physical File Location</vt:lpstr>
      <vt:lpstr>Sequential Record Organization</vt:lpstr>
      <vt:lpstr>Direct File Organization</vt:lpstr>
      <vt:lpstr>Indexed Sequential Record </vt:lpstr>
      <vt:lpstr>Physical Storage Allocation</vt:lpstr>
      <vt:lpstr>Contiguous Storage</vt:lpstr>
      <vt:lpstr>Contiguous Storage</vt:lpstr>
      <vt:lpstr>Non-Contiguous Storage</vt:lpstr>
      <vt:lpstr>Non-Contiguous Storage</vt:lpstr>
      <vt:lpstr>Indexed Storage</vt:lpstr>
      <vt:lpstr>Indexed Storage</vt:lpstr>
      <vt:lpstr>Summary</vt:lpstr>
      <vt:lpstr>Discussion Topic</vt:lpstr>
      <vt:lpstr>References</vt:lpstr>
      <vt:lpstr>Next lesson will cover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Organization and Architecture</dc:title>
  <dc:creator>Victoria Mukami</dc:creator>
  <cp:lastModifiedBy>Victoria Mukami</cp:lastModifiedBy>
  <cp:revision>11</cp:revision>
  <dcterms:created xsi:type="dcterms:W3CDTF">2021-09-16T11:34:02Z</dcterms:created>
  <dcterms:modified xsi:type="dcterms:W3CDTF">2022-10-31T20:16:29Z</dcterms:modified>
</cp:coreProperties>
</file>