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38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44" roundtripDataSignature="AMtx7miFssBc+HfibYIytlExBC3VIms7q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8EDDFDDD-FD46-4F7E-B27F-C82B2BD82337}">
  <a:tblStyle styleId="{8EDDFDDD-FD46-4F7E-B27F-C82B2BD82337}" styleName="Table_0">
    <a:wholeTbl>
      <a:tcTxStyle b="off" i="off">
        <a:font>
          <a:latin typeface="Georgia"/>
          <a:ea typeface="Georgia"/>
          <a:cs typeface="Georgia"/>
        </a:font>
        <a:schemeClr val="dk1"/>
      </a:tcTxStyle>
      <a:tcStyle>
        <a:tcBdr>
          <a:left>
            <a:ln cap="flat" cmpd="sng" w="12700">
              <a:solidFill>
                <a:schemeClr val="accent3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accent3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accent3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accent3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accent3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accent3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fill>
          <a:solidFill>
            <a:schemeClr val="accent3">
              <a:alpha val="20000"/>
            </a:schemeClr>
          </a:solidFill>
        </a:fill>
      </a:tcStyle>
    </a:band1H>
    <a:band2H>
      <a:tcTxStyle/>
    </a:band2H>
    <a:band1V>
      <a:tcTxStyle/>
      <a:tcStyle>
        <a:fill>
          <a:solidFill>
            <a:schemeClr val="accent3">
              <a:alpha val="20000"/>
            </a:schemeClr>
          </a:solidFill>
        </a:fill>
      </a:tcStyle>
    </a:band1V>
    <a:band2V>
      <a:tcTxStyle/>
    </a:band2V>
    <a:lastCol>
      <a:tcTxStyle b="on" i="off"/>
    </a:lastCol>
    <a:firstCol>
      <a:tcTxStyle b="on" i="off"/>
    </a:firstCol>
    <a:lastRow>
      <a:tcTxStyle b="on" i="off"/>
      <a:tcStyle>
        <a:tcBdr>
          <a:top>
            <a:ln cap="flat" cmpd="sng" w="50800">
              <a:solidFill>
                <a:schemeClr val="accent3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rgbClr val="FFFFFF">
              <a:alpha val="0"/>
            </a:srgbClr>
          </a:solidFill>
        </a:fill>
      </a:tcStyle>
    </a:lastRow>
    <a:seCell>
      <a:tcTxStyle/>
    </a:seCell>
    <a:swCell>
      <a:tcTxStyle/>
    </a:swCell>
    <a:firstRow>
      <a:tcTxStyle b="on" i="off"/>
      <a:tcStyle>
        <a:tcBdr>
          <a:bottom>
            <a:ln cap="flat" cmpd="sng" w="25400">
              <a:solidFill>
                <a:schemeClr val="accent3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rgbClr val="FFFFFF">
              <a:alpha val="0"/>
            </a:srgbClr>
          </a:solidFill>
        </a:fill>
      </a:tcStyle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20" Type="http://schemas.openxmlformats.org/officeDocument/2006/relationships/slide" Target="slides/slide15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22" Type="http://schemas.openxmlformats.org/officeDocument/2006/relationships/slide" Target="slides/slide17.xml"/><Relationship Id="rId44" Type="http://customschemas.google.com/relationships/presentationmetadata" Target="metadata"/><Relationship Id="rId21" Type="http://schemas.openxmlformats.org/officeDocument/2006/relationships/slide" Target="slides/slide16.xml"/><Relationship Id="rId43" Type="http://schemas.openxmlformats.org/officeDocument/2006/relationships/slide" Target="slides/slide38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slide" Target="slides/slide28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35" Type="http://schemas.openxmlformats.org/officeDocument/2006/relationships/slide" Target="slides/slide30.xml"/><Relationship Id="rId12" Type="http://schemas.openxmlformats.org/officeDocument/2006/relationships/slide" Target="slides/slide7.xml"/><Relationship Id="rId34" Type="http://schemas.openxmlformats.org/officeDocument/2006/relationships/slide" Target="slides/slide29.xml"/><Relationship Id="rId15" Type="http://schemas.openxmlformats.org/officeDocument/2006/relationships/slide" Target="slides/slide10.xml"/><Relationship Id="rId37" Type="http://schemas.openxmlformats.org/officeDocument/2006/relationships/slide" Target="slides/slide32.xml"/><Relationship Id="rId14" Type="http://schemas.openxmlformats.org/officeDocument/2006/relationships/slide" Target="slides/slide9.xml"/><Relationship Id="rId36" Type="http://schemas.openxmlformats.org/officeDocument/2006/relationships/slide" Target="slides/slide31.xml"/><Relationship Id="rId17" Type="http://schemas.openxmlformats.org/officeDocument/2006/relationships/slide" Target="slides/slide12.xml"/><Relationship Id="rId39" Type="http://schemas.openxmlformats.org/officeDocument/2006/relationships/slide" Target="slides/slide34.xml"/><Relationship Id="rId16" Type="http://schemas.openxmlformats.org/officeDocument/2006/relationships/slide" Target="slides/slide11.xml"/><Relationship Id="rId38" Type="http://schemas.openxmlformats.org/officeDocument/2006/relationships/slide" Target="slides/slide33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" name="Google Shape;110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" name="Google Shape;137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4" name="Google Shape;164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3" name="Google Shape;173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2" name="Google Shape;182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through the system administrator to </a:t>
            </a:r>
            <a:endParaRPr/>
          </a:p>
        </p:txBody>
      </p:sp>
      <p:sp>
        <p:nvSpPr>
          <p:cNvPr id="183" name="Google Shape;183;p8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2" name="Google Shape;192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1" name="Google Shape;201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0" name="Google Shape;210;p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The system even being a target of attacks.</a:t>
            </a:r>
            <a:endParaRPr/>
          </a:p>
        </p:txBody>
      </p:sp>
      <p:sp>
        <p:nvSpPr>
          <p:cNvPr id="211" name="Google Shape;211;p1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0" name="Google Shape;220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/>
              <a:t>Integrity Checking - </a:t>
            </a:r>
            <a:r>
              <a:rPr b="0" i="0" lang="en-US">
                <a:solidFill>
                  <a:srgbClr val="202124"/>
                </a:solidFill>
                <a:latin typeface="arial"/>
                <a:ea typeface="arial"/>
                <a:cs typeface="arial"/>
                <a:sym typeface="arial"/>
              </a:rPr>
              <a:t>protects system files against unauthorized modifications.</a:t>
            </a:r>
            <a:endParaRPr b="0"/>
          </a:p>
        </p:txBody>
      </p:sp>
      <p:sp>
        <p:nvSpPr>
          <p:cNvPr id="221" name="Google Shape;221;p1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0" name="Google Shape;230;p1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Data replication - </a:t>
            </a:r>
            <a:r>
              <a:rPr b="1" i="0" lang="en-US">
                <a:solidFill>
                  <a:srgbClr val="202124"/>
                </a:solidFill>
                <a:latin typeface="arial"/>
                <a:ea typeface="arial"/>
                <a:cs typeface="arial"/>
                <a:sym typeface="arial"/>
              </a:rPr>
              <a:t>process of storing the same data in multiple locations</a:t>
            </a:r>
            <a:r>
              <a:rPr b="0" i="0" lang="en-US">
                <a:solidFill>
                  <a:srgbClr val="202124"/>
                </a:solidFill>
                <a:latin typeface="arial"/>
                <a:ea typeface="arial"/>
                <a:cs typeface="arial"/>
                <a:sym typeface="arial"/>
              </a:rPr>
              <a:t>. How and where your company copies and keeps data impacts how quickly and easily you can retrieve that data when needed</a:t>
            </a:r>
            <a:endParaRPr/>
          </a:p>
        </p:txBody>
      </p:sp>
      <p:sp>
        <p:nvSpPr>
          <p:cNvPr id="231" name="Google Shape;231;p1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0" name="Google Shape;240;p1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Pattern Recognition – Review of ML</a:t>
            </a:r>
            <a:endParaRPr/>
          </a:p>
        </p:txBody>
      </p:sp>
      <p:sp>
        <p:nvSpPr>
          <p:cNvPr id="241" name="Google Shape;241;p1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1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0" name="Google Shape;250;p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1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9" name="Google Shape;259;p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1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8" name="Google Shape;268;p1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1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7" name="Google Shape;277;p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1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6" name="Google Shape;286;p1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2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95" name="Google Shape;295;p2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Consider forgetting to lock your house and a burglar breaks in and steals your electronics. This is an example of a breach. </a:t>
            </a:r>
            <a:endParaRPr/>
          </a:p>
        </p:txBody>
      </p:sp>
      <p:sp>
        <p:nvSpPr>
          <p:cNvPr id="296" name="Google Shape;296;p20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2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05" name="Google Shape;305;p2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For instance, a disgruntled former employee may end up modifying files or even copying confidential files and taking them to a competitor. </a:t>
            </a:r>
            <a:endParaRPr/>
          </a:p>
        </p:txBody>
      </p:sp>
      <p:sp>
        <p:nvSpPr>
          <p:cNvPr id="306" name="Google Shape;306;p2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3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15" name="Google Shape;315;p2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/>
              <a:t>Wiretapping - </a:t>
            </a:r>
            <a:r>
              <a:rPr lang="en-US"/>
              <a:t>this is like what you see in movies where some branch of the police/military taps telephones to listen to a conversation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without changing content.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6" name="Google Shape;316;p2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3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2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5" name="Google Shape;325;p2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2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p2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34" name="Google Shape;334;p2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5" name="Google Shape;335;p2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2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2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4" name="Google Shape;344;p2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2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53" name="Google Shape;353;p2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Boot Record - </a:t>
            </a:r>
            <a:r>
              <a:rPr b="0" i="0" lang="en-US">
                <a:solidFill>
                  <a:srgbClr val="202124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r>
              <a:rPr b="1" i="0" lang="en-US">
                <a:solidFill>
                  <a:srgbClr val="202124"/>
                </a:solidFill>
                <a:latin typeface="arial"/>
                <a:ea typeface="arial"/>
                <a:cs typeface="arial"/>
                <a:sym typeface="arial"/>
              </a:rPr>
              <a:t>the information in the first sector of a hard disk or a removable drive</a:t>
            </a:r>
            <a:r>
              <a:rPr b="0" i="0" lang="en-US">
                <a:solidFill>
                  <a:srgbClr val="202124"/>
                </a:solidFill>
                <a:latin typeface="arial"/>
                <a:ea typeface="arial"/>
                <a:cs typeface="arial"/>
                <a:sym typeface="arial"/>
              </a:rPr>
              <a:t>. It identifies how and where the system's operating system (OS) is located in order to be booted (loaded) into the computer's main storage or random-access memory (RAM).</a:t>
            </a:r>
            <a:endParaRPr/>
          </a:p>
        </p:txBody>
      </p:sp>
      <p:sp>
        <p:nvSpPr>
          <p:cNvPr id="354" name="Google Shape;354;p26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p2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3" name="Google Shape;363;p2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0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p2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72" name="Google Shape;372;p2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 sz="1200"/>
              <a:t>Adware - Downloaded automatically into a system while a user is browsing on the internet.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 sz="1200"/>
              <a:t>Aims to deliver personalized advertising [1].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3" name="Google Shape;373;p28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0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p2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82" name="Google Shape;382;p2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Ever watched the movie Troy or better yet read the Greek mythology on Troy? Well, Troy is a story where the Greeks received a gift of a horse that carried soldiers inside who were looking to breach the city of Troy.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3" name="Google Shape;383;p29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0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3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92" name="Google Shape;392;p3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There are four main methods of protection: </a:t>
            </a:r>
            <a:endParaRPr/>
          </a:p>
        </p:txBody>
      </p:sp>
      <p:sp>
        <p:nvSpPr>
          <p:cNvPr id="393" name="Google Shape;393;p30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0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3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2" name="Google Shape;402;p3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9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Google Shape;410;p3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1" name="Google Shape;411;p3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8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Google Shape;419;p3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0" name="Google Shape;420;p3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7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Google Shape;428;p3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9" name="Google Shape;429;p3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6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Google Shape;437;p3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8" name="Google Shape;438;p3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3" name="Shape 4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" name="Google Shape;464;p3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5" name="Google Shape;465;p3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7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" name="Google Shape;478;p3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9" name="Google Shape;479;p3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2" name="Shape 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" name="Google Shape;493;p3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4" name="Google Shape;494;p3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0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Georgia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40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8" name="Google Shape;18;p4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4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1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Georgia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1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4" name="Google Shape;24;p4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4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0" name="Google Shape;30;p4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4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4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4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43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43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4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4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4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44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44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44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44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44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4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4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4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4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4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4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4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4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47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eorgia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47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1" name="Google Shape;61;p47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2" name="Google Shape;62;p4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4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4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48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eorgia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48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48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9" name="Google Shape;69;p4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4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4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4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49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4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4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4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50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50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5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5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5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chemeClr val="lt1"/>
            </a:gs>
            <a:gs pos="50000">
              <a:srgbClr val="FAFAFA"/>
            </a:gs>
            <a:gs pos="100000">
              <a:srgbClr val="CECECE"/>
            </a:gs>
          </a:gsLst>
          <a:lin ang="5400000" scaled="0"/>
        </a:gra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Georgia"/>
              <a:buNone/>
              <a:defRPr b="0" i="0" sz="44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39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12" name="Google Shape;12;p3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13" name="Google Shape;13;p3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14" name="Google Shape;14;p3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1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1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1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1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1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1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1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1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1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1.pn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1.pn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89" name="Google Shape;89;p1"/>
          <p:cNvSpPr/>
          <p:nvPr/>
        </p:nvSpPr>
        <p:spPr>
          <a:xfrm rot="10800000">
            <a:off x="-2" y="-22693"/>
            <a:ext cx="12191999" cy="4374129"/>
          </a:xfrm>
          <a:prstGeom prst="rect">
            <a:avLst/>
          </a:prstGeom>
          <a:gradFill>
            <a:gsLst>
              <a:gs pos="0">
                <a:srgbClr val="643A7E"/>
              </a:gs>
              <a:gs pos="100000">
                <a:srgbClr val="000000"/>
              </a:gs>
            </a:gsLst>
            <a:lin ang="150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90" name="Google Shape;90;p1"/>
          <p:cNvSpPr/>
          <p:nvPr/>
        </p:nvSpPr>
        <p:spPr>
          <a:xfrm rot="5400000">
            <a:off x="3908719" y="-3931841"/>
            <a:ext cx="4374557" cy="12192000"/>
          </a:xfrm>
          <a:prstGeom prst="rect">
            <a:avLst/>
          </a:prstGeom>
          <a:gradFill>
            <a:gsLst>
              <a:gs pos="0">
                <a:srgbClr val="864EA9">
                  <a:alpha val="0"/>
                </a:srgbClr>
              </a:gs>
              <a:gs pos="40000">
                <a:srgbClr val="864EA9">
                  <a:alpha val="0"/>
                </a:srgbClr>
              </a:gs>
              <a:gs pos="100000">
                <a:srgbClr val="643A7E">
                  <a:alpha val="51764"/>
                </a:srgbClr>
              </a:gs>
            </a:gsLst>
            <a:lin ang="2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91" name="Google Shape;91;p1"/>
          <p:cNvSpPr/>
          <p:nvPr/>
        </p:nvSpPr>
        <p:spPr>
          <a:xfrm rot="5400000">
            <a:off x="4136696" y="-3703868"/>
            <a:ext cx="4374128" cy="11736479"/>
          </a:xfrm>
          <a:prstGeom prst="rect">
            <a:avLst/>
          </a:prstGeom>
          <a:gradFill>
            <a:gsLst>
              <a:gs pos="0">
                <a:srgbClr val="864EA9">
                  <a:alpha val="0"/>
                </a:srgbClr>
              </a:gs>
              <a:gs pos="17000">
                <a:srgbClr val="864EA9">
                  <a:alpha val="0"/>
                </a:srgbClr>
              </a:gs>
              <a:gs pos="100000">
                <a:srgbClr val="000000">
                  <a:alpha val="36862"/>
                </a:srgbClr>
              </a:gs>
            </a:gsLst>
            <a:lin ang="7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92" name="Google Shape;92;p1"/>
          <p:cNvSpPr/>
          <p:nvPr/>
        </p:nvSpPr>
        <p:spPr>
          <a:xfrm>
            <a:off x="-5" y="-22690"/>
            <a:ext cx="8542485" cy="4374126"/>
          </a:xfrm>
          <a:prstGeom prst="rect">
            <a:avLst/>
          </a:prstGeom>
          <a:gradFill>
            <a:gsLst>
              <a:gs pos="0">
                <a:srgbClr val="422654">
                  <a:alpha val="0"/>
                </a:srgbClr>
              </a:gs>
              <a:gs pos="100000">
                <a:srgbClr val="000000">
                  <a:alpha val="24705"/>
                </a:srgbClr>
              </a:gs>
            </a:gsLst>
            <a:lin ang="186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93" name="Google Shape;93;p1"/>
          <p:cNvSpPr/>
          <p:nvPr/>
        </p:nvSpPr>
        <p:spPr>
          <a:xfrm rot="-9091028">
            <a:off x="5945431" y="-1032053"/>
            <a:ext cx="4990147" cy="4439131"/>
          </a:xfrm>
          <a:custGeom>
            <a:rect b="b" l="l" r="r" t="t"/>
            <a:pathLst>
              <a:path extrusionOk="0" h="4439131" w="4990147">
                <a:moveTo>
                  <a:pt x="4990147" y="2229378"/>
                </a:moveTo>
                <a:lnTo>
                  <a:pt x="917384" y="4439131"/>
                </a:lnTo>
                <a:lnTo>
                  <a:pt x="910814" y="4434219"/>
                </a:lnTo>
                <a:cubicBezTo>
                  <a:pt x="354557" y="3975154"/>
                  <a:pt x="0" y="3280421"/>
                  <a:pt x="0" y="2502877"/>
                </a:cubicBezTo>
                <a:cubicBezTo>
                  <a:pt x="0" y="1120576"/>
                  <a:pt x="1120576" y="0"/>
                  <a:pt x="2502877" y="0"/>
                </a:cubicBezTo>
                <a:cubicBezTo>
                  <a:pt x="3712390" y="0"/>
                  <a:pt x="4721520" y="857941"/>
                  <a:pt x="4954904" y="1998460"/>
                </a:cubicBezTo>
                <a:close/>
              </a:path>
            </a:pathLst>
          </a:custGeom>
          <a:gradFill>
            <a:gsLst>
              <a:gs pos="0">
                <a:srgbClr val="864EA9">
                  <a:alpha val="21960"/>
                </a:srgbClr>
              </a:gs>
              <a:gs pos="87000">
                <a:srgbClr val="B691CD">
                  <a:alpha val="1960"/>
                </a:srgbClr>
              </a:gs>
              <a:gs pos="100000">
                <a:srgbClr val="B691CD">
                  <a:alpha val="1960"/>
                </a:srgbClr>
              </a:gs>
            </a:gsLst>
            <a:lin ang="8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94" name="Google Shape;94;p1"/>
          <p:cNvSpPr txBox="1"/>
          <p:nvPr>
            <p:ph type="ctrTitle"/>
          </p:nvPr>
        </p:nvSpPr>
        <p:spPr>
          <a:xfrm>
            <a:off x="1314824" y="735106"/>
            <a:ext cx="10053763" cy="292847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Georgia"/>
              <a:buNone/>
            </a:pPr>
            <a:r>
              <a:rPr lang="en-US">
                <a:solidFill>
                  <a:srgbClr val="FFFFFF"/>
                </a:solidFill>
              </a:rPr>
              <a:t>OPERATING SYSTEMS</a:t>
            </a:r>
            <a:endParaRPr>
              <a:solidFill>
                <a:srgbClr val="FFFFFF"/>
              </a:solidFill>
            </a:endParaRPr>
          </a:p>
        </p:txBody>
      </p:sp>
      <p:sp>
        <p:nvSpPr>
          <p:cNvPr id="95" name="Google Shape;95;p1"/>
          <p:cNvSpPr txBox="1"/>
          <p:nvPr>
            <p:ph idx="1" type="subTitle"/>
          </p:nvPr>
        </p:nvSpPr>
        <p:spPr>
          <a:xfrm>
            <a:off x="1350682" y="4870824"/>
            <a:ext cx="10005951" cy="145825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None/>
            </a:pPr>
            <a:r>
              <a:rPr lang="en-US" sz="4400"/>
              <a:t>Dr Victoria Mukami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US" sz="3200"/>
              <a:t>University of Embu</a:t>
            </a:r>
            <a:endParaRPr sz="3200"/>
          </a:p>
        </p:txBody>
      </p:sp>
      <p:pic>
        <p:nvPicPr>
          <p:cNvPr id="96" name="Google Shape;96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10750" y="5143500"/>
            <a:ext cx="1714500" cy="1714500"/>
          </a:xfrm>
          <a:prstGeom prst="ellipse">
            <a:avLst/>
          </a:prstGeom>
          <a:noFill/>
          <a:ln>
            <a:noFill/>
          </a:ln>
          <a:effectLst>
            <a:outerShdw blurRad="190500" rotWithShape="0" algn="tl">
              <a:srgbClr val="000000">
                <a:alpha val="29803"/>
              </a:srgbClr>
            </a:outerShdw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02" name="Google Shape;102;p2"/>
          <p:cNvSpPr/>
          <p:nvPr/>
        </p:nvSpPr>
        <p:spPr>
          <a:xfrm>
            <a:off x="1114425" y="0"/>
            <a:ext cx="9963150" cy="6858000"/>
          </a:xfrm>
          <a:custGeom>
            <a:rect b="b" l="l" r="r" t="t"/>
            <a:pathLst>
              <a:path extrusionOk="0" h="6858000" w="996315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 cap="flat" cmpd="sng" w="9525">
            <a:solidFill>
              <a:srgbClr val="EFEFE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139700" sx="102000" rotWithShape="0" algn="ctr" sy="102000">
              <a:srgbClr val="D8D8D8">
                <a:alpha val="37647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Georgia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2"/>
          <p:cNvSpPr/>
          <p:nvPr/>
        </p:nvSpPr>
        <p:spPr>
          <a:xfrm>
            <a:off x="1121664" y="0"/>
            <a:ext cx="9948672" cy="6858000"/>
          </a:xfrm>
          <a:custGeom>
            <a:rect b="b" l="l" r="r" t="t"/>
            <a:pathLst>
              <a:path extrusionOk="0" h="6858000" w="996315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Georgia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2"/>
          <p:cNvSpPr txBox="1"/>
          <p:nvPr>
            <p:ph type="title"/>
          </p:nvPr>
        </p:nvSpPr>
        <p:spPr>
          <a:xfrm>
            <a:off x="1524003" y="1999615"/>
            <a:ext cx="9144000" cy="27640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Georgia"/>
              <a:buNone/>
            </a:pPr>
            <a:r>
              <a:rPr lang="en-US" sz="720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Operating System Security</a:t>
            </a:r>
            <a:endParaRPr/>
          </a:p>
        </p:txBody>
      </p:sp>
      <p:sp>
        <p:nvSpPr>
          <p:cNvPr id="105" name="Google Shape;105;p2"/>
          <p:cNvSpPr txBox="1"/>
          <p:nvPr>
            <p:ph idx="1" type="body"/>
          </p:nvPr>
        </p:nvSpPr>
        <p:spPr>
          <a:xfrm>
            <a:off x="1966912" y="5645150"/>
            <a:ext cx="8258176" cy="6318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 sz="280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Lecture 11</a:t>
            </a:r>
            <a:endParaRPr/>
          </a:p>
        </p:txBody>
      </p:sp>
      <p:sp>
        <p:nvSpPr>
          <p:cNvPr id="106" name="Google Shape;106;p2"/>
          <p:cNvSpPr/>
          <p:nvPr/>
        </p:nvSpPr>
        <p:spPr>
          <a:xfrm>
            <a:off x="3718560" y="5524786"/>
            <a:ext cx="4754880" cy="274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Georgia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7" name="Google Shape;107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10750" y="5143500"/>
            <a:ext cx="1714500" cy="1714500"/>
          </a:xfrm>
          <a:prstGeom prst="ellipse">
            <a:avLst/>
          </a:prstGeom>
          <a:noFill/>
          <a:ln>
            <a:noFill/>
          </a:ln>
          <a:effectLst>
            <a:outerShdw blurRad="190500" rotWithShape="0" algn="tl">
              <a:srgbClr val="000000">
                <a:alpha val="29803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3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13" name="Google Shape;113;p3"/>
          <p:cNvSpPr txBox="1"/>
          <p:nvPr>
            <p:ph type="title"/>
          </p:nvPr>
        </p:nvSpPr>
        <p:spPr>
          <a:xfrm>
            <a:off x="841248" y="548640"/>
            <a:ext cx="3600860" cy="543153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Overview</a:t>
            </a:r>
            <a:endParaRPr sz="5400"/>
          </a:p>
        </p:txBody>
      </p:sp>
      <p:sp>
        <p:nvSpPr>
          <p:cNvPr id="114" name="Google Shape;114;p3"/>
          <p:cNvSpPr/>
          <p:nvPr/>
        </p:nvSpPr>
        <p:spPr>
          <a:xfrm rot="5400000">
            <a:off x="2543983" y="3258715"/>
            <a:ext cx="4480560" cy="18288"/>
          </a:xfrm>
          <a:custGeom>
            <a:rect b="b" l="l" r="r" t="t"/>
            <a:pathLst>
              <a:path extrusionOk="0" fill="none" h="18288" w="448056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extrusionOk="0" h="18288" w="448056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grpSp>
        <p:nvGrpSpPr>
          <p:cNvPr id="115" name="Google Shape;115;p3"/>
          <p:cNvGrpSpPr/>
          <p:nvPr/>
        </p:nvGrpSpPr>
        <p:grpSpPr>
          <a:xfrm>
            <a:off x="5126038" y="555101"/>
            <a:ext cx="6224587" cy="5425534"/>
            <a:chOff x="0" y="2651"/>
            <a:chExt cx="6224587" cy="5425534"/>
          </a:xfrm>
        </p:grpSpPr>
        <p:cxnSp>
          <p:nvCxnSpPr>
            <p:cNvPr id="116" name="Google Shape;116;p3"/>
            <p:cNvCxnSpPr/>
            <p:nvPr/>
          </p:nvCxnSpPr>
          <p:spPr>
            <a:xfrm>
              <a:off x="0" y="2651"/>
              <a:ext cx="6224587" cy="0"/>
            </a:xfrm>
            <a:prstGeom prst="straightConnector1">
              <a:avLst/>
            </a:prstGeom>
            <a:solidFill>
              <a:schemeClr val="accent4"/>
            </a:solidFill>
            <a:ln cap="flat" cmpd="sng" w="12700">
              <a:solidFill>
                <a:schemeClr val="accent4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117" name="Google Shape;117;p3"/>
            <p:cNvSpPr/>
            <p:nvPr/>
          </p:nvSpPr>
          <p:spPr>
            <a:xfrm>
              <a:off x="0" y="2651"/>
              <a:ext cx="6224587" cy="90425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" name="Google Shape;118;p3"/>
            <p:cNvSpPr txBox="1"/>
            <p:nvPr/>
          </p:nvSpPr>
          <p:spPr>
            <a:xfrm>
              <a:off x="0" y="2651"/>
              <a:ext cx="6224587" cy="90425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200"/>
                <a:buFont typeface="Georgia"/>
                <a:buNone/>
              </a:pPr>
              <a:r>
                <a:rPr b="0" i="0" lang="en-US" sz="3200" u="none" cap="none" strike="noStrike">
                  <a:solidFill>
                    <a:schemeClr val="dk1"/>
                  </a:solidFill>
                  <a:latin typeface="Georgia"/>
                  <a:ea typeface="Georgia"/>
                  <a:cs typeface="Georgia"/>
                  <a:sym typeface="Georgia"/>
                </a:rPr>
                <a:t>Operating system security</a:t>
              </a:r>
              <a:endParaRPr b="0" i="0" sz="32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endParaRPr>
            </a:p>
          </p:txBody>
        </p:sp>
        <p:cxnSp>
          <p:nvCxnSpPr>
            <p:cNvPr id="119" name="Google Shape;119;p3"/>
            <p:cNvCxnSpPr/>
            <p:nvPr/>
          </p:nvCxnSpPr>
          <p:spPr>
            <a:xfrm>
              <a:off x="0" y="906907"/>
              <a:ext cx="6224587" cy="0"/>
            </a:xfrm>
            <a:prstGeom prst="straightConnector1">
              <a:avLst/>
            </a:prstGeom>
            <a:solidFill>
              <a:schemeClr val="accent4"/>
            </a:solidFill>
            <a:ln cap="flat" cmpd="sng" w="12700">
              <a:solidFill>
                <a:schemeClr val="accent4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120" name="Google Shape;120;p3"/>
            <p:cNvSpPr/>
            <p:nvPr/>
          </p:nvSpPr>
          <p:spPr>
            <a:xfrm>
              <a:off x="0" y="906907"/>
              <a:ext cx="6224587" cy="90425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" name="Google Shape;121;p3"/>
            <p:cNvSpPr txBox="1"/>
            <p:nvPr/>
          </p:nvSpPr>
          <p:spPr>
            <a:xfrm>
              <a:off x="0" y="906907"/>
              <a:ext cx="6224587" cy="90425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200"/>
                <a:buFont typeface="Georgia"/>
                <a:buNone/>
              </a:pPr>
              <a:r>
                <a:rPr b="0" i="0" lang="en-US" sz="3200" u="none" cap="none" strike="noStrike">
                  <a:solidFill>
                    <a:schemeClr val="dk1"/>
                  </a:solidFill>
                  <a:latin typeface="Georgia"/>
                  <a:ea typeface="Georgia"/>
                  <a:cs typeface="Georgia"/>
                  <a:sym typeface="Georgia"/>
                </a:rPr>
                <a:t>System survivability</a:t>
              </a:r>
              <a:endParaRPr/>
            </a:p>
          </p:txBody>
        </p:sp>
        <p:cxnSp>
          <p:nvCxnSpPr>
            <p:cNvPr id="122" name="Google Shape;122;p3"/>
            <p:cNvCxnSpPr/>
            <p:nvPr/>
          </p:nvCxnSpPr>
          <p:spPr>
            <a:xfrm>
              <a:off x="0" y="1811163"/>
              <a:ext cx="6224587" cy="0"/>
            </a:xfrm>
            <a:prstGeom prst="straightConnector1">
              <a:avLst/>
            </a:prstGeom>
            <a:solidFill>
              <a:schemeClr val="accent4"/>
            </a:solidFill>
            <a:ln cap="flat" cmpd="sng" w="12700">
              <a:solidFill>
                <a:schemeClr val="accent4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123" name="Google Shape;123;p3"/>
            <p:cNvSpPr/>
            <p:nvPr/>
          </p:nvSpPr>
          <p:spPr>
            <a:xfrm>
              <a:off x="0" y="1811163"/>
              <a:ext cx="6224587" cy="90425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4" name="Google Shape;124;p3"/>
            <p:cNvSpPr txBox="1"/>
            <p:nvPr/>
          </p:nvSpPr>
          <p:spPr>
            <a:xfrm>
              <a:off x="0" y="1811163"/>
              <a:ext cx="6224587" cy="90425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200"/>
                <a:buFont typeface="Georgia"/>
                <a:buNone/>
              </a:pPr>
              <a:r>
                <a:rPr b="0" i="0" lang="en-US" sz="3200" u="none" cap="none" strike="noStrike">
                  <a:solidFill>
                    <a:schemeClr val="dk1"/>
                  </a:solidFill>
                  <a:latin typeface="Georgia"/>
                  <a:ea typeface="Georgia"/>
                  <a:cs typeface="Georgia"/>
                  <a:sym typeface="Georgia"/>
                </a:rPr>
                <a:t>Levels of protection</a:t>
              </a:r>
              <a:endParaRPr/>
            </a:p>
          </p:txBody>
        </p:sp>
        <p:cxnSp>
          <p:nvCxnSpPr>
            <p:cNvPr id="125" name="Google Shape;125;p3"/>
            <p:cNvCxnSpPr/>
            <p:nvPr/>
          </p:nvCxnSpPr>
          <p:spPr>
            <a:xfrm>
              <a:off x="0" y="2715419"/>
              <a:ext cx="6224587" cy="0"/>
            </a:xfrm>
            <a:prstGeom prst="straightConnector1">
              <a:avLst/>
            </a:prstGeom>
            <a:solidFill>
              <a:schemeClr val="accent4"/>
            </a:solidFill>
            <a:ln cap="flat" cmpd="sng" w="12700">
              <a:solidFill>
                <a:schemeClr val="accent4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126" name="Google Shape;126;p3"/>
            <p:cNvSpPr/>
            <p:nvPr/>
          </p:nvSpPr>
          <p:spPr>
            <a:xfrm>
              <a:off x="0" y="2715419"/>
              <a:ext cx="6224587" cy="90425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7" name="Google Shape;127;p3"/>
            <p:cNvSpPr txBox="1"/>
            <p:nvPr/>
          </p:nvSpPr>
          <p:spPr>
            <a:xfrm>
              <a:off x="0" y="2715419"/>
              <a:ext cx="6224587" cy="90425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200"/>
                <a:buFont typeface="Georgia"/>
                <a:buNone/>
              </a:pPr>
              <a:r>
                <a:rPr b="0" i="0" lang="en-US" sz="3200" u="none" cap="none" strike="noStrike">
                  <a:solidFill>
                    <a:schemeClr val="dk1"/>
                  </a:solidFill>
                  <a:latin typeface="Georgia"/>
                  <a:ea typeface="Georgia"/>
                  <a:cs typeface="Georgia"/>
                  <a:sym typeface="Georgia"/>
                </a:rPr>
                <a:t>Backup and recovery</a:t>
              </a:r>
              <a:endParaRPr/>
            </a:p>
          </p:txBody>
        </p:sp>
        <p:cxnSp>
          <p:nvCxnSpPr>
            <p:cNvPr id="128" name="Google Shape;128;p3"/>
            <p:cNvCxnSpPr/>
            <p:nvPr/>
          </p:nvCxnSpPr>
          <p:spPr>
            <a:xfrm>
              <a:off x="0" y="3619674"/>
              <a:ext cx="6224587" cy="0"/>
            </a:xfrm>
            <a:prstGeom prst="straightConnector1">
              <a:avLst/>
            </a:prstGeom>
            <a:solidFill>
              <a:schemeClr val="accent4"/>
            </a:solidFill>
            <a:ln cap="flat" cmpd="sng" w="12700">
              <a:solidFill>
                <a:schemeClr val="accent4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129" name="Google Shape;129;p3"/>
            <p:cNvSpPr/>
            <p:nvPr/>
          </p:nvSpPr>
          <p:spPr>
            <a:xfrm>
              <a:off x="0" y="3619674"/>
              <a:ext cx="6224587" cy="90425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" name="Google Shape;130;p3"/>
            <p:cNvSpPr txBox="1"/>
            <p:nvPr/>
          </p:nvSpPr>
          <p:spPr>
            <a:xfrm>
              <a:off x="0" y="3619674"/>
              <a:ext cx="6224587" cy="90425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200"/>
                <a:buFont typeface="Georgia"/>
                <a:buNone/>
              </a:pPr>
              <a:r>
                <a:rPr b="0" i="0" lang="en-US" sz="3200" u="none" cap="none" strike="noStrike">
                  <a:solidFill>
                    <a:schemeClr val="dk1"/>
                  </a:solidFill>
                  <a:latin typeface="Georgia"/>
                  <a:ea typeface="Georgia"/>
                  <a:cs typeface="Georgia"/>
                  <a:sym typeface="Georgia"/>
                </a:rPr>
                <a:t>Security breaches</a:t>
              </a:r>
              <a:endParaRPr/>
            </a:p>
          </p:txBody>
        </p:sp>
        <p:cxnSp>
          <p:nvCxnSpPr>
            <p:cNvPr id="131" name="Google Shape;131;p3"/>
            <p:cNvCxnSpPr/>
            <p:nvPr/>
          </p:nvCxnSpPr>
          <p:spPr>
            <a:xfrm>
              <a:off x="0" y="4523930"/>
              <a:ext cx="6224587" cy="0"/>
            </a:xfrm>
            <a:prstGeom prst="straightConnector1">
              <a:avLst/>
            </a:prstGeom>
            <a:solidFill>
              <a:schemeClr val="accent4"/>
            </a:solidFill>
            <a:ln cap="flat" cmpd="sng" w="12700">
              <a:solidFill>
                <a:schemeClr val="accent4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132" name="Google Shape;132;p3"/>
            <p:cNvSpPr/>
            <p:nvPr/>
          </p:nvSpPr>
          <p:spPr>
            <a:xfrm>
              <a:off x="0" y="4523930"/>
              <a:ext cx="6224587" cy="90425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3" name="Google Shape;133;p3"/>
            <p:cNvSpPr txBox="1"/>
            <p:nvPr/>
          </p:nvSpPr>
          <p:spPr>
            <a:xfrm>
              <a:off x="0" y="4523930"/>
              <a:ext cx="6224587" cy="90425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200"/>
                <a:buFont typeface="Georgia"/>
                <a:buNone/>
              </a:pPr>
              <a:r>
                <a:rPr b="0" i="0" lang="en-US" sz="3200" u="none" cap="none" strike="noStrike">
                  <a:solidFill>
                    <a:schemeClr val="dk1"/>
                  </a:solidFill>
                  <a:latin typeface="Georgia"/>
                  <a:ea typeface="Georgia"/>
                  <a:cs typeface="Georgia"/>
                  <a:sym typeface="Georgia"/>
                </a:rPr>
                <a:t>System protection.</a:t>
              </a:r>
              <a:endParaRPr/>
            </a:p>
          </p:txBody>
        </p:sp>
      </p:grpSp>
      <p:pic>
        <p:nvPicPr>
          <p:cNvPr id="134" name="Google Shape;134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10750" y="5143500"/>
            <a:ext cx="1714500" cy="1714500"/>
          </a:xfrm>
          <a:prstGeom prst="ellipse">
            <a:avLst/>
          </a:prstGeom>
          <a:noFill/>
          <a:ln>
            <a:noFill/>
          </a:ln>
          <a:effectLst>
            <a:outerShdw blurRad="190500" rotWithShape="0" algn="tl">
              <a:srgbClr val="000000">
                <a:alpha val="29803"/>
              </a:srgbClr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4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40" name="Google Shape;140;p4"/>
          <p:cNvSpPr txBox="1"/>
          <p:nvPr>
            <p:ph type="title"/>
          </p:nvPr>
        </p:nvSpPr>
        <p:spPr>
          <a:xfrm>
            <a:off x="841248" y="548640"/>
            <a:ext cx="3600860" cy="543153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Learning Outcomes</a:t>
            </a:r>
            <a:endParaRPr sz="5400"/>
          </a:p>
        </p:txBody>
      </p:sp>
      <p:sp>
        <p:nvSpPr>
          <p:cNvPr id="141" name="Google Shape;141;p4"/>
          <p:cNvSpPr/>
          <p:nvPr/>
        </p:nvSpPr>
        <p:spPr>
          <a:xfrm rot="5400000">
            <a:off x="2543983" y="3258715"/>
            <a:ext cx="4480560" cy="18288"/>
          </a:xfrm>
          <a:custGeom>
            <a:rect b="b" l="l" r="r" t="t"/>
            <a:pathLst>
              <a:path extrusionOk="0" fill="none" h="18288" w="448056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extrusionOk="0" h="18288" w="448056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grpSp>
        <p:nvGrpSpPr>
          <p:cNvPr id="142" name="Google Shape;142;p4"/>
          <p:cNvGrpSpPr/>
          <p:nvPr/>
        </p:nvGrpSpPr>
        <p:grpSpPr>
          <a:xfrm>
            <a:off x="5126038" y="555101"/>
            <a:ext cx="6224587" cy="5425534"/>
            <a:chOff x="0" y="2651"/>
            <a:chExt cx="6224587" cy="5425534"/>
          </a:xfrm>
        </p:grpSpPr>
        <p:cxnSp>
          <p:nvCxnSpPr>
            <p:cNvPr id="143" name="Google Shape;143;p4"/>
            <p:cNvCxnSpPr/>
            <p:nvPr/>
          </p:nvCxnSpPr>
          <p:spPr>
            <a:xfrm>
              <a:off x="0" y="2651"/>
              <a:ext cx="6224587" cy="0"/>
            </a:xfrm>
            <a:prstGeom prst="straightConnector1">
              <a:avLst/>
            </a:prstGeom>
            <a:solidFill>
              <a:schemeClr val="accent4"/>
            </a:solidFill>
            <a:ln cap="flat" cmpd="sng" w="12700">
              <a:solidFill>
                <a:schemeClr val="accent4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144" name="Google Shape;144;p4"/>
            <p:cNvSpPr/>
            <p:nvPr/>
          </p:nvSpPr>
          <p:spPr>
            <a:xfrm>
              <a:off x="0" y="2651"/>
              <a:ext cx="6224587" cy="180851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5" name="Google Shape;145;p4"/>
            <p:cNvSpPr txBox="1"/>
            <p:nvPr/>
          </p:nvSpPr>
          <p:spPr>
            <a:xfrm>
              <a:off x="0" y="2651"/>
              <a:ext cx="6224587" cy="180851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200"/>
                <a:buFont typeface="Georgia"/>
                <a:buNone/>
              </a:pPr>
              <a:r>
                <a:rPr b="0" i="0" lang="en-US" sz="3200" u="none" cap="none" strike="noStrike">
                  <a:solidFill>
                    <a:schemeClr val="dk1"/>
                  </a:solidFill>
                  <a:latin typeface="Georgia"/>
                  <a:ea typeface="Georgia"/>
                  <a:cs typeface="Georgia"/>
                  <a:sym typeface="Georgia"/>
                </a:rPr>
                <a:t>Understand the role of the operating system in security</a:t>
              </a:r>
              <a:endParaRPr b="0" i="0" sz="32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endParaRPr>
            </a:p>
          </p:txBody>
        </p:sp>
        <p:cxnSp>
          <p:nvCxnSpPr>
            <p:cNvPr id="146" name="Google Shape;146;p4"/>
            <p:cNvCxnSpPr/>
            <p:nvPr/>
          </p:nvCxnSpPr>
          <p:spPr>
            <a:xfrm>
              <a:off x="0" y="1811163"/>
              <a:ext cx="6224587" cy="0"/>
            </a:xfrm>
            <a:prstGeom prst="straightConnector1">
              <a:avLst/>
            </a:prstGeom>
            <a:solidFill>
              <a:schemeClr val="accent4"/>
            </a:solidFill>
            <a:ln cap="flat" cmpd="sng" w="12700">
              <a:solidFill>
                <a:schemeClr val="accent4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147" name="Google Shape;147;p4"/>
            <p:cNvSpPr/>
            <p:nvPr/>
          </p:nvSpPr>
          <p:spPr>
            <a:xfrm>
              <a:off x="0" y="1811163"/>
              <a:ext cx="6224587" cy="180851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8" name="Google Shape;148;p4"/>
            <p:cNvSpPr txBox="1"/>
            <p:nvPr/>
          </p:nvSpPr>
          <p:spPr>
            <a:xfrm>
              <a:off x="0" y="1811163"/>
              <a:ext cx="6224587" cy="180851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200"/>
                <a:buFont typeface="Georgia"/>
                <a:buNone/>
              </a:pPr>
              <a:r>
                <a:rPr b="0" i="0" lang="en-US" sz="3200" u="none" cap="none" strike="noStrike">
                  <a:solidFill>
                    <a:schemeClr val="dk1"/>
                  </a:solidFill>
                  <a:latin typeface="Georgia"/>
                  <a:ea typeface="Georgia"/>
                  <a:cs typeface="Georgia"/>
                  <a:sym typeface="Georgia"/>
                </a:rPr>
                <a:t>Identify the different types of security breaches</a:t>
              </a:r>
              <a:endParaRPr/>
            </a:p>
          </p:txBody>
        </p:sp>
        <p:cxnSp>
          <p:nvCxnSpPr>
            <p:cNvPr id="149" name="Google Shape;149;p4"/>
            <p:cNvCxnSpPr/>
            <p:nvPr/>
          </p:nvCxnSpPr>
          <p:spPr>
            <a:xfrm>
              <a:off x="0" y="3619674"/>
              <a:ext cx="6224587" cy="0"/>
            </a:xfrm>
            <a:prstGeom prst="straightConnector1">
              <a:avLst/>
            </a:prstGeom>
            <a:solidFill>
              <a:schemeClr val="accent4"/>
            </a:solidFill>
            <a:ln cap="flat" cmpd="sng" w="12700">
              <a:solidFill>
                <a:schemeClr val="accent4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150" name="Google Shape;150;p4"/>
            <p:cNvSpPr/>
            <p:nvPr/>
          </p:nvSpPr>
          <p:spPr>
            <a:xfrm>
              <a:off x="0" y="3619674"/>
              <a:ext cx="6224587" cy="180851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1" name="Google Shape;151;p4"/>
            <p:cNvSpPr txBox="1"/>
            <p:nvPr/>
          </p:nvSpPr>
          <p:spPr>
            <a:xfrm>
              <a:off x="0" y="3619674"/>
              <a:ext cx="6224587" cy="180851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200"/>
                <a:buFont typeface="Georgia"/>
                <a:buNone/>
              </a:pPr>
              <a:r>
                <a:rPr b="0" i="0" lang="en-US" sz="3200" u="none" cap="none" strike="noStrike">
                  <a:solidFill>
                    <a:schemeClr val="dk1"/>
                  </a:solidFill>
                  <a:latin typeface="Georgia"/>
                  <a:ea typeface="Georgia"/>
                  <a:cs typeface="Georgia"/>
                  <a:sym typeface="Georgia"/>
                </a:rPr>
                <a:t>Understand system protection within a computer system</a:t>
              </a:r>
              <a:endParaRPr/>
            </a:p>
          </p:txBody>
        </p:sp>
      </p:grpSp>
      <p:pic>
        <p:nvPicPr>
          <p:cNvPr id="152" name="Google Shape;152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10750" y="5143500"/>
            <a:ext cx="1714500" cy="1714500"/>
          </a:xfrm>
          <a:prstGeom prst="ellipse">
            <a:avLst/>
          </a:prstGeom>
          <a:noFill/>
          <a:ln>
            <a:noFill/>
          </a:ln>
          <a:effectLst>
            <a:outerShdw blurRad="190500" rotWithShape="0" algn="tl">
              <a:srgbClr val="000000">
                <a:alpha val="29803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5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58" name="Google Shape;158;p5"/>
          <p:cNvSpPr txBox="1"/>
          <p:nvPr>
            <p:ph type="title"/>
          </p:nvPr>
        </p:nvSpPr>
        <p:spPr>
          <a:xfrm>
            <a:off x="841248" y="548640"/>
            <a:ext cx="3600860" cy="543153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Georgia"/>
              <a:buNone/>
            </a:pPr>
            <a:r>
              <a:rPr lang="en-US"/>
              <a:t>Introduction</a:t>
            </a:r>
            <a:endParaRPr/>
          </a:p>
        </p:txBody>
      </p:sp>
      <p:sp>
        <p:nvSpPr>
          <p:cNvPr id="159" name="Google Shape;159;p5"/>
          <p:cNvSpPr/>
          <p:nvPr/>
        </p:nvSpPr>
        <p:spPr>
          <a:xfrm rot="5400000">
            <a:off x="2543983" y="3258715"/>
            <a:ext cx="4480560" cy="18288"/>
          </a:xfrm>
          <a:custGeom>
            <a:rect b="b" l="l" r="r" t="t"/>
            <a:pathLst>
              <a:path extrusionOk="0" fill="none" h="18288" w="448056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extrusionOk="0" h="18288" w="448056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60" name="Google Shape;160;p5"/>
          <p:cNvSpPr txBox="1"/>
          <p:nvPr>
            <p:ph idx="1" type="body"/>
          </p:nvPr>
        </p:nvSpPr>
        <p:spPr>
          <a:xfrm>
            <a:off x="5126418" y="552091"/>
            <a:ext cx="6224335" cy="543153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Inner workings of the operating system including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Memory allocation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Processor management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Device management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File management</a:t>
            </a:r>
            <a:endParaRPr/>
          </a:p>
        </p:txBody>
      </p:sp>
      <p:pic>
        <p:nvPicPr>
          <p:cNvPr id="161" name="Google Shape;161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10750" y="5143500"/>
            <a:ext cx="1714500" cy="1714500"/>
          </a:xfrm>
          <a:prstGeom prst="ellipse">
            <a:avLst/>
          </a:prstGeom>
          <a:noFill/>
          <a:ln>
            <a:noFill/>
          </a:ln>
          <a:effectLst>
            <a:outerShdw blurRad="190500" rotWithShape="0" algn="tl">
              <a:srgbClr val="000000">
                <a:alpha val="29803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6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67" name="Google Shape;167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Introduction</a:t>
            </a:r>
            <a:endParaRPr sz="5400"/>
          </a:p>
        </p:txBody>
      </p:sp>
      <p:sp>
        <p:nvSpPr>
          <p:cNvPr id="168" name="Google Shape;168;p6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69" name="Google Shape;169;p6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Understanding how operating systems work to manage and control the computer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Operating system security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Security is key for any organism</a:t>
            </a:r>
            <a:endParaRPr/>
          </a:p>
        </p:txBody>
      </p:sp>
      <p:pic>
        <p:nvPicPr>
          <p:cNvPr id="170" name="Google Shape;170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10750" y="5143500"/>
            <a:ext cx="1714500" cy="1714500"/>
          </a:xfrm>
          <a:prstGeom prst="ellipse">
            <a:avLst/>
          </a:prstGeom>
          <a:noFill/>
          <a:ln>
            <a:noFill/>
          </a:ln>
          <a:effectLst>
            <a:outerShdw blurRad="190500" rotWithShape="0" algn="tl">
              <a:srgbClr val="000000">
                <a:alpha val="29803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7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76" name="Google Shape;176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Introduction</a:t>
            </a:r>
            <a:endParaRPr sz="5400"/>
          </a:p>
        </p:txBody>
      </p:sp>
      <p:sp>
        <p:nvSpPr>
          <p:cNvPr id="177" name="Google Shape;177;p7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78" name="Google Shape;178;p7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Security - state of being free from any danger.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Computer security - protection of computer systems from any threat.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Threats - unauthorized use, attacks on the computer, and harm toward the computer.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pic>
        <p:nvPicPr>
          <p:cNvPr id="179" name="Google Shape;179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10750" y="5143500"/>
            <a:ext cx="1714500" cy="1714500"/>
          </a:xfrm>
          <a:prstGeom prst="ellipse">
            <a:avLst/>
          </a:prstGeom>
          <a:noFill/>
          <a:ln>
            <a:noFill/>
          </a:ln>
          <a:effectLst>
            <a:outerShdw blurRad="190500" rotWithShape="0" algn="tl">
              <a:srgbClr val="000000">
                <a:alpha val="29803"/>
              </a:srgb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8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86" name="Google Shape;186;p8"/>
          <p:cNvSpPr txBox="1"/>
          <p:nvPr>
            <p:ph type="title"/>
          </p:nvPr>
        </p:nvSpPr>
        <p:spPr>
          <a:xfrm>
            <a:off x="841248" y="548640"/>
            <a:ext cx="3600860" cy="543153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O/S in Security</a:t>
            </a:r>
            <a:endParaRPr sz="5400"/>
          </a:p>
        </p:txBody>
      </p:sp>
      <p:sp>
        <p:nvSpPr>
          <p:cNvPr id="187" name="Google Shape;187;p8"/>
          <p:cNvSpPr/>
          <p:nvPr/>
        </p:nvSpPr>
        <p:spPr>
          <a:xfrm rot="5400000">
            <a:off x="2543983" y="3258715"/>
            <a:ext cx="4480560" cy="18288"/>
          </a:xfrm>
          <a:custGeom>
            <a:rect b="b" l="l" r="r" t="t"/>
            <a:pathLst>
              <a:path extrusionOk="0" fill="none" h="18288" w="448056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extrusionOk="0" h="18288" w="448056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88" name="Google Shape;188;p8"/>
          <p:cNvSpPr txBox="1"/>
          <p:nvPr>
            <p:ph idx="1" type="body"/>
          </p:nvPr>
        </p:nvSpPr>
        <p:spPr>
          <a:xfrm>
            <a:off x="5126418" y="552091"/>
            <a:ext cx="6224335" cy="543153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O/S plays a key role in computer system security.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Vulnerability detected - necessary for the operating system to guard against attacks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System survivability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Levels of protection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Backup and recovery</a:t>
            </a:r>
            <a:endParaRPr/>
          </a:p>
        </p:txBody>
      </p:sp>
      <p:pic>
        <p:nvPicPr>
          <p:cNvPr id="189" name="Google Shape;189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10750" y="5143500"/>
            <a:ext cx="1714500" cy="1714500"/>
          </a:xfrm>
          <a:prstGeom prst="ellipse">
            <a:avLst/>
          </a:prstGeom>
          <a:noFill/>
          <a:ln>
            <a:noFill/>
          </a:ln>
          <a:effectLst>
            <a:outerShdw blurRad="190500" rotWithShape="0" algn="tl">
              <a:srgbClr val="000000">
                <a:alpha val="29803"/>
              </a:srgbClr>
            </a:out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9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95" name="Google Shape;195;p9"/>
          <p:cNvSpPr txBox="1"/>
          <p:nvPr>
            <p:ph type="title"/>
          </p:nvPr>
        </p:nvSpPr>
        <p:spPr>
          <a:xfrm>
            <a:off x="841248" y="548640"/>
            <a:ext cx="3600860" cy="543153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Georgia"/>
              <a:buNone/>
            </a:pPr>
            <a:r>
              <a:rPr lang="en-US"/>
              <a:t>System Survivability</a:t>
            </a:r>
            <a:endParaRPr/>
          </a:p>
        </p:txBody>
      </p:sp>
      <p:sp>
        <p:nvSpPr>
          <p:cNvPr id="196" name="Google Shape;196;p9"/>
          <p:cNvSpPr/>
          <p:nvPr/>
        </p:nvSpPr>
        <p:spPr>
          <a:xfrm rot="5400000">
            <a:off x="2543983" y="3258715"/>
            <a:ext cx="4480560" cy="18288"/>
          </a:xfrm>
          <a:custGeom>
            <a:rect b="b" l="l" r="r" t="t"/>
            <a:pathLst>
              <a:path extrusionOk="0" fill="none" h="18288" w="448056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extrusionOk="0" h="18288" w="448056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97" name="Google Shape;197;p9"/>
          <p:cNvSpPr txBox="1"/>
          <p:nvPr>
            <p:ph idx="1" type="body"/>
          </p:nvPr>
        </p:nvSpPr>
        <p:spPr>
          <a:xfrm>
            <a:off x="5126418" y="552091"/>
            <a:ext cx="6224335" cy="543153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Survivability - Continuing to live or exist regardless of any hardships.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System Survivability - capability of a system to fulfill its objectives regardless of any threats or attacks [1]. </a:t>
            </a:r>
            <a:endParaRPr/>
          </a:p>
        </p:txBody>
      </p:sp>
      <p:pic>
        <p:nvPicPr>
          <p:cNvPr id="198" name="Google Shape;198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10750" y="5143500"/>
            <a:ext cx="1714500" cy="1714500"/>
          </a:xfrm>
          <a:prstGeom prst="ellipse">
            <a:avLst/>
          </a:prstGeom>
          <a:noFill/>
          <a:ln>
            <a:noFill/>
          </a:ln>
          <a:effectLst>
            <a:outerShdw blurRad="190500" rotWithShape="0" algn="tl">
              <a:srgbClr val="000000">
                <a:alpha val="29803"/>
              </a:srgbClr>
            </a:outerShd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10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04" name="Google Shape;204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Properties of Survivable System</a:t>
            </a:r>
            <a:endParaRPr sz="5400"/>
          </a:p>
        </p:txBody>
      </p:sp>
      <p:sp>
        <p:nvSpPr>
          <p:cNvPr id="205" name="Google Shape;205;p10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06" name="Google Shape;206;p10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14350" lvl="0" marL="51435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eorgia"/>
              <a:buAutoNum type="arabicPeriod"/>
            </a:pPr>
            <a:r>
              <a:rPr lang="en-US"/>
              <a:t>Resistance to attacks</a:t>
            </a:r>
            <a:endParaRPr/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eorgia"/>
              <a:buAutoNum type="arabicPeriod"/>
            </a:pPr>
            <a:r>
              <a:rPr lang="en-US"/>
              <a:t>Recognition, when attacked including damage, inflicted</a:t>
            </a:r>
            <a:endParaRPr/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eorgia"/>
              <a:buAutoNum type="arabicPeriod"/>
            </a:pPr>
            <a:r>
              <a:rPr lang="en-US"/>
              <a:t>Recovery of essential services after an attach</a:t>
            </a:r>
            <a:endParaRPr/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Georgia"/>
              <a:buAutoNum type="arabicPeriod"/>
            </a:pPr>
            <a:r>
              <a:rPr lang="en-US"/>
              <a:t>Adaptation and evolution of system defense to stop future attacks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Critical for any system to be able to fend off attacks from the very beginning.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System survivability should not be an afterthought. </a:t>
            </a:r>
            <a:endParaRPr/>
          </a:p>
        </p:txBody>
      </p:sp>
      <p:pic>
        <p:nvPicPr>
          <p:cNvPr id="207" name="Google Shape;207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10750" y="5143500"/>
            <a:ext cx="1714500" cy="1714500"/>
          </a:xfrm>
          <a:prstGeom prst="ellipse">
            <a:avLst/>
          </a:prstGeom>
          <a:noFill/>
          <a:ln>
            <a:noFill/>
          </a:ln>
          <a:effectLst>
            <a:outerShdw blurRad="190500" rotWithShape="0" algn="tl">
              <a:srgbClr val="000000">
                <a:alpha val="29803"/>
              </a:srgbClr>
            </a:outerShdw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1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14" name="Google Shape;214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Resistance to attacks</a:t>
            </a:r>
            <a:endParaRPr sz="5400"/>
          </a:p>
        </p:txBody>
      </p:sp>
      <p:sp>
        <p:nvSpPr>
          <p:cNvPr id="215" name="Google Shape;215;p11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16" name="Google Shape;216;p11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Strategies - methods with which to stop attacks from occurring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Ways of dealing with this are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Authentication mechanisms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Use of access controls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Encryption of information</a:t>
            </a:r>
            <a:endParaRPr/>
          </a:p>
        </p:txBody>
      </p:sp>
      <p:pic>
        <p:nvPicPr>
          <p:cNvPr id="217" name="Google Shape;217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10750" y="5143500"/>
            <a:ext cx="1714500" cy="1714500"/>
          </a:xfrm>
          <a:prstGeom prst="ellipse">
            <a:avLst/>
          </a:prstGeom>
          <a:noFill/>
          <a:ln>
            <a:noFill/>
          </a:ln>
          <a:effectLst>
            <a:outerShdw blurRad="190500" rotWithShape="0" algn="tl">
              <a:srgbClr val="000000">
                <a:alpha val="29803"/>
              </a:srgbClr>
            </a:outerShdw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2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24" name="Google Shape;224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Recognition of attacks</a:t>
            </a:r>
            <a:endParaRPr sz="5400"/>
          </a:p>
        </p:txBody>
      </p:sp>
      <p:sp>
        <p:nvSpPr>
          <p:cNvPr id="225" name="Google Shape;225;p12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26" name="Google Shape;226;p12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Ways in which the system can detect when an attack is imminent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If an attack occurs, evaluate the damage.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Strategies for this include [1]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Intrusion detection 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Integrity checking</a:t>
            </a:r>
            <a:endParaRPr/>
          </a:p>
        </p:txBody>
      </p:sp>
      <p:pic>
        <p:nvPicPr>
          <p:cNvPr id="227" name="Google Shape;227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10750" y="5143500"/>
            <a:ext cx="1714500" cy="1714500"/>
          </a:xfrm>
          <a:prstGeom prst="ellipse">
            <a:avLst/>
          </a:prstGeom>
          <a:noFill/>
          <a:ln>
            <a:noFill/>
          </a:ln>
          <a:effectLst>
            <a:outerShdw blurRad="190500" rotWithShape="0" algn="tl">
              <a:srgbClr val="000000">
                <a:alpha val="29803"/>
              </a:srgbClr>
            </a:outerShdw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13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34" name="Google Shape;234;p1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Recovery of Services</a:t>
            </a:r>
            <a:endParaRPr sz="5400"/>
          </a:p>
        </p:txBody>
      </p:sp>
      <p:sp>
        <p:nvSpPr>
          <p:cNvPr id="235" name="Google Shape;235;p13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36" name="Google Shape;236;p13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Strategies involve a recovery of services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Services that are essential for the computer to run especially after an attack.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Strategies that exist include [1].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System backup and recovery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Contingency planning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Data replication</a:t>
            </a:r>
            <a:endParaRPr/>
          </a:p>
        </p:txBody>
      </p:sp>
      <p:pic>
        <p:nvPicPr>
          <p:cNvPr id="237" name="Google Shape;237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10750" y="5143500"/>
            <a:ext cx="1714500" cy="1714500"/>
          </a:xfrm>
          <a:prstGeom prst="ellipse">
            <a:avLst/>
          </a:prstGeom>
          <a:noFill/>
          <a:ln>
            <a:noFill/>
          </a:ln>
          <a:effectLst>
            <a:outerShdw blurRad="190500" rotWithShape="0" algn="tl">
              <a:srgbClr val="000000">
                <a:alpha val="29803"/>
              </a:srgbClr>
            </a:outerShdw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14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44" name="Google Shape;244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Reduction of Future Attacks</a:t>
            </a:r>
            <a:endParaRPr sz="5400"/>
          </a:p>
        </p:txBody>
      </p:sp>
      <p:sp>
        <p:nvSpPr>
          <p:cNvPr id="245" name="Google Shape;245;p14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46" name="Google Shape;246;p14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Strategies to prevent future attacks.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Focus on increasing system survivability.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Key strategy 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/>
              <a:t>Use of intrusion recognition patterns</a:t>
            </a:r>
            <a:endParaRPr sz="2800"/>
          </a:p>
        </p:txBody>
      </p:sp>
      <p:pic>
        <p:nvPicPr>
          <p:cNvPr id="247" name="Google Shape;247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10750" y="5143500"/>
            <a:ext cx="1714500" cy="1714500"/>
          </a:xfrm>
          <a:prstGeom prst="ellipse">
            <a:avLst/>
          </a:prstGeom>
          <a:noFill/>
          <a:ln>
            <a:noFill/>
          </a:ln>
          <a:effectLst>
            <a:outerShdw blurRad="190500" rotWithShape="0" algn="tl">
              <a:srgbClr val="000000">
                <a:alpha val="29803"/>
              </a:srgbClr>
            </a:outerShdw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15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53" name="Google Shape;253;p15"/>
          <p:cNvSpPr txBox="1"/>
          <p:nvPr>
            <p:ph type="title"/>
          </p:nvPr>
        </p:nvSpPr>
        <p:spPr>
          <a:xfrm>
            <a:off x="841248" y="548640"/>
            <a:ext cx="3600860" cy="543153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Level of Protection</a:t>
            </a:r>
            <a:endParaRPr sz="5400"/>
          </a:p>
        </p:txBody>
      </p:sp>
      <p:sp>
        <p:nvSpPr>
          <p:cNvPr id="254" name="Google Shape;254;p15"/>
          <p:cNvSpPr/>
          <p:nvPr/>
        </p:nvSpPr>
        <p:spPr>
          <a:xfrm rot="5400000">
            <a:off x="2543983" y="3258715"/>
            <a:ext cx="4480560" cy="18288"/>
          </a:xfrm>
          <a:custGeom>
            <a:rect b="b" l="l" r="r" t="t"/>
            <a:pathLst>
              <a:path extrusionOk="0" fill="none" h="18288" w="448056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extrusionOk="0" h="18288" w="448056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55" name="Google Shape;255;p15"/>
          <p:cNvSpPr txBox="1"/>
          <p:nvPr>
            <p:ph idx="1" type="body"/>
          </p:nvPr>
        </p:nvSpPr>
        <p:spPr>
          <a:xfrm>
            <a:off x="5126418" y="552091"/>
            <a:ext cx="6224335" cy="543153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Systems are attacked and sometimes the attack is successful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Data within the computer can no longer be trusted [1].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Different computer configurations will have different ways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Protection is done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Amount of risk they face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Specific vulnerabilities</a:t>
            </a:r>
            <a:endParaRPr sz="2000"/>
          </a:p>
        </p:txBody>
      </p:sp>
      <p:pic>
        <p:nvPicPr>
          <p:cNvPr id="256" name="Google Shape;256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10750" y="5143500"/>
            <a:ext cx="1714500" cy="1714500"/>
          </a:xfrm>
          <a:prstGeom prst="ellipse">
            <a:avLst/>
          </a:prstGeom>
          <a:noFill/>
          <a:ln>
            <a:noFill/>
          </a:ln>
          <a:effectLst>
            <a:outerShdw blurRad="190500" rotWithShape="0" algn="tl">
              <a:srgbClr val="000000">
                <a:alpha val="29803"/>
              </a:srgbClr>
            </a:outerShdw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1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62" name="Google Shape;262;p16"/>
          <p:cNvSpPr/>
          <p:nvPr/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7F7F7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63" name="Google Shape;263;p16"/>
          <p:cNvSpPr/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cap="flat" cmpd="thinThick" w="174625">
            <a:solidFill>
              <a:srgbClr val="26262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Georgia"/>
              <a:buNone/>
            </a:pPr>
            <a:r>
              <a:rPr lang="en-US" sz="2600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Levels of Protection</a:t>
            </a:r>
            <a:endParaRPr/>
          </a:p>
        </p:txBody>
      </p:sp>
      <p:graphicFrame>
        <p:nvGraphicFramePr>
          <p:cNvPr id="264" name="Google Shape;264;p16"/>
          <p:cNvGraphicFramePr/>
          <p:nvPr/>
        </p:nvGraphicFramePr>
        <p:xfrm>
          <a:off x="3508678" y="422704"/>
          <a:ext cx="3000000" cy="3000000"/>
        </p:xfrm>
        <a:graphic>
          <a:graphicData uri="http://schemas.openxmlformats.org/drawingml/2006/table">
            <a:tbl>
              <a:tblPr bandRow="1" firstCol="1" firstRow="1">
                <a:noFill/>
                <a:tableStyleId>{8EDDFDDD-FD46-4F7E-B27F-C82B2BD82337}</a:tableStyleId>
              </a:tblPr>
              <a:tblGrid>
                <a:gridCol w="2214825"/>
                <a:gridCol w="1375475"/>
                <a:gridCol w="1003075"/>
                <a:gridCol w="2594825"/>
              </a:tblGrid>
              <a:tr h="6102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300" u="none" cap="none" strike="noStrike"/>
                        <a:t>TYPE OF CONFIGURATION</a:t>
                      </a:r>
                      <a:endParaRPr sz="13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81675" marL="816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300" u="none" cap="none" strike="noStrike"/>
                        <a:t>EASE OF PROTECTION</a:t>
                      </a:r>
                      <a:endParaRPr sz="13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81675" marL="816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300" u="none" cap="none" strike="noStrike"/>
                        <a:t>TYPE OF RISK</a:t>
                      </a:r>
                      <a:endParaRPr sz="13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81675" marL="816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300" u="none" cap="none" strike="noStrike"/>
                        <a:t>VULNERABILITIES</a:t>
                      </a:r>
                      <a:endParaRPr sz="13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81675" marL="81675"/>
                </a:tc>
              </a:tr>
              <a:tr h="685850"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-US" sz="1300" u="none" cap="none" strike="noStrike"/>
                        <a:t>Single Machine - no network connection</a:t>
                      </a:r>
                      <a:endParaRPr b="0" sz="13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81675" marL="816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300" u="none" cap="none" strike="noStrike"/>
                        <a:t>High</a:t>
                      </a:r>
                      <a:endParaRPr sz="13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81675" marL="81675"/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300" u="none" cap="none" strike="noStrike"/>
                        <a:t>Low</a:t>
                      </a:r>
                      <a:endParaRPr sz="13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81675" marL="81675"/>
                </a:tc>
                <a:tc>
                  <a:txBody>
                    <a:bodyPr/>
                    <a:lstStyle/>
                    <a:p>
                      <a:pPr indent="-342900" lvl="0" marL="34290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00"/>
                        <a:buFont typeface="Noto Sans Symbols"/>
                        <a:buChar char="∙"/>
                      </a:pPr>
                      <a:r>
                        <a:rPr lang="en-US" sz="1300" u="none" cap="none" strike="noStrike"/>
                        <a:t>Compromised passwords</a:t>
                      </a:r>
                      <a:endParaRPr/>
                    </a:p>
                    <a:p>
                      <a:pPr indent="-342900" lvl="0" marL="342900" marR="0" rtl="0" algn="just">
                        <a:lnSpc>
                          <a:spcPct val="15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00"/>
                        <a:buFont typeface="Noto Sans Symbols"/>
                        <a:buChar char="∙"/>
                      </a:pPr>
                      <a:r>
                        <a:rPr lang="en-US" sz="1300" u="none" cap="none" strike="noStrike"/>
                        <a:t>Virus</a:t>
                      </a:r>
                      <a:endParaRPr sz="13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81675" marL="81675"/>
                </a:tc>
              </a:tr>
              <a:tr h="1435975"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-US" sz="1300" u="none" cap="none" strike="noStrike"/>
                        <a:t>Machine on the network - no internet access</a:t>
                      </a:r>
                      <a:endParaRPr b="0" sz="13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81675" marL="816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300" u="none" cap="none" strike="noStrike"/>
                        <a:t>Medium</a:t>
                      </a:r>
                      <a:endParaRPr sz="13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81675" marL="81675"/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300" u="none" cap="none" strike="noStrike"/>
                        <a:t>Medium</a:t>
                      </a:r>
                      <a:endParaRPr sz="13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81675" marL="81675"/>
                </a:tc>
                <a:tc>
                  <a:txBody>
                    <a:bodyPr/>
                    <a:lstStyle/>
                    <a:p>
                      <a:pPr indent="-342900" lvl="0" marL="34290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00"/>
                        <a:buFont typeface="Noto Sans Symbols"/>
                        <a:buChar char="∙"/>
                      </a:pPr>
                      <a:r>
                        <a:rPr lang="en-US" sz="1300" u="none" cap="none" strike="noStrike"/>
                        <a:t>Spoofing</a:t>
                      </a:r>
                      <a:endParaRPr/>
                    </a:p>
                    <a:p>
                      <a:pPr indent="-342900" lvl="0" marL="342900" marR="0" rtl="0" algn="just">
                        <a:lnSpc>
                          <a:spcPct val="15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00"/>
                        <a:buFont typeface="Noto Sans Symbols"/>
                        <a:buChar char="∙"/>
                      </a:pPr>
                      <a:r>
                        <a:rPr lang="en-US" sz="1300" u="none" cap="none" strike="noStrike"/>
                        <a:t>Sniffers</a:t>
                      </a:r>
                      <a:endParaRPr/>
                    </a:p>
                    <a:p>
                      <a:pPr indent="-342900" lvl="0" marL="342900" marR="0" rtl="0" algn="just">
                        <a:lnSpc>
                          <a:spcPct val="15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00"/>
                        <a:buFont typeface="Noto Sans Symbols"/>
                        <a:buChar char="∙"/>
                      </a:pPr>
                      <a:r>
                        <a:rPr lang="en-US" sz="1300" u="none" cap="none" strike="noStrike"/>
                        <a:t>Compromised passwords</a:t>
                      </a:r>
                      <a:endParaRPr/>
                    </a:p>
                    <a:p>
                      <a:pPr indent="-342900" lvl="0" marL="342900" marR="0" rtl="0" algn="just">
                        <a:lnSpc>
                          <a:spcPct val="15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00"/>
                        <a:buFont typeface="Noto Sans Symbols"/>
                        <a:buChar char="∙"/>
                      </a:pPr>
                      <a:r>
                        <a:rPr lang="en-US" sz="1300" u="none" cap="none" strike="noStrike"/>
                        <a:t>Viruses</a:t>
                      </a:r>
                      <a:endParaRPr sz="13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81675" marL="81675"/>
                </a:tc>
              </a:tr>
              <a:tr h="1883625"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-US" sz="1300" u="none" cap="none" strike="noStrike"/>
                        <a:t>Machine on a network with internet access</a:t>
                      </a:r>
                      <a:endParaRPr b="0" sz="13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81675" marL="816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300" u="none" cap="none" strike="noStrike"/>
                        <a:t>Low</a:t>
                      </a:r>
                      <a:endParaRPr sz="13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81675" marL="81675"/>
                </a:tc>
                <a:tc>
                  <a:txBody>
                    <a:bodyPr/>
                    <a:lstStyle/>
                    <a:p>
                      <a:pPr indent="0" lvl="0" marL="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300" u="none" cap="none" strike="noStrike"/>
                        <a:t>High</a:t>
                      </a:r>
                      <a:endParaRPr sz="13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81675" marL="81675"/>
                </a:tc>
                <a:tc>
                  <a:txBody>
                    <a:bodyPr/>
                    <a:lstStyle/>
                    <a:p>
                      <a:pPr indent="-342900" lvl="0" marL="34290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00"/>
                        <a:buFont typeface="Noto Sans Symbols"/>
                        <a:buChar char="∙"/>
                      </a:pPr>
                      <a:r>
                        <a:rPr lang="en-US" sz="1300" u="none" cap="none" strike="noStrike"/>
                        <a:t>Email</a:t>
                      </a:r>
                      <a:endParaRPr/>
                    </a:p>
                    <a:p>
                      <a:pPr indent="-342900" lvl="0" marL="34290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00"/>
                        <a:buFont typeface="Noto Sans Symbols"/>
                        <a:buChar char="∙"/>
                      </a:pPr>
                      <a:r>
                        <a:rPr lang="en-US" sz="1300" u="none" cap="none" strike="noStrike"/>
                        <a:t>Web servers</a:t>
                      </a:r>
                      <a:endParaRPr/>
                    </a:p>
                    <a:p>
                      <a:pPr indent="-342900" lvl="0" marL="34290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00"/>
                        <a:buFont typeface="Noto Sans Symbols"/>
                        <a:buChar char="∙"/>
                      </a:pPr>
                      <a:r>
                        <a:rPr lang="en-US" sz="1300" u="none" cap="none" strike="noStrike"/>
                        <a:t>Sniffers</a:t>
                      </a:r>
                      <a:endParaRPr/>
                    </a:p>
                    <a:p>
                      <a:pPr indent="-342900" lvl="0" marL="34290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00"/>
                        <a:buFont typeface="Noto Sans Symbols"/>
                        <a:buChar char="∙"/>
                      </a:pPr>
                      <a:r>
                        <a:rPr lang="en-US" sz="1300" u="none" cap="none" strike="noStrike"/>
                        <a:t>Spoofing</a:t>
                      </a:r>
                      <a:endParaRPr/>
                    </a:p>
                    <a:p>
                      <a:pPr indent="-342900" lvl="0" marL="342900" marR="0" rtl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00"/>
                        <a:buFont typeface="Noto Sans Symbols"/>
                        <a:buChar char="∙"/>
                      </a:pPr>
                      <a:r>
                        <a:rPr lang="en-US" sz="1300" u="none" cap="none" strike="noStrike"/>
                        <a:t>Compromised Passwords</a:t>
                      </a:r>
                      <a:endParaRPr/>
                    </a:p>
                    <a:p>
                      <a:pPr indent="-342900" lvl="0" marL="342900" marR="0" rtl="0" algn="just">
                        <a:lnSpc>
                          <a:spcPct val="15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00"/>
                        <a:buFont typeface="Noto Sans Symbols"/>
                        <a:buChar char="∙"/>
                      </a:pPr>
                      <a:r>
                        <a:rPr lang="en-US" sz="1300" u="none" cap="none" strike="noStrike"/>
                        <a:t>Viruses</a:t>
                      </a:r>
                      <a:endParaRPr sz="13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81675" marL="81675"/>
                </a:tc>
              </a:tr>
            </a:tbl>
          </a:graphicData>
        </a:graphic>
      </p:graphicFrame>
      <p:pic>
        <p:nvPicPr>
          <p:cNvPr id="265" name="Google Shape;265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10750" y="5143500"/>
            <a:ext cx="1714500" cy="1714500"/>
          </a:xfrm>
          <a:prstGeom prst="ellipse">
            <a:avLst/>
          </a:prstGeom>
          <a:noFill/>
          <a:ln>
            <a:noFill/>
          </a:ln>
          <a:effectLst>
            <a:outerShdw blurRad="190500" rotWithShape="0" algn="tl">
              <a:srgbClr val="000000">
                <a:alpha val="29803"/>
              </a:srgbClr>
            </a:outerShdw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17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71" name="Google Shape;271;p17"/>
          <p:cNvSpPr txBox="1"/>
          <p:nvPr>
            <p:ph type="title"/>
          </p:nvPr>
        </p:nvSpPr>
        <p:spPr>
          <a:xfrm>
            <a:off x="841248" y="548640"/>
            <a:ext cx="3600860" cy="543153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Backup and Recovery</a:t>
            </a:r>
            <a:endParaRPr sz="5400"/>
          </a:p>
        </p:txBody>
      </p:sp>
      <p:sp>
        <p:nvSpPr>
          <p:cNvPr id="272" name="Google Shape;272;p17"/>
          <p:cNvSpPr/>
          <p:nvPr/>
        </p:nvSpPr>
        <p:spPr>
          <a:xfrm rot="5400000">
            <a:off x="2543983" y="3258715"/>
            <a:ext cx="4480560" cy="18288"/>
          </a:xfrm>
          <a:custGeom>
            <a:rect b="b" l="l" r="r" t="t"/>
            <a:pathLst>
              <a:path extrusionOk="0" fill="none" h="18288" w="448056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extrusionOk="0" h="18288" w="448056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73" name="Google Shape;273;p17"/>
          <p:cNvSpPr txBox="1"/>
          <p:nvPr>
            <p:ph idx="1" type="body"/>
          </p:nvPr>
        </p:nvSpPr>
        <p:spPr>
          <a:xfrm>
            <a:off x="5126418" y="552091"/>
            <a:ext cx="6224335" cy="543153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A user does not want to lose content if their system is compromised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Administrators schedule backups consistently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Ensure that they can restore data and files without losing too much</a:t>
            </a:r>
            <a:endParaRPr sz="2400"/>
          </a:p>
        </p:txBody>
      </p:sp>
      <p:pic>
        <p:nvPicPr>
          <p:cNvPr id="274" name="Google Shape;274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10750" y="5143500"/>
            <a:ext cx="1714500" cy="1714500"/>
          </a:xfrm>
          <a:prstGeom prst="ellipse">
            <a:avLst/>
          </a:prstGeom>
          <a:noFill/>
          <a:ln>
            <a:noFill/>
          </a:ln>
          <a:effectLst>
            <a:outerShdw blurRad="190500" rotWithShape="0" algn="tl">
              <a:srgbClr val="000000">
                <a:alpha val="29803"/>
              </a:srgbClr>
            </a:outerShdw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8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18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80" name="Google Shape;280;p1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Backup and Recovery</a:t>
            </a:r>
            <a:endParaRPr sz="5400"/>
          </a:p>
        </p:txBody>
      </p:sp>
      <p:sp>
        <p:nvSpPr>
          <p:cNvPr id="281" name="Google Shape;281;p18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82" name="Google Shape;282;p18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The backups can be real-time (used for critical systems), hourly, daily, or weekly.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Backups are encouraged offsite to ensure a recovery plan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Key when a disaster destroys the site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Existing policies on how the recovery will be conducted</a:t>
            </a:r>
            <a:endParaRPr/>
          </a:p>
        </p:txBody>
      </p:sp>
      <p:pic>
        <p:nvPicPr>
          <p:cNvPr id="283" name="Google Shape;283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10750" y="5143500"/>
            <a:ext cx="1714500" cy="1714500"/>
          </a:xfrm>
          <a:prstGeom prst="ellipse">
            <a:avLst/>
          </a:prstGeom>
          <a:noFill/>
          <a:ln>
            <a:noFill/>
          </a:ln>
          <a:effectLst>
            <a:outerShdw blurRad="190500" rotWithShape="0" algn="tl">
              <a:srgbClr val="000000">
                <a:alpha val="29803"/>
              </a:srgbClr>
            </a:outerShdw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19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89" name="Google Shape;289;p19"/>
          <p:cNvSpPr txBox="1"/>
          <p:nvPr>
            <p:ph type="title"/>
          </p:nvPr>
        </p:nvSpPr>
        <p:spPr>
          <a:xfrm>
            <a:off x="841248" y="548640"/>
            <a:ext cx="3600860" cy="543153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Security Breaches</a:t>
            </a:r>
            <a:endParaRPr sz="5400"/>
          </a:p>
        </p:txBody>
      </p:sp>
      <p:sp>
        <p:nvSpPr>
          <p:cNvPr id="290" name="Google Shape;290;p19"/>
          <p:cNvSpPr/>
          <p:nvPr/>
        </p:nvSpPr>
        <p:spPr>
          <a:xfrm rot="5400000">
            <a:off x="2543983" y="3258715"/>
            <a:ext cx="4480560" cy="18288"/>
          </a:xfrm>
          <a:custGeom>
            <a:rect b="b" l="l" r="r" t="t"/>
            <a:pathLst>
              <a:path extrusionOk="0" fill="none" h="18288" w="448056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extrusionOk="0" h="18288" w="448056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91" name="Google Shape;291;p19"/>
          <p:cNvSpPr txBox="1"/>
          <p:nvPr>
            <p:ph idx="1" type="body"/>
          </p:nvPr>
        </p:nvSpPr>
        <p:spPr>
          <a:xfrm>
            <a:off x="5126418" y="552091"/>
            <a:ext cx="6224335" cy="543153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Breach - breaking into something whether it is an agreement, a system, a house, etc.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Occurs due to a vulnerability of some sort.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Vulnerabilities - intentional or unintentional. </a:t>
            </a:r>
            <a:endParaRPr sz="2400"/>
          </a:p>
        </p:txBody>
      </p:sp>
      <p:pic>
        <p:nvPicPr>
          <p:cNvPr id="292" name="Google Shape;292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10750" y="5143500"/>
            <a:ext cx="1714500" cy="1714500"/>
          </a:xfrm>
          <a:prstGeom prst="ellipse">
            <a:avLst/>
          </a:prstGeom>
          <a:noFill/>
          <a:ln>
            <a:noFill/>
          </a:ln>
          <a:effectLst>
            <a:outerShdw blurRad="190500" rotWithShape="0" algn="tl">
              <a:srgbClr val="000000">
                <a:alpha val="29803"/>
              </a:srgbClr>
            </a:outerShdw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20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299" name="Google Shape;299;p2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Unintentional system attacks</a:t>
            </a:r>
            <a:endParaRPr sz="5400"/>
          </a:p>
        </p:txBody>
      </p:sp>
      <p:sp>
        <p:nvSpPr>
          <p:cNvPr id="300" name="Google Shape;300;p20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01" name="Google Shape;301;p20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System breaches that occur unintentionally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There was no planned intrusion [1].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A process may modify a record and make changes without having the right permissions.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This can lead to errors. </a:t>
            </a:r>
            <a:endParaRPr/>
          </a:p>
        </p:txBody>
      </p:sp>
      <p:pic>
        <p:nvPicPr>
          <p:cNvPr id="302" name="Google Shape;302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10750" y="5143500"/>
            <a:ext cx="1714500" cy="1714500"/>
          </a:xfrm>
          <a:prstGeom prst="ellipse">
            <a:avLst/>
          </a:prstGeom>
          <a:noFill/>
          <a:ln>
            <a:noFill/>
          </a:ln>
          <a:effectLst>
            <a:outerShdw blurRad="190500" rotWithShape="0" algn="tl">
              <a:srgbClr val="000000">
                <a:alpha val="29803"/>
              </a:srgbClr>
            </a:outerShdw>
          </a:effec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7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21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09" name="Google Shape;309;p2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Intentional system attacks</a:t>
            </a:r>
            <a:endParaRPr sz="5400"/>
          </a:p>
        </p:txBody>
      </p:sp>
      <p:sp>
        <p:nvSpPr>
          <p:cNvPr id="310" name="Google Shape;310;p21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11" name="Google Shape;311;p21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Intentional attacks - someone performing malicious attacks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System attacks include  [1].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Denial of service attacks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Browsing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Wiretapping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Trapdoors </a:t>
            </a:r>
            <a:endParaRPr/>
          </a:p>
        </p:txBody>
      </p:sp>
      <p:pic>
        <p:nvPicPr>
          <p:cNvPr id="312" name="Google Shape;312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10750" y="5143500"/>
            <a:ext cx="1714500" cy="1714500"/>
          </a:xfrm>
          <a:prstGeom prst="ellipse">
            <a:avLst/>
          </a:prstGeom>
          <a:noFill/>
          <a:ln>
            <a:noFill/>
          </a:ln>
          <a:effectLst>
            <a:outerShdw blurRad="190500" rotWithShape="0" algn="tl">
              <a:srgbClr val="000000">
                <a:alpha val="29803"/>
              </a:srgbClr>
            </a:outerShdw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7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22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19" name="Google Shape;319;p2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Intentional System Attacks</a:t>
            </a:r>
            <a:endParaRPr sz="5400"/>
          </a:p>
        </p:txBody>
      </p:sp>
      <p:sp>
        <p:nvSpPr>
          <p:cNvPr id="320" name="Google Shape;320;p22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21" name="Google Shape;321;p22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r>
              <a:rPr b="1" lang="en-US" sz="2200"/>
              <a:t>Denial of Service Attacks (DoS)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r>
              <a:rPr lang="en-US" sz="2200"/>
              <a:t>Coordinated attempts that deny service to authorized users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r>
              <a:rPr lang="en-US" sz="2200"/>
              <a:t>Making a computer perform a task repeatedly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r>
              <a:rPr lang="en-US" sz="2200"/>
              <a:t>Taking up resources that the user needs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r>
              <a:rPr lang="en-US" sz="2200"/>
              <a:t>Making the computer unable to work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r>
              <a:rPr b="1" lang="en-US" sz="2200"/>
              <a:t>Wiretapping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r>
              <a:rPr lang="en-US" sz="2200"/>
              <a:t>An unauthorized user listening to a transmission being sent through a network </a:t>
            </a:r>
            <a:endParaRPr/>
          </a:p>
          <a:p>
            <a:pPr indent="-889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r>
              <a:t/>
            </a:r>
            <a:endParaRPr sz="2200"/>
          </a:p>
        </p:txBody>
      </p:sp>
      <p:pic>
        <p:nvPicPr>
          <p:cNvPr id="322" name="Google Shape;322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10750" y="5143500"/>
            <a:ext cx="1714500" cy="1714500"/>
          </a:xfrm>
          <a:prstGeom prst="ellipse">
            <a:avLst/>
          </a:prstGeom>
          <a:noFill/>
          <a:ln>
            <a:noFill/>
          </a:ln>
          <a:effectLst>
            <a:outerShdw blurRad="190500" rotWithShape="0" algn="tl">
              <a:srgbClr val="000000">
                <a:alpha val="29803"/>
              </a:srgbClr>
            </a:outerShdw>
          </a:effec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6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23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28" name="Google Shape;328;p2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Intentional System Attacks</a:t>
            </a:r>
            <a:endParaRPr sz="5400"/>
          </a:p>
        </p:txBody>
      </p:sp>
      <p:sp>
        <p:nvSpPr>
          <p:cNvPr id="329" name="Google Shape;329;p23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30" name="Google Shape;330;p23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b="1" lang="en-US" sz="2400"/>
              <a:t>Browsing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Happens when unauthorized users can get access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Search through storage devices, directories, or files that they are not authorized to read [1].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b="1" lang="en-US" sz="2400"/>
              <a:t>Trapdoors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Backdoors with which a hacker could gain access to a system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Either a flaw in the system or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Installed by a system analyst to maintain or debug a system [1].</a:t>
            </a:r>
            <a:endParaRPr sz="2400"/>
          </a:p>
        </p:txBody>
      </p:sp>
      <p:pic>
        <p:nvPicPr>
          <p:cNvPr id="331" name="Google Shape;331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10750" y="5143500"/>
            <a:ext cx="1714500" cy="1714500"/>
          </a:xfrm>
          <a:prstGeom prst="ellipse">
            <a:avLst/>
          </a:prstGeom>
          <a:noFill/>
          <a:ln>
            <a:noFill/>
          </a:ln>
          <a:effectLst>
            <a:outerShdw blurRad="190500" rotWithShape="0" algn="tl">
              <a:srgbClr val="000000">
                <a:alpha val="29803"/>
              </a:srgbClr>
            </a:outerShdw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6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24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38" name="Google Shape;338;p2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Viruses</a:t>
            </a:r>
            <a:endParaRPr sz="5400"/>
          </a:p>
        </p:txBody>
      </p:sp>
      <p:sp>
        <p:nvSpPr>
          <p:cNvPr id="339" name="Google Shape;339;p24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40" name="Google Shape;340;p24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Small program that alters how a computer works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No user knowledge or permission [1].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Two criteria that determine if something is a virus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/>
              <a:t>Should be self-executing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/>
              <a:t>Should be self-replicating</a:t>
            </a:r>
            <a:endParaRPr sz="2800"/>
          </a:p>
        </p:txBody>
      </p:sp>
      <p:pic>
        <p:nvPicPr>
          <p:cNvPr id="341" name="Google Shape;341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10750" y="5143500"/>
            <a:ext cx="1714500" cy="1714500"/>
          </a:xfrm>
          <a:prstGeom prst="ellipse">
            <a:avLst/>
          </a:prstGeom>
          <a:noFill/>
          <a:ln>
            <a:noFill/>
          </a:ln>
          <a:effectLst>
            <a:outerShdw blurRad="190500" rotWithShape="0" algn="tl">
              <a:srgbClr val="000000">
                <a:alpha val="29803"/>
              </a:srgbClr>
            </a:outerShdw>
          </a:effec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5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25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47" name="Google Shape;347;p2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Viruses</a:t>
            </a:r>
            <a:endParaRPr sz="5400"/>
          </a:p>
        </p:txBody>
      </p:sp>
      <p:sp>
        <p:nvSpPr>
          <p:cNvPr id="348" name="Google Shape;348;p25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49" name="Google Shape;349;p25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Usually written for a specific operating system.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Person who creates the virus looks at the vulnerability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Targets the vulnerability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Most destructive viruses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 ILOVEYOU virus- approximately $10 billion in damage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Melissa - targeted and infected word documents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Zeus - targeted Windows machines by compromising user accounts. </a:t>
            </a:r>
            <a:endParaRPr sz="2400"/>
          </a:p>
        </p:txBody>
      </p:sp>
      <p:pic>
        <p:nvPicPr>
          <p:cNvPr id="350" name="Google Shape;350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10750" y="5143500"/>
            <a:ext cx="1714500" cy="1714500"/>
          </a:xfrm>
          <a:prstGeom prst="ellipse">
            <a:avLst/>
          </a:prstGeom>
          <a:noFill/>
          <a:ln>
            <a:noFill/>
          </a:ln>
          <a:effectLst>
            <a:outerShdw blurRad="190500" rotWithShape="0" algn="tl">
              <a:srgbClr val="000000">
                <a:alpha val="29803"/>
              </a:srgbClr>
            </a:outerShdw>
          </a:effec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5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26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57" name="Google Shape;357;p2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Viruses</a:t>
            </a:r>
            <a:endParaRPr sz="5400"/>
          </a:p>
        </p:txBody>
      </p:sp>
      <p:sp>
        <p:nvSpPr>
          <p:cNvPr id="358" name="Google Shape;358;p26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59" name="Google Shape;359;p26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/>
              <a:t>Five main types of viruses [1]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b="1" lang="en-US" sz="2400"/>
              <a:t>File infector virus </a:t>
            </a:r>
            <a:r>
              <a:rPr lang="en-US" sz="2400"/>
              <a:t>- infects executable files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b="1" lang="en-US" sz="2400"/>
              <a:t>Boot sector virus </a:t>
            </a:r>
            <a:r>
              <a:rPr lang="en-US" sz="2400"/>
              <a:t>– this infects the boot record within secondary storage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b="1" lang="en-US" sz="2400"/>
              <a:t>Master boot records </a:t>
            </a:r>
            <a:r>
              <a:rPr lang="en-US" sz="2400"/>
              <a:t>– this infects the boot record of a disk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b="1" lang="en-US" sz="2400"/>
              <a:t>Multipartite virus </a:t>
            </a:r>
            <a:r>
              <a:rPr lang="en-US" sz="2400"/>
              <a:t>– infects both the boot record and program files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b="1" lang="en-US" sz="2400"/>
              <a:t>Macro virus </a:t>
            </a:r>
            <a:r>
              <a:rPr lang="en-US" sz="2400"/>
              <a:t>– infects data files</a:t>
            </a:r>
            <a:endParaRPr/>
          </a:p>
          <a:p>
            <a:pPr indent="-762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 sz="2400"/>
          </a:p>
        </p:txBody>
      </p:sp>
      <p:pic>
        <p:nvPicPr>
          <p:cNvPr id="360" name="Google Shape;360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10750" y="5143500"/>
            <a:ext cx="1714500" cy="1714500"/>
          </a:xfrm>
          <a:prstGeom prst="ellipse">
            <a:avLst/>
          </a:prstGeom>
          <a:noFill/>
          <a:ln>
            <a:noFill/>
          </a:ln>
          <a:effectLst>
            <a:outerShdw blurRad="190500" rotWithShape="0" algn="tl">
              <a:srgbClr val="000000">
                <a:alpha val="29803"/>
              </a:srgbClr>
            </a:outerShdw>
          </a:effec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4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27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66" name="Google Shape;366;p2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Worms</a:t>
            </a:r>
            <a:endParaRPr sz="5400"/>
          </a:p>
        </p:txBody>
      </p:sp>
      <p:sp>
        <p:nvSpPr>
          <p:cNvPr id="367" name="Google Shape;367;p27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68" name="Google Shape;368;p27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Propagate itself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User does not need to open any files for a worm to infect itself.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Copies itself from one system to the next.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Makes a computer run slowly by taking processing time and memory space [1].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pic>
        <p:nvPicPr>
          <p:cNvPr id="369" name="Google Shape;369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10750" y="5143500"/>
            <a:ext cx="1714500" cy="1714500"/>
          </a:xfrm>
          <a:prstGeom prst="ellipse">
            <a:avLst/>
          </a:prstGeom>
          <a:noFill/>
          <a:ln>
            <a:noFill/>
          </a:ln>
          <a:effectLst>
            <a:outerShdw blurRad="190500" rotWithShape="0" algn="tl">
              <a:srgbClr val="000000">
                <a:alpha val="29803"/>
              </a:srgbClr>
            </a:outerShdw>
          </a:effec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4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28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76" name="Google Shape;376;p2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Adware and Spyware</a:t>
            </a:r>
            <a:endParaRPr sz="5400"/>
          </a:p>
        </p:txBody>
      </p:sp>
      <p:sp>
        <p:nvSpPr>
          <p:cNvPr id="377" name="Google Shape;377;p28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78" name="Google Shape;378;p28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en-US"/>
              <a:t>Adware </a:t>
            </a:r>
            <a:r>
              <a:rPr lang="en-US"/>
              <a:t>- application that displays advertising banners while a different program is running.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Pick information about a user’s history, cookies, and other user-relevant information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en-US"/>
              <a:t>Spyware </a:t>
            </a:r>
            <a:r>
              <a:rPr lang="en-US"/>
              <a:t>- program that is installed with or without a user’s permission.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Pick information about users - websites visited, passwords, credit cards, and banking data [1].</a:t>
            </a:r>
            <a:endParaRPr/>
          </a:p>
        </p:txBody>
      </p:sp>
      <p:pic>
        <p:nvPicPr>
          <p:cNvPr id="379" name="Google Shape;379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10750" y="5143500"/>
            <a:ext cx="1714500" cy="1714500"/>
          </a:xfrm>
          <a:prstGeom prst="ellipse">
            <a:avLst/>
          </a:prstGeom>
          <a:noFill/>
          <a:ln>
            <a:noFill/>
          </a:ln>
          <a:effectLst>
            <a:outerShdw blurRad="190500" rotWithShape="0" algn="tl">
              <a:srgbClr val="000000">
                <a:alpha val="29803"/>
              </a:srgbClr>
            </a:outerShdw>
          </a:effec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4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p29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86" name="Google Shape;386;p2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Trojan</a:t>
            </a:r>
            <a:endParaRPr sz="5400"/>
          </a:p>
        </p:txBody>
      </p:sp>
      <p:sp>
        <p:nvSpPr>
          <p:cNvPr id="387" name="Google Shape;387;p29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88" name="Google Shape;388;p29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Masks itself as a legit program then goes ahead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Starts copying information such as passwords. </a:t>
            </a:r>
            <a:endParaRPr/>
          </a:p>
        </p:txBody>
      </p:sp>
      <p:pic>
        <p:nvPicPr>
          <p:cNvPr id="389" name="Google Shape;389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10750" y="5143500"/>
            <a:ext cx="1714500" cy="1714500"/>
          </a:xfrm>
          <a:prstGeom prst="ellipse">
            <a:avLst/>
          </a:prstGeom>
          <a:noFill/>
          <a:ln>
            <a:noFill/>
          </a:ln>
          <a:effectLst>
            <a:outerShdw blurRad="190500" rotWithShape="0" algn="tl">
              <a:srgbClr val="000000">
                <a:alpha val="29803"/>
              </a:srgbClr>
            </a:outerShdw>
          </a:effec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4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p30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96" name="Google Shape;396;p30"/>
          <p:cNvSpPr txBox="1"/>
          <p:nvPr>
            <p:ph type="title"/>
          </p:nvPr>
        </p:nvSpPr>
        <p:spPr>
          <a:xfrm>
            <a:off x="841248" y="548640"/>
            <a:ext cx="3600860" cy="543153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System Protection</a:t>
            </a:r>
            <a:endParaRPr sz="5400"/>
          </a:p>
        </p:txBody>
      </p:sp>
      <p:sp>
        <p:nvSpPr>
          <p:cNvPr id="397" name="Google Shape;397;p30"/>
          <p:cNvSpPr/>
          <p:nvPr/>
        </p:nvSpPr>
        <p:spPr>
          <a:xfrm rot="5400000">
            <a:off x="2543983" y="3258715"/>
            <a:ext cx="4480560" cy="18288"/>
          </a:xfrm>
          <a:custGeom>
            <a:rect b="b" l="l" r="r" t="t"/>
            <a:pathLst>
              <a:path extrusionOk="0" fill="none" h="18288" w="448056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extrusionOk="0" h="18288" w="448056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98" name="Google Shape;398;p30"/>
          <p:cNvSpPr txBox="1"/>
          <p:nvPr>
            <p:ph idx="1" type="body"/>
          </p:nvPr>
        </p:nvSpPr>
        <p:spPr>
          <a:xfrm>
            <a:off x="5126418" y="552091"/>
            <a:ext cx="6224335" cy="543153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Different ways in which one can protect a system.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Protect from outsiders and insiders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No theft of intellectual property or confidential information. 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Installing antivirus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Using firewalls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Encryption. </a:t>
            </a:r>
            <a:endParaRPr sz="2000"/>
          </a:p>
        </p:txBody>
      </p:sp>
      <p:pic>
        <p:nvPicPr>
          <p:cNvPr id="399" name="Google Shape;399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10750" y="5143500"/>
            <a:ext cx="1714500" cy="1714500"/>
          </a:xfrm>
          <a:prstGeom prst="ellipse">
            <a:avLst/>
          </a:prstGeom>
          <a:noFill/>
          <a:ln>
            <a:noFill/>
          </a:ln>
          <a:effectLst>
            <a:outerShdw blurRad="190500" rotWithShape="0" algn="tl">
              <a:srgbClr val="000000">
                <a:alpha val="29803"/>
              </a:srgbClr>
            </a:outerShdw>
          </a:effec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3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p31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405" name="Google Shape;405;p3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Antivirus protection</a:t>
            </a:r>
            <a:endParaRPr sz="5400"/>
          </a:p>
        </p:txBody>
      </p:sp>
      <p:sp>
        <p:nvSpPr>
          <p:cNvPr id="406" name="Google Shape;406;p31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407" name="Google Shape;407;p31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Software that protects one’s system from intentional attacks.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Type of data that needs to be protected will determine the type of antivirus software.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Software can either be preventive or diagnostic.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b="1" lang="en-US" sz="2400"/>
              <a:t>Preventive software </a:t>
            </a:r>
            <a:r>
              <a:rPr lang="en-US" sz="2400"/>
              <a:t>- prevents  an attack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b="1" lang="en-US" sz="2400"/>
              <a:t>Diagnostic software </a:t>
            </a:r>
            <a:r>
              <a:rPr lang="en-US" sz="2400"/>
              <a:t>- checks to make sure that none of the files is attacked.</a:t>
            </a:r>
            <a:endParaRPr sz="2400"/>
          </a:p>
        </p:txBody>
      </p:sp>
      <p:pic>
        <p:nvPicPr>
          <p:cNvPr id="408" name="Google Shape;408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10750" y="5143500"/>
            <a:ext cx="1714500" cy="1714500"/>
          </a:xfrm>
          <a:prstGeom prst="ellipse">
            <a:avLst/>
          </a:prstGeom>
          <a:noFill/>
          <a:ln>
            <a:noFill/>
          </a:ln>
          <a:effectLst>
            <a:outerShdw blurRad="190500" rotWithShape="0" algn="tl">
              <a:srgbClr val="000000">
                <a:alpha val="29803"/>
              </a:srgbClr>
            </a:outerShdw>
          </a:effec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2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32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414" name="Google Shape;414;p3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Firewalls</a:t>
            </a:r>
            <a:endParaRPr sz="5400"/>
          </a:p>
        </p:txBody>
      </p:sp>
      <p:sp>
        <p:nvSpPr>
          <p:cNvPr id="415" name="Google Shape;415;p32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416" name="Google Shape;416;p32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In the form of hardware or software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Protects a system by masking its IP address to people outside of the system.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Found between a network and the internet. </a:t>
            </a:r>
            <a:endParaRPr/>
          </a:p>
        </p:txBody>
      </p:sp>
      <p:pic>
        <p:nvPicPr>
          <p:cNvPr id="417" name="Google Shape;417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10750" y="5143500"/>
            <a:ext cx="1714500" cy="1714500"/>
          </a:xfrm>
          <a:prstGeom prst="ellipse">
            <a:avLst/>
          </a:prstGeom>
          <a:noFill/>
          <a:ln>
            <a:noFill/>
          </a:ln>
          <a:effectLst>
            <a:outerShdw blurRad="190500" rotWithShape="0" algn="tl">
              <a:srgbClr val="000000">
                <a:alpha val="29803"/>
              </a:srgbClr>
            </a:outerShdw>
          </a:effec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Google Shape;422;p33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423" name="Google Shape;423;p3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Firewalls Tasks [1]</a:t>
            </a:r>
            <a:endParaRPr sz="5400"/>
          </a:p>
        </p:txBody>
      </p:sp>
      <p:sp>
        <p:nvSpPr>
          <p:cNvPr id="424" name="Google Shape;424;p33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425" name="Google Shape;425;p33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Log any activities that access the internet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Maintain access control based on the receivers IP address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Maintain access control of the services required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Hide the internal network from unauthorized users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Verify that virus protection is installed and is working as should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Perform authentication for any requests originating from the internet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pic>
        <p:nvPicPr>
          <p:cNvPr id="426" name="Google Shape;426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10750" y="5143500"/>
            <a:ext cx="1714500" cy="1714500"/>
          </a:xfrm>
          <a:prstGeom prst="ellipse">
            <a:avLst/>
          </a:prstGeom>
          <a:noFill/>
          <a:ln>
            <a:noFill/>
          </a:ln>
          <a:effectLst>
            <a:outerShdw blurRad="190500" rotWithShape="0" algn="tl">
              <a:srgbClr val="000000">
                <a:alpha val="29803"/>
              </a:srgbClr>
            </a:outerShdw>
          </a:effec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0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p34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432" name="Google Shape;432;p3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Encryption</a:t>
            </a:r>
            <a:endParaRPr sz="5400"/>
          </a:p>
        </p:txBody>
      </p:sp>
      <p:sp>
        <p:nvSpPr>
          <p:cNvPr id="433" name="Google Shape;433;p34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434" name="Google Shape;434;p34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Protection where data is encrypted.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Encryption - putting data into a secret code [1].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Data is then communicated when in encrypted form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It gets decrypted on the receiving end.</a:t>
            </a:r>
            <a:endParaRPr/>
          </a:p>
        </p:txBody>
      </p:sp>
      <p:pic>
        <p:nvPicPr>
          <p:cNvPr id="435" name="Google Shape;435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10750" y="5143500"/>
            <a:ext cx="1714500" cy="1714500"/>
          </a:xfrm>
          <a:prstGeom prst="ellipse">
            <a:avLst/>
          </a:prstGeom>
          <a:noFill/>
          <a:ln>
            <a:noFill/>
          </a:ln>
          <a:effectLst>
            <a:outerShdw blurRad="190500" rotWithShape="0" algn="tl">
              <a:srgbClr val="000000">
                <a:alpha val="29803"/>
              </a:srgbClr>
            </a:outerShdw>
          </a:effec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9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" name="Google Shape;440;p35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441" name="Google Shape;441;p35"/>
          <p:cNvSpPr txBox="1"/>
          <p:nvPr>
            <p:ph type="title"/>
          </p:nvPr>
        </p:nvSpPr>
        <p:spPr>
          <a:xfrm>
            <a:off x="841248" y="548640"/>
            <a:ext cx="3600860" cy="543153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Summary</a:t>
            </a:r>
            <a:endParaRPr sz="5400"/>
          </a:p>
        </p:txBody>
      </p:sp>
      <p:sp>
        <p:nvSpPr>
          <p:cNvPr id="442" name="Google Shape;442;p35"/>
          <p:cNvSpPr/>
          <p:nvPr/>
        </p:nvSpPr>
        <p:spPr>
          <a:xfrm rot="5400000">
            <a:off x="2543983" y="3258715"/>
            <a:ext cx="4480560" cy="18288"/>
          </a:xfrm>
          <a:custGeom>
            <a:rect b="b" l="l" r="r" t="t"/>
            <a:pathLst>
              <a:path extrusionOk="0" fill="none" h="18288" w="448056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extrusionOk="0" h="18288" w="448056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grpSp>
        <p:nvGrpSpPr>
          <p:cNvPr id="443" name="Google Shape;443;p35"/>
          <p:cNvGrpSpPr/>
          <p:nvPr/>
        </p:nvGrpSpPr>
        <p:grpSpPr>
          <a:xfrm>
            <a:off x="5126038" y="555101"/>
            <a:ext cx="6224587" cy="5425534"/>
            <a:chOff x="0" y="2651"/>
            <a:chExt cx="6224587" cy="5425534"/>
          </a:xfrm>
        </p:grpSpPr>
        <p:cxnSp>
          <p:nvCxnSpPr>
            <p:cNvPr id="444" name="Google Shape;444;p35"/>
            <p:cNvCxnSpPr/>
            <p:nvPr/>
          </p:nvCxnSpPr>
          <p:spPr>
            <a:xfrm>
              <a:off x="0" y="2651"/>
              <a:ext cx="6224587" cy="0"/>
            </a:xfrm>
            <a:prstGeom prst="straightConnector1">
              <a:avLst/>
            </a:prstGeom>
            <a:solidFill>
              <a:schemeClr val="accent4"/>
            </a:solidFill>
            <a:ln cap="flat" cmpd="sng" w="12700">
              <a:solidFill>
                <a:schemeClr val="accent4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445" name="Google Shape;445;p35"/>
            <p:cNvSpPr/>
            <p:nvPr/>
          </p:nvSpPr>
          <p:spPr>
            <a:xfrm>
              <a:off x="0" y="2651"/>
              <a:ext cx="6224587" cy="90425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6" name="Google Shape;446;p35"/>
            <p:cNvSpPr txBox="1"/>
            <p:nvPr/>
          </p:nvSpPr>
          <p:spPr>
            <a:xfrm>
              <a:off x="0" y="2651"/>
              <a:ext cx="6224587" cy="90425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37150" lIns="137150" spcFirstLastPara="1" rIns="137150" wrap="square" tIns="1371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600"/>
                <a:buFont typeface="Georgia"/>
                <a:buNone/>
              </a:pPr>
              <a:r>
                <a:rPr b="0" i="0" lang="en-US" sz="3600" u="none" cap="none" strike="noStrike">
                  <a:solidFill>
                    <a:schemeClr val="dk1"/>
                  </a:solidFill>
                  <a:latin typeface="Georgia"/>
                  <a:ea typeface="Georgia"/>
                  <a:cs typeface="Georgia"/>
                  <a:sym typeface="Georgia"/>
                </a:rPr>
                <a:t>Operating system security</a:t>
              </a:r>
              <a:endParaRPr b="0" i="0" sz="36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endParaRPr>
            </a:p>
          </p:txBody>
        </p:sp>
        <p:cxnSp>
          <p:nvCxnSpPr>
            <p:cNvPr id="447" name="Google Shape;447;p35"/>
            <p:cNvCxnSpPr/>
            <p:nvPr/>
          </p:nvCxnSpPr>
          <p:spPr>
            <a:xfrm>
              <a:off x="0" y="906907"/>
              <a:ext cx="6224587" cy="0"/>
            </a:xfrm>
            <a:prstGeom prst="straightConnector1">
              <a:avLst/>
            </a:prstGeom>
            <a:solidFill>
              <a:schemeClr val="accent4"/>
            </a:solidFill>
            <a:ln cap="flat" cmpd="sng" w="12700">
              <a:solidFill>
                <a:schemeClr val="accent4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448" name="Google Shape;448;p35"/>
            <p:cNvSpPr/>
            <p:nvPr/>
          </p:nvSpPr>
          <p:spPr>
            <a:xfrm>
              <a:off x="0" y="906907"/>
              <a:ext cx="6224587" cy="90425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9" name="Google Shape;449;p35"/>
            <p:cNvSpPr txBox="1"/>
            <p:nvPr/>
          </p:nvSpPr>
          <p:spPr>
            <a:xfrm>
              <a:off x="0" y="906907"/>
              <a:ext cx="6224587" cy="90425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37150" lIns="137150" spcFirstLastPara="1" rIns="137150" wrap="square" tIns="13715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600"/>
                <a:buFont typeface="Georgia"/>
                <a:buNone/>
              </a:pPr>
              <a:r>
                <a:rPr b="0" i="0" lang="en-US" sz="3600" u="none" cap="none" strike="noStrike">
                  <a:solidFill>
                    <a:schemeClr val="dk1"/>
                  </a:solidFill>
                  <a:latin typeface="Georgia"/>
                  <a:ea typeface="Georgia"/>
                  <a:cs typeface="Georgia"/>
                  <a:sym typeface="Georgia"/>
                </a:rPr>
                <a:t>System survivability</a:t>
              </a:r>
              <a:endParaRPr/>
            </a:p>
          </p:txBody>
        </p:sp>
        <p:cxnSp>
          <p:nvCxnSpPr>
            <p:cNvPr id="450" name="Google Shape;450;p35"/>
            <p:cNvCxnSpPr/>
            <p:nvPr/>
          </p:nvCxnSpPr>
          <p:spPr>
            <a:xfrm>
              <a:off x="0" y="1811163"/>
              <a:ext cx="6224587" cy="0"/>
            </a:xfrm>
            <a:prstGeom prst="straightConnector1">
              <a:avLst/>
            </a:prstGeom>
            <a:solidFill>
              <a:schemeClr val="accent4"/>
            </a:solidFill>
            <a:ln cap="flat" cmpd="sng" w="12700">
              <a:solidFill>
                <a:schemeClr val="accent4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451" name="Google Shape;451;p35"/>
            <p:cNvSpPr/>
            <p:nvPr/>
          </p:nvSpPr>
          <p:spPr>
            <a:xfrm>
              <a:off x="0" y="1811163"/>
              <a:ext cx="6224587" cy="90425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2" name="Google Shape;452;p35"/>
            <p:cNvSpPr txBox="1"/>
            <p:nvPr/>
          </p:nvSpPr>
          <p:spPr>
            <a:xfrm>
              <a:off x="0" y="1811163"/>
              <a:ext cx="6224587" cy="90425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37150" lIns="137150" spcFirstLastPara="1" rIns="137150" wrap="square" tIns="13715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600"/>
                <a:buFont typeface="Georgia"/>
                <a:buNone/>
              </a:pPr>
              <a:r>
                <a:rPr b="0" i="0" lang="en-US" sz="3600" u="none" cap="none" strike="noStrike">
                  <a:solidFill>
                    <a:schemeClr val="dk1"/>
                  </a:solidFill>
                  <a:latin typeface="Georgia"/>
                  <a:ea typeface="Georgia"/>
                  <a:cs typeface="Georgia"/>
                  <a:sym typeface="Georgia"/>
                </a:rPr>
                <a:t>Levels of protection</a:t>
              </a:r>
              <a:endParaRPr/>
            </a:p>
          </p:txBody>
        </p:sp>
        <p:cxnSp>
          <p:nvCxnSpPr>
            <p:cNvPr id="453" name="Google Shape;453;p35"/>
            <p:cNvCxnSpPr/>
            <p:nvPr/>
          </p:nvCxnSpPr>
          <p:spPr>
            <a:xfrm>
              <a:off x="0" y="2715419"/>
              <a:ext cx="6224587" cy="0"/>
            </a:xfrm>
            <a:prstGeom prst="straightConnector1">
              <a:avLst/>
            </a:prstGeom>
            <a:solidFill>
              <a:schemeClr val="accent4"/>
            </a:solidFill>
            <a:ln cap="flat" cmpd="sng" w="12700">
              <a:solidFill>
                <a:schemeClr val="accent4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454" name="Google Shape;454;p35"/>
            <p:cNvSpPr/>
            <p:nvPr/>
          </p:nvSpPr>
          <p:spPr>
            <a:xfrm>
              <a:off x="0" y="2715419"/>
              <a:ext cx="6224587" cy="90425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5" name="Google Shape;455;p35"/>
            <p:cNvSpPr txBox="1"/>
            <p:nvPr/>
          </p:nvSpPr>
          <p:spPr>
            <a:xfrm>
              <a:off x="0" y="2715419"/>
              <a:ext cx="6224587" cy="90425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37150" lIns="137150" spcFirstLastPara="1" rIns="137150" wrap="square" tIns="13715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600"/>
                <a:buFont typeface="Georgia"/>
                <a:buNone/>
              </a:pPr>
              <a:r>
                <a:rPr b="0" i="0" lang="en-US" sz="3600" u="none" cap="none" strike="noStrike">
                  <a:solidFill>
                    <a:schemeClr val="dk1"/>
                  </a:solidFill>
                  <a:latin typeface="Georgia"/>
                  <a:ea typeface="Georgia"/>
                  <a:cs typeface="Georgia"/>
                  <a:sym typeface="Georgia"/>
                </a:rPr>
                <a:t>Backup and recovery</a:t>
              </a:r>
              <a:endParaRPr/>
            </a:p>
          </p:txBody>
        </p:sp>
        <p:cxnSp>
          <p:nvCxnSpPr>
            <p:cNvPr id="456" name="Google Shape;456;p35"/>
            <p:cNvCxnSpPr/>
            <p:nvPr/>
          </p:nvCxnSpPr>
          <p:spPr>
            <a:xfrm>
              <a:off x="0" y="3619674"/>
              <a:ext cx="6224587" cy="0"/>
            </a:xfrm>
            <a:prstGeom prst="straightConnector1">
              <a:avLst/>
            </a:prstGeom>
            <a:solidFill>
              <a:schemeClr val="accent4"/>
            </a:solidFill>
            <a:ln cap="flat" cmpd="sng" w="12700">
              <a:solidFill>
                <a:schemeClr val="accent4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457" name="Google Shape;457;p35"/>
            <p:cNvSpPr/>
            <p:nvPr/>
          </p:nvSpPr>
          <p:spPr>
            <a:xfrm>
              <a:off x="0" y="3619674"/>
              <a:ext cx="6224587" cy="90425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8" name="Google Shape;458;p35"/>
            <p:cNvSpPr txBox="1"/>
            <p:nvPr/>
          </p:nvSpPr>
          <p:spPr>
            <a:xfrm>
              <a:off x="0" y="3619674"/>
              <a:ext cx="6224587" cy="90425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37150" lIns="137150" spcFirstLastPara="1" rIns="137150" wrap="square" tIns="13715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600"/>
                <a:buFont typeface="Georgia"/>
                <a:buNone/>
              </a:pPr>
              <a:r>
                <a:rPr b="0" i="0" lang="en-US" sz="3600" u="none" cap="none" strike="noStrike">
                  <a:solidFill>
                    <a:schemeClr val="dk1"/>
                  </a:solidFill>
                  <a:latin typeface="Georgia"/>
                  <a:ea typeface="Georgia"/>
                  <a:cs typeface="Georgia"/>
                  <a:sym typeface="Georgia"/>
                </a:rPr>
                <a:t>Security breaches</a:t>
              </a:r>
              <a:endParaRPr/>
            </a:p>
          </p:txBody>
        </p:sp>
        <p:cxnSp>
          <p:nvCxnSpPr>
            <p:cNvPr id="459" name="Google Shape;459;p35"/>
            <p:cNvCxnSpPr/>
            <p:nvPr/>
          </p:nvCxnSpPr>
          <p:spPr>
            <a:xfrm>
              <a:off x="0" y="4523930"/>
              <a:ext cx="6224587" cy="0"/>
            </a:xfrm>
            <a:prstGeom prst="straightConnector1">
              <a:avLst/>
            </a:prstGeom>
            <a:solidFill>
              <a:schemeClr val="accent4"/>
            </a:solidFill>
            <a:ln cap="flat" cmpd="sng" w="12700">
              <a:solidFill>
                <a:schemeClr val="accent4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460" name="Google Shape;460;p35"/>
            <p:cNvSpPr/>
            <p:nvPr/>
          </p:nvSpPr>
          <p:spPr>
            <a:xfrm>
              <a:off x="0" y="4523930"/>
              <a:ext cx="6224587" cy="90425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1" name="Google Shape;461;p35"/>
            <p:cNvSpPr txBox="1"/>
            <p:nvPr/>
          </p:nvSpPr>
          <p:spPr>
            <a:xfrm>
              <a:off x="0" y="4523930"/>
              <a:ext cx="6224587" cy="90425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37150" lIns="137150" spcFirstLastPara="1" rIns="137150" wrap="square" tIns="13715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600"/>
                <a:buFont typeface="Georgia"/>
                <a:buNone/>
              </a:pPr>
              <a:r>
                <a:rPr b="0" i="0" lang="en-US" sz="3600" u="none" cap="none" strike="noStrike">
                  <a:solidFill>
                    <a:schemeClr val="dk1"/>
                  </a:solidFill>
                  <a:latin typeface="Georgia"/>
                  <a:ea typeface="Georgia"/>
                  <a:cs typeface="Georgia"/>
                  <a:sym typeface="Georgia"/>
                </a:rPr>
                <a:t>System protection.</a:t>
              </a:r>
              <a:endParaRPr/>
            </a:p>
          </p:txBody>
        </p:sp>
      </p:grpSp>
      <p:pic>
        <p:nvPicPr>
          <p:cNvPr id="462" name="Google Shape;462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10750" y="5143500"/>
            <a:ext cx="1714500" cy="1714500"/>
          </a:xfrm>
          <a:prstGeom prst="ellipse">
            <a:avLst/>
          </a:prstGeom>
          <a:noFill/>
          <a:ln>
            <a:noFill/>
          </a:ln>
          <a:effectLst>
            <a:outerShdw blurRad="190500" rotWithShape="0" algn="tl">
              <a:srgbClr val="000000">
                <a:alpha val="29803"/>
              </a:srgbClr>
            </a:outerShdw>
          </a:effec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6" name="Shape 4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7" name="Google Shape;467;p36"/>
          <p:cNvSpPr/>
          <p:nvPr/>
        </p:nvSpPr>
        <p:spPr>
          <a:xfrm>
            <a:off x="0" y="0"/>
            <a:ext cx="12191999" cy="6857365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grpSp>
        <p:nvGrpSpPr>
          <p:cNvPr id="468" name="Google Shape;468;p36"/>
          <p:cNvGrpSpPr/>
          <p:nvPr/>
        </p:nvGrpSpPr>
        <p:grpSpPr>
          <a:xfrm>
            <a:off x="4" y="1216597"/>
            <a:ext cx="731521" cy="673460"/>
            <a:chOff x="3940602" y="308034"/>
            <a:chExt cx="2116791" cy="3428999"/>
          </a:xfrm>
        </p:grpSpPr>
        <p:sp>
          <p:nvSpPr>
            <p:cNvPr id="469" name="Google Shape;469;p36"/>
            <p:cNvSpPr/>
            <p:nvPr/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endParaRPr>
            </a:p>
          </p:txBody>
        </p:sp>
        <p:sp>
          <p:nvSpPr>
            <p:cNvPr id="470" name="Google Shape;470;p36"/>
            <p:cNvSpPr/>
            <p:nvPr/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endParaRPr>
            </a:p>
          </p:txBody>
        </p:sp>
        <p:sp>
          <p:nvSpPr>
            <p:cNvPr id="471" name="Google Shape;471;p36"/>
            <p:cNvSpPr/>
            <p:nvPr/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endParaRPr>
            </a:p>
          </p:txBody>
        </p:sp>
      </p:grpSp>
      <p:sp>
        <p:nvSpPr>
          <p:cNvPr id="472" name="Google Shape;472;p36"/>
          <p:cNvSpPr/>
          <p:nvPr/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139700" rotWithShape="0" algn="t" dir="5400000" dist="127000">
              <a:srgbClr val="000000">
                <a:alpha val="1490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473" name="Google Shape;473;p36"/>
          <p:cNvSpPr txBox="1"/>
          <p:nvPr>
            <p:ph type="title"/>
          </p:nvPr>
        </p:nvSpPr>
        <p:spPr>
          <a:xfrm>
            <a:off x="1043631" y="809898"/>
            <a:ext cx="9942716" cy="1554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Georgia"/>
              <a:buNone/>
            </a:pPr>
            <a:r>
              <a:rPr lang="en-US" sz="4800"/>
              <a:t>Discussion Topic</a:t>
            </a:r>
            <a:endParaRPr sz="4800"/>
          </a:p>
        </p:txBody>
      </p:sp>
      <p:sp>
        <p:nvSpPr>
          <p:cNvPr id="474" name="Google Shape;474;p36"/>
          <p:cNvSpPr txBox="1"/>
          <p:nvPr>
            <p:ph idx="1" type="body"/>
          </p:nvPr>
        </p:nvSpPr>
        <p:spPr>
          <a:xfrm>
            <a:off x="1045028" y="3017522"/>
            <a:ext cx="9941319" cy="312465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Throughout this lecture, we have reviewed the ideas of security and how to secure an operating system. Now, do a review of the latest Windows operating system and highlight unique security features that were not present in past systems.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Do a presentation of the findings to your instructor.</a:t>
            </a:r>
            <a:endParaRPr/>
          </a:p>
        </p:txBody>
      </p:sp>
      <p:cxnSp>
        <p:nvCxnSpPr>
          <p:cNvPr id="475" name="Google Shape;475;p36"/>
          <p:cNvCxnSpPr/>
          <p:nvPr/>
        </p:nvCxnSpPr>
        <p:spPr>
          <a:xfrm rot="10800000">
            <a:off x="838200" y="6485313"/>
            <a:ext cx="10515600" cy="0"/>
          </a:xfrm>
          <a:prstGeom prst="straightConnector1">
            <a:avLst/>
          </a:prstGeom>
          <a:noFill/>
          <a:ln cap="flat" cmpd="sng" w="57150">
            <a:solidFill>
              <a:schemeClr val="accent4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476" name="Google Shape;476;p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10750" y="5143500"/>
            <a:ext cx="1714500" cy="1714500"/>
          </a:xfrm>
          <a:prstGeom prst="ellipse">
            <a:avLst/>
          </a:prstGeom>
          <a:noFill/>
          <a:ln>
            <a:noFill/>
          </a:ln>
          <a:effectLst>
            <a:outerShdw blurRad="190500" rotWithShape="0" algn="tl">
              <a:srgbClr val="000000">
                <a:alpha val="29803"/>
              </a:srgbClr>
            </a:outerShdw>
          </a:effec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0" name="Shape 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" name="Google Shape;481;p37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482" name="Google Shape;482;p37"/>
          <p:cNvSpPr txBox="1"/>
          <p:nvPr>
            <p:ph type="title"/>
          </p:nvPr>
        </p:nvSpPr>
        <p:spPr>
          <a:xfrm>
            <a:off x="841248" y="548640"/>
            <a:ext cx="3600860" cy="543153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Georgia"/>
              <a:buNone/>
            </a:pPr>
            <a:r>
              <a:rPr lang="en-US" sz="5400"/>
              <a:t>References</a:t>
            </a:r>
            <a:endParaRPr sz="5400"/>
          </a:p>
        </p:txBody>
      </p:sp>
      <p:sp>
        <p:nvSpPr>
          <p:cNvPr id="483" name="Google Shape;483;p37"/>
          <p:cNvSpPr/>
          <p:nvPr/>
        </p:nvSpPr>
        <p:spPr>
          <a:xfrm rot="5400000">
            <a:off x="2543983" y="3258715"/>
            <a:ext cx="4480560" cy="18288"/>
          </a:xfrm>
          <a:custGeom>
            <a:rect b="b" l="l" r="r" t="t"/>
            <a:pathLst>
              <a:path extrusionOk="0" fill="none" h="18288" w="448056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extrusionOk="0" h="18288" w="448056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grpSp>
        <p:nvGrpSpPr>
          <p:cNvPr id="484" name="Google Shape;484;p37"/>
          <p:cNvGrpSpPr/>
          <p:nvPr/>
        </p:nvGrpSpPr>
        <p:grpSpPr>
          <a:xfrm>
            <a:off x="5126038" y="552450"/>
            <a:ext cx="6224587" cy="5430838"/>
            <a:chOff x="0" y="0"/>
            <a:chExt cx="6224587" cy="5430838"/>
          </a:xfrm>
        </p:grpSpPr>
        <p:cxnSp>
          <p:nvCxnSpPr>
            <p:cNvPr id="485" name="Google Shape;485;p37"/>
            <p:cNvCxnSpPr/>
            <p:nvPr/>
          </p:nvCxnSpPr>
          <p:spPr>
            <a:xfrm>
              <a:off x="0" y="0"/>
              <a:ext cx="6224587" cy="0"/>
            </a:xfrm>
            <a:prstGeom prst="straightConnector1">
              <a:avLst/>
            </a:prstGeom>
            <a:solidFill>
              <a:schemeClr val="accent4"/>
            </a:solidFill>
            <a:ln cap="flat" cmpd="sng" w="12700">
              <a:solidFill>
                <a:schemeClr val="accent4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486" name="Google Shape;486;p37"/>
            <p:cNvSpPr/>
            <p:nvPr/>
          </p:nvSpPr>
          <p:spPr>
            <a:xfrm>
              <a:off x="0" y="0"/>
              <a:ext cx="6224587" cy="271541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7" name="Google Shape;487;p37"/>
            <p:cNvSpPr txBox="1"/>
            <p:nvPr/>
          </p:nvSpPr>
          <p:spPr>
            <a:xfrm>
              <a:off x="0" y="0"/>
              <a:ext cx="6224587" cy="271541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200"/>
                <a:buFont typeface="Georgia"/>
                <a:buNone/>
              </a:pPr>
              <a:r>
                <a:rPr b="0" i="0" lang="en-US" sz="3200" u="none" cap="none" strike="noStrike">
                  <a:solidFill>
                    <a:schemeClr val="dk1"/>
                  </a:solidFill>
                  <a:latin typeface="Georgia"/>
                  <a:ea typeface="Georgia"/>
                  <a:cs typeface="Georgia"/>
                  <a:sym typeface="Georgia"/>
                </a:rPr>
                <a:t>[1] McHoes, A., &amp; Flynn, I., Understanding Operating Systems. Boston: Cengage Learning, 2018</a:t>
              </a:r>
              <a:endParaRPr b="0" i="0" sz="32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endParaRPr>
            </a:p>
          </p:txBody>
        </p:sp>
        <p:cxnSp>
          <p:nvCxnSpPr>
            <p:cNvPr id="488" name="Google Shape;488;p37"/>
            <p:cNvCxnSpPr/>
            <p:nvPr/>
          </p:nvCxnSpPr>
          <p:spPr>
            <a:xfrm>
              <a:off x="0" y="2715419"/>
              <a:ext cx="6224587" cy="0"/>
            </a:xfrm>
            <a:prstGeom prst="straightConnector1">
              <a:avLst/>
            </a:prstGeom>
            <a:solidFill>
              <a:schemeClr val="accent4"/>
            </a:solidFill>
            <a:ln cap="flat" cmpd="sng" w="12700">
              <a:solidFill>
                <a:schemeClr val="accent4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489" name="Google Shape;489;p37"/>
            <p:cNvSpPr/>
            <p:nvPr/>
          </p:nvSpPr>
          <p:spPr>
            <a:xfrm>
              <a:off x="0" y="2715419"/>
              <a:ext cx="6224587" cy="271541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0" name="Google Shape;490;p37"/>
            <p:cNvSpPr txBox="1"/>
            <p:nvPr/>
          </p:nvSpPr>
          <p:spPr>
            <a:xfrm>
              <a:off x="0" y="2715419"/>
              <a:ext cx="6224587" cy="271541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200"/>
                <a:buFont typeface="Georgia"/>
                <a:buNone/>
              </a:pPr>
              <a:r>
                <a:rPr b="0" i="0" lang="en-US" sz="3200" u="none" cap="none" strike="noStrike">
                  <a:solidFill>
                    <a:schemeClr val="dk1"/>
                  </a:solidFill>
                  <a:latin typeface="Georgia"/>
                  <a:ea typeface="Georgia"/>
                  <a:cs typeface="Georgia"/>
                  <a:sym typeface="Georgia"/>
                </a:rPr>
                <a:t>[2] Stallings, W., Operating Systems: Internals and Design Principles. Harlow: Pearson Education Limited, 2018.</a:t>
              </a:r>
              <a:endParaRPr b="0" i="0" sz="32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endParaRPr>
            </a:p>
          </p:txBody>
        </p:sp>
      </p:grpSp>
      <p:pic>
        <p:nvPicPr>
          <p:cNvPr id="491" name="Google Shape;491;p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10750" y="5143500"/>
            <a:ext cx="1714500" cy="1714500"/>
          </a:xfrm>
          <a:prstGeom prst="ellipse">
            <a:avLst/>
          </a:prstGeom>
          <a:noFill/>
          <a:ln>
            <a:noFill/>
          </a:ln>
          <a:effectLst>
            <a:outerShdw blurRad="190500" rotWithShape="0" algn="tl">
              <a:srgbClr val="000000">
                <a:alpha val="29803"/>
              </a:srgbClr>
            </a:outerShdw>
          </a:effec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5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p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497" name="Google Shape;497;p38"/>
          <p:cNvSpPr/>
          <p:nvPr/>
        </p:nvSpPr>
        <p:spPr>
          <a:xfrm>
            <a:off x="1528762" y="1247775"/>
            <a:ext cx="9144000" cy="3007447"/>
          </a:xfrm>
          <a:prstGeom prst="rect">
            <a:avLst/>
          </a:prstGeom>
          <a:gradFill>
            <a:gsLst>
              <a:gs pos="0">
                <a:schemeClr val="lt1"/>
              </a:gs>
              <a:gs pos="50000">
                <a:srgbClr val="FAFAFA"/>
              </a:gs>
              <a:gs pos="100000">
                <a:srgbClr val="CECECE"/>
              </a:gs>
            </a:gsLst>
            <a:lin ang="5400000" scaled="0"/>
          </a:gradFill>
          <a:ln cap="flat" cmpd="sng" w="12700">
            <a:solidFill>
              <a:srgbClr val="E1E1E1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l" dir="2700000" dist="38100">
              <a:srgbClr val="D8D8D8">
                <a:alpha val="49803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8" name="Google Shape;498;p38"/>
          <p:cNvSpPr txBox="1"/>
          <p:nvPr>
            <p:ph type="ctrTitle"/>
          </p:nvPr>
        </p:nvSpPr>
        <p:spPr>
          <a:xfrm>
            <a:off x="1804988" y="1442172"/>
            <a:ext cx="8582025" cy="2177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600"/>
              <a:buFont typeface="Georgia"/>
              <a:buNone/>
            </a:pPr>
            <a:r>
              <a:rPr lang="en-US" sz="6600"/>
              <a:t>Next lesson will cover</a:t>
            </a:r>
            <a:endParaRPr sz="6600"/>
          </a:p>
        </p:txBody>
      </p:sp>
      <p:sp>
        <p:nvSpPr>
          <p:cNvPr id="499" name="Google Shape;499;p38"/>
          <p:cNvSpPr/>
          <p:nvPr/>
        </p:nvSpPr>
        <p:spPr>
          <a:xfrm>
            <a:off x="2487872" y="3912322"/>
            <a:ext cx="7225780" cy="685800"/>
          </a:xfrm>
          <a:prstGeom prst="roundRect">
            <a:avLst>
              <a:gd fmla="val 0" name="adj"/>
            </a:avLst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500" name="Google Shape;500;p38"/>
          <p:cNvSpPr txBox="1"/>
          <p:nvPr>
            <p:ph idx="1" type="subTitle"/>
          </p:nvPr>
        </p:nvSpPr>
        <p:spPr>
          <a:xfrm>
            <a:off x="2566988" y="3962400"/>
            <a:ext cx="7058025" cy="581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85000" lnSpcReduction="1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00000"/>
              <a:buNone/>
            </a:pPr>
            <a:r>
              <a:rPr lang="en-US" sz="4000">
                <a:solidFill>
                  <a:srgbClr val="FFFFFF"/>
                </a:solidFill>
              </a:rPr>
              <a:t>Operating System Configurations</a:t>
            </a:r>
            <a:endParaRPr sz="4000">
              <a:solidFill>
                <a:srgbClr val="FFFFFF"/>
              </a:solidFill>
            </a:endParaRPr>
          </a:p>
        </p:txBody>
      </p:sp>
      <p:pic>
        <p:nvPicPr>
          <p:cNvPr id="501" name="Google Shape;501;p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10750" y="5143500"/>
            <a:ext cx="1714500" cy="1714500"/>
          </a:xfrm>
          <a:prstGeom prst="ellipse">
            <a:avLst/>
          </a:prstGeom>
          <a:noFill/>
          <a:ln>
            <a:noFill/>
          </a:ln>
          <a:effectLst>
            <a:outerShdw blurRad="190500" rotWithShape="0" algn="tl">
              <a:srgbClr val="000000">
                <a:alpha val="29803"/>
              </a:srgbClr>
            </a:outerShdw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Custom 3">
      <a:dk1>
        <a:srgbClr val="000000"/>
      </a:dk1>
      <a:lt1>
        <a:srgbClr val="FFFFFF"/>
      </a:lt1>
      <a:dk2>
        <a:srgbClr val="373545"/>
      </a:dk2>
      <a:lt2>
        <a:srgbClr val="DCD8DC"/>
      </a:lt2>
      <a:accent1>
        <a:srgbClr val="864EA9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2021-09-16T11:34:02Z</dcterms:created>
  <dc:creator>Victoria Mukami</dc:creator>
</cp:coreProperties>
</file>