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8" r:id="rId1"/>
  </p:sldMasterIdLst>
  <p:notesMasterIdLst>
    <p:notesMasterId r:id="rId4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97" r:id="rId19"/>
    <p:sldId id="273" r:id="rId20"/>
    <p:sldId id="274" r:id="rId21"/>
    <p:sldId id="275" r:id="rId22"/>
    <p:sldId id="276" r:id="rId23"/>
    <p:sldId id="298"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300" r:id="rId45"/>
    <p:sldId id="301" r:id="rId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74488" autoAdjust="0"/>
  </p:normalViewPr>
  <p:slideViewPr>
    <p:cSldViewPr snapToGrid="0">
      <p:cViewPr varScale="1">
        <p:scale>
          <a:sx n="72" d="100"/>
          <a:sy n="72" d="100"/>
        </p:scale>
        <p:origin x="660" y="66"/>
      </p:cViewPr>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9C92A7-AC6A-41D9-B1DC-7AB58D063492}" type="datetimeFigureOut">
              <a:rPr lang="en-US" smtClean="0"/>
              <a:t>10/13/2022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9F75C8-AA31-4DAB-AA74-186179310AC2}" type="slidenum">
              <a:rPr lang="en-US" smtClean="0"/>
              <a:t>‹#›</a:t>
            </a:fld>
            <a:endParaRPr lang="en-US"/>
          </a:p>
        </p:txBody>
      </p:sp>
    </p:spTree>
    <p:extLst>
      <p:ext uri="{BB962C8B-B14F-4D97-AF65-F5344CB8AC3E}">
        <p14:creationId xmlns:p14="http://schemas.microsoft.com/office/powerpoint/2010/main" val="11096143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1</a:t>
            </a:fld>
            <a:endParaRPr lang="en-US" dirty="0"/>
          </a:p>
        </p:txBody>
      </p:sp>
    </p:spTree>
    <p:extLst>
      <p:ext uri="{BB962C8B-B14F-4D97-AF65-F5344CB8AC3E}">
        <p14:creationId xmlns:p14="http://schemas.microsoft.com/office/powerpoint/2010/main" val="34360351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2</a:t>
            </a:fld>
            <a:endParaRPr lang="en-US" dirty="0"/>
          </a:p>
        </p:txBody>
      </p:sp>
    </p:spTree>
    <p:extLst>
      <p:ext uri="{BB962C8B-B14F-4D97-AF65-F5344CB8AC3E}">
        <p14:creationId xmlns:p14="http://schemas.microsoft.com/office/powerpoint/2010/main" val="23171131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3</a:t>
            </a:fld>
            <a:endParaRPr lang="en-US" dirty="0"/>
          </a:p>
        </p:txBody>
      </p:sp>
    </p:spTree>
    <p:extLst>
      <p:ext uri="{BB962C8B-B14F-4D97-AF65-F5344CB8AC3E}">
        <p14:creationId xmlns:p14="http://schemas.microsoft.com/office/powerpoint/2010/main" val="1344026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4</a:t>
            </a:fld>
            <a:endParaRPr lang="en-US" dirty="0"/>
          </a:p>
        </p:txBody>
      </p:sp>
    </p:spTree>
    <p:extLst>
      <p:ext uri="{BB962C8B-B14F-4D97-AF65-F5344CB8AC3E}">
        <p14:creationId xmlns:p14="http://schemas.microsoft.com/office/powerpoint/2010/main" val="2635606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5</a:t>
            </a:fld>
            <a:endParaRPr lang="en-US" dirty="0"/>
          </a:p>
        </p:txBody>
      </p:sp>
    </p:spTree>
    <p:extLst>
      <p:ext uri="{BB962C8B-B14F-4D97-AF65-F5344CB8AC3E}">
        <p14:creationId xmlns:p14="http://schemas.microsoft.com/office/powerpoint/2010/main" val="12953692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6</a:t>
            </a:fld>
            <a:endParaRPr lang="en-US" dirty="0"/>
          </a:p>
        </p:txBody>
      </p:sp>
    </p:spTree>
    <p:extLst>
      <p:ext uri="{BB962C8B-B14F-4D97-AF65-F5344CB8AC3E}">
        <p14:creationId xmlns:p14="http://schemas.microsoft.com/office/powerpoint/2010/main" val="26261590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7</a:t>
            </a:fld>
            <a:endParaRPr lang="en-US" dirty="0"/>
          </a:p>
        </p:txBody>
      </p:sp>
    </p:spTree>
    <p:extLst>
      <p:ext uri="{BB962C8B-B14F-4D97-AF65-F5344CB8AC3E}">
        <p14:creationId xmlns:p14="http://schemas.microsoft.com/office/powerpoint/2010/main" val="14654704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8</a:t>
            </a:fld>
            <a:endParaRPr lang="en-US" dirty="0"/>
          </a:p>
        </p:txBody>
      </p:sp>
    </p:spTree>
    <p:extLst>
      <p:ext uri="{BB962C8B-B14F-4D97-AF65-F5344CB8AC3E}">
        <p14:creationId xmlns:p14="http://schemas.microsoft.com/office/powerpoint/2010/main" val="2972935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9</a:t>
            </a:fld>
            <a:endParaRPr lang="en-US" dirty="0"/>
          </a:p>
        </p:txBody>
      </p:sp>
    </p:spTree>
    <p:extLst>
      <p:ext uri="{BB962C8B-B14F-4D97-AF65-F5344CB8AC3E}">
        <p14:creationId xmlns:p14="http://schemas.microsoft.com/office/powerpoint/2010/main" val="18370758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10</a:t>
            </a:fld>
            <a:endParaRPr lang="en-US" dirty="0"/>
          </a:p>
        </p:txBody>
      </p:sp>
    </p:spTree>
    <p:extLst>
      <p:ext uri="{BB962C8B-B14F-4D97-AF65-F5344CB8AC3E}">
        <p14:creationId xmlns:p14="http://schemas.microsoft.com/office/powerpoint/2010/main" val="5333541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12</a:t>
            </a:fld>
            <a:endParaRPr lang="en-US" dirty="0"/>
          </a:p>
        </p:txBody>
      </p:sp>
    </p:spTree>
    <p:extLst>
      <p:ext uri="{BB962C8B-B14F-4D97-AF65-F5344CB8AC3E}">
        <p14:creationId xmlns:p14="http://schemas.microsoft.com/office/powerpoint/2010/main" val="25896849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13</a:t>
            </a:fld>
            <a:endParaRPr lang="en-US" dirty="0"/>
          </a:p>
        </p:txBody>
      </p:sp>
    </p:spTree>
    <p:extLst>
      <p:ext uri="{BB962C8B-B14F-4D97-AF65-F5344CB8AC3E}">
        <p14:creationId xmlns:p14="http://schemas.microsoft.com/office/powerpoint/2010/main" val="31541376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14</a:t>
            </a:fld>
            <a:endParaRPr lang="en-US" dirty="0"/>
          </a:p>
        </p:txBody>
      </p:sp>
    </p:spTree>
    <p:extLst>
      <p:ext uri="{BB962C8B-B14F-4D97-AF65-F5344CB8AC3E}">
        <p14:creationId xmlns:p14="http://schemas.microsoft.com/office/powerpoint/2010/main" val="28436112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15</a:t>
            </a:fld>
            <a:endParaRPr lang="en-US" dirty="0"/>
          </a:p>
        </p:txBody>
      </p:sp>
    </p:spTree>
    <p:extLst>
      <p:ext uri="{BB962C8B-B14F-4D97-AF65-F5344CB8AC3E}">
        <p14:creationId xmlns:p14="http://schemas.microsoft.com/office/powerpoint/2010/main" val="39165228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16</a:t>
            </a:fld>
            <a:endParaRPr lang="en-US" dirty="0"/>
          </a:p>
        </p:txBody>
      </p:sp>
    </p:spTree>
    <p:extLst>
      <p:ext uri="{BB962C8B-B14F-4D97-AF65-F5344CB8AC3E}">
        <p14:creationId xmlns:p14="http://schemas.microsoft.com/office/powerpoint/2010/main" val="12892925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17</a:t>
            </a:fld>
            <a:endParaRPr lang="en-US" dirty="0"/>
          </a:p>
        </p:txBody>
      </p:sp>
    </p:spTree>
    <p:extLst>
      <p:ext uri="{BB962C8B-B14F-4D97-AF65-F5344CB8AC3E}">
        <p14:creationId xmlns:p14="http://schemas.microsoft.com/office/powerpoint/2010/main" val="3452184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18</a:t>
            </a:fld>
            <a:endParaRPr lang="en-US" dirty="0"/>
          </a:p>
        </p:txBody>
      </p:sp>
    </p:spTree>
    <p:extLst>
      <p:ext uri="{BB962C8B-B14F-4D97-AF65-F5344CB8AC3E}">
        <p14:creationId xmlns:p14="http://schemas.microsoft.com/office/powerpoint/2010/main" val="19186446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19</a:t>
            </a:fld>
            <a:endParaRPr lang="en-US" dirty="0"/>
          </a:p>
        </p:txBody>
      </p:sp>
    </p:spTree>
    <p:extLst>
      <p:ext uri="{BB962C8B-B14F-4D97-AF65-F5344CB8AC3E}">
        <p14:creationId xmlns:p14="http://schemas.microsoft.com/office/powerpoint/2010/main" val="21376657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20</a:t>
            </a:fld>
            <a:endParaRPr lang="en-US" dirty="0"/>
          </a:p>
        </p:txBody>
      </p:sp>
    </p:spTree>
    <p:extLst>
      <p:ext uri="{BB962C8B-B14F-4D97-AF65-F5344CB8AC3E}">
        <p14:creationId xmlns:p14="http://schemas.microsoft.com/office/powerpoint/2010/main" val="6675130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21</a:t>
            </a:fld>
            <a:endParaRPr lang="en-US" dirty="0"/>
          </a:p>
        </p:txBody>
      </p:sp>
    </p:spTree>
    <p:extLst>
      <p:ext uri="{BB962C8B-B14F-4D97-AF65-F5344CB8AC3E}">
        <p14:creationId xmlns:p14="http://schemas.microsoft.com/office/powerpoint/2010/main" val="7814810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22</a:t>
            </a:fld>
            <a:endParaRPr lang="en-US" dirty="0"/>
          </a:p>
        </p:txBody>
      </p:sp>
    </p:spTree>
    <p:extLst>
      <p:ext uri="{BB962C8B-B14F-4D97-AF65-F5344CB8AC3E}">
        <p14:creationId xmlns:p14="http://schemas.microsoft.com/office/powerpoint/2010/main" val="40980194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23</a:t>
            </a:fld>
            <a:endParaRPr lang="en-US" dirty="0"/>
          </a:p>
        </p:txBody>
      </p:sp>
    </p:spTree>
    <p:extLst>
      <p:ext uri="{BB962C8B-B14F-4D97-AF65-F5344CB8AC3E}">
        <p14:creationId xmlns:p14="http://schemas.microsoft.com/office/powerpoint/2010/main" val="3422791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24</a:t>
            </a:fld>
            <a:endParaRPr lang="en-US" dirty="0"/>
          </a:p>
        </p:txBody>
      </p:sp>
    </p:spTree>
    <p:extLst>
      <p:ext uri="{BB962C8B-B14F-4D97-AF65-F5344CB8AC3E}">
        <p14:creationId xmlns:p14="http://schemas.microsoft.com/office/powerpoint/2010/main" val="29014304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25</a:t>
            </a:fld>
            <a:endParaRPr lang="en-US" dirty="0"/>
          </a:p>
        </p:txBody>
      </p:sp>
    </p:spTree>
    <p:extLst>
      <p:ext uri="{BB962C8B-B14F-4D97-AF65-F5344CB8AC3E}">
        <p14:creationId xmlns:p14="http://schemas.microsoft.com/office/powerpoint/2010/main" val="7674695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26</a:t>
            </a:fld>
            <a:endParaRPr lang="en-US" dirty="0"/>
          </a:p>
        </p:txBody>
      </p:sp>
    </p:spTree>
    <p:extLst>
      <p:ext uri="{BB962C8B-B14F-4D97-AF65-F5344CB8AC3E}">
        <p14:creationId xmlns:p14="http://schemas.microsoft.com/office/powerpoint/2010/main" val="35607964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27</a:t>
            </a:fld>
            <a:endParaRPr lang="en-US" dirty="0"/>
          </a:p>
        </p:txBody>
      </p:sp>
    </p:spTree>
    <p:extLst>
      <p:ext uri="{BB962C8B-B14F-4D97-AF65-F5344CB8AC3E}">
        <p14:creationId xmlns:p14="http://schemas.microsoft.com/office/powerpoint/2010/main" val="419797299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28</a:t>
            </a:fld>
            <a:endParaRPr lang="en-US" dirty="0"/>
          </a:p>
        </p:txBody>
      </p:sp>
    </p:spTree>
    <p:extLst>
      <p:ext uri="{BB962C8B-B14F-4D97-AF65-F5344CB8AC3E}">
        <p14:creationId xmlns:p14="http://schemas.microsoft.com/office/powerpoint/2010/main" val="30098748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29</a:t>
            </a:fld>
            <a:endParaRPr lang="en-US" dirty="0"/>
          </a:p>
        </p:txBody>
      </p:sp>
    </p:spTree>
    <p:extLst>
      <p:ext uri="{BB962C8B-B14F-4D97-AF65-F5344CB8AC3E}">
        <p14:creationId xmlns:p14="http://schemas.microsoft.com/office/powerpoint/2010/main" val="21619452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31</a:t>
            </a:fld>
            <a:endParaRPr lang="en-US" dirty="0"/>
          </a:p>
        </p:txBody>
      </p:sp>
    </p:spTree>
    <p:extLst>
      <p:ext uri="{BB962C8B-B14F-4D97-AF65-F5344CB8AC3E}">
        <p14:creationId xmlns:p14="http://schemas.microsoft.com/office/powerpoint/2010/main" val="1694339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32</a:t>
            </a:fld>
            <a:endParaRPr lang="en-US" dirty="0"/>
          </a:p>
        </p:txBody>
      </p:sp>
    </p:spTree>
    <p:extLst>
      <p:ext uri="{BB962C8B-B14F-4D97-AF65-F5344CB8AC3E}">
        <p14:creationId xmlns:p14="http://schemas.microsoft.com/office/powerpoint/2010/main" val="18918158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33</a:t>
            </a:fld>
            <a:endParaRPr lang="en-US" dirty="0"/>
          </a:p>
        </p:txBody>
      </p:sp>
    </p:spTree>
    <p:extLst>
      <p:ext uri="{BB962C8B-B14F-4D97-AF65-F5344CB8AC3E}">
        <p14:creationId xmlns:p14="http://schemas.microsoft.com/office/powerpoint/2010/main" val="385154522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34</a:t>
            </a:fld>
            <a:endParaRPr lang="en-US" dirty="0"/>
          </a:p>
        </p:txBody>
      </p:sp>
    </p:spTree>
    <p:extLst>
      <p:ext uri="{BB962C8B-B14F-4D97-AF65-F5344CB8AC3E}">
        <p14:creationId xmlns:p14="http://schemas.microsoft.com/office/powerpoint/2010/main" val="168390410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37</a:t>
            </a:fld>
            <a:endParaRPr lang="en-US" dirty="0"/>
          </a:p>
        </p:txBody>
      </p:sp>
    </p:spTree>
    <p:extLst>
      <p:ext uri="{BB962C8B-B14F-4D97-AF65-F5344CB8AC3E}">
        <p14:creationId xmlns:p14="http://schemas.microsoft.com/office/powerpoint/2010/main" val="336136323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38</a:t>
            </a:fld>
            <a:endParaRPr lang="en-US" dirty="0"/>
          </a:p>
        </p:txBody>
      </p:sp>
    </p:spTree>
    <p:extLst>
      <p:ext uri="{BB962C8B-B14F-4D97-AF65-F5344CB8AC3E}">
        <p14:creationId xmlns:p14="http://schemas.microsoft.com/office/powerpoint/2010/main" val="52601662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39</a:t>
            </a:fld>
            <a:endParaRPr lang="en-US" dirty="0"/>
          </a:p>
        </p:txBody>
      </p:sp>
    </p:spTree>
    <p:extLst>
      <p:ext uri="{BB962C8B-B14F-4D97-AF65-F5344CB8AC3E}">
        <p14:creationId xmlns:p14="http://schemas.microsoft.com/office/powerpoint/2010/main" val="108034045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40</a:t>
            </a:fld>
            <a:endParaRPr lang="en-US" dirty="0"/>
          </a:p>
        </p:txBody>
      </p:sp>
    </p:spTree>
    <p:extLst>
      <p:ext uri="{BB962C8B-B14F-4D97-AF65-F5344CB8AC3E}">
        <p14:creationId xmlns:p14="http://schemas.microsoft.com/office/powerpoint/2010/main" val="21464668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41</a:t>
            </a:fld>
            <a:endParaRPr lang="en-US" dirty="0"/>
          </a:p>
        </p:txBody>
      </p:sp>
    </p:spTree>
    <p:extLst>
      <p:ext uri="{BB962C8B-B14F-4D97-AF65-F5344CB8AC3E}">
        <p14:creationId xmlns:p14="http://schemas.microsoft.com/office/powerpoint/2010/main" val="137273030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42</a:t>
            </a:fld>
            <a:endParaRPr lang="en-US" dirty="0"/>
          </a:p>
        </p:txBody>
      </p:sp>
    </p:spTree>
    <p:extLst>
      <p:ext uri="{BB962C8B-B14F-4D97-AF65-F5344CB8AC3E}">
        <p14:creationId xmlns:p14="http://schemas.microsoft.com/office/powerpoint/2010/main" val="67573014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43</a:t>
            </a:fld>
            <a:endParaRPr lang="en-US" dirty="0"/>
          </a:p>
        </p:txBody>
      </p:sp>
    </p:spTree>
    <p:extLst>
      <p:ext uri="{BB962C8B-B14F-4D97-AF65-F5344CB8AC3E}">
        <p14:creationId xmlns:p14="http://schemas.microsoft.com/office/powerpoint/2010/main" val="11415178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9F75C8-AA31-4DAB-AA74-186179310AC2}" type="slidenum">
              <a:rPr lang="en-US" smtClean="0"/>
              <a:t>44</a:t>
            </a:fld>
            <a:endParaRPr lang="en-US"/>
          </a:p>
        </p:txBody>
      </p:sp>
    </p:spTree>
    <p:extLst>
      <p:ext uri="{BB962C8B-B14F-4D97-AF65-F5344CB8AC3E}">
        <p14:creationId xmlns:p14="http://schemas.microsoft.com/office/powerpoint/2010/main" val="13509375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93105" y="802298"/>
            <a:ext cx="8561747"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93106" y="3531204"/>
            <a:ext cx="8561746"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F19244A-1275-4AD1-88BF-3EF66174ECEA}" type="datetimeFigureOut">
              <a:rPr lang="en-US" smtClean="0"/>
              <a:t>10/13/2022</a:t>
            </a:fld>
            <a:endParaRPr lang="en-US"/>
          </a:p>
        </p:txBody>
      </p:sp>
      <p:sp>
        <p:nvSpPr>
          <p:cNvPr id="5" name="Footer Placeholder 4"/>
          <p:cNvSpPr>
            <a:spLocks noGrp="1"/>
          </p:cNvSpPr>
          <p:nvPr>
            <p:ph type="ftr" sz="quarter" idx="11"/>
          </p:nvPr>
        </p:nvSpPr>
        <p:spPr>
          <a:xfrm>
            <a:off x="2493105" y="329307"/>
            <a:ext cx="4897310"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550D24B9-0ED3-4645-9163-13A827D395DA}" type="slidenum">
              <a:rPr lang="en-US" smtClean="0"/>
              <a:t>‹#›</a:t>
            </a:fld>
            <a:endParaRPr lang="en-US"/>
          </a:p>
        </p:txBody>
      </p:sp>
      <p:cxnSp>
        <p:nvCxnSpPr>
          <p:cNvPr id="8" name="Straight Connector 7"/>
          <p:cNvCxnSpPr/>
          <p:nvPr/>
        </p:nvCxnSpPr>
        <p:spPr>
          <a:xfrm>
            <a:off x="2334637" y="798973"/>
            <a:ext cx="0" cy="2544756"/>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93915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19244A-1275-4AD1-88BF-3EF66174ECEA}" type="datetimeFigureOut">
              <a:rPr lang="en-US" smtClean="0"/>
              <a:t>10/13/2022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0D24B9-0ED3-4645-9163-13A827D395DA}" type="slidenum">
              <a:rPr lang="en-US" smtClean="0"/>
              <a:t>‹#›</a:t>
            </a:fld>
            <a:endParaRPr lang="en-US"/>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465103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34813" y="1756130"/>
            <a:ext cx="8562580"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534695" y="3806195"/>
            <a:ext cx="854999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F19244A-1275-4AD1-88BF-3EF66174ECEA}" type="datetimeFigureOut">
              <a:rPr lang="en-US" smtClean="0"/>
              <a:t>10/13/2022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0D24B9-0ED3-4645-9163-13A827D395DA}" type="slidenum">
              <a:rPr lang="en-US" smtClean="0"/>
              <a:t>‹#›</a:t>
            </a:fld>
            <a:endParaRPr lang="en-US"/>
          </a:p>
        </p:txBody>
      </p:sp>
      <p:cxnSp>
        <p:nvCxnSpPr>
          <p:cNvPr id="8" name="Straight Connector 7"/>
          <p:cNvCxnSpPr/>
          <p:nvPr/>
        </p:nvCxnSpPr>
        <p:spPr>
          <a:xfrm>
            <a:off x="1371687" y="798973"/>
            <a:ext cx="0" cy="284510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008607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889"/>
            <a:ext cx="9520157"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34695" y="2010878"/>
            <a:ext cx="4608576" cy="34381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54793" y="2017343"/>
            <a:ext cx="4604130"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F19244A-1275-4AD1-88BF-3EF66174ECEA}" type="datetimeFigureOut">
              <a:rPr lang="en-US" smtClean="0"/>
              <a:t>10/13/2022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0D24B9-0ED3-4645-9163-13A827D395DA}" type="slidenum">
              <a:rPr lang="en-US" smtClean="0"/>
              <a:t>‹#›</a:t>
            </a:fld>
            <a:endParaRPr lang="en-US"/>
          </a:p>
        </p:txBody>
      </p:sp>
      <p:cxnSp>
        <p:nvCxnSpPr>
          <p:cNvPr id="9" name="Straight Connector 8"/>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4257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163"/>
            <a:ext cx="9520157"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34695" y="2019549"/>
            <a:ext cx="4608576"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34695" y="2824269"/>
            <a:ext cx="4608576"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4791" y="2023003"/>
            <a:ext cx="4608576"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4792" y="2821491"/>
            <a:ext cx="4608576"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F19244A-1275-4AD1-88BF-3EF66174ECEA}" type="datetimeFigureOut">
              <a:rPr lang="en-US" smtClean="0"/>
              <a:t>10/13/2022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50D24B9-0ED3-4645-9163-13A827D395DA}" type="slidenum">
              <a:rPr lang="en-US" smtClean="0"/>
              <a:t>‹#›</a:t>
            </a:fld>
            <a:endParaRPr lang="en-US"/>
          </a:p>
        </p:txBody>
      </p:sp>
      <p:cxnSp>
        <p:nvCxnSpPr>
          <p:cNvPr id="11" name="Straight Connector 10"/>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188595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F19244A-1275-4AD1-88BF-3EF66174ECEA}" type="datetimeFigureOut">
              <a:rPr lang="en-US" smtClean="0"/>
              <a:t>10/13/2022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50D24B9-0ED3-4645-9163-13A827D395DA}" type="slidenum">
              <a:rPr lang="en-US" smtClean="0"/>
              <a:t>‹#›</a:t>
            </a:fld>
            <a:endParaRPr lang="en-US"/>
          </a:p>
        </p:txBody>
      </p:sp>
      <p:cxnSp>
        <p:nvCxnSpPr>
          <p:cNvPr id="7" name="Straight Connector 6"/>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63233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19244A-1275-4AD1-88BF-3EF66174ECEA}" type="datetimeFigureOut">
              <a:rPr lang="en-US" smtClean="0"/>
              <a:t>10/13/2022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50D24B9-0ED3-4645-9163-13A827D395DA}" type="slidenum">
              <a:rPr lang="en-US" smtClean="0"/>
              <a:t>‹#›</a:t>
            </a:fld>
            <a:endParaRPr lang="en-US"/>
          </a:p>
        </p:txBody>
      </p:sp>
    </p:spTree>
    <p:extLst>
      <p:ext uri="{BB962C8B-B14F-4D97-AF65-F5344CB8AC3E}">
        <p14:creationId xmlns:p14="http://schemas.microsoft.com/office/powerpoint/2010/main" val="1928673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34642" y="798973"/>
            <a:ext cx="3183128"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34695" y="3205491"/>
            <a:ext cx="3184989"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F19244A-1275-4AD1-88BF-3EF66174ECEA}" type="datetimeFigureOut">
              <a:rPr lang="en-US" smtClean="0"/>
              <a:t>10/13/2022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0D24B9-0ED3-4645-9163-13A827D395DA}" type="slidenum">
              <a:rPr lang="en-US" smtClean="0"/>
              <a:t>‹#›</a:t>
            </a:fld>
            <a:endParaRPr lang="en-US"/>
          </a:p>
        </p:txBody>
      </p:sp>
      <p:cxnSp>
        <p:nvCxnSpPr>
          <p:cNvPr id="9" name="Straight Connector 8"/>
          <p:cNvCxnSpPr/>
          <p:nvPr/>
        </p:nvCxnSpPr>
        <p:spPr>
          <a:xfrm>
            <a:off x="1371687" y="798973"/>
            <a:ext cx="0" cy="224711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157445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bg2">
                    <a:lumMod val="10000"/>
                  </a:schemeClr>
                </a:gs>
                <a:gs pos="100000">
                  <a:schemeClr val="bg2">
                    <a:lumMod val="10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prstMaterial="matte">
              <a:bevelT w="133350" h="50800" prst="divot"/>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35694" y="1129513"/>
            <a:ext cx="5447840"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534695" y="3145992"/>
            <a:ext cx="5440037"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534695" y="5469856"/>
            <a:ext cx="5440038" cy="320123"/>
          </a:xfrm>
        </p:spPr>
        <p:txBody>
          <a:bodyPr/>
          <a:lstStyle>
            <a:lvl1pPr algn="l">
              <a:defRPr/>
            </a:lvl1pPr>
          </a:lstStyle>
          <a:p>
            <a:fld id="{1F19244A-1275-4AD1-88BF-3EF66174ECEA}" type="datetimeFigureOut">
              <a:rPr lang="en-US" smtClean="0"/>
              <a:t>10/13/2022</a:t>
            </a:fld>
            <a:endParaRPr lang="en-US"/>
          </a:p>
        </p:txBody>
      </p:sp>
      <p:sp>
        <p:nvSpPr>
          <p:cNvPr id="6" name="Footer Placeholder 5"/>
          <p:cNvSpPr>
            <a:spLocks noGrp="1"/>
          </p:cNvSpPr>
          <p:nvPr>
            <p:ph type="ftr" sz="quarter" idx="11"/>
          </p:nvPr>
        </p:nvSpPr>
        <p:spPr>
          <a:xfrm>
            <a:off x="1534910" y="318640"/>
            <a:ext cx="5453475" cy="320931"/>
          </a:xfrm>
        </p:spPr>
        <p:txBody>
          <a:bodyPr/>
          <a:lstStyle/>
          <a:p>
            <a:endParaRPr lang="en-US"/>
          </a:p>
        </p:txBody>
      </p:sp>
      <p:sp>
        <p:nvSpPr>
          <p:cNvPr id="7" name="Slide Number Placeholder 6"/>
          <p:cNvSpPr>
            <a:spLocks noGrp="1"/>
          </p:cNvSpPr>
          <p:nvPr>
            <p:ph type="sldNum" sz="quarter" idx="12"/>
          </p:nvPr>
        </p:nvSpPr>
        <p:spPr/>
        <p:txBody>
          <a:bodyPr/>
          <a:lstStyle/>
          <a:p>
            <a:fld id="{550D24B9-0ED3-4645-9163-13A827D395DA}" type="slidenum">
              <a:rPr lang="en-US" smtClean="0"/>
              <a:t>‹#›</a:t>
            </a:fld>
            <a:endParaRPr lang="en-US"/>
          </a:p>
        </p:txBody>
      </p:sp>
      <p:cxnSp>
        <p:nvCxnSpPr>
          <p:cNvPr id="14" name="Straight Connector 13"/>
          <p:cNvCxnSpPr/>
          <p:nvPr/>
        </p:nvCxnSpPr>
        <p:spPr>
          <a:xfrm>
            <a:off x="1371687" y="798973"/>
            <a:ext cx="0" cy="2161124"/>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105966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19244A-1275-4AD1-88BF-3EF66174ECEA}" type="datetimeFigureOut">
              <a:rPr lang="en-US" smtClean="0"/>
              <a:t>10/13/2022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0D24B9-0ED3-4645-9163-13A827D395DA}" type="slidenum">
              <a:rPr lang="en-US" smtClean="0"/>
              <a:t>‹#›</a:t>
            </a:fld>
            <a:endParaRPr lang="en-US"/>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50958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883863"/>
            <a:ext cx="1615742" cy="457499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34694" y="883863"/>
            <a:ext cx="7738807" cy="45749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19244A-1275-4AD1-88BF-3EF66174ECEA}" type="datetimeFigureOut">
              <a:rPr lang="en-US" smtClean="0"/>
              <a:t>10/13/2022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0D24B9-0ED3-4645-9163-13A827D395DA}" type="slidenum">
              <a:rPr lang="en-US" smtClean="0"/>
              <a:t>‹#›</a:t>
            </a:fld>
            <a:endParaRPr lang="en-US"/>
          </a:p>
        </p:txBody>
      </p:sp>
      <p:cxnSp>
        <p:nvCxnSpPr>
          <p:cNvPr id="8" name="Straight Connector 7"/>
          <p:cNvCxnSpPr/>
          <p:nvPr/>
        </p:nvCxnSpPr>
        <p:spPr>
          <a:xfrm flipH="1">
            <a:off x="9439111" y="719272"/>
            <a:ext cx="1615742" cy="0"/>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718887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Rectangle 8"/>
          <p:cNvSpPr/>
          <p:nvPr/>
        </p:nvSpPr>
        <p:spPr>
          <a:xfrm>
            <a:off x="0" y="2015732"/>
            <a:ext cx="12192000" cy="4118829"/>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srcRect t="2769" b="-2769"/>
          <a:stretch/>
        </p:blipFill>
        <p:spPr>
          <a:xfrm>
            <a:off x="0" y="6135624"/>
            <a:ext cx="12192000" cy="742950"/>
          </a:xfrm>
          <a:prstGeom prst="rect">
            <a:avLst/>
          </a:prstGeom>
        </p:spPr>
      </p:pic>
      <p:sp>
        <p:nvSpPr>
          <p:cNvPr id="2" name="Title Placeholder 1"/>
          <p:cNvSpPr>
            <a:spLocks noGrp="1"/>
          </p:cNvSpPr>
          <p:nvPr>
            <p:ph type="title"/>
          </p:nvPr>
        </p:nvSpPr>
        <p:spPr>
          <a:xfrm>
            <a:off x="1534696" y="804519"/>
            <a:ext cx="9520158" cy="1049235"/>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534696" y="2015732"/>
            <a:ext cx="9520158"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1F19244A-1275-4AD1-88BF-3EF66174ECEA}" type="datetimeFigureOut">
              <a:rPr lang="en-US" smtClean="0"/>
              <a:t>10/13/2022</a:t>
            </a:fld>
            <a:endParaRPr lang="en-US"/>
          </a:p>
        </p:txBody>
      </p:sp>
      <p:sp>
        <p:nvSpPr>
          <p:cNvPr id="5" name="Footer Placeholder 4"/>
          <p:cNvSpPr>
            <a:spLocks noGrp="1"/>
          </p:cNvSpPr>
          <p:nvPr>
            <p:ph type="ftr" sz="quarter" idx="3"/>
          </p:nvPr>
        </p:nvSpPr>
        <p:spPr>
          <a:xfrm>
            <a:off x="1534695" y="329307"/>
            <a:ext cx="5855719"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550D24B9-0ED3-4645-9163-13A827D395DA}" type="slidenum">
              <a:rPr lang="en-US" smtClean="0"/>
              <a:t>‹#›</a:t>
            </a:fld>
            <a:endParaRPr lang="en-US"/>
          </a:p>
        </p:txBody>
      </p:sp>
      <p:cxnSp>
        <p:nvCxnSpPr>
          <p:cNvPr id="12" name="Straight Connector 11"/>
          <p:cNvCxnSpPr/>
          <p:nvPr/>
        </p:nvCxnSpPr>
        <p:spPr>
          <a:xfrm>
            <a:off x="0" y="6141705"/>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8333321"/>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8454B2E-D2DB-42C2-A224-BCEC47B864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08B61146-1CF0-40E1-B66E-C22BD9207E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dirty="0"/>
          </a:p>
        </p:txBody>
      </p:sp>
      <p:sp>
        <p:nvSpPr>
          <p:cNvPr id="2" name="Title 1">
            <a:extLst>
              <a:ext uri="{FF2B5EF4-FFF2-40B4-BE49-F238E27FC236}">
                <a16:creationId xmlns:a16="http://schemas.microsoft.com/office/drawing/2014/main" id="{1F4015D6-FB94-E511-6EBD-07CA79112D03}"/>
              </a:ext>
            </a:extLst>
          </p:cNvPr>
          <p:cNvSpPr>
            <a:spLocks noGrp="1"/>
          </p:cNvSpPr>
          <p:nvPr>
            <p:ph type="ctrTitle"/>
          </p:nvPr>
        </p:nvSpPr>
        <p:spPr>
          <a:xfrm>
            <a:off x="1964987" y="802299"/>
            <a:ext cx="9089865" cy="2822050"/>
          </a:xfrm>
        </p:spPr>
        <p:txBody>
          <a:bodyPr>
            <a:normAutofit/>
          </a:bodyPr>
          <a:lstStyle/>
          <a:p>
            <a:r>
              <a:rPr lang="en-US" sz="3200" b="1" dirty="0">
                <a:latin typeface="Trebuchet MS" panose="020B0603020202020204" pitchFamily="34" charset="0"/>
              </a:rPr>
              <a:t>MONETARY THEORY AND POLICY</a:t>
            </a:r>
          </a:p>
        </p:txBody>
      </p:sp>
      <p:sp>
        <p:nvSpPr>
          <p:cNvPr id="4" name="Subtitle 3">
            <a:extLst>
              <a:ext uri="{FF2B5EF4-FFF2-40B4-BE49-F238E27FC236}">
                <a16:creationId xmlns:a16="http://schemas.microsoft.com/office/drawing/2014/main" id="{6B845C9D-E4EE-02F6-879E-D6E1FD55E4C5}"/>
              </a:ext>
            </a:extLst>
          </p:cNvPr>
          <p:cNvSpPr>
            <a:spLocks noGrp="1"/>
          </p:cNvSpPr>
          <p:nvPr>
            <p:ph type="subTitle" idx="1"/>
          </p:nvPr>
        </p:nvSpPr>
        <p:spPr>
          <a:xfrm>
            <a:off x="1964988" y="4206240"/>
            <a:ext cx="9089864" cy="1713043"/>
          </a:xfrm>
        </p:spPr>
        <p:txBody>
          <a:bodyPr>
            <a:normAutofit/>
          </a:bodyPr>
          <a:lstStyle/>
          <a:p>
            <a:r>
              <a:rPr lang="en-US" sz="2800" b="1" dirty="0"/>
              <a:t>WEEK 2-THE THEORIES OF MONETARY POLICY</a:t>
            </a:r>
          </a:p>
          <a:p>
            <a:r>
              <a:rPr lang="en-US" b="1" dirty="0"/>
              <a:t>LECTURER-EVELYN TIPAPE</a:t>
            </a:r>
          </a:p>
        </p:txBody>
      </p:sp>
      <p:cxnSp>
        <p:nvCxnSpPr>
          <p:cNvPr id="13" name="Straight Connector 12">
            <a:extLst>
              <a:ext uri="{FF2B5EF4-FFF2-40B4-BE49-F238E27FC236}">
                <a16:creationId xmlns:a16="http://schemas.microsoft.com/office/drawing/2014/main" id="{7AE5065C-30A9-480A-9E93-74CC1490293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037976" y="4768183"/>
            <a:ext cx="8381762" cy="0"/>
          </a:xfrm>
          <a:prstGeom prst="line">
            <a:avLst/>
          </a:prstGeom>
          <a:ln w="38100"/>
        </p:spPr>
        <p:style>
          <a:lnRef idx="3">
            <a:schemeClr val="accent1"/>
          </a:lnRef>
          <a:fillRef idx="0">
            <a:schemeClr val="accent1"/>
          </a:fillRef>
          <a:effectRef idx="2">
            <a:schemeClr val="accent1"/>
          </a:effectRef>
          <a:fontRef idx="minor">
            <a:schemeClr val="tx1"/>
          </a:fontRef>
        </p:style>
      </p:cxnSp>
      <p:pic>
        <p:nvPicPr>
          <p:cNvPr id="15" name="Picture 14">
            <a:extLst>
              <a:ext uri="{FF2B5EF4-FFF2-40B4-BE49-F238E27FC236}">
                <a16:creationId xmlns:a16="http://schemas.microsoft.com/office/drawing/2014/main" id="{D5165267-B23F-4016-85F9-10FFB34713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srcRect t="2769" b="-2769"/>
          <a:stretch/>
        </p:blipFill>
        <p:spPr>
          <a:xfrm>
            <a:off x="0" y="6135624"/>
            <a:ext cx="12192000" cy="742950"/>
          </a:xfrm>
          <a:prstGeom prst="rect">
            <a:avLst/>
          </a:prstGeom>
        </p:spPr>
      </p:pic>
    </p:spTree>
    <p:extLst>
      <p:ext uri="{BB962C8B-B14F-4D97-AF65-F5344CB8AC3E}">
        <p14:creationId xmlns:p14="http://schemas.microsoft.com/office/powerpoint/2010/main" val="1266541556"/>
      </p:ext>
    </p:extLst>
  </p:cSld>
  <p:clrMapOvr>
    <a:masterClrMapping/>
  </p:clrMapOvr>
  <mc:AlternateContent xmlns:mc="http://schemas.openxmlformats.org/markup-compatibility/2006" xmlns:p14="http://schemas.microsoft.com/office/powerpoint/2010/main">
    <mc:Choice Requires="p14">
      <p:transition spd="slow" p14:dur="2000" advTm="9036"/>
    </mc:Choice>
    <mc:Fallback xmlns="">
      <p:transition spd="slow" advTm="903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C8EE7B-CC6B-E456-FF82-B6B25E526837}"/>
              </a:ext>
            </a:extLst>
          </p:cNvPr>
          <p:cNvSpPr>
            <a:spLocks noGrp="1"/>
          </p:cNvSpPr>
          <p:nvPr>
            <p:ph type="title" idx="4294967295"/>
          </p:nvPr>
        </p:nvSpPr>
        <p:spPr>
          <a:xfrm>
            <a:off x="0" y="365125"/>
            <a:ext cx="10515600" cy="1325563"/>
          </a:xfrm>
        </p:spPr>
        <p:txBody>
          <a:bodyPr>
            <a:normAutofit/>
          </a:bodyPr>
          <a:lstStyle/>
          <a:p>
            <a:r>
              <a:rPr lang="en-US" dirty="0">
                <a:latin typeface="Trebuchet MS" panose="020B0603020202020204" pitchFamily="34" charset="0"/>
              </a:rPr>
              <a:t>Topic list</a:t>
            </a:r>
            <a:endParaRPr lang="en-US" sz="3200" dirty="0">
              <a:latin typeface="Trebuchet MS" panose="020B0603020202020204" pitchFamily="34" charset="0"/>
            </a:endParaRPr>
          </a:p>
        </p:txBody>
      </p:sp>
      <p:sp>
        <p:nvSpPr>
          <p:cNvPr id="3" name="Content Placeholder 2">
            <a:extLst>
              <a:ext uri="{FF2B5EF4-FFF2-40B4-BE49-F238E27FC236}">
                <a16:creationId xmlns:a16="http://schemas.microsoft.com/office/drawing/2014/main" id="{B7E4A50C-3E8E-B3B6-7B63-9B79CD4D99B7}"/>
              </a:ext>
            </a:extLst>
          </p:cNvPr>
          <p:cNvSpPr>
            <a:spLocks noGrp="1"/>
          </p:cNvSpPr>
          <p:nvPr>
            <p:ph idx="4294967295"/>
          </p:nvPr>
        </p:nvSpPr>
        <p:spPr>
          <a:xfrm>
            <a:off x="0" y="1825625"/>
            <a:ext cx="10515600" cy="4351338"/>
          </a:xfrm>
        </p:spPr>
        <p:txBody>
          <a:bodyPr/>
          <a:lstStyle/>
          <a:p>
            <a:pPr marL="0" indent="0">
              <a:buNone/>
            </a:pPr>
            <a:r>
              <a:rPr lang="en-US" dirty="0"/>
              <a:t>The theories are: </a:t>
            </a:r>
          </a:p>
          <a:p>
            <a:r>
              <a:rPr lang="en-US" dirty="0"/>
              <a:t>(1) Fisher’s Transactions Approach</a:t>
            </a:r>
          </a:p>
          <a:p>
            <a:r>
              <a:rPr lang="en-US" dirty="0"/>
              <a:t>(2) Cambridge Cash Balance Theory</a:t>
            </a:r>
          </a:p>
          <a:p>
            <a:r>
              <a:rPr lang="en-US" dirty="0"/>
              <a:t>(3) Keynes’ Theory</a:t>
            </a:r>
          </a:p>
          <a:p>
            <a:r>
              <a:rPr lang="en-US" dirty="0"/>
              <a:t>(4) Tobin Portfolio Approach</a:t>
            </a:r>
          </a:p>
          <a:p>
            <a:r>
              <a:rPr lang="en-US" dirty="0"/>
              <a:t>(5) Boumol’s Inventory Approach, and </a:t>
            </a:r>
          </a:p>
          <a:p>
            <a:r>
              <a:rPr lang="en-US" dirty="0"/>
              <a:t>(6) Friedman’s Theory.</a:t>
            </a:r>
          </a:p>
        </p:txBody>
      </p:sp>
    </p:spTree>
    <p:extLst>
      <p:ext uri="{BB962C8B-B14F-4D97-AF65-F5344CB8AC3E}">
        <p14:creationId xmlns:p14="http://schemas.microsoft.com/office/powerpoint/2010/main" val="2687452555"/>
      </p:ext>
    </p:extLst>
  </p:cSld>
  <p:clrMapOvr>
    <a:masterClrMapping/>
  </p:clrMapOvr>
  <mc:AlternateContent xmlns:mc="http://schemas.openxmlformats.org/markup-compatibility/2006" xmlns:p14="http://schemas.microsoft.com/office/powerpoint/2010/main">
    <mc:Choice Requires="p14">
      <p:transition spd="med" p14:dur="700" advTm="22907">
        <p:fade/>
      </p:transition>
    </mc:Choice>
    <mc:Fallback xmlns="">
      <p:transition spd="med" advTm="22907">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C1FF5-3155-2F37-F887-7EDBEAC9066D}"/>
              </a:ext>
            </a:extLst>
          </p:cNvPr>
          <p:cNvSpPr>
            <a:spLocks noGrp="1"/>
          </p:cNvSpPr>
          <p:nvPr>
            <p:ph type="title" idx="4294967295"/>
          </p:nvPr>
        </p:nvSpPr>
        <p:spPr>
          <a:xfrm>
            <a:off x="0" y="365125"/>
            <a:ext cx="10515600" cy="1325563"/>
          </a:xfrm>
        </p:spPr>
        <p:txBody>
          <a:bodyPr>
            <a:normAutofit/>
          </a:bodyPr>
          <a:lstStyle/>
          <a:p>
            <a:r>
              <a:rPr lang="en-US" sz="3200" b="1" dirty="0">
                <a:latin typeface="Trebuchet MS" panose="020B0603020202020204" pitchFamily="34" charset="0"/>
              </a:rPr>
              <a:t>1.FISHER’S TRANSACTIONS APPROACH</a:t>
            </a:r>
          </a:p>
        </p:txBody>
      </p:sp>
      <p:sp>
        <p:nvSpPr>
          <p:cNvPr id="3" name="Content Placeholder 2">
            <a:extLst>
              <a:ext uri="{FF2B5EF4-FFF2-40B4-BE49-F238E27FC236}">
                <a16:creationId xmlns:a16="http://schemas.microsoft.com/office/drawing/2014/main" id="{DF2AD7CA-88EF-FC19-3E6D-53E69B4EED35}"/>
              </a:ext>
            </a:extLst>
          </p:cNvPr>
          <p:cNvSpPr>
            <a:spLocks noGrp="1"/>
          </p:cNvSpPr>
          <p:nvPr>
            <p:ph idx="4294967295"/>
          </p:nvPr>
        </p:nvSpPr>
        <p:spPr>
          <a:xfrm>
            <a:off x="0" y="1858963"/>
            <a:ext cx="10515600" cy="4351337"/>
          </a:xfrm>
        </p:spPr>
        <p:txBody>
          <a:bodyPr>
            <a:normAutofit/>
          </a:bodyPr>
          <a:lstStyle/>
          <a:p>
            <a:r>
              <a:rPr lang="en-US" dirty="0"/>
              <a:t>Fisher and other classical economists laid stress on the medium of exchange function of money.</a:t>
            </a:r>
          </a:p>
          <a:p>
            <a:r>
              <a:rPr lang="en-US" dirty="0"/>
              <a:t>Looked at money as a means of buying goods and services. </a:t>
            </a:r>
          </a:p>
          <a:p>
            <a:r>
              <a:rPr lang="en-US" dirty="0"/>
              <a:t>All transactions involving purchase of goods and services, require payment of money as value of the transaction made.</a:t>
            </a:r>
          </a:p>
          <a:p>
            <a:r>
              <a:rPr lang="en-US" dirty="0"/>
              <a:t>The value of goods, services and assets sold must be equal to the value of money paid for them. </a:t>
            </a:r>
          </a:p>
          <a:p>
            <a:r>
              <a:rPr lang="en-US" dirty="0"/>
              <a:t>The value of all goods, services or assets sold must equal to the number of transactions made multiplied by the average price of these transactions.</a:t>
            </a:r>
          </a:p>
          <a:p>
            <a:endParaRPr lang="en-US" dirty="0"/>
          </a:p>
        </p:txBody>
      </p:sp>
    </p:spTree>
    <p:extLst>
      <p:ext uri="{BB962C8B-B14F-4D97-AF65-F5344CB8AC3E}">
        <p14:creationId xmlns:p14="http://schemas.microsoft.com/office/powerpoint/2010/main" val="2554899612"/>
      </p:ext>
    </p:extLst>
  </p:cSld>
  <p:clrMapOvr>
    <a:masterClrMapping/>
  </p:clrMapOvr>
  <mc:AlternateContent xmlns:mc="http://schemas.openxmlformats.org/markup-compatibility/2006" xmlns:p14="http://schemas.microsoft.com/office/powerpoint/2010/main">
    <mc:Choice Requires="p14">
      <p:transition spd="slow" p14:dur="2000" advTm="43384"/>
    </mc:Choice>
    <mc:Fallback xmlns="">
      <p:transition spd="slow" advTm="4338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36673C-5731-B98B-A076-CA8884BC0CAE}"/>
              </a:ext>
            </a:extLst>
          </p:cNvPr>
          <p:cNvSpPr>
            <a:spLocks noGrp="1"/>
          </p:cNvSpPr>
          <p:nvPr>
            <p:ph idx="4294967295"/>
          </p:nvPr>
        </p:nvSpPr>
        <p:spPr>
          <a:xfrm>
            <a:off x="0" y="1825625"/>
            <a:ext cx="10515600" cy="4351338"/>
          </a:xfrm>
        </p:spPr>
        <p:txBody>
          <a:bodyPr>
            <a:normAutofit lnSpcReduction="10000"/>
          </a:bodyPr>
          <a:lstStyle/>
          <a:p>
            <a:r>
              <a:rPr lang="en-US" dirty="0"/>
              <a:t>Symbolically, Fisher’s equation of exchange is written as under:</a:t>
            </a:r>
          </a:p>
          <a:p>
            <a:pPr marL="0" indent="0">
              <a:buNone/>
            </a:pPr>
            <a:r>
              <a:rPr lang="en-US" dirty="0"/>
              <a:t>MV = PT …(1)</a:t>
            </a:r>
          </a:p>
          <a:p>
            <a:pPr marL="0" indent="0">
              <a:buNone/>
            </a:pPr>
            <a:r>
              <a:rPr lang="en-US" dirty="0"/>
              <a:t>Where, M = the quantity of money in circulation</a:t>
            </a:r>
          </a:p>
          <a:p>
            <a:pPr marL="0" indent="0">
              <a:buNone/>
            </a:pPr>
            <a:endParaRPr lang="en-US" dirty="0"/>
          </a:p>
          <a:p>
            <a:pPr marL="0" indent="0">
              <a:buNone/>
            </a:pPr>
            <a:r>
              <a:rPr lang="en-US" dirty="0"/>
              <a:t>V = transactions velocity of circulation</a:t>
            </a:r>
          </a:p>
          <a:p>
            <a:pPr marL="0" indent="0">
              <a:buNone/>
            </a:pPr>
            <a:endParaRPr lang="en-US" dirty="0"/>
          </a:p>
          <a:p>
            <a:pPr marL="0" indent="0">
              <a:buNone/>
            </a:pPr>
            <a:r>
              <a:rPr lang="en-US" dirty="0"/>
              <a:t>P = average price</a:t>
            </a:r>
          </a:p>
          <a:p>
            <a:pPr marL="0" indent="0">
              <a:buNone/>
            </a:pPr>
            <a:endParaRPr lang="en-US" dirty="0"/>
          </a:p>
          <a:p>
            <a:pPr marL="0" indent="0">
              <a:buNone/>
            </a:pPr>
            <a:r>
              <a:rPr lang="en-US" dirty="0"/>
              <a:t>T = the total number of transactions.</a:t>
            </a:r>
          </a:p>
          <a:p>
            <a:pPr marL="0" indent="0">
              <a:buNone/>
            </a:pPr>
            <a:endParaRPr lang="en-US" dirty="0"/>
          </a:p>
        </p:txBody>
      </p:sp>
    </p:spTree>
    <p:extLst>
      <p:ext uri="{BB962C8B-B14F-4D97-AF65-F5344CB8AC3E}">
        <p14:creationId xmlns:p14="http://schemas.microsoft.com/office/powerpoint/2010/main" val="4139819300"/>
      </p:ext>
    </p:extLst>
  </p:cSld>
  <p:clrMapOvr>
    <a:masterClrMapping/>
  </p:clrMapOvr>
  <mc:AlternateContent xmlns:mc="http://schemas.openxmlformats.org/markup-compatibility/2006" xmlns:p14="http://schemas.microsoft.com/office/powerpoint/2010/main">
    <mc:Choice Requires="p14">
      <p:transition spd="slow" p14:dur="2000" advTm="36534"/>
    </mc:Choice>
    <mc:Fallback xmlns="">
      <p:transition spd="slow" advTm="3653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197EB7-9291-B876-CE9E-17FA541EDB0E}"/>
              </a:ext>
            </a:extLst>
          </p:cNvPr>
          <p:cNvSpPr>
            <a:spLocks noGrp="1"/>
          </p:cNvSpPr>
          <p:nvPr>
            <p:ph idx="4294967295"/>
          </p:nvPr>
        </p:nvSpPr>
        <p:spPr>
          <a:xfrm>
            <a:off x="0" y="1825625"/>
            <a:ext cx="10515600" cy="4351338"/>
          </a:xfrm>
        </p:spPr>
        <p:txBody>
          <a:bodyPr/>
          <a:lstStyle/>
          <a:p>
            <a:pPr marL="0" indent="0">
              <a:buNone/>
            </a:pPr>
            <a:r>
              <a:rPr lang="en-US" dirty="0"/>
              <a:t>The assumptions according to Fisher- </a:t>
            </a:r>
          </a:p>
          <a:p>
            <a:r>
              <a:rPr lang="en-US" dirty="0"/>
              <a:t>The nominal quantity of money M is fixed by the Central Bank of a country. </a:t>
            </a:r>
          </a:p>
          <a:p>
            <a:r>
              <a:rPr lang="en-US" dirty="0"/>
              <a:t> M is therefore treated as an exogenous variable which is assumed to be a given quantity in a particular period.</a:t>
            </a:r>
          </a:p>
          <a:p>
            <a:r>
              <a:rPr lang="en-US" dirty="0"/>
              <a:t>The number of transactions in a period is a function of national income.</a:t>
            </a:r>
          </a:p>
          <a:p>
            <a:r>
              <a:rPr lang="en-US" dirty="0"/>
              <a:t>The level of national income is determined by the amount of the fully employed resources.</a:t>
            </a:r>
          </a:p>
        </p:txBody>
      </p:sp>
    </p:spTree>
    <p:extLst>
      <p:ext uri="{BB962C8B-B14F-4D97-AF65-F5344CB8AC3E}">
        <p14:creationId xmlns:p14="http://schemas.microsoft.com/office/powerpoint/2010/main" val="336175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F488697-71C7-366D-93AB-404C918BE98B}"/>
              </a:ext>
            </a:extLst>
          </p:cNvPr>
          <p:cNvSpPr>
            <a:spLocks noGrp="1"/>
          </p:cNvSpPr>
          <p:nvPr>
            <p:ph idx="4294967295"/>
          </p:nvPr>
        </p:nvSpPr>
        <p:spPr>
          <a:xfrm>
            <a:off x="0" y="1404938"/>
            <a:ext cx="10515600" cy="4772025"/>
          </a:xfrm>
        </p:spPr>
        <p:txBody>
          <a:bodyPr>
            <a:normAutofit/>
          </a:bodyPr>
          <a:lstStyle/>
          <a:p>
            <a:r>
              <a:rPr lang="en-US" dirty="0"/>
              <a:t>With the assumption of full employment of resources, the volume of transactions T is fixed in the short run. </a:t>
            </a:r>
          </a:p>
          <a:p>
            <a:r>
              <a:rPr lang="en-US" i="1" dirty="0"/>
              <a:t>Velocity of circulation(v) assumption-</a:t>
            </a:r>
          </a:p>
          <a:p>
            <a:pPr marL="0" indent="0">
              <a:buNone/>
            </a:pPr>
            <a:r>
              <a:rPr lang="en-US" dirty="0"/>
              <a:t>-Velocity of circulation (V) remains constant and is independent of M, P and T.</a:t>
            </a:r>
          </a:p>
          <a:p>
            <a:r>
              <a:rPr lang="en-US" dirty="0"/>
              <a:t>This is because Fisher thought that the velocity of circulation of money (V) is determined by institutional and technological factors involved in the transaction process.</a:t>
            </a:r>
          </a:p>
          <a:p>
            <a:r>
              <a:rPr lang="en-US" dirty="0"/>
              <a:t> Institutional and technological factors do not vary much in the short run. The transaction velocity of circulation of money (V) was assumed to be constant.</a:t>
            </a:r>
          </a:p>
        </p:txBody>
      </p:sp>
    </p:spTree>
    <p:extLst>
      <p:ext uri="{BB962C8B-B14F-4D97-AF65-F5344CB8AC3E}">
        <p14:creationId xmlns:p14="http://schemas.microsoft.com/office/powerpoint/2010/main" val="14103413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29FAF2D-39A8-4317-CCD2-B9352D76CEDE}"/>
              </a:ext>
            </a:extLst>
          </p:cNvPr>
          <p:cNvSpPr>
            <a:spLocks noGrp="1"/>
          </p:cNvSpPr>
          <p:nvPr>
            <p:ph idx="4294967295"/>
          </p:nvPr>
        </p:nvSpPr>
        <p:spPr>
          <a:xfrm>
            <a:off x="0" y="1825625"/>
            <a:ext cx="10515600" cy="4351338"/>
          </a:xfrm>
        </p:spPr>
        <p:txBody>
          <a:bodyPr>
            <a:normAutofit/>
          </a:bodyPr>
          <a:lstStyle/>
          <a:p>
            <a:pPr marL="0" indent="0">
              <a:buNone/>
            </a:pPr>
            <a:r>
              <a:rPr lang="en-US" b="1" dirty="0"/>
              <a:t>Money market equilibrium</a:t>
            </a:r>
          </a:p>
          <a:p>
            <a:r>
              <a:rPr lang="en-US" dirty="0"/>
              <a:t>The money market is in equilibrium when the nominal quantity of money supply is equal to the nominal quantity of money demand.</a:t>
            </a:r>
          </a:p>
          <a:p>
            <a:r>
              <a:rPr lang="en-US" b="1" dirty="0"/>
              <a:t>Ms = Md</a:t>
            </a:r>
          </a:p>
          <a:p>
            <a:r>
              <a:rPr lang="en-US" b="1" dirty="0"/>
              <a:t>Ms</a:t>
            </a:r>
            <a:r>
              <a:rPr lang="en-US" dirty="0"/>
              <a:t> is fixed by the Central Bank of a country.</a:t>
            </a:r>
          </a:p>
          <a:p>
            <a:r>
              <a:rPr lang="en-US" dirty="0"/>
              <a:t>Fisher’s equation of exchange in (1) above can be rewritten as</a:t>
            </a:r>
          </a:p>
          <a:p>
            <a:r>
              <a:rPr lang="en-US" b="1" dirty="0"/>
              <a:t>Md = PT/V</a:t>
            </a:r>
          </a:p>
          <a:p>
            <a:r>
              <a:rPr lang="en-US" dirty="0"/>
              <a:t>or </a:t>
            </a:r>
            <a:r>
              <a:rPr lang="en-US" b="1" dirty="0"/>
              <a:t>Md = 1/V* PT …(2)</a:t>
            </a:r>
          </a:p>
          <a:p>
            <a:pPr marL="0" indent="0">
              <a:buNone/>
            </a:pPr>
            <a:endParaRPr lang="en-US" dirty="0"/>
          </a:p>
        </p:txBody>
      </p:sp>
    </p:spTree>
    <p:extLst>
      <p:ext uri="{BB962C8B-B14F-4D97-AF65-F5344CB8AC3E}">
        <p14:creationId xmlns:p14="http://schemas.microsoft.com/office/powerpoint/2010/main" val="5239298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F286B4B-5C79-0EFA-C2F1-1C60DAF40F45}"/>
              </a:ext>
            </a:extLst>
          </p:cNvPr>
          <p:cNvSpPr>
            <a:spLocks noGrp="1"/>
          </p:cNvSpPr>
          <p:nvPr>
            <p:ph idx="4294967295"/>
          </p:nvPr>
        </p:nvSpPr>
        <p:spPr>
          <a:xfrm>
            <a:off x="0" y="1825625"/>
            <a:ext cx="10515600" cy="4351338"/>
          </a:xfrm>
        </p:spPr>
        <p:txBody>
          <a:bodyPr/>
          <a:lstStyle/>
          <a:p>
            <a:r>
              <a:rPr lang="en-US" dirty="0"/>
              <a:t>According to Fisher’s transactions approach, demand for money depends on the following three factors:</a:t>
            </a:r>
          </a:p>
          <a:p>
            <a:pPr marL="0" indent="0">
              <a:buNone/>
            </a:pPr>
            <a:r>
              <a:rPr lang="en-US" dirty="0"/>
              <a:t>1) The number of transactions (T)</a:t>
            </a:r>
          </a:p>
          <a:p>
            <a:pPr marL="0" indent="0">
              <a:buNone/>
            </a:pPr>
            <a:endParaRPr lang="en-US" dirty="0"/>
          </a:p>
          <a:p>
            <a:pPr marL="0" indent="0">
              <a:buNone/>
            </a:pPr>
            <a:r>
              <a:rPr lang="en-US" dirty="0"/>
              <a:t>(2) The average price of transactions (P)</a:t>
            </a:r>
          </a:p>
          <a:p>
            <a:pPr marL="0" indent="0">
              <a:buNone/>
            </a:pPr>
            <a:endParaRPr lang="en-US" dirty="0"/>
          </a:p>
          <a:p>
            <a:pPr marL="0" indent="0">
              <a:buNone/>
            </a:pPr>
            <a:r>
              <a:rPr lang="en-US" dirty="0"/>
              <a:t>(3) The transaction velocity of circulation of money(V)</a:t>
            </a:r>
          </a:p>
          <a:p>
            <a:pPr marL="0" indent="0">
              <a:buNone/>
            </a:pPr>
            <a:endParaRPr lang="en-US" dirty="0"/>
          </a:p>
        </p:txBody>
      </p:sp>
    </p:spTree>
    <p:extLst>
      <p:ext uri="{BB962C8B-B14F-4D97-AF65-F5344CB8AC3E}">
        <p14:creationId xmlns:p14="http://schemas.microsoft.com/office/powerpoint/2010/main" val="33250124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68E1E23-FEF4-AD5E-BDD8-59205C01D854}"/>
              </a:ext>
            </a:extLst>
          </p:cNvPr>
          <p:cNvSpPr>
            <a:spLocks noGrp="1"/>
          </p:cNvSpPr>
          <p:nvPr>
            <p:ph idx="4294967295"/>
          </p:nvPr>
        </p:nvSpPr>
        <p:spPr>
          <a:xfrm>
            <a:off x="0" y="1825625"/>
            <a:ext cx="10515600" cy="4351338"/>
          </a:xfrm>
        </p:spPr>
        <p:txBody>
          <a:bodyPr/>
          <a:lstStyle/>
          <a:p>
            <a:pPr marL="0" indent="0">
              <a:buNone/>
            </a:pPr>
            <a:r>
              <a:rPr lang="en-US" b="1" dirty="0"/>
              <a:t>Empirical research problems</a:t>
            </a:r>
          </a:p>
          <a:p>
            <a:r>
              <a:rPr lang="en-US" dirty="0"/>
              <a:t>Fisher’s theory when used in empirical research hypothesizes the following problems-</a:t>
            </a:r>
          </a:p>
          <a:p>
            <a:pPr marL="571500" indent="-571500">
              <a:buAutoNum type="romanLcParenBoth"/>
            </a:pPr>
            <a:r>
              <a:rPr lang="en-US" dirty="0"/>
              <a:t>Not only transactions involving current production of goods and services are included but also those which arise in sales and purchase of capital assets such as securities, shares, land etc.</a:t>
            </a:r>
          </a:p>
          <a:p>
            <a:pPr marL="571500" indent="-571500">
              <a:buAutoNum type="romanLcParenBoth"/>
            </a:pPr>
            <a:r>
              <a:rPr lang="en-US" dirty="0"/>
              <a:t>It is difficult to define and determine a general price level that covers not only goods and services currently produced but also capital assets.</a:t>
            </a:r>
          </a:p>
        </p:txBody>
      </p:sp>
    </p:spTree>
    <p:extLst>
      <p:ext uri="{BB962C8B-B14F-4D97-AF65-F5344CB8AC3E}">
        <p14:creationId xmlns:p14="http://schemas.microsoft.com/office/powerpoint/2010/main" val="31707525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E4C43-BE06-295E-E0E6-111BAF546604}"/>
              </a:ext>
            </a:extLst>
          </p:cNvPr>
          <p:cNvSpPr>
            <a:spLocks noGrp="1"/>
          </p:cNvSpPr>
          <p:nvPr>
            <p:ph type="title" idx="4294967295"/>
          </p:nvPr>
        </p:nvSpPr>
        <p:spPr>
          <a:xfrm>
            <a:off x="0" y="365125"/>
            <a:ext cx="10515600" cy="1325563"/>
          </a:xfrm>
        </p:spPr>
        <p:txBody>
          <a:bodyPr>
            <a:normAutofit/>
          </a:bodyPr>
          <a:lstStyle/>
          <a:p>
            <a:r>
              <a:rPr lang="en-US" sz="3200" b="1" dirty="0"/>
              <a:t>2. THE CAMBRIDGE CASH BALANCE THEORY</a:t>
            </a:r>
          </a:p>
        </p:txBody>
      </p:sp>
      <p:sp>
        <p:nvSpPr>
          <p:cNvPr id="3" name="Content Placeholder 2">
            <a:extLst>
              <a:ext uri="{FF2B5EF4-FFF2-40B4-BE49-F238E27FC236}">
                <a16:creationId xmlns:a16="http://schemas.microsoft.com/office/drawing/2014/main" id="{B9C2D00B-B4F0-8631-F1CC-66AC874BFD5D}"/>
              </a:ext>
            </a:extLst>
          </p:cNvPr>
          <p:cNvSpPr>
            <a:spLocks noGrp="1"/>
          </p:cNvSpPr>
          <p:nvPr>
            <p:ph idx="4294967295"/>
          </p:nvPr>
        </p:nvSpPr>
        <p:spPr>
          <a:xfrm>
            <a:off x="0" y="1825625"/>
            <a:ext cx="10515600" cy="4351338"/>
          </a:xfrm>
        </p:spPr>
        <p:txBody>
          <a:bodyPr>
            <a:normAutofit/>
          </a:bodyPr>
          <a:lstStyle/>
          <a:p>
            <a:r>
              <a:rPr lang="en-US" dirty="0"/>
              <a:t>The theory was put forward by Cambridge economists, Marshall and Pigou. </a:t>
            </a:r>
          </a:p>
          <a:p>
            <a:r>
              <a:rPr lang="en-US" dirty="0"/>
              <a:t>It Differs from Fisher’s transactions approach in that it emphasizes on the money as a store of value function.</a:t>
            </a:r>
          </a:p>
          <a:p>
            <a:r>
              <a:rPr lang="en-US" dirty="0"/>
              <a:t>Store of value lays stress on holding money as a general purchasing power by individuals over a period between the sale of a good or service and subsequent purchase of a good or service later.</a:t>
            </a:r>
          </a:p>
          <a:p>
            <a:r>
              <a:rPr lang="en-US" dirty="0"/>
              <a:t>Focused their analysis on the factors that determine individual demand for holding cash balances including current interest rates, individual wealth, future price expectations.</a:t>
            </a:r>
          </a:p>
          <a:p>
            <a:endParaRPr lang="en-US" dirty="0"/>
          </a:p>
          <a:p>
            <a:pPr marL="0" indent="0">
              <a:buNone/>
            </a:pPr>
            <a:endParaRPr lang="en-US" dirty="0"/>
          </a:p>
          <a:p>
            <a:endParaRPr lang="en-US" dirty="0"/>
          </a:p>
        </p:txBody>
      </p:sp>
    </p:spTree>
    <p:extLst>
      <p:ext uri="{BB962C8B-B14F-4D97-AF65-F5344CB8AC3E}">
        <p14:creationId xmlns:p14="http://schemas.microsoft.com/office/powerpoint/2010/main" val="9757532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B707C3C-9691-F8AA-42A7-6E7F070DE129}"/>
              </a:ext>
            </a:extLst>
          </p:cNvPr>
          <p:cNvSpPr>
            <a:spLocks noGrp="1"/>
          </p:cNvSpPr>
          <p:nvPr>
            <p:ph idx="4294967295"/>
          </p:nvPr>
        </p:nvSpPr>
        <p:spPr>
          <a:xfrm>
            <a:off x="0" y="947738"/>
            <a:ext cx="10515600" cy="5545137"/>
          </a:xfrm>
        </p:spPr>
        <p:txBody>
          <a:bodyPr>
            <a:normAutofit fontScale="47500" lnSpcReduction="20000"/>
          </a:bodyPr>
          <a:lstStyle/>
          <a:p>
            <a:endParaRPr lang="en-US" dirty="0"/>
          </a:p>
          <a:p>
            <a:r>
              <a:rPr lang="en-US" sz="3600" dirty="0"/>
              <a:t>The economists put forward that individual’s demand for cash balances (i.e.. nominal money balances) is proportional to the nominal income (i.e.. money income). </a:t>
            </a:r>
          </a:p>
          <a:p>
            <a:r>
              <a:rPr lang="en-US" sz="3600" dirty="0"/>
              <a:t>Therefore, aggregate demand can be expressed as-</a:t>
            </a:r>
          </a:p>
          <a:p>
            <a:endParaRPr lang="en-US" sz="3600" dirty="0"/>
          </a:p>
          <a:p>
            <a:r>
              <a:rPr lang="en-US" sz="3600" dirty="0"/>
              <a:t>Md = kPY</a:t>
            </a:r>
          </a:p>
          <a:p>
            <a:endParaRPr lang="en-US" sz="3600" dirty="0"/>
          </a:p>
          <a:p>
            <a:r>
              <a:rPr lang="en-US" sz="3600" dirty="0"/>
              <a:t>Where, Y = real national income</a:t>
            </a:r>
          </a:p>
          <a:p>
            <a:endParaRPr lang="en-US" sz="3600" dirty="0"/>
          </a:p>
          <a:p>
            <a:r>
              <a:rPr lang="en-US" sz="3600" dirty="0"/>
              <a:t>P = average price level of currently produced goods and services</a:t>
            </a:r>
          </a:p>
          <a:p>
            <a:endParaRPr lang="en-US" sz="3600" dirty="0"/>
          </a:p>
          <a:p>
            <a:r>
              <a:rPr lang="en-US" sz="3600" dirty="0"/>
              <a:t>PY = nominal income</a:t>
            </a:r>
          </a:p>
          <a:p>
            <a:endParaRPr lang="en-US" sz="3600" dirty="0"/>
          </a:p>
          <a:p>
            <a:r>
              <a:rPr lang="en-US" sz="3600" dirty="0"/>
              <a:t>k = proportion of nominal income (PY) that people want to hold as cash balances</a:t>
            </a:r>
          </a:p>
          <a:p>
            <a:endParaRPr lang="en-US" sz="3600" dirty="0"/>
          </a:p>
          <a:p>
            <a:pPr marL="0" indent="0">
              <a:buNone/>
            </a:pPr>
            <a:endParaRPr lang="en-US" dirty="0"/>
          </a:p>
        </p:txBody>
      </p:sp>
    </p:spTree>
    <p:extLst>
      <p:ext uri="{BB962C8B-B14F-4D97-AF65-F5344CB8AC3E}">
        <p14:creationId xmlns:p14="http://schemas.microsoft.com/office/powerpoint/2010/main" val="29565392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AFEC01D-2E1A-DA44-1EDD-96C0CA95E4F1}"/>
              </a:ext>
            </a:extLst>
          </p:cNvPr>
          <p:cNvSpPr>
            <a:spLocks noGrp="1"/>
          </p:cNvSpPr>
          <p:nvPr>
            <p:ph idx="4294967295"/>
          </p:nvPr>
        </p:nvSpPr>
        <p:spPr>
          <a:xfrm>
            <a:off x="0" y="1825625"/>
            <a:ext cx="10515600" cy="4351338"/>
          </a:xfrm>
        </p:spPr>
        <p:txBody>
          <a:bodyPr/>
          <a:lstStyle/>
          <a:p>
            <a:pPr marL="0" indent="0">
              <a:buNone/>
            </a:pPr>
            <a:r>
              <a:rPr lang="en-US" i="1" dirty="0"/>
              <a:t>Criticism of the theory</a:t>
            </a:r>
          </a:p>
          <a:p>
            <a:pPr marL="571500" indent="-571500">
              <a:buAutoNum type="romanLcParenBoth"/>
            </a:pPr>
            <a:r>
              <a:rPr lang="en-US" dirty="0"/>
              <a:t>Other influences such as rate of interest, wealth, and expectations regarding future prices have not been formally introduced into the Cambridge theory of the demand for cash balances. </a:t>
            </a:r>
          </a:p>
          <a:p>
            <a:pPr marL="571500" indent="-571500">
              <a:buAutoNum type="romanLcParenBoth"/>
            </a:pPr>
            <a:r>
              <a:rPr lang="en-US" dirty="0"/>
              <a:t>Income elasticity of demand for money may well be different from unity. </a:t>
            </a:r>
          </a:p>
          <a:p>
            <a:pPr marL="571500" indent="-571500">
              <a:buAutoNum type="romanLcParenBoth"/>
            </a:pPr>
            <a:r>
              <a:rPr lang="en-US" dirty="0"/>
              <a:t>Price elasticity of demand is also not necessarily equal to unity.</a:t>
            </a:r>
          </a:p>
          <a:p>
            <a:pPr marL="0" indent="0">
              <a:buNone/>
            </a:pPr>
            <a:r>
              <a:rPr lang="en-US" dirty="0"/>
              <a:t>Note; Empirical studies show a significant relationship between demand for money and level of income.</a:t>
            </a:r>
          </a:p>
          <a:p>
            <a:pPr marL="571500" indent="-571500">
              <a:buAutoNum type="romanLcParenBoth"/>
            </a:pPr>
            <a:endParaRPr lang="en-US" dirty="0"/>
          </a:p>
          <a:p>
            <a:pPr marL="0" indent="0">
              <a:buNone/>
            </a:pPr>
            <a:endParaRPr lang="en-US" dirty="0"/>
          </a:p>
        </p:txBody>
      </p:sp>
    </p:spTree>
    <p:extLst>
      <p:ext uri="{BB962C8B-B14F-4D97-AF65-F5344CB8AC3E}">
        <p14:creationId xmlns:p14="http://schemas.microsoft.com/office/powerpoint/2010/main" val="22147911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D931D-52CF-C75A-D5AC-2D92472038C2}"/>
              </a:ext>
            </a:extLst>
          </p:cNvPr>
          <p:cNvSpPr>
            <a:spLocks noGrp="1"/>
          </p:cNvSpPr>
          <p:nvPr>
            <p:ph type="title" idx="4294967295"/>
          </p:nvPr>
        </p:nvSpPr>
        <p:spPr>
          <a:xfrm>
            <a:off x="0" y="365125"/>
            <a:ext cx="10515600" cy="1325563"/>
          </a:xfrm>
        </p:spPr>
        <p:txBody>
          <a:bodyPr/>
          <a:lstStyle/>
          <a:p>
            <a:r>
              <a:rPr lang="en-US" sz="3200" b="1" dirty="0"/>
              <a:t>3. KEYNES THEORY</a:t>
            </a:r>
            <a:endParaRPr lang="en-US" dirty="0"/>
          </a:p>
        </p:txBody>
      </p:sp>
      <p:sp>
        <p:nvSpPr>
          <p:cNvPr id="3" name="Content Placeholder 2">
            <a:extLst>
              <a:ext uri="{FF2B5EF4-FFF2-40B4-BE49-F238E27FC236}">
                <a16:creationId xmlns:a16="http://schemas.microsoft.com/office/drawing/2014/main" id="{B804DA9E-3A2B-985D-E875-71413E5AEF61}"/>
              </a:ext>
            </a:extLst>
          </p:cNvPr>
          <p:cNvSpPr>
            <a:spLocks noGrp="1"/>
          </p:cNvSpPr>
          <p:nvPr>
            <p:ph idx="4294967295"/>
          </p:nvPr>
        </p:nvSpPr>
        <p:spPr>
          <a:xfrm>
            <a:off x="0" y="1825625"/>
            <a:ext cx="10515600" cy="4351338"/>
          </a:xfrm>
        </p:spPr>
        <p:txBody>
          <a:bodyPr/>
          <a:lstStyle/>
          <a:p>
            <a:pPr marL="0" indent="0">
              <a:buNone/>
            </a:pPr>
            <a:r>
              <a:rPr lang="en-US" i="1" dirty="0"/>
              <a:t>Liquidity preferences</a:t>
            </a:r>
          </a:p>
          <a:p>
            <a:r>
              <a:rPr lang="en-US" i="1" dirty="0"/>
              <a:t>Meaning</a:t>
            </a:r>
          </a:p>
          <a:p>
            <a:pPr marL="0" indent="0">
              <a:buNone/>
            </a:pPr>
            <a:r>
              <a:rPr lang="en-US" i="1" dirty="0"/>
              <a:t>-</a:t>
            </a:r>
            <a:r>
              <a:rPr lang="en-US" dirty="0"/>
              <a:t>How much of his income will a person hold in the form of ready money (cash or non-interest-paying bank deposits)? and</a:t>
            </a:r>
          </a:p>
          <a:p>
            <a:pPr marL="0" indent="0">
              <a:buNone/>
            </a:pPr>
            <a:r>
              <a:rPr lang="en-US" dirty="0"/>
              <a:t>-How much will he part with or lend?</a:t>
            </a:r>
          </a:p>
          <a:p>
            <a:pPr marL="0" indent="0">
              <a:buNone/>
            </a:pPr>
            <a:r>
              <a:rPr lang="en-US" dirty="0"/>
              <a:t>-The two questions above depends on the person’s liquidity preference.</a:t>
            </a:r>
          </a:p>
          <a:p>
            <a:pPr marL="0" indent="0">
              <a:buNone/>
            </a:pPr>
            <a:r>
              <a:rPr lang="en-US" dirty="0"/>
              <a:t>-Why should people hold their resources as ready money when they can get interest by lending money or buying bonds?</a:t>
            </a:r>
          </a:p>
        </p:txBody>
      </p:sp>
    </p:spTree>
    <p:extLst>
      <p:ext uri="{BB962C8B-B14F-4D97-AF65-F5344CB8AC3E}">
        <p14:creationId xmlns:p14="http://schemas.microsoft.com/office/powerpoint/2010/main" val="19418000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C61D1B-5B21-0E27-DE5D-48EB5E9C7892}"/>
              </a:ext>
            </a:extLst>
          </p:cNvPr>
          <p:cNvSpPr>
            <a:spLocks noGrp="1"/>
          </p:cNvSpPr>
          <p:nvPr>
            <p:ph idx="4294967295"/>
          </p:nvPr>
        </p:nvSpPr>
        <p:spPr>
          <a:xfrm>
            <a:off x="0" y="1825625"/>
            <a:ext cx="10515600" cy="4351338"/>
          </a:xfrm>
        </p:spPr>
        <p:txBody>
          <a:bodyPr>
            <a:normAutofit lnSpcReduction="10000"/>
          </a:bodyPr>
          <a:lstStyle/>
          <a:p>
            <a:pPr marL="0" indent="0">
              <a:buNone/>
            </a:pPr>
            <a:r>
              <a:rPr lang="en-US" i="1" dirty="0"/>
              <a:t>Motives for holding money</a:t>
            </a:r>
          </a:p>
          <a:p>
            <a:r>
              <a:rPr lang="en-US" dirty="0"/>
              <a:t>Keynes explains three reasons for holding money.</a:t>
            </a:r>
          </a:p>
          <a:p>
            <a:r>
              <a:rPr lang="en-US" dirty="0"/>
              <a:t>The desire for liquidity arises because of three motives:</a:t>
            </a:r>
          </a:p>
          <a:p>
            <a:endParaRPr lang="en-US" dirty="0"/>
          </a:p>
          <a:p>
            <a:pPr marL="0" indent="0">
              <a:buNone/>
            </a:pPr>
            <a:r>
              <a:rPr lang="en-US" dirty="0"/>
              <a:t>(i) The transaction’s motive.</a:t>
            </a:r>
          </a:p>
          <a:p>
            <a:endParaRPr lang="en-US" dirty="0"/>
          </a:p>
          <a:p>
            <a:pPr marL="0" indent="0">
              <a:buNone/>
            </a:pPr>
            <a:r>
              <a:rPr lang="en-US" dirty="0"/>
              <a:t>(ii) The precautionary motive.</a:t>
            </a:r>
          </a:p>
          <a:p>
            <a:endParaRPr lang="en-US" dirty="0"/>
          </a:p>
          <a:p>
            <a:pPr marL="0" indent="0">
              <a:buNone/>
            </a:pPr>
            <a:r>
              <a:rPr lang="en-US" dirty="0"/>
              <a:t>(iii) The speculative motive.</a:t>
            </a:r>
          </a:p>
          <a:p>
            <a:pPr marL="0" indent="0">
              <a:buNone/>
            </a:pPr>
            <a:endParaRPr lang="en-US" dirty="0"/>
          </a:p>
        </p:txBody>
      </p:sp>
    </p:spTree>
    <p:extLst>
      <p:ext uri="{BB962C8B-B14F-4D97-AF65-F5344CB8AC3E}">
        <p14:creationId xmlns:p14="http://schemas.microsoft.com/office/powerpoint/2010/main" val="8804717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9CF3DE8-25F4-5B20-A70F-FE80CAB5A4A9}"/>
              </a:ext>
            </a:extLst>
          </p:cNvPr>
          <p:cNvSpPr>
            <a:spLocks noGrp="1"/>
          </p:cNvSpPr>
          <p:nvPr>
            <p:ph idx="4294967295"/>
          </p:nvPr>
        </p:nvSpPr>
        <p:spPr>
          <a:xfrm>
            <a:off x="0" y="1646238"/>
            <a:ext cx="10515600" cy="4530725"/>
          </a:xfrm>
        </p:spPr>
        <p:txBody>
          <a:bodyPr>
            <a:normAutofit lnSpcReduction="10000"/>
          </a:bodyPr>
          <a:lstStyle/>
          <a:p>
            <a:r>
              <a:rPr lang="en-US" b="1" dirty="0"/>
              <a:t>(i)The Transactions Demand for Money:</a:t>
            </a:r>
          </a:p>
          <a:p>
            <a:r>
              <a:rPr lang="en-US" dirty="0"/>
              <a:t>Individuals hold cash in order to bridge the interval between the receipt of income and its expenditure.</a:t>
            </a:r>
          </a:p>
          <a:p>
            <a:r>
              <a:rPr lang="en-US" dirty="0"/>
              <a:t>Most people receive their incomes weekly or monthly while the expenditure goes on day by day.</a:t>
            </a:r>
          </a:p>
          <a:p>
            <a:r>
              <a:rPr lang="en-US" dirty="0"/>
              <a:t> Individuals keep a certain amount of ready money in hand to make current payments. </a:t>
            </a:r>
          </a:p>
          <a:p>
            <a:r>
              <a:rPr lang="en-US" dirty="0"/>
              <a:t>The amount kept will depend upon-</a:t>
            </a:r>
          </a:p>
          <a:p>
            <a:pPr marL="0" indent="0">
              <a:buNone/>
            </a:pPr>
            <a:r>
              <a:rPr lang="en-US" dirty="0"/>
              <a:t>-The size of the individual’s income.</a:t>
            </a:r>
          </a:p>
          <a:p>
            <a:pPr marL="0" indent="0">
              <a:buNone/>
            </a:pPr>
            <a:r>
              <a:rPr lang="en-US" dirty="0"/>
              <a:t>-The interval at which the income is received.</a:t>
            </a:r>
          </a:p>
          <a:p>
            <a:pPr marL="0" indent="0">
              <a:buNone/>
            </a:pPr>
            <a:r>
              <a:rPr lang="en-US" dirty="0"/>
              <a:t>-The methods of payments. </a:t>
            </a:r>
          </a:p>
        </p:txBody>
      </p:sp>
    </p:spTree>
    <p:extLst>
      <p:ext uri="{BB962C8B-B14F-4D97-AF65-F5344CB8AC3E}">
        <p14:creationId xmlns:p14="http://schemas.microsoft.com/office/powerpoint/2010/main" val="2446933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C0479EF-EABF-D719-1552-C921B2A4C4B6}"/>
              </a:ext>
            </a:extLst>
          </p:cNvPr>
          <p:cNvSpPr>
            <a:spLocks noGrp="1"/>
          </p:cNvSpPr>
          <p:nvPr>
            <p:ph idx="4294967295"/>
          </p:nvPr>
        </p:nvSpPr>
        <p:spPr>
          <a:xfrm>
            <a:off x="0" y="1825625"/>
            <a:ext cx="10515600" cy="4351338"/>
          </a:xfrm>
        </p:spPr>
        <p:txBody>
          <a:bodyPr>
            <a:normAutofit fontScale="92500" lnSpcReduction="10000"/>
          </a:bodyPr>
          <a:lstStyle/>
          <a:p>
            <a:r>
              <a:rPr lang="en-US" dirty="0"/>
              <a:t>Money held for this motive depends upon the level of income of an individual.</a:t>
            </a:r>
          </a:p>
          <a:p>
            <a:r>
              <a:rPr lang="en-US" dirty="0"/>
              <a:t>The higher the price level, the more money balances a person must hold in order to purchase a given quantity of goods. </a:t>
            </a:r>
          </a:p>
          <a:p>
            <a:r>
              <a:rPr lang="en-US" dirty="0"/>
              <a:t>The demand for money balances is demand for real rather than nominal balances.</a:t>
            </a:r>
          </a:p>
          <a:p>
            <a:r>
              <a:rPr lang="en-US" dirty="0"/>
              <a:t>According to Keynes, the transactions demand for money depends only on the real income and is not influenced by the rate of interest</a:t>
            </a:r>
          </a:p>
          <a:p>
            <a:r>
              <a:rPr lang="en-US" dirty="0"/>
              <a:t>Holding one’s asset in the form of money balances has an opportunity cost. The cost of holding money balances is the interest that is foregone by holding money balances rather than other assets.</a:t>
            </a:r>
          </a:p>
          <a:p>
            <a:r>
              <a:rPr lang="en-US" dirty="0"/>
              <a:t> The higher the interest rate, the greater the opportunity cost of holding money rather than non-money assets.</a:t>
            </a:r>
          </a:p>
        </p:txBody>
      </p:sp>
    </p:spTree>
    <p:extLst>
      <p:ext uri="{BB962C8B-B14F-4D97-AF65-F5344CB8AC3E}">
        <p14:creationId xmlns:p14="http://schemas.microsoft.com/office/powerpoint/2010/main" val="30489328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6CE9048-2B80-BD4F-9CBA-A9EF554631C8}"/>
              </a:ext>
            </a:extLst>
          </p:cNvPr>
          <p:cNvSpPr>
            <a:spLocks noGrp="1"/>
          </p:cNvSpPr>
          <p:nvPr>
            <p:ph idx="4294967295"/>
          </p:nvPr>
        </p:nvSpPr>
        <p:spPr>
          <a:xfrm>
            <a:off x="0" y="1825625"/>
            <a:ext cx="10515600" cy="4351338"/>
          </a:xfrm>
        </p:spPr>
        <p:txBody>
          <a:bodyPr>
            <a:normAutofit/>
          </a:bodyPr>
          <a:lstStyle/>
          <a:p>
            <a:pPr marL="0" indent="0">
              <a:buNone/>
            </a:pPr>
            <a:r>
              <a:rPr lang="en-US" b="1" dirty="0"/>
              <a:t>(ii) Precautionary Demand for Money</a:t>
            </a:r>
          </a:p>
          <a:p>
            <a:r>
              <a:rPr lang="en-US" dirty="0"/>
              <a:t>Is the desire of the people to hold cash balances for unforeseen contingencies</a:t>
            </a:r>
            <a:r>
              <a:rPr lang="en-US" i="1" dirty="0"/>
              <a:t>.</a:t>
            </a:r>
          </a:p>
          <a:p>
            <a:r>
              <a:rPr lang="en-US" dirty="0"/>
              <a:t>The amount of money demanded for this motive will depend on the psychology of the individual and the conditions in which he lives.</a:t>
            </a:r>
          </a:p>
          <a:p>
            <a:pPr marL="0" indent="0">
              <a:buNone/>
            </a:pPr>
            <a:r>
              <a:rPr lang="en-US" b="1" dirty="0"/>
              <a:t>(iii) Speculative Demand for Money</a:t>
            </a:r>
          </a:p>
          <a:p>
            <a:pPr marL="0" indent="0">
              <a:buNone/>
            </a:pPr>
            <a:r>
              <a:rPr lang="en-US" dirty="0"/>
              <a:t>-People hold money to take advantage of market movements regarding the future changes in the rate of interest.</a:t>
            </a:r>
          </a:p>
          <a:p>
            <a:pPr marL="0" indent="0">
              <a:buNone/>
            </a:pPr>
            <a:r>
              <a:rPr lang="en-US" dirty="0"/>
              <a:t>-The cash held under this motive is used to make speculative gains by dealing in bonds whose prices fluctuate.</a:t>
            </a:r>
          </a:p>
        </p:txBody>
      </p:sp>
    </p:spTree>
    <p:extLst>
      <p:ext uri="{BB962C8B-B14F-4D97-AF65-F5344CB8AC3E}">
        <p14:creationId xmlns:p14="http://schemas.microsoft.com/office/powerpoint/2010/main" val="12408576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DFB090-6975-A0C3-9896-B27F6C03C862}"/>
              </a:ext>
            </a:extLst>
          </p:cNvPr>
          <p:cNvSpPr>
            <a:spLocks noGrp="1"/>
          </p:cNvSpPr>
          <p:nvPr>
            <p:ph idx="4294967295"/>
          </p:nvPr>
        </p:nvSpPr>
        <p:spPr>
          <a:xfrm>
            <a:off x="0" y="1825625"/>
            <a:ext cx="10515600" cy="4351338"/>
          </a:xfrm>
        </p:spPr>
        <p:txBody>
          <a:bodyPr/>
          <a:lstStyle/>
          <a:p>
            <a:pPr marL="0" indent="0">
              <a:buNone/>
            </a:pPr>
            <a:r>
              <a:rPr lang="en-US" b="1" dirty="0"/>
              <a:t>Liquidity Trap</a:t>
            </a:r>
          </a:p>
          <a:p>
            <a:pPr marL="0" indent="0">
              <a:buNone/>
            </a:pPr>
            <a:r>
              <a:rPr lang="en-US" dirty="0"/>
              <a:t>-Is the portion of the liquidity preference curve with absolute liquidity preference.</a:t>
            </a:r>
          </a:p>
          <a:p>
            <a:pPr marL="0" indent="0">
              <a:buNone/>
            </a:pPr>
            <a:r>
              <a:rPr lang="en-US" dirty="0"/>
              <a:t>-The expansion in money supply gets trapped in the sphere of the liquidity trap.</a:t>
            </a:r>
          </a:p>
          <a:p>
            <a:pPr marL="0" indent="0">
              <a:buNone/>
            </a:pPr>
            <a:r>
              <a:rPr lang="en-US" dirty="0"/>
              <a:t>-Money supply expansion cannot affect the rate of interest and therefore the level of investment.</a:t>
            </a:r>
          </a:p>
          <a:p>
            <a:pPr marL="0" indent="0">
              <a:buNone/>
            </a:pPr>
            <a:r>
              <a:rPr lang="en-US" dirty="0"/>
              <a:t>-Keynes argues that the existence of the liquidity trap causes monetary policy to be ineffective to tide over economic depression.</a:t>
            </a:r>
          </a:p>
          <a:p>
            <a:pPr marL="0" indent="0">
              <a:buNone/>
            </a:pPr>
            <a:endParaRPr lang="en-US" dirty="0"/>
          </a:p>
        </p:txBody>
      </p:sp>
    </p:spTree>
    <p:extLst>
      <p:ext uri="{BB962C8B-B14F-4D97-AF65-F5344CB8AC3E}">
        <p14:creationId xmlns:p14="http://schemas.microsoft.com/office/powerpoint/2010/main" val="17125117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DCB8FB-7470-44C8-1DC8-D8D261CF5B4F}"/>
              </a:ext>
            </a:extLst>
          </p:cNvPr>
          <p:cNvSpPr>
            <a:spLocks noGrp="1"/>
          </p:cNvSpPr>
          <p:nvPr>
            <p:ph idx="4294967295"/>
          </p:nvPr>
        </p:nvSpPr>
        <p:spPr>
          <a:xfrm>
            <a:off x="0" y="1524000"/>
            <a:ext cx="10515600" cy="4652963"/>
          </a:xfrm>
        </p:spPr>
        <p:txBody>
          <a:bodyPr>
            <a:normAutofit fontScale="85000" lnSpcReduction="20000"/>
          </a:bodyPr>
          <a:lstStyle/>
          <a:p>
            <a:pPr marL="0" indent="0">
              <a:buNone/>
            </a:pPr>
            <a:r>
              <a:rPr lang="en-US" b="1" i="1" dirty="0"/>
              <a:t>Aggregate Demand for Money: Keynes’ View</a:t>
            </a:r>
          </a:p>
          <a:p>
            <a:r>
              <a:rPr lang="en-US" dirty="0"/>
              <a:t>If Md=total demand for money</a:t>
            </a:r>
          </a:p>
          <a:p>
            <a:r>
              <a:rPr lang="en-US" dirty="0"/>
              <a:t>M1= precautionary motive</a:t>
            </a:r>
          </a:p>
          <a:p>
            <a:r>
              <a:rPr lang="en-US" dirty="0"/>
              <a:t>M2=speculative motive</a:t>
            </a:r>
          </a:p>
          <a:p>
            <a:r>
              <a:rPr lang="en-US" dirty="0"/>
              <a:t>Then Md=M1+M2</a:t>
            </a:r>
          </a:p>
          <a:p>
            <a:r>
              <a:rPr lang="en-US" dirty="0"/>
              <a:t>Then according to Keynes the amount held i.e. M1 is completely interest inelastic unless the s interest is very high.</a:t>
            </a:r>
          </a:p>
          <a:p>
            <a:r>
              <a:rPr lang="en-US" dirty="0"/>
              <a:t>M1 is a function of the size of income and business transactions together with the contingencies growing out of the conduct of personal and business affairs.</a:t>
            </a:r>
          </a:p>
          <a:p>
            <a:r>
              <a:rPr lang="en-US" dirty="0"/>
              <a:t>We can write this in a functional form as follows:</a:t>
            </a:r>
          </a:p>
          <a:p>
            <a:r>
              <a:rPr lang="en-US" dirty="0"/>
              <a:t>M1 = L1(Y) …(i)</a:t>
            </a:r>
          </a:p>
          <a:p>
            <a:r>
              <a:rPr lang="en-US" dirty="0"/>
              <a:t>Where Y stands for income, L1 for demand function, and M1 for money demanded or held under the transactions and precautionary motives</a:t>
            </a:r>
            <a:endParaRPr lang="en-US" i="1" dirty="0"/>
          </a:p>
        </p:txBody>
      </p:sp>
    </p:spTree>
    <p:extLst>
      <p:ext uri="{BB962C8B-B14F-4D97-AF65-F5344CB8AC3E}">
        <p14:creationId xmlns:p14="http://schemas.microsoft.com/office/powerpoint/2010/main" val="9701660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DD865EC-8AEA-C1A0-F298-2BC7EF500A8E}"/>
              </a:ext>
            </a:extLst>
          </p:cNvPr>
          <p:cNvSpPr>
            <a:spLocks noGrp="1"/>
          </p:cNvSpPr>
          <p:nvPr>
            <p:ph idx="4294967295"/>
          </p:nvPr>
        </p:nvSpPr>
        <p:spPr>
          <a:xfrm>
            <a:off x="0" y="1825625"/>
            <a:ext cx="10515600" cy="4351338"/>
          </a:xfrm>
        </p:spPr>
        <p:txBody>
          <a:bodyPr>
            <a:normAutofit fontScale="77500" lnSpcReduction="20000"/>
          </a:bodyPr>
          <a:lstStyle/>
          <a:p>
            <a:r>
              <a:rPr lang="en-US" dirty="0"/>
              <a:t>Money demanded for speculative motive, i.e.., M2 as explained above, is primarily a function of the rate of interest.</a:t>
            </a:r>
          </a:p>
          <a:p>
            <a:endParaRPr lang="en-US" dirty="0"/>
          </a:p>
          <a:p>
            <a:r>
              <a:rPr lang="en-US" dirty="0"/>
              <a:t>This can be written as:</a:t>
            </a:r>
          </a:p>
          <a:p>
            <a:endParaRPr lang="en-US" dirty="0"/>
          </a:p>
          <a:p>
            <a:r>
              <a:rPr lang="en-US" dirty="0"/>
              <a:t>M2 = L2(r) …(ii)</a:t>
            </a:r>
          </a:p>
          <a:p>
            <a:endParaRPr lang="en-US" dirty="0"/>
          </a:p>
          <a:p>
            <a:r>
              <a:rPr lang="en-US" dirty="0"/>
              <a:t>Where r stands for the rate of interest, L2 for demand function for speculative motive.</a:t>
            </a:r>
          </a:p>
          <a:p>
            <a:endParaRPr lang="en-US" dirty="0"/>
          </a:p>
          <a:p>
            <a:r>
              <a:rPr lang="en-US" dirty="0"/>
              <a:t>Since total demand of money Md = M1 + M2, we get from (i) and (ii) above</a:t>
            </a:r>
          </a:p>
          <a:p>
            <a:endParaRPr lang="en-US" dirty="0"/>
          </a:p>
          <a:p>
            <a:r>
              <a:rPr lang="en-US" dirty="0"/>
              <a:t>Md = L1(Y) + L2(r)</a:t>
            </a:r>
          </a:p>
          <a:p>
            <a:endParaRPr lang="en-US" dirty="0"/>
          </a:p>
          <a:p>
            <a:endParaRPr lang="en-US" dirty="0"/>
          </a:p>
        </p:txBody>
      </p:sp>
    </p:spTree>
    <p:extLst>
      <p:ext uri="{BB962C8B-B14F-4D97-AF65-F5344CB8AC3E}">
        <p14:creationId xmlns:p14="http://schemas.microsoft.com/office/powerpoint/2010/main" val="30528239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794B24F-583D-74B4-131B-7B9EF2647E5C}"/>
              </a:ext>
            </a:extLst>
          </p:cNvPr>
          <p:cNvSpPr>
            <a:spLocks noGrp="1"/>
          </p:cNvSpPr>
          <p:nvPr>
            <p:ph idx="4294967295"/>
          </p:nvPr>
        </p:nvSpPr>
        <p:spPr>
          <a:xfrm>
            <a:off x="0" y="1825625"/>
            <a:ext cx="10515600" cy="4351338"/>
          </a:xfrm>
        </p:spPr>
        <p:txBody>
          <a:bodyPr>
            <a:normAutofit lnSpcReduction="10000"/>
          </a:bodyPr>
          <a:lstStyle/>
          <a:p>
            <a:r>
              <a:rPr lang="en-US" dirty="0"/>
              <a:t>Recall Md = L1(Y) + L2(r) </a:t>
            </a:r>
          </a:p>
          <a:p>
            <a:r>
              <a:rPr lang="en-US" dirty="0"/>
              <a:t>where Y is income and </a:t>
            </a:r>
          </a:p>
          <a:p>
            <a:r>
              <a:rPr lang="en-US" dirty="0"/>
              <a:t>r is the rate of interest.</a:t>
            </a:r>
          </a:p>
          <a:p>
            <a:r>
              <a:rPr lang="en-US" dirty="0"/>
              <a:t>According to Keynes the demand for money is an additive function with 2 components-</a:t>
            </a:r>
          </a:p>
          <a:p>
            <a:r>
              <a:rPr lang="en-US" dirty="0"/>
              <a:t>The one component, L1(Y) represents the transactions demand for money arising out of transactions and precautionary motives is an increasing function of the level of money income.</a:t>
            </a:r>
          </a:p>
          <a:p>
            <a:r>
              <a:rPr lang="en-US" dirty="0"/>
              <a:t> The second component of the demand for money, that is, L2(r) represents the speculative demand for money, which depends upon rate of interest, is a decreasing function of the rate of interest.</a:t>
            </a:r>
          </a:p>
        </p:txBody>
      </p:sp>
    </p:spTree>
    <p:extLst>
      <p:ext uri="{BB962C8B-B14F-4D97-AF65-F5344CB8AC3E}">
        <p14:creationId xmlns:p14="http://schemas.microsoft.com/office/powerpoint/2010/main" val="33091273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9A36DDC-8EE6-CA57-F4D8-522BCCCC1F36}"/>
              </a:ext>
            </a:extLst>
          </p:cNvPr>
          <p:cNvSpPr>
            <a:spLocks noGrp="1"/>
          </p:cNvSpPr>
          <p:nvPr>
            <p:ph idx="4294967295"/>
          </p:nvPr>
        </p:nvSpPr>
        <p:spPr>
          <a:xfrm>
            <a:off x="0" y="1825625"/>
            <a:ext cx="10515600" cy="4351338"/>
          </a:xfrm>
        </p:spPr>
        <p:txBody>
          <a:bodyPr>
            <a:normAutofit fontScale="92500"/>
          </a:bodyPr>
          <a:lstStyle/>
          <a:p>
            <a:pPr marL="0" indent="0">
              <a:buNone/>
            </a:pPr>
            <a:r>
              <a:rPr lang="en-US" b="1" dirty="0"/>
              <a:t>Critics of Keynes theory</a:t>
            </a:r>
          </a:p>
          <a:p>
            <a:pPr marL="0" indent="0">
              <a:buNone/>
            </a:pPr>
            <a:r>
              <a:rPr lang="en-US" dirty="0"/>
              <a:t>(i) That people hold all their assets in either all money or all bonds.</a:t>
            </a:r>
          </a:p>
          <a:p>
            <a:pPr marL="0" indent="0">
              <a:buNone/>
            </a:pPr>
            <a:r>
              <a:rPr lang="en-US" i="1" dirty="0"/>
              <a:t>Critic</a:t>
            </a:r>
            <a:r>
              <a:rPr lang="en-US" dirty="0"/>
              <a:t>-This is quite unrealistic as individuals hold their financial wealth in some combination of both money and bonds. </a:t>
            </a:r>
          </a:p>
          <a:p>
            <a:pPr marL="0" indent="0">
              <a:buNone/>
            </a:pPr>
            <a:r>
              <a:rPr lang="en-US" dirty="0"/>
              <a:t>-This gave rise to portfolio approach to demand for money put forward by Tobin, Baumol and Friedman.</a:t>
            </a:r>
          </a:p>
          <a:p>
            <a:pPr marL="0" indent="0">
              <a:buNone/>
            </a:pPr>
            <a:r>
              <a:rPr lang="en-US" dirty="0"/>
              <a:t>-The portfolio of wealth consists of money, interest-bearing bonds, shares, physical assets etc. </a:t>
            </a:r>
          </a:p>
          <a:p>
            <a:pPr marL="0" indent="0">
              <a:buNone/>
            </a:pPr>
            <a:r>
              <a:rPr lang="en-US" dirty="0"/>
              <a:t>(ii) Demand for money for transaction purposes is insensitive to interest rate</a:t>
            </a:r>
          </a:p>
          <a:p>
            <a:pPr marL="0" indent="0">
              <a:buNone/>
            </a:pPr>
            <a:r>
              <a:rPr lang="en-US" dirty="0"/>
              <a:t>- Critic-the modern theories of money demand put forward by Baumol and Tobin show that money held for transaction purposes is interest elastic.</a:t>
            </a:r>
          </a:p>
        </p:txBody>
      </p:sp>
    </p:spTree>
    <p:extLst>
      <p:ext uri="{BB962C8B-B14F-4D97-AF65-F5344CB8AC3E}">
        <p14:creationId xmlns:p14="http://schemas.microsoft.com/office/powerpoint/2010/main" val="2116790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7EB26D-10FD-62AC-0422-7201B5E6E164}"/>
              </a:ext>
            </a:extLst>
          </p:cNvPr>
          <p:cNvSpPr>
            <a:spLocks noGrp="1"/>
          </p:cNvSpPr>
          <p:nvPr>
            <p:ph idx="4294967295"/>
          </p:nvPr>
        </p:nvSpPr>
        <p:spPr>
          <a:xfrm>
            <a:off x="0" y="1825625"/>
            <a:ext cx="10515600" cy="4351338"/>
          </a:xfrm>
        </p:spPr>
        <p:txBody>
          <a:bodyPr>
            <a:normAutofit lnSpcReduction="10000"/>
          </a:bodyPr>
          <a:lstStyle/>
          <a:p>
            <a:r>
              <a:rPr lang="en-US" dirty="0"/>
              <a:t>(iii) Keynes additive function   Md= L1(Y) + L2 (r) has now been rejected by the modem economists</a:t>
            </a:r>
          </a:p>
          <a:p>
            <a:pPr marL="0" indent="0">
              <a:buNone/>
            </a:pPr>
            <a:r>
              <a:rPr lang="en-US" dirty="0"/>
              <a:t>-The demand for money has several other motives other than L1 and L2.</a:t>
            </a:r>
          </a:p>
          <a:p>
            <a:pPr marL="0" indent="0">
              <a:buNone/>
            </a:pPr>
            <a:r>
              <a:rPr lang="en-US" dirty="0"/>
              <a:t>(iv)Tobin and Baumol, the transactions demand for money also depends upon the rate of interest.</a:t>
            </a:r>
          </a:p>
          <a:p>
            <a:pPr marL="0" indent="0">
              <a:buNone/>
            </a:pPr>
            <a:r>
              <a:rPr lang="en-US" dirty="0"/>
              <a:t>(v) The speculative demand for money is an increasing function of the total assets or wealth apart from rate of interest.</a:t>
            </a:r>
          </a:p>
          <a:p>
            <a:r>
              <a:rPr lang="en-US" dirty="0"/>
              <a:t>In view of these arguments, the Keynesian function is written as-</a:t>
            </a:r>
          </a:p>
          <a:p>
            <a:pPr marL="0" indent="0">
              <a:buNone/>
            </a:pPr>
            <a:r>
              <a:rPr lang="en-US" dirty="0"/>
              <a:t>  Md = L(Y,r).</a:t>
            </a:r>
          </a:p>
          <a:p>
            <a:r>
              <a:rPr lang="en-US" dirty="0"/>
              <a:t>This revised function, has been significant in the development of monetary theory.</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15156986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79593-8254-620A-7BA0-0F87BF91752E}"/>
              </a:ext>
            </a:extLst>
          </p:cNvPr>
          <p:cNvSpPr>
            <a:spLocks noGrp="1"/>
          </p:cNvSpPr>
          <p:nvPr>
            <p:ph type="title" idx="4294967295"/>
          </p:nvPr>
        </p:nvSpPr>
        <p:spPr>
          <a:xfrm>
            <a:off x="0" y="365125"/>
            <a:ext cx="10515600" cy="1325563"/>
          </a:xfrm>
        </p:spPr>
        <p:txBody>
          <a:bodyPr>
            <a:normAutofit/>
          </a:bodyPr>
          <a:lstStyle/>
          <a:p>
            <a:r>
              <a:rPr lang="en-US" sz="3200" b="1" dirty="0"/>
              <a:t>4. TOBIN’S PORTFOLIO APPROACH </a:t>
            </a:r>
          </a:p>
        </p:txBody>
      </p:sp>
      <p:sp>
        <p:nvSpPr>
          <p:cNvPr id="3" name="Content Placeholder 2">
            <a:extLst>
              <a:ext uri="{FF2B5EF4-FFF2-40B4-BE49-F238E27FC236}">
                <a16:creationId xmlns:a16="http://schemas.microsoft.com/office/drawing/2014/main" id="{52A6681D-BB06-39EF-0DB5-61FC880819DD}"/>
              </a:ext>
            </a:extLst>
          </p:cNvPr>
          <p:cNvSpPr>
            <a:spLocks noGrp="1"/>
          </p:cNvSpPr>
          <p:nvPr>
            <p:ph idx="4294967295"/>
          </p:nvPr>
        </p:nvSpPr>
        <p:spPr>
          <a:xfrm>
            <a:off x="0" y="1825625"/>
            <a:ext cx="10515600" cy="4351338"/>
          </a:xfrm>
        </p:spPr>
        <p:txBody>
          <a:bodyPr>
            <a:normAutofit/>
          </a:bodyPr>
          <a:lstStyle/>
          <a:p>
            <a:r>
              <a:rPr lang="en-US" dirty="0"/>
              <a:t>James Tobin explained that rational individuals should keep a portfolio of assets which consists of both bonds and money. </a:t>
            </a:r>
          </a:p>
          <a:p>
            <a:r>
              <a:rPr lang="en-US" dirty="0"/>
              <a:t>Assumes that people prefer more wealth to less.</a:t>
            </a:r>
          </a:p>
          <a:p>
            <a:r>
              <a:rPr lang="en-US" dirty="0"/>
              <a:t>Argues that people are faced with the problem-</a:t>
            </a:r>
          </a:p>
          <a:p>
            <a:pPr marL="0" indent="0">
              <a:buNone/>
            </a:pPr>
            <a:r>
              <a:rPr lang="en-US" dirty="0"/>
              <a:t>-of what proportion of his portfolio of financial assets he should keep in the form of money (which earns no interest) and interest-bearing bonds?</a:t>
            </a:r>
          </a:p>
          <a:p>
            <a:r>
              <a:rPr lang="en-US" dirty="0"/>
              <a:t>-The portfolio of individuals may also consist of more risky assets such as shares.</a:t>
            </a:r>
          </a:p>
          <a:p>
            <a:r>
              <a:rPr lang="en-US" dirty="0"/>
              <a:t>Individuals diversify their portfolio by holding a balanced combination of safe and risky assets.</a:t>
            </a:r>
          </a:p>
        </p:txBody>
      </p:sp>
    </p:spTree>
    <p:extLst>
      <p:ext uri="{BB962C8B-B14F-4D97-AF65-F5344CB8AC3E}">
        <p14:creationId xmlns:p14="http://schemas.microsoft.com/office/powerpoint/2010/main" val="1389566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9A16B8-06A7-FEE7-4BB8-CF63CCDCE026}"/>
              </a:ext>
            </a:extLst>
          </p:cNvPr>
          <p:cNvSpPr>
            <a:spLocks noGrp="1"/>
          </p:cNvSpPr>
          <p:nvPr>
            <p:ph idx="4294967295"/>
          </p:nvPr>
        </p:nvSpPr>
        <p:spPr>
          <a:xfrm>
            <a:off x="0" y="1825625"/>
            <a:ext cx="10515600" cy="4351338"/>
          </a:xfrm>
        </p:spPr>
        <p:txBody>
          <a:bodyPr>
            <a:normAutofit/>
          </a:bodyPr>
          <a:lstStyle/>
          <a:p>
            <a:r>
              <a:rPr lang="en-US" dirty="0"/>
              <a:t>A portfolio consisting of a greater proportion of risky assets will yield high average return.</a:t>
            </a:r>
          </a:p>
          <a:p>
            <a:r>
              <a:rPr lang="en-US" dirty="0"/>
              <a:t>Tobin points out that individual’s behaviour shows risk aversion.</a:t>
            </a:r>
          </a:p>
          <a:p>
            <a:r>
              <a:rPr lang="en-US" dirty="0"/>
              <a:t>Keys argues that individual holds his wealth in either all money or all bonds depending upon his estimate of the future rate of interest. </a:t>
            </a:r>
          </a:p>
          <a:p>
            <a:r>
              <a:rPr lang="en-US" dirty="0"/>
              <a:t>In contrast,-</a:t>
            </a:r>
          </a:p>
          <a:p>
            <a:r>
              <a:rPr lang="en-US" dirty="0"/>
              <a:t>Tobin, individuals are uncertain about future rate of interest.</a:t>
            </a:r>
          </a:p>
          <a:p>
            <a:r>
              <a:rPr lang="en-US" dirty="0"/>
              <a:t>People generally prefer a mixed diversified portfolio of money, bonds and shares, with each person opting for a little different balance between riskiness and return.</a:t>
            </a:r>
          </a:p>
        </p:txBody>
      </p:sp>
    </p:spTree>
    <p:extLst>
      <p:ext uri="{BB962C8B-B14F-4D97-AF65-F5344CB8AC3E}">
        <p14:creationId xmlns:p14="http://schemas.microsoft.com/office/powerpoint/2010/main" val="3188955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847FD2-A61A-47CE-1ED7-DFE4CBB9459B}"/>
              </a:ext>
            </a:extLst>
          </p:cNvPr>
          <p:cNvSpPr>
            <a:spLocks noGrp="1"/>
          </p:cNvSpPr>
          <p:nvPr>
            <p:ph idx="4294967295"/>
          </p:nvPr>
        </p:nvSpPr>
        <p:spPr>
          <a:xfrm>
            <a:off x="0" y="1825625"/>
            <a:ext cx="10515600" cy="4351338"/>
          </a:xfrm>
        </p:spPr>
        <p:txBody>
          <a:bodyPr>
            <a:normAutofit/>
          </a:bodyPr>
          <a:lstStyle/>
          <a:p>
            <a:pPr marL="0" indent="0">
              <a:buNone/>
            </a:pPr>
            <a:r>
              <a:rPr lang="en-US" b="1" dirty="0"/>
              <a:t>Tobin’s Liquidity Preference Function</a:t>
            </a:r>
          </a:p>
          <a:p>
            <a:r>
              <a:rPr lang="en-US" dirty="0"/>
              <a:t>The function depicts a relationship between the rate of interest and demand for money.</a:t>
            </a:r>
          </a:p>
          <a:p>
            <a:r>
              <a:rPr lang="en-US" dirty="0"/>
              <a:t>At a higher rate of interest, their demand for holding money (i.e.., liquidity) will be less.</a:t>
            </a:r>
          </a:p>
          <a:p>
            <a:r>
              <a:rPr lang="en-US" dirty="0"/>
              <a:t>At a lower rate of interest, money will be held and less bonds in their portfolio.</a:t>
            </a:r>
          </a:p>
          <a:p>
            <a:r>
              <a:rPr lang="en-US" dirty="0"/>
              <a:t> Liquidity preference function curve is downward sloping </a:t>
            </a:r>
          </a:p>
          <a:p>
            <a:pPr marL="0" indent="0">
              <a:buNone/>
            </a:pPr>
            <a:r>
              <a:rPr lang="en-US" dirty="0"/>
              <a:t>-Shows that the asset demand for money in the portfolio increases as the rate of interest on bonds falls. </a:t>
            </a:r>
          </a:p>
          <a:p>
            <a:pPr marL="0" indent="0">
              <a:buNone/>
            </a:pPr>
            <a:r>
              <a:rPr lang="en-US" dirty="0"/>
              <a:t>-Asset Demand for money is plotted on the X (horizontal) axis and interest rates on the Y (vertical axis).</a:t>
            </a:r>
          </a:p>
        </p:txBody>
      </p:sp>
    </p:spTree>
    <p:extLst>
      <p:ext uri="{BB962C8B-B14F-4D97-AF65-F5344CB8AC3E}">
        <p14:creationId xmlns:p14="http://schemas.microsoft.com/office/powerpoint/2010/main" val="32135852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DBDD0B0-5280-FE73-A32B-06A4A0E7C3E5}"/>
              </a:ext>
            </a:extLst>
          </p:cNvPr>
          <p:cNvSpPr>
            <a:spLocks noGrp="1"/>
          </p:cNvSpPr>
          <p:nvPr>
            <p:ph idx="4294967295"/>
          </p:nvPr>
        </p:nvSpPr>
        <p:spPr>
          <a:xfrm>
            <a:off x="0" y="1825625"/>
            <a:ext cx="10515600" cy="4351338"/>
          </a:xfrm>
        </p:spPr>
        <p:txBody>
          <a:bodyPr/>
          <a:lstStyle/>
          <a:p>
            <a:pPr marL="0" indent="0">
              <a:buNone/>
            </a:pPr>
            <a:r>
              <a:rPr lang="en-US" i="1" dirty="0"/>
              <a:t>Evaluation of Tobin’s theory</a:t>
            </a:r>
          </a:p>
          <a:p>
            <a:r>
              <a:rPr lang="en-US" dirty="0"/>
              <a:t>Tobin’s approach dismissed the limitation of Keynes’ theory of liquidity preference for speculative motive, namely, individuals hold their wealth in either all money or all bonds.</a:t>
            </a:r>
          </a:p>
          <a:p>
            <a:r>
              <a:rPr lang="en-US" dirty="0"/>
              <a:t>Instead, the theory proposes that individuals simultaneously hold both money and bonds but in different proportions at different rates of interest, yields a continuous liquidity preference curve.</a:t>
            </a:r>
          </a:p>
          <a:p>
            <a:r>
              <a:rPr lang="en-US" dirty="0"/>
              <a:t>Keynes’ assumes that interest rate will move only in one direction, Tobin argues individuals do not know with certainty which way the interest rate will change.</a:t>
            </a:r>
          </a:p>
          <a:p>
            <a:pPr marL="0" indent="0">
              <a:buNone/>
            </a:pPr>
            <a:endParaRPr lang="en-US" dirty="0"/>
          </a:p>
          <a:p>
            <a:pPr marL="0" indent="0">
              <a:buNone/>
            </a:pPr>
            <a:endParaRPr lang="en-US" dirty="0"/>
          </a:p>
          <a:p>
            <a:pPr marL="0" indent="0">
              <a:buNone/>
            </a:pPr>
            <a:endParaRPr lang="en-US" b="1" i="1" dirty="0"/>
          </a:p>
          <a:p>
            <a:endParaRPr lang="en-US" dirty="0"/>
          </a:p>
        </p:txBody>
      </p:sp>
    </p:spTree>
    <p:extLst>
      <p:ext uri="{BB962C8B-B14F-4D97-AF65-F5344CB8AC3E}">
        <p14:creationId xmlns:p14="http://schemas.microsoft.com/office/powerpoint/2010/main" val="41863310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DEC5206-6CDE-AE70-3C45-5B0B11921494}"/>
              </a:ext>
            </a:extLst>
          </p:cNvPr>
          <p:cNvSpPr>
            <a:spLocks noGrp="1"/>
          </p:cNvSpPr>
          <p:nvPr>
            <p:ph idx="4294967295"/>
          </p:nvPr>
        </p:nvSpPr>
        <p:spPr>
          <a:xfrm>
            <a:off x="0" y="1825625"/>
            <a:ext cx="10515600" cy="4351338"/>
          </a:xfrm>
        </p:spPr>
        <p:txBody>
          <a:bodyPr/>
          <a:lstStyle/>
          <a:p>
            <a:r>
              <a:rPr lang="en-US" dirty="0"/>
              <a:t>Tobin argues that demand for money is dependent on an individual’s attitude towards risk.</a:t>
            </a:r>
          </a:p>
          <a:p>
            <a:r>
              <a:rPr lang="en-US" dirty="0"/>
              <a:t>He argues that individuals have several assets to choose from, not just two, money and bonds.</a:t>
            </a:r>
          </a:p>
        </p:txBody>
      </p:sp>
    </p:spTree>
    <p:extLst>
      <p:ext uri="{BB962C8B-B14F-4D97-AF65-F5344CB8AC3E}">
        <p14:creationId xmlns:p14="http://schemas.microsoft.com/office/powerpoint/2010/main" val="27565903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45535-4EEF-9B02-BC7B-820B7A98B251}"/>
              </a:ext>
            </a:extLst>
          </p:cNvPr>
          <p:cNvSpPr>
            <a:spLocks noGrp="1"/>
          </p:cNvSpPr>
          <p:nvPr>
            <p:ph type="title" idx="4294967295"/>
          </p:nvPr>
        </p:nvSpPr>
        <p:spPr>
          <a:xfrm>
            <a:off x="0" y="365125"/>
            <a:ext cx="10515600" cy="1325563"/>
          </a:xfrm>
        </p:spPr>
        <p:txBody>
          <a:bodyPr>
            <a:normAutofit/>
          </a:bodyPr>
          <a:lstStyle/>
          <a:p>
            <a:r>
              <a:rPr lang="en-US" sz="3200" b="1" dirty="0"/>
              <a:t>5. BAUMOL’S INVENTORY THEORY</a:t>
            </a:r>
          </a:p>
        </p:txBody>
      </p:sp>
      <p:sp>
        <p:nvSpPr>
          <p:cNvPr id="3" name="Content Placeholder 2">
            <a:extLst>
              <a:ext uri="{FF2B5EF4-FFF2-40B4-BE49-F238E27FC236}">
                <a16:creationId xmlns:a16="http://schemas.microsoft.com/office/drawing/2014/main" id="{8827186D-BA9E-1631-D0C1-E1365D4E31ED}"/>
              </a:ext>
            </a:extLst>
          </p:cNvPr>
          <p:cNvSpPr>
            <a:spLocks noGrp="1"/>
          </p:cNvSpPr>
          <p:nvPr>
            <p:ph idx="4294967295"/>
          </p:nvPr>
        </p:nvSpPr>
        <p:spPr>
          <a:xfrm>
            <a:off x="0" y="1825625"/>
            <a:ext cx="10515600" cy="4351338"/>
          </a:xfrm>
        </p:spPr>
        <p:txBody>
          <a:bodyPr>
            <a:normAutofit/>
          </a:bodyPr>
          <a:lstStyle/>
          <a:p>
            <a:r>
              <a:rPr lang="en-US" dirty="0"/>
              <a:t> Baumol explains the transactions demand for money from the viewpoint of the inventory control or management.</a:t>
            </a:r>
          </a:p>
          <a:p>
            <a:r>
              <a:rPr lang="en-US" dirty="0"/>
              <a:t>As businessmen keep inventories of goods and materials to facilitate transactions or exchange in the context of changes in demand for them.</a:t>
            </a:r>
          </a:p>
          <a:p>
            <a:r>
              <a:rPr lang="en-US" dirty="0"/>
              <a:t>Similarly, Baumol assets that individuals also hold inventory of money because this facilitates transactions.</a:t>
            </a:r>
          </a:p>
          <a:p>
            <a:r>
              <a:rPr lang="en-US" dirty="0"/>
              <a:t>Individuals also incur cost when they hold inventories of money for transaction purposes.</a:t>
            </a:r>
          </a:p>
          <a:p>
            <a:r>
              <a:rPr lang="en-US" dirty="0"/>
              <a:t>The cost of holding these inventories is the interest they would have earned if they kept their savings in interest-bearing investments. </a:t>
            </a:r>
          </a:p>
        </p:txBody>
      </p:sp>
    </p:spTree>
    <p:extLst>
      <p:ext uri="{BB962C8B-B14F-4D97-AF65-F5344CB8AC3E}">
        <p14:creationId xmlns:p14="http://schemas.microsoft.com/office/powerpoint/2010/main" val="3278220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EBC8C5E-8A5C-3157-6652-017DF2891952}"/>
              </a:ext>
            </a:extLst>
          </p:cNvPr>
          <p:cNvSpPr>
            <a:spLocks noGrp="1"/>
          </p:cNvSpPr>
          <p:nvPr>
            <p:ph idx="4294967295"/>
          </p:nvPr>
        </p:nvSpPr>
        <p:spPr>
          <a:xfrm>
            <a:off x="0" y="1825625"/>
            <a:ext cx="10515600" cy="4351338"/>
          </a:xfrm>
        </p:spPr>
        <p:txBody>
          <a:bodyPr>
            <a:normAutofit/>
          </a:bodyPr>
          <a:lstStyle/>
          <a:p>
            <a:r>
              <a:rPr lang="en-US" dirty="0"/>
              <a:t>This interest income forgone is the cost of holding money for transaction purposes. </a:t>
            </a:r>
          </a:p>
          <a:p>
            <a:r>
              <a:rPr lang="en-US" dirty="0"/>
              <a:t>Baumol and Tobin emphasised that transaction demand for money is not independent of the rate of interest.</a:t>
            </a:r>
          </a:p>
          <a:p>
            <a:pPr marL="0" indent="0">
              <a:buNone/>
            </a:pPr>
            <a:r>
              <a:rPr lang="en-US" i="1" dirty="0"/>
              <a:t>Note</a:t>
            </a:r>
          </a:p>
          <a:p>
            <a:r>
              <a:rPr lang="en-US" dirty="0"/>
              <a:t>Money here means currency and demand deposits which are quite safe and riskless but carry no interest.</a:t>
            </a:r>
          </a:p>
          <a:p>
            <a:r>
              <a:rPr lang="en-US" dirty="0"/>
              <a:t>Bonds yield interest or return but are risky and may involve capital loss.</a:t>
            </a:r>
          </a:p>
          <a:p>
            <a:r>
              <a:rPr lang="en-US" dirty="0"/>
              <a:t>According to Baumol, saving deposits in banks, are quite free from risk and also yield some interest.</a:t>
            </a:r>
          </a:p>
        </p:txBody>
      </p:sp>
    </p:spTree>
    <p:extLst>
      <p:ext uri="{BB962C8B-B14F-4D97-AF65-F5344CB8AC3E}">
        <p14:creationId xmlns:p14="http://schemas.microsoft.com/office/powerpoint/2010/main" val="18462741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70D4063-9309-FCEE-B82D-AFF51BBA712E}"/>
              </a:ext>
            </a:extLst>
          </p:cNvPr>
          <p:cNvSpPr>
            <a:spLocks noGrp="1"/>
          </p:cNvSpPr>
          <p:nvPr>
            <p:ph idx="4294967295"/>
          </p:nvPr>
        </p:nvSpPr>
        <p:spPr>
          <a:xfrm>
            <a:off x="0" y="1825625"/>
            <a:ext cx="10515600" cy="4351338"/>
          </a:xfrm>
        </p:spPr>
        <p:txBody>
          <a:bodyPr>
            <a:normAutofit/>
          </a:bodyPr>
          <a:lstStyle/>
          <a:p>
            <a:r>
              <a:rPr lang="en-US" dirty="0"/>
              <a:t>According to Baumol, people hold money in currency instead of savings deposits because of convenience.</a:t>
            </a:r>
          </a:p>
          <a:p>
            <a:r>
              <a:rPr lang="en-US" dirty="0"/>
              <a:t> Transactions demand for money depends on the rate of interest. </a:t>
            </a:r>
          </a:p>
          <a:p>
            <a:r>
              <a:rPr lang="en-US" dirty="0"/>
              <a:t>As interest rate on saving deposits goes up people will tend to shift a part of their money holdings to the interest-bearing saving deposits.</a:t>
            </a:r>
          </a:p>
          <a:p>
            <a:pPr marL="0" indent="0">
              <a:buNone/>
            </a:pPr>
            <a:r>
              <a:rPr lang="en-US" i="1" dirty="0"/>
              <a:t>Opportunity cost exists</a:t>
            </a:r>
          </a:p>
          <a:p>
            <a:pPr marL="0" indent="0">
              <a:buNone/>
            </a:pPr>
            <a:r>
              <a:rPr lang="en-US" dirty="0"/>
              <a:t>-The cost which people incur when they hold funds in money is interest income forgone by not putting them in saving deposits.</a:t>
            </a:r>
          </a:p>
          <a:p>
            <a:r>
              <a:rPr lang="en-US" dirty="0"/>
              <a:t>Transactions demand for money varies directly with the income (Y) of the individuals</a:t>
            </a:r>
          </a:p>
        </p:txBody>
      </p:sp>
    </p:spTree>
    <p:extLst>
      <p:ext uri="{BB962C8B-B14F-4D97-AF65-F5344CB8AC3E}">
        <p14:creationId xmlns:p14="http://schemas.microsoft.com/office/powerpoint/2010/main" val="29773326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37105C-F730-254F-FF68-ED658C6CEE64}"/>
              </a:ext>
            </a:extLst>
          </p:cNvPr>
          <p:cNvSpPr>
            <a:spLocks noGrp="1"/>
          </p:cNvSpPr>
          <p:nvPr>
            <p:ph idx="4294967295"/>
          </p:nvPr>
        </p:nvSpPr>
        <p:spPr>
          <a:xfrm>
            <a:off x="0" y="1825625"/>
            <a:ext cx="10515600" cy="4351338"/>
          </a:xfrm>
        </p:spPr>
        <p:txBody>
          <a:bodyPr/>
          <a:lstStyle/>
          <a:p>
            <a:pPr marL="0" indent="0">
              <a:buNone/>
            </a:pPr>
            <a:r>
              <a:rPr lang="en-US" b="1" dirty="0"/>
              <a:t>The optimum money holding for transactions</a:t>
            </a:r>
          </a:p>
          <a:p>
            <a:pPr marL="0" indent="0">
              <a:buNone/>
            </a:pPr>
            <a:r>
              <a:rPr lang="en-US" dirty="0"/>
              <a:t>-Will increase less than proportionately to the increase in income.</a:t>
            </a:r>
          </a:p>
          <a:p>
            <a:r>
              <a:rPr lang="en-US" dirty="0"/>
              <a:t>The transactions demand for money, according to Baumol and Tobin, is function of both rate of interest and the level of income.</a:t>
            </a:r>
          </a:p>
          <a:p>
            <a:r>
              <a:rPr lang="en-US" dirty="0"/>
              <a:t>Mtd = f(r, y)</a:t>
            </a:r>
          </a:p>
          <a:p>
            <a:r>
              <a:rPr lang="en-US" dirty="0"/>
              <a:t>where Mtd stands for transactions demand for money,</a:t>
            </a:r>
          </a:p>
          <a:p>
            <a:r>
              <a:rPr lang="en-US" dirty="0"/>
              <a:t> r for rate of interest and </a:t>
            </a:r>
          </a:p>
          <a:p>
            <a:r>
              <a:rPr lang="en-US" dirty="0"/>
              <a:t>Y for the level of income.</a:t>
            </a:r>
          </a:p>
          <a:p>
            <a:endParaRPr lang="en-US" dirty="0"/>
          </a:p>
        </p:txBody>
      </p:sp>
    </p:spTree>
    <p:extLst>
      <p:ext uri="{BB962C8B-B14F-4D97-AF65-F5344CB8AC3E}">
        <p14:creationId xmlns:p14="http://schemas.microsoft.com/office/powerpoint/2010/main" val="22604743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7A4E1-705F-2A62-EE72-9E053A470C06}"/>
              </a:ext>
            </a:extLst>
          </p:cNvPr>
          <p:cNvSpPr>
            <a:spLocks noGrp="1"/>
          </p:cNvSpPr>
          <p:nvPr>
            <p:ph type="title" idx="4294967295"/>
          </p:nvPr>
        </p:nvSpPr>
        <p:spPr>
          <a:xfrm>
            <a:off x="0" y="365125"/>
            <a:ext cx="10515600" cy="1325563"/>
          </a:xfrm>
        </p:spPr>
        <p:txBody>
          <a:bodyPr>
            <a:normAutofit/>
          </a:bodyPr>
          <a:lstStyle/>
          <a:p>
            <a:r>
              <a:rPr lang="en-US" sz="3200" b="1" dirty="0"/>
              <a:t>6. FRIEDMAN’S THEORY</a:t>
            </a:r>
          </a:p>
        </p:txBody>
      </p:sp>
      <p:sp>
        <p:nvSpPr>
          <p:cNvPr id="3" name="Content Placeholder 2">
            <a:extLst>
              <a:ext uri="{FF2B5EF4-FFF2-40B4-BE49-F238E27FC236}">
                <a16:creationId xmlns:a16="http://schemas.microsoft.com/office/drawing/2014/main" id="{B232D835-AE3D-62FA-1265-CA2C80A95B9A}"/>
              </a:ext>
            </a:extLst>
          </p:cNvPr>
          <p:cNvSpPr>
            <a:spLocks noGrp="1"/>
          </p:cNvSpPr>
          <p:nvPr>
            <p:ph idx="4294967295"/>
          </p:nvPr>
        </p:nvSpPr>
        <p:spPr>
          <a:xfrm>
            <a:off x="0" y="1512888"/>
            <a:ext cx="10515600" cy="4664075"/>
          </a:xfrm>
        </p:spPr>
        <p:txBody>
          <a:bodyPr>
            <a:normAutofit fontScale="92500"/>
          </a:bodyPr>
          <a:lstStyle/>
          <a:p>
            <a:pPr marL="0" indent="0">
              <a:buNone/>
            </a:pPr>
            <a:endParaRPr lang="en-US" dirty="0"/>
          </a:p>
          <a:p>
            <a:r>
              <a:rPr lang="en-US" dirty="0"/>
              <a:t>Friedman believes that money demand function is most important stable function of macroeconomics.</a:t>
            </a:r>
          </a:p>
          <a:p>
            <a:r>
              <a:rPr lang="en-US" dirty="0"/>
              <a:t>He treats money as one type of asset in which wealth holders can keep a part of their wealth.</a:t>
            </a:r>
          </a:p>
          <a:p>
            <a:r>
              <a:rPr lang="en-US" dirty="0"/>
              <a:t>Business firms view money as a capital good or a factor of production which they combine with the services of other productive assets or labour to produce goods and services.</a:t>
            </a:r>
          </a:p>
          <a:p>
            <a:r>
              <a:rPr lang="en-US" dirty="0"/>
              <a:t> Thus, according to Friedman, individuals hold money for the services it provides to them.</a:t>
            </a:r>
          </a:p>
          <a:p>
            <a:r>
              <a:rPr lang="en-US" dirty="0"/>
              <a:t>Friedman considers the demand for money merely as an application of a general theory of demand for capital assets.</a:t>
            </a:r>
          </a:p>
        </p:txBody>
      </p:sp>
    </p:spTree>
    <p:extLst>
      <p:ext uri="{BB962C8B-B14F-4D97-AF65-F5344CB8AC3E}">
        <p14:creationId xmlns:p14="http://schemas.microsoft.com/office/powerpoint/2010/main" val="1697872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C285816-D511-BA6C-921B-9646329D0978}"/>
              </a:ext>
            </a:extLst>
          </p:cNvPr>
          <p:cNvSpPr>
            <a:spLocks noGrp="1"/>
          </p:cNvSpPr>
          <p:nvPr>
            <p:ph idx="4294967295"/>
          </p:nvPr>
        </p:nvSpPr>
        <p:spPr>
          <a:xfrm>
            <a:off x="0" y="1825625"/>
            <a:ext cx="10515600" cy="4351338"/>
          </a:xfrm>
        </p:spPr>
        <p:txBody>
          <a:bodyPr/>
          <a:lstStyle/>
          <a:p>
            <a:r>
              <a:rPr lang="en-US" dirty="0"/>
              <a:t>Like other capital assets, money also yields return and provides services. </a:t>
            </a:r>
          </a:p>
          <a:p>
            <a:r>
              <a:rPr lang="en-US" dirty="0"/>
              <a:t>The value of goods and services which money can buy represents the real yield on money.</a:t>
            </a:r>
          </a:p>
          <a:p>
            <a:r>
              <a:rPr lang="en-US" dirty="0"/>
              <a:t>Friedman’s nominal demand function (Md) for money can be written as:</a:t>
            </a:r>
          </a:p>
          <a:p>
            <a:r>
              <a:rPr lang="en-US" dirty="0"/>
              <a:t>Md = f(W, h, rm, rb, re, P, ∆P/P, U)</a:t>
            </a:r>
          </a:p>
          <a:p>
            <a:endParaRPr lang="en-US" dirty="0"/>
          </a:p>
        </p:txBody>
      </p:sp>
    </p:spTree>
    <p:extLst>
      <p:ext uri="{BB962C8B-B14F-4D97-AF65-F5344CB8AC3E}">
        <p14:creationId xmlns:p14="http://schemas.microsoft.com/office/powerpoint/2010/main" val="33803090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CBE6502-0F90-1E13-2BDD-6B97CDF88C25}"/>
              </a:ext>
            </a:extLst>
          </p:cNvPr>
          <p:cNvSpPr>
            <a:spLocks noGrp="1"/>
          </p:cNvSpPr>
          <p:nvPr>
            <p:ph idx="4294967295"/>
          </p:nvPr>
        </p:nvSpPr>
        <p:spPr>
          <a:xfrm>
            <a:off x="0" y="1825625"/>
            <a:ext cx="10515600" cy="4351338"/>
          </a:xfrm>
        </p:spPr>
        <p:txBody>
          <a:bodyPr/>
          <a:lstStyle/>
          <a:p>
            <a:r>
              <a:rPr lang="en-US" dirty="0"/>
              <a:t>As demand for real money balances is nominal demand for money divided by the price level, demand for real money balances can be written as:</a:t>
            </a:r>
          </a:p>
          <a:p>
            <a:r>
              <a:rPr lang="en-US" dirty="0"/>
              <a:t>Md/P = f(W, h, rm, rb, re, P, ∆P/P, U)</a:t>
            </a:r>
          </a:p>
          <a:p>
            <a:r>
              <a:rPr lang="en-US" dirty="0"/>
              <a:t>Md = nominal demand for money </a:t>
            </a:r>
          </a:p>
          <a:p>
            <a:r>
              <a:rPr lang="en-US" dirty="0"/>
              <a:t> Md/P = demand for real money balances</a:t>
            </a:r>
          </a:p>
          <a:p>
            <a:r>
              <a:rPr lang="en-US" dirty="0"/>
              <a:t> W = wealth of the individuals</a:t>
            </a:r>
          </a:p>
          <a:p>
            <a:r>
              <a:rPr lang="en-US" dirty="0"/>
              <a:t>h =the proportion of human wealth to the total wealth held by the individuals </a:t>
            </a:r>
          </a:p>
          <a:p>
            <a:endParaRPr lang="en-US" dirty="0"/>
          </a:p>
        </p:txBody>
      </p:sp>
    </p:spTree>
    <p:extLst>
      <p:ext uri="{BB962C8B-B14F-4D97-AF65-F5344CB8AC3E}">
        <p14:creationId xmlns:p14="http://schemas.microsoft.com/office/powerpoint/2010/main" val="27416763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1987D32-3283-7B57-B3BF-C6A1A3940093}"/>
              </a:ext>
            </a:extLst>
          </p:cNvPr>
          <p:cNvSpPr>
            <a:spLocks noGrp="1"/>
          </p:cNvSpPr>
          <p:nvPr>
            <p:ph idx="4294967295"/>
          </p:nvPr>
        </p:nvSpPr>
        <p:spPr>
          <a:xfrm>
            <a:off x="0" y="1825625"/>
            <a:ext cx="10515600" cy="4351338"/>
          </a:xfrm>
        </p:spPr>
        <p:txBody>
          <a:bodyPr>
            <a:normAutofit/>
          </a:bodyPr>
          <a:lstStyle/>
          <a:p>
            <a:r>
              <a:rPr lang="en-US" dirty="0"/>
              <a:t>rm = rate of return or interest on money, </a:t>
            </a:r>
          </a:p>
          <a:p>
            <a:r>
              <a:rPr lang="en-US" dirty="0"/>
              <a:t>rb = rate of interest on bonds</a:t>
            </a:r>
          </a:p>
          <a:p>
            <a:r>
              <a:rPr lang="en-US" dirty="0"/>
              <a:t> re = rate of return on equities</a:t>
            </a:r>
          </a:p>
          <a:p>
            <a:r>
              <a:rPr lang="en-US" dirty="0"/>
              <a:t>P= for the price level</a:t>
            </a:r>
          </a:p>
          <a:p>
            <a:r>
              <a:rPr lang="en-US" dirty="0"/>
              <a:t> ∆P/P = the change in price level (i.e.. rate of inflation), and U for the institutional factors.</a:t>
            </a:r>
          </a:p>
        </p:txBody>
      </p:sp>
    </p:spTree>
    <p:extLst>
      <p:ext uri="{BB962C8B-B14F-4D97-AF65-F5344CB8AC3E}">
        <p14:creationId xmlns:p14="http://schemas.microsoft.com/office/powerpoint/2010/main" val="9873466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EC613D-4F61-0A27-D4C4-E5E9D7E0874E}"/>
              </a:ext>
            </a:extLst>
          </p:cNvPr>
          <p:cNvSpPr>
            <a:spLocks noGrp="1"/>
          </p:cNvSpPr>
          <p:nvPr>
            <p:ph idx="4294967295"/>
          </p:nvPr>
        </p:nvSpPr>
        <p:spPr>
          <a:xfrm>
            <a:off x="0" y="1825625"/>
            <a:ext cx="10515600" cy="4351338"/>
          </a:xfrm>
        </p:spPr>
        <p:txBody>
          <a:bodyPr>
            <a:normAutofit/>
          </a:bodyPr>
          <a:lstStyle/>
          <a:p>
            <a:pPr marL="0" indent="0">
              <a:buNone/>
            </a:pPr>
            <a:r>
              <a:rPr lang="en-US" i="1" dirty="0"/>
              <a:t>(i)Wealth</a:t>
            </a:r>
          </a:p>
          <a:p>
            <a:r>
              <a:rPr lang="en-US" dirty="0"/>
              <a:t>In wealth Friedman includes non-human wealth such as bonds, shares, human wealth or capital.</a:t>
            </a:r>
          </a:p>
          <a:p>
            <a:pPr marL="0" indent="0">
              <a:buNone/>
            </a:pPr>
            <a:r>
              <a:rPr lang="en-US" dirty="0"/>
              <a:t>-Human wealth Friedman means the value of an individual’s present and future earnings.</a:t>
            </a:r>
          </a:p>
          <a:p>
            <a:pPr marL="0" indent="0">
              <a:buNone/>
            </a:pPr>
            <a:r>
              <a:rPr lang="en-US" dirty="0"/>
              <a:t>-Non-human wealth can be easily converted into money, that is, can be made liquid.</a:t>
            </a:r>
          </a:p>
          <a:p>
            <a:r>
              <a:rPr lang="en-US" dirty="0"/>
              <a:t>Human wealth represents illiquid component of wealth. </a:t>
            </a:r>
          </a:p>
          <a:p>
            <a:pPr marL="0" indent="0">
              <a:buNone/>
            </a:pPr>
            <a:r>
              <a:rPr lang="en-US" dirty="0"/>
              <a:t>-The proportion of human wealth to the non-human wealth has been included in the demand for money function as an independent variable.</a:t>
            </a:r>
          </a:p>
          <a:p>
            <a:endParaRPr lang="en-US" dirty="0"/>
          </a:p>
        </p:txBody>
      </p:sp>
    </p:spTree>
    <p:extLst>
      <p:ext uri="{BB962C8B-B14F-4D97-AF65-F5344CB8AC3E}">
        <p14:creationId xmlns:p14="http://schemas.microsoft.com/office/powerpoint/2010/main" val="5347963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04466A-FEEC-15A1-2B5A-D52134DCF4C7}"/>
              </a:ext>
            </a:extLst>
          </p:cNvPr>
          <p:cNvSpPr>
            <a:spLocks noGrp="1"/>
          </p:cNvSpPr>
          <p:nvPr>
            <p:ph idx="4294967295"/>
          </p:nvPr>
        </p:nvSpPr>
        <p:spPr>
          <a:xfrm>
            <a:off x="0" y="1825625"/>
            <a:ext cx="10515600" cy="4351338"/>
          </a:xfrm>
        </p:spPr>
        <p:txBody>
          <a:bodyPr/>
          <a:lstStyle/>
          <a:p>
            <a:r>
              <a:rPr lang="en-US" dirty="0"/>
              <a:t>Individual’s demand for money directly depends on his total wealth.</a:t>
            </a:r>
          </a:p>
          <a:p>
            <a:r>
              <a:rPr lang="en-US" dirty="0"/>
              <a:t>Total wealth is similar to the budget constraint of the consumer in the theory of demand</a:t>
            </a:r>
          </a:p>
          <a:p>
            <a:r>
              <a:rPr lang="en-US" dirty="0"/>
              <a:t>Friedman has argued that as the proportion of human wealth in the total wealth increases, there will be a greater demand for money to make up for the illiquidity of human wealth.</a:t>
            </a:r>
          </a:p>
          <a:p>
            <a:pPr marL="0" indent="0">
              <a:buNone/>
            </a:pPr>
            <a:r>
              <a:rPr lang="en-US" dirty="0"/>
              <a:t>(</a:t>
            </a:r>
            <a:r>
              <a:rPr lang="en-US" i="1" dirty="0"/>
              <a:t>ii) Rate of interest or Return (rm, rb, re)</a:t>
            </a:r>
          </a:p>
          <a:p>
            <a:r>
              <a:rPr lang="en-US" i="1" dirty="0"/>
              <a:t>rm</a:t>
            </a:r>
            <a:r>
              <a:rPr lang="en-US" dirty="0"/>
              <a:t> is  the interest rate on saving deposits and fixed deposits.</a:t>
            </a:r>
          </a:p>
          <a:p>
            <a:pPr marL="0" indent="0">
              <a:buNone/>
            </a:pPr>
            <a:r>
              <a:rPr lang="en-US" dirty="0"/>
              <a:t>-the higher the rm, the higher the demand for money. </a:t>
            </a:r>
            <a:endParaRPr lang="en-US" i="1" dirty="0"/>
          </a:p>
        </p:txBody>
      </p:sp>
    </p:spTree>
    <p:extLst>
      <p:ext uri="{BB962C8B-B14F-4D97-AF65-F5344CB8AC3E}">
        <p14:creationId xmlns:p14="http://schemas.microsoft.com/office/powerpoint/2010/main" val="15888773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A0C7980-E88E-1FA1-83AD-6C3CF6AF8895}"/>
              </a:ext>
            </a:extLst>
          </p:cNvPr>
          <p:cNvSpPr>
            <a:spLocks noGrp="1"/>
          </p:cNvSpPr>
          <p:nvPr>
            <p:ph idx="4294967295"/>
          </p:nvPr>
        </p:nvSpPr>
        <p:spPr>
          <a:xfrm>
            <a:off x="0" y="1365250"/>
            <a:ext cx="10515600" cy="4811713"/>
          </a:xfrm>
        </p:spPr>
        <p:txBody>
          <a:bodyPr>
            <a:normAutofit lnSpcReduction="10000"/>
          </a:bodyPr>
          <a:lstStyle/>
          <a:p>
            <a:r>
              <a:rPr lang="en-US" dirty="0"/>
              <a:t>rb and re is the returns on bonds and equities respectively.</a:t>
            </a:r>
          </a:p>
          <a:p>
            <a:pPr marL="0" indent="0">
              <a:buNone/>
            </a:pPr>
            <a:r>
              <a:rPr lang="en-US" dirty="0"/>
              <a:t>-As rb and re rise, the opportunity cost of holding money will increase which will reduce the demand for money holdings. </a:t>
            </a:r>
          </a:p>
          <a:p>
            <a:pPr marL="0" indent="0">
              <a:buNone/>
            </a:pPr>
            <a:r>
              <a:rPr lang="en-US" dirty="0"/>
              <a:t>-Demand for money is negatively related to rb and re</a:t>
            </a:r>
          </a:p>
          <a:p>
            <a:pPr marL="0" indent="0">
              <a:buNone/>
            </a:pPr>
            <a:r>
              <a:rPr lang="en-US" i="1" dirty="0"/>
              <a:t>(iii) 3. Price Level (P):</a:t>
            </a:r>
          </a:p>
          <a:p>
            <a:r>
              <a:rPr lang="en-US" dirty="0"/>
              <a:t>A higher price level means people will require a larger nominal money balance.</a:t>
            </a:r>
          </a:p>
          <a:p>
            <a:r>
              <a:rPr lang="en-US" dirty="0"/>
              <a:t>If income (Y) is used as proxy for wealth (W) which, as stated above, is the most important determinant of demand for money, </a:t>
            </a:r>
          </a:p>
          <a:p>
            <a:r>
              <a:rPr lang="en-US" dirty="0"/>
              <a:t>then nominal income is given by Y.P which becomes a crucial determinant of demand for money. </a:t>
            </a:r>
          </a:p>
          <a:p>
            <a:r>
              <a:rPr lang="en-US" dirty="0"/>
              <a:t>Here Y stands for real income (i. e. in terms of goods and services) and P for price level.</a:t>
            </a:r>
          </a:p>
        </p:txBody>
      </p:sp>
    </p:spTree>
    <p:extLst>
      <p:ext uri="{BB962C8B-B14F-4D97-AF65-F5344CB8AC3E}">
        <p14:creationId xmlns:p14="http://schemas.microsoft.com/office/powerpoint/2010/main" val="175414082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B84B94-A1D3-96B1-94E0-22D91E26AC65}"/>
              </a:ext>
            </a:extLst>
          </p:cNvPr>
          <p:cNvSpPr>
            <a:spLocks noGrp="1"/>
          </p:cNvSpPr>
          <p:nvPr>
            <p:ph idx="4294967295"/>
          </p:nvPr>
        </p:nvSpPr>
        <p:spPr>
          <a:xfrm>
            <a:off x="0" y="1550988"/>
            <a:ext cx="10515600" cy="4625975"/>
          </a:xfrm>
        </p:spPr>
        <p:txBody>
          <a:bodyPr>
            <a:normAutofit lnSpcReduction="10000"/>
          </a:bodyPr>
          <a:lstStyle/>
          <a:p>
            <a:r>
              <a:rPr lang="en-US" dirty="0"/>
              <a:t>People adjust the nominal money balances (M) to achieve their desired level of real money balance (M/P).</a:t>
            </a:r>
          </a:p>
          <a:p>
            <a:pPr marL="0" indent="0">
              <a:buNone/>
            </a:pPr>
            <a:r>
              <a:rPr lang="en-US" i="1" dirty="0"/>
              <a:t>(iv) The Expected Rate of Inflation (∆P/P)</a:t>
            </a:r>
          </a:p>
          <a:p>
            <a:r>
              <a:rPr lang="en-US" dirty="0"/>
              <a:t>If people expect a higher rate of inflation, they will reduce their demand for money holdings.</a:t>
            </a:r>
          </a:p>
          <a:p>
            <a:r>
              <a:rPr lang="en-US" dirty="0"/>
              <a:t> inflation reduces the value of their money balances in terms of its power to purchase goods and services.</a:t>
            </a:r>
          </a:p>
          <a:p>
            <a:r>
              <a:rPr lang="en-US" dirty="0"/>
              <a:t>If the rate of inflation exceeds the nominal rate of interest, there will be negative rate of return on money.</a:t>
            </a:r>
          </a:p>
          <a:p>
            <a:r>
              <a:rPr lang="en-US" dirty="0"/>
              <a:t>when people expect a higher rate of inflation they will tend to convert their money holdings into goods or other assets which are not affected by inflation.</a:t>
            </a:r>
          </a:p>
        </p:txBody>
      </p:sp>
    </p:spTree>
    <p:extLst>
      <p:ext uri="{BB962C8B-B14F-4D97-AF65-F5344CB8AC3E}">
        <p14:creationId xmlns:p14="http://schemas.microsoft.com/office/powerpoint/2010/main" val="306507683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606B518-36CC-6803-EAF5-49DE72632F22}"/>
              </a:ext>
            </a:extLst>
          </p:cNvPr>
          <p:cNvSpPr>
            <a:spLocks noGrp="1"/>
          </p:cNvSpPr>
          <p:nvPr>
            <p:ph idx="4294967295"/>
          </p:nvPr>
        </p:nvSpPr>
        <p:spPr>
          <a:xfrm>
            <a:off x="758204" y="1030495"/>
            <a:ext cx="10466387" cy="4351338"/>
          </a:xfrm>
        </p:spPr>
        <p:txBody>
          <a:bodyPr>
            <a:normAutofit lnSpcReduction="10000"/>
          </a:bodyPr>
          <a:lstStyle/>
          <a:p>
            <a:pPr marL="0" indent="0">
              <a:buNone/>
            </a:pPr>
            <a:r>
              <a:rPr lang="en-US" dirty="0"/>
              <a:t>(v) </a:t>
            </a:r>
            <a:r>
              <a:rPr lang="en-US" i="1" dirty="0"/>
              <a:t>Institutional Factors (U)</a:t>
            </a:r>
          </a:p>
          <a:p>
            <a:r>
              <a:rPr lang="en-US" i="1" dirty="0"/>
              <a:t>Friedman uses the variable U to account for institutional factors.</a:t>
            </a:r>
          </a:p>
          <a:p>
            <a:r>
              <a:rPr lang="en-US" dirty="0"/>
              <a:t>Institutional factors  that affect demand for money include;</a:t>
            </a:r>
          </a:p>
          <a:p>
            <a:pPr marL="0" indent="0">
              <a:buNone/>
            </a:pPr>
            <a:r>
              <a:rPr lang="en-US" dirty="0"/>
              <a:t>  -mode of wage payments and bill payments </a:t>
            </a:r>
          </a:p>
          <a:p>
            <a:pPr marL="0" indent="0">
              <a:buNone/>
            </a:pPr>
            <a:r>
              <a:rPr lang="en-US" dirty="0"/>
              <a:t>  -factors which influence the overall economic environment e.g.     </a:t>
            </a:r>
          </a:p>
          <a:p>
            <a:pPr marL="0" indent="0">
              <a:buNone/>
            </a:pPr>
            <a:r>
              <a:rPr lang="en-US" dirty="0"/>
              <a:t>    recession and  anticipated war.</a:t>
            </a:r>
          </a:p>
          <a:p>
            <a:pPr>
              <a:buFontTx/>
              <a:buChar char="-"/>
            </a:pPr>
            <a:r>
              <a:rPr lang="en-US" dirty="0"/>
              <a:t>instability in capital markets, which erodes the confidence of the  </a:t>
            </a:r>
          </a:p>
          <a:p>
            <a:pPr marL="0" indent="0">
              <a:buNone/>
            </a:pPr>
            <a:r>
              <a:rPr lang="en-US" dirty="0"/>
              <a:t>  people in making profits from investment in bonds and equity shares</a:t>
            </a:r>
          </a:p>
          <a:p>
            <a:pPr marL="0" indent="0">
              <a:buNone/>
            </a:pPr>
            <a:r>
              <a:rPr lang="en-US" dirty="0"/>
              <a:t>- Political factors</a:t>
            </a:r>
          </a:p>
        </p:txBody>
      </p:sp>
    </p:spTree>
    <p:extLst>
      <p:ext uri="{BB962C8B-B14F-4D97-AF65-F5344CB8AC3E}">
        <p14:creationId xmlns:p14="http://schemas.microsoft.com/office/powerpoint/2010/main" val="17172848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E59BF8-14EF-C525-D886-74EFB8FA50FA}"/>
              </a:ext>
            </a:extLst>
          </p:cNvPr>
          <p:cNvSpPr>
            <a:spLocks noGrp="1"/>
          </p:cNvSpPr>
          <p:nvPr>
            <p:ph idx="4294967295"/>
          </p:nvPr>
        </p:nvSpPr>
        <p:spPr>
          <a:xfrm>
            <a:off x="596348" y="1083503"/>
            <a:ext cx="10515600" cy="4351338"/>
          </a:xfrm>
        </p:spPr>
        <p:txBody>
          <a:bodyPr>
            <a:normAutofit lnSpcReduction="10000"/>
          </a:bodyPr>
          <a:lstStyle/>
          <a:p>
            <a:pPr marL="0" indent="0">
              <a:buNone/>
            </a:pPr>
            <a:r>
              <a:rPr lang="en-US" i="1" dirty="0"/>
              <a:t>Simplifying Friedman’s Demand for Money Function</a:t>
            </a:r>
          </a:p>
          <a:p>
            <a:r>
              <a:rPr lang="en-US" dirty="0"/>
              <a:t>A major Problem with the theory is-</a:t>
            </a:r>
          </a:p>
          <a:p>
            <a:pPr marL="0" indent="0">
              <a:buNone/>
            </a:pPr>
            <a:r>
              <a:rPr lang="en-US" dirty="0"/>
              <a:t>-the non-existence of reliable data about the value of wealth (W)</a:t>
            </a:r>
          </a:p>
          <a:p>
            <a:r>
              <a:rPr lang="en-US" dirty="0"/>
              <a:t>To overcome this difficulty Friedman suggested –</a:t>
            </a:r>
          </a:p>
          <a:p>
            <a:pPr marL="0" indent="0">
              <a:buNone/>
            </a:pPr>
            <a:r>
              <a:rPr lang="en-US" dirty="0"/>
              <a:t>-since the present value of wealth or W= Yp/r </a:t>
            </a:r>
          </a:p>
          <a:p>
            <a:pPr marL="0" indent="0">
              <a:buNone/>
            </a:pPr>
            <a:r>
              <a:rPr lang="en-US" dirty="0"/>
              <a:t>where </a:t>
            </a:r>
          </a:p>
          <a:p>
            <a:pPr marL="0" indent="0">
              <a:buNone/>
            </a:pPr>
            <a:r>
              <a:rPr lang="en-US" dirty="0"/>
              <a:t>Yp = permanent income</a:t>
            </a:r>
          </a:p>
          <a:p>
            <a:pPr marL="0" indent="0">
              <a:buNone/>
            </a:pPr>
            <a:r>
              <a:rPr lang="en-US" dirty="0"/>
              <a:t> r = rate of interest on money</a:t>
            </a:r>
          </a:p>
          <a:p>
            <a:pPr marL="0" indent="0">
              <a:buNone/>
            </a:pPr>
            <a:r>
              <a:rPr lang="en-US" dirty="0"/>
              <a:t>Then, permanent income Yp can be used as a proxy variable for wealth.</a:t>
            </a:r>
          </a:p>
          <a:p>
            <a:pPr marL="0" indent="0">
              <a:buNone/>
            </a:pPr>
            <a:endParaRPr lang="en-US" i="1" dirty="0"/>
          </a:p>
        </p:txBody>
      </p:sp>
    </p:spTree>
    <p:extLst>
      <p:ext uri="{BB962C8B-B14F-4D97-AF65-F5344CB8AC3E}">
        <p14:creationId xmlns:p14="http://schemas.microsoft.com/office/powerpoint/2010/main" val="25350110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A253AB9-E79C-9FE7-7BEF-903B364035E8}"/>
              </a:ext>
            </a:extLst>
          </p:cNvPr>
          <p:cNvSpPr>
            <a:spLocks noGrp="1"/>
          </p:cNvSpPr>
          <p:nvPr>
            <p:ph idx="4294967295"/>
          </p:nvPr>
        </p:nvSpPr>
        <p:spPr>
          <a:xfrm>
            <a:off x="838200" y="1253331"/>
            <a:ext cx="10515600" cy="4351338"/>
          </a:xfrm>
        </p:spPr>
        <p:txBody>
          <a:bodyPr>
            <a:normAutofit lnSpcReduction="10000"/>
          </a:bodyPr>
          <a:lstStyle/>
          <a:p>
            <a:r>
              <a:rPr lang="en-US" dirty="0"/>
              <a:t>Incorporating this in Friedman’s demand for money function we have:</a:t>
            </a:r>
          </a:p>
          <a:p>
            <a:endParaRPr lang="en-US" dirty="0"/>
          </a:p>
          <a:p>
            <a:r>
              <a:rPr lang="en-US" dirty="0"/>
              <a:t>Md = (Yp, h, rm, rb, re, P, ∆P/P, U)</a:t>
            </a:r>
          </a:p>
          <a:p>
            <a:endParaRPr lang="en-US" dirty="0"/>
          </a:p>
          <a:p>
            <a:r>
              <a:rPr lang="en-US" dirty="0"/>
              <a:t>If we assume that h,rm,rb,re,P, P, ∆P/P, U are constant, then,</a:t>
            </a:r>
          </a:p>
          <a:p>
            <a:pPr marL="0" indent="0">
              <a:buNone/>
            </a:pPr>
            <a:r>
              <a:rPr lang="en-US" dirty="0"/>
              <a:t>Md = f(Ypr)</a:t>
            </a:r>
          </a:p>
          <a:p>
            <a:pPr marL="0" indent="0">
              <a:buNone/>
            </a:pPr>
            <a:r>
              <a:rPr lang="en-US" dirty="0"/>
              <a:t>Recall that-</a:t>
            </a:r>
          </a:p>
          <a:p>
            <a:pPr marL="0" indent="0">
              <a:buNone/>
            </a:pPr>
            <a:r>
              <a:rPr lang="en-US" dirty="0"/>
              <a:t>Yp = permanent income</a:t>
            </a:r>
          </a:p>
          <a:p>
            <a:pPr marL="0" indent="0">
              <a:buNone/>
            </a:pPr>
            <a:r>
              <a:rPr lang="en-US" dirty="0"/>
              <a:t> r = rate of interest on money</a:t>
            </a:r>
          </a:p>
          <a:p>
            <a:pPr marL="0" indent="0">
              <a:buNone/>
            </a:pPr>
            <a:endParaRPr lang="en-US" dirty="0"/>
          </a:p>
        </p:txBody>
      </p:sp>
    </p:spTree>
    <p:extLst>
      <p:ext uri="{BB962C8B-B14F-4D97-AF65-F5344CB8AC3E}">
        <p14:creationId xmlns:p14="http://schemas.microsoft.com/office/powerpoint/2010/main" val="180464693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FD014-7B85-4EC8-91B1-3BF64A90A2A9}"/>
              </a:ext>
            </a:extLst>
          </p:cNvPr>
          <p:cNvSpPr>
            <a:spLocks noGrp="1"/>
          </p:cNvSpPr>
          <p:nvPr>
            <p:ph type="title" idx="4294967295"/>
          </p:nvPr>
        </p:nvSpPr>
        <p:spPr>
          <a:xfrm>
            <a:off x="1335881" y="804863"/>
            <a:ext cx="9520237" cy="1049337"/>
          </a:xfrm>
        </p:spPr>
        <p:txBody>
          <a:bodyPr/>
          <a:lstStyle/>
          <a:p>
            <a:r>
              <a:rPr lang="en-US" dirty="0"/>
              <a:t>REFERENCES</a:t>
            </a:r>
          </a:p>
        </p:txBody>
      </p:sp>
      <p:sp>
        <p:nvSpPr>
          <p:cNvPr id="3" name="Content Placeholder 2">
            <a:extLst>
              <a:ext uri="{FF2B5EF4-FFF2-40B4-BE49-F238E27FC236}">
                <a16:creationId xmlns:a16="http://schemas.microsoft.com/office/drawing/2014/main" id="{6E9ED502-1FAC-135D-FB75-811207926722}"/>
              </a:ext>
            </a:extLst>
          </p:cNvPr>
          <p:cNvSpPr>
            <a:spLocks noGrp="1"/>
          </p:cNvSpPr>
          <p:nvPr>
            <p:ph idx="4294967295"/>
          </p:nvPr>
        </p:nvSpPr>
        <p:spPr>
          <a:xfrm>
            <a:off x="922476" y="1854200"/>
            <a:ext cx="9520237" cy="3449638"/>
          </a:xfrm>
        </p:spPr>
        <p:txBody>
          <a:bodyPr>
            <a:normAutofit fontScale="92500" lnSpcReduction="20000"/>
          </a:bodyPr>
          <a:lstStyle/>
          <a:p>
            <a:r>
              <a:rPr lang="en-US" dirty="0"/>
              <a:t>Bala, A.Z., (2014). Monetary Theory and Policy, 2nd edition, University Publication  limited.</a:t>
            </a:r>
          </a:p>
          <a:p>
            <a:r>
              <a:rPr lang="en-US" dirty="0"/>
              <a:t>Dotun, G. G., (2014). Money and Banking, 1st edition, Dale Publication limited</a:t>
            </a:r>
          </a:p>
          <a:p>
            <a:r>
              <a:rPr lang="en-US" dirty="0"/>
              <a:t>Faradiza, S.D., (2016). Introduction to Monetary Policy, 1st edition, Parkers Publishers</a:t>
            </a:r>
          </a:p>
          <a:p>
            <a:r>
              <a:rPr lang="en-US" dirty="0"/>
              <a:t>Jhingan, M.L (2004) Monetary Economics, 6th edition, </a:t>
            </a:r>
            <a:r>
              <a:rPr lang="en-US" dirty="0" err="1"/>
              <a:t>Vrinda</a:t>
            </a:r>
            <a:r>
              <a:rPr lang="en-US" dirty="0"/>
              <a:t> Publication  Limited.</a:t>
            </a:r>
          </a:p>
          <a:p>
            <a:r>
              <a:rPr lang="en-US" dirty="0"/>
              <a:t>Kelechi, I. U., (2016). Monetary Economics, 1st edition, Jaen Publication  Limited.</a:t>
            </a:r>
          </a:p>
          <a:p>
            <a:r>
              <a:rPr lang="en-US" dirty="0"/>
              <a:t>Leon, K. M., (2014). Monetary Economics, a broader perspective, 1st edition, </a:t>
            </a:r>
            <a:r>
              <a:rPr lang="en-US" dirty="0" err="1"/>
              <a:t>Nilly</a:t>
            </a:r>
            <a:r>
              <a:rPr lang="en-US" dirty="0"/>
              <a:t>  Publication limited</a:t>
            </a:r>
          </a:p>
          <a:p>
            <a:endParaRPr lang="en-US" dirty="0"/>
          </a:p>
        </p:txBody>
      </p:sp>
    </p:spTree>
    <p:extLst>
      <p:ext uri="{BB962C8B-B14F-4D97-AF65-F5344CB8AC3E}">
        <p14:creationId xmlns:p14="http://schemas.microsoft.com/office/powerpoint/2010/main" val="106570081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F5C708-5810-4EAC-8C45-82C42B8172BD}"/>
              </a:ext>
            </a:extLst>
          </p:cNvPr>
          <p:cNvSpPr>
            <a:spLocks noGrp="1"/>
          </p:cNvSpPr>
          <p:nvPr>
            <p:ph idx="4294967295"/>
          </p:nvPr>
        </p:nvSpPr>
        <p:spPr>
          <a:xfrm>
            <a:off x="2671763" y="2016125"/>
            <a:ext cx="9520237" cy="3449638"/>
          </a:xfrm>
        </p:spPr>
        <p:txBody>
          <a:bodyPr/>
          <a:lstStyle/>
          <a:p>
            <a:pPr marL="0" indent="0">
              <a:buNone/>
            </a:pPr>
            <a:r>
              <a:rPr lang="en-US" dirty="0"/>
              <a:t>THANK YOU!</a:t>
            </a:r>
          </a:p>
          <a:p>
            <a:pPr marL="0" indent="0">
              <a:buNone/>
            </a:pPr>
            <a:r>
              <a:rPr lang="en-US" dirty="0"/>
              <a:t>THE END</a:t>
            </a:r>
          </a:p>
        </p:txBody>
      </p:sp>
    </p:spTree>
    <p:extLst>
      <p:ext uri="{BB962C8B-B14F-4D97-AF65-F5344CB8AC3E}">
        <p14:creationId xmlns:p14="http://schemas.microsoft.com/office/powerpoint/2010/main" val="2748790116"/>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EDEBE7"/>
      </a:lt2>
      <a:accent1>
        <a:srgbClr val="5FA534"/>
      </a:accent1>
      <a:accent2>
        <a:srgbClr val="DCAB34"/>
      </a:accent2>
      <a:accent3>
        <a:srgbClr val="D26D23"/>
      </a:accent3>
      <a:accent4>
        <a:srgbClr val="972323"/>
      </a:accent4>
      <a:accent5>
        <a:srgbClr val="236797"/>
      </a:accent5>
      <a:accent6>
        <a:srgbClr val="2FB6C6"/>
      </a:accent6>
      <a:hlink>
        <a:srgbClr val="8FC639"/>
      </a:hlink>
      <a:folHlink>
        <a:srgbClr val="E7C272"/>
      </a:folHlink>
    </a:clrScheme>
    <a:fontScheme name="Gallery">
      <a:majorFont>
        <a:latin typeface="Palatino Linotype" panose="020405020505050303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panose="020405020505050303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AC464412-510E-4F2B-8947-A0DDBD02899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2945</TotalTime>
  <Words>3863</Words>
  <Application>Microsoft Office PowerPoint</Application>
  <PresentationFormat>Widescreen</PresentationFormat>
  <Paragraphs>336</Paragraphs>
  <Slides>45</Slides>
  <Notes>40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45</vt:i4>
      </vt:variant>
    </vt:vector>
  </HeadingPairs>
  <TitlesOfParts>
    <vt:vector size="50" baseType="lpstr">
      <vt:lpstr>Arial</vt:lpstr>
      <vt:lpstr>Calibri</vt:lpstr>
      <vt:lpstr>Palatino Linotype</vt:lpstr>
      <vt:lpstr>Trebuchet MS</vt:lpstr>
      <vt:lpstr>Gallery</vt:lpstr>
      <vt:lpstr>MONETARY THEORY AND POLICY</vt:lpstr>
      <vt:lpstr>Topic list</vt:lpstr>
      <vt:lpstr>1.FISHER’S TRANSACTIONS APPROACH</vt:lpstr>
      <vt:lpstr>PowerPoint Presentation</vt:lpstr>
      <vt:lpstr>PowerPoint Presentation</vt:lpstr>
      <vt:lpstr>PowerPoint Presentation</vt:lpstr>
      <vt:lpstr>PowerPoint Presentation</vt:lpstr>
      <vt:lpstr>PowerPoint Presentation</vt:lpstr>
      <vt:lpstr>PowerPoint Presentation</vt:lpstr>
      <vt:lpstr>2. THE CAMBRIDGE CASH BALANCE THEORY</vt:lpstr>
      <vt:lpstr>PowerPoint Presentation</vt:lpstr>
      <vt:lpstr>PowerPoint Presentation</vt:lpstr>
      <vt:lpstr>3. KEYNES THEORY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4. TOBIN’S PORTFOLIO APPROACH </vt:lpstr>
      <vt:lpstr>PowerPoint Presentation</vt:lpstr>
      <vt:lpstr>PowerPoint Presentation</vt:lpstr>
      <vt:lpstr>PowerPoint Presentation</vt:lpstr>
      <vt:lpstr>PowerPoint Presentation</vt:lpstr>
      <vt:lpstr>5. BAUMOL’S INVENTORY THEORY</vt:lpstr>
      <vt:lpstr>PowerPoint Presentation</vt:lpstr>
      <vt:lpstr>PowerPoint Presentation</vt:lpstr>
      <vt:lpstr>PowerPoint Presentation</vt:lpstr>
      <vt:lpstr>6. FRIEDMAN’S THEORY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THEORIES OF MONEY DEMAND</dc:title>
  <dc:creator>Evelyn Tipape (Treasury)</dc:creator>
  <cp:lastModifiedBy>Evelyn Tipape (Treasury)</cp:lastModifiedBy>
  <cp:revision>23</cp:revision>
  <dcterms:created xsi:type="dcterms:W3CDTF">2022-09-21T17:41:03Z</dcterms:created>
  <dcterms:modified xsi:type="dcterms:W3CDTF">2022-10-13T08:04:25Z</dcterms:modified>
</cp:coreProperties>
</file>