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ink/ink1.xml" ContentType="application/inkml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89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90" r:id="rId17"/>
    <p:sldId id="271" r:id="rId18"/>
    <p:sldId id="272" r:id="rId19"/>
    <p:sldId id="273" r:id="rId20"/>
    <p:sldId id="274" r:id="rId21"/>
    <p:sldId id="275" r:id="rId22"/>
    <p:sldId id="291" r:id="rId23"/>
    <p:sldId id="277" r:id="rId24"/>
    <p:sldId id="292" r:id="rId25"/>
    <p:sldId id="293" r:id="rId26"/>
    <p:sldId id="278" r:id="rId27"/>
    <p:sldId id="279" r:id="rId28"/>
    <p:sldId id="280" r:id="rId29"/>
    <p:sldId id="297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96" r:id="rId38"/>
    <p:sldId id="295" r:id="rId39"/>
    <p:sldId id="298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0315" autoAdjust="0"/>
  </p:normalViewPr>
  <p:slideViewPr>
    <p:cSldViewPr snapToGrid="0">
      <p:cViewPr varScale="1">
        <p:scale>
          <a:sx n="50" d="100"/>
          <a:sy n="50" d="100"/>
        </p:scale>
        <p:origin x="76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5" d="100"/>
          <a:sy n="55" d="100"/>
        </p:scale>
        <p:origin x="2880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C95D9C-95BC-4466-A13D-EC9497715A5A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5A3CC22-2188-46EB-8FF4-F54D63B40CE4}">
      <dgm:prSet/>
      <dgm:spPr/>
      <dgm:t>
        <a:bodyPr/>
        <a:lstStyle/>
        <a:p>
          <a:r>
            <a:rPr lang="en-US" b="1" dirty="0"/>
            <a:t>Chapter Outline</a:t>
          </a:r>
          <a:endParaRPr lang="en-US" dirty="0"/>
        </a:p>
      </dgm:t>
    </dgm:pt>
    <dgm:pt modelId="{415A7990-E124-42B3-A82F-830F2E5F3A54}" type="parTrans" cxnId="{CFFB03ED-1953-4206-85AB-A816F57E9834}">
      <dgm:prSet/>
      <dgm:spPr/>
      <dgm:t>
        <a:bodyPr/>
        <a:lstStyle/>
        <a:p>
          <a:endParaRPr lang="en-US"/>
        </a:p>
      </dgm:t>
    </dgm:pt>
    <dgm:pt modelId="{F4C45356-7D3E-4622-A4D3-744F938116B9}" type="sibTrans" cxnId="{CFFB03ED-1953-4206-85AB-A816F57E9834}">
      <dgm:prSet/>
      <dgm:spPr/>
      <dgm:t>
        <a:bodyPr/>
        <a:lstStyle/>
        <a:p>
          <a:endParaRPr lang="en-US"/>
        </a:p>
      </dgm:t>
    </dgm:pt>
    <dgm:pt modelId="{731E308D-CF87-44A2-89A1-C83D70965D15}">
      <dgm:prSet/>
      <dgm:spPr/>
      <dgm:t>
        <a:bodyPr/>
        <a:lstStyle/>
        <a:p>
          <a:r>
            <a:rPr lang="en-US" dirty="0"/>
            <a:t>The analysis of trade-offs in monetary Policy can be discussed in the trade-off of the following-</a:t>
          </a:r>
        </a:p>
      </dgm:t>
    </dgm:pt>
    <dgm:pt modelId="{95ECC9D6-4585-4EDB-B9E6-B477D5CAABEA}" type="parTrans" cxnId="{E444EEE4-FD2C-429E-B6D0-F72AC601F16D}">
      <dgm:prSet/>
      <dgm:spPr/>
      <dgm:t>
        <a:bodyPr/>
        <a:lstStyle/>
        <a:p>
          <a:endParaRPr lang="en-US"/>
        </a:p>
      </dgm:t>
    </dgm:pt>
    <dgm:pt modelId="{23C65B20-27EF-4658-B08F-056727214DFD}" type="sibTrans" cxnId="{E444EEE4-FD2C-429E-B6D0-F72AC601F16D}">
      <dgm:prSet/>
      <dgm:spPr/>
      <dgm:t>
        <a:bodyPr/>
        <a:lstStyle/>
        <a:p>
          <a:endParaRPr lang="en-US"/>
        </a:p>
      </dgm:t>
    </dgm:pt>
    <dgm:pt modelId="{E24DD705-D8C5-4EF8-A5A0-0C6C244CE526}">
      <dgm:prSet/>
      <dgm:spPr/>
      <dgm:t>
        <a:bodyPr/>
        <a:lstStyle/>
        <a:p>
          <a:r>
            <a:rPr lang="en-US" dirty="0"/>
            <a:t>(I)  Phillip’s curve</a:t>
          </a:r>
        </a:p>
      </dgm:t>
    </dgm:pt>
    <dgm:pt modelId="{E2EFD272-2508-4173-A3E5-64653F3896AE}" type="parTrans" cxnId="{254D827B-BBD6-4FAD-932B-828B3D0706EB}">
      <dgm:prSet/>
      <dgm:spPr/>
      <dgm:t>
        <a:bodyPr/>
        <a:lstStyle/>
        <a:p>
          <a:endParaRPr lang="en-US"/>
        </a:p>
      </dgm:t>
    </dgm:pt>
    <dgm:pt modelId="{17CA6556-B643-4039-AAB2-83F30AF4C784}" type="sibTrans" cxnId="{254D827B-BBD6-4FAD-932B-828B3D0706EB}">
      <dgm:prSet/>
      <dgm:spPr/>
      <dgm:t>
        <a:bodyPr/>
        <a:lstStyle/>
        <a:p>
          <a:endParaRPr lang="en-US"/>
        </a:p>
      </dgm:t>
    </dgm:pt>
    <dgm:pt modelId="{76BF559D-D63A-4A6B-B009-AB7FAF9FCBEB}">
      <dgm:prSet/>
      <dgm:spPr/>
      <dgm:t>
        <a:bodyPr/>
        <a:lstStyle/>
        <a:p>
          <a:r>
            <a:rPr lang="en-US" dirty="0"/>
            <a:t>(II) Freidman/Phelps analysis  </a:t>
          </a:r>
        </a:p>
      </dgm:t>
    </dgm:pt>
    <dgm:pt modelId="{0EE3B1E0-0CA1-4C73-BCA9-C84B5779787F}" type="parTrans" cxnId="{6113F106-3BD9-471F-84B3-5FFF1961E824}">
      <dgm:prSet/>
      <dgm:spPr/>
      <dgm:t>
        <a:bodyPr/>
        <a:lstStyle/>
        <a:p>
          <a:endParaRPr lang="en-US"/>
        </a:p>
      </dgm:t>
    </dgm:pt>
    <dgm:pt modelId="{6677C39E-00B4-44CB-ABCC-086C94DD3055}" type="sibTrans" cxnId="{6113F106-3BD9-471F-84B3-5FFF1961E824}">
      <dgm:prSet/>
      <dgm:spPr/>
      <dgm:t>
        <a:bodyPr/>
        <a:lstStyle/>
        <a:p>
          <a:endParaRPr lang="en-US"/>
        </a:p>
      </dgm:t>
    </dgm:pt>
    <dgm:pt modelId="{F0C4B164-10B0-41B7-B946-7112C5F4252F}">
      <dgm:prSet/>
      <dgm:spPr/>
      <dgm:t>
        <a:bodyPr/>
        <a:lstStyle/>
        <a:p>
          <a:r>
            <a:rPr lang="en-US" dirty="0"/>
            <a:t>(III)The Taylor curve. </a:t>
          </a:r>
        </a:p>
      </dgm:t>
    </dgm:pt>
    <dgm:pt modelId="{287C60D2-139A-4225-A076-246964C6F3C4}" type="parTrans" cxnId="{E5BCEFC3-A904-4A68-8958-ED4BC0EAECE6}">
      <dgm:prSet/>
      <dgm:spPr/>
      <dgm:t>
        <a:bodyPr/>
        <a:lstStyle/>
        <a:p>
          <a:endParaRPr lang="en-US"/>
        </a:p>
      </dgm:t>
    </dgm:pt>
    <dgm:pt modelId="{409F49E5-CB6E-42F0-A32D-5D5CFD43AF27}" type="sibTrans" cxnId="{E5BCEFC3-A904-4A68-8958-ED4BC0EAECE6}">
      <dgm:prSet/>
      <dgm:spPr/>
      <dgm:t>
        <a:bodyPr/>
        <a:lstStyle/>
        <a:p>
          <a:endParaRPr lang="en-US"/>
        </a:p>
      </dgm:t>
    </dgm:pt>
    <dgm:pt modelId="{4F03899B-E927-4AAC-8D68-29FADA50C361}" type="pres">
      <dgm:prSet presAssocID="{22C95D9C-95BC-4466-A13D-EC9497715A5A}" presName="linear" presStyleCnt="0">
        <dgm:presLayoutVars>
          <dgm:animLvl val="lvl"/>
          <dgm:resizeHandles val="exact"/>
        </dgm:presLayoutVars>
      </dgm:prSet>
      <dgm:spPr/>
    </dgm:pt>
    <dgm:pt modelId="{F34EBE51-1188-40F7-BAA8-10658C5ABDB0}" type="pres">
      <dgm:prSet presAssocID="{E5A3CC22-2188-46EB-8FF4-F54D63B40CE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3879A11-1436-48E2-8C24-6792A3DC6EA6}" type="pres">
      <dgm:prSet presAssocID="{F4C45356-7D3E-4622-A4D3-744F938116B9}" presName="spacer" presStyleCnt="0"/>
      <dgm:spPr/>
    </dgm:pt>
    <dgm:pt modelId="{D2DCD052-7675-42D7-B859-832CFF209374}" type="pres">
      <dgm:prSet presAssocID="{731E308D-CF87-44A2-89A1-C83D70965D15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AB81927-9479-4910-9887-DAA76EE1E8C1}" type="pres">
      <dgm:prSet presAssocID="{23C65B20-27EF-4658-B08F-056727214DFD}" presName="spacer" presStyleCnt="0"/>
      <dgm:spPr/>
    </dgm:pt>
    <dgm:pt modelId="{C5E6677E-05D1-4517-88C4-7EB159EC8F63}" type="pres">
      <dgm:prSet presAssocID="{E24DD705-D8C5-4EF8-A5A0-0C6C244CE52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9D7DB0CF-D242-4899-BF41-698B10CE6E94}" type="pres">
      <dgm:prSet presAssocID="{17CA6556-B643-4039-AAB2-83F30AF4C784}" presName="spacer" presStyleCnt="0"/>
      <dgm:spPr/>
    </dgm:pt>
    <dgm:pt modelId="{C157C35D-1D6C-4276-B3E2-226C75857ACB}" type="pres">
      <dgm:prSet presAssocID="{76BF559D-D63A-4A6B-B009-AB7FAF9FCBE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06D4833-8155-4362-8AE2-367F81985991}" type="pres">
      <dgm:prSet presAssocID="{6677C39E-00B4-44CB-ABCC-086C94DD3055}" presName="spacer" presStyleCnt="0"/>
      <dgm:spPr/>
    </dgm:pt>
    <dgm:pt modelId="{C8B474A3-64A6-4F90-97F0-9094883AD728}" type="pres">
      <dgm:prSet presAssocID="{F0C4B164-10B0-41B7-B946-7112C5F4252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6113F106-3BD9-471F-84B3-5FFF1961E824}" srcId="{22C95D9C-95BC-4466-A13D-EC9497715A5A}" destId="{76BF559D-D63A-4A6B-B009-AB7FAF9FCBEB}" srcOrd="3" destOrd="0" parTransId="{0EE3B1E0-0CA1-4C73-BCA9-C84B5779787F}" sibTransId="{6677C39E-00B4-44CB-ABCC-086C94DD3055}"/>
    <dgm:cxn modelId="{D6B2450D-7DFF-488D-B03A-384592262916}" type="presOf" srcId="{22C95D9C-95BC-4466-A13D-EC9497715A5A}" destId="{4F03899B-E927-4AAC-8D68-29FADA50C361}" srcOrd="0" destOrd="0" presId="urn:microsoft.com/office/officeart/2005/8/layout/vList2"/>
    <dgm:cxn modelId="{ABD5F23F-19E3-4635-85FC-C926040D4D2F}" type="presOf" srcId="{F0C4B164-10B0-41B7-B946-7112C5F4252F}" destId="{C8B474A3-64A6-4F90-97F0-9094883AD728}" srcOrd="0" destOrd="0" presId="urn:microsoft.com/office/officeart/2005/8/layout/vList2"/>
    <dgm:cxn modelId="{254D827B-BBD6-4FAD-932B-828B3D0706EB}" srcId="{22C95D9C-95BC-4466-A13D-EC9497715A5A}" destId="{E24DD705-D8C5-4EF8-A5A0-0C6C244CE526}" srcOrd="2" destOrd="0" parTransId="{E2EFD272-2508-4173-A3E5-64653F3896AE}" sibTransId="{17CA6556-B643-4039-AAB2-83F30AF4C784}"/>
    <dgm:cxn modelId="{E313B58F-52FF-4CBB-8FD0-ED7E883FAA9C}" type="presOf" srcId="{E24DD705-D8C5-4EF8-A5A0-0C6C244CE526}" destId="{C5E6677E-05D1-4517-88C4-7EB159EC8F63}" srcOrd="0" destOrd="0" presId="urn:microsoft.com/office/officeart/2005/8/layout/vList2"/>
    <dgm:cxn modelId="{EA9E82B9-442C-4C20-9041-A8742554F6B9}" type="presOf" srcId="{E5A3CC22-2188-46EB-8FF4-F54D63B40CE4}" destId="{F34EBE51-1188-40F7-BAA8-10658C5ABDB0}" srcOrd="0" destOrd="0" presId="urn:microsoft.com/office/officeart/2005/8/layout/vList2"/>
    <dgm:cxn modelId="{348320BB-C65B-4F5E-B3DA-BE6DC644BE9B}" type="presOf" srcId="{731E308D-CF87-44A2-89A1-C83D70965D15}" destId="{D2DCD052-7675-42D7-B859-832CFF209374}" srcOrd="0" destOrd="0" presId="urn:microsoft.com/office/officeart/2005/8/layout/vList2"/>
    <dgm:cxn modelId="{E5BCEFC3-A904-4A68-8958-ED4BC0EAECE6}" srcId="{22C95D9C-95BC-4466-A13D-EC9497715A5A}" destId="{F0C4B164-10B0-41B7-B946-7112C5F4252F}" srcOrd="4" destOrd="0" parTransId="{287C60D2-139A-4225-A076-246964C6F3C4}" sibTransId="{409F49E5-CB6E-42F0-A32D-5D5CFD43AF27}"/>
    <dgm:cxn modelId="{E444EEE4-FD2C-429E-B6D0-F72AC601F16D}" srcId="{22C95D9C-95BC-4466-A13D-EC9497715A5A}" destId="{731E308D-CF87-44A2-89A1-C83D70965D15}" srcOrd="1" destOrd="0" parTransId="{95ECC9D6-4585-4EDB-B9E6-B477D5CAABEA}" sibTransId="{23C65B20-27EF-4658-B08F-056727214DFD}"/>
    <dgm:cxn modelId="{CFFB03ED-1953-4206-85AB-A816F57E9834}" srcId="{22C95D9C-95BC-4466-A13D-EC9497715A5A}" destId="{E5A3CC22-2188-46EB-8FF4-F54D63B40CE4}" srcOrd="0" destOrd="0" parTransId="{415A7990-E124-42B3-A82F-830F2E5F3A54}" sibTransId="{F4C45356-7D3E-4622-A4D3-744F938116B9}"/>
    <dgm:cxn modelId="{D2C400F1-2A6E-4B36-BF59-EC6611F99D6D}" type="presOf" srcId="{76BF559D-D63A-4A6B-B009-AB7FAF9FCBEB}" destId="{C157C35D-1D6C-4276-B3E2-226C75857ACB}" srcOrd="0" destOrd="0" presId="urn:microsoft.com/office/officeart/2005/8/layout/vList2"/>
    <dgm:cxn modelId="{2B81F289-32A8-4F13-88B5-D485B80E2089}" type="presParOf" srcId="{4F03899B-E927-4AAC-8D68-29FADA50C361}" destId="{F34EBE51-1188-40F7-BAA8-10658C5ABDB0}" srcOrd="0" destOrd="0" presId="urn:microsoft.com/office/officeart/2005/8/layout/vList2"/>
    <dgm:cxn modelId="{15C1A2A6-AD95-4048-98E5-92ADDD4EDB11}" type="presParOf" srcId="{4F03899B-E927-4AAC-8D68-29FADA50C361}" destId="{93879A11-1436-48E2-8C24-6792A3DC6EA6}" srcOrd="1" destOrd="0" presId="urn:microsoft.com/office/officeart/2005/8/layout/vList2"/>
    <dgm:cxn modelId="{2C98C5A6-48DF-4166-BF3D-8B70783F6BF4}" type="presParOf" srcId="{4F03899B-E927-4AAC-8D68-29FADA50C361}" destId="{D2DCD052-7675-42D7-B859-832CFF209374}" srcOrd="2" destOrd="0" presId="urn:microsoft.com/office/officeart/2005/8/layout/vList2"/>
    <dgm:cxn modelId="{92405909-1BBE-42E2-971E-74AA9809AB94}" type="presParOf" srcId="{4F03899B-E927-4AAC-8D68-29FADA50C361}" destId="{2AB81927-9479-4910-9887-DAA76EE1E8C1}" srcOrd="3" destOrd="0" presId="urn:microsoft.com/office/officeart/2005/8/layout/vList2"/>
    <dgm:cxn modelId="{F5832D03-C07A-4AA5-BF73-56C5FD69BDEB}" type="presParOf" srcId="{4F03899B-E927-4AAC-8D68-29FADA50C361}" destId="{C5E6677E-05D1-4517-88C4-7EB159EC8F63}" srcOrd="4" destOrd="0" presId="urn:microsoft.com/office/officeart/2005/8/layout/vList2"/>
    <dgm:cxn modelId="{9175147C-CB9E-410A-BF1B-A1A3BB7C8FA1}" type="presParOf" srcId="{4F03899B-E927-4AAC-8D68-29FADA50C361}" destId="{9D7DB0CF-D242-4899-BF41-698B10CE6E94}" srcOrd="5" destOrd="0" presId="urn:microsoft.com/office/officeart/2005/8/layout/vList2"/>
    <dgm:cxn modelId="{57670F1F-6B26-4FEC-A975-F1FBB6100A22}" type="presParOf" srcId="{4F03899B-E927-4AAC-8D68-29FADA50C361}" destId="{C157C35D-1D6C-4276-B3E2-226C75857ACB}" srcOrd="6" destOrd="0" presId="urn:microsoft.com/office/officeart/2005/8/layout/vList2"/>
    <dgm:cxn modelId="{B980BC48-6198-4467-9F31-5474A4E50F35}" type="presParOf" srcId="{4F03899B-E927-4AAC-8D68-29FADA50C361}" destId="{806D4833-8155-4362-8AE2-367F81985991}" srcOrd="7" destOrd="0" presId="urn:microsoft.com/office/officeart/2005/8/layout/vList2"/>
    <dgm:cxn modelId="{012EC14B-783B-4C65-9822-6795B0BA154A}" type="presParOf" srcId="{4F03899B-E927-4AAC-8D68-29FADA50C361}" destId="{C8B474A3-64A6-4F90-97F0-9094883AD728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4EBE51-1188-40F7-BAA8-10658C5ABDB0}">
      <dsp:nvSpPr>
        <dsp:cNvPr id="0" name=""/>
        <dsp:cNvSpPr/>
      </dsp:nvSpPr>
      <dsp:spPr>
        <a:xfrm>
          <a:off x="0" y="100448"/>
          <a:ext cx="5913437" cy="8365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Chapter Outline</a:t>
          </a:r>
          <a:endParaRPr lang="en-US" sz="2200" kern="1200" dirty="0"/>
        </a:p>
      </dsp:txBody>
      <dsp:txXfrm>
        <a:off x="40837" y="141285"/>
        <a:ext cx="5831763" cy="754876"/>
      </dsp:txXfrm>
    </dsp:sp>
    <dsp:sp modelId="{D2DCD052-7675-42D7-B859-832CFF209374}">
      <dsp:nvSpPr>
        <dsp:cNvPr id="0" name=""/>
        <dsp:cNvSpPr/>
      </dsp:nvSpPr>
      <dsp:spPr>
        <a:xfrm>
          <a:off x="0" y="1000358"/>
          <a:ext cx="5913437" cy="836550"/>
        </a:xfrm>
        <a:prstGeom prst="roundRect">
          <a:avLst/>
        </a:prstGeom>
        <a:gradFill rotWithShape="0">
          <a:gsLst>
            <a:gs pos="0">
              <a:schemeClr val="accent2">
                <a:hueOff val="-848244"/>
                <a:satOff val="2796"/>
                <a:lumOff val="2990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848244"/>
                <a:satOff val="2796"/>
                <a:lumOff val="2990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848244"/>
                <a:satOff val="2796"/>
                <a:lumOff val="299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The analysis of trade-offs in monetary Policy can be discussed in the trade-off of the following-</a:t>
          </a:r>
        </a:p>
      </dsp:txBody>
      <dsp:txXfrm>
        <a:off x="40837" y="1041195"/>
        <a:ext cx="5831763" cy="754876"/>
      </dsp:txXfrm>
    </dsp:sp>
    <dsp:sp modelId="{C5E6677E-05D1-4517-88C4-7EB159EC8F63}">
      <dsp:nvSpPr>
        <dsp:cNvPr id="0" name=""/>
        <dsp:cNvSpPr/>
      </dsp:nvSpPr>
      <dsp:spPr>
        <a:xfrm>
          <a:off x="0" y="1900269"/>
          <a:ext cx="5913437" cy="836550"/>
        </a:xfrm>
        <a:prstGeom prst="roundRect">
          <a:avLst/>
        </a:prstGeom>
        <a:gradFill rotWithShape="0">
          <a:gsLst>
            <a:gs pos="0">
              <a:schemeClr val="accent2">
                <a:hueOff val="-1696488"/>
                <a:satOff val="5592"/>
                <a:lumOff val="598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1696488"/>
                <a:satOff val="5592"/>
                <a:lumOff val="598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1696488"/>
                <a:satOff val="5592"/>
                <a:lumOff val="598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(I)  Phillip’s curve</a:t>
          </a:r>
        </a:p>
      </dsp:txBody>
      <dsp:txXfrm>
        <a:off x="40837" y="1941106"/>
        <a:ext cx="5831763" cy="754876"/>
      </dsp:txXfrm>
    </dsp:sp>
    <dsp:sp modelId="{C157C35D-1D6C-4276-B3E2-226C75857ACB}">
      <dsp:nvSpPr>
        <dsp:cNvPr id="0" name=""/>
        <dsp:cNvSpPr/>
      </dsp:nvSpPr>
      <dsp:spPr>
        <a:xfrm>
          <a:off x="0" y="2800179"/>
          <a:ext cx="5913437" cy="836550"/>
        </a:xfrm>
        <a:prstGeom prst="roundRect">
          <a:avLst/>
        </a:prstGeom>
        <a:gradFill rotWithShape="0">
          <a:gsLst>
            <a:gs pos="0">
              <a:schemeClr val="accent2">
                <a:hueOff val="-2544732"/>
                <a:satOff val="8389"/>
                <a:lumOff val="897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2544732"/>
                <a:satOff val="8389"/>
                <a:lumOff val="897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2544732"/>
                <a:satOff val="8389"/>
                <a:lumOff val="897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(II) Freidman/Phelps analysis  </a:t>
          </a:r>
        </a:p>
      </dsp:txBody>
      <dsp:txXfrm>
        <a:off x="40837" y="2841016"/>
        <a:ext cx="5831763" cy="754876"/>
      </dsp:txXfrm>
    </dsp:sp>
    <dsp:sp modelId="{C8B474A3-64A6-4F90-97F0-9094883AD728}">
      <dsp:nvSpPr>
        <dsp:cNvPr id="0" name=""/>
        <dsp:cNvSpPr/>
      </dsp:nvSpPr>
      <dsp:spPr>
        <a:xfrm>
          <a:off x="0" y="3700089"/>
          <a:ext cx="5913437" cy="836550"/>
        </a:xfrm>
        <a:prstGeom prst="roundRect">
          <a:avLst/>
        </a:prstGeom>
        <a:gradFill rotWithShape="0">
          <a:gsLst>
            <a:gs pos="0">
              <a:schemeClr val="accent2">
                <a:hueOff val="-3392975"/>
                <a:satOff val="11185"/>
                <a:lumOff val="11961"/>
                <a:alphaOff val="0"/>
                <a:tint val="98000"/>
                <a:satMod val="110000"/>
                <a:lumMod val="104000"/>
              </a:schemeClr>
            </a:gs>
            <a:gs pos="69000">
              <a:schemeClr val="accent2">
                <a:hueOff val="-3392975"/>
                <a:satOff val="11185"/>
                <a:lumOff val="11961"/>
                <a:alphaOff val="0"/>
                <a:shade val="88000"/>
                <a:satMod val="130000"/>
                <a:lumMod val="92000"/>
              </a:schemeClr>
            </a:gs>
            <a:gs pos="100000">
              <a:schemeClr val="accent2">
                <a:hueOff val="-3392975"/>
                <a:satOff val="11185"/>
                <a:lumOff val="11961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(III)The Taylor curve. </a:t>
          </a:r>
        </a:p>
      </dsp:txBody>
      <dsp:txXfrm>
        <a:off x="40837" y="3740926"/>
        <a:ext cx="5831763" cy="7548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2-10-01T08:56:12.07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DD410A-A917-4227-AA9B-339A16E2548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86B5AD-4828-40FA-A00B-11D44F029B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9593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950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83641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3884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113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1866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6519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7879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71356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0356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321195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907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09876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8228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4033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1643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2862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2940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2066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8171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49277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03985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3022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677524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9597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1613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7564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4601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503118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60314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05907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5333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42663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21928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42119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751227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86B5AD-4828-40FA-A00B-11D44F029BB8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471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1665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9100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863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2748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8969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0183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0093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991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0418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231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251151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B5DCE4-768F-4357-95D9-7D76F75C69ED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8F720BE7-A783-4442-99AA-C4084FA251D7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028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0.png"/><Relationship Id="rId5" Type="http://schemas.openxmlformats.org/officeDocument/2006/relationships/customXml" Target="../ink/ink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527FF-B44E-EBDC-FCBF-E984908123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/>
              <a:t>MONETARY THEORY AND POLICY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97B4C5B-68DB-0BDD-91CC-72685A236C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Week 3- Analysis of Trade-offs in Monetary policy</a:t>
            </a:r>
          </a:p>
        </p:txBody>
      </p:sp>
    </p:spTree>
    <p:extLst>
      <p:ext uri="{BB962C8B-B14F-4D97-AF65-F5344CB8AC3E}">
        <p14:creationId xmlns:p14="http://schemas.microsoft.com/office/powerpoint/2010/main" val="2164527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2D32A60-013B-47A8-8833-D242408091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E27932B-B694-4C4C-90D7-A0333A7C5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06040D-22A8-FBFE-E210-7E410A71B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303047"/>
            <a:ext cx="3272093" cy="267419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Analysis of Trade-offs in Monetary Policy.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9EBB0476-5CF0-4F44-8D68-5D42D7AEE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2146542"/>
            <a:ext cx="327209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6" name="Title 1">
            <a:extLst>
              <a:ext uri="{FF2B5EF4-FFF2-40B4-BE49-F238E27FC236}">
                <a16:creationId xmlns:a16="http://schemas.microsoft.com/office/drawing/2014/main" id="{A9DA474E-6B91-4200-840F-0257B2358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1580" y="3122496"/>
            <a:ext cx="3530157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DF63C9AD-AE6E-4512-8171-91612E84C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E1A49CE-B63D-457A-A180-1C883E1A63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94F415-A6F3-20B7-4C35-1F53D4FAF9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3098528"/>
              </p:ext>
            </p:extLst>
          </p:nvPr>
        </p:nvGraphicFramePr>
        <p:xfrm>
          <a:off x="5141913" y="803275"/>
          <a:ext cx="5913437" cy="4637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8838131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CDBDCEA9-6999-7ECA-5A40-D1EAB6925B9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18030" y="804520"/>
            <a:ext cx="352036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1. THE PHILIPS CURVE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1B730A-496B-9811-0D32-9C8D67B0A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223" y="1439038"/>
            <a:ext cx="4825148" cy="322078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39FE89-03D1-98AC-81E8-7826B477D4C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218029" y="2015732"/>
            <a:ext cx="3520368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In 1958, W. A. Phillips gave an empirical negative relation between the rate of inflation and the level of unemployment.</a:t>
            </a:r>
          </a:p>
          <a:p>
            <a:endParaRPr lang="en-US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1072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CE9A2-13A7-A9CD-0304-49E6C5FE4E6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93604" y="1374441"/>
            <a:ext cx="9604375" cy="344963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Philips curve suggests that;</a:t>
            </a:r>
          </a:p>
          <a:p>
            <a:r>
              <a:rPr lang="en-US" dirty="0"/>
              <a:t> Policymakers have a choice between prioritizing inflation or unemployment.</a:t>
            </a:r>
          </a:p>
          <a:p>
            <a:r>
              <a:rPr lang="en-US" dirty="0"/>
              <a:t>There was a trade-off-</a:t>
            </a:r>
          </a:p>
          <a:p>
            <a:pPr marL="0" indent="0">
              <a:buNone/>
            </a:pPr>
            <a:r>
              <a:rPr lang="en-US" dirty="0"/>
              <a:t>    -Policymakers could use demand management (fiscal and monetary policy) to influence the rate of </a:t>
            </a:r>
          </a:p>
          <a:p>
            <a:pPr marL="0" indent="0">
              <a:buNone/>
            </a:pPr>
            <a:r>
              <a:rPr lang="en-US" dirty="0"/>
              <a:t>      economic growth and </a:t>
            </a:r>
            <a:r>
              <a:rPr lang="en-US" dirty="0">
                <a:latin typeface="+mj-lt"/>
              </a:rPr>
              <a:t>inflation</a:t>
            </a:r>
            <a:r>
              <a:rPr lang="en-US" dirty="0"/>
              <a:t>.</a:t>
            </a:r>
          </a:p>
          <a:p>
            <a:r>
              <a:rPr lang="en-US" dirty="0"/>
              <a:t> In the 1970s, there seemed to be a breakdown in the Phillips curve-</a:t>
            </a:r>
          </a:p>
          <a:p>
            <a:pPr marL="0" indent="0">
              <a:buNone/>
            </a:pPr>
            <a:r>
              <a:rPr lang="en-US" dirty="0"/>
              <a:t>     - Stagflation (higher unemployment and higher inflation) occurred.</a:t>
            </a:r>
          </a:p>
          <a:p>
            <a:r>
              <a:rPr lang="en-US" dirty="0"/>
              <a:t>  Monetarist economists argued there was no trade-off between unemployment and inflation in the long  </a:t>
            </a:r>
          </a:p>
          <a:p>
            <a:pPr marL="0" indent="0">
              <a:buNone/>
            </a:pPr>
            <a:r>
              <a:rPr lang="en-US" dirty="0"/>
              <a:t>       run.</a:t>
            </a:r>
          </a:p>
        </p:txBody>
      </p:sp>
    </p:spTree>
    <p:extLst>
      <p:ext uri="{BB962C8B-B14F-4D97-AF65-F5344CB8AC3E}">
        <p14:creationId xmlns:p14="http://schemas.microsoft.com/office/powerpoint/2010/main" val="2552604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32B81AC0-3B3E-F659-E41A-D3399FF79C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223" y="1348566"/>
            <a:ext cx="4825148" cy="340172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AAED0D-F4BD-96D3-497D-7C31A0F6E4A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218029" y="2015732"/>
            <a:ext cx="3520368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sz="1700" b="1" dirty="0"/>
              <a:t>Origins of the Phillips Curve</a:t>
            </a:r>
          </a:p>
          <a:p>
            <a:pPr>
              <a:lnSpc>
                <a:spcPct val="110000"/>
              </a:lnSpc>
            </a:pPr>
            <a:r>
              <a:rPr lang="en-US" sz="1700" dirty="0"/>
              <a:t>Originated out of analysis comparing money wage growth with unemployment.</a:t>
            </a:r>
          </a:p>
          <a:p>
            <a:pPr>
              <a:lnSpc>
                <a:spcPct val="110000"/>
              </a:lnSpc>
            </a:pPr>
            <a:r>
              <a:rPr lang="en-US" sz="1700" dirty="0"/>
              <a:t>Suggested an inverse correlation between the rate of change in money wages and unemployment.</a:t>
            </a:r>
          </a:p>
          <a:p>
            <a:pPr marL="0">
              <a:lnSpc>
                <a:spcPct val="110000"/>
              </a:lnSpc>
            </a:pPr>
            <a:endParaRPr lang="en-US" sz="1700" b="1" i="1" dirty="0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1971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FD214F58-C4EF-6FEC-F51B-61596552B4E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18030" y="804520"/>
            <a:ext cx="352036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500" dirty="0"/>
              <a:t>Why is there a trade-off between unemployment and inflation?</a:t>
            </a:r>
            <a:br>
              <a:rPr lang="en-US" sz="1500" dirty="0"/>
            </a:br>
            <a:endParaRPr lang="en-US" sz="1500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1BE284C4-95B0-5A85-E100-FB1BBD3CC4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223" y="1390786"/>
            <a:ext cx="4825148" cy="331728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44D9E-4FF5-29F6-D5ED-54FE7032148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218029" y="2015732"/>
            <a:ext cx="3520368" cy="3450613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>
              <a:lnSpc>
                <a:spcPct val="110000"/>
              </a:lnSpc>
            </a:pPr>
            <a:r>
              <a:rPr lang="en-US" sz="1300" dirty="0"/>
              <a:t>Increase in aggregate demand (AD1 to AD2) causes higher real GDP (Y1 to Y2).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 dirty="0"/>
              <a:t>-Firms employ more workers and unemployment falls.</a:t>
            </a:r>
          </a:p>
          <a:p>
            <a:pPr marL="0">
              <a:lnSpc>
                <a:spcPct val="110000"/>
              </a:lnSpc>
            </a:pPr>
            <a:r>
              <a:rPr lang="en-US" sz="1300" dirty="0"/>
              <a:t>As the economy gets closer to full capacity, we see an increase in inflationary pressures.</a:t>
            </a:r>
          </a:p>
          <a:p>
            <a:pPr marL="0">
              <a:lnSpc>
                <a:spcPct val="110000"/>
              </a:lnSpc>
            </a:pPr>
            <a:r>
              <a:rPr lang="en-US" sz="1300" dirty="0"/>
              <a:t>With lower unemployment, workers can demand higher money wages.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 dirty="0"/>
              <a:t>-This causes wage inflation.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 dirty="0"/>
              <a:t>-Firms raise prices due to increasing demand.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sz="1300" dirty="0"/>
              <a:t>-The result is falling unemployment and rising inflation.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786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AF6F4-F48C-C448-5399-815D9D16819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101725"/>
          </a:xfrm>
        </p:spPr>
        <p:txBody>
          <a:bodyPr>
            <a:normAutofit/>
          </a:bodyPr>
          <a:lstStyle/>
          <a:p>
            <a:r>
              <a:rPr lang="en-US" sz="3100" b="1" dirty="0"/>
              <a:t>Monetarist View of Phillips Curve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C2D56-5DE5-2305-BD9C-D8A505D2F80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61520" y="1466850"/>
            <a:ext cx="9604375" cy="3449638"/>
          </a:xfrm>
        </p:spPr>
        <p:txBody>
          <a:bodyPr>
            <a:noAutofit/>
          </a:bodyPr>
          <a:lstStyle/>
          <a:p>
            <a:r>
              <a:rPr lang="en-US" dirty="0"/>
              <a:t>Monetarists argue that –</a:t>
            </a:r>
          </a:p>
          <a:p>
            <a:r>
              <a:rPr lang="en-US" dirty="0"/>
              <a:t>In the long run, there is no trade-off as Long Run AS is inelastic. </a:t>
            </a:r>
          </a:p>
          <a:p>
            <a:r>
              <a:rPr lang="en-US" dirty="0"/>
              <a:t>When aggregate demand increases, then workers demand higher nominal wages.</a:t>
            </a:r>
          </a:p>
          <a:p>
            <a:r>
              <a:rPr lang="en-US" dirty="0"/>
              <a:t>When workers receive higher nominal wages, they work longer hours. </a:t>
            </a:r>
          </a:p>
          <a:p>
            <a:r>
              <a:rPr lang="en-US" dirty="0"/>
              <a:t>Aggregate demand increase causes temporary increase in output.</a:t>
            </a:r>
          </a:p>
          <a:p>
            <a:r>
              <a:rPr lang="en-US" dirty="0"/>
              <a:t>Shifts in short run aggregate supply leads to higher inflation and output.</a:t>
            </a:r>
          </a:p>
          <a:p>
            <a:r>
              <a:rPr lang="en-US" dirty="0"/>
              <a:t>The result is a temporary fall in unemployment.</a:t>
            </a:r>
          </a:p>
        </p:txBody>
      </p:sp>
    </p:spTree>
    <p:extLst>
      <p:ext uri="{BB962C8B-B14F-4D97-AF65-F5344CB8AC3E}">
        <p14:creationId xmlns:p14="http://schemas.microsoft.com/office/powerpoint/2010/main" val="34741893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257DF-F41D-06AD-B90F-9BEE519E015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21941" y="1358398"/>
            <a:ext cx="9604375" cy="344963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The Phillips Curve and Stagflation</a:t>
            </a:r>
          </a:p>
          <a:p>
            <a:r>
              <a:rPr lang="en-US" dirty="0"/>
              <a:t>Stagflation occurs when an economy experiences-</a:t>
            </a:r>
          </a:p>
          <a:p>
            <a:pPr marL="0" indent="0">
              <a:buNone/>
            </a:pPr>
            <a:r>
              <a:rPr lang="en-US" dirty="0"/>
              <a:t>- Stagnant economic growth</a:t>
            </a:r>
          </a:p>
          <a:p>
            <a:pPr marL="0" indent="0">
              <a:buNone/>
            </a:pPr>
            <a:r>
              <a:rPr lang="en-US" dirty="0"/>
              <a:t>-  High unemployment</a:t>
            </a:r>
          </a:p>
          <a:p>
            <a:pPr marL="0" indent="0">
              <a:buNone/>
            </a:pPr>
            <a:r>
              <a:rPr lang="en-US" dirty="0"/>
              <a:t>-  High price inflation</a:t>
            </a:r>
          </a:p>
          <a:p>
            <a:r>
              <a:rPr lang="en-US" dirty="0"/>
              <a:t>Stagflation contradicts the Philips curve unemployment and inflation trade-off argument. </a:t>
            </a:r>
          </a:p>
        </p:txBody>
      </p:sp>
    </p:spTree>
    <p:extLst>
      <p:ext uri="{BB962C8B-B14F-4D97-AF65-F5344CB8AC3E}">
        <p14:creationId xmlns:p14="http://schemas.microsoft.com/office/powerpoint/2010/main" val="1758909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1B45E7-D83D-9A56-0876-7E46F0AAD54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12821" y="966955"/>
            <a:ext cx="10515600" cy="458361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b="1" dirty="0"/>
              <a:t>Summary of Monetarist vs Keynesian view</a:t>
            </a:r>
          </a:p>
          <a:p>
            <a:pPr algn="just"/>
            <a:r>
              <a:rPr lang="en-US" dirty="0"/>
              <a:t>Monetarists would argue that-</a:t>
            </a:r>
          </a:p>
          <a:p>
            <a:pPr marL="0" indent="0" algn="just">
              <a:buNone/>
            </a:pPr>
            <a:r>
              <a:rPr lang="en-US" dirty="0"/>
              <a:t>    -Unemployment is a supply-side phenomenon.</a:t>
            </a:r>
          </a:p>
          <a:p>
            <a:pPr marL="0" indent="0">
              <a:buNone/>
            </a:pPr>
            <a:r>
              <a:rPr lang="en-US" dirty="0"/>
              <a:t>    -Using demand-side policies can only temporarily reduce unemployment by an ever-accelerating  </a:t>
            </a:r>
          </a:p>
          <a:p>
            <a:pPr marL="0" indent="0">
              <a:buNone/>
            </a:pPr>
            <a:r>
              <a:rPr lang="en-US" dirty="0"/>
              <a:t>      inflation rate. </a:t>
            </a:r>
          </a:p>
          <a:p>
            <a:pPr marL="0" indent="0">
              <a:buNone/>
            </a:pPr>
            <a:r>
              <a:rPr lang="en-US" dirty="0"/>
              <a:t>     -Unemployment is determined by the natural rate of unemployment.</a:t>
            </a:r>
          </a:p>
          <a:p>
            <a:r>
              <a:rPr lang="en-US" dirty="0"/>
              <a:t>Keynesians argue that-</a:t>
            </a:r>
          </a:p>
          <a:p>
            <a:r>
              <a:rPr lang="en-US" dirty="0"/>
              <a:t>There can be demand deficient unemployment.</a:t>
            </a:r>
          </a:p>
          <a:p>
            <a:r>
              <a:rPr lang="en-US" dirty="0"/>
              <a:t>During a recession, demand-side policies can reduce unemployment in the long term (with perhaps some inflation).</a:t>
            </a:r>
          </a:p>
        </p:txBody>
      </p:sp>
    </p:spTree>
    <p:extLst>
      <p:ext uri="{BB962C8B-B14F-4D97-AF65-F5344CB8AC3E}">
        <p14:creationId xmlns:p14="http://schemas.microsoft.com/office/powerpoint/2010/main" val="1390058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D623EF-2BAA-ABE3-28A7-C43194E771D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245478" y="1197977"/>
            <a:ext cx="9604375" cy="38713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Conclusion on Phillips Curve</a:t>
            </a:r>
          </a:p>
          <a:p>
            <a:r>
              <a:rPr lang="en-US" dirty="0"/>
              <a:t>If the economy is operating below full capacity, a significant increase in aggregate demand is likely to cause a reduction in unemployment and higher inflation.</a:t>
            </a:r>
          </a:p>
          <a:p>
            <a:r>
              <a:rPr lang="en-US" dirty="0"/>
              <a:t>In the short term, there can be a trade-off between unemployment and inflation.</a:t>
            </a:r>
          </a:p>
          <a:p>
            <a:r>
              <a:rPr lang="en-US" dirty="0"/>
              <a:t>There is a disagreement about whether this policy is valid for the long-term and emphasizes the supply side of the economy.</a:t>
            </a:r>
          </a:p>
          <a:p>
            <a:r>
              <a:rPr lang="en-US" dirty="0"/>
              <a:t>Monetarists would tend to argue the trade-off will prove short-term.</a:t>
            </a:r>
          </a:p>
          <a:p>
            <a:r>
              <a:rPr lang="en-US" dirty="0"/>
              <a:t>Keynesians argue that demand deficient unemployment could persist in the long term.</a:t>
            </a:r>
          </a:p>
        </p:txBody>
      </p:sp>
    </p:spTree>
    <p:extLst>
      <p:ext uri="{BB962C8B-B14F-4D97-AF65-F5344CB8AC3E}">
        <p14:creationId xmlns:p14="http://schemas.microsoft.com/office/powerpoint/2010/main" val="2556457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C20F9-D9C9-2A3E-034A-F83D14628DB4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9857" y="1069639"/>
            <a:ext cx="9604375" cy="43365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Relevance of Phillips Curve Today</a:t>
            </a:r>
          </a:p>
          <a:p>
            <a:r>
              <a:rPr lang="en-US" dirty="0"/>
              <a:t>In the current economy, Central Banks and policymakers are concerned with the question-</a:t>
            </a:r>
          </a:p>
          <a:p>
            <a:pPr>
              <a:buFontTx/>
              <a:buChar char="-"/>
            </a:pPr>
            <a:r>
              <a:rPr lang="en-US" dirty="0"/>
              <a:t>How much importance should they give to reducing unemployment and inflation?</a:t>
            </a:r>
          </a:p>
          <a:p>
            <a:r>
              <a:rPr lang="en-US" dirty="0"/>
              <a:t>Central banks are considering using monetary policy to achieve an unemployment target and a willingness to accept higher inflation e.g.</a:t>
            </a:r>
          </a:p>
          <a:p>
            <a:pPr marL="0" indent="0">
              <a:buNone/>
            </a:pPr>
            <a:r>
              <a:rPr lang="en-US" dirty="0"/>
              <a:t>   (i)In the US, the Federal reserve</a:t>
            </a:r>
          </a:p>
          <a:p>
            <a:pPr marL="0" indent="0">
              <a:buNone/>
            </a:pPr>
            <a:r>
              <a:rPr lang="en-US" dirty="0"/>
              <a:t>    (ii) in 2009-13, the Bank of England </a:t>
            </a:r>
          </a:p>
          <a:p>
            <a:r>
              <a:rPr lang="en-US" dirty="0"/>
              <a:t> Policymakers feel that the trade-off of higher inflation is worth the benefit of lower unemployment.</a:t>
            </a:r>
          </a:p>
          <a:p>
            <a:pPr marL="0" indent="0">
              <a:buNone/>
            </a:pPr>
            <a:endParaRPr lang="en-US" dirty="0"/>
          </a:p>
          <a:p>
            <a:pPr>
              <a:buFontTx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926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EC3468-EE44-9185-3C94-078D0257F24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58825" y="1294230"/>
            <a:ext cx="9604375" cy="3449638"/>
          </a:xfrm>
        </p:spPr>
        <p:txBody>
          <a:bodyPr/>
          <a:lstStyle/>
          <a:p>
            <a:r>
              <a:rPr lang="en-US" dirty="0"/>
              <a:t>Critics argue that if inflationary pressures are allowed then, monetary policy will lose credibility.</a:t>
            </a:r>
          </a:p>
          <a:p>
            <a:pPr marL="0" indent="0">
              <a:buNone/>
            </a:pPr>
            <a:r>
              <a:rPr lang="en-US" dirty="0"/>
              <a:t> for example, the ECB would be unwilling to tolerate higher inflation – even as a measure to reduce unemployment in Europe.</a:t>
            </a:r>
          </a:p>
        </p:txBody>
      </p:sp>
    </p:spTree>
    <p:extLst>
      <p:ext uri="{BB962C8B-B14F-4D97-AF65-F5344CB8AC3E}">
        <p14:creationId xmlns:p14="http://schemas.microsoft.com/office/powerpoint/2010/main" val="4158229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D2770-0F99-6788-2728-C97E3F76275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47583" y="504826"/>
            <a:ext cx="9604375" cy="1049337"/>
          </a:xfrm>
        </p:spPr>
        <p:txBody>
          <a:bodyPr>
            <a:normAutofit/>
          </a:bodyPr>
          <a:lstStyle/>
          <a:p>
            <a:r>
              <a:rPr lang="en-US" sz="3200" b="1" dirty="0"/>
              <a:t>2. FRIEDMAN/PHELPS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24D34-F334-3938-6EEC-7338AC43800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22993" y="1554162"/>
            <a:ext cx="9604375" cy="4156827"/>
          </a:xfrm>
        </p:spPr>
        <p:txBody>
          <a:bodyPr>
            <a:normAutofit/>
          </a:bodyPr>
          <a:lstStyle/>
          <a:p>
            <a:r>
              <a:rPr lang="en-US" dirty="0"/>
              <a:t>In 1966 and 1967, W. A. Phelps and I criticized the Philips approach.</a:t>
            </a:r>
          </a:p>
          <a:p>
            <a:r>
              <a:rPr lang="en-US" dirty="0"/>
              <a:t>He argued that the Phillips curve was a short-term relationship.</a:t>
            </a:r>
          </a:p>
          <a:p>
            <a:r>
              <a:rPr lang="en-US" dirty="0"/>
              <a:t>In the long run, there was a natural rate of unemployment which could be combined with any level of inflation.</a:t>
            </a:r>
          </a:p>
          <a:p>
            <a:r>
              <a:rPr lang="en-US" dirty="0"/>
              <a:t>The long-run Phillips curve was vertical.</a:t>
            </a:r>
          </a:p>
          <a:p>
            <a:r>
              <a:rPr lang="en-US" dirty="0"/>
              <a:t> Inflation was a monetary phenomenon, not a real phenomenon.</a:t>
            </a:r>
          </a:p>
          <a:p>
            <a:r>
              <a:rPr lang="en-US" dirty="0"/>
              <a:t>The great inflation of the 1970s, was labeled stagflation because both inflation and unemployment rose together.</a:t>
            </a:r>
          </a:p>
          <a:p>
            <a:r>
              <a:rPr lang="en-US" dirty="0"/>
              <a:t>The stagflation confirmation of the natural rate of unemployment view.</a:t>
            </a:r>
          </a:p>
        </p:txBody>
      </p:sp>
    </p:spTree>
    <p:extLst>
      <p:ext uri="{BB962C8B-B14F-4D97-AF65-F5344CB8AC3E}">
        <p14:creationId xmlns:p14="http://schemas.microsoft.com/office/powerpoint/2010/main" val="37571740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4D5852-3846-7DAC-8172-325F69B5CBE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82362" y="1149850"/>
            <a:ext cx="9604375" cy="3791117"/>
          </a:xfrm>
        </p:spPr>
        <p:txBody>
          <a:bodyPr>
            <a:normAutofit/>
          </a:bodyPr>
          <a:lstStyle/>
          <a:p>
            <a:r>
              <a:rPr lang="en-US" dirty="0"/>
              <a:t>According to the Friedman-Phelps model-</a:t>
            </a:r>
          </a:p>
          <a:p>
            <a:pPr marL="0" indent="0">
              <a:buNone/>
            </a:pPr>
            <a:r>
              <a:rPr lang="en-US" dirty="0"/>
              <a:t>  - The Phillips curve is wrongly specified because it is the real wage and not the money  </a:t>
            </a:r>
          </a:p>
          <a:p>
            <a:pPr marL="0" indent="0">
              <a:buNone/>
            </a:pPr>
            <a:r>
              <a:rPr lang="en-US" dirty="0"/>
              <a:t>     wage, which responds to the excess labour demand. </a:t>
            </a:r>
          </a:p>
          <a:p>
            <a:pPr marL="0" indent="0">
              <a:buNone/>
            </a:pPr>
            <a:r>
              <a:rPr lang="en-US" dirty="0"/>
              <a:t>   -Changes in money wage rates can offset the rate of unemployment only in the short </a:t>
            </a:r>
          </a:p>
          <a:p>
            <a:pPr marL="0" indent="0">
              <a:buNone/>
            </a:pPr>
            <a:r>
              <a:rPr lang="en-US" dirty="0"/>
              <a:t>     run.</a:t>
            </a:r>
          </a:p>
          <a:p>
            <a:pPr>
              <a:buFontTx/>
              <a:buChar char="-"/>
            </a:pPr>
            <a:r>
              <a:rPr lang="en-US" dirty="0"/>
              <a:t>It is only in the short run that employers and labourers confuse money wage changes with real wage changes and thus wrongly interpret inflation.</a:t>
            </a:r>
          </a:p>
          <a:p>
            <a:pPr>
              <a:buFontTx/>
              <a:buChar char="-"/>
            </a:pPr>
            <a:r>
              <a:rPr lang="en-US" dirty="0"/>
              <a:t>Expansionary monetary policy results in price and wage inflation in an economy.</a:t>
            </a:r>
          </a:p>
        </p:txBody>
      </p:sp>
    </p:spTree>
    <p:extLst>
      <p:ext uri="{BB962C8B-B14F-4D97-AF65-F5344CB8AC3E}">
        <p14:creationId xmlns:p14="http://schemas.microsoft.com/office/powerpoint/2010/main" val="34428752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6B74D1-7EFC-2E78-E320-6CCEE246D18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2572" y="861094"/>
            <a:ext cx="9604375" cy="435259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This increase in money wages will be incorrectly interpreted by the producers as a reduction in the real wages and by the labourers as an increase in real wages.</a:t>
            </a:r>
          </a:p>
          <a:p>
            <a:r>
              <a:rPr lang="en-US" dirty="0"/>
              <a:t>The short-run effect will therefore be an increase in both employment and the rate of inflation.</a:t>
            </a:r>
          </a:p>
          <a:p>
            <a:r>
              <a:rPr lang="en-US" dirty="0"/>
              <a:t>inflation has led to a reduction in unemployment. But this is only a temporary phase.</a:t>
            </a:r>
          </a:p>
          <a:p>
            <a:r>
              <a:rPr lang="en-US" dirty="0"/>
              <a:t>Eventually, the producers and the labourers will correctly learn about the higher rate of inflation. </a:t>
            </a:r>
          </a:p>
          <a:p>
            <a:pPr marL="0" indent="0">
              <a:buNone/>
            </a:pPr>
            <a:r>
              <a:rPr lang="en-US" dirty="0"/>
              <a:t>-They will both incorporate this correct expectation into new labour contracts.</a:t>
            </a:r>
          </a:p>
          <a:p>
            <a:pPr marL="0" indent="0">
              <a:buNone/>
            </a:pPr>
            <a:r>
              <a:rPr lang="en-US" dirty="0"/>
              <a:t>-Unemployment rate will return to its old natural level. Thus, there is no long-run trade-off between inflation and unemployment.</a:t>
            </a:r>
          </a:p>
        </p:txBody>
      </p:sp>
    </p:spTree>
    <p:extLst>
      <p:ext uri="{BB962C8B-B14F-4D97-AF65-F5344CB8AC3E}">
        <p14:creationId xmlns:p14="http://schemas.microsoft.com/office/powerpoint/2010/main" val="39687557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00325-A682-FFA8-D353-C3328D36B1A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01052" y="1253331"/>
            <a:ext cx="10114547" cy="4351337"/>
          </a:xfrm>
        </p:spPr>
        <p:txBody>
          <a:bodyPr/>
          <a:lstStyle/>
          <a:p>
            <a:pPr marL="0" indent="0">
              <a:buNone/>
            </a:pPr>
            <a:r>
              <a:rPr lang="en-US" i="1" dirty="0"/>
              <a:t>Implications of the model</a:t>
            </a:r>
          </a:p>
          <a:p>
            <a:pPr marL="514350" indent="-514350">
              <a:buAutoNum type="alphaLcParenBoth"/>
            </a:pPr>
            <a:r>
              <a:rPr lang="en-US" dirty="0"/>
              <a:t>That the anticipated changes in the price level will be fully incorporated into money wage contracts.</a:t>
            </a:r>
          </a:p>
          <a:p>
            <a:pPr marL="514350" indent="-514350">
              <a:buAutoNum type="alphaLcParenBoth"/>
            </a:pPr>
            <a:r>
              <a:rPr lang="en-US" dirty="0"/>
              <a:t>The rate of change in money wages will be a function of both the unemployment rate and the anticipated rate of prices.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6076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8F62653F-45B6-43D4-145A-31CCA66E5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8030" y="804520"/>
            <a:ext cx="3520367" cy="1049235"/>
          </a:xfrm>
        </p:spPr>
        <p:txBody>
          <a:bodyPr vert="horz" lIns="91440" tIns="45720" rIns="91440" bIns="45720" rtlCol="0" anchor="t">
            <a:normAutofit/>
          </a:bodyPr>
          <a:lstStyle/>
          <a:p>
            <a:br>
              <a:rPr lang="en-US" sz="1500" dirty="0"/>
            </a:br>
            <a:r>
              <a:rPr lang="en-US" sz="1500" dirty="0"/>
              <a:t>Graphical representation of Friedman-Phelps model</a:t>
            </a:r>
            <a:br>
              <a:rPr lang="en-US" sz="1500" dirty="0"/>
            </a:br>
            <a:endParaRPr lang="en-US" sz="1500" dirty="0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5CF457ED-D740-E135-A456-D1F23B0891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8411" y="1116345"/>
            <a:ext cx="4270771" cy="386617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19908-402B-69DB-4004-20A78E38DA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218029" y="2015732"/>
            <a:ext cx="3520368" cy="34506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At point A,-5% inflation is expected </a:t>
            </a:r>
          </a:p>
          <a:p>
            <a:pPr marL="0" indent="-2286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 -Unemployment is at its natural  </a:t>
            </a:r>
          </a:p>
          <a:p>
            <a:pPr marL="0" indent="-2286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   rate U.</a:t>
            </a:r>
          </a:p>
          <a:p>
            <a:pPr indent="-2286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If new inflation is anticipated, the economy will move from A to B</a:t>
            </a:r>
          </a:p>
          <a:p>
            <a:pPr indent="-2286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dirty="0"/>
              <a:t>Both employers and labourers realize actual inflation is 10% and move from B to C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2B9CBCC8-F48D-8660-5B6F-6FE1A85A7710}"/>
                  </a:ext>
                </a:extLst>
              </p14:cNvPr>
              <p14:cNvContentPartPr/>
              <p14:nvPr/>
            </p14:nvContentPartPr>
            <p14:xfrm>
              <a:off x="2133300" y="1790220"/>
              <a:ext cx="360" cy="36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2B9CBCC8-F48D-8660-5B6F-6FE1A85A7710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79300" y="1682220"/>
                <a:ext cx="108000" cy="21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549122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F7D73F-F244-BCCB-0AE8-0542865DA54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342900"/>
            <a:ext cx="10619874" cy="5699125"/>
          </a:xfrm>
        </p:spPr>
        <p:txBody>
          <a:bodyPr>
            <a:noAutofit/>
          </a:bodyPr>
          <a:lstStyle/>
          <a:p>
            <a:r>
              <a:rPr lang="en-US" dirty="0"/>
              <a:t>In the long- run, there is no trade­off between inflation and unemployment.</a:t>
            </a:r>
          </a:p>
          <a:p>
            <a:r>
              <a:rPr lang="en-US" dirty="0"/>
              <a:t>Thus, the Friedman-Phelps model can explain the existence of</a:t>
            </a:r>
          </a:p>
          <a:p>
            <a:r>
              <a:rPr lang="en-US" dirty="0"/>
              <a:t> (a) short-run Phillips curve and </a:t>
            </a:r>
          </a:p>
          <a:p>
            <a:r>
              <a:rPr lang="en-US" dirty="0"/>
              <a:t>(b) a long-run Phillips curve based on a set of shifting, unstable Phillips curves.</a:t>
            </a:r>
          </a:p>
          <a:p>
            <a:pPr marL="0" indent="0">
              <a:buNone/>
            </a:pPr>
            <a:r>
              <a:rPr lang="en-US" dirty="0"/>
              <a:t>The policy implication of the Friedman-Phelps model is that-</a:t>
            </a:r>
          </a:p>
          <a:p>
            <a:pPr marL="0" indent="0">
              <a:buNone/>
            </a:pPr>
            <a:r>
              <a:rPr lang="en-US" dirty="0"/>
              <a:t>-Monetary policy (or fiscal policy) can affect employment and output in the short run because people make errors in anticipating inflation, in the short run.</a:t>
            </a:r>
          </a:p>
        </p:txBody>
      </p:sp>
    </p:spTree>
    <p:extLst>
      <p:ext uri="{BB962C8B-B14F-4D97-AF65-F5344CB8AC3E}">
        <p14:creationId xmlns:p14="http://schemas.microsoft.com/office/powerpoint/2010/main" val="41153590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F030C-BF22-2C27-4947-5A6081F3EF1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82362" y="973388"/>
            <a:ext cx="9604375" cy="3449638"/>
          </a:xfrm>
        </p:spPr>
        <p:txBody>
          <a:bodyPr/>
          <a:lstStyle/>
          <a:p>
            <a:r>
              <a:rPr lang="en-US" dirty="0"/>
              <a:t>In the long run, these policies will become ineffective because, </a:t>
            </a:r>
          </a:p>
          <a:p>
            <a:pPr marL="0" indent="0">
              <a:buNone/>
            </a:pPr>
            <a:r>
              <a:rPr lang="en-US" dirty="0"/>
              <a:t>   -Employers and employees will fully and correctly anticipate the inflation rate.</a:t>
            </a:r>
          </a:p>
          <a:p>
            <a:pPr marL="0" indent="0">
              <a:buNone/>
            </a:pPr>
            <a:r>
              <a:rPr lang="en-US" dirty="0"/>
              <a:t>    -Unemployment returns to its natural rate.</a:t>
            </a:r>
          </a:p>
          <a:p>
            <a:pPr marL="0" indent="0">
              <a:buNone/>
            </a:pPr>
            <a:r>
              <a:rPr lang="en-US" b="1" dirty="0"/>
              <a:t>Natural Rate of Unemployment</a:t>
            </a:r>
          </a:p>
          <a:p>
            <a:r>
              <a:rPr lang="en-US" dirty="0"/>
              <a:t>It is the rate of unemployment to which the economy returns in the long run after the stabilization policies are correctly anticipated by the people.</a:t>
            </a:r>
          </a:p>
        </p:txBody>
      </p:sp>
    </p:spTree>
    <p:extLst>
      <p:ext uri="{BB962C8B-B14F-4D97-AF65-F5344CB8AC3E}">
        <p14:creationId xmlns:p14="http://schemas.microsoft.com/office/powerpoint/2010/main" val="42847800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07FA-484B-97B0-4274-3E64A9765A3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94656" y="1037556"/>
            <a:ext cx="9604375" cy="34496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Natural rate of unemployment consists of two kinds of unemployment.</a:t>
            </a:r>
          </a:p>
          <a:p>
            <a:pPr marL="571500" indent="-571500">
              <a:buAutoNum type="romanLcParenBoth"/>
            </a:pPr>
            <a:r>
              <a:rPr lang="en-US" dirty="0"/>
              <a:t>Frictional unemployment or the type of unemployment experienced by people who are between steady jobs.</a:t>
            </a:r>
          </a:p>
          <a:p>
            <a:pPr marL="571500" indent="-571500">
              <a:buAutoNum type="romanLcParenBoth"/>
            </a:pPr>
            <a:r>
              <a:rPr lang="en-US" dirty="0"/>
              <a:t>Unemployment due to rigidities in the economic system and its interferences with labour mobility or wage rate changes.</a:t>
            </a:r>
          </a:p>
          <a:p>
            <a:r>
              <a:rPr lang="en-US" dirty="0"/>
              <a:t>Various rigidities and interferences are:</a:t>
            </a:r>
          </a:p>
          <a:p>
            <a:pPr marL="0" indent="0">
              <a:buNone/>
            </a:pPr>
            <a:r>
              <a:rPr lang="en-US" dirty="0"/>
              <a:t>    (a) Union activity that restricts the supply of labour</a:t>
            </a:r>
          </a:p>
          <a:p>
            <a:pPr marL="0" indent="0">
              <a:buNone/>
            </a:pPr>
            <a:r>
              <a:rPr lang="en-US" dirty="0"/>
              <a:t>    (b) Licensing arrangements granted by regulatory agencies;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53105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857D6-4AB0-8E85-831F-1427E9B4C2B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14446" y="893177"/>
            <a:ext cx="9604375" cy="3449638"/>
          </a:xfrm>
        </p:spPr>
        <p:txBody>
          <a:bodyPr>
            <a:normAutofit/>
          </a:bodyPr>
          <a:lstStyle/>
          <a:p>
            <a:r>
              <a:rPr lang="en-US" dirty="0"/>
              <a:t>c) Minimum wages laws and</a:t>
            </a:r>
          </a:p>
          <a:p>
            <a:r>
              <a:rPr lang="en-US" dirty="0"/>
              <a:t>(d) Welfare system that reduces incentives to work.</a:t>
            </a:r>
          </a:p>
          <a:p>
            <a:pPr marL="0" indent="0">
              <a:buNone/>
            </a:pPr>
            <a:r>
              <a:rPr lang="en-US" b="1" dirty="0"/>
              <a:t>Criticisms:</a:t>
            </a:r>
          </a:p>
          <a:p>
            <a:pPr marL="0" indent="0">
              <a:buNone/>
            </a:pPr>
            <a:r>
              <a:rPr lang="en-US" dirty="0"/>
              <a:t>Friedman-Phelps model of stagflation has been criticized on the following grounds:</a:t>
            </a:r>
          </a:p>
          <a:p>
            <a:pPr marL="514350" indent="-514350">
              <a:buAutoNum type="arabicPeriod"/>
            </a:pPr>
            <a:r>
              <a:rPr lang="en-US" dirty="0"/>
              <a:t>Persistence of Unemployment</a:t>
            </a:r>
          </a:p>
          <a:p>
            <a:pPr marL="514350" indent="-514350">
              <a:buAutoNum type="arabicPeriod"/>
            </a:pPr>
            <a:r>
              <a:rPr lang="en-US" dirty="0"/>
              <a:t>Degree of Adjustment to Inflation</a:t>
            </a:r>
          </a:p>
          <a:p>
            <a:pPr marL="514350" indent="-514350">
              <a:buAutoNum type="arabicPeriod"/>
            </a:pPr>
            <a:r>
              <a:rPr lang="en-US" dirty="0"/>
              <a:t>Empirical Evidence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0323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909A2-5079-3CA0-CBDB-D7DB8920D95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8404" y="925261"/>
            <a:ext cx="9604375" cy="438467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4. Implication of  Money Illusion</a:t>
            </a:r>
          </a:p>
          <a:p>
            <a:pPr marL="0" indent="0">
              <a:buNone/>
            </a:pPr>
            <a:r>
              <a:rPr lang="en-US" dirty="0"/>
              <a:t>5. Formation of Expectations Criticised</a:t>
            </a:r>
          </a:p>
          <a:p>
            <a:pPr marL="0" indent="0">
              <a:buNone/>
            </a:pPr>
            <a:r>
              <a:rPr lang="en-US" dirty="0"/>
              <a:t>6. Rational Expectations Hypothesis</a:t>
            </a:r>
          </a:p>
          <a:p>
            <a:pPr marL="0" indent="0">
              <a:buNone/>
            </a:pPr>
            <a:r>
              <a:rPr lang="en-US" dirty="0"/>
              <a:t>7. Vague Concept of Natural Rate of Unemployment</a:t>
            </a:r>
          </a:p>
          <a:p>
            <a:pPr marL="0" indent="0">
              <a:buNone/>
            </a:pPr>
            <a:r>
              <a:rPr lang="en-US" b="1" dirty="0"/>
              <a:t>1. Persistence of Unemployment</a:t>
            </a:r>
          </a:p>
          <a:p>
            <a:r>
              <a:rPr lang="en-US" dirty="0"/>
              <a:t>Model fails to provide an explanation on unemployment persistence above or below the natural rate.</a:t>
            </a:r>
          </a:p>
          <a:p>
            <a:r>
              <a:rPr lang="en-US" dirty="0"/>
              <a:t>Model explains persistence as being caused by delay in the flow of information generated by inflationary or deflationary surprises.</a:t>
            </a:r>
          </a:p>
        </p:txBody>
      </p:sp>
    </p:spTree>
    <p:extLst>
      <p:ext uri="{BB962C8B-B14F-4D97-AF65-F5344CB8AC3E}">
        <p14:creationId xmlns:p14="http://schemas.microsoft.com/office/powerpoint/2010/main" val="42353756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C3FF5A-0251-AC55-1612-1E46C59F09D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6319" y="941304"/>
            <a:ext cx="9604375" cy="42402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2. Degree of Adjustment to Inflation</a:t>
            </a:r>
          </a:p>
          <a:p>
            <a:pPr marL="0" indent="0">
              <a:buNone/>
            </a:pPr>
            <a:r>
              <a:rPr lang="en-US" dirty="0"/>
              <a:t>Depends on specific assumption regarding the degree of adjustment of expected inflation to actual inflation(the value of ∝ in the model).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The value of ∝ in the model</a:t>
            </a:r>
          </a:p>
          <a:p>
            <a:pPr marL="0" indent="0">
              <a:buNone/>
            </a:pPr>
            <a:r>
              <a:rPr lang="en-US" b="1" dirty="0"/>
              <a:t>There are 3 possibilities</a:t>
            </a:r>
          </a:p>
          <a:p>
            <a:pPr marL="0" indent="0">
              <a:buNone/>
            </a:pPr>
            <a:r>
              <a:rPr lang="en-US" dirty="0"/>
              <a:t>(i) α in the model can take the value unity.</a:t>
            </a:r>
          </a:p>
          <a:p>
            <a:pPr marL="0" indent="0">
              <a:buNone/>
            </a:pPr>
            <a:r>
              <a:rPr lang="en-US" dirty="0"/>
              <a:t>-Inflation is fully incorporated into current wages.</a:t>
            </a:r>
          </a:p>
          <a:p>
            <a:pPr marL="0" indent="0">
              <a:buNone/>
            </a:pPr>
            <a:r>
              <a:rPr lang="en-US" dirty="0"/>
              <a:t>-No trade off between unemployment and inflation.</a:t>
            </a:r>
          </a:p>
          <a:p>
            <a:pPr marL="0" indent="0">
              <a:buNone/>
            </a:pPr>
            <a:r>
              <a:rPr lang="en-US" dirty="0"/>
              <a:t>-The long run Philips curves is vertical.</a:t>
            </a:r>
          </a:p>
          <a:p>
            <a:pPr marL="0" indent="0">
              <a:buNone/>
            </a:pPr>
            <a:endParaRPr lang="en-US" dirty="0"/>
          </a:p>
          <a:p>
            <a:pPr marL="571500" indent="-571500">
              <a:buAutoNum type="romanLcParenBoth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48260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B5154E-F3A3-CAC4-0716-1253AD2BFF8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6320" y="1037557"/>
            <a:ext cx="9604375" cy="34496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(ii) α takes the value zero.</a:t>
            </a:r>
          </a:p>
          <a:p>
            <a:pPr marL="0" indent="0">
              <a:buNone/>
            </a:pPr>
            <a:r>
              <a:rPr lang="en-US" dirty="0"/>
              <a:t>-Phillips’ original formulation is correct </a:t>
            </a:r>
          </a:p>
          <a:p>
            <a:pPr marL="0" indent="0">
              <a:buNone/>
            </a:pPr>
            <a:r>
              <a:rPr lang="en-US" dirty="0"/>
              <a:t>-There is only one negatively sloping Phillips curve regardless of price expectations.</a:t>
            </a:r>
          </a:p>
          <a:p>
            <a:pPr marL="0" indent="0">
              <a:buNone/>
            </a:pPr>
            <a:r>
              <a:rPr lang="en-US" dirty="0"/>
              <a:t>-Inflation-unemployment trade-off exists and workers have money illusion.</a:t>
            </a:r>
          </a:p>
          <a:p>
            <a:pPr marL="0" indent="0">
              <a:buNone/>
            </a:pPr>
            <a:r>
              <a:rPr lang="en-US" dirty="0"/>
              <a:t>(iii) In between these two extreme cases is the situation in which 0 &lt; ∞ &lt; 1, </a:t>
            </a:r>
          </a:p>
          <a:p>
            <a:pPr marL="0" indent="0">
              <a:buNone/>
            </a:pPr>
            <a:r>
              <a:rPr lang="en-US" dirty="0"/>
              <a:t>-There is partial but not complete compensation for anticipated inflation.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955814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D56C4A-CC35-1B5F-74AB-0845573DB31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30488" y="1005473"/>
            <a:ext cx="9604375" cy="34496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-This implies that there is a long-run Phillips curve which, although more steeply sloped than the short-run ones, is not vertical.</a:t>
            </a:r>
          </a:p>
          <a:p>
            <a:pPr marL="0" indent="0">
              <a:buNone/>
            </a:pPr>
            <a:r>
              <a:rPr lang="en-US" dirty="0"/>
              <a:t>-There is some trade-off between inflation and unemployment.</a:t>
            </a:r>
          </a:p>
          <a:p>
            <a:pPr marL="0" indent="0">
              <a:buNone/>
            </a:pPr>
            <a:r>
              <a:rPr lang="en-US" dirty="0"/>
              <a:t>-workers have money illusion even in the long-run</a:t>
            </a:r>
          </a:p>
          <a:p>
            <a:r>
              <a:rPr lang="en-US" dirty="0"/>
              <a:t>Friedman-Phelps model, with its prediction that there is no inflation-unemployment trade-off in the long- run-</a:t>
            </a:r>
          </a:p>
          <a:p>
            <a:pPr marL="0" indent="0">
              <a:buNone/>
            </a:pPr>
            <a:r>
              <a:rPr lang="en-US" dirty="0"/>
              <a:t>-is based on the assumption of α = 1 ,i.e..</a:t>
            </a:r>
          </a:p>
          <a:p>
            <a:pPr marL="0" indent="0">
              <a:buNone/>
            </a:pPr>
            <a:r>
              <a:rPr lang="en-US" dirty="0"/>
              <a:t>-the first possibility) and ignores the other possibilities (i.e.., second and third).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1126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C8C0A6-FE9E-B5A0-30B5-2B91FB64B6A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37983" y="925261"/>
            <a:ext cx="9604375" cy="344963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 3. Empirical Evidence</a:t>
            </a:r>
          </a:p>
          <a:p>
            <a:r>
              <a:rPr lang="en-US" dirty="0"/>
              <a:t>What is the actual value of α in the actual world?</a:t>
            </a:r>
          </a:p>
          <a:p>
            <a:pPr marL="0" indent="0">
              <a:buNone/>
            </a:pPr>
            <a:r>
              <a:rPr lang="en-US" dirty="0"/>
              <a:t> -Research studies have shown α ranges between 0.3 to 0.8.</a:t>
            </a:r>
          </a:p>
          <a:p>
            <a:pPr marL="0" indent="0">
              <a:buNone/>
            </a:pPr>
            <a:r>
              <a:rPr lang="en-US" dirty="0"/>
              <a:t>-These implies the existence of a negatively sloping long-run Phillips curve.</a:t>
            </a:r>
          </a:p>
          <a:p>
            <a:pPr marL="0" indent="0">
              <a:buNone/>
            </a:pPr>
            <a:r>
              <a:rPr lang="en-US" b="1" dirty="0"/>
              <a:t> 4. Implication about Money Illusion</a:t>
            </a:r>
          </a:p>
          <a:p>
            <a:pPr marL="0" indent="0">
              <a:buNone/>
            </a:pPr>
            <a:r>
              <a:rPr lang="en-US" dirty="0"/>
              <a:t>The presence of money illusion not implied even if the value of </a:t>
            </a:r>
            <a:r>
              <a:rPr lang="el-GR" dirty="0"/>
              <a:t>α </a:t>
            </a:r>
            <a:r>
              <a:rPr lang="en-US" dirty="0"/>
              <a:t>is significantly less than one.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72522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83C82A-3D3E-C5C2-F24B-5B18CF73E69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66319" y="973389"/>
            <a:ext cx="9604375" cy="443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5. Formation of Expectations Criticized</a:t>
            </a:r>
          </a:p>
          <a:p>
            <a:r>
              <a:rPr lang="en-US" dirty="0"/>
              <a:t>The model assumes current expectations are equal to the weighted average of past rates of inflation.</a:t>
            </a:r>
          </a:p>
          <a:p>
            <a:r>
              <a:rPr lang="en-US" dirty="0"/>
              <a:t>However recent developments show that current expectations are equal to the weighted average of past rates of inflation.</a:t>
            </a:r>
          </a:p>
          <a:p>
            <a:pPr marL="0" indent="0">
              <a:buNone/>
            </a:pPr>
            <a:r>
              <a:rPr lang="en-US" b="1" dirty="0"/>
              <a:t>6. Rational Expectations Hypothesis</a:t>
            </a:r>
          </a:p>
          <a:p>
            <a:r>
              <a:rPr lang="en-US" dirty="0"/>
              <a:t>Model maintains that monetary policy can affect real variables like employment and output only in the short run.</a:t>
            </a:r>
          </a:p>
          <a:p>
            <a:r>
              <a:rPr lang="en-US" dirty="0"/>
              <a:t>Rational expectations hypothesis implies that the stabilization policy cannot systematically influence employment and output even in the short run.</a:t>
            </a:r>
          </a:p>
          <a:p>
            <a:pPr marL="0" indent="0">
              <a:buNone/>
            </a:pPr>
            <a:endParaRPr lang="en-US" dirty="0"/>
          </a:p>
          <a:p>
            <a:endParaRPr lang="en-US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8097136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2A267-46A6-12AD-136A-50540C71E59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04800" y="810043"/>
            <a:ext cx="10515600" cy="43513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7. Vague Concept of Natural Rate of Unemployment</a:t>
            </a:r>
          </a:p>
          <a:p>
            <a:r>
              <a:rPr lang="en-US" dirty="0"/>
              <a:t>  Concept of natural unemployment has not been defined in specific terms.</a:t>
            </a:r>
          </a:p>
          <a:p>
            <a:r>
              <a:rPr lang="en-US" dirty="0"/>
              <a:t>Tobin suggested a compromise between the negatively sloping and vertical Phillips curves i.e.</a:t>
            </a:r>
          </a:p>
          <a:p>
            <a:pPr marL="0" indent="0">
              <a:buNone/>
            </a:pPr>
            <a:r>
              <a:rPr lang="en-US" dirty="0"/>
              <a:t>    -His modified Phillips curve is vertical at low levels of unemployment </a:t>
            </a:r>
          </a:p>
          <a:p>
            <a:pPr marL="0" indent="0">
              <a:buNone/>
            </a:pPr>
            <a:r>
              <a:rPr lang="en-US" dirty="0"/>
              <a:t>    -The curve becomes negatively sloping at relatively high levels of unemployment.</a:t>
            </a:r>
          </a:p>
          <a:p>
            <a:r>
              <a:rPr lang="en-US" dirty="0"/>
              <a:t> It means that at higher levels of unemployment increasing inflation will reduce unemployment.</a:t>
            </a:r>
          </a:p>
          <a:p>
            <a:r>
              <a:rPr lang="en-US" dirty="0"/>
              <a:t>This might be due to the downward stickily nature of wages; workers resist a decline in wages. </a:t>
            </a:r>
          </a:p>
        </p:txBody>
      </p:sp>
    </p:spTree>
    <p:extLst>
      <p:ext uri="{BB962C8B-B14F-4D97-AF65-F5344CB8AC3E}">
        <p14:creationId xmlns:p14="http://schemas.microsoft.com/office/powerpoint/2010/main" val="25775922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CABCAE3-64FC-4149-819F-2C1812824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12FDCFE-9AD2-4D8A-8CBF-B3AA37EBF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BD463FC-4CA8-4FF4-85A3-AF9F4B98D2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A56012FD-74A8-4C91-B318-435CF2B719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1669046F-5838-4C7A-BBE8-A77F40FD9C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D5E6CDB-92ED-43A1-9491-C46E2C8E99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BB966BC-DC49-4138-8DEF-B1CD130339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2237" y="482171"/>
            <a:ext cx="6104331" cy="5149101"/>
            <a:chOff x="632237" y="482171"/>
            <a:chExt cx="6104331" cy="5149101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D0BD06-EC5B-4F0E-A221-562BC2BA6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237" y="482171"/>
              <a:ext cx="6104331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34200B3-EC47-4A5B-A640-7118BF6AD2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45296" y="812507"/>
              <a:ext cx="5471355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23B9DAF8-7DB4-40CB-85F8-7E02F95C6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7042" y="984450"/>
            <a:ext cx="5145580" cy="4135339"/>
          </a:xfrm>
          <a:prstGeom prst="rect">
            <a:avLst/>
          </a:prstGeom>
          <a:solidFill>
            <a:schemeClr val="bg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606AED2C-61BA-485C-9DD4-B23B6280F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8029" y="1847088"/>
            <a:ext cx="352036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D1739DF2-E8EA-DB66-0CDD-385DE5B8AF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1223" y="1613949"/>
            <a:ext cx="4825148" cy="2870963"/>
          </a:xfrm>
          <a:prstGeom prst="rect">
            <a:avLst/>
          </a:prstGeom>
        </p:spPr>
      </p:pic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96A55A-775C-7F8B-9D55-715FE8064AD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218029" y="2015732"/>
            <a:ext cx="3520368" cy="3450613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/>
              <a:t>TOBIN,S CURVE</a:t>
            </a:r>
          </a:p>
          <a:p>
            <a:r>
              <a:rPr lang="en-US" dirty="0"/>
              <a:t>Vertical portionU0-indicates that there is no trade-off.</a:t>
            </a:r>
          </a:p>
          <a:p>
            <a:r>
              <a:rPr lang="en-US" dirty="0"/>
              <a:t>Negatively sloping portion, beyond U0 indicates, there is trade-off.</a:t>
            </a:r>
          </a:p>
          <a:p>
            <a:r>
              <a:rPr lang="en-US" dirty="0"/>
              <a:t>At higher levels of unemployment increasing inflation will reduce unemployment (from U2 to U1 and to U0).</a:t>
            </a:r>
          </a:p>
          <a:p>
            <a:endParaRPr lang="en-US" dirty="0"/>
          </a:p>
          <a:p>
            <a:endParaRPr lang="en-US" b="1" dirty="0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EFCF05C-6070-460B-8E60-12BE3EFD19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CFD731F1-726F-453E-9516-3058095DE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08192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2066C-A9C8-0DBE-1880-B26C512F7B6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42783" y="941304"/>
            <a:ext cx="9604375" cy="39675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Conclusion</a:t>
            </a:r>
          </a:p>
          <a:p>
            <a:r>
              <a:rPr lang="en-US" dirty="0"/>
              <a:t>Broad conclusions of the Friedman-Phelps model of stagflation are-</a:t>
            </a:r>
          </a:p>
          <a:p>
            <a:pPr marL="0" indent="0">
              <a:buNone/>
            </a:pPr>
            <a:r>
              <a:rPr lang="en-US" dirty="0"/>
              <a:t>(i) The phenomenon of stagflation (or the instability of the Phillips curve).</a:t>
            </a:r>
          </a:p>
          <a:p>
            <a:pPr marL="0" indent="0">
              <a:buNone/>
            </a:pPr>
            <a:r>
              <a:rPr lang="en-US" dirty="0"/>
              <a:t>(ii) The problem of stagflation cannot be solved by adopting a stabilization policy.</a:t>
            </a:r>
          </a:p>
          <a:p>
            <a:pPr marL="0" indent="0">
              <a:buNone/>
            </a:pPr>
            <a:r>
              <a:rPr lang="en-US" dirty="0"/>
              <a:t>(iii) Demand-management (monetary and fiscal) policies should be aimed at achieving stable and lower inflation, and not at reducing the unemployment rate.</a:t>
            </a:r>
          </a:p>
          <a:p>
            <a:r>
              <a:rPr lang="en-US" dirty="0"/>
              <a:t>Supply-side policies, such as changes in the tax structure to improve incentives to work and return to investment, may be more successful in increasing employment.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5438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82FC9-49FF-0CBF-8BA2-A7D48B539AF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74867" y="644443"/>
            <a:ext cx="9604375" cy="831432"/>
          </a:xfrm>
        </p:spPr>
        <p:txBody>
          <a:bodyPr>
            <a:normAutofit/>
          </a:bodyPr>
          <a:lstStyle/>
          <a:p>
            <a:r>
              <a:rPr lang="en-US" sz="3200" b="1" dirty="0"/>
              <a:t>3. TAYLORS RULE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AF202E-F8B3-EC34-C480-2DE248A2131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74867" y="1693779"/>
            <a:ext cx="9604375" cy="34878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i="1" dirty="0"/>
              <a:t>Topic highlights</a:t>
            </a:r>
          </a:p>
          <a:p>
            <a:r>
              <a:rPr lang="en-US" dirty="0"/>
              <a:t>The definition and importance</a:t>
            </a:r>
          </a:p>
          <a:p>
            <a:r>
              <a:rPr lang="en-US" dirty="0"/>
              <a:t>The guiding principles</a:t>
            </a:r>
          </a:p>
          <a:p>
            <a:r>
              <a:rPr lang="en-US" dirty="0"/>
              <a:t> The formula</a:t>
            </a:r>
          </a:p>
          <a:p>
            <a:r>
              <a:rPr lang="en-US" dirty="0"/>
              <a:t>Examples for the Taylor Rule in economics</a:t>
            </a:r>
          </a:p>
          <a:p>
            <a:r>
              <a:rPr lang="en-US" dirty="0"/>
              <a:t>Benefits and limitations of the formula</a:t>
            </a:r>
          </a:p>
          <a:p>
            <a:pPr marL="0" indent="0">
              <a:buNone/>
            </a:pP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0577768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292B3F-03BD-4FD2-EC59-40AF36ACB58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62572" y="909219"/>
            <a:ext cx="9604375" cy="37911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Definition and importance of the Taylor Rule</a:t>
            </a:r>
          </a:p>
          <a:p>
            <a:r>
              <a:rPr lang="en-US" dirty="0"/>
              <a:t>It is a principle used in the management of interest rates.</a:t>
            </a:r>
          </a:p>
          <a:p>
            <a:r>
              <a:rPr lang="en-US" dirty="0"/>
              <a:t>Central banks use the rule to make estimates of ideal short-term interest rates.</a:t>
            </a:r>
          </a:p>
          <a:p>
            <a:r>
              <a:rPr lang="en-US" dirty="0"/>
              <a:t>When there is an inflation rate that does not match the expected inflation.</a:t>
            </a:r>
          </a:p>
          <a:p>
            <a:r>
              <a:rPr lang="en-US" dirty="0"/>
              <a:t>Useful when the expected gross domestic product (GDP) is different from the actual GDP growth in the long term.</a:t>
            </a:r>
          </a:p>
          <a:p>
            <a:r>
              <a:rPr lang="en-US" dirty="0"/>
              <a:t>Taylor rule’s main aim is to bring stability to the economy for the near term, while still sustaining long-term expansion.</a:t>
            </a:r>
          </a:p>
        </p:txBody>
      </p:sp>
    </p:spTree>
    <p:extLst>
      <p:ext uri="{BB962C8B-B14F-4D97-AF65-F5344CB8AC3E}">
        <p14:creationId xmlns:p14="http://schemas.microsoft.com/office/powerpoint/2010/main" val="14597587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1195F-497F-9673-4C10-DB4903E6A22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13346" y="952500"/>
            <a:ext cx="10002253" cy="5224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Taylor’s rule Guiding Principles</a:t>
            </a:r>
          </a:p>
          <a:p>
            <a:pPr marL="0" indent="0">
              <a:buNone/>
            </a:pPr>
            <a:r>
              <a:rPr lang="en-US" dirty="0"/>
              <a:t>The Taylor rule is based upon three factors:</a:t>
            </a:r>
          </a:p>
          <a:p>
            <a:pPr marL="0" indent="0">
              <a:buNone/>
            </a:pPr>
            <a:r>
              <a:rPr lang="en-US" dirty="0"/>
              <a:t>(i) The targeted rate of inflation in relation to the actual inflation rates.</a:t>
            </a:r>
          </a:p>
          <a:p>
            <a:pPr marL="0" indent="0">
              <a:buNone/>
            </a:pPr>
            <a:r>
              <a:rPr lang="en-US" dirty="0"/>
              <a:t>(ii) The real levels of employment, as opposed to full employment.</a:t>
            </a:r>
          </a:p>
          <a:p>
            <a:pPr marL="0" indent="0">
              <a:buNone/>
            </a:pPr>
            <a:r>
              <a:rPr lang="en-US" dirty="0"/>
              <a:t>(iii) An interest rate consistent with full employment in the short term.</a:t>
            </a:r>
          </a:p>
          <a:p>
            <a:r>
              <a:rPr lang="en-US" dirty="0"/>
              <a:t>Central bank should increase short-term interest rates when one or both of the following occurs-</a:t>
            </a:r>
          </a:p>
          <a:p>
            <a:pPr marL="0" indent="0">
              <a:buNone/>
            </a:pPr>
            <a:r>
              <a:rPr lang="en-US" dirty="0"/>
              <a:t>  -The expected inflation rate exceeds the target inflation rate or </a:t>
            </a:r>
          </a:p>
          <a:p>
            <a:pPr marL="0" indent="0">
              <a:buNone/>
            </a:pPr>
            <a:r>
              <a:rPr lang="en-US" dirty="0"/>
              <a:t>  -The anticipated GDP rate of growth exceeds its long-term rate of growth.</a:t>
            </a:r>
          </a:p>
          <a:p>
            <a:r>
              <a:rPr lang="en-US" dirty="0"/>
              <a:t> Conversely, when inflation rates and GDP growth rates are below what was expected, interest rates are expected to decrease.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1068886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220E91-F224-DCD5-B448-667C7C02D668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514350"/>
            <a:ext cx="10515600" cy="535706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200" b="1" dirty="0"/>
              <a:t>Formula for the Taylor Rule</a:t>
            </a:r>
          </a:p>
          <a:p>
            <a:r>
              <a:rPr lang="en-US" sz="2200" dirty="0"/>
              <a:t>Below is a simple formula used to calculate appropriate interest rates according to the Taylor rule:</a:t>
            </a:r>
          </a:p>
          <a:p>
            <a:r>
              <a:rPr lang="en-US" sz="2200" b="1" dirty="0"/>
              <a:t>Target Rate = Neutral rate + 0.5 (GDPe - GDPt) + 0.5 * (Ie - It).</a:t>
            </a:r>
          </a:p>
          <a:p>
            <a:pPr marL="0" indent="0">
              <a:buNone/>
            </a:pPr>
            <a:r>
              <a:rPr lang="en-US" sz="2200" i="1" dirty="0"/>
              <a:t>Where;</a:t>
            </a:r>
          </a:p>
          <a:p>
            <a:pPr marL="0" indent="0">
              <a:buNone/>
            </a:pPr>
            <a:r>
              <a:rPr lang="en-US" sz="2200" dirty="0"/>
              <a:t>Target rate: the interest rate that the central bank should target in the short term</a:t>
            </a:r>
          </a:p>
          <a:p>
            <a:pPr marL="0" indent="0">
              <a:buNone/>
            </a:pPr>
            <a:r>
              <a:rPr lang="en-US" sz="2200" dirty="0"/>
              <a:t>Neutral rate: the current short-term interest rate when the differences found among actual and expected inflation and GDP growth rates are equal to zero</a:t>
            </a:r>
          </a:p>
          <a:p>
            <a:pPr marL="0" indent="0">
              <a:buNone/>
            </a:pPr>
            <a:r>
              <a:rPr lang="en-US" sz="2200" dirty="0"/>
              <a:t>GDPe: expected GDP growth rate</a:t>
            </a:r>
          </a:p>
          <a:p>
            <a:pPr marL="0" indent="0">
              <a:buNone/>
            </a:pPr>
            <a:r>
              <a:rPr lang="en-US" sz="2200" dirty="0"/>
              <a:t>GDPt: long-term GDP growth rate</a:t>
            </a:r>
          </a:p>
          <a:p>
            <a:pPr marL="0" indent="0">
              <a:buNone/>
            </a:pPr>
            <a:r>
              <a:rPr lang="en-US" sz="2200" dirty="0"/>
              <a:t>Ie: expected inflation rate</a:t>
            </a:r>
          </a:p>
          <a:p>
            <a:pPr marL="0" indent="0">
              <a:buNone/>
            </a:pPr>
            <a:r>
              <a:rPr lang="en-US" sz="2200" dirty="0"/>
              <a:t>It: target inflation rate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1412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945278-B6D8-25A3-351A-849E3218A492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50277" y="780882"/>
            <a:ext cx="9604375" cy="41119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Application of Taylors formula</a:t>
            </a:r>
          </a:p>
          <a:p>
            <a:r>
              <a:rPr lang="en-US" dirty="0"/>
              <a:t>We use the following variables-</a:t>
            </a:r>
          </a:p>
          <a:p>
            <a:pPr marL="0" indent="0">
              <a:buNone/>
            </a:pPr>
            <a:r>
              <a:rPr lang="en-US" dirty="0"/>
              <a:t>-Long-term GDP growth rate of 2.5%</a:t>
            </a:r>
          </a:p>
          <a:p>
            <a:pPr marL="0" indent="0">
              <a:buNone/>
            </a:pPr>
            <a:r>
              <a:rPr lang="en-US" dirty="0"/>
              <a:t>-An annual GDP growth rate of 3% during the first two months</a:t>
            </a:r>
          </a:p>
          <a:p>
            <a:pPr marL="0" indent="0">
              <a:buNone/>
            </a:pPr>
            <a:r>
              <a:rPr lang="en-US" dirty="0"/>
              <a:t>-An expected rate of inflation of 4%</a:t>
            </a:r>
          </a:p>
          <a:p>
            <a:r>
              <a:rPr lang="en-US" dirty="0"/>
              <a:t>Substituting those variables into the target rate formula: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Target short-term interest rate = 4% + 0.5 * (3% - 2.5%) + 0.5 * (4% - 2%) = 5.25%.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5558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7B33E-CC0F-DB5E-B1CE-C0750980DF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587625" y="804863"/>
            <a:ext cx="9604375" cy="1049337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3EF6D-AC29-5F5C-980A-03D440E2DAB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52926" y="838200"/>
            <a:ext cx="10162674" cy="53387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Benefits of the Taylor Rule</a:t>
            </a:r>
          </a:p>
          <a:p>
            <a:pPr marL="0" indent="0">
              <a:buNone/>
            </a:pPr>
            <a:r>
              <a:rPr lang="en-US" dirty="0"/>
              <a:t>(i) It can provide a useful benchmark for policymakers.</a:t>
            </a:r>
          </a:p>
          <a:p>
            <a:pPr marL="0" indent="0">
              <a:buNone/>
            </a:pPr>
            <a:r>
              <a:rPr lang="en-US" dirty="0"/>
              <a:t>(ii) Helps financial market participants form a baseline for expectations regarding the future course of monetary policy.</a:t>
            </a:r>
          </a:p>
          <a:p>
            <a:pPr marL="0" indent="0">
              <a:buNone/>
            </a:pPr>
            <a:r>
              <a:rPr lang="en-US" dirty="0"/>
              <a:t>(iii) Useful in the central bank’s communication to the public on monetary policy.</a:t>
            </a:r>
          </a:p>
          <a:p>
            <a:pPr marL="0" indent="0">
              <a:buNone/>
            </a:pPr>
            <a:r>
              <a:rPr lang="en-US" b="1" dirty="0"/>
              <a:t>Limitations</a:t>
            </a:r>
          </a:p>
          <a:p>
            <a:pPr marL="0" indent="0">
              <a:buNone/>
            </a:pPr>
            <a:r>
              <a:rPr lang="en-US" dirty="0"/>
              <a:t>Taylor’s rule requires that a single measure of inflation be used to obtain the rule prescriptions.</a:t>
            </a:r>
          </a:p>
          <a:p>
            <a:pPr marL="0" indent="0">
              <a:buNone/>
            </a:pPr>
            <a:r>
              <a:rPr lang="en-US" dirty="0"/>
              <a:t>(ii) The rule and other related rules require determining the level of the equilibrium real interest rate and the level of potential output; neither of them are observable variables.</a:t>
            </a:r>
          </a:p>
          <a:p>
            <a:pPr marL="0" indent="0">
              <a:buNone/>
            </a:pPr>
            <a:r>
              <a:rPr lang="en-US" dirty="0"/>
              <a:t>(iii) The rule involves the use of only a small number of variables that may not be applicable to a complex economy.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285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F55A26-25C5-4887-291E-724D2F1003A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34235" y="804862"/>
            <a:ext cx="9604375" cy="524669"/>
          </a:xfrm>
        </p:spPr>
        <p:txBody>
          <a:bodyPr>
            <a:normAutofit fontScale="90000"/>
          </a:bodyPr>
          <a:lstStyle/>
          <a:p>
            <a:r>
              <a:rPr lang="en-US" sz="3200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A8196-F21A-153D-744E-86E2295D330F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4236" y="1764631"/>
            <a:ext cx="9604375" cy="3014537"/>
          </a:xfrm>
        </p:spPr>
        <p:txBody>
          <a:bodyPr>
            <a:normAutofit/>
          </a:bodyPr>
          <a:lstStyle/>
          <a:p>
            <a:r>
              <a:rPr lang="en-US" dirty="0"/>
              <a:t>Adesoji, J.J., (2014). Introduction to Monetary Policy, 4th edition, Dale Publication limited.</a:t>
            </a:r>
          </a:p>
          <a:p>
            <a:endParaRPr lang="en-US" dirty="0"/>
          </a:p>
          <a:p>
            <a:r>
              <a:rPr lang="en-US" dirty="0"/>
              <a:t>Carl E. Walsh (2010) .Monetary Theory and Policy,3</a:t>
            </a:r>
            <a:r>
              <a:rPr lang="en-US" baseline="30000" dirty="0"/>
              <a:t>rd</a:t>
            </a:r>
            <a:r>
              <a:rPr lang="en-US" dirty="0"/>
              <a:t> edition, The MIT Press, Cambridge, Massachusetts</a:t>
            </a:r>
          </a:p>
          <a:p>
            <a:endParaRPr lang="en-US" dirty="0"/>
          </a:p>
          <a:p>
            <a:r>
              <a:rPr lang="en-US" dirty="0"/>
              <a:t>Jhingan, M.L (2004) Monetary Economics, 6th edition, Vrinda Publication Limited.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1123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2E85B7-4675-8CD8-0B8B-4F7D19AC607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504825"/>
            <a:ext cx="9604375" cy="1049338"/>
          </a:xfrm>
        </p:spPr>
        <p:txBody>
          <a:bodyPr/>
          <a:lstStyle/>
          <a:p>
            <a:r>
              <a:rPr lang="en-US" b="1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D7D26-C3D4-E911-8FBD-1BA7EB56C5F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0" y="1219200"/>
            <a:ext cx="9604375" cy="447516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Orphanides, Athanasios (2003).  "The Quest for Prosperity without Inflation,"  Journal of Monetary Economics, vol. 50 (April), pp. 633-63.</a:t>
            </a:r>
          </a:p>
          <a:p>
            <a:r>
              <a:rPr lang="en-US" dirty="0"/>
              <a:t>Poole, William (2007).  "Understanding the Fed (210 KB PDF)," Federal Reserve Bank of St. Louis, Review, vol. 89 (January/February), pp. 3-14, http://research.stlouisfed.org/publications/review/past/2007.</a:t>
            </a:r>
          </a:p>
          <a:p>
            <a:r>
              <a:rPr lang="en-US" dirty="0"/>
              <a:t>Taylor, John B. (1993).  "Discretion versus Policy Rules in Practice,"  Carnegie-Rochester Conference Series on Public Policy, vol. 39, pp. 195-214, http://econpapers.repec.org/article/eeecrcspp/default1993.htm.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6897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7">
            <a:extLst>
              <a:ext uri="{FF2B5EF4-FFF2-40B4-BE49-F238E27FC236}">
                <a16:creationId xmlns:a16="http://schemas.microsoft.com/office/drawing/2014/main" id="{23522FE7-5A29-4EF6-B1EF-2CA55748A7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3" name="Picture 9">
            <a:extLst>
              <a:ext uri="{FF2B5EF4-FFF2-40B4-BE49-F238E27FC236}">
                <a16:creationId xmlns:a16="http://schemas.microsoft.com/office/drawing/2014/main" id="{C2192E09-EBC7-416C-B887-DFF915D7F4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5" name="Straight Connector 11">
            <a:extLst>
              <a:ext uri="{FF2B5EF4-FFF2-40B4-BE49-F238E27FC236}">
                <a16:creationId xmlns:a16="http://schemas.microsoft.com/office/drawing/2014/main" id="{2924498D-E084-44BE-A196-CFCE35564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3">
            <a:extLst>
              <a:ext uri="{FF2B5EF4-FFF2-40B4-BE49-F238E27FC236}">
                <a16:creationId xmlns:a16="http://schemas.microsoft.com/office/drawing/2014/main" id="{3BBC7667-C352-4842-9AFD-E5C16AD002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 useBgFill="1">
        <p:nvSpPr>
          <p:cNvPr id="29" name="Rectangle 15">
            <a:extLst>
              <a:ext uri="{FF2B5EF4-FFF2-40B4-BE49-F238E27FC236}">
                <a16:creationId xmlns:a16="http://schemas.microsoft.com/office/drawing/2014/main" id="{1C69834E-5EEE-4D61-833E-049288964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Rectangle 17">
            <a:extLst>
              <a:ext uri="{FF2B5EF4-FFF2-40B4-BE49-F238E27FC236}">
                <a16:creationId xmlns:a16="http://schemas.microsoft.com/office/drawing/2014/main" id="{58E5D9BA-46E7-4BFA-9C74-75495BF6F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B033D76-5800-44B6-AFE9-EE2106935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2D6F85-FFBA-4F81-AEE5-AAA17CB7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2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3B31514-E6DF-4357-9EEA-EFB79830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ln>
            <a:solidFill>
              <a:srgbClr val="949494"/>
            </a:solidFill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C27C5B-BCDA-B5DC-D483-C7DACE04B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7071" y="1584552"/>
            <a:ext cx="9099255" cy="2537251"/>
          </a:xfrm>
        </p:spPr>
        <p:txBody>
          <a:bodyPr vert="horz" lIns="91440" tIns="45720" rIns="91440" bIns="0" rtlCol="0" anchor="ctr">
            <a:normAutofit/>
          </a:bodyPr>
          <a:lstStyle/>
          <a:p>
            <a:pPr algn="ctr"/>
            <a:r>
              <a:rPr lang="en-US" sz="2000" dirty="0">
                <a:solidFill>
                  <a:srgbClr val="454545"/>
                </a:solidFill>
              </a:rPr>
              <a:t>The end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BBD10F-F6A9-BA8F-692C-68963F0811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35372" y="4133234"/>
            <a:ext cx="9120954" cy="744373"/>
          </a:xfrm>
        </p:spPr>
        <p:txBody>
          <a:bodyPr vert="horz" lIns="91440" tIns="91440" rIns="91440" bIns="91440" rtlCol="0">
            <a:normAutofit/>
          </a:bodyPr>
          <a:lstStyle/>
          <a:p>
            <a:pPr algn="ctr"/>
            <a:r>
              <a:rPr lang="en-US" cap="all" dirty="0">
                <a:solidFill>
                  <a:schemeClr val="accent1"/>
                </a:solidFill>
              </a:rPr>
              <a:t>THANK YOU!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C401D57-600A-4C91-AC9A-14CA1ED6F7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412BDC66-00FA-4A3F-9BC7-BE05FF770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59268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1817</TotalTime>
  <Words>2899</Words>
  <Application>Microsoft Office PowerPoint</Application>
  <PresentationFormat>Widescreen</PresentationFormat>
  <Paragraphs>280</Paragraphs>
  <Slides>39</Slides>
  <Notes>36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Gill Sans MT</vt:lpstr>
      <vt:lpstr>Gallery</vt:lpstr>
      <vt:lpstr>MONETARY THEORY AND POLICY</vt:lpstr>
      <vt:lpstr>Analysis of Trade-offs in Monetary Policy.</vt:lpstr>
      <vt:lpstr>1. THE PHILIPS CURVE</vt:lpstr>
      <vt:lpstr>PowerPoint Presentation</vt:lpstr>
      <vt:lpstr>PowerPoint Presentation</vt:lpstr>
      <vt:lpstr>Why is there a trade-off between unemployment and inflation? </vt:lpstr>
      <vt:lpstr>Monetarist View of Phillips Curve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 FRIEDMAN/PHELPS</vt:lpstr>
      <vt:lpstr>PowerPoint Presentation</vt:lpstr>
      <vt:lpstr>PowerPoint Presentation</vt:lpstr>
      <vt:lpstr>PowerPoint Presentation</vt:lpstr>
      <vt:lpstr> Graphical representation of Friedman-Phelps model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3. TAYLORS RULE</vt:lpstr>
      <vt:lpstr>PowerPoint Presentation</vt:lpstr>
      <vt:lpstr>PowerPoint Presentation</vt:lpstr>
      <vt:lpstr>PowerPoint Presentation</vt:lpstr>
      <vt:lpstr>PowerPoint Presentation</vt:lpstr>
      <vt:lpstr>  </vt:lpstr>
      <vt:lpstr>REFERENCES</vt:lpstr>
      <vt:lpstr>REFERENCES</vt:lpstr>
      <vt:lpstr>The 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MONETARY THEORY AND POLICY</dc:title>
  <dc:creator>Evelyn Tipape (Treasury)</dc:creator>
  <cp:lastModifiedBy>Evelyn Tipape (Treasury)</cp:lastModifiedBy>
  <cp:revision>24</cp:revision>
  <dcterms:created xsi:type="dcterms:W3CDTF">2022-09-26T04:59:08Z</dcterms:created>
  <dcterms:modified xsi:type="dcterms:W3CDTF">2022-10-13T07:51:09Z</dcterms:modified>
</cp:coreProperties>
</file>