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6" r:id="rId1"/>
  </p:sldMasterIdLst>
  <p:notesMasterIdLst>
    <p:notesMasterId r:id="rId49"/>
  </p:notesMasterIdLst>
  <p:sldIdLst>
    <p:sldId id="256" r:id="rId2"/>
    <p:sldId id="29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97" r:id="rId34"/>
    <p:sldId id="298" r:id="rId35"/>
    <p:sldId id="299" r:id="rId36"/>
    <p:sldId id="300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301" r:id="rId45"/>
    <p:sldId id="302" r:id="rId46"/>
    <p:sldId id="294" r:id="rId47"/>
    <p:sldId id="295" r:id="rId4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71455" autoAdjust="0"/>
  </p:normalViewPr>
  <p:slideViewPr>
    <p:cSldViewPr snapToGrid="0">
      <p:cViewPr varScale="1">
        <p:scale>
          <a:sx n="64" d="100"/>
          <a:sy n="64" d="100"/>
        </p:scale>
        <p:origin x="84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C8BD1B-395E-4FB3-92D7-837EE15FFB96}" type="doc">
      <dgm:prSet loTypeId="urn:microsoft.com/office/officeart/2005/8/layout/vList2" loCatId="list" qsTypeId="urn:microsoft.com/office/officeart/2005/8/quickstyle/simple1" qsCatId="simple" csTypeId="urn:microsoft.com/office/officeart/2005/8/colors/accent5_2" csCatId="accent5"/>
      <dgm:spPr/>
      <dgm:t>
        <a:bodyPr/>
        <a:lstStyle/>
        <a:p>
          <a:endParaRPr lang="en-US"/>
        </a:p>
      </dgm:t>
    </dgm:pt>
    <dgm:pt modelId="{581A0975-0A6F-4476-9BAC-CC6ED9CEB6C4}">
      <dgm:prSet/>
      <dgm:spPr/>
      <dgm:t>
        <a:bodyPr/>
        <a:lstStyle/>
        <a:p>
          <a:r>
            <a:rPr lang="en-US" dirty="0"/>
            <a:t>CONTENTS</a:t>
          </a:r>
        </a:p>
      </dgm:t>
    </dgm:pt>
    <dgm:pt modelId="{8A993D83-C812-4B37-A918-3CF76BD28F1C}" type="parTrans" cxnId="{D0D78D93-8F3E-47CF-8A0F-85F29ABA9E2C}">
      <dgm:prSet/>
      <dgm:spPr/>
      <dgm:t>
        <a:bodyPr/>
        <a:lstStyle/>
        <a:p>
          <a:endParaRPr lang="en-US"/>
        </a:p>
      </dgm:t>
    </dgm:pt>
    <dgm:pt modelId="{3F8683C1-149B-4443-9655-161CE4852771}" type="sibTrans" cxnId="{D0D78D93-8F3E-47CF-8A0F-85F29ABA9E2C}">
      <dgm:prSet/>
      <dgm:spPr/>
      <dgm:t>
        <a:bodyPr/>
        <a:lstStyle/>
        <a:p>
          <a:endParaRPr lang="en-US"/>
        </a:p>
      </dgm:t>
    </dgm:pt>
    <dgm:pt modelId="{01A2E02A-1834-444E-AFA7-B00F272E66E7}">
      <dgm:prSet/>
      <dgm:spPr/>
      <dgm:t>
        <a:bodyPr/>
        <a:lstStyle/>
        <a:p>
          <a:r>
            <a:rPr lang="en-US" dirty="0"/>
            <a:t>Introduction</a:t>
          </a:r>
        </a:p>
      </dgm:t>
    </dgm:pt>
    <dgm:pt modelId="{DDD6EC21-E74B-4641-98E0-B93915E536AA}" type="parTrans" cxnId="{C6E8D25C-A8FA-4ABC-B8F8-201EB1DF67A2}">
      <dgm:prSet/>
      <dgm:spPr/>
      <dgm:t>
        <a:bodyPr/>
        <a:lstStyle/>
        <a:p>
          <a:endParaRPr lang="en-US"/>
        </a:p>
      </dgm:t>
    </dgm:pt>
    <dgm:pt modelId="{20AAE913-E3E1-416F-8E54-A8A30FBBEBED}" type="sibTrans" cxnId="{C6E8D25C-A8FA-4ABC-B8F8-201EB1DF67A2}">
      <dgm:prSet/>
      <dgm:spPr/>
      <dgm:t>
        <a:bodyPr/>
        <a:lstStyle/>
        <a:p>
          <a:endParaRPr lang="en-US"/>
        </a:p>
      </dgm:t>
    </dgm:pt>
    <dgm:pt modelId="{F27D1C69-B4C9-4261-8DF6-00C8CC805FF8}">
      <dgm:prSet/>
      <dgm:spPr/>
      <dgm:t>
        <a:bodyPr/>
        <a:lstStyle/>
        <a:p>
          <a:r>
            <a:rPr lang="en-US" dirty="0"/>
            <a:t>General aspects of policy coordination.</a:t>
          </a:r>
        </a:p>
      </dgm:t>
    </dgm:pt>
    <dgm:pt modelId="{90AE5F43-CA23-4F70-926E-3EC9A4A5EE63}" type="parTrans" cxnId="{AA538CA1-97D4-49F6-9150-12125FABE003}">
      <dgm:prSet/>
      <dgm:spPr/>
      <dgm:t>
        <a:bodyPr/>
        <a:lstStyle/>
        <a:p>
          <a:endParaRPr lang="en-US"/>
        </a:p>
      </dgm:t>
    </dgm:pt>
    <dgm:pt modelId="{B0DCD36F-E1FD-4223-8AE3-FE1F7E9CD8D1}" type="sibTrans" cxnId="{AA538CA1-97D4-49F6-9150-12125FABE003}">
      <dgm:prSet/>
      <dgm:spPr/>
      <dgm:t>
        <a:bodyPr/>
        <a:lstStyle/>
        <a:p>
          <a:endParaRPr lang="en-US"/>
        </a:p>
      </dgm:t>
    </dgm:pt>
    <dgm:pt modelId="{03891732-6A93-4620-9FC5-0925F6BDCB72}">
      <dgm:prSet/>
      <dgm:spPr/>
      <dgm:t>
        <a:bodyPr/>
        <a:lstStyle/>
        <a:p>
          <a:r>
            <a:rPr lang="en-US" dirty="0"/>
            <a:t>The need to coordinate Monetary and Fiscal policy.</a:t>
          </a:r>
        </a:p>
      </dgm:t>
    </dgm:pt>
    <dgm:pt modelId="{04034CE4-2AA7-4FB0-BAC6-7E4B95B9DBF2}" type="parTrans" cxnId="{25A7A7C5-5275-4944-9442-8773CC049AC1}">
      <dgm:prSet/>
      <dgm:spPr/>
      <dgm:t>
        <a:bodyPr/>
        <a:lstStyle/>
        <a:p>
          <a:endParaRPr lang="en-US"/>
        </a:p>
      </dgm:t>
    </dgm:pt>
    <dgm:pt modelId="{6AB436C2-4E2E-461A-882B-452F30273C69}" type="sibTrans" cxnId="{25A7A7C5-5275-4944-9442-8773CC049AC1}">
      <dgm:prSet/>
      <dgm:spPr/>
      <dgm:t>
        <a:bodyPr/>
        <a:lstStyle/>
        <a:p>
          <a:endParaRPr lang="en-US"/>
        </a:p>
      </dgm:t>
    </dgm:pt>
    <dgm:pt modelId="{7F1846B5-9BE3-4299-9ECC-CA1DE3CDF1C7}">
      <dgm:prSet/>
      <dgm:spPr/>
      <dgm:t>
        <a:bodyPr/>
        <a:lstStyle/>
        <a:p>
          <a:r>
            <a:rPr lang="en-US" dirty="0"/>
            <a:t>Impact of monetary policy on public debt management.</a:t>
          </a:r>
        </a:p>
      </dgm:t>
    </dgm:pt>
    <dgm:pt modelId="{A92EFF21-2506-451E-A894-CF9032A52F2F}" type="parTrans" cxnId="{D7AFD7C5-A04B-4454-B59D-015FCB6E9BF9}">
      <dgm:prSet/>
      <dgm:spPr/>
      <dgm:t>
        <a:bodyPr/>
        <a:lstStyle/>
        <a:p>
          <a:endParaRPr lang="en-US"/>
        </a:p>
      </dgm:t>
    </dgm:pt>
    <dgm:pt modelId="{4F1075C5-A63C-4622-A3D7-7D8BEDA6236A}" type="sibTrans" cxnId="{D7AFD7C5-A04B-4454-B59D-015FCB6E9BF9}">
      <dgm:prSet/>
      <dgm:spPr/>
      <dgm:t>
        <a:bodyPr/>
        <a:lstStyle/>
        <a:p>
          <a:endParaRPr lang="en-US"/>
        </a:p>
      </dgm:t>
    </dgm:pt>
    <dgm:pt modelId="{CF3913D5-E70E-4073-891E-64F02ADA094B}">
      <dgm:prSet/>
      <dgm:spPr/>
      <dgm:t>
        <a:bodyPr/>
        <a:lstStyle/>
        <a:p>
          <a:r>
            <a:rPr lang="en-US" dirty="0"/>
            <a:t>Impact of Public debt management on monetary policy.</a:t>
          </a:r>
        </a:p>
      </dgm:t>
    </dgm:pt>
    <dgm:pt modelId="{6E43269D-25F7-4AA4-A3EE-C96BC96C8D34}" type="parTrans" cxnId="{27D72934-A10E-4F12-8ED2-5621733FA4A0}">
      <dgm:prSet/>
      <dgm:spPr/>
      <dgm:t>
        <a:bodyPr/>
        <a:lstStyle/>
        <a:p>
          <a:endParaRPr lang="en-US"/>
        </a:p>
      </dgm:t>
    </dgm:pt>
    <dgm:pt modelId="{FBECCEC3-6738-453F-8E79-B8650F9D2E85}" type="sibTrans" cxnId="{27D72934-A10E-4F12-8ED2-5621733FA4A0}">
      <dgm:prSet/>
      <dgm:spPr/>
      <dgm:t>
        <a:bodyPr/>
        <a:lstStyle/>
        <a:p>
          <a:endParaRPr lang="en-US"/>
        </a:p>
      </dgm:t>
    </dgm:pt>
    <dgm:pt modelId="{7B0DD55E-8670-4F1D-B9E1-7EE32D5F14CC}">
      <dgm:prSet/>
      <dgm:spPr/>
      <dgm:t>
        <a:bodyPr/>
        <a:lstStyle/>
        <a:p>
          <a:r>
            <a:rPr lang="en-US" dirty="0"/>
            <a:t>Monetary and fiscal policies under different exchange rate regimes.</a:t>
          </a:r>
        </a:p>
      </dgm:t>
    </dgm:pt>
    <dgm:pt modelId="{4A0D0580-AB71-450F-B679-D452BA9983A2}" type="parTrans" cxnId="{05307FBE-E58F-4A32-9715-ACD79AA735E6}">
      <dgm:prSet/>
      <dgm:spPr/>
      <dgm:t>
        <a:bodyPr/>
        <a:lstStyle/>
        <a:p>
          <a:endParaRPr lang="en-US"/>
        </a:p>
      </dgm:t>
    </dgm:pt>
    <dgm:pt modelId="{147C8DE0-214F-4536-91AB-77FB0B1AFCB9}" type="sibTrans" cxnId="{05307FBE-E58F-4A32-9715-ACD79AA735E6}">
      <dgm:prSet/>
      <dgm:spPr/>
      <dgm:t>
        <a:bodyPr/>
        <a:lstStyle/>
        <a:p>
          <a:endParaRPr lang="en-US"/>
        </a:p>
      </dgm:t>
    </dgm:pt>
    <dgm:pt modelId="{E8DF23A3-8E57-4107-88F3-D860E76041F4}">
      <dgm:prSet/>
      <dgm:spPr/>
      <dgm:t>
        <a:bodyPr/>
        <a:lstStyle/>
        <a:p>
          <a:r>
            <a:rPr lang="en-US" dirty="0"/>
            <a:t>Institutional and operational coordinating arrangements.</a:t>
          </a:r>
        </a:p>
      </dgm:t>
    </dgm:pt>
    <dgm:pt modelId="{C23B3C58-1FEF-47CD-8A24-F9B4FF100BE2}" type="parTrans" cxnId="{AA1A13D8-6D22-4C7D-9BCA-363B51E1471A}">
      <dgm:prSet/>
      <dgm:spPr/>
      <dgm:t>
        <a:bodyPr/>
        <a:lstStyle/>
        <a:p>
          <a:endParaRPr lang="en-US"/>
        </a:p>
      </dgm:t>
    </dgm:pt>
    <dgm:pt modelId="{837319D1-E8C9-4040-BCA5-50D3D176CB8E}" type="sibTrans" cxnId="{AA1A13D8-6D22-4C7D-9BCA-363B51E1471A}">
      <dgm:prSet/>
      <dgm:spPr/>
      <dgm:t>
        <a:bodyPr/>
        <a:lstStyle/>
        <a:p>
          <a:endParaRPr lang="en-US"/>
        </a:p>
      </dgm:t>
    </dgm:pt>
    <dgm:pt modelId="{5B79D3EE-2470-40D4-A4D7-6D01C185687D}" type="pres">
      <dgm:prSet presAssocID="{AFC8BD1B-395E-4FB3-92D7-837EE15FFB96}" presName="linear" presStyleCnt="0">
        <dgm:presLayoutVars>
          <dgm:animLvl val="lvl"/>
          <dgm:resizeHandles val="exact"/>
        </dgm:presLayoutVars>
      </dgm:prSet>
      <dgm:spPr/>
    </dgm:pt>
    <dgm:pt modelId="{D2570B8F-F099-457C-A534-AD66FCF1A3A1}" type="pres">
      <dgm:prSet presAssocID="{581A0975-0A6F-4476-9BAC-CC6ED9CEB6C4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F841D21A-9101-40EF-A4DE-141BED8ED476}" type="pres">
      <dgm:prSet presAssocID="{3F8683C1-149B-4443-9655-161CE4852771}" presName="spacer" presStyleCnt="0"/>
      <dgm:spPr/>
    </dgm:pt>
    <dgm:pt modelId="{1FA2E6A7-A0B0-49C2-97C1-E4BDA62FE686}" type="pres">
      <dgm:prSet presAssocID="{01A2E02A-1834-444E-AFA7-B00F272E66E7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9013403B-006F-4D68-9A28-A7F64625AE24}" type="pres">
      <dgm:prSet presAssocID="{20AAE913-E3E1-416F-8E54-A8A30FBBEBED}" presName="spacer" presStyleCnt="0"/>
      <dgm:spPr/>
    </dgm:pt>
    <dgm:pt modelId="{6725AC58-A3DA-4A40-9618-E7809D008A88}" type="pres">
      <dgm:prSet presAssocID="{F27D1C69-B4C9-4261-8DF6-00C8CC805FF8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7488A78F-EC49-4B14-94AC-03AE24CAE4F6}" type="pres">
      <dgm:prSet presAssocID="{B0DCD36F-E1FD-4223-8AE3-FE1F7E9CD8D1}" presName="spacer" presStyleCnt="0"/>
      <dgm:spPr/>
    </dgm:pt>
    <dgm:pt modelId="{7D4719FF-4CFA-430D-8F0F-0DA626420E93}" type="pres">
      <dgm:prSet presAssocID="{03891732-6A93-4620-9FC5-0925F6BDCB72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C15429A4-C64A-4E7B-B0A9-EB43400D4D1D}" type="pres">
      <dgm:prSet presAssocID="{6AB436C2-4E2E-461A-882B-452F30273C69}" presName="spacer" presStyleCnt="0"/>
      <dgm:spPr/>
    </dgm:pt>
    <dgm:pt modelId="{F8E3E99D-69E1-4FB5-85A1-7D1A92A0EA89}" type="pres">
      <dgm:prSet presAssocID="{7F1846B5-9BE3-4299-9ECC-CA1DE3CDF1C7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CF7E8CCE-85C8-485E-8FC4-3348B21AC6A7}" type="pres">
      <dgm:prSet presAssocID="{4F1075C5-A63C-4622-A3D7-7D8BEDA6236A}" presName="spacer" presStyleCnt="0"/>
      <dgm:spPr/>
    </dgm:pt>
    <dgm:pt modelId="{E1628F31-C05B-4504-9614-A1E0535180A6}" type="pres">
      <dgm:prSet presAssocID="{CF3913D5-E70E-4073-891E-64F02ADA094B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D1A383D5-4C8F-4C99-8F5C-85C041D5C6F4}" type="pres">
      <dgm:prSet presAssocID="{FBECCEC3-6738-453F-8E79-B8650F9D2E85}" presName="spacer" presStyleCnt="0"/>
      <dgm:spPr/>
    </dgm:pt>
    <dgm:pt modelId="{9D8661A2-90AB-497B-B052-04C8851A0C87}" type="pres">
      <dgm:prSet presAssocID="{7B0DD55E-8670-4F1D-B9E1-7EE32D5F14CC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79F5A63A-E0F2-40F1-807C-535EAB4402D3}" type="pres">
      <dgm:prSet presAssocID="{147C8DE0-214F-4536-91AB-77FB0B1AFCB9}" presName="spacer" presStyleCnt="0"/>
      <dgm:spPr/>
    </dgm:pt>
    <dgm:pt modelId="{115A2BBA-1278-4181-A7DC-382F5F8EB740}" type="pres">
      <dgm:prSet presAssocID="{E8DF23A3-8E57-4107-88F3-D860E76041F4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1E618B31-C217-42E4-B675-E69DE593E0F9}" type="presOf" srcId="{7F1846B5-9BE3-4299-9ECC-CA1DE3CDF1C7}" destId="{F8E3E99D-69E1-4FB5-85A1-7D1A92A0EA89}" srcOrd="0" destOrd="0" presId="urn:microsoft.com/office/officeart/2005/8/layout/vList2"/>
    <dgm:cxn modelId="{27D72934-A10E-4F12-8ED2-5621733FA4A0}" srcId="{AFC8BD1B-395E-4FB3-92D7-837EE15FFB96}" destId="{CF3913D5-E70E-4073-891E-64F02ADA094B}" srcOrd="5" destOrd="0" parTransId="{6E43269D-25F7-4AA4-A3EE-C96BC96C8D34}" sibTransId="{FBECCEC3-6738-453F-8E79-B8650F9D2E85}"/>
    <dgm:cxn modelId="{C6E8D25C-A8FA-4ABC-B8F8-201EB1DF67A2}" srcId="{AFC8BD1B-395E-4FB3-92D7-837EE15FFB96}" destId="{01A2E02A-1834-444E-AFA7-B00F272E66E7}" srcOrd="1" destOrd="0" parTransId="{DDD6EC21-E74B-4641-98E0-B93915E536AA}" sibTransId="{20AAE913-E3E1-416F-8E54-A8A30FBBEBED}"/>
    <dgm:cxn modelId="{7DA1788A-3704-49D6-9067-D9D95A77DCB0}" type="presOf" srcId="{03891732-6A93-4620-9FC5-0925F6BDCB72}" destId="{7D4719FF-4CFA-430D-8F0F-0DA626420E93}" srcOrd="0" destOrd="0" presId="urn:microsoft.com/office/officeart/2005/8/layout/vList2"/>
    <dgm:cxn modelId="{D0D78D93-8F3E-47CF-8A0F-85F29ABA9E2C}" srcId="{AFC8BD1B-395E-4FB3-92D7-837EE15FFB96}" destId="{581A0975-0A6F-4476-9BAC-CC6ED9CEB6C4}" srcOrd="0" destOrd="0" parTransId="{8A993D83-C812-4B37-A918-3CF76BD28F1C}" sibTransId="{3F8683C1-149B-4443-9655-161CE4852771}"/>
    <dgm:cxn modelId="{AA538CA1-97D4-49F6-9150-12125FABE003}" srcId="{AFC8BD1B-395E-4FB3-92D7-837EE15FFB96}" destId="{F27D1C69-B4C9-4261-8DF6-00C8CC805FF8}" srcOrd="2" destOrd="0" parTransId="{90AE5F43-CA23-4F70-926E-3EC9A4A5EE63}" sibTransId="{B0DCD36F-E1FD-4223-8AE3-FE1F7E9CD8D1}"/>
    <dgm:cxn modelId="{05FFCDBD-C369-4BDA-99C0-8B84B663BFFD}" type="presOf" srcId="{E8DF23A3-8E57-4107-88F3-D860E76041F4}" destId="{115A2BBA-1278-4181-A7DC-382F5F8EB740}" srcOrd="0" destOrd="0" presId="urn:microsoft.com/office/officeart/2005/8/layout/vList2"/>
    <dgm:cxn modelId="{05307FBE-E58F-4A32-9715-ACD79AA735E6}" srcId="{AFC8BD1B-395E-4FB3-92D7-837EE15FFB96}" destId="{7B0DD55E-8670-4F1D-B9E1-7EE32D5F14CC}" srcOrd="6" destOrd="0" parTransId="{4A0D0580-AB71-450F-B679-D452BA9983A2}" sibTransId="{147C8DE0-214F-4536-91AB-77FB0B1AFCB9}"/>
    <dgm:cxn modelId="{25A7A7C5-5275-4944-9442-8773CC049AC1}" srcId="{AFC8BD1B-395E-4FB3-92D7-837EE15FFB96}" destId="{03891732-6A93-4620-9FC5-0925F6BDCB72}" srcOrd="3" destOrd="0" parTransId="{04034CE4-2AA7-4FB0-BAC6-7E4B95B9DBF2}" sibTransId="{6AB436C2-4E2E-461A-882B-452F30273C69}"/>
    <dgm:cxn modelId="{D7AFD7C5-A04B-4454-B59D-015FCB6E9BF9}" srcId="{AFC8BD1B-395E-4FB3-92D7-837EE15FFB96}" destId="{7F1846B5-9BE3-4299-9ECC-CA1DE3CDF1C7}" srcOrd="4" destOrd="0" parTransId="{A92EFF21-2506-451E-A894-CF9032A52F2F}" sibTransId="{4F1075C5-A63C-4622-A3D7-7D8BEDA6236A}"/>
    <dgm:cxn modelId="{AA1A13D8-6D22-4C7D-9BCA-363B51E1471A}" srcId="{AFC8BD1B-395E-4FB3-92D7-837EE15FFB96}" destId="{E8DF23A3-8E57-4107-88F3-D860E76041F4}" srcOrd="7" destOrd="0" parTransId="{C23B3C58-1FEF-47CD-8A24-F9B4FF100BE2}" sibTransId="{837319D1-E8C9-4040-BCA5-50D3D176CB8E}"/>
    <dgm:cxn modelId="{7BB63CE2-F134-4DE3-A2D2-437013CF0C28}" type="presOf" srcId="{AFC8BD1B-395E-4FB3-92D7-837EE15FFB96}" destId="{5B79D3EE-2470-40D4-A4D7-6D01C185687D}" srcOrd="0" destOrd="0" presId="urn:microsoft.com/office/officeart/2005/8/layout/vList2"/>
    <dgm:cxn modelId="{DEF8AFE3-A291-4FA3-9102-49993C1189C5}" type="presOf" srcId="{7B0DD55E-8670-4F1D-B9E1-7EE32D5F14CC}" destId="{9D8661A2-90AB-497B-B052-04C8851A0C87}" srcOrd="0" destOrd="0" presId="urn:microsoft.com/office/officeart/2005/8/layout/vList2"/>
    <dgm:cxn modelId="{46569FEB-9C6C-42C0-8E64-76B7E093CC0D}" type="presOf" srcId="{CF3913D5-E70E-4073-891E-64F02ADA094B}" destId="{E1628F31-C05B-4504-9614-A1E0535180A6}" srcOrd="0" destOrd="0" presId="urn:microsoft.com/office/officeart/2005/8/layout/vList2"/>
    <dgm:cxn modelId="{81AAC5F6-AF60-4D01-97DE-FDC1D303C573}" type="presOf" srcId="{F27D1C69-B4C9-4261-8DF6-00C8CC805FF8}" destId="{6725AC58-A3DA-4A40-9618-E7809D008A88}" srcOrd="0" destOrd="0" presId="urn:microsoft.com/office/officeart/2005/8/layout/vList2"/>
    <dgm:cxn modelId="{E8DA61F8-1855-4522-A46D-C2E12CADEEA7}" type="presOf" srcId="{01A2E02A-1834-444E-AFA7-B00F272E66E7}" destId="{1FA2E6A7-A0B0-49C2-97C1-E4BDA62FE686}" srcOrd="0" destOrd="0" presId="urn:microsoft.com/office/officeart/2005/8/layout/vList2"/>
    <dgm:cxn modelId="{177D94FA-E920-455B-B4A0-E874DBA5BC51}" type="presOf" srcId="{581A0975-0A6F-4476-9BAC-CC6ED9CEB6C4}" destId="{D2570B8F-F099-457C-A534-AD66FCF1A3A1}" srcOrd="0" destOrd="0" presId="urn:microsoft.com/office/officeart/2005/8/layout/vList2"/>
    <dgm:cxn modelId="{A33BE547-D379-4FD5-85CE-1BFBECE3386D}" type="presParOf" srcId="{5B79D3EE-2470-40D4-A4D7-6D01C185687D}" destId="{D2570B8F-F099-457C-A534-AD66FCF1A3A1}" srcOrd="0" destOrd="0" presId="urn:microsoft.com/office/officeart/2005/8/layout/vList2"/>
    <dgm:cxn modelId="{4F1B8584-7C02-4027-BAE2-7EBCFC4FEA80}" type="presParOf" srcId="{5B79D3EE-2470-40D4-A4D7-6D01C185687D}" destId="{F841D21A-9101-40EF-A4DE-141BED8ED476}" srcOrd="1" destOrd="0" presId="urn:microsoft.com/office/officeart/2005/8/layout/vList2"/>
    <dgm:cxn modelId="{0B5B9AE1-D54A-46ED-8BC5-CF9B8F964C81}" type="presParOf" srcId="{5B79D3EE-2470-40D4-A4D7-6D01C185687D}" destId="{1FA2E6A7-A0B0-49C2-97C1-E4BDA62FE686}" srcOrd="2" destOrd="0" presId="urn:microsoft.com/office/officeart/2005/8/layout/vList2"/>
    <dgm:cxn modelId="{B5B73241-9E6A-48C4-9C41-54DE3686CE0F}" type="presParOf" srcId="{5B79D3EE-2470-40D4-A4D7-6D01C185687D}" destId="{9013403B-006F-4D68-9A28-A7F64625AE24}" srcOrd="3" destOrd="0" presId="urn:microsoft.com/office/officeart/2005/8/layout/vList2"/>
    <dgm:cxn modelId="{6F6DC8A5-0AED-46D9-9EEC-5C3322A97809}" type="presParOf" srcId="{5B79D3EE-2470-40D4-A4D7-6D01C185687D}" destId="{6725AC58-A3DA-4A40-9618-E7809D008A88}" srcOrd="4" destOrd="0" presId="urn:microsoft.com/office/officeart/2005/8/layout/vList2"/>
    <dgm:cxn modelId="{5A43BFC6-22DE-435F-9C78-8DBE46314D2C}" type="presParOf" srcId="{5B79D3EE-2470-40D4-A4D7-6D01C185687D}" destId="{7488A78F-EC49-4B14-94AC-03AE24CAE4F6}" srcOrd="5" destOrd="0" presId="urn:microsoft.com/office/officeart/2005/8/layout/vList2"/>
    <dgm:cxn modelId="{608E9F3B-0F25-4CA9-8C57-2AA5A84A8182}" type="presParOf" srcId="{5B79D3EE-2470-40D4-A4D7-6D01C185687D}" destId="{7D4719FF-4CFA-430D-8F0F-0DA626420E93}" srcOrd="6" destOrd="0" presId="urn:microsoft.com/office/officeart/2005/8/layout/vList2"/>
    <dgm:cxn modelId="{1B14D97F-59B7-4F1C-AC5E-C63148112A38}" type="presParOf" srcId="{5B79D3EE-2470-40D4-A4D7-6D01C185687D}" destId="{C15429A4-C64A-4E7B-B0A9-EB43400D4D1D}" srcOrd="7" destOrd="0" presId="urn:microsoft.com/office/officeart/2005/8/layout/vList2"/>
    <dgm:cxn modelId="{24485B90-3DDB-46A8-B21B-BCE01BFA0EC6}" type="presParOf" srcId="{5B79D3EE-2470-40D4-A4D7-6D01C185687D}" destId="{F8E3E99D-69E1-4FB5-85A1-7D1A92A0EA89}" srcOrd="8" destOrd="0" presId="urn:microsoft.com/office/officeart/2005/8/layout/vList2"/>
    <dgm:cxn modelId="{A21B52CA-DCFB-4573-B5A2-E420A64D0C9D}" type="presParOf" srcId="{5B79D3EE-2470-40D4-A4D7-6D01C185687D}" destId="{CF7E8CCE-85C8-485E-8FC4-3348B21AC6A7}" srcOrd="9" destOrd="0" presId="urn:microsoft.com/office/officeart/2005/8/layout/vList2"/>
    <dgm:cxn modelId="{2E9EC703-D666-4CA2-ADE7-0649947D8B24}" type="presParOf" srcId="{5B79D3EE-2470-40D4-A4D7-6D01C185687D}" destId="{E1628F31-C05B-4504-9614-A1E0535180A6}" srcOrd="10" destOrd="0" presId="urn:microsoft.com/office/officeart/2005/8/layout/vList2"/>
    <dgm:cxn modelId="{0086141D-649B-4E3A-BBFC-DDBFD7F097AE}" type="presParOf" srcId="{5B79D3EE-2470-40D4-A4D7-6D01C185687D}" destId="{D1A383D5-4C8F-4C99-8F5C-85C041D5C6F4}" srcOrd="11" destOrd="0" presId="urn:microsoft.com/office/officeart/2005/8/layout/vList2"/>
    <dgm:cxn modelId="{DE976414-D0B3-42AA-B4D2-9DF063EF36E3}" type="presParOf" srcId="{5B79D3EE-2470-40D4-A4D7-6D01C185687D}" destId="{9D8661A2-90AB-497B-B052-04C8851A0C87}" srcOrd="12" destOrd="0" presId="urn:microsoft.com/office/officeart/2005/8/layout/vList2"/>
    <dgm:cxn modelId="{FCB879B6-13B0-4385-8286-9365590D7485}" type="presParOf" srcId="{5B79D3EE-2470-40D4-A4D7-6D01C185687D}" destId="{79F5A63A-E0F2-40F1-807C-535EAB4402D3}" srcOrd="13" destOrd="0" presId="urn:microsoft.com/office/officeart/2005/8/layout/vList2"/>
    <dgm:cxn modelId="{1104772A-2B60-4E46-8DCE-D2A77DCAE4AC}" type="presParOf" srcId="{5B79D3EE-2470-40D4-A4D7-6D01C185687D}" destId="{115A2BBA-1278-4181-A7DC-382F5F8EB740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570B8F-F099-457C-A534-AD66FCF1A3A1}">
      <dsp:nvSpPr>
        <dsp:cNvPr id="0" name=""/>
        <dsp:cNvSpPr/>
      </dsp:nvSpPr>
      <dsp:spPr>
        <a:xfrm>
          <a:off x="0" y="39129"/>
          <a:ext cx="9604375" cy="4118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CONTENTS</a:t>
          </a:r>
        </a:p>
      </dsp:txBody>
      <dsp:txXfrm>
        <a:off x="20104" y="59233"/>
        <a:ext cx="9564167" cy="371632"/>
      </dsp:txXfrm>
    </dsp:sp>
    <dsp:sp modelId="{1FA2E6A7-A0B0-49C2-97C1-E4BDA62FE686}">
      <dsp:nvSpPr>
        <dsp:cNvPr id="0" name=""/>
        <dsp:cNvSpPr/>
      </dsp:nvSpPr>
      <dsp:spPr>
        <a:xfrm>
          <a:off x="0" y="497050"/>
          <a:ext cx="9604375" cy="4118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Introduction</a:t>
          </a:r>
        </a:p>
      </dsp:txBody>
      <dsp:txXfrm>
        <a:off x="20104" y="517154"/>
        <a:ext cx="9564167" cy="371632"/>
      </dsp:txXfrm>
    </dsp:sp>
    <dsp:sp modelId="{6725AC58-A3DA-4A40-9618-E7809D008A88}">
      <dsp:nvSpPr>
        <dsp:cNvPr id="0" name=""/>
        <dsp:cNvSpPr/>
      </dsp:nvSpPr>
      <dsp:spPr>
        <a:xfrm>
          <a:off x="0" y="954970"/>
          <a:ext cx="9604375" cy="4118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General aspects of policy coordination.</a:t>
          </a:r>
        </a:p>
      </dsp:txBody>
      <dsp:txXfrm>
        <a:off x="20104" y="975074"/>
        <a:ext cx="9564167" cy="371632"/>
      </dsp:txXfrm>
    </dsp:sp>
    <dsp:sp modelId="{7D4719FF-4CFA-430D-8F0F-0DA626420E93}">
      <dsp:nvSpPr>
        <dsp:cNvPr id="0" name=""/>
        <dsp:cNvSpPr/>
      </dsp:nvSpPr>
      <dsp:spPr>
        <a:xfrm>
          <a:off x="0" y="1412890"/>
          <a:ext cx="9604375" cy="4118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The need to coordinate Monetary and Fiscal policy.</a:t>
          </a:r>
        </a:p>
      </dsp:txBody>
      <dsp:txXfrm>
        <a:off x="20104" y="1432994"/>
        <a:ext cx="9564167" cy="371632"/>
      </dsp:txXfrm>
    </dsp:sp>
    <dsp:sp modelId="{F8E3E99D-69E1-4FB5-85A1-7D1A92A0EA89}">
      <dsp:nvSpPr>
        <dsp:cNvPr id="0" name=""/>
        <dsp:cNvSpPr/>
      </dsp:nvSpPr>
      <dsp:spPr>
        <a:xfrm>
          <a:off x="0" y="1870810"/>
          <a:ext cx="9604375" cy="4118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Impact of monetary policy on public debt management.</a:t>
          </a:r>
        </a:p>
      </dsp:txBody>
      <dsp:txXfrm>
        <a:off x="20104" y="1890914"/>
        <a:ext cx="9564167" cy="371632"/>
      </dsp:txXfrm>
    </dsp:sp>
    <dsp:sp modelId="{E1628F31-C05B-4504-9614-A1E0535180A6}">
      <dsp:nvSpPr>
        <dsp:cNvPr id="0" name=""/>
        <dsp:cNvSpPr/>
      </dsp:nvSpPr>
      <dsp:spPr>
        <a:xfrm>
          <a:off x="0" y="2328730"/>
          <a:ext cx="9604375" cy="4118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Impact of Public debt management on monetary policy.</a:t>
          </a:r>
        </a:p>
      </dsp:txBody>
      <dsp:txXfrm>
        <a:off x="20104" y="2348834"/>
        <a:ext cx="9564167" cy="371632"/>
      </dsp:txXfrm>
    </dsp:sp>
    <dsp:sp modelId="{9D8661A2-90AB-497B-B052-04C8851A0C87}">
      <dsp:nvSpPr>
        <dsp:cNvPr id="0" name=""/>
        <dsp:cNvSpPr/>
      </dsp:nvSpPr>
      <dsp:spPr>
        <a:xfrm>
          <a:off x="0" y="2786650"/>
          <a:ext cx="9604375" cy="4118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Monetary and fiscal policies under different exchange rate regimes.</a:t>
          </a:r>
        </a:p>
      </dsp:txBody>
      <dsp:txXfrm>
        <a:off x="20104" y="2806754"/>
        <a:ext cx="9564167" cy="371632"/>
      </dsp:txXfrm>
    </dsp:sp>
    <dsp:sp modelId="{115A2BBA-1278-4181-A7DC-382F5F8EB740}">
      <dsp:nvSpPr>
        <dsp:cNvPr id="0" name=""/>
        <dsp:cNvSpPr/>
      </dsp:nvSpPr>
      <dsp:spPr>
        <a:xfrm>
          <a:off x="0" y="3244570"/>
          <a:ext cx="9604375" cy="4118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Institutional and operational coordinating arrangements.</a:t>
          </a:r>
        </a:p>
      </dsp:txBody>
      <dsp:txXfrm>
        <a:off x="20104" y="3264674"/>
        <a:ext cx="9564167" cy="3716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1862CB-2565-405A-9464-EBD9586FC494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6257D7-2B1C-4016-9456-FEEFB71318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8957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2549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1258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96773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15716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39595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5470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93227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35183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4215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0786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0472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0014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1868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60264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4479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9561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62143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70075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34070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5867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5433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6433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893719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48300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613615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83863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21434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554543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94195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20103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541225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574822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49041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03454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972736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74713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56670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339226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028196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0225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701517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341669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734391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257D7-2B1C-4016-9456-FEEFB71318A0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484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3105" y="802298"/>
            <a:ext cx="8561747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3106" y="3531204"/>
            <a:ext cx="8561746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885EC-DC61-4DCA-BE77-724CBCA6D972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93105" y="329307"/>
            <a:ext cx="4897310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31092E3-95C9-48FB-BE35-FBC9C6000E77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2334637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7428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885EC-DC61-4DCA-BE77-724CBCA6D972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92E3-95C9-48FB-BE35-FBC9C6000E77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8598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813" y="1756130"/>
            <a:ext cx="8562580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3806195"/>
            <a:ext cx="854999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885EC-DC61-4DCA-BE77-724CBCA6D972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92E3-95C9-48FB-BE35-FBC9C6000E77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284510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066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889"/>
            <a:ext cx="9520157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34695" y="2010878"/>
            <a:ext cx="4608576" cy="34381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4793" y="2017343"/>
            <a:ext cx="4604130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885EC-DC61-4DCA-BE77-724CBCA6D972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92E3-95C9-48FB-BE35-FBC9C6000E77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2611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163"/>
            <a:ext cx="9520157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2019549"/>
            <a:ext cx="460857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4695" y="2824269"/>
            <a:ext cx="4608576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4791" y="2023003"/>
            <a:ext cx="4608576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4792" y="2821491"/>
            <a:ext cx="4608576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885EC-DC61-4DCA-BE77-724CBCA6D972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92E3-95C9-48FB-BE35-FBC9C6000E77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3729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885EC-DC61-4DCA-BE77-724CBCA6D972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92E3-95C9-48FB-BE35-FBC9C6000E77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7409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885EC-DC61-4DCA-BE77-724CBCA6D972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92E3-95C9-48FB-BE35-FBC9C6000E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868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42" y="798973"/>
            <a:ext cx="3183128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205491"/>
            <a:ext cx="3184989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885EC-DC61-4DCA-BE77-724CBCA6D972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92E3-95C9-48FB-BE35-FBC9C6000E77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224711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4675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bg2">
                    <a:lumMod val="10000"/>
                  </a:schemeClr>
                </a:gs>
                <a:gs pos="100000">
                  <a:schemeClr val="bg2">
                    <a:lumMod val="10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33350" h="50800" prst="divo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5694" y="1129513"/>
            <a:ext cx="5447840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145992"/>
            <a:ext cx="5440037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34695" y="5469856"/>
            <a:ext cx="5440038" cy="320123"/>
          </a:xfrm>
        </p:spPr>
        <p:txBody>
          <a:bodyPr/>
          <a:lstStyle>
            <a:lvl1pPr algn="l">
              <a:defRPr/>
            </a:lvl1pPr>
          </a:lstStyle>
          <a:p>
            <a:fld id="{1A2885EC-DC61-4DCA-BE77-724CBCA6D972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34910" y="318640"/>
            <a:ext cx="5453475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92E3-95C9-48FB-BE35-FBC9C6000E77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71687" y="798973"/>
            <a:ext cx="0" cy="2161124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6861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885EC-DC61-4DCA-BE77-724CBCA6D972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92E3-95C9-48FB-BE35-FBC9C6000E77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6385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883863"/>
            <a:ext cx="1615742" cy="45749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34694" y="883863"/>
            <a:ext cx="7738807" cy="45749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885EC-DC61-4DCA-BE77-724CBCA6D972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92E3-95C9-48FB-BE35-FBC9C6000E77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439111" y="719272"/>
            <a:ext cx="1615742" cy="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8446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6" y="2015732"/>
            <a:ext cx="9520158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885EC-DC61-4DCA-BE77-724CBCA6D972}" type="datetimeFigureOut">
              <a:rPr lang="en-US" smtClean="0"/>
              <a:t>10/13/2022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4695" y="329307"/>
            <a:ext cx="5855719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31092E3-95C9-48FB-BE35-FBC9C6000E77}" type="slidenum">
              <a:rPr lang="en-US" smtClean="0"/>
              <a:t>‹#›</a:t>
            </a:fld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8276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58" r:id="rId2"/>
    <p:sldLayoutId id="2147483859" r:id="rId3"/>
    <p:sldLayoutId id="2147483860" r:id="rId4"/>
    <p:sldLayoutId id="2147483861" r:id="rId5"/>
    <p:sldLayoutId id="2147483862" r:id="rId6"/>
    <p:sldLayoutId id="2147483863" r:id="rId7"/>
    <p:sldLayoutId id="2147483864" r:id="rId8"/>
    <p:sldLayoutId id="2147483865" r:id="rId9"/>
    <p:sldLayoutId id="2147483866" r:id="rId10"/>
    <p:sldLayoutId id="214748386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034510A-DB30-456D-9F45-F70101243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9E3E4AB-D495-4E09-86D0-3C3F1CD33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9D48945-BEE9-473E-9443-A1CE317E2D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DD6752A-2411-44BF-8C92-DF55B95F3A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334637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D5259EE0-CAF5-493C-858E-A9243EA891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Calculator, pen, compass, money and a paper with graphs printed on it">
            <a:extLst>
              <a:ext uri="{FF2B5EF4-FFF2-40B4-BE49-F238E27FC236}">
                <a16:creationId xmlns:a16="http://schemas.microsoft.com/office/drawing/2014/main" id="{95E14058-B3B0-3EEE-072C-A4D9C2AB871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</a:blip>
          <a:srcRect r="-1" b="663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CD1698A-B304-4251-8307-BE5D696B1B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6BE4EA-7D7D-3C38-6082-6A6245F4CF27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493105" y="802298"/>
            <a:ext cx="8561747" cy="2541431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6100" dirty="0"/>
              <a:t>MONETARY THEORY AND POLICY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0293D3-C731-7AA3-4A88-9CCAF5781503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2493106" y="3531204"/>
            <a:ext cx="8561746" cy="977621"/>
          </a:xfrm>
        </p:spPr>
        <p:txBody>
          <a:bodyPr vert="horz" lIns="91440" tIns="91440" rIns="91440" bIns="91440" rtlCol="0">
            <a:normAutofit/>
          </a:bodyPr>
          <a:lstStyle/>
          <a:p>
            <a:pPr marL="0" indent="0">
              <a:buNone/>
            </a:pPr>
            <a:r>
              <a:rPr lang="en-US" sz="1800" cap="all" spc="200" dirty="0"/>
              <a:t>WEEK 4-COORDINATION OF FISCAL AND MONETARY POLICY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6D3DE15-DB80-4D00-827C-A950117C82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334637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24" name="Picture 23">
            <a:extLst>
              <a:ext uri="{FF2B5EF4-FFF2-40B4-BE49-F238E27FC236}">
                <a16:creationId xmlns:a16="http://schemas.microsoft.com/office/drawing/2014/main" id="{5AEEC591-DD54-40F3-8BA3-834616AFD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BBEC0B2-5B0C-45EF-B375-ACB61DF74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9895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77980C74-AF2A-4450-847A-E743B22A26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CDC8DD-10D6-234B-B982-BF27D7552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</p:spPr>
        <p:txBody>
          <a:bodyPr>
            <a:normAutofit/>
          </a:bodyPr>
          <a:lstStyle/>
          <a:p>
            <a:r>
              <a:rPr lang="en-US" dirty="0"/>
              <a:t>TOPIC LIST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9CE1AD2-68C8-4D23-BCA6-A6714F325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30874" y="1996645"/>
            <a:ext cx="960327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698C92D5-DA82-49A4-B257-78C3125FA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graphicFrame>
        <p:nvGraphicFramePr>
          <p:cNvPr id="26" name="Content Placeholder 2">
            <a:extLst>
              <a:ext uri="{FF2B5EF4-FFF2-40B4-BE49-F238E27FC236}">
                <a16:creationId xmlns:a16="http://schemas.microsoft.com/office/drawing/2014/main" id="{BB55B185-368A-0EB5-2A96-E70B7C8076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99298061"/>
              </p:ext>
            </p:extLst>
          </p:nvPr>
        </p:nvGraphicFramePr>
        <p:xfrm>
          <a:off x="1130270" y="2502076"/>
          <a:ext cx="9604375" cy="36955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29642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079CD-FAC5-1AFA-0929-8C183E3F41B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177925"/>
          </a:xfrm>
        </p:spPr>
        <p:txBody>
          <a:bodyPr>
            <a:normAutofit/>
          </a:bodyPr>
          <a:lstStyle/>
          <a:p>
            <a:r>
              <a:rPr lang="en-US" sz="3200" b="1" dirty="0"/>
              <a:t>COORDINATION OF FISCAL AND MONETARY POLICY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9474EE-D790-562A-39FA-C9C04AA147A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541464"/>
            <a:ext cx="10515600" cy="458356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INTRODUCTION </a:t>
            </a:r>
            <a:r>
              <a:rPr lang="en-US" dirty="0"/>
              <a:t>                  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Policy coordination is important in the pursuit of monetary policy objectives in an economy.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Policy coordination is emphasized at two levels-</a:t>
            </a:r>
          </a:p>
          <a:p>
            <a:pPr marL="571500" indent="-571500">
              <a:buAutoNum type="romanLcParenBoth"/>
            </a:pPr>
            <a:r>
              <a:rPr lang="en-US" dirty="0"/>
              <a:t>Fulfillment of the overall policy objectives </a:t>
            </a:r>
          </a:p>
          <a:p>
            <a:pPr marL="571500" indent="-571500">
              <a:buAutoNum type="romanLcParenBoth"/>
            </a:pPr>
            <a:r>
              <a:rPr lang="en-US" dirty="0"/>
              <a:t>Institutional  and operational  procedures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In many countries, monetary policy has been subservient to fiscal policy.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In recent years, there has been-</a:t>
            </a:r>
          </a:p>
          <a:p>
            <a:pPr marL="0" indent="0">
              <a:buNone/>
            </a:pPr>
            <a:r>
              <a:rPr lang="en-US" dirty="0"/>
              <a:t>   -Adoption of market-based monetary and debt management instruments.</a:t>
            </a:r>
          </a:p>
          <a:p>
            <a:pPr marL="0" indent="0">
              <a:buNone/>
            </a:pPr>
            <a:r>
              <a:rPr lang="en-US" dirty="0"/>
              <a:t>   -Efforts to increase central bank independence.</a:t>
            </a:r>
          </a:p>
        </p:txBody>
      </p:sp>
    </p:spTree>
    <p:extLst>
      <p:ext uri="{BB962C8B-B14F-4D97-AF65-F5344CB8AC3E}">
        <p14:creationId xmlns:p14="http://schemas.microsoft.com/office/powerpoint/2010/main" val="23658741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695808-02C6-1EC3-160B-B958FDA4606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400175"/>
            <a:ext cx="10515600" cy="4351338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Two fundamental issues need to be stressed regarding the nature of monetary and fiscal policy coordination-</a:t>
            </a:r>
          </a:p>
          <a:p>
            <a:pPr marL="457200" indent="-457200">
              <a:buAutoNum type="arabicPeriod"/>
            </a:pPr>
            <a:r>
              <a:rPr lang="en-US" dirty="0"/>
              <a:t>The overall policy mix as well as each individual policy must be set on a sustainable </a:t>
            </a:r>
          </a:p>
          <a:p>
            <a:pPr marL="0" indent="0">
              <a:buNone/>
            </a:pPr>
            <a:r>
              <a:rPr lang="en-US" dirty="0"/>
              <a:t>    course.</a:t>
            </a:r>
          </a:p>
          <a:p>
            <a:pPr marL="0" indent="0">
              <a:buNone/>
            </a:pPr>
            <a:r>
              <a:rPr lang="en-US" dirty="0"/>
              <a:t>2.  Monetary and fiscal policies operate in different time frames.</a:t>
            </a:r>
          </a:p>
          <a:p>
            <a:pPr marL="0" indent="0">
              <a:buNone/>
            </a:pPr>
            <a:r>
              <a:rPr lang="en-US" dirty="0"/>
              <a:t>   -Monetary policy adjusts almost on a continuous basis.</a:t>
            </a:r>
          </a:p>
          <a:p>
            <a:pPr marL="0" indent="0">
              <a:buNone/>
            </a:pPr>
            <a:r>
              <a:rPr lang="en-US" dirty="0"/>
              <a:t>   -Fiscal policy takes time to adjust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Economic agents react with a lag to such adjustments.</a:t>
            </a:r>
          </a:p>
        </p:txBody>
      </p:sp>
    </p:spTree>
    <p:extLst>
      <p:ext uri="{BB962C8B-B14F-4D97-AF65-F5344CB8AC3E}">
        <p14:creationId xmlns:p14="http://schemas.microsoft.com/office/powerpoint/2010/main" val="3610823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6A45A-82E9-316D-5F71-7AA388AB5C1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412875"/>
            <a:ext cx="10515600" cy="4351338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n-US" b="1" dirty="0"/>
              <a:t>The Need to Coordinate  Monetary  and Fiscal Policies</a:t>
            </a:r>
          </a:p>
          <a:p>
            <a:pPr marL="0" indent="0" algn="just">
              <a:buNone/>
            </a:pPr>
            <a:r>
              <a:rPr lang="en-US" b="1" dirty="0"/>
              <a:t>1. </a:t>
            </a:r>
            <a:r>
              <a:rPr lang="en-US" dirty="0"/>
              <a:t>To achieve sustainable economic growth in the context  of price stability and viable external</a:t>
            </a:r>
          </a:p>
          <a:p>
            <a:pPr marL="0" indent="0" algn="just">
              <a:buNone/>
            </a:pPr>
            <a:r>
              <a:rPr lang="en-US" dirty="0"/>
              <a:t>         accounts.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dirty="0"/>
              <a:t> Close coordination is required to avoid -</a:t>
            </a:r>
          </a:p>
          <a:p>
            <a:pPr marL="0" indent="0" algn="just">
              <a:buNone/>
            </a:pPr>
            <a:r>
              <a:rPr lang="en-US" dirty="0"/>
              <a:t>      -Financial instability</a:t>
            </a:r>
          </a:p>
          <a:p>
            <a:pPr marL="0" indent="0" algn="just">
              <a:buNone/>
            </a:pPr>
            <a:r>
              <a:rPr lang="en-US" dirty="0"/>
              <a:t>      -High-interest rates </a:t>
            </a:r>
          </a:p>
          <a:p>
            <a:pPr marL="0" indent="0" algn="just">
              <a:buNone/>
            </a:pPr>
            <a:r>
              <a:rPr lang="en-US" dirty="0"/>
              <a:t>      -Exchange  rate pressures</a:t>
            </a:r>
          </a:p>
          <a:p>
            <a:pPr marL="0" indent="0" algn="just">
              <a:buNone/>
            </a:pPr>
            <a:r>
              <a:rPr lang="en-US" dirty="0"/>
              <a:t>      -Rapid inflation</a:t>
            </a:r>
          </a:p>
          <a:p>
            <a:pPr marL="0" indent="0" algn="just">
              <a:buNone/>
            </a:pPr>
            <a:r>
              <a:rPr lang="en-US" dirty="0"/>
              <a:t>      -Adverse impact on economic  growth </a:t>
            </a:r>
          </a:p>
        </p:txBody>
      </p:sp>
    </p:spTree>
    <p:extLst>
      <p:ext uri="{BB962C8B-B14F-4D97-AF65-F5344CB8AC3E}">
        <p14:creationId xmlns:p14="http://schemas.microsoft.com/office/powerpoint/2010/main" val="35059445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16A8F-8253-4E97-98EA-8BA1A696580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252538"/>
            <a:ext cx="10515600" cy="43529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2. Effective coordination makes it easier for policymakers to achieve their stated policy objectives in an efficient manner.</a:t>
            </a:r>
          </a:p>
          <a:p>
            <a:r>
              <a:rPr lang="en-US" dirty="0"/>
              <a:t>-It also ensures the commitment of decision-makers responsible for these two policy areas to mutually agreed objectives.</a:t>
            </a:r>
          </a:p>
          <a:p>
            <a:pPr marL="0" indent="0">
              <a:buNone/>
            </a:pPr>
            <a:r>
              <a:rPr lang="en-US" dirty="0"/>
              <a:t>3. Lack of coordination  between  the monetary  and fiscal authorities  will result in-</a:t>
            </a:r>
          </a:p>
          <a:p>
            <a:pPr marL="0" indent="0">
              <a:buNone/>
            </a:pPr>
            <a:r>
              <a:rPr lang="en-US" dirty="0"/>
              <a:t> -Inferior overall economic performance.</a:t>
            </a:r>
          </a:p>
          <a:p>
            <a:pPr marL="0" indent="0">
              <a:buNone/>
            </a:pPr>
            <a:r>
              <a:rPr lang="en-US" dirty="0"/>
              <a:t> -Lax in one policy area will burden the other area and is unsustainable in the long run.</a:t>
            </a:r>
          </a:p>
          <a:p>
            <a:pPr marL="0" indent="0">
              <a:buNone/>
            </a:pPr>
            <a:r>
              <a:rPr lang="en-US" dirty="0"/>
              <a:t> -Long-term inconsistency of  policy mix will diminish the effectiveness of the monetary  </a:t>
            </a:r>
          </a:p>
          <a:p>
            <a:pPr marL="0" indent="0">
              <a:buNone/>
            </a:pPr>
            <a:r>
              <a:rPr lang="en-US" dirty="0"/>
              <a:t>  policy.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59633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2ADFDB-FC00-6C75-34D9-3D3112F9B16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252538"/>
            <a:ext cx="10515600" cy="43529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4. Efficient coordination of monetary and fiscal policies needs to consider the need for </a:t>
            </a:r>
          </a:p>
          <a:p>
            <a:pPr marL="0" indent="0">
              <a:buNone/>
            </a:pPr>
            <a:r>
              <a:rPr lang="en-US" dirty="0"/>
              <a:t>    policy sustainability.</a:t>
            </a:r>
          </a:p>
          <a:p>
            <a:pPr marL="0" indent="0">
              <a:buNone/>
            </a:pPr>
            <a:r>
              <a:rPr lang="en-US" dirty="0"/>
              <a:t>     -Coordination will not succeed without policy sustainability.</a:t>
            </a:r>
          </a:p>
          <a:p>
            <a:pPr marL="0" indent="0">
              <a:buNone/>
            </a:pPr>
            <a:r>
              <a:rPr lang="en-US" dirty="0"/>
              <a:t>5. Coordination is important in achieving credibility for each of the two policies by </a:t>
            </a:r>
          </a:p>
          <a:p>
            <a:pPr marL="0" indent="0">
              <a:buNone/>
            </a:pPr>
            <a:r>
              <a:rPr lang="en-US" dirty="0"/>
              <a:t>     ensuring- </a:t>
            </a:r>
          </a:p>
          <a:p>
            <a:pPr marL="0" indent="0">
              <a:buNone/>
            </a:pPr>
            <a:r>
              <a:rPr lang="en-US" dirty="0"/>
              <a:t>    -That public finances do not give rise to destabilizing expectations.</a:t>
            </a:r>
          </a:p>
          <a:p>
            <a:pPr marL="0" indent="0">
              <a:buNone/>
            </a:pPr>
            <a:r>
              <a:rPr lang="en-US" dirty="0"/>
              <a:t>     -The less credible monetary  policy is, the larger the burden  on fiscal policy</a:t>
            </a:r>
          </a:p>
        </p:txBody>
      </p:sp>
    </p:spTree>
    <p:extLst>
      <p:ext uri="{BB962C8B-B14F-4D97-AF65-F5344CB8AC3E}">
        <p14:creationId xmlns:p14="http://schemas.microsoft.com/office/powerpoint/2010/main" val="26748746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7B9DA-BD4B-23AE-3BFC-51452931AD6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047750"/>
            <a:ext cx="10515600" cy="51292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6. Need to account for the different time frames in which monetary and fiscal policy </a:t>
            </a:r>
          </a:p>
          <a:p>
            <a:pPr marL="0" indent="0">
              <a:buNone/>
            </a:pPr>
            <a:r>
              <a:rPr lang="en-US" dirty="0"/>
              <a:t>    operate.</a:t>
            </a:r>
          </a:p>
          <a:p>
            <a:pPr marL="0" indent="0">
              <a:buNone/>
            </a:pPr>
            <a:r>
              <a:rPr lang="en-US" dirty="0"/>
              <a:t>   -It takes a long time to alter the fiscal stance through policy action.</a:t>
            </a:r>
          </a:p>
          <a:p>
            <a:pPr marL="0" indent="0">
              <a:buNone/>
            </a:pPr>
            <a:r>
              <a:rPr lang="en-US" dirty="0"/>
              <a:t>   -Monetary policy can be adjusted to alter monetary conditions daily.</a:t>
            </a:r>
          </a:p>
          <a:p>
            <a:pPr marL="0" indent="0">
              <a:buNone/>
            </a:pPr>
            <a:r>
              <a:rPr lang="en-US" dirty="0"/>
              <a:t>7. Policy coordination needs to be undertaken at two levels-</a:t>
            </a:r>
          </a:p>
          <a:p>
            <a:pPr marL="0" indent="0">
              <a:buNone/>
            </a:pPr>
            <a:r>
              <a:rPr lang="en-US" dirty="0"/>
              <a:t>    (I) There is a need to address the constraints that arise in the short term regarding the </a:t>
            </a:r>
          </a:p>
          <a:p>
            <a:pPr marL="0" indent="0">
              <a:buNone/>
            </a:pPr>
            <a:r>
              <a:rPr lang="en-US" dirty="0"/>
              <a:t>    operating procedures of the monetary and fiscal policies-short term-</a:t>
            </a:r>
          </a:p>
          <a:p>
            <a:pPr marL="0" indent="0">
              <a:buNone/>
            </a:pPr>
            <a:r>
              <a:rPr lang="en-US" dirty="0"/>
              <a:t>    (ii) Policy coordination must deal with the long-term macroeconomic effects that could </a:t>
            </a:r>
          </a:p>
          <a:p>
            <a:pPr marL="0" indent="0">
              <a:buNone/>
            </a:pPr>
            <a:r>
              <a:rPr lang="en-US" dirty="0"/>
              <a:t>     arise from an unbalanced policy mix-long term.</a:t>
            </a:r>
          </a:p>
        </p:txBody>
      </p:sp>
    </p:spTree>
    <p:extLst>
      <p:ext uri="{BB962C8B-B14F-4D97-AF65-F5344CB8AC3E}">
        <p14:creationId xmlns:p14="http://schemas.microsoft.com/office/powerpoint/2010/main" val="1827065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45C0EC-A760-07DC-0A77-AB7EE8FEB86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 (i) Short-term goals of policy coordination </a:t>
            </a:r>
          </a:p>
          <a:p>
            <a:r>
              <a:rPr lang="en-US" dirty="0"/>
              <a:t>-to ensure the attainment  of orderly financial conditions  including price stability</a:t>
            </a:r>
          </a:p>
          <a:p>
            <a:r>
              <a:rPr lang="en-US" dirty="0"/>
              <a:t>to focus on monetary  policy and public debt management</a:t>
            </a:r>
          </a:p>
          <a:p>
            <a:pPr marL="0" indent="0">
              <a:buNone/>
            </a:pPr>
            <a:r>
              <a:rPr lang="en-US" b="1" dirty="0"/>
              <a:t> (ii) In the long term, policy coordination is concerned with-</a:t>
            </a:r>
          </a:p>
          <a:p>
            <a:pPr marL="0" indent="0">
              <a:buNone/>
            </a:pPr>
            <a:r>
              <a:rPr lang="en-US" b="1" dirty="0"/>
              <a:t>   -</a:t>
            </a:r>
            <a:r>
              <a:rPr lang="en-US" dirty="0"/>
              <a:t>How to design a balanced monetary and fiscal policy mix.</a:t>
            </a:r>
          </a:p>
          <a:p>
            <a:pPr marL="0" indent="0">
              <a:buNone/>
            </a:pPr>
            <a:r>
              <a:rPr lang="en-US" dirty="0"/>
              <a:t>   -Maintaining the economy on its equilibrium growth path.</a:t>
            </a:r>
          </a:p>
          <a:p>
            <a:pPr marL="0" indent="0">
              <a:buNone/>
            </a:pPr>
            <a:r>
              <a:rPr lang="en-US" dirty="0"/>
              <a:t>   -Controlling inflation and promoting financial conditions for sustainable  growth.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1972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EEDB64-84DC-F47B-CF92-CD29DB8DBDF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8. The joint determination of objectives and policies by the monetary and fiscal authorities      </a:t>
            </a:r>
          </a:p>
          <a:p>
            <a:pPr marL="0" indent="0">
              <a:buNone/>
            </a:pPr>
            <a:r>
              <a:rPr lang="en-US" dirty="0"/>
              <a:t>     is fundamental. </a:t>
            </a:r>
          </a:p>
          <a:p>
            <a:pPr marL="0" indent="0">
              <a:buNone/>
            </a:pPr>
            <a:r>
              <a:rPr lang="en-US" dirty="0"/>
              <a:t>    e.g., setting a very restrictive  monetary  policy to offset a lax fiscal  policy may </a:t>
            </a:r>
          </a:p>
          <a:p>
            <a:pPr marL="0" indent="0">
              <a:buNone/>
            </a:pPr>
            <a:r>
              <a:rPr lang="en-US" dirty="0"/>
              <a:t>    -crowd  out private investment  and</a:t>
            </a:r>
          </a:p>
          <a:p>
            <a:pPr marL="0" indent="0">
              <a:buNone/>
            </a:pPr>
            <a:r>
              <a:rPr lang="en-US" dirty="0"/>
              <a:t>    - significantly increase the borrowing  costs for the government.</a:t>
            </a:r>
          </a:p>
          <a:p>
            <a:pPr marL="0" indent="0">
              <a:buNone/>
            </a:pPr>
            <a:r>
              <a:rPr lang="en-US" dirty="0"/>
              <a:t>9. The establishment  and development  of domestic  capital markets require policy </a:t>
            </a:r>
          </a:p>
          <a:p>
            <a:pPr marL="0" indent="0">
              <a:buNone/>
            </a:pPr>
            <a:r>
              <a:rPr lang="en-US" dirty="0"/>
              <a:t>    coordination.</a:t>
            </a:r>
          </a:p>
          <a:p>
            <a:pPr marL="0" indent="0">
              <a:buNone/>
            </a:pPr>
            <a:r>
              <a:rPr lang="en-US" dirty="0"/>
              <a:t>    -These markets allow the central bank to conduct  monetary  policy more efficiently.</a:t>
            </a:r>
          </a:p>
          <a:p>
            <a:pPr marL="0" indent="0">
              <a:buNone/>
            </a:pPr>
            <a:r>
              <a:rPr lang="en-US" dirty="0"/>
              <a:t>    -The markets  impose discipline on the monetary  and fiscal authorities in ensuring financial </a:t>
            </a:r>
          </a:p>
          <a:p>
            <a:pPr marL="0" indent="0">
              <a:buNone/>
            </a:pPr>
            <a:r>
              <a:rPr lang="en-US" dirty="0"/>
              <a:t>     stability.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09382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C5A1BE-F578-542B-0B85-6A302180232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10. The need for policy coordination also arises in the case of structural reform and  </a:t>
            </a:r>
          </a:p>
          <a:p>
            <a:pPr marL="0" indent="0">
              <a:buNone/>
            </a:pPr>
            <a:r>
              <a:rPr lang="en-US" dirty="0"/>
              <a:t>       liberalization of the financial sector.</a:t>
            </a:r>
          </a:p>
          <a:p>
            <a:r>
              <a:rPr lang="en-US" dirty="0"/>
              <a:t>Reforms can only proceed within the framework of a supportive fiscal policy that provides-</a:t>
            </a:r>
          </a:p>
          <a:p>
            <a:pPr marL="0" indent="0">
              <a:buNone/>
            </a:pPr>
            <a:r>
              <a:rPr lang="en-US" dirty="0"/>
              <a:t>   -Macroeconomic stability</a:t>
            </a:r>
          </a:p>
          <a:p>
            <a:pPr marL="0" indent="0">
              <a:buNone/>
            </a:pPr>
            <a:r>
              <a:rPr lang="en-US" dirty="0"/>
              <a:t>    -Fiscal discipline</a:t>
            </a:r>
          </a:p>
          <a:p>
            <a:pPr marL="0" indent="0">
              <a:buNone/>
            </a:pPr>
            <a:r>
              <a:rPr lang="en-US" dirty="0"/>
              <a:t>    -Avoidance of taxes that discriminate against the financial activity.</a:t>
            </a:r>
          </a:p>
          <a:p>
            <a:r>
              <a:rPr lang="en-US" dirty="0"/>
              <a:t>If high fiscal deficits persist, during the reforms, interest rates could rise to very high levels.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5764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87B112-4BD3-32CD-10A5-8D788979DCC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Phases in the Development of the Coordination Process</a:t>
            </a:r>
          </a:p>
          <a:p>
            <a:r>
              <a:rPr lang="en-US" dirty="0"/>
              <a:t>Coordination will take different forms depending on a country’s specific situation and the particular characteristics of its economy including-</a:t>
            </a:r>
          </a:p>
          <a:p>
            <a:pPr marL="0" indent="0">
              <a:buNone/>
            </a:pPr>
            <a:r>
              <a:rPr lang="en-US" dirty="0"/>
              <a:t>  -The depth of its financial markets</a:t>
            </a:r>
          </a:p>
          <a:p>
            <a:pPr marL="0" indent="0">
              <a:buNone/>
            </a:pPr>
            <a:r>
              <a:rPr lang="en-US" dirty="0"/>
              <a:t>  -The exchange  rate regime</a:t>
            </a:r>
          </a:p>
          <a:p>
            <a:pPr marL="0" indent="0">
              <a:buNone/>
            </a:pPr>
            <a:r>
              <a:rPr lang="en-US" dirty="0"/>
              <a:t>  -Institutional arrangements. </a:t>
            </a:r>
          </a:p>
          <a:p>
            <a:pPr marL="514350" indent="-514350">
              <a:buAutoNum type="arabicPeriod"/>
            </a:pPr>
            <a:r>
              <a:rPr lang="en-US" b="1" dirty="0"/>
              <a:t>Early stage of development</a:t>
            </a:r>
          </a:p>
          <a:p>
            <a:pPr marL="0" indent="0">
              <a:buNone/>
            </a:pPr>
            <a:r>
              <a:rPr lang="en-US" dirty="0"/>
              <a:t>  -There are no local markets for government debt.</a:t>
            </a:r>
          </a:p>
          <a:p>
            <a:pPr marL="0" indent="0">
              <a:buNone/>
            </a:pPr>
            <a:r>
              <a:rPr lang="en-US" dirty="0"/>
              <a:t>  -The central bank tends to finance fiscal deficits almost entirely.  </a:t>
            </a:r>
          </a:p>
        </p:txBody>
      </p:sp>
    </p:spTree>
    <p:extLst>
      <p:ext uri="{BB962C8B-B14F-4D97-AF65-F5344CB8AC3E}">
        <p14:creationId xmlns:p14="http://schemas.microsoft.com/office/powerpoint/2010/main" val="11431354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0F6A47-B4E4-E199-EBB8-280E096A658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 fontScale="92500"/>
          </a:bodyPr>
          <a:lstStyle/>
          <a:p>
            <a:r>
              <a:rPr lang="en-US" dirty="0"/>
              <a:t>In the early stage, it is, therefore, necessary to have-</a:t>
            </a:r>
          </a:p>
          <a:p>
            <a:pPr marL="0" indent="0">
              <a:buNone/>
            </a:pPr>
            <a:r>
              <a:rPr lang="en-US" dirty="0"/>
              <a:t>   -Formal rules to constrain central bank financing to the budget, to avoid an excessive </a:t>
            </a:r>
          </a:p>
          <a:p>
            <a:pPr marL="0" indent="0">
              <a:buNone/>
            </a:pPr>
            <a:r>
              <a:rPr lang="en-US" dirty="0"/>
              <a:t>     expansion in domestic credit.</a:t>
            </a:r>
          </a:p>
          <a:p>
            <a:pPr marL="0" indent="0">
              <a:buNone/>
            </a:pPr>
            <a:r>
              <a:rPr lang="en-US" dirty="0"/>
              <a:t>   -A project that projects the demand for broad money and sources of domestic credit i.e   </a:t>
            </a:r>
          </a:p>
          <a:p>
            <a:pPr marL="0" indent="0">
              <a:buNone/>
            </a:pPr>
            <a:r>
              <a:rPr lang="en-US" dirty="0"/>
              <a:t>    broad money programming framework is very useful in facilitating a balanced policy mix. </a:t>
            </a:r>
          </a:p>
          <a:p>
            <a:pPr marL="0" indent="0">
              <a:buNone/>
            </a:pPr>
            <a:r>
              <a:rPr lang="en-US" b="1" dirty="0"/>
              <a:t>Second Phase</a:t>
            </a:r>
          </a:p>
          <a:p>
            <a:pPr marL="0" indent="0">
              <a:buNone/>
            </a:pPr>
            <a:r>
              <a:rPr lang="en-US" dirty="0"/>
              <a:t>   - Auctioning of short-term marketable government securities. </a:t>
            </a:r>
          </a:p>
          <a:p>
            <a:pPr marL="0" indent="0">
              <a:buNone/>
            </a:pPr>
            <a:r>
              <a:rPr lang="en-US" dirty="0"/>
              <a:t>   -No secondary market for these securities.</a:t>
            </a:r>
          </a:p>
          <a:p>
            <a:pPr marL="0" indent="0">
              <a:buNone/>
            </a:pPr>
            <a:r>
              <a:rPr lang="en-US" dirty="0"/>
              <a:t>   -The interbank  market  is still underdeveloped.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01560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F4BD4A-D114-E3A7-C25E-9482EF4F014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-Interest rates could still be controlled by the authorities.</a:t>
            </a:r>
          </a:p>
          <a:p>
            <a:pPr marL="0" indent="0">
              <a:buNone/>
            </a:pPr>
            <a:r>
              <a:rPr lang="en-US" dirty="0"/>
              <a:t>-Indirect instruments of monetary policy are just being introduced.</a:t>
            </a:r>
          </a:p>
          <a:p>
            <a:pPr marL="0" indent="0">
              <a:buNone/>
            </a:pPr>
            <a:r>
              <a:rPr lang="en-US" dirty="0"/>
              <a:t>-The government’s debt service costs are now affected by the actions of the central bank.</a:t>
            </a:r>
          </a:p>
          <a:p>
            <a:pPr marL="0" indent="0">
              <a:buNone/>
            </a:pPr>
            <a:r>
              <a:rPr lang="en-US" b="1" dirty="0"/>
              <a:t>Third Phase</a:t>
            </a:r>
          </a:p>
          <a:p>
            <a:r>
              <a:rPr lang="en-US" dirty="0"/>
              <a:t>As domestic markets develop further-</a:t>
            </a:r>
          </a:p>
          <a:p>
            <a:pPr marL="0" indent="0">
              <a:buNone/>
            </a:pPr>
            <a:r>
              <a:rPr lang="en-US" dirty="0"/>
              <a:t>-There is greater flexibility in the determination of interest rates.</a:t>
            </a:r>
          </a:p>
          <a:p>
            <a:pPr marL="0" indent="0">
              <a:buNone/>
            </a:pPr>
            <a:r>
              <a:rPr lang="en-US" dirty="0"/>
              <a:t>-The central bank actively starts to manage overall liquidity levels.</a:t>
            </a:r>
          </a:p>
          <a:p>
            <a:pPr marL="0" indent="0">
              <a:buNone/>
            </a:pPr>
            <a:r>
              <a:rPr lang="en-US" dirty="0"/>
              <a:t>-Signaling role of interest rates increases in the economy.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73766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0BEF63-5CD8-DB8C-4370-C718255E946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 -The monitoring of money market development becomes critical.</a:t>
            </a:r>
          </a:p>
          <a:p>
            <a:pPr marL="0" indent="0">
              <a:buNone/>
            </a:pPr>
            <a:r>
              <a:rPr lang="en-US" dirty="0"/>
              <a:t> -The role of reserve money programming becomes more important to guide central bank </a:t>
            </a:r>
          </a:p>
          <a:p>
            <a:pPr marL="0" indent="0">
              <a:buNone/>
            </a:pPr>
            <a:r>
              <a:rPr lang="en-US" dirty="0"/>
              <a:t>   interventions in the market.</a:t>
            </a:r>
          </a:p>
          <a:p>
            <a:pPr marL="0" indent="0">
              <a:buNone/>
            </a:pPr>
            <a:r>
              <a:rPr lang="en-US" b="1" dirty="0"/>
              <a:t>The fourth /final Phase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dirty="0"/>
              <a:t>-Domestic markets –money markets become fully developed.</a:t>
            </a:r>
          </a:p>
          <a:p>
            <a:pPr marL="0" indent="0">
              <a:buNone/>
            </a:pPr>
            <a:r>
              <a:rPr lang="en-US" dirty="0"/>
              <a:t> -Interest rates are completely flexible.</a:t>
            </a:r>
          </a:p>
          <a:p>
            <a:pPr marL="0" indent="0">
              <a:buNone/>
            </a:pPr>
            <a:r>
              <a:rPr lang="en-US" dirty="0"/>
              <a:t> -The market ensures the liquidity of public debt instruments.</a:t>
            </a:r>
          </a:p>
          <a:p>
            <a:pPr marL="0" indent="0">
              <a:buNone/>
            </a:pPr>
            <a:r>
              <a:rPr lang="en-US" dirty="0"/>
              <a:t> -The central bank manages liquidity at its own initiative,  using flexible market-based </a:t>
            </a:r>
          </a:p>
          <a:p>
            <a:pPr marL="0" indent="0">
              <a:buNone/>
            </a:pPr>
            <a:r>
              <a:rPr lang="en-US" dirty="0"/>
              <a:t>    instruments</a:t>
            </a:r>
            <a:r>
              <a:rPr lang="en-US" b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5179033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A45B1C-8D8A-ABC9-A85C-5B2847D8A7B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/>
          <a:lstStyle/>
          <a:p>
            <a:r>
              <a:rPr lang="en-US" dirty="0"/>
              <a:t>Financial markets  react rapidly and strongly to monetary  policy signals</a:t>
            </a:r>
          </a:p>
          <a:p>
            <a:r>
              <a:rPr lang="en-US" dirty="0"/>
              <a:t>The credibility of monetary policy is critical in maintaining orderly market conditions.</a:t>
            </a:r>
          </a:p>
          <a:p>
            <a:r>
              <a:rPr lang="en-US" dirty="0"/>
              <a:t> The independence of the central bank is established.</a:t>
            </a:r>
          </a:p>
          <a:p>
            <a:r>
              <a:rPr lang="en-US" dirty="0"/>
              <a:t>Institutional credibility needs to be supported by operational credibility.</a:t>
            </a:r>
          </a:p>
          <a:p>
            <a:r>
              <a:rPr lang="en-US" dirty="0"/>
              <a:t>  Achieving monetary policy objectives depends on-</a:t>
            </a:r>
          </a:p>
          <a:p>
            <a:pPr marL="0" indent="0">
              <a:buNone/>
            </a:pPr>
            <a:r>
              <a:rPr lang="en-US" dirty="0"/>
              <a:t>   -The law that protects monetary authority independence</a:t>
            </a:r>
          </a:p>
          <a:p>
            <a:pPr marL="0" indent="0">
              <a:buNone/>
            </a:pPr>
            <a:r>
              <a:rPr lang="en-US" dirty="0"/>
              <a:t>   -The practical arrangements between the monetary and fiscal policymakers.</a:t>
            </a:r>
          </a:p>
          <a:p>
            <a:pPr marL="0" indent="0">
              <a:buNone/>
            </a:pPr>
            <a:r>
              <a:rPr lang="en-US" dirty="0"/>
              <a:t>   - The degree of fiscal discipline.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0486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269B8-7638-533D-07EA-EC54F147A84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Impact of Monetary Policy on Public Debt Management</a:t>
            </a:r>
          </a:p>
          <a:p>
            <a:pPr marL="0" indent="0">
              <a:buNone/>
            </a:pPr>
            <a:r>
              <a:rPr lang="en-US" dirty="0"/>
              <a:t>The channels of influence include-</a:t>
            </a:r>
          </a:p>
          <a:p>
            <a:pPr marL="571500" indent="-571500">
              <a:buAutoNum type="romanLcParenBoth"/>
            </a:pPr>
            <a:r>
              <a:rPr lang="en-US" dirty="0"/>
              <a:t>The stance of monetary policy.</a:t>
            </a:r>
          </a:p>
          <a:p>
            <a:pPr marL="571500" indent="-571500">
              <a:buAutoNum type="romanLcParenBoth"/>
            </a:pPr>
            <a:r>
              <a:rPr lang="en-US" dirty="0"/>
              <a:t>The choice and design of central bank instruments. </a:t>
            </a:r>
          </a:p>
          <a:p>
            <a:pPr marL="571500" indent="-571500">
              <a:buAutoNum type="romanLcParenBoth"/>
            </a:pPr>
            <a:r>
              <a:rPr lang="en-US" dirty="0"/>
              <a:t>The measures taken to promote the development of the domestic financial markets.</a:t>
            </a:r>
          </a:p>
          <a:p>
            <a:pPr marL="0" indent="0">
              <a:buNone/>
            </a:pPr>
            <a:r>
              <a:rPr lang="en-US" b="1" dirty="0"/>
              <a:t>(i) The stance of monetary policy</a:t>
            </a:r>
          </a:p>
          <a:p>
            <a:pPr marL="0" indent="0">
              <a:buNone/>
            </a:pPr>
            <a:r>
              <a:rPr lang="en-US" dirty="0"/>
              <a:t>  -Determines the government’s capacity to place debt at a low financial cost.</a:t>
            </a:r>
          </a:p>
          <a:p>
            <a:pPr marL="0" indent="0">
              <a:buNone/>
            </a:pPr>
            <a:r>
              <a:rPr lang="en-US" dirty="0"/>
              <a:t>  -An expansionary monetary policy would initially permit the placement of public debt in   </a:t>
            </a:r>
          </a:p>
          <a:p>
            <a:pPr marL="0" indent="0">
              <a:buNone/>
            </a:pPr>
            <a:r>
              <a:rPr lang="en-US" dirty="0"/>
              <a:t>    the market at low-interest rates.</a:t>
            </a:r>
          </a:p>
          <a:p>
            <a:pPr marL="0" indent="0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5824659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D801B7-86C6-373A-A8F4-AE2119275AC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/>
          <a:lstStyle/>
          <a:p>
            <a:r>
              <a:rPr lang="en-US" dirty="0"/>
              <a:t>A restrictive monetary policy could initially increase the cost of debt service for the government.</a:t>
            </a:r>
          </a:p>
          <a:p>
            <a:pPr marL="0" indent="0">
              <a:buNone/>
            </a:pPr>
            <a:r>
              <a:rPr lang="en-US" dirty="0"/>
              <a:t>   -If restrictive monetary policy is applied with a responsible fiscal policy, it  would  help to </a:t>
            </a:r>
          </a:p>
          <a:p>
            <a:pPr marL="0" indent="0">
              <a:buNone/>
            </a:pPr>
            <a:r>
              <a:rPr lang="en-US" dirty="0"/>
              <a:t>   build up credibility leading to-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No expectation  of capital loss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 Lower interest  rates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 More sustained development of the domestic financial markets.</a:t>
            </a:r>
          </a:p>
          <a:p>
            <a:pPr>
              <a:buFont typeface="Courier New" panose="02070309020205020404" pitchFamily="49" charset="0"/>
              <a:buChar char="o"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68135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A498DC-4542-F1AF-3CE5-69D39703412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(ii) </a:t>
            </a:r>
            <a:r>
              <a:rPr lang="en-US" b="1" dirty="0"/>
              <a:t>The choice and design of instruments of monetary policy</a:t>
            </a:r>
          </a:p>
          <a:p>
            <a:r>
              <a:rPr lang="en-US" dirty="0"/>
              <a:t>The monetary  authority  can help lower the cost of public debt service</a:t>
            </a:r>
          </a:p>
          <a:p>
            <a:pPr marL="0" indent="0">
              <a:buNone/>
            </a:pPr>
            <a:r>
              <a:rPr lang="en-US" dirty="0"/>
              <a:t>    -by enhancing the liquidity of government securities through open market operations </a:t>
            </a:r>
          </a:p>
          <a:p>
            <a:pPr marL="0" indent="0">
              <a:buNone/>
            </a:pPr>
            <a:r>
              <a:rPr lang="en-US" dirty="0"/>
              <a:t>     and reserve requirement regulations.</a:t>
            </a:r>
          </a:p>
          <a:p>
            <a:r>
              <a:rPr lang="en-US" dirty="0"/>
              <a:t>The central bank’s choice of these two instruments depends on the-</a:t>
            </a:r>
          </a:p>
          <a:p>
            <a:pPr marL="0" indent="0">
              <a:buNone/>
            </a:pPr>
            <a:r>
              <a:rPr lang="en-US" dirty="0"/>
              <a:t>    -The characteristics of the financial market.</a:t>
            </a:r>
          </a:p>
          <a:p>
            <a:pPr marL="0" indent="0">
              <a:buNone/>
            </a:pPr>
            <a:r>
              <a:rPr lang="en-US" dirty="0"/>
              <a:t>    -The ability of the monetary and fiscal authorities to coordinate policy targets and </a:t>
            </a:r>
          </a:p>
          <a:p>
            <a:pPr marL="0" indent="0">
              <a:buNone/>
            </a:pPr>
            <a:r>
              <a:rPr lang="en-US" dirty="0"/>
              <a:t>      operational procedures.</a:t>
            </a:r>
          </a:p>
        </p:txBody>
      </p:sp>
    </p:spTree>
    <p:extLst>
      <p:ext uri="{BB962C8B-B14F-4D97-AF65-F5344CB8AC3E}">
        <p14:creationId xmlns:p14="http://schemas.microsoft.com/office/powerpoint/2010/main" val="33627110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61580C-3BCB-87E3-7DC3-2B9106F4FE5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The ideal choice in the operation of the financial market is where-</a:t>
            </a:r>
          </a:p>
          <a:p>
            <a:pPr marL="0" indent="0">
              <a:buNone/>
            </a:pPr>
            <a:r>
              <a:rPr lang="en-US" dirty="0"/>
              <a:t>    -The central bank conducts its open market operations in government securities  </a:t>
            </a:r>
          </a:p>
          <a:p>
            <a:pPr marL="0" indent="0">
              <a:buNone/>
            </a:pPr>
            <a:r>
              <a:rPr lang="en-US" dirty="0"/>
              <a:t>      in the secondary market.</a:t>
            </a:r>
          </a:p>
          <a:p>
            <a:pPr marL="0" indent="0">
              <a:buNone/>
            </a:pPr>
            <a:r>
              <a:rPr lang="en-US" dirty="0"/>
              <a:t> -   The treasury places debt in the primary market. </a:t>
            </a:r>
          </a:p>
          <a:p>
            <a:pPr>
              <a:buFontTx/>
              <a:buChar char="-"/>
            </a:pPr>
            <a:r>
              <a:rPr lang="en-US" dirty="0"/>
              <a:t>   The Fiscal and monetary authorities pursue their own objectives simultaneously.</a:t>
            </a:r>
          </a:p>
          <a:p>
            <a:pPr marL="0" indent="0">
              <a:buNone/>
            </a:pPr>
            <a:r>
              <a:rPr lang="en-US" dirty="0"/>
              <a:t> -     Government securities stand to gain in liquidity.</a:t>
            </a:r>
          </a:p>
          <a:p>
            <a:r>
              <a:rPr lang="en-US" dirty="0"/>
              <a:t>If there is no policy coordination between the treasury and the central bank, then the two issue their securities separately.</a:t>
            </a:r>
          </a:p>
          <a:p>
            <a:r>
              <a:rPr lang="en-US" dirty="0"/>
              <a:t>Note- Some degree of coordination is required to achieve efficient market segmentation.</a:t>
            </a:r>
          </a:p>
          <a:p>
            <a:pPr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8219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48A199-13B3-FDE2-57A0-7F88E039766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Liquidity of government instruments depends on the characteristics of rediscount and reserve requirement regulations.</a:t>
            </a:r>
          </a:p>
          <a:p>
            <a:pPr marL="0" indent="0">
              <a:buNone/>
            </a:pPr>
            <a:r>
              <a:rPr lang="en-US" dirty="0"/>
              <a:t>   -If the central bank is ready to rediscount or accept them as collateral, the demand for     </a:t>
            </a:r>
          </a:p>
          <a:p>
            <a:pPr marL="0" indent="0">
              <a:buNone/>
            </a:pPr>
            <a:r>
              <a:rPr lang="en-US" dirty="0"/>
              <a:t>     these securities will increase.</a:t>
            </a:r>
          </a:p>
          <a:p>
            <a:r>
              <a:rPr lang="en-US" dirty="0"/>
              <a:t>The greater the uncertainty on the amount of reserve requirement by the central bank, the larger the demand for liquid assets.</a:t>
            </a:r>
          </a:p>
          <a:p>
            <a:r>
              <a:rPr lang="en-US" dirty="0"/>
              <a:t>The uncertainty increases if reserves-</a:t>
            </a:r>
          </a:p>
          <a:p>
            <a:pPr marL="0" indent="0">
              <a:buNone/>
            </a:pPr>
            <a:r>
              <a:rPr lang="en-US" dirty="0"/>
              <a:t>    -Must be maintained daily as opposed to an average over a certain time period</a:t>
            </a:r>
          </a:p>
          <a:p>
            <a:pPr marL="0" indent="0">
              <a:buNone/>
            </a:pPr>
            <a:r>
              <a:rPr lang="en-US" dirty="0"/>
              <a:t>    -Are determined on a simultaneous basis rather than on a lagged basis.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18312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2665A1-AD39-7F09-C749-E957C5C428E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Impact of Public Debt Management on Monetary Policy</a:t>
            </a:r>
          </a:p>
          <a:p>
            <a:r>
              <a:rPr lang="en-US" dirty="0"/>
              <a:t>The government’s financing strategy affects the conduct of monetary policy and the autonomy of the central bank.</a:t>
            </a:r>
          </a:p>
          <a:p>
            <a:r>
              <a:rPr lang="en-US" dirty="0"/>
              <a:t>The modalities of public debt management will affect interest rates.</a:t>
            </a:r>
          </a:p>
          <a:p>
            <a:r>
              <a:rPr lang="en-US" dirty="0"/>
              <a:t>The financial operations of the government will complicate the central bank’s task to </a:t>
            </a:r>
          </a:p>
          <a:p>
            <a:pPr marL="0" indent="0">
              <a:buNone/>
            </a:pPr>
            <a:r>
              <a:rPr lang="en-US" dirty="0"/>
              <a:t>    stabilize monetary aggregates.</a:t>
            </a:r>
          </a:p>
          <a:p>
            <a:r>
              <a:rPr lang="en-US" dirty="0"/>
              <a:t>Public debt management may alter money demand and influence the development of the local financial markets.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09692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3EF31E-CCA8-CBD4-00CA-5B3165E746A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The sustainability of the public debt is a function of -</a:t>
            </a:r>
          </a:p>
          <a:p>
            <a:pPr marL="0" indent="0">
              <a:buNone/>
            </a:pPr>
            <a:r>
              <a:rPr lang="en-US" dirty="0"/>
              <a:t>(i) The size of the stock  of debt is a threat to the credibility and effectiveness of monetary  </a:t>
            </a:r>
          </a:p>
          <a:p>
            <a:pPr marL="0" indent="0">
              <a:buNone/>
            </a:pPr>
            <a:r>
              <a:rPr lang="en-US" dirty="0"/>
              <a:t>      policy. </a:t>
            </a:r>
          </a:p>
          <a:p>
            <a:pPr marL="0" indent="0">
              <a:buNone/>
            </a:pPr>
            <a:r>
              <a:rPr lang="en-US" dirty="0"/>
              <a:t>     -If the real interest  rate exceeds  the growth  rate of real GNP,  the stock of debt will   </a:t>
            </a:r>
          </a:p>
          <a:p>
            <a:pPr marL="0" indent="0">
              <a:buNone/>
            </a:pPr>
            <a:r>
              <a:rPr lang="en-US" dirty="0"/>
              <a:t>       grow as a ratio to GNP if the government’s primary balance is not positive.</a:t>
            </a:r>
          </a:p>
          <a:p>
            <a:pPr marL="0" indent="0">
              <a:buNone/>
            </a:pPr>
            <a:r>
              <a:rPr lang="en-US" dirty="0"/>
              <a:t>  (ii) Its average maturity-high debt reduces the ratio of government financing needs.</a:t>
            </a:r>
          </a:p>
          <a:p>
            <a:pPr marL="0" indent="0">
              <a:buNone/>
            </a:pPr>
            <a:r>
              <a:rPr lang="en-US" dirty="0"/>
              <a:t>(iii)The relationship between the average interest rate and the rate of growth of GNP-</a:t>
            </a:r>
          </a:p>
          <a:p>
            <a:pPr marL="0" indent="0">
              <a:buNone/>
            </a:pPr>
            <a:r>
              <a:rPr lang="en-US" dirty="0"/>
              <a:t>     -A high level of public sector  debt relative to GNP threatens the effectiveness  of  </a:t>
            </a:r>
          </a:p>
          <a:p>
            <a:pPr marL="0" indent="0">
              <a:buNone/>
            </a:pPr>
            <a:r>
              <a:rPr lang="en-US" dirty="0"/>
              <a:t>      monetary  policy since it could entail the risk of its future</a:t>
            </a:r>
          </a:p>
        </p:txBody>
      </p:sp>
    </p:spTree>
    <p:extLst>
      <p:ext uri="{BB962C8B-B14F-4D97-AF65-F5344CB8AC3E}">
        <p14:creationId xmlns:p14="http://schemas.microsoft.com/office/powerpoint/2010/main" val="34348422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AEF890-6871-E992-0D97-D312AF3B1D5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en-US" i="1" dirty="0"/>
              <a:t>The solution to the debt sustainability problem </a:t>
            </a:r>
            <a:r>
              <a:rPr lang="en-US" dirty="0"/>
              <a:t>is to implement a program of fiscal adjustment that would-</a:t>
            </a:r>
          </a:p>
          <a:p>
            <a:pPr marL="0" indent="0">
              <a:buNone/>
            </a:pPr>
            <a:r>
              <a:rPr lang="en-US" dirty="0"/>
              <a:t>   -Reduce the financing needs of the government.</a:t>
            </a:r>
          </a:p>
          <a:p>
            <a:pPr marL="0" indent="0">
              <a:buNone/>
            </a:pPr>
            <a:r>
              <a:rPr lang="en-US" dirty="0"/>
              <a:t>   -Generate a budget surplus that would produce the resources to reduce the stock of </a:t>
            </a:r>
          </a:p>
          <a:p>
            <a:pPr marL="0" indent="0">
              <a:buNone/>
            </a:pPr>
            <a:r>
              <a:rPr lang="en-US" dirty="0"/>
              <a:t>    debt to sustainable levels.</a:t>
            </a:r>
          </a:p>
          <a:p>
            <a:r>
              <a:rPr lang="en-US" i="1" dirty="0"/>
              <a:t>Public debt management can affect the demand for money </a:t>
            </a:r>
            <a:r>
              <a:rPr lang="en-US" dirty="0"/>
              <a:t>in several ways-</a:t>
            </a:r>
          </a:p>
          <a:p>
            <a:pPr marL="514350" indent="-514350">
              <a:buAutoNum type="romanLcParenBoth"/>
            </a:pPr>
            <a:r>
              <a:rPr lang="en-US" dirty="0"/>
              <a:t>An increase in the holdings of government securities results in real balances </a:t>
            </a:r>
          </a:p>
          <a:p>
            <a:pPr marL="0" indent="0">
              <a:buNone/>
            </a:pPr>
            <a:r>
              <a:rPr lang="en-US" dirty="0"/>
              <a:t>    demanded.</a:t>
            </a:r>
          </a:p>
          <a:p>
            <a:pPr marL="0" indent="0">
              <a:buNone/>
            </a:pPr>
            <a:r>
              <a:rPr lang="en-US" dirty="0"/>
              <a:t>(ii) liquid government  securities  could be a substitute  for money balances and depress  </a:t>
            </a:r>
          </a:p>
          <a:p>
            <a:pPr marL="0" indent="0">
              <a:buNone/>
            </a:pPr>
            <a:r>
              <a:rPr lang="en-US" dirty="0"/>
              <a:t>      the demand for money balances.</a:t>
            </a:r>
          </a:p>
        </p:txBody>
      </p:sp>
    </p:spTree>
    <p:extLst>
      <p:ext uri="{BB962C8B-B14F-4D97-AF65-F5344CB8AC3E}">
        <p14:creationId xmlns:p14="http://schemas.microsoft.com/office/powerpoint/2010/main" val="24186324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30B78E-9AE7-0A6B-923D-F346BEC8301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(iii) A level of debt perceived as unsustainable  would  create expectations of future </a:t>
            </a:r>
          </a:p>
          <a:p>
            <a:pPr marL="0" indent="0">
              <a:buNone/>
            </a:pPr>
            <a:r>
              <a:rPr lang="en-US" dirty="0"/>
              <a:t>       inflation and reduce money demand.</a:t>
            </a:r>
          </a:p>
          <a:p>
            <a:pPr marL="0" indent="0">
              <a:buNone/>
            </a:pPr>
            <a:r>
              <a:rPr lang="en-US" dirty="0"/>
              <a:t>Other </a:t>
            </a:r>
            <a:r>
              <a:rPr lang="en-US" i="1" dirty="0"/>
              <a:t>factors that impact monetary policy</a:t>
            </a:r>
            <a:r>
              <a:rPr lang="en-US" dirty="0"/>
              <a:t> are-</a:t>
            </a:r>
          </a:p>
          <a:p>
            <a:r>
              <a:rPr lang="en-US" dirty="0"/>
              <a:t>Swings in government deposits at central bank that change the outstanding  monetary  base,  which the central bank might have to offset through  open market  operations.</a:t>
            </a:r>
          </a:p>
          <a:p>
            <a:r>
              <a:rPr lang="en-US" dirty="0"/>
              <a:t>Fiscal authority’s  decision on how to split its financing between  domestic  and foreign borrowing  affects monetary  growth.</a:t>
            </a:r>
          </a:p>
          <a:p>
            <a:r>
              <a:rPr lang="en-US" dirty="0"/>
              <a:t>The operation  of public debt policy could help develop  the domestic  financial market.</a:t>
            </a:r>
          </a:p>
        </p:txBody>
      </p:sp>
    </p:spTree>
    <p:extLst>
      <p:ext uri="{BB962C8B-B14F-4D97-AF65-F5344CB8AC3E}">
        <p14:creationId xmlns:p14="http://schemas.microsoft.com/office/powerpoint/2010/main" val="17870700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74D1BB-D30E-9741-AABD-B13F83A4C2A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/>
          </a:bodyPr>
          <a:lstStyle/>
          <a:p>
            <a:r>
              <a:rPr lang="en-US" b="1" dirty="0"/>
              <a:t>Monetary and Fiscal Policies under Different Exchange Rate Regimes</a:t>
            </a:r>
          </a:p>
          <a:p>
            <a:pPr marL="514350" indent="-514350">
              <a:buAutoNum type="alphaLcParenBoth"/>
            </a:pPr>
            <a:r>
              <a:rPr lang="en-US" b="1" dirty="0"/>
              <a:t>Fixed exchange rate regime</a:t>
            </a:r>
          </a:p>
          <a:p>
            <a:r>
              <a:rPr lang="en-US" dirty="0"/>
              <a:t>In a small country faced with perfect capital mobility and with no nontraded goods fiscal policy will be more effective in influencing aggregate demand.</a:t>
            </a:r>
          </a:p>
          <a:p>
            <a:pPr marL="0" indent="0">
              <a:buNone/>
            </a:pPr>
            <a:r>
              <a:rPr lang="en-US" dirty="0"/>
              <a:t>   -Changes in the fiscal stance  do not affect the interest  rate </a:t>
            </a:r>
          </a:p>
          <a:p>
            <a:pPr marL="0" indent="0">
              <a:buNone/>
            </a:pPr>
            <a:r>
              <a:rPr lang="en-US" dirty="0"/>
              <a:t>   -Expansionary  fiscal policy would  not give rise to any crowding  out of private sector  </a:t>
            </a:r>
          </a:p>
          <a:p>
            <a:pPr marL="0" indent="0">
              <a:buNone/>
            </a:pPr>
            <a:r>
              <a:rPr lang="en-US" dirty="0"/>
              <a:t>    activity.</a:t>
            </a:r>
          </a:p>
          <a:p>
            <a:pPr marL="0" indent="0">
              <a:buNone/>
            </a:pPr>
            <a:r>
              <a:rPr lang="en-US" dirty="0"/>
              <a:t>  -There would  be no question  regarding  what the optimal monetary  and fiscal policy mix </a:t>
            </a:r>
          </a:p>
          <a:p>
            <a:pPr marL="0" indent="0">
              <a:buNone/>
            </a:pPr>
            <a:r>
              <a:rPr lang="en-US" dirty="0"/>
              <a:t>   should be.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65631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12CDBD-3A4B-7625-5AF7-8B8BB32DE67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/>
          <a:lstStyle/>
          <a:p>
            <a:r>
              <a:rPr lang="en-US" dirty="0"/>
              <a:t>If there are </a:t>
            </a:r>
            <a:r>
              <a:rPr lang="en-US" i="1" dirty="0"/>
              <a:t>nontraded goods and capital mobility is less than perfect-</a:t>
            </a:r>
          </a:p>
          <a:p>
            <a:pPr marL="0" indent="0">
              <a:buNone/>
            </a:pPr>
            <a:r>
              <a:rPr lang="en-US" dirty="0"/>
              <a:t>   -Fiscal policy will lose part of its effectiveness.</a:t>
            </a:r>
          </a:p>
          <a:p>
            <a:pPr marL="0" indent="0">
              <a:buNone/>
            </a:pPr>
            <a:r>
              <a:rPr lang="en-US" dirty="0"/>
              <a:t>   -Domestic interest rates will move in response to changes in the stance of fiscal policy.</a:t>
            </a:r>
          </a:p>
          <a:p>
            <a:pPr marL="0" indent="0">
              <a:buNone/>
            </a:pPr>
            <a:r>
              <a:rPr lang="en-US" dirty="0"/>
              <a:t>    -Crowding out of the private sector.</a:t>
            </a:r>
          </a:p>
          <a:p>
            <a:pPr marL="0" indent="0">
              <a:buNone/>
            </a:pPr>
            <a:r>
              <a:rPr lang="en-US" dirty="0"/>
              <a:t>    -Monetary policy will gain some effectiveness and affect the level of aggregate demand.</a:t>
            </a:r>
          </a:p>
          <a:p>
            <a:pPr marL="0" indent="0">
              <a:buNone/>
            </a:pPr>
            <a:r>
              <a:rPr lang="en-US" dirty="0"/>
              <a:t>   -The higher the share of non-traded goods in an economy, the more effective the monetary </a:t>
            </a:r>
          </a:p>
          <a:p>
            <a:pPr marL="0" indent="0">
              <a:buNone/>
            </a:pPr>
            <a:r>
              <a:rPr lang="en-US" dirty="0"/>
              <a:t>      policy.</a:t>
            </a:r>
          </a:p>
        </p:txBody>
      </p:sp>
    </p:spTree>
    <p:extLst>
      <p:ext uri="{BB962C8B-B14F-4D97-AF65-F5344CB8AC3E}">
        <p14:creationId xmlns:p14="http://schemas.microsoft.com/office/powerpoint/2010/main" val="34723693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5B5264-13F9-7021-9608-488D1E462D0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The role of a shock absorber in the event of exogenous shocks would fall mainly on fiscal policy in a small country.</a:t>
            </a:r>
          </a:p>
          <a:p>
            <a:r>
              <a:rPr lang="en-US" dirty="0"/>
              <a:t>Other limits to the effectiveness of fiscal policy under a fixed exchange regime arise from-</a:t>
            </a:r>
          </a:p>
          <a:p>
            <a:pPr marL="0" indent="0">
              <a:buNone/>
            </a:pPr>
            <a:r>
              <a:rPr lang="en-US" dirty="0"/>
              <a:t> -The weakening of confidence in the exchange rate peg that could follow from an </a:t>
            </a:r>
          </a:p>
          <a:p>
            <a:pPr marL="0" indent="0">
              <a:buNone/>
            </a:pPr>
            <a:r>
              <a:rPr lang="en-US" dirty="0"/>
              <a:t>  expansionary fiscal policy. </a:t>
            </a:r>
          </a:p>
          <a:p>
            <a:pPr marL="0" indent="0">
              <a:buNone/>
            </a:pPr>
            <a:r>
              <a:rPr lang="en-US" dirty="0"/>
              <a:t> -The policy would  lead to a deficit in the current  account  of the balance  of payments</a:t>
            </a:r>
          </a:p>
          <a:p>
            <a:pPr marL="0" indent="0">
              <a:buNone/>
            </a:pPr>
            <a:r>
              <a:rPr lang="en-US" dirty="0"/>
              <a:t> -A current account deficit becomes unsustainable.</a:t>
            </a:r>
          </a:p>
          <a:p>
            <a:pPr marL="0" indent="0">
              <a:buNone/>
            </a:pPr>
            <a:r>
              <a:rPr lang="en-US" dirty="0"/>
              <a:t> -Market participants would expect a devaluation.</a:t>
            </a:r>
          </a:p>
          <a:p>
            <a:pPr marL="0" indent="0">
              <a:buNone/>
            </a:pPr>
            <a:r>
              <a:rPr lang="en-US" dirty="0"/>
              <a:t>-An expansionary fiscal policy would lead to inflation, which would erode competitiveness.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9227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8F1544-A688-ABDC-98A3-F83DF9BBB5F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  Flexible exchange rate regime</a:t>
            </a:r>
          </a:p>
          <a:p>
            <a:r>
              <a:rPr lang="en-US" dirty="0"/>
              <a:t>Monetary policy can be used to raise the level of domestic output and Fiscal policy loses all effectiveness. </a:t>
            </a:r>
          </a:p>
          <a:p>
            <a:r>
              <a:rPr lang="en-US" dirty="0"/>
              <a:t>In the presence of perfect capital mobility, and the absence of non-traded goods, there is no question that theoretically the optimal policy mix consists solely of monetary policy.</a:t>
            </a:r>
          </a:p>
          <a:p>
            <a:pPr marL="0" indent="0">
              <a:buNone/>
            </a:pPr>
            <a:r>
              <a:rPr lang="en-US" i="1" dirty="0"/>
              <a:t>Note</a:t>
            </a:r>
          </a:p>
          <a:p>
            <a:r>
              <a:rPr lang="en-US" dirty="0"/>
              <a:t>If structural characteristics of the economy are different, fiscal policy would have a role to play in this regime.</a:t>
            </a:r>
          </a:p>
          <a:p>
            <a:r>
              <a:rPr lang="en-US" dirty="0"/>
              <a:t>Prudent fiscal policy will always be necessary to establish overall policy credibility and to avoid overburdening of monetary policy.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76244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ED3EBD-90A0-6E96-30CD-93A7EECD80E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An expansionary fiscal policy would be totally ineffective in influencing aggregate demand as it would crown out private sector activity.</a:t>
            </a:r>
          </a:p>
          <a:p>
            <a:r>
              <a:rPr lang="en-US" dirty="0"/>
              <a:t>Increase in the domestic public debt needed to finance a higher level of fiscal expenditure would give rise to an initial increase in interest rates.</a:t>
            </a:r>
          </a:p>
          <a:p>
            <a:r>
              <a:rPr lang="en-US" dirty="0"/>
              <a:t>Capital inflows would take place-until interest rates come down to international levels-</a:t>
            </a:r>
          </a:p>
          <a:p>
            <a:pPr marL="0" indent="0">
              <a:buNone/>
            </a:pPr>
            <a:r>
              <a:rPr lang="en-US" dirty="0"/>
              <a:t>    -The exchange rate would appreciate.</a:t>
            </a:r>
          </a:p>
          <a:p>
            <a:pPr marL="0" indent="0">
              <a:buNone/>
            </a:pPr>
            <a:r>
              <a:rPr lang="en-US" dirty="0"/>
              <a:t>    -The profitability of the private sector would reduce and be crowded out by fiscal </a:t>
            </a:r>
          </a:p>
          <a:p>
            <a:pPr marL="0" indent="0">
              <a:buNone/>
            </a:pPr>
            <a:r>
              <a:rPr lang="en-US" dirty="0"/>
              <a:t>      expansion.</a:t>
            </a:r>
          </a:p>
          <a:p>
            <a:r>
              <a:rPr lang="en-US" dirty="0"/>
              <a:t>Flexible exchange  rate regime the economy  is more prone to nominal shocks from abroad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57856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72C8CC-4CF3-BB07-79F3-677065E9C35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 The Relationship Between the Central Bank and the Treasury</a:t>
            </a:r>
          </a:p>
          <a:p>
            <a:r>
              <a:rPr lang="en-US" dirty="0"/>
              <a:t>Legal framework for public debt management would initially authorize</a:t>
            </a:r>
          </a:p>
          <a:p>
            <a:pPr marL="0" indent="0">
              <a:buNone/>
            </a:pPr>
            <a:r>
              <a:rPr lang="en-US" dirty="0"/>
              <a:t> - The Ministry of Finance to borrow on behalf of the government.</a:t>
            </a:r>
          </a:p>
          <a:p>
            <a:pPr marL="0" indent="0">
              <a:buNone/>
            </a:pPr>
            <a:r>
              <a:rPr lang="en-US" dirty="0"/>
              <a:t>-   Central bank normally  acts as fiscal agent for the government</a:t>
            </a:r>
          </a:p>
          <a:p>
            <a:pPr marL="0" indent="0">
              <a:buNone/>
            </a:pPr>
            <a:r>
              <a:rPr lang="en-US" i="1" dirty="0"/>
              <a:t>Note</a:t>
            </a:r>
          </a:p>
          <a:p>
            <a:r>
              <a:rPr lang="en-US" dirty="0"/>
              <a:t>These institutional arrangements facilitate policy coordination but may sometimes lead to a conflict of interest.</a:t>
            </a:r>
          </a:p>
          <a:p>
            <a:r>
              <a:rPr lang="en-US" dirty="0"/>
              <a:t>The arrangements that are appropriate for a particular country are likely to change over time depending on the level of financial sector reforms.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81096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D10F4E-C4FB-A525-342B-D2E8B4D0AF0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/>
          <a:lstStyle/>
          <a:p>
            <a:r>
              <a:rPr lang="en-US" dirty="0"/>
              <a:t>Separation of debt management and monetary policy</a:t>
            </a:r>
          </a:p>
          <a:p>
            <a:pPr marL="0" indent="0">
              <a:buNone/>
            </a:pPr>
            <a:r>
              <a:rPr lang="en-US" dirty="0"/>
              <a:t>    -involves a reduction in the role of the central bank as a fiscal agent while increasing its </a:t>
            </a:r>
          </a:p>
          <a:p>
            <a:pPr marL="0" indent="0">
              <a:buNone/>
            </a:pPr>
            <a:r>
              <a:rPr lang="en-US" dirty="0"/>
              <a:t>      role in debt management. </a:t>
            </a:r>
          </a:p>
          <a:p>
            <a:r>
              <a:rPr lang="en-US" dirty="0"/>
              <a:t>The preconditions for the separation of these institutions are-</a:t>
            </a:r>
          </a:p>
          <a:p>
            <a:pPr marL="0" indent="0">
              <a:buNone/>
            </a:pPr>
            <a:r>
              <a:rPr lang="en-US" dirty="0"/>
              <a:t>     -A stable economic  framework</a:t>
            </a:r>
          </a:p>
          <a:p>
            <a:pPr marL="0" indent="0">
              <a:buNone/>
            </a:pPr>
            <a:r>
              <a:rPr lang="en-US" dirty="0"/>
              <a:t>     -Market  development</a:t>
            </a:r>
          </a:p>
          <a:p>
            <a:pPr marL="0" indent="0">
              <a:buNone/>
            </a:pPr>
            <a:r>
              <a:rPr lang="en-US" dirty="0"/>
              <a:t>     -The adoption of indirect instruments of monetary control. </a:t>
            </a:r>
          </a:p>
          <a:p>
            <a:r>
              <a:rPr lang="en-US" dirty="0"/>
              <a:t>The context of the separation of policies has made coordination of the policies important in modern day economies.</a:t>
            </a:r>
          </a:p>
        </p:txBody>
      </p:sp>
    </p:spTree>
    <p:extLst>
      <p:ext uri="{BB962C8B-B14F-4D97-AF65-F5344CB8AC3E}">
        <p14:creationId xmlns:p14="http://schemas.microsoft.com/office/powerpoint/2010/main" val="15608999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8A812-4C22-CA76-1AE0-A24D8AA9B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FD3DF0-3704-2B9E-36D1-553F85FC2B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Location of the debt management office</a:t>
            </a:r>
          </a:p>
          <a:p>
            <a:pPr marL="0" indent="0">
              <a:buNone/>
            </a:pPr>
            <a:r>
              <a:rPr lang="en-US" dirty="0"/>
              <a:t>Public debt management comprises the following separate but related functions-</a:t>
            </a:r>
          </a:p>
          <a:p>
            <a:r>
              <a:rPr lang="en-US" i="1" dirty="0"/>
              <a:t>Policy function</a:t>
            </a:r>
            <a:r>
              <a:rPr lang="en-US" dirty="0"/>
              <a:t>-involves the formulation of instruments.</a:t>
            </a:r>
          </a:p>
          <a:p>
            <a:r>
              <a:rPr lang="en-US" i="1" dirty="0"/>
              <a:t>Planning function</a:t>
            </a:r>
            <a:r>
              <a:rPr lang="en-US" dirty="0"/>
              <a:t>-concerned with the projection of fiscal requirements and the formulation of a debt program.</a:t>
            </a:r>
          </a:p>
          <a:p>
            <a:r>
              <a:rPr lang="en-US" i="1" dirty="0"/>
              <a:t>Selling function</a:t>
            </a:r>
            <a:r>
              <a:rPr lang="en-US" dirty="0"/>
              <a:t>-for selling arrangements.</a:t>
            </a:r>
          </a:p>
          <a:p>
            <a:r>
              <a:rPr lang="en-US" i="1" dirty="0"/>
              <a:t>Fiscal function</a:t>
            </a:r>
            <a:r>
              <a:rPr lang="en-US" dirty="0"/>
              <a:t>-the management of government cash balances.</a:t>
            </a:r>
          </a:p>
          <a:p>
            <a:pPr marL="0" indent="0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1626458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EC934-9DCE-6259-BDF6-48F65C1E8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9C8CEE-77DB-77AF-FA74-2E3A0D2E33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secondary market function-the management of the stock of government debt.</a:t>
            </a:r>
          </a:p>
          <a:p>
            <a:r>
              <a:rPr lang="en-US" dirty="0"/>
              <a:t>Advisory function- the provision of advice to the treasury on the above debt management functions.</a:t>
            </a:r>
          </a:p>
          <a:p>
            <a:r>
              <a:rPr lang="en-US" dirty="0"/>
              <a:t>The accounting function- management of records of debt management and stock of government debt.</a:t>
            </a:r>
          </a:p>
        </p:txBody>
      </p:sp>
    </p:spTree>
    <p:extLst>
      <p:ext uri="{BB962C8B-B14F-4D97-AF65-F5344CB8AC3E}">
        <p14:creationId xmlns:p14="http://schemas.microsoft.com/office/powerpoint/2010/main" val="28413201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95FC9-A4B9-D59E-D730-64778A1BD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300381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2E7DE8-5D1B-5A95-E5FC-DC4DF94C8A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447800"/>
            <a:ext cx="9520158" cy="4419600"/>
          </a:xfrm>
        </p:spPr>
        <p:txBody>
          <a:bodyPr>
            <a:normAutofit/>
          </a:bodyPr>
          <a:lstStyle/>
          <a:p>
            <a:r>
              <a:rPr lang="en-US" dirty="0"/>
              <a:t>These functions  can be situated  in either the </a:t>
            </a:r>
            <a:r>
              <a:rPr lang="en-US" i="1" dirty="0"/>
              <a:t>treasury,  the Ministry Of Finance-MOF-,  or the central bank</a:t>
            </a:r>
          </a:p>
          <a:p>
            <a:r>
              <a:rPr lang="en-US" dirty="0"/>
              <a:t>The arrangements evolve in line with-</a:t>
            </a:r>
          </a:p>
          <a:p>
            <a:pPr marL="0" indent="0">
              <a:buNone/>
            </a:pPr>
            <a:r>
              <a:rPr lang="en-US" dirty="0"/>
              <a:t>    -Economic progress.</a:t>
            </a:r>
          </a:p>
          <a:p>
            <a:pPr marL="0" indent="0">
              <a:buNone/>
            </a:pPr>
            <a:r>
              <a:rPr lang="en-US" dirty="0"/>
              <a:t>    -The scope of implementation of a market bases debt management strategy.</a:t>
            </a:r>
          </a:p>
          <a:p>
            <a:r>
              <a:rPr lang="en-US" dirty="0"/>
              <a:t>In some countries the central bank is the sole financial agent of the government and sells securities in the primary market. </a:t>
            </a:r>
          </a:p>
          <a:p>
            <a:r>
              <a:rPr lang="en-US" dirty="0"/>
              <a:t>The Central bank may also be requested to provide direct credit to the government.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3902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3428FD-1052-ADCA-3B05-3701B12B4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357531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371712-89EC-1057-5343-A9DC339522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5921" y="1162049"/>
            <a:ext cx="9520158" cy="4891431"/>
          </a:xfrm>
        </p:spPr>
        <p:txBody>
          <a:bodyPr>
            <a:normAutofit/>
          </a:bodyPr>
          <a:lstStyle/>
          <a:p>
            <a:r>
              <a:rPr lang="en-US" i="1" dirty="0"/>
              <a:t>The Ministry of Finance- </a:t>
            </a:r>
            <a:r>
              <a:rPr lang="en-US" dirty="0"/>
              <a:t>works independently or relies for the execution of its decisions on an agency under its direct supervision.</a:t>
            </a:r>
          </a:p>
          <a:p>
            <a:r>
              <a:rPr lang="en-US" dirty="0"/>
              <a:t>The objectives of public debt management functions determine the location of debt management functions. </a:t>
            </a:r>
          </a:p>
          <a:p>
            <a:r>
              <a:rPr lang="en-US" dirty="0"/>
              <a:t>If the development of the secondary markets is the main debt management objective-</a:t>
            </a:r>
          </a:p>
          <a:p>
            <a:pPr marL="0" indent="0">
              <a:buNone/>
            </a:pPr>
            <a:r>
              <a:rPr lang="en-US" dirty="0"/>
              <a:t>   -The central bank may be given considerable  scope in key decisions  concerning  </a:t>
            </a:r>
          </a:p>
          <a:p>
            <a:pPr marL="0" indent="0">
              <a:buNone/>
            </a:pPr>
            <a:r>
              <a:rPr lang="en-US" dirty="0"/>
              <a:t>     issuance,  type,  size, and timing. </a:t>
            </a:r>
          </a:p>
          <a:p>
            <a:pPr marL="0" indent="0">
              <a:buNone/>
            </a:pPr>
            <a:r>
              <a:rPr lang="en-US" dirty="0"/>
              <a:t>  -This is typical of countries in a transitional stage of the coordination process.</a:t>
            </a:r>
          </a:p>
          <a:p>
            <a:r>
              <a:rPr lang="en-US" dirty="0"/>
              <a:t>If interest cost minimization is the main objective, then the treasury manages most aspects of the debt policy. </a:t>
            </a:r>
          </a:p>
        </p:txBody>
      </p:sp>
    </p:spTree>
    <p:extLst>
      <p:ext uri="{BB962C8B-B14F-4D97-AF65-F5344CB8AC3E}">
        <p14:creationId xmlns:p14="http://schemas.microsoft.com/office/powerpoint/2010/main" val="35996470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6AB0D9-1DFE-B3D6-3796-E644C7E8287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/>
          </a:bodyPr>
          <a:lstStyle/>
          <a:p>
            <a:r>
              <a:rPr lang="en-US" b="1" dirty="0"/>
              <a:t>Institutional and operational coordinating arrangements</a:t>
            </a:r>
          </a:p>
          <a:p>
            <a:pPr marL="0" indent="0">
              <a:buNone/>
            </a:pPr>
            <a:r>
              <a:rPr lang="en-US" dirty="0"/>
              <a:t>The arrangements differ between countries and include</a:t>
            </a:r>
          </a:p>
          <a:p>
            <a:pPr marL="514350" indent="-514350">
              <a:buAutoNum type="romanLcParenBoth"/>
            </a:pPr>
            <a:r>
              <a:rPr lang="en-US" dirty="0"/>
              <a:t>Combination of monetary and debt management policies-the central bank is the sole financial agent of the government.</a:t>
            </a:r>
          </a:p>
          <a:p>
            <a:pPr marL="0" indent="0">
              <a:buNone/>
            </a:pPr>
            <a:r>
              <a:rPr lang="en-US" dirty="0"/>
              <a:t>(ii) Separation of the policies-the central bank is no longer authorized to extend credit to the   </a:t>
            </a:r>
          </a:p>
          <a:p>
            <a:pPr marL="0" indent="0">
              <a:buNone/>
            </a:pPr>
            <a:r>
              <a:rPr lang="en-US" dirty="0"/>
              <a:t>      government.</a:t>
            </a:r>
          </a:p>
          <a:p>
            <a:pPr marL="0" indent="0">
              <a:buNone/>
            </a:pPr>
            <a:r>
              <a:rPr lang="en-US" dirty="0"/>
              <a:t>      -Central bank is assigned autonomy in monetary policy matters</a:t>
            </a:r>
          </a:p>
          <a:p>
            <a:pPr marL="0" indent="0">
              <a:buNone/>
            </a:pPr>
            <a:r>
              <a:rPr lang="en-US" dirty="0"/>
              <a:t>      -Debt management  is carried  out by the treasury  or in some cases by a separate  debt </a:t>
            </a:r>
          </a:p>
          <a:p>
            <a:pPr marL="0" indent="0">
              <a:buNone/>
            </a:pPr>
            <a:r>
              <a:rPr lang="en-US" dirty="0"/>
              <a:t>        management office.</a:t>
            </a:r>
          </a:p>
          <a:p>
            <a:pPr marL="0" indent="0">
              <a:buNone/>
            </a:pP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95460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9B8E50-0C3B-EC1A-1A3C-76944F03ABA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/>
          <a:lstStyle/>
          <a:p>
            <a:r>
              <a:rPr lang="en-US" dirty="0"/>
              <a:t>Effective coordination of fiscal and monetary policies requires appropriate Institutional and operating arrangements.</a:t>
            </a:r>
          </a:p>
          <a:p>
            <a:r>
              <a:rPr lang="en-US" dirty="0"/>
              <a:t>Institutional separation of monetary policy and public debt management results in –</a:t>
            </a:r>
          </a:p>
          <a:p>
            <a:pPr marL="0" indent="0">
              <a:buNone/>
            </a:pPr>
            <a:r>
              <a:rPr lang="en-US" dirty="0"/>
              <a:t>    -Increased autonomy of respective agencies.</a:t>
            </a:r>
          </a:p>
          <a:p>
            <a:pPr marL="0" indent="0">
              <a:buNone/>
            </a:pPr>
            <a:r>
              <a:rPr lang="en-US" dirty="0"/>
              <a:t>     -Central bank policies are typically aimed at promoting and maintaining the primary  </a:t>
            </a:r>
          </a:p>
          <a:p>
            <a:pPr marL="0" indent="0">
              <a:buNone/>
            </a:pPr>
            <a:r>
              <a:rPr lang="en-US" dirty="0"/>
              <a:t>      objective of price stability.</a:t>
            </a:r>
          </a:p>
          <a:p>
            <a:pPr marL="0" indent="0">
              <a:buNone/>
            </a:pPr>
            <a:r>
              <a:rPr lang="en-US" dirty="0"/>
              <a:t>     -Public debt management aims at minimizing the costs of fiscal deficit financing.</a:t>
            </a:r>
          </a:p>
          <a:p>
            <a:r>
              <a:rPr lang="en-US" dirty="0"/>
              <a:t>A number of countries have established separate debt management offices where interest cost minimization is a major objective.</a:t>
            </a:r>
          </a:p>
        </p:txBody>
      </p:sp>
    </p:spTree>
    <p:extLst>
      <p:ext uri="{BB962C8B-B14F-4D97-AF65-F5344CB8AC3E}">
        <p14:creationId xmlns:p14="http://schemas.microsoft.com/office/powerpoint/2010/main" val="417485668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A62560-0551-2C62-3735-246C427AE55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/>
          <a:lstStyle/>
          <a:p>
            <a:r>
              <a:rPr lang="en-US" dirty="0"/>
              <a:t>There is a need for policy coordination  even in with institutional separation.</a:t>
            </a:r>
          </a:p>
          <a:p>
            <a:r>
              <a:rPr lang="en-US" dirty="0"/>
              <a:t>Rule-based  arrangements are useful in enhancing  transparency  and in encouraging  financial discipline.</a:t>
            </a:r>
          </a:p>
          <a:p>
            <a:r>
              <a:rPr lang="en-US" dirty="0"/>
              <a:t>Policy content  matters  more than policy framework.</a:t>
            </a:r>
          </a:p>
          <a:p>
            <a:r>
              <a:rPr lang="en-US" dirty="0"/>
              <a:t>Rule-based  arrangements  by themselves  cannot  create  credibility.</a:t>
            </a:r>
          </a:p>
          <a:p>
            <a:r>
              <a:rPr lang="en-US" dirty="0"/>
              <a:t> The advantages  of rule-based  arrangements  can be realized  only if they are backed  by strong macroeconomic   and structural  policies.</a:t>
            </a:r>
          </a:p>
        </p:txBody>
      </p:sp>
    </p:spTree>
    <p:extLst>
      <p:ext uri="{BB962C8B-B14F-4D97-AF65-F5344CB8AC3E}">
        <p14:creationId xmlns:p14="http://schemas.microsoft.com/office/powerpoint/2010/main" val="26608042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E6B78C-45C1-1A00-7401-92F58974D2C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/>
          <a:lstStyle/>
          <a:p>
            <a:r>
              <a:rPr lang="en-US" dirty="0"/>
              <a:t>Preconditions for a move towards  greater autonomy for monetary policy and public debt management-</a:t>
            </a:r>
          </a:p>
          <a:p>
            <a:pPr marL="571500" indent="-571500">
              <a:buAutoNum type="romanLcParenBoth"/>
            </a:pPr>
            <a:r>
              <a:rPr lang="en-US" dirty="0"/>
              <a:t>The development of a market for government securities where market forces determine the conditions under which a budget deficit may be financed.</a:t>
            </a:r>
          </a:p>
          <a:p>
            <a:pPr marL="571500" indent="-571500">
              <a:buAutoNum type="romanLcParenBoth"/>
            </a:pPr>
            <a:r>
              <a:rPr lang="en-US" dirty="0"/>
              <a:t>The need for formal channels for policy coordination, such as those provided by coordination committees.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8670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AD1D68-B63D-3E7A-F5A7-454C358016E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/>
          <a:lstStyle/>
          <a:p>
            <a:r>
              <a:rPr lang="en-US" dirty="0"/>
              <a:t>The coordination arrangements are dependent on the stage of development of the country</a:t>
            </a:r>
          </a:p>
          <a:p>
            <a:r>
              <a:rPr lang="en-US" dirty="0"/>
              <a:t>-In the transitional stage during which the money market is not well developed and interest rates do not play the leading role in the allocation of financial resources in the economy.</a:t>
            </a:r>
          </a:p>
          <a:p>
            <a:pPr marL="0" indent="0">
              <a:buNone/>
            </a:pPr>
            <a:r>
              <a:rPr lang="en-US" dirty="0"/>
              <a:t>  -When markets  are underdeveloped   and rudimentary,  setting up an independent  </a:t>
            </a:r>
          </a:p>
          <a:p>
            <a:pPr marL="0" indent="0">
              <a:buNone/>
            </a:pPr>
            <a:r>
              <a:rPr lang="en-US" dirty="0"/>
              <a:t>   agency for government debt will not work.</a:t>
            </a:r>
          </a:p>
          <a:p>
            <a:pPr marL="0" indent="0">
              <a:buNone/>
            </a:pPr>
            <a:r>
              <a:rPr lang="en-US" dirty="0"/>
              <a:t>   -Coordination  committees  are particularly  useful  as they provide  a means for members </a:t>
            </a:r>
          </a:p>
          <a:p>
            <a:pPr marL="0" indent="0">
              <a:buNone/>
            </a:pPr>
            <a:r>
              <a:rPr lang="en-US" dirty="0"/>
              <a:t>   to learn about  each other's   objectives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4112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7FB1BC-DF78-FA75-DC69-48197F72641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0550" y="1253331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Coordination Committees</a:t>
            </a:r>
          </a:p>
          <a:p>
            <a:r>
              <a:rPr lang="en-US" dirty="0"/>
              <a:t>Set up for debt management purposes</a:t>
            </a:r>
          </a:p>
          <a:p>
            <a:r>
              <a:rPr lang="en-US" dirty="0"/>
              <a:t>Normally composed of ministry of finance, the treasury,  the debt office,  and the central bank</a:t>
            </a:r>
          </a:p>
          <a:p>
            <a:r>
              <a:rPr lang="en-US" dirty="0"/>
              <a:t>They meet on a regular basis</a:t>
            </a:r>
          </a:p>
          <a:p>
            <a:pPr marL="0" indent="0">
              <a:buNone/>
            </a:pPr>
            <a:r>
              <a:rPr lang="en-US" dirty="0"/>
              <a:t> -To exchange  information  regarding  the government's   financing requirements.</a:t>
            </a:r>
          </a:p>
          <a:p>
            <a:pPr marL="0" indent="0">
              <a:buNone/>
            </a:pPr>
            <a:r>
              <a:rPr lang="en-US" dirty="0"/>
              <a:t> -Discuss and analyze the results  of the government's   cash balance projections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27548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E63796-8084-F515-B5A4-D10C2F349AF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71550" y="100647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   -To  monitor  overall liquidity and market  developments</a:t>
            </a:r>
          </a:p>
          <a:p>
            <a:pPr marL="0" indent="0">
              <a:buNone/>
            </a:pPr>
            <a:r>
              <a:rPr lang="en-US" dirty="0"/>
              <a:t>     -To discuss the strategy  for achieving public debt and monetary management objectives.</a:t>
            </a:r>
          </a:p>
          <a:p>
            <a:r>
              <a:rPr lang="en-US" dirty="0"/>
              <a:t>  Coordination committees are particularly important in the early stages of market development.</a:t>
            </a:r>
          </a:p>
          <a:p>
            <a:r>
              <a:rPr lang="en-US" dirty="0"/>
              <a:t> When markets develop </a:t>
            </a:r>
          </a:p>
          <a:p>
            <a:pPr>
              <a:buFontTx/>
              <a:buChar char="-"/>
            </a:pPr>
            <a:r>
              <a:rPr lang="en-US" dirty="0"/>
              <a:t>A mutual understanding of objectives and operational arrangements.</a:t>
            </a:r>
          </a:p>
          <a:p>
            <a:pPr>
              <a:buFontTx/>
              <a:buChar char="-"/>
            </a:pPr>
            <a:r>
              <a:rPr lang="en-US" dirty="0"/>
              <a:t>Effective coordination can be based on informal contacts.</a:t>
            </a:r>
          </a:p>
          <a:p>
            <a:pPr>
              <a:buFontTx/>
              <a:buChar char="-"/>
            </a:pPr>
            <a:r>
              <a:rPr lang="en-US" dirty="0"/>
              <a:t>The frequency of formal meetings may be reduced.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341013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3ABFE2-593A-B9A4-742C-2B0C8D5CB99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57263" y="1292225"/>
            <a:ext cx="9520237" cy="3449638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CONCLUSION</a:t>
            </a:r>
          </a:p>
          <a:p>
            <a:pPr marL="0" indent="0">
              <a:buNone/>
            </a:pPr>
            <a:r>
              <a:rPr lang="en-US" dirty="0"/>
              <a:t>The analysis of this topic suggests;</a:t>
            </a:r>
          </a:p>
          <a:p>
            <a:pPr marL="0" indent="0">
              <a:buNone/>
            </a:pPr>
            <a:r>
              <a:rPr lang="en-US" dirty="0"/>
              <a:t> -A trend toward liberalization  of the financial sector </a:t>
            </a:r>
          </a:p>
          <a:p>
            <a:pPr marL="0" indent="0">
              <a:buNone/>
            </a:pPr>
            <a:r>
              <a:rPr lang="en-US" dirty="0"/>
              <a:t> -Growing  market  integration  has resulted  in a more diverse approach  to  </a:t>
            </a:r>
          </a:p>
          <a:p>
            <a:pPr marL="0" indent="0">
              <a:buNone/>
            </a:pPr>
            <a:r>
              <a:rPr lang="en-US" dirty="0"/>
              <a:t>   monetary frameworks,  including inflation targeting.</a:t>
            </a:r>
          </a:p>
          <a:p>
            <a:pPr marL="0" indent="0">
              <a:buNone/>
            </a:pPr>
            <a:r>
              <a:rPr lang="en-US" dirty="0"/>
              <a:t>-The need for policy coordination places greater emphasis on prices, market mechanism, monetary frameworks, adoption of sustainable policies.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39251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EFD266-A210-6CF4-35DC-7A134F4B8A1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09613" y="1330325"/>
            <a:ext cx="9520237" cy="3449638"/>
          </a:xfrm>
        </p:spPr>
        <p:txBody>
          <a:bodyPr/>
          <a:lstStyle/>
          <a:p>
            <a:r>
              <a:rPr lang="en-US" dirty="0"/>
              <a:t>Policy coordination requires-</a:t>
            </a:r>
          </a:p>
          <a:p>
            <a:r>
              <a:rPr lang="en-US" dirty="0"/>
              <a:t>The establishment of an appropriate framework for liquidity forecasting and management.</a:t>
            </a:r>
          </a:p>
          <a:p>
            <a:r>
              <a:rPr lang="en-US" dirty="0"/>
              <a:t>Monitoring by the central bank of the liquidity conditions in the system,  of which the government cash balances are an important component.</a:t>
            </a:r>
          </a:p>
          <a:p>
            <a:r>
              <a:rPr lang="en-US" dirty="0"/>
              <a:t>Sharing of information  and the establishment  of arrangements allowing the central bank to keep full control  over overall liquidity developments </a:t>
            </a:r>
          </a:p>
        </p:txBody>
      </p:sp>
    </p:spTree>
    <p:extLst>
      <p:ext uri="{BB962C8B-B14F-4D97-AF65-F5344CB8AC3E}">
        <p14:creationId xmlns:p14="http://schemas.microsoft.com/office/powerpoint/2010/main" val="101349833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63508-4B7E-1C3C-31E4-05CAB284B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617852-EFA9-CE30-DDCF-608D3A5E1B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Garber, P. M., and L.E.O. Svensson. 1995. ‘‘The Operation and Collapse of Fixed Exchange Rate Systems.’’ In Handbook of International Economics, ed. G. M. Grossman and K. Rogo¤, 1865–1911. Amsterdam: North-Holland.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Garcı`a de Paso, J. I. 1993. ‘‘Monetary Policy with Private Information: A Role for Monetary Targets.’’Instituto Complutense de Analisis Economico Working Paper 9315.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Levin, A., A. </a:t>
            </a:r>
            <a:r>
              <a:rPr lang="en-US" dirty="0" err="1"/>
              <a:t>Onatski</a:t>
            </a:r>
            <a:r>
              <a:rPr lang="en-US" dirty="0"/>
              <a:t>, J. C. Williams, and N. Williams. 2006. ‘‘Monetary Policy under Uncertainty in Micro-Founded </a:t>
            </a:r>
            <a:r>
              <a:rPr lang="en-US" dirty="0" err="1"/>
              <a:t>Macroeconometric</a:t>
            </a:r>
            <a:r>
              <a:rPr lang="en-US" dirty="0"/>
              <a:t> Models.’’ In NBER Macroeconomics Annual 2005, 229–287.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/>
              <a:t>Jhingan</a:t>
            </a:r>
            <a:r>
              <a:rPr lang="en-US" dirty="0"/>
              <a:t>, M.L (2004) Monetary Economics, 6th edition, </a:t>
            </a:r>
            <a:r>
              <a:rPr lang="en-US" dirty="0" err="1"/>
              <a:t>Vrinda</a:t>
            </a:r>
            <a:r>
              <a:rPr lang="en-US" dirty="0"/>
              <a:t> Publication limited.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Kelechi, I.U., (2016). Monetary Economics, 1st edition, Jaen Publication Limited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503856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624E5E-7375-C1DE-0F12-AC5AF31C4D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778500" y="606425"/>
            <a:ext cx="6413500" cy="5645150"/>
          </a:xfrm>
        </p:spPr>
        <p:txBody>
          <a:bodyPr vert="horz" lIns="0" tIns="45720" rIns="0" bIns="45720" rtlCol="0" anchor="ctr">
            <a:normAutofit/>
          </a:bodyPr>
          <a:lstStyle/>
          <a:p>
            <a:r>
              <a:rPr lang="en-US" dirty="0"/>
              <a:t>THE END</a:t>
            </a:r>
          </a:p>
          <a:p>
            <a:r>
              <a:rPr lang="en-US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20515585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EDEBE7"/>
      </a:lt2>
      <a:accent1>
        <a:srgbClr val="5FA534"/>
      </a:accent1>
      <a:accent2>
        <a:srgbClr val="DCAB34"/>
      </a:accent2>
      <a:accent3>
        <a:srgbClr val="D26D23"/>
      </a:accent3>
      <a:accent4>
        <a:srgbClr val="972323"/>
      </a:accent4>
      <a:accent5>
        <a:srgbClr val="236797"/>
      </a:accent5>
      <a:accent6>
        <a:srgbClr val="2FB6C6"/>
      </a:accent6>
      <a:hlink>
        <a:srgbClr val="8FC639"/>
      </a:hlink>
      <a:folHlink>
        <a:srgbClr val="E7C272"/>
      </a:folHlink>
    </a:clrScheme>
    <a:fontScheme name="Gallery">
      <a:majorFont>
        <a:latin typeface="Palatino Linotype" panose="020405020505050303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AC464412-510E-4F2B-8947-A0DDBD02899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1381</TotalTime>
  <Words>3826</Words>
  <Application>Microsoft Office PowerPoint</Application>
  <PresentationFormat>Widescreen</PresentationFormat>
  <Paragraphs>372</Paragraphs>
  <Slides>47</Slides>
  <Notes>44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2" baseType="lpstr">
      <vt:lpstr>Arial</vt:lpstr>
      <vt:lpstr>Calibri</vt:lpstr>
      <vt:lpstr>Courier New</vt:lpstr>
      <vt:lpstr>Palatino Linotype</vt:lpstr>
      <vt:lpstr>Gallery</vt:lpstr>
      <vt:lpstr>MONETARY THEORY AND POLICY</vt:lpstr>
      <vt:lpstr>TOPIC LIST</vt:lpstr>
      <vt:lpstr>COORDINATION OF FISCAL AND MONETARY POLICY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MONETARY THEORY AND POLICY</dc:title>
  <dc:creator>Evelyn Tipape (Treasury)</dc:creator>
  <cp:lastModifiedBy>Evelyn Tipape (Treasury)</cp:lastModifiedBy>
  <cp:revision>20</cp:revision>
  <dcterms:created xsi:type="dcterms:W3CDTF">2022-09-27T19:21:19Z</dcterms:created>
  <dcterms:modified xsi:type="dcterms:W3CDTF">2022-10-13T08:51:23Z</dcterms:modified>
</cp:coreProperties>
</file>