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3" r:id="rId1"/>
  </p:sldMasterIdLst>
  <p:notesMasterIdLst>
    <p:notesMasterId r:id="rId39"/>
  </p:notesMasterIdLst>
  <p:sldIdLst>
    <p:sldId id="256" r:id="rId2"/>
    <p:sldId id="28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8" r:id="rId18"/>
    <p:sldId id="271" r:id="rId19"/>
    <p:sldId id="272" r:id="rId20"/>
    <p:sldId id="273" r:id="rId21"/>
    <p:sldId id="274" r:id="rId22"/>
    <p:sldId id="275" r:id="rId23"/>
    <p:sldId id="285" r:id="rId24"/>
    <p:sldId id="276" r:id="rId25"/>
    <p:sldId id="284" r:id="rId26"/>
    <p:sldId id="277" r:id="rId27"/>
    <p:sldId id="279" r:id="rId28"/>
    <p:sldId id="280" r:id="rId29"/>
    <p:sldId id="281" r:id="rId30"/>
    <p:sldId id="282" r:id="rId31"/>
    <p:sldId id="289" r:id="rId32"/>
    <p:sldId id="290" r:id="rId33"/>
    <p:sldId id="291" r:id="rId34"/>
    <p:sldId id="292" r:id="rId35"/>
    <p:sldId id="286" r:id="rId36"/>
    <p:sldId id="287" r:id="rId37"/>
    <p:sldId id="288"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0315" autoAdjust="0"/>
  </p:normalViewPr>
  <p:slideViewPr>
    <p:cSldViewPr snapToGrid="0">
      <p:cViewPr varScale="1">
        <p:scale>
          <a:sx n="50" d="100"/>
          <a:sy n="50" d="100"/>
        </p:scale>
        <p:origin x="150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3AD843-44EE-4936-B1ED-6FD4BEC7861F}" type="datetimeFigureOut">
              <a:rPr lang="en-US" smtClean="0"/>
              <a:t>10/13/2022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6A9C8D-E6A2-481E-8884-2ACD6459AFF2}" type="slidenum">
              <a:rPr lang="en-US" smtClean="0"/>
              <a:t>‹#›</a:t>
            </a:fld>
            <a:endParaRPr lang="en-US"/>
          </a:p>
        </p:txBody>
      </p:sp>
    </p:spTree>
    <p:extLst>
      <p:ext uri="{BB962C8B-B14F-4D97-AF65-F5344CB8AC3E}">
        <p14:creationId xmlns:p14="http://schemas.microsoft.com/office/powerpoint/2010/main" val="29178874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3</a:t>
            </a:fld>
            <a:endParaRPr lang="en-US" dirty="0"/>
          </a:p>
        </p:txBody>
      </p:sp>
    </p:spTree>
    <p:extLst>
      <p:ext uri="{BB962C8B-B14F-4D97-AF65-F5344CB8AC3E}">
        <p14:creationId xmlns:p14="http://schemas.microsoft.com/office/powerpoint/2010/main" val="224829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4</a:t>
            </a:fld>
            <a:endParaRPr lang="en-US" dirty="0"/>
          </a:p>
        </p:txBody>
      </p:sp>
    </p:spTree>
    <p:extLst>
      <p:ext uri="{BB962C8B-B14F-4D97-AF65-F5344CB8AC3E}">
        <p14:creationId xmlns:p14="http://schemas.microsoft.com/office/powerpoint/2010/main" val="640471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5</a:t>
            </a:fld>
            <a:endParaRPr lang="en-US" dirty="0"/>
          </a:p>
        </p:txBody>
      </p:sp>
    </p:spTree>
    <p:extLst>
      <p:ext uri="{BB962C8B-B14F-4D97-AF65-F5344CB8AC3E}">
        <p14:creationId xmlns:p14="http://schemas.microsoft.com/office/powerpoint/2010/main" val="4204986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6</a:t>
            </a:fld>
            <a:endParaRPr lang="en-US" dirty="0"/>
          </a:p>
        </p:txBody>
      </p:sp>
    </p:spTree>
    <p:extLst>
      <p:ext uri="{BB962C8B-B14F-4D97-AF65-F5344CB8AC3E}">
        <p14:creationId xmlns:p14="http://schemas.microsoft.com/office/powerpoint/2010/main" val="3208119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7</a:t>
            </a:fld>
            <a:endParaRPr lang="en-US" dirty="0"/>
          </a:p>
        </p:txBody>
      </p:sp>
    </p:spTree>
    <p:extLst>
      <p:ext uri="{BB962C8B-B14F-4D97-AF65-F5344CB8AC3E}">
        <p14:creationId xmlns:p14="http://schemas.microsoft.com/office/powerpoint/2010/main" val="523230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8</a:t>
            </a:fld>
            <a:endParaRPr lang="en-US"/>
          </a:p>
        </p:txBody>
      </p:sp>
    </p:spTree>
    <p:extLst>
      <p:ext uri="{BB962C8B-B14F-4D97-AF65-F5344CB8AC3E}">
        <p14:creationId xmlns:p14="http://schemas.microsoft.com/office/powerpoint/2010/main" val="3140522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9</a:t>
            </a:fld>
            <a:endParaRPr lang="en-US"/>
          </a:p>
        </p:txBody>
      </p:sp>
    </p:spTree>
    <p:extLst>
      <p:ext uri="{BB962C8B-B14F-4D97-AF65-F5344CB8AC3E}">
        <p14:creationId xmlns:p14="http://schemas.microsoft.com/office/powerpoint/2010/main" val="9933959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10</a:t>
            </a:fld>
            <a:endParaRPr lang="en-US"/>
          </a:p>
        </p:txBody>
      </p:sp>
    </p:spTree>
    <p:extLst>
      <p:ext uri="{BB962C8B-B14F-4D97-AF65-F5344CB8AC3E}">
        <p14:creationId xmlns:p14="http://schemas.microsoft.com/office/powerpoint/2010/main" val="427292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11</a:t>
            </a:fld>
            <a:endParaRPr lang="en-US" dirty="0"/>
          </a:p>
        </p:txBody>
      </p:sp>
    </p:spTree>
    <p:extLst>
      <p:ext uri="{BB962C8B-B14F-4D97-AF65-F5344CB8AC3E}">
        <p14:creationId xmlns:p14="http://schemas.microsoft.com/office/powerpoint/2010/main" val="39742874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12</a:t>
            </a:fld>
            <a:endParaRPr lang="en-US" dirty="0"/>
          </a:p>
        </p:txBody>
      </p:sp>
    </p:spTree>
    <p:extLst>
      <p:ext uri="{BB962C8B-B14F-4D97-AF65-F5344CB8AC3E}">
        <p14:creationId xmlns:p14="http://schemas.microsoft.com/office/powerpoint/2010/main" val="2994875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13</a:t>
            </a:fld>
            <a:endParaRPr lang="en-US" dirty="0"/>
          </a:p>
        </p:txBody>
      </p:sp>
    </p:spTree>
    <p:extLst>
      <p:ext uri="{BB962C8B-B14F-4D97-AF65-F5344CB8AC3E}">
        <p14:creationId xmlns:p14="http://schemas.microsoft.com/office/powerpoint/2010/main" val="926032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14</a:t>
            </a:fld>
            <a:endParaRPr lang="en-US" dirty="0"/>
          </a:p>
        </p:txBody>
      </p:sp>
    </p:spTree>
    <p:extLst>
      <p:ext uri="{BB962C8B-B14F-4D97-AF65-F5344CB8AC3E}">
        <p14:creationId xmlns:p14="http://schemas.microsoft.com/office/powerpoint/2010/main" val="3034673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15</a:t>
            </a:fld>
            <a:endParaRPr lang="en-US" dirty="0"/>
          </a:p>
        </p:txBody>
      </p:sp>
    </p:spTree>
    <p:extLst>
      <p:ext uri="{BB962C8B-B14F-4D97-AF65-F5344CB8AC3E}">
        <p14:creationId xmlns:p14="http://schemas.microsoft.com/office/powerpoint/2010/main" val="1306972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16</a:t>
            </a:fld>
            <a:endParaRPr lang="en-US" dirty="0"/>
          </a:p>
        </p:txBody>
      </p:sp>
    </p:spTree>
    <p:extLst>
      <p:ext uri="{BB962C8B-B14F-4D97-AF65-F5344CB8AC3E}">
        <p14:creationId xmlns:p14="http://schemas.microsoft.com/office/powerpoint/2010/main" val="1084179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18</a:t>
            </a:fld>
            <a:endParaRPr lang="en-US" dirty="0"/>
          </a:p>
        </p:txBody>
      </p:sp>
    </p:spTree>
    <p:extLst>
      <p:ext uri="{BB962C8B-B14F-4D97-AF65-F5344CB8AC3E}">
        <p14:creationId xmlns:p14="http://schemas.microsoft.com/office/powerpoint/2010/main" val="1437298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19</a:t>
            </a:fld>
            <a:endParaRPr lang="en-US" dirty="0"/>
          </a:p>
        </p:txBody>
      </p:sp>
    </p:spTree>
    <p:extLst>
      <p:ext uri="{BB962C8B-B14F-4D97-AF65-F5344CB8AC3E}">
        <p14:creationId xmlns:p14="http://schemas.microsoft.com/office/powerpoint/2010/main" val="4222978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20</a:t>
            </a:fld>
            <a:endParaRPr lang="en-US" dirty="0"/>
          </a:p>
        </p:txBody>
      </p:sp>
    </p:spTree>
    <p:extLst>
      <p:ext uri="{BB962C8B-B14F-4D97-AF65-F5344CB8AC3E}">
        <p14:creationId xmlns:p14="http://schemas.microsoft.com/office/powerpoint/2010/main" val="3000943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21</a:t>
            </a:fld>
            <a:endParaRPr lang="en-US" dirty="0"/>
          </a:p>
        </p:txBody>
      </p:sp>
    </p:spTree>
    <p:extLst>
      <p:ext uri="{BB962C8B-B14F-4D97-AF65-F5344CB8AC3E}">
        <p14:creationId xmlns:p14="http://schemas.microsoft.com/office/powerpoint/2010/main" val="15414540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22</a:t>
            </a:fld>
            <a:endParaRPr lang="en-US" dirty="0"/>
          </a:p>
        </p:txBody>
      </p:sp>
    </p:spTree>
    <p:extLst>
      <p:ext uri="{BB962C8B-B14F-4D97-AF65-F5344CB8AC3E}">
        <p14:creationId xmlns:p14="http://schemas.microsoft.com/office/powerpoint/2010/main" val="39437499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23</a:t>
            </a:fld>
            <a:endParaRPr lang="en-US" dirty="0"/>
          </a:p>
        </p:txBody>
      </p:sp>
    </p:spTree>
    <p:extLst>
      <p:ext uri="{BB962C8B-B14F-4D97-AF65-F5344CB8AC3E}">
        <p14:creationId xmlns:p14="http://schemas.microsoft.com/office/powerpoint/2010/main" val="1293966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24</a:t>
            </a:fld>
            <a:endParaRPr lang="en-US" dirty="0"/>
          </a:p>
        </p:txBody>
      </p:sp>
    </p:spTree>
    <p:extLst>
      <p:ext uri="{BB962C8B-B14F-4D97-AF65-F5344CB8AC3E}">
        <p14:creationId xmlns:p14="http://schemas.microsoft.com/office/powerpoint/2010/main" val="296402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25</a:t>
            </a:fld>
            <a:endParaRPr lang="en-US" dirty="0"/>
          </a:p>
        </p:txBody>
      </p:sp>
    </p:spTree>
    <p:extLst>
      <p:ext uri="{BB962C8B-B14F-4D97-AF65-F5344CB8AC3E}">
        <p14:creationId xmlns:p14="http://schemas.microsoft.com/office/powerpoint/2010/main" val="1306610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26</a:t>
            </a:fld>
            <a:endParaRPr lang="en-US" dirty="0"/>
          </a:p>
        </p:txBody>
      </p:sp>
    </p:spTree>
    <p:extLst>
      <p:ext uri="{BB962C8B-B14F-4D97-AF65-F5344CB8AC3E}">
        <p14:creationId xmlns:p14="http://schemas.microsoft.com/office/powerpoint/2010/main" val="31626636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27</a:t>
            </a:fld>
            <a:endParaRPr lang="en-US" dirty="0"/>
          </a:p>
        </p:txBody>
      </p:sp>
    </p:spTree>
    <p:extLst>
      <p:ext uri="{BB962C8B-B14F-4D97-AF65-F5344CB8AC3E}">
        <p14:creationId xmlns:p14="http://schemas.microsoft.com/office/powerpoint/2010/main" val="16064837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28</a:t>
            </a:fld>
            <a:endParaRPr lang="en-US" dirty="0"/>
          </a:p>
        </p:txBody>
      </p:sp>
    </p:spTree>
    <p:extLst>
      <p:ext uri="{BB962C8B-B14F-4D97-AF65-F5344CB8AC3E}">
        <p14:creationId xmlns:p14="http://schemas.microsoft.com/office/powerpoint/2010/main" val="34819972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29</a:t>
            </a:fld>
            <a:endParaRPr lang="en-US" dirty="0"/>
          </a:p>
        </p:txBody>
      </p:sp>
    </p:spTree>
    <p:extLst>
      <p:ext uri="{BB962C8B-B14F-4D97-AF65-F5344CB8AC3E}">
        <p14:creationId xmlns:p14="http://schemas.microsoft.com/office/powerpoint/2010/main" val="34396843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30</a:t>
            </a:fld>
            <a:endParaRPr lang="en-US" dirty="0"/>
          </a:p>
        </p:txBody>
      </p:sp>
    </p:spTree>
    <p:extLst>
      <p:ext uri="{BB962C8B-B14F-4D97-AF65-F5344CB8AC3E}">
        <p14:creationId xmlns:p14="http://schemas.microsoft.com/office/powerpoint/2010/main" val="17404370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31</a:t>
            </a:fld>
            <a:endParaRPr lang="en-US" dirty="0"/>
          </a:p>
        </p:txBody>
      </p:sp>
    </p:spTree>
    <p:extLst>
      <p:ext uri="{BB962C8B-B14F-4D97-AF65-F5344CB8AC3E}">
        <p14:creationId xmlns:p14="http://schemas.microsoft.com/office/powerpoint/2010/main" val="29877975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32</a:t>
            </a:fld>
            <a:endParaRPr lang="en-US" dirty="0"/>
          </a:p>
        </p:txBody>
      </p:sp>
    </p:spTree>
    <p:extLst>
      <p:ext uri="{BB962C8B-B14F-4D97-AF65-F5344CB8AC3E}">
        <p14:creationId xmlns:p14="http://schemas.microsoft.com/office/powerpoint/2010/main" val="8612690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33</a:t>
            </a:fld>
            <a:endParaRPr lang="en-US" dirty="0"/>
          </a:p>
        </p:txBody>
      </p:sp>
    </p:spTree>
    <p:extLst>
      <p:ext uri="{BB962C8B-B14F-4D97-AF65-F5344CB8AC3E}">
        <p14:creationId xmlns:p14="http://schemas.microsoft.com/office/powerpoint/2010/main" val="27603610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66A9C8D-E6A2-481E-8884-2ACD6459AFF2}" type="slidenum">
              <a:rPr lang="en-US" smtClean="0"/>
              <a:t>34</a:t>
            </a:fld>
            <a:endParaRPr lang="en-US" dirty="0"/>
          </a:p>
        </p:txBody>
      </p:sp>
    </p:spTree>
    <p:extLst>
      <p:ext uri="{BB962C8B-B14F-4D97-AF65-F5344CB8AC3E}">
        <p14:creationId xmlns:p14="http://schemas.microsoft.com/office/powerpoint/2010/main" val="245225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66A9C8D-E6A2-481E-8884-2ACD6459AFF2}" type="slidenum">
              <a:rPr lang="en-US" smtClean="0"/>
              <a:t>35</a:t>
            </a:fld>
            <a:endParaRPr lang="en-US"/>
          </a:p>
        </p:txBody>
      </p:sp>
    </p:spTree>
    <p:extLst>
      <p:ext uri="{BB962C8B-B14F-4D97-AF65-F5344CB8AC3E}">
        <p14:creationId xmlns:p14="http://schemas.microsoft.com/office/powerpoint/2010/main" val="95468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798503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1210696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2693829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9B7D8C-F05B-4990-BAAC-745861CD74C7}"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424537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C9B7D8C-F05B-4990-BAAC-745861CD74C7}" type="datetimeFigureOut">
              <a:rPr lang="en-US" smtClean="0"/>
              <a:t>10/13/2022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1286611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C9B7D8C-F05B-4990-BAAC-745861CD74C7}" type="datetimeFigureOut">
              <a:rPr lang="en-US" smtClean="0"/>
              <a:t>10/13/2022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702553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9B7D8C-F05B-4990-BAAC-745861CD74C7}" type="datetimeFigureOut">
              <a:rPr lang="en-US" smtClean="0"/>
              <a:t>10/13/2022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3123880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C9B7D8C-F05B-4990-BAAC-745861CD74C7}"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948097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9B7D8C-F05B-4990-BAAC-745861CD74C7}"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1016818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2626632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40582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640980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635147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4059400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1287719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C9B7D8C-F05B-4990-BAAC-745861CD74C7}"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5A7A01-7E04-490F-A52E-4A6F16C67075}" type="slidenum">
              <a:rPr lang="en-US" smtClean="0"/>
              <a:t>‹#›</a:t>
            </a:fld>
            <a:endParaRPr lang="en-US"/>
          </a:p>
        </p:txBody>
      </p:sp>
    </p:spTree>
    <p:extLst>
      <p:ext uri="{BB962C8B-B14F-4D97-AF65-F5344CB8AC3E}">
        <p14:creationId xmlns:p14="http://schemas.microsoft.com/office/powerpoint/2010/main" val="3898246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C9B7D8C-F05B-4990-BAAC-745861CD74C7}" type="datetimeFigureOut">
              <a:rPr lang="en-US" smtClean="0"/>
              <a:t>10/13/2022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95A7A01-7E04-490F-A52E-4A6F16C67075}" type="slidenum">
              <a:rPr lang="en-US" smtClean="0"/>
              <a:t>‹#›</a:t>
            </a:fld>
            <a:endParaRPr lang="en-US"/>
          </a:p>
        </p:txBody>
      </p:sp>
    </p:spTree>
    <p:extLst>
      <p:ext uri="{BB962C8B-B14F-4D97-AF65-F5344CB8AC3E}">
        <p14:creationId xmlns:p14="http://schemas.microsoft.com/office/powerpoint/2010/main" val="1305138950"/>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5" name="Picture 4" descr="Calculator, pen, compass, money and a paper with graphs printed on it">
            <a:extLst>
              <a:ext uri="{FF2B5EF4-FFF2-40B4-BE49-F238E27FC236}">
                <a16:creationId xmlns:a16="http://schemas.microsoft.com/office/drawing/2014/main" id="{2C5AAF0E-6454-75B6-F377-648A2B40F99F}"/>
              </a:ext>
            </a:extLst>
          </p:cNvPr>
          <p:cNvPicPr>
            <a:picLocks noChangeAspect="1"/>
          </p:cNvPicPr>
          <p:nvPr/>
        </p:nvPicPr>
        <p:blipFill rotWithShape="1">
          <a:blip r:embed="rId2">
            <a:duotone>
              <a:schemeClr val="bg2">
                <a:shade val="45000"/>
                <a:satMod val="135000"/>
              </a:schemeClr>
              <a:prstClr val="white"/>
            </a:duotone>
            <a:alphaModFix amt="50000"/>
          </a:blip>
          <a:srcRect r="-1" b="6636"/>
          <a:stretch/>
        </p:blipFill>
        <p:spPr>
          <a:xfrm>
            <a:off x="20" y="14515"/>
            <a:ext cx="12191980" cy="6857999"/>
          </a:xfrm>
          <a:prstGeom prst="rect">
            <a:avLst/>
          </a:prstGeom>
        </p:spPr>
      </p:pic>
      <p:sp>
        <p:nvSpPr>
          <p:cNvPr id="2" name="Title 1">
            <a:extLst>
              <a:ext uri="{FF2B5EF4-FFF2-40B4-BE49-F238E27FC236}">
                <a16:creationId xmlns:a16="http://schemas.microsoft.com/office/drawing/2014/main" id="{C2969D4B-1FAA-6B91-99A0-892730873050}"/>
              </a:ext>
            </a:extLst>
          </p:cNvPr>
          <p:cNvSpPr>
            <a:spLocks noGrp="1"/>
          </p:cNvSpPr>
          <p:nvPr>
            <p:ph type="ctrTitle" idx="4294967295"/>
          </p:nvPr>
        </p:nvSpPr>
        <p:spPr>
          <a:xfrm>
            <a:off x="2671763" y="804863"/>
            <a:ext cx="9520237" cy="1049337"/>
          </a:xfrm>
        </p:spPr>
        <p:txBody>
          <a:bodyPr vert="horz" lIns="91440" tIns="45720" rIns="91440" bIns="45720" rtlCol="0" anchor="b">
            <a:normAutofit/>
          </a:bodyPr>
          <a:lstStyle/>
          <a:p>
            <a:r>
              <a:rPr lang="en-US" dirty="0"/>
              <a:t>MONETARY  THEORY AND POLICY</a:t>
            </a:r>
          </a:p>
        </p:txBody>
      </p:sp>
      <p:sp>
        <p:nvSpPr>
          <p:cNvPr id="3" name="Subtitle 2">
            <a:extLst>
              <a:ext uri="{FF2B5EF4-FFF2-40B4-BE49-F238E27FC236}">
                <a16:creationId xmlns:a16="http://schemas.microsoft.com/office/drawing/2014/main" id="{2A7E9D27-DDED-4FB2-E9D8-D1F616D95CF6}"/>
              </a:ext>
            </a:extLst>
          </p:cNvPr>
          <p:cNvSpPr>
            <a:spLocks noGrp="1"/>
          </p:cNvSpPr>
          <p:nvPr>
            <p:ph type="subTitle" idx="4294967295"/>
          </p:nvPr>
        </p:nvSpPr>
        <p:spPr>
          <a:xfrm>
            <a:off x="2671763" y="2016125"/>
            <a:ext cx="9520237" cy="3449638"/>
          </a:xfrm>
        </p:spPr>
        <p:txBody>
          <a:bodyPr vert="horz" lIns="91440" tIns="45720" rIns="91440" bIns="45720" rtlCol="0" anchor="t">
            <a:normAutofit/>
          </a:bodyPr>
          <a:lstStyle/>
          <a:p>
            <a:pPr marL="0" indent="0">
              <a:buNone/>
            </a:pPr>
            <a:r>
              <a:rPr lang="en-US" b="1" dirty="0"/>
              <a:t>WEEK 5-INTERNATIONAL LIQUIDITY AND INTERNATIONAL ADJUSTMENT.</a:t>
            </a:r>
          </a:p>
          <a:p>
            <a:endParaRPr lang="en-US" b="1" dirty="0"/>
          </a:p>
          <a:p>
            <a:pPr marL="0" indent="0">
              <a:buNone/>
            </a:pPr>
            <a:endParaRPr lang="en-US" b="1" dirty="0"/>
          </a:p>
          <a:p>
            <a:pPr marL="0" indent="0">
              <a:buNone/>
            </a:pPr>
            <a:endParaRPr lang="en-US" b="1" dirty="0"/>
          </a:p>
          <a:p>
            <a:pPr marL="0" indent="0">
              <a:buNone/>
            </a:pPr>
            <a:endParaRPr lang="en-US" b="1" dirty="0"/>
          </a:p>
          <a:p>
            <a:pPr marL="0" indent="0">
              <a:buNone/>
            </a:pPr>
            <a:r>
              <a:rPr lang="en-US" b="1" dirty="0"/>
              <a:t>EVELYN TIPAPE</a:t>
            </a:r>
          </a:p>
          <a:p>
            <a:endParaRPr lang="en-US" b="1" dirty="0"/>
          </a:p>
          <a:p>
            <a:endParaRPr lang="en-US" b="1" dirty="0"/>
          </a:p>
          <a:p>
            <a:endParaRPr lang="en-US" b="1" dirty="0"/>
          </a:p>
        </p:txBody>
      </p:sp>
    </p:spTree>
    <p:extLst>
      <p:ext uri="{BB962C8B-B14F-4D97-AF65-F5344CB8AC3E}">
        <p14:creationId xmlns:p14="http://schemas.microsoft.com/office/powerpoint/2010/main" val="2786887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56EC7A-87A6-07F2-E8FB-8CC18A59C59A}"/>
              </a:ext>
            </a:extLst>
          </p:cNvPr>
          <p:cNvSpPr>
            <a:spLocks noGrp="1"/>
          </p:cNvSpPr>
          <p:nvPr>
            <p:ph idx="4294967295"/>
          </p:nvPr>
        </p:nvSpPr>
        <p:spPr>
          <a:xfrm>
            <a:off x="0" y="1254125"/>
            <a:ext cx="9604375" cy="3449638"/>
          </a:xfrm>
        </p:spPr>
        <p:txBody>
          <a:bodyPr/>
          <a:lstStyle/>
          <a:p>
            <a:pPr marL="0" indent="0">
              <a:buNone/>
            </a:pPr>
            <a:r>
              <a:rPr lang="en-US" b="1" dirty="0"/>
              <a:t>Topic list</a:t>
            </a:r>
          </a:p>
          <a:p>
            <a:r>
              <a:rPr lang="en-US" dirty="0"/>
              <a:t>Background and meaning of international liquidity</a:t>
            </a:r>
          </a:p>
          <a:p>
            <a:r>
              <a:rPr lang="en-US" dirty="0"/>
              <a:t>Unconditional and conditional liquidity</a:t>
            </a:r>
          </a:p>
          <a:p>
            <a:r>
              <a:rPr lang="en-US" dirty="0"/>
              <a:t>Aspects of international liquidity</a:t>
            </a:r>
          </a:p>
          <a:p>
            <a:r>
              <a:rPr lang="en-US" dirty="0"/>
              <a:t>The role of the IMF in enlarging international Liquidity</a:t>
            </a:r>
          </a:p>
          <a:p>
            <a:r>
              <a:rPr lang="en-US" dirty="0"/>
              <a:t>Policy responses to international liquidity.</a:t>
            </a:r>
          </a:p>
          <a:p>
            <a:pPr marL="0" indent="0">
              <a:buNone/>
            </a:pPr>
            <a:endParaRPr lang="en-US" dirty="0"/>
          </a:p>
        </p:txBody>
      </p:sp>
    </p:spTree>
    <p:extLst>
      <p:ext uri="{BB962C8B-B14F-4D97-AF65-F5344CB8AC3E}">
        <p14:creationId xmlns:p14="http://schemas.microsoft.com/office/powerpoint/2010/main" val="3534933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DB2FDC-5227-761B-0B2C-40A504A5D7A6}"/>
              </a:ext>
            </a:extLst>
          </p:cNvPr>
          <p:cNvSpPr>
            <a:spLocks noGrp="1"/>
          </p:cNvSpPr>
          <p:nvPr>
            <p:ph idx="4294967295"/>
          </p:nvPr>
        </p:nvSpPr>
        <p:spPr>
          <a:xfrm>
            <a:off x="0" y="1328738"/>
            <a:ext cx="9604375" cy="3451225"/>
          </a:xfrm>
        </p:spPr>
        <p:txBody>
          <a:bodyPr>
            <a:normAutofit fontScale="92500" lnSpcReduction="10000"/>
          </a:bodyPr>
          <a:lstStyle/>
          <a:p>
            <a:endParaRPr lang="en-US" dirty="0"/>
          </a:p>
          <a:p>
            <a:pPr marL="0" indent="0">
              <a:buNone/>
            </a:pPr>
            <a:r>
              <a:rPr lang="en-US" b="1" dirty="0"/>
              <a:t>Background</a:t>
            </a:r>
          </a:p>
          <a:p>
            <a:r>
              <a:rPr lang="en-US" dirty="0"/>
              <a:t>Breakdown of the gold standards in 1931-caused by the failure of countries to deal with an international liquidity problem.</a:t>
            </a:r>
          </a:p>
          <a:p>
            <a:r>
              <a:rPr lang="en-US" dirty="0"/>
              <a:t> Post-war period in Europe-balance of payment deficits.</a:t>
            </a:r>
          </a:p>
          <a:p>
            <a:r>
              <a:rPr lang="en-US" dirty="0"/>
              <a:t>In the 1950s and 1960’s controversies about the evolution of an acceptable international system of payments</a:t>
            </a:r>
          </a:p>
          <a:p>
            <a:r>
              <a:rPr lang="en-US" dirty="0"/>
              <a:t>International Liquidity problem arises when the demand for it is less than the supply.</a:t>
            </a:r>
          </a:p>
          <a:p>
            <a:r>
              <a:rPr lang="en-US" dirty="0"/>
              <a:t>It is a problem of liquidity gap.</a:t>
            </a:r>
          </a:p>
          <a:p>
            <a:r>
              <a:rPr lang="en-US" dirty="0"/>
              <a:t>It affects both developed and developing countries.</a:t>
            </a:r>
          </a:p>
          <a:p>
            <a:endParaRPr lang="en-US" dirty="0"/>
          </a:p>
        </p:txBody>
      </p:sp>
    </p:spTree>
    <p:extLst>
      <p:ext uri="{BB962C8B-B14F-4D97-AF65-F5344CB8AC3E}">
        <p14:creationId xmlns:p14="http://schemas.microsoft.com/office/powerpoint/2010/main" val="489612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B3B814-CD00-E74F-3967-CCCE63ECD096}"/>
              </a:ext>
            </a:extLst>
          </p:cNvPr>
          <p:cNvSpPr>
            <a:spLocks noGrp="1"/>
          </p:cNvSpPr>
          <p:nvPr>
            <p:ph idx="4294967295"/>
          </p:nvPr>
        </p:nvSpPr>
        <p:spPr>
          <a:xfrm>
            <a:off x="0" y="1189038"/>
            <a:ext cx="9604375" cy="3449637"/>
          </a:xfrm>
        </p:spPr>
        <p:txBody>
          <a:bodyPr>
            <a:normAutofit/>
          </a:bodyPr>
          <a:lstStyle/>
          <a:p>
            <a:pPr marL="0" indent="0">
              <a:buNone/>
            </a:pPr>
            <a:r>
              <a:rPr lang="en-US" b="1" dirty="0"/>
              <a:t>Meaning of international liquidity</a:t>
            </a:r>
          </a:p>
          <a:p>
            <a:pPr marL="0" indent="0">
              <a:buNone/>
            </a:pPr>
            <a:r>
              <a:rPr lang="en-US" b="1" dirty="0"/>
              <a:t>-</a:t>
            </a:r>
            <a:r>
              <a:rPr lang="en-US" dirty="0"/>
              <a:t>Financial resources and facilities that are available to the monetary authorities of individual countries for financing the deficits in their international balance of payments.</a:t>
            </a:r>
          </a:p>
          <a:p>
            <a:pPr marL="0" indent="0">
              <a:buNone/>
            </a:pPr>
            <a:r>
              <a:rPr lang="en-US" i="1" dirty="0"/>
              <a:t>International liquidity problem</a:t>
            </a:r>
          </a:p>
          <a:p>
            <a:r>
              <a:rPr lang="en-US" dirty="0"/>
              <a:t>The problem is a result of world trade expanding at faster than the supply of international liquidity.</a:t>
            </a:r>
          </a:p>
          <a:p>
            <a:r>
              <a:rPr lang="en-US" dirty="0"/>
              <a:t>The supply of gold and foreign exchange growing less than the growth international trade.</a:t>
            </a:r>
          </a:p>
        </p:txBody>
      </p:sp>
    </p:spTree>
    <p:extLst>
      <p:ext uri="{BB962C8B-B14F-4D97-AF65-F5344CB8AC3E}">
        <p14:creationId xmlns:p14="http://schemas.microsoft.com/office/powerpoint/2010/main" val="2909105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12A024-9DB6-6402-3F5E-34172D68D368}"/>
              </a:ext>
            </a:extLst>
          </p:cNvPr>
          <p:cNvSpPr>
            <a:spLocks noGrp="1"/>
          </p:cNvSpPr>
          <p:nvPr>
            <p:ph idx="4294967295"/>
          </p:nvPr>
        </p:nvSpPr>
        <p:spPr>
          <a:xfrm>
            <a:off x="0" y="1144588"/>
            <a:ext cx="9604375" cy="3449637"/>
          </a:xfrm>
        </p:spPr>
        <p:txBody>
          <a:bodyPr>
            <a:normAutofit/>
          </a:bodyPr>
          <a:lstStyle/>
          <a:p>
            <a:pPr marL="0" indent="0">
              <a:buNone/>
            </a:pPr>
            <a:r>
              <a:rPr lang="en-US" b="1" dirty="0"/>
              <a:t>Difference between international liquidity and domestic liquidity.</a:t>
            </a:r>
          </a:p>
          <a:p>
            <a:r>
              <a:rPr lang="en-US" i="1" dirty="0"/>
              <a:t>Domestic liquidity </a:t>
            </a:r>
            <a:r>
              <a:rPr lang="en-US" dirty="0"/>
              <a:t>refers to time deposits, postal savings, treasury bills and bonds.</a:t>
            </a:r>
          </a:p>
          <a:p>
            <a:r>
              <a:rPr lang="en-US" i="1" dirty="0"/>
              <a:t>International liquidity </a:t>
            </a:r>
          </a:p>
          <a:p>
            <a:pPr marL="0" indent="0">
              <a:buNone/>
            </a:pPr>
            <a:r>
              <a:rPr lang="en-US" i="1" dirty="0"/>
              <a:t>-R</a:t>
            </a:r>
            <a:r>
              <a:rPr lang="en-US" dirty="0"/>
              <a:t>efers to the various ways by which the different countries can raise their ready purchasing power over the goods of other countries.</a:t>
            </a:r>
          </a:p>
          <a:p>
            <a:pPr marL="0" indent="0">
              <a:buNone/>
            </a:pPr>
            <a:r>
              <a:rPr lang="en-US" dirty="0"/>
              <a:t>-Does not include a great deal of the financing of the international trade through the vast complex of private foreign exchange holdings.</a:t>
            </a:r>
          </a:p>
          <a:p>
            <a:pPr marL="0" indent="0">
              <a:buNone/>
            </a:pPr>
            <a:r>
              <a:rPr lang="en-US" dirty="0"/>
              <a:t>-Has the demand and supply aspects.</a:t>
            </a:r>
          </a:p>
          <a:p>
            <a:r>
              <a:rPr lang="en-US" dirty="0"/>
              <a:t>The supply of liquidity concerns the sources of international liquidity.</a:t>
            </a:r>
          </a:p>
          <a:p>
            <a:pPr marL="0" indent="0">
              <a:buNone/>
            </a:pPr>
            <a:endParaRPr lang="en-US" dirty="0"/>
          </a:p>
        </p:txBody>
      </p:sp>
    </p:spTree>
    <p:extLst>
      <p:ext uri="{BB962C8B-B14F-4D97-AF65-F5344CB8AC3E}">
        <p14:creationId xmlns:p14="http://schemas.microsoft.com/office/powerpoint/2010/main" val="2691119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A4B167-E450-F707-B858-673D51B3E80B}"/>
              </a:ext>
            </a:extLst>
          </p:cNvPr>
          <p:cNvSpPr>
            <a:spLocks noGrp="1"/>
          </p:cNvSpPr>
          <p:nvPr>
            <p:ph idx="4294967295"/>
          </p:nvPr>
        </p:nvSpPr>
        <p:spPr>
          <a:xfrm>
            <a:off x="0" y="1101725"/>
            <a:ext cx="9604375" cy="3449638"/>
          </a:xfrm>
        </p:spPr>
        <p:txBody>
          <a:bodyPr>
            <a:normAutofit fontScale="92500" lnSpcReduction="10000"/>
          </a:bodyPr>
          <a:lstStyle/>
          <a:p>
            <a:pPr marL="0" indent="0">
              <a:buNone/>
            </a:pPr>
            <a:r>
              <a:rPr lang="en-US" b="1" dirty="0"/>
              <a:t>The unconditional and conditional liquidity distinction</a:t>
            </a:r>
          </a:p>
          <a:p>
            <a:pPr marL="0" indent="0">
              <a:buNone/>
            </a:pPr>
            <a:r>
              <a:rPr lang="en-US" b="1" dirty="0"/>
              <a:t>Unconditional Liquidity</a:t>
            </a:r>
          </a:p>
          <a:p>
            <a:r>
              <a:rPr lang="en-US" dirty="0"/>
              <a:t>Defined as reserves where there are no conditions or restrictions upon the user’s right to borrow. </a:t>
            </a:r>
          </a:p>
          <a:p>
            <a:r>
              <a:rPr lang="en-US" dirty="0"/>
              <a:t>It is constituted by a country’s -</a:t>
            </a:r>
          </a:p>
          <a:p>
            <a:pPr marL="0" indent="0">
              <a:buNone/>
            </a:pPr>
            <a:r>
              <a:rPr lang="en-US" dirty="0"/>
              <a:t>-   Official gold stock</a:t>
            </a:r>
          </a:p>
          <a:p>
            <a:pPr>
              <a:buFontTx/>
              <a:buChar char="-"/>
            </a:pPr>
            <a:r>
              <a:rPr lang="en-US" dirty="0"/>
              <a:t> Holdings of foreign currencies and SDR’s (Special Drawing Rights)</a:t>
            </a:r>
          </a:p>
          <a:p>
            <a:pPr>
              <a:buFontTx/>
              <a:buChar char="-"/>
            </a:pPr>
            <a:r>
              <a:rPr lang="en-US" dirty="0"/>
              <a:t> Net position in the IMF and private holding of international assets.</a:t>
            </a:r>
          </a:p>
          <a:p>
            <a:pPr>
              <a:buFontTx/>
              <a:buChar char="-"/>
            </a:pPr>
            <a:r>
              <a:rPr lang="en-US" dirty="0"/>
              <a:t>The SDR is an international reserve asset, created by the IMF in 1969 to supplement its member countries' official reserves.</a:t>
            </a:r>
          </a:p>
          <a:p>
            <a:pPr marL="0" indent="0">
              <a:buNone/>
            </a:pPr>
            <a:endParaRPr lang="en-US" dirty="0"/>
          </a:p>
        </p:txBody>
      </p:sp>
    </p:spTree>
    <p:extLst>
      <p:ext uri="{BB962C8B-B14F-4D97-AF65-F5344CB8AC3E}">
        <p14:creationId xmlns:p14="http://schemas.microsoft.com/office/powerpoint/2010/main" val="3300003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2BDD43-35E5-FE10-BF65-06468DB7F124}"/>
              </a:ext>
            </a:extLst>
          </p:cNvPr>
          <p:cNvSpPr>
            <a:spLocks noGrp="1"/>
          </p:cNvSpPr>
          <p:nvPr>
            <p:ph idx="4294967295"/>
          </p:nvPr>
        </p:nvSpPr>
        <p:spPr>
          <a:xfrm>
            <a:off x="0" y="160338"/>
            <a:ext cx="8493125" cy="5775325"/>
          </a:xfrm>
        </p:spPr>
        <p:txBody>
          <a:bodyPr>
            <a:noAutofit/>
          </a:bodyPr>
          <a:lstStyle/>
          <a:p>
            <a:pPr marL="0" indent="0">
              <a:buNone/>
            </a:pPr>
            <a:endParaRPr lang="en-US" b="1" dirty="0"/>
          </a:p>
          <a:p>
            <a:pPr marL="0" indent="0">
              <a:buNone/>
            </a:pPr>
            <a:r>
              <a:rPr lang="en-US" b="1" dirty="0"/>
              <a:t>Conditional Liquidity</a:t>
            </a:r>
          </a:p>
          <a:p>
            <a:r>
              <a:rPr lang="en-US" dirty="0"/>
              <a:t>It consists of borrowed funds of a country from other countries or international lending institutions.</a:t>
            </a:r>
          </a:p>
          <a:p>
            <a:r>
              <a:rPr lang="en-US" dirty="0"/>
              <a:t>The lenders impose certain conditions or restrictions upon the use of funds by the borrowers.</a:t>
            </a:r>
          </a:p>
          <a:p>
            <a:r>
              <a:rPr lang="en-US" dirty="0"/>
              <a:t>The purpose of enforcing these conditions is to prevent the misuse of liquidity by the borrowing country.</a:t>
            </a:r>
          </a:p>
          <a:p>
            <a:r>
              <a:rPr lang="en-US" dirty="0"/>
              <a:t>In the absence a of sufficient amount of international liquidity restoration equilibrium is achieved through deflationary policies.</a:t>
            </a:r>
          </a:p>
          <a:p>
            <a:r>
              <a:rPr lang="en-US" dirty="0"/>
              <a:t>Deflationary policy is a macroeconomic policy intended for the reduction of the aggregate demand in the economy. </a:t>
            </a:r>
          </a:p>
          <a:p>
            <a:r>
              <a:rPr lang="en-US" dirty="0"/>
              <a:t>A proper solution to this problem is to supply the international economy with an adequate amount of liquidity.</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643446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182789-3723-3616-D7DD-DB3197964EF9}"/>
              </a:ext>
            </a:extLst>
          </p:cNvPr>
          <p:cNvSpPr>
            <a:spLocks noGrp="1"/>
          </p:cNvSpPr>
          <p:nvPr>
            <p:ph idx="4294967295"/>
          </p:nvPr>
        </p:nvSpPr>
        <p:spPr>
          <a:xfrm>
            <a:off x="0" y="1085850"/>
            <a:ext cx="10515600" cy="5032375"/>
          </a:xfrm>
        </p:spPr>
        <p:txBody>
          <a:bodyPr>
            <a:normAutofit/>
          </a:bodyPr>
          <a:lstStyle/>
          <a:p>
            <a:pPr marL="0" indent="0">
              <a:buNone/>
            </a:pPr>
            <a:r>
              <a:rPr lang="en-US" b="1" dirty="0"/>
              <a:t>Aspects of International Liquidity</a:t>
            </a:r>
          </a:p>
          <a:p>
            <a:pPr marL="0" indent="0">
              <a:buNone/>
            </a:pPr>
            <a:r>
              <a:rPr lang="en-US" dirty="0"/>
              <a:t>There are three main aspects of international liquidity:</a:t>
            </a:r>
          </a:p>
          <a:p>
            <a:pPr marL="514350" indent="-514350">
              <a:buAutoNum type="arabicPeriod"/>
            </a:pPr>
            <a:r>
              <a:rPr lang="en-US" dirty="0"/>
              <a:t>Nature</a:t>
            </a:r>
          </a:p>
          <a:p>
            <a:pPr marL="514350" indent="-514350">
              <a:buAutoNum type="arabicPeriod"/>
            </a:pPr>
            <a:r>
              <a:rPr lang="en-US" dirty="0"/>
              <a:t>Size</a:t>
            </a:r>
          </a:p>
          <a:p>
            <a:pPr marL="514350" indent="-514350">
              <a:buAutoNum type="arabicPeriod"/>
            </a:pPr>
            <a:r>
              <a:rPr lang="en-US" dirty="0"/>
              <a:t>Distribution</a:t>
            </a:r>
          </a:p>
          <a:p>
            <a:pPr marL="0" indent="0">
              <a:buNone/>
            </a:pPr>
            <a:r>
              <a:rPr lang="en-US" b="1" dirty="0"/>
              <a:t>1. Nature</a:t>
            </a:r>
          </a:p>
          <a:p>
            <a:pPr marL="0" indent="0">
              <a:buNone/>
            </a:pPr>
            <a:r>
              <a:rPr lang="en-US" dirty="0"/>
              <a:t>The outstanding external debts of a country may be settled in three different ways.</a:t>
            </a:r>
          </a:p>
          <a:p>
            <a:pPr marL="0" indent="0">
              <a:buNone/>
            </a:pPr>
            <a:r>
              <a:rPr lang="en-US" dirty="0"/>
              <a:t>(</a:t>
            </a:r>
            <a:r>
              <a:rPr lang="en-US" dirty="0" err="1"/>
              <a:t>i</a:t>
            </a:r>
            <a:r>
              <a:rPr lang="en-US" dirty="0"/>
              <a:t>) The debts may be liquidated through the transfers of gold or of some currency, universally acceptable and convertible to the creditor country. </a:t>
            </a:r>
          </a:p>
        </p:txBody>
      </p:sp>
    </p:spTree>
    <p:extLst>
      <p:ext uri="{BB962C8B-B14F-4D97-AF65-F5344CB8AC3E}">
        <p14:creationId xmlns:p14="http://schemas.microsoft.com/office/powerpoint/2010/main" val="3400273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2E845A-D16E-6B71-8CFB-BDAD4E95D722}"/>
              </a:ext>
            </a:extLst>
          </p:cNvPr>
          <p:cNvSpPr>
            <a:spLocks noGrp="1"/>
          </p:cNvSpPr>
          <p:nvPr>
            <p:ph idx="4294967295"/>
          </p:nvPr>
        </p:nvSpPr>
        <p:spPr>
          <a:xfrm>
            <a:off x="0" y="1254125"/>
            <a:ext cx="9604375" cy="3449638"/>
          </a:xfrm>
        </p:spPr>
        <p:txBody>
          <a:bodyPr>
            <a:normAutofit fontScale="92500" lnSpcReduction="10000"/>
          </a:bodyPr>
          <a:lstStyle/>
          <a:p>
            <a:r>
              <a:rPr lang="en-US" dirty="0"/>
              <a:t>Reserve currencies must meet the following conditions-</a:t>
            </a:r>
          </a:p>
          <a:p>
            <a:pPr marL="514350" indent="-514350">
              <a:buAutoNum type="alphaLcParenBoth"/>
            </a:pPr>
            <a:r>
              <a:rPr lang="en-US" dirty="0"/>
              <a:t>It must be the currency of some great trading nation.</a:t>
            </a:r>
          </a:p>
          <a:p>
            <a:pPr marL="514350" indent="-514350">
              <a:buAutoNum type="alphaLcParenBoth"/>
            </a:pPr>
            <a:r>
              <a:rPr lang="en-US" dirty="0"/>
              <a:t> The currency must be relatively more stable than other currencies.</a:t>
            </a:r>
          </a:p>
          <a:p>
            <a:pPr marL="514350" indent="-514350">
              <a:buAutoNum type="alphaLcParenBoth"/>
            </a:pPr>
            <a:r>
              <a:rPr lang="en-US" dirty="0"/>
              <a:t>The currency must be supported in its home country by great and experienced banking institutions of skill and probity.</a:t>
            </a:r>
          </a:p>
          <a:p>
            <a:pPr marL="514350" indent="-514350">
              <a:buAutoNum type="alphaLcParenBoth"/>
            </a:pPr>
            <a:r>
              <a:rPr lang="en-US" dirty="0"/>
              <a:t>The currency must be free from recurrent scarcity.</a:t>
            </a:r>
          </a:p>
          <a:p>
            <a:pPr marL="0" indent="0">
              <a:buNone/>
            </a:pPr>
            <a:r>
              <a:rPr lang="en-US" i="1" dirty="0"/>
              <a:t>Note</a:t>
            </a:r>
          </a:p>
          <a:p>
            <a:pPr marL="0" indent="0">
              <a:buNone/>
            </a:pPr>
            <a:r>
              <a:rPr lang="en-US" dirty="0"/>
              <a:t>-No currency of the world strictly conforms to these criteria.</a:t>
            </a:r>
          </a:p>
          <a:p>
            <a:pPr marL="0" indent="0">
              <a:buNone/>
            </a:pPr>
            <a:r>
              <a:rPr lang="en-US" dirty="0"/>
              <a:t>-But any currency which is a candidate for international usage must approximate to these criteria.</a:t>
            </a:r>
          </a:p>
          <a:p>
            <a:pPr marL="514350" indent="-514350">
              <a:buAutoNum type="alphaLcParenBoth"/>
            </a:pPr>
            <a:endParaRPr lang="en-US" dirty="0"/>
          </a:p>
        </p:txBody>
      </p:sp>
    </p:spTree>
    <p:extLst>
      <p:ext uri="{BB962C8B-B14F-4D97-AF65-F5344CB8AC3E}">
        <p14:creationId xmlns:p14="http://schemas.microsoft.com/office/powerpoint/2010/main" val="3236244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3BA2B1-5B92-786B-399B-E7222C1D82A5}"/>
              </a:ext>
            </a:extLst>
          </p:cNvPr>
          <p:cNvSpPr>
            <a:spLocks noGrp="1"/>
          </p:cNvSpPr>
          <p:nvPr>
            <p:ph idx="4294967295"/>
          </p:nvPr>
        </p:nvSpPr>
        <p:spPr>
          <a:xfrm>
            <a:off x="0" y="935038"/>
            <a:ext cx="10515600" cy="4987925"/>
          </a:xfrm>
        </p:spPr>
        <p:txBody>
          <a:bodyPr>
            <a:normAutofit/>
          </a:bodyPr>
          <a:lstStyle/>
          <a:p>
            <a:pPr marL="0" indent="0">
              <a:buNone/>
            </a:pPr>
            <a:r>
              <a:rPr lang="en-US" dirty="0"/>
              <a:t>(ii) International payments may be made through the “accumulation facilities. </a:t>
            </a:r>
          </a:p>
          <a:p>
            <a:pPr marL="0" indent="0">
              <a:buNone/>
            </a:pPr>
            <a:r>
              <a:rPr lang="en-US" dirty="0"/>
              <a:t>-A method of debt settlement where a country accepts the payments of debts in the debtor’s currency.</a:t>
            </a:r>
          </a:p>
          <a:p>
            <a:r>
              <a:rPr lang="en-US" dirty="0"/>
              <a:t>The method is limited by the extent to which foreign countries are prepared to accumulate the currency of the debtor country.</a:t>
            </a:r>
          </a:p>
          <a:p>
            <a:r>
              <a:rPr lang="en-US" dirty="0"/>
              <a:t>The accumulation can be liquidated in various ways-</a:t>
            </a:r>
          </a:p>
          <a:p>
            <a:pPr marL="0" indent="0">
              <a:buNone/>
            </a:pPr>
            <a:r>
              <a:rPr lang="en-US" dirty="0"/>
              <a:t>- Used them to buy goods or services in the country where it has accumulated.</a:t>
            </a:r>
          </a:p>
          <a:p>
            <a:pPr marL="0" indent="0">
              <a:buNone/>
            </a:pPr>
            <a:r>
              <a:rPr lang="en-US" dirty="0"/>
              <a:t>-Used by the holder-country in a third country, which may provide the facility of convertibility into another currency or into all currencies.</a:t>
            </a:r>
          </a:p>
          <a:p>
            <a:pPr marL="0" indent="0">
              <a:buNone/>
            </a:pPr>
            <a:r>
              <a:rPr lang="en-US" dirty="0"/>
              <a:t>-Become permanently funded debts held in debtor country by the creditors.</a:t>
            </a:r>
          </a:p>
          <a:p>
            <a:pPr marL="0" indent="0">
              <a:buNone/>
            </a:pPr>
            <a:endParaRPr lang="en-US" dirty="0"/>
          </a:p>
        </p:txBody>
      </p:sp>
    </p:spTree>
    <p:extLst>
      <p:ext uri="{BB962C8B-B14F-4D97-AF65-F5344CB8AC3E}">
        <p14:creationId xmlns:p14="http://schemas.microsoft.com/office/powerpoint/2010/main" val="1488696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286840-F796-2705-93B1-DD630815683F}"/>
              </a:ext>
            </a:extLst>
          </p:cNvPr>
          <p:cNvSpPr>
            <a:spLocks noGrp="1"/>
          </p:cNvSpPr>
          <p:nvPr>
            <p:ph idx="4294967295"/>
          </p:nvPr>
        </p:nvSpPr>
        <p:spPr>
          <a:xfrm>
            <a:off x="0" y="1058863"/>
            <a:ext cx="9604375" cy="3449637"/>
          </a:xfrm>
        </p:spPr>
        <p:txBody>
          <a:bodyPr/>
          <a:lstStyle/>
          <a:p>
            <a:r>
              <a:rPr lang="en-US" dirty="0"/>
              <a:t>(iii) Thirdly, international debts may be settled by drawing rights upon foreign currencies. These may be in the form of -</a:t>
            </a:r>
          </a:p>
          <a:p>
            <a:r>
              <a:rPr lang="en-US" dirty="0"/>
              <a:t>Foreign loans to the debtor nation </a:t>
            </a:r>
          </a:p>
          <a:p>
            <a:r>
              <a:rPr lang="en-US" dirty="0"/>
              <a:t> Outright gifts such as those made by the United States of America under the European Recovery Programme. </a:t>
            </a:r>
          </a:p>
          <a:p>
            <a:r>
              <a:rPr lang="en-US" dirty="0"/>
              <a:t>Drawing rights upon the International Monetary Fund.</a:t>
            </a:r>
          </a:p>
        </p:txBody>
      </p:sp>
    </p:spTree>
    <p:extLst>
      <p:ext uri="{BB962C8B-B14F-4D97-AF65-F5344CB8AC3E}">
        <p14:creationId xmlns:p14="http://schemas.microsoft.com/office/powerpoint/2010/main" val="1754281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073757-736A-E5FE-4946-CA0A387C0FBB}"/>
              </a:ext>
            </a:extLst>
          </p:cNvPr>
          <p:cNvSpPr>
            <a:spLocks noGrp="1"/>
          </p:cNvSpPr>
          <p:nvPr>
            <p:ph idx="4294967295"/>
          </p:nvPr>
        </p:nvSpPr>
        <p:spPr>
          <a:xfrm>
            <a:off x="0" y="1363663"/>
            <a:ext cx="9604375" cy="3449637"/>
          </a:xfrm>
        </p:spPr>
        <p:txBody>
          <a:bodyPr>
            <a:normAutofit/>
          </a:bodyPr>
          <a:lstStyle/>
          <a:p>
            <a:pPr marL="0" indent="0">
              <a:buNone/>
            </a:pPr>
            <a:r>
              <a:rPr lang="en-US" b="1" dirty="0"/>
              <a:t>2. Size</a:t>
            </a:r>
          </a:p>
          <a:p>
            <a:r>
              <a:rPr lang="en-US" dirty="0"/>
              <a:t>The consideration of the size of the  stock of international liquidity is very important because-</a:t>
            </a:r>
          </a:p>
          <a:p>
            <a:pPr marL="0" indent="0">
              <a:buNone/>
            </a:pPr>
            <a:r>
              <a:rPr lang="en-US" dirty="0"/>
              <a:t>-It represents the resources whereby the existing exchange rate is maintained. </a:t>
            </a:r>
          </a:p>
          <a:p>
            <a:r>
              <a:rPr lang="en-US" dirty="0"/>
              <a:t>A Distinction must be made between </a:t>
            </a:r>
          </a:p>
          <a:p>
            <a:pPr marL="0" indent="0">
              <a:buNone/>
            </a:pPr>
            <a:r>
              <a:rPr lang="en-US" dirty="0"/>
              <a:t>-reserves for which a country must hold for the purpose of dealing with the balance of payments deficits and</a:t>
            </a:r>
          </a:p>
          <a:p>
            <a:pPr marL="0" indent="0">
              <a:buNone/>
            </a:pPr>
            <a:r>
              <a:rPr lang="en-US" dirty="0"/>
              <a:t> -the reserves required to sustain a high import surplus attendant upon the program of economic development.</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2669482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2C7CE4-DBC8-9373-42EB-3484A43AFEE9}"/>
              </a:ext>
            </a:extLst>
          </p:cNvPr>
          <p:cNvSpPr>
            <a:spLocks noGrp="1"/>
          </p:cNvSpPr>
          <p:nvPr>
            <p:ph idx="4294967295"/>
          </p:nvPr>
        </p:nvSpPr>
        <p:spPr>
          <a:xfrm>
            <a:off x="0" y="1144588"/>
            <a:ext cx="9604375" cy="3449637"/>
          </a:xfrm>
        </p:spPr>
        <p:txBody>
          <a:bodyPr>
            <a:normAutofit/>
          </a:bodyPr>
          <a:lstStyle/>
          <a:p>
            <a:r>
              <a:rPr lang="en-US" dirty="0"/>
              <a:t>The aggregate world reserves of international liquidity necessary for smooth operation of the world payments are contingent upon the following three factors-</a:t>
            </a:r>
          </a:p>
          <a:p>
            <a:pPr marL="0" indent="0">
              <a:buNone/>
            </a:pPr>
            <a:r>
              <a:rPr lang="en-US" dirty="0"/>
              <a:t>(a)Exchange rate regimes-A larger world stock of international liquidity will be required under a regime of fixed exchange rates.</a:t>
            </a:r>
          </a:p>
          <a:p>
            <a:pPr marL="0" indent="0">
              <a:buNone/>
            </a:pPr>
            <a:r>
              <a:rPr lang="en-US" dirty="0"/>
              <a:t>(b) The government polices on control of levels of income and employment will determine the optimum reserve levels.</a:t>
            </a:r>
          </a:p>
          <a:p>
            <a:pPr marL="0" indent="0">
              <a:buNone/>
            </a:pPr>
            <a:r>
              <a:rPr lang="en-US" dirty="0"/>
              <a:t>-With high levels of income and employment, deficits must be met through drawings upon reserves.</a:t>
            </a:r>
          </a:p>
        </p:txBody>
      </p:sp>
    </p:spTree>
    <p:extLst>
      <p:ext uri="{BB962C8B-B14F-4D97-AF65-F5344CB8AC3E}">
        <p14:creationId xmlns:p14="http://schemas.microsoft.com/office/powerpoint/2010/main" val="1986012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93777E-5D12-15E3-C835-D7B731DB4750}"/>
              </a:ext>
            </a:extLst>
          </p:cNvPr>
          <p:cNvSpPr>
            <a:spLocks noGrp="1"/>
          </p:cNvSpPr>
          <p:nvPr>
            <p:ph idx="4294967295"/>
          </p:nvPr>
        </p:nvSpPr>
        <p:spPr>
          <a:xfrm>
            <a:off x="0" y="1252538"/>
            <a:ext cx="10515600" cy="4351337"/>
          </a:xfrm>
        </p:spPr>
        <p:txBody>
          <a:bodyPr>
            <a:normAutofit/>
          </a:bodyPr>
          <a:lstStyle/>
          <a:p>
            <a:r>
              <a:rPr lang="en-US" dirty="0"/>
              <a:t>(c) The character of international trade-whether it is bilateral or multilateral.</a:t>
            </a:r>
          </a:p>
          <a:p>
            <a:r>
              <a:rPr lang="en-US" dirty="0"/>
              <a:t>The convertibility of currencies</a:t>
            </a:r>
          </a:p>
          <a:p>
            <a:pPr marL="0" indent="0">
              <a:buNone/>
            </a:pPr>
            <a:r>
              <a:rPr lang="en-US" dirty="0"/>
              <a:t> -Where currencies are convertible currencies exists, the holding of a single national reserve of gold and currencies will be capable of liquidating liabilities in any country.</a:t>
            </a:r>
          </a:p>
          <a:p>
            <a:pPr marL="0" indent="0">
              <a:buNone/>
            </a:pPr>
            <a:r>
              <a:rPr lang="en-US" dirty="0"/>
              <a:t>-If currencies are not convertible, a country must hold a reserve of the currency of every country (or group of countries), with which it trades and with whom it may incur a deficit.</a:t>
            </a:r>
          </a:p>
          <a:p>
            <a:pPr marL="0" indent="0">
              <a:buNone/>
            </a:pPr>
            <a:r>
              <a:rPr lang="en-US" i="1" dirty="0"/>
              <a:t>Note</a:t>
            </a:r>
          </a:p>
          <a:p>
            <a:pPr marL="0" indent="0">
              <a:buNone/>
            </a:pPr>
            <a:r>
              <a:rPr lang="en-US" i="1" dirty="0"/>
              <a:t>-</a:t>
            </a:r>
            <a:r>
              <a:rPr lang="en-US" dirty="0"/>
              <a:t>It is difficult to estimate accurately the amount of international liquidity that a country commands</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389998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86B7A9-14D5-1717-7F80-2B87AE24BC8E}"/>
              </a:ext>
            </a:extLst>
          </p:cNvPr>
          <p:cNvSpPr>
            <a:spLocks noGrp="1"/>
          </p:cNvSpPr>
          <p:nvPr>
            <p:ph idx="4294967295"/>
          </p:nvPr>
        </p:nvSpPr>
        <p:spPr>
          <a:xfrm>
            <a:off x="0" y="1276350"/>
            <a:ext cx="9604375" cy="3449638"/>
          </a:xfrm>
        </p:spPr>
        <p:txBody>
          <a:bodyPr>
            <a:normAutofit/>
          </a:bodyPr>
          <a:lstStyle/>
          <a:p>
            <a:pPr marL="0" indent="0">
              <a:buNone/>
            </a:pPr>
            <a:r>
              <a:rPr lang="en-US" b="1" dirty="0"/>
              <a:t>3. Distribution</a:t>
            </a:r>
          </a:p>
          <a:p>
            <a:r>
              <a:rPr lang="en-US" dirty="0"/>
              <a:t>The world stock of international liquidity must be ideally distributed among the countries .</a:t>
            </a:r>
          </a:p>
          <a:p>
            <a:r>
              <a:rPr lang="en-US" dirty="0"/>
              <a:t>The needs of the countries can be determined by-</a:t>
            </a:r>
          </a:p>
          <a:p>
            <a:pPr marL="0" indent="0">
              <a:buNone/>
            </a:pPr>
            <a:r>
              <a:rPr lang="en-US" dirty="0"/>
              <a:t>-The degree of fluctuations of a country’s balance of payments is subject.</a:t>
            </a:r>
          </a:p>
          <a:p>
            <a:pPr>
              <a:buFontTx/>
              <a:buChar char="-"/>
            </a:pPr>
            <a:r>
              <a:rPr lang="en-US" dirty="0"/>
              <a:t>Volume of its trade and the requirements of its development</a:t>
            </a:r>
          </a:p>
          <a:p>
            <a:pPr>
              <a:buFontTx/>
              <a:buChar char="-"/>
            </a:pPr>
            <a:r>
              <a:rPr lang="en-US" dirty="0"/>
              <a:t>Present state of distribution of liquidity.</a:t>
            </a:r>
          </a:p>
          <a:p>
            <a:pPr>
              <a:buFontTx/>
              <a:buChar char="-"/>
            </a:pPr>
            <a:r>
              <a:rPr lang="en-US" dirty="0"/>
              <a:t>The underdeveloped countries are in more need of the liquidity, but the resources are inadequate.</a:t>
            </a:r>
          </a:p>
          <a:p>
            <a:pPr marL="0" indent="0">
              <a:buNone/>
            </a:pPr>
            <a:endParaRPr lang="en-US" dirty="0"/>
          </a:p>
        </p:txBody>
      </p:sp>
    </p:spTree>
    <p:extLst>
      <p:ext uri="{BB962C8B-B14F-4D97-AF65-F5344CB8AC3E}">
        <p14:creationId xmlns:p14="http://schemas.microsoft.com/office/powerpoint/2010/main" val="3523203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9131D5-ECD9-CDDF-2B4A-22F559631DB9}"/>
              </a:ext>
            </a:extLst>
          </p:cNvPr>
          <p:cNvSpPr>
            <a:spLocks noGrp="1"/>
          </p:cNvSpPr>
          <p:nvPr>
            <p:ph idx="4294967295"/>
          </p:nvPr>
        </p:nvSpPr>
        <p:spPr>
          <a:xfrm>
            <a:off x="0" y="1296988"/>
            <a:ext cx="9604375" cy="3449637"/>
          </a:xfrm>
        </p:spPr>
        <p:txBody>
          <a:bodyPr>
            <a:normAutofit/>
          </a:bodyPr>
          <a:lstStyle/>
          <a:p>
            <a:pPr marL="0" indent="0">
              <a:buNone/>
            </a:pPr>
            <a:r>
              <a:rPr lang="en-US" i="1" dirty="0"/>
              <a:t>Inadequacy of international liquidity</a:t>
            </a:r>
          </a:p>
          <a:p>
            <a:r>
              <a:rPr lang="en-US" dirty="0"/>
              <a:t>The problem is evidenced by the increasing balance of payments difficulties and poverty of the individual countries.</a:t>
            </a:r>
          </a:p>
          <a:p>
            <a:r>
              <a:rPr lang="en-US" dirty="0"/>
              <a:t>The media of international payments-Gold and foreign exchange reserves—have failed to grow at a rate fast enough to meet the growing demand.</a:t>
            </a:r>
          </a:p>
          <a:p>
            <a:r>
              <a:rPr lang="en-US" dirty="0"/>
              <a:t>Both developed and under-developed countries experience the inadequacy despite SDR expansions.</a:t>
            </a:r>
          </a:p>
          <a:p>
            <a:pPr marL="0" indent="0">
              <a:buNone/>
            </a:pPr>
            <a:endParaRPr lang="en-US" i="1" dirty="0"/>
          </a:p>
        </p:txBody>
      </p:sp>
    </p:spTree>
    <p:extLst>
      <p:ext uri="{BB962C8B-B14F-4D97-AF65-F5344CB8AC3E}">
        <p14:creationId xmlns:p14="http://schemas.microsoft.com/office/powerpoint/2010/main" val="29929645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205BBB-B84A-038F-BB74-FCF2002ECD7C}"/>
              </a:ext>
            </a:extLst>
          </p:cNvPr>
          <p:cNvSpPr>
            <a:spLocks noGrp="1"/>
          </p:cNvSpPr>
          <p:nvPr>
            <p:ph idx="4294967295"/>
          </p:nvPr>
        </p:nvSpPr>
        <p:spPr>
          <a:xfrm>
            <a:off x="1676400" y="1085850"/>
            <a:ext cx="10515600" cy="4684713"/>
          </a:xfrm>
        </p:spPr>
        <p:txBody>
          <a:bodyPr>
            <a:normAutofit/>
          </a:bodyPr>
          <a:lstStyle/>
          <a:p>
            <a:pPr marL="0" indent="0">
              <a:buNone/>
            </a:pPr>
            <a:r>
              <a:rPr lang="en-US" b="1" dirty="0"/>
              <a:t>The IMF and International Liquidity</a:t>
            </a:r>
          </a:p>
          <a:p>
            <a:pPr marL="0" indent="0">
              <a:buNone/>
            </a:pPr>
            <a:r>
              <a:rPr lang="en-US" dirty="0"/>
              <a:t>-IMF is an important source from which member countries obtain a part of international liquidity.</a:t>
            </a:r>
          </a:p>
          <a:p>
            <a:r>
              <a:rPr lang="en-US" dirty="0"/>
              <a:t>The main aim of IMF is to provide financial assistance to meet short-term balance of payment problems.</a:t>
            </a:r>
          </a:p>
          <a:p>
            <a:r>
              <a:rPr lang="en-US" dirty="0"/>
              <a:t>It also provides help to meet exchange shortage that arises due to unforeseen emergencies.</a:t>
            </a:r>
          </a:p>
          <a:p>
            <a:r>
              <a:rPr lang="en-US" dirty="0"/>
              <a:t>IMF has played an important role in-</a:t>
            </a:r>
          </a:p>
          <a:p>
            <a:pPr marL="0" indent="0">
              <a:buNone/>
            </a:pPr>
            <a:r>
              <a:rPr lang="en-US" dirty="0"/>
              <a:t>-Drawing Rights</a:t>
            </a:r>
          </a:p>
          <a:p>
            <a:pPr marL="0" indent="0">
              <a:buNone/>
            </a:pPr>
            <a:r>
              <a:rPr lang="en-US" dirty="0"/>
              <a:t>-Lending Schemes</a:t>
            </a:r>
          </a:p>
          <a:p>
            <a:pPr marL="0" indent="0">
              <a:buNone/>
            </a:pPr>
            <a:r>
              <a:rPr lang="en-US" dirty="0"/>
              <a:t>-By Creating Special Drawing Rights</a:t>
            </a:r>
          </a:p>
        </p:txBody>
      </p:sp>
    </p:spTree>
    <p:extLst>
      <p:ext uri="{BB962C8B-B14F-4D97-AF65-F5344CB8AC3E}">
        <p14:creationId xmlns:p14="http://schemas.microsoft.com/office/powerpoint/2010/main" val="1667264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F35BF1-30A9-2E4E-CFFD-C334590C521D}"/>
              </a:ext>
            </a:extLst>
          </p:cNvPr>
          <p:cNvSpPr>
            <a:spLocks noGrp="1"/>
          </p:cNvSpPr>
          <p:nvPr>
            <p:ph idx="4294967295"/>
          </p:nvPr>
        </p:nvSpPr>
        <p:spPr>
          <a:xfrm>
            <a:off x="0" y="1101725"/>
            <a:ext cx="9604375" cy="3449638"/>
          </a:xfrm>
        </p:spPr>
        <p:txBody>
          <a:bodyPr>
            <a:normAutofit/>
          </a:bodyPr>
          <a:lstStyle/>
          <a:p>
            <a:pPr marL="0" indent="0">
              <a:buNone/>
            </a:pPr>
            <a:r>
              <a:rPr lang="en-US" b="1" dirty="0"/>
              <a:t>The role of the IMF in enlarging international liquidity.</a:t>
            </a:r>
          </a:p>
          <a:p>
            <a:r>
              <a:rPr lang="en-US" dirty="0"/>
              <a:t>Reduction of trade surpluses is the real long-term and permanent solution to the problem of international liquidity shortage.</a:t>
            </a:r>
          </a:p>
          <a:p>
            <a:r>
              <a:rPr lang="en-US" dirty="0"/>
              <a:t>IMF has been the principal source of the supply of world liquidity.</a:t>
            </a:r>
          </a:p>
          <a:p>
            <a:r>
              <a:rPr lang="en-US" dirty="0"/>
              <a:t>To augment the world liquidity resources, the IMF has adopted various measures.</a:t>
            </a:r>
          </a:p>
          <a:p>
            <a:pPr marL="0" indent="0">
              <a:buNone/>
            </a:pPr>
            <a:r>
              <a:rPr lang="en-US" b="1" dirty="0"/>
              <a:t>IMF measures</a:t>
            </a:r>
          </a:p>
          <a:p>
            <a:pPr marL="571500" indent="-571500">
              <a:buAutoNum type="romanLcParenBoth"/>
            </a:pPr>
            <a:r>
              <a:rPr lang="en-US" b="1" dirty="0"/>
              <a:t>Increase in IMF Quotas</a:t>
            </a:r>
          </a:p>
          <a:p>
            <a:pPr marL="0" indent="0">
              <a:buNone/>
            </a:pPr>
            <a:r>
              <a:rPr lang="en-US" dirty="0"/>
              <a:t>To facilitate greater availability of exchange reserves to the member countries, the IMF raises the member countries’ quota periodically.</a:t>
            </a:r>
          </a:p>
        </p:txBody>
      </p:sp>
    </p:spTree>
    <p:extLst>
      <p:ext uri="{BB962C8B-B14F-4D97-AF65-F5344CB8AC3E}">
        <p14:creationId xmlns:p14="http://schemas.microsoft.com/office/powerpoint/2010/main" val="1708398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E302E-5957-9A27-2296-B8AD122E1053}"/>
              </a:ext>
            </a:extLst>
          </p:cNvPr>
          <p:cNvSpPr>
            <a:spLocks noGrp="1"/>
          </p:cNvSpPr>
          <p:nvPr>
            <p:ph idx="4294967295"/>
          </p:nvPr>
        </p:nvSpPr>
        <p:spPr>
          <a:xfrm>
            <a:off x="0" y="1144588"/>
            <a:ext cx="9604375" cy="3449637"/>
          </a:xfrm>
        </p:spPr>
        <p:txBody>
          <a:bodyPr>
            <a:normAutofit lnSpcReduction="10000"/>
          </a:bodyPr>
          <a:lstStyle/>
          <a:p>
            <a:pPr marL="0" indent="0">
              <a:buNone/>
            </a:pPr>
            <a:r>
              <a:rPr lang="en-US" b="1" dirty="0"/>
              <a:t>(ii) Financial Accommodation</a:t>
            </a:r>
          </a:p>
          <a:p>
            <a:pPr marL="0" indent="0">
              <a:buNone/>
            </a:pPr>
            <a:r>
              <a:rPr lang="en-US" dirty="0"/>
              <a:t>-The IMF attempts to meet the short-term credit requirements of the members for the adjustment of balance of payments deficits.</a:t>
            </a:r>
          </a:p>
          <a:p>
            <a:pPr marL="0" indent="0">
              <a:buNone/>
            </a:pPr>
            <a:r>
              <a:rPr lang="en-US" dirty="0"/>
              <a:t>-Member countries can borrow up to 25 percent of their quota almost automatically without any constraint-</a:t>
            </a:r>
            <a:r>
              <a:rPr lang="en-US" i="1" dirty="0"/>
              <a:t>Gold tranche-</a:t>
            </a:r>
          </a:p>
          <a:p>
            <a:pPr marL="0" indent="0">
              <a:buNone/>
            </a:pPr>
            <a:r>
              <a:rPr lang="en-US" dirty="0"/>
              <a:t>-Subsequently, they can borrow 25 percent of their quota each time, called a </a:t>
            </a:r>
            <a:r>
              <a:rPr lang="en-US" i="1" dirty="0"/>
              <a:t>credit tranche</a:t>
            </a:r>
            <a:r>
              <a:rPr lang="en-US" dirty="0"/>
              <a:t>.</a:t>
            </a:r>
          </a:p>
          <a:p>
            <a:pPr marL="0" indent="0">
              <a:buNone/>
            </a:pPr>
            <a:r>
              <a:rPr lang="en-US" dirty="0"/>
              <a:t>-These drawings are subject to progressively higher interest rates along with certain other conditions.</a:t>
            </a:r>
          </a:p>
          <a:p>
            <a:pPr marL="0" indent="0">
              <a:buNone/>
            </a:pPr>
            <a:r>
              <a:rPr lang="en-US" dirty="0"/>
              <a:t>-The repayments must be made within three to five years.</a:t>
            </a:r>
          </a:p>
          <a:p>
            <a:pPr marL="0" indent="0">
              <a:buNone/>
            </a:pPr>
            <a:endParaRPr lang="en-US" dirty="0"/>
          </a:p>
        </p:txBody>
      </p:sp>
    </p:spTree>
    <p:extLst>
      <p:ext uri="{BB962C8B-B14F-4D97-AF65-F5344CB8AC3E}">
        <p14:creationId xmlns:p14="http://schemas.microsoft.com/office/powerpoint/2010/main" val="3489009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306B6F-EB45-D37A-40FF-854C649F3B43}"/>
              </a:ext>
            </a:extLst>
          </p:cNvPr>
          <p:cNvSpPr>
            <a:spLocks noGrp="1"/>
          </p:cNvSpPr>
          <p:nvPr>
            <p:ph idx="4294967295"/>
          </p:nvPr>
        </p:nvSpPr>
        <p:spPr>
          <a:xfrm>
            <a:off x="0" y="1123950"/>
            <a:ext cx="9604375" cy="3449638"/>
          </a:xfrm>
        </p:spPr>
        <p:txBody>
          <a:bodyPr/>
          <a:lstStyle/>
          <a:p>
            <a:pPr marL="0" indent="0">
              <a:buNone/>
            </a:pPr>
            <a:r>
              <a:rPr lang="en-US" b="1" dirty="0"/>
              <a:t>(iii) Raising of the Limit of Borrowing under Credit Tranche</a:t>
            </a:r>
          </a:p>
          <a:p>
            <a:pPr marL="0" indent="0">
              <a:buNone/>
            </a:pPr>
            <a:r>
              <a:rPr lang="en-US" dirty="0"/>
              <a:t>-The borrowing limit for the member nations under the credit tranche is raised periodically.</a:t>
            </a:r>
          </a:p>
          <a:p>
            <a:pPr marL="0" indent="0">
              <a:buNone/>
            </a:pPr>
            <a:r>
              <a:rPr lang="en-US" dirty="0"/>
              <a:t>-The limit is reviewed yearly.</a:t>
            </a:r>
          </a:p>
          <a:p>
            <a:pPr marL="0" indent="0">
              <a:buNone/>
            </a:pPr>
            <a:r>
              <a:rPr lang="en-US" dirty="0"/>
              <a:t>-The limit is aimed at relieving shortage in international liquidity.</a:t>
            </a:r>
          </a:p>
        </p:txBody>
      </p:sp>
    </p:spTree>
    <p:extLst>
      <p:ext uri="{BB962C8B-B14F-4D97-AF65-F5344CB8AC3E}">
        <p14:creationId xmlns:p14="http://schemas.microsoft.com/office/powerpoint/2010/main" val="2043284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851EB6-AAED-0ECF-2A86-519078B9D007}"/>
              </a:ext>
            </a:extLst>
          </p:cNvPr>
          <p:cNvSpPr>
            <a:spLocks noGrp="1"/>
          </p:cNvSpPr>
          <p:nvPr>
            <p:ph idx="4294967295"/>
          </p:nvPr>
        </p:nvSpPr>
        <p:spPr>
          <a:xfrm>
            <a:off x="0" y="1319213"/>
            <a:ext cx="9604375" cy="3449637"/>
          </a:xfrm>
        </p:spPr>
        <p:txBody>
          <a:bodyPr/>
          <a:lstStyle/>
          <a:p>
            <a:pPr marL="0" indent="0">
              <a:buNone/>
            </a:pPr>
            <a:r>
              <a:rPr lang="en-US" b="1" dirty="0"/>
              <a:t>(iv) Standby Arrangements</a:t>
            </a:r>
          </a:p>
          <a:p>
            <a:pPr>
              <a:buFont typeface="Arial" panose="020B0604020202020204" pitchFamily="34" charset="0"/>
              <a:buChar char="•"/>
            </a:pPr>
            <a:r>
              <a:rPr lang="en-US" dirty="0"/>
              <a:t>Introduced to permit member countries assurance of additional reserves in the event of need or emergency.</a:t>
            </a:r>
          </a:p>
          <a:p>
            <a:pPr>
              <a:buFont typeface="Arial" panose="020B0604020202020204" pitchFamily="34" charset="0"/>
              <a:buChar char="•"/>
            </a:pPr>
            <a:r>
              <a:rPr lang="en-US" dirty="0"/>
              <a:t>England got assistance under this arrangement in 1956 after Suez Crisis. </a:t>
            </a:r>
          </a:p>
          <a:p>
            <a:pPr>
              <a:buFont typeface="Arial" panose="020B0604020202020204" pitchFamily="34" charset="0"/>
              <a:buChar char="•"/>
            </a:pPr>
            <a:r>
              <a:rPr lang="en-US" dirty="0"/>
              <a:t>The other countries too availed of these arrangements from time to time</a:t>
            </a:r>
          </a:p>
          <a:p>
            <a:pPr>
              <a:buFont typeface="Arial" panose="020B0604020202020204" pitchFamily="34" charset="0"/>
              <a:buChar char="•"/>
            </a:pPr>
            <a:endParaRPr lang="en-US" dirty="0"/>
          </a:p>
          <a:p>
            <a:pPr marL="0" indent="0">
              <a:buNone/>
            </a:pPr>
            <a:endParaRPr lang="en-US" dirty="0"/>
          </a:p>
        </p:txBody>
      </p:sp>
    </p:spTree>
    <p:extLst>
      <p:ext uri="{BB962C8B-B14F-4D97-AF65-F5344CB8AC3E}">
        <p14:creationId xmlns:p14="http://schemas.microsoft.com/office/powerpoint/2010/main" val="264956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FF49CE-F482-4BDD-F591-2CC23A649A19}"/>
              </a:ext>
            </a:extLst>
          </p:cNvPr>
          <p:cNvSpPr>
            <a:spLocks noGrp="1"/>
          </p:cNvSpPr>
          <p:nvPr>
            <p:ph idx="4294967295"/>
          </p:nvPr>
        </p:nvSpPr>
        <p:spPr>
          <a:xfrm>
            <a:off x="0" y="1231900"/>
            <a:ext cx="9604375" cy="3449638"/>
          </a:xfrm>
        </p:spPr>
        <p:txBody>
          <a:bodyPr>
            <a:normAutofit/>
          </a:bodyPr>
          <a:lstStyle/>
          <a:p>
            <a:pPr marL="0" indent="0">
              <a:buNone/>
            </a:pPr>
            <a:r>
              <a:rPr lang="en-US" b="1" dirty="0"/>
              <a:t>(v)Swap Arrangements</a:t>
            </a:r>
          </a:p>
          <a:p>
            <a:r>
              <a:rPr lang="en-US" dirty="0"/>
              <a:t>Leading industrialized countries enter into agreements under which the exchange each other currencies.</a:t>
            </a:r>
          </a:p>
          <a:p>
            <a:r>
              <a:rPr lang="en-US" dirty="0"/>
              <a:t>The countries provide short term credit to manage their temporary balance of payments disequilibrium. </a:t>
            </a:r>
          </a:p>
          <a:p>
            <a:r>
              <a:rPr lang="en-US" dirty="0"/>
              <a:t>This arrangement has the approval of the IMF but it is not directly under its purview.</a:t>
            </a:r>
          </a:p>
          <a:p>
            <a:r>
              <a:rPr lang="en-US" dirty="0"/>
              <a:t> This arrangement is very limited and cannot help relieve the liquidity shortage faced by the countries other than those included in the privileged Group of specific countries.</a:t>
            </a:r>
          </a:p>
          <a:p>
            <a:endParaRPr lang="en-US" dirty="0"/>
          </a:p>
        </p:txBody>
      </p:sp>
    </p:spTree>
    <p:extLst>
      <p:ext uri="{BB962C8B-B14F-4D97-AF65-F5344CB8AC3E}">
        <p14:creationId xmlns:p14="http://schemas.microsoft.com/office/powerpoint/2010/main" val="15776686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1E55F2-8522-01AB-0797-B6A764FCE065}"/>
              </a:ext>
            </a:extLst>
          </p:cNvPr>
          <p:cNvSpPr>
            <a:spLocks noGrp="1"/>
          </p:cNvSpPr>
          <p:nvPr>
            <p:ph idx="4294967295"/>
          </p:nvPr>
        </p:nvSpPr>
        <p:spPr>
          <a:xfrm>
            <a:off x="0" y="1231900"/>
            <a:ext cx="9604375" cy="3449638"/>
          </a:xfrm>
        </p:spPr>
        <p:txBody>
          <a:bodyPr>
            <a:normAutofit/>
          </a:bodyPr>
          <a:lstStyle/>
          <a:p>
            <a:r>
              <a:rPr lang="en-US" dirty="0"/>
              <a:t>Foreign exchange swap arrangements between central banks were successfully used to address a large-scale shortage of liquidity in foreign currencies.</a:t>
            </a:r>
          </a:p>
          <a:p>
            <a:r>
              <a:rPr lang="en-US" dirty="0"/>
              <a:t>They were regarded as a credible policy option by markets, generating strong confidence-building effects in ending the negative cycle of endogenous liquidity destruction that had developed.</a:t>
            </a:r>
          </a:p>
          <a:p>
            <a:r>
              <a:rPr lang="en-US" dirty="0"/>
              <a:t>They were designed to control the risk that official liquidity interventions would distort private sector behaviour and market functioning. </a:t>
            </a:r>
          </a:p>
        </p:txBody>
      </p:sp>
    </p:spTree>
    <p:extLst>
      <p:ext uri="{BB962C8B-B14F-4D97-AF65-F5344CB8AC3E}">
        <p14:creationId xmlns:p14="http://schemas.microsoft.com/office/powerpoint/2010/main" val="15818719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02D44B-9BA0-60E0-6842-FAA5FC6B5A01}"/>
              </a:ext>
            </a:extLst>
          </p:cNvPr>
          <p:cNvSpPr>
            <a:spLocks noGrp="1"/>
          </p:cNvSpPr>
          <p:nvPr>
            <p:ph idx="4294967295"/>
          </p:nvPr>
        </p:nvSpPr>
        <p:spPr>
          <a:xfrm>
            <a:off x="0" y="1166813"/>
            <a:ext cx="9604375" cy="4551362"/>
          </a:xfrm>
        </p:spPr>
        <p:txBody>
          <a:bodyPr>
            <a:normAutofit/>
          </a:bodyPr>
          <a:lstStyle/>
          <a:p>
            <a:pPr marL="0" indent="0">
              <a:buNone/>
            </a:pPr>
            <a:r>
              <a:rPr lang="en-US" b="1" dirty="0"/>
              <a:t>(vii) Special Drawing Rights-SDR-</a:t>
            </a:r>
          </a:p>
          <a:p>
            <a:pPr marL="0" indent="0">
              <a:buNone/>
            </a:pPr>
            <a:r>
              <a:rPr lang="en-US" b="1" dirty="0"/>
              <a:t>-</a:t>
            </a:r>
            <a:r>
              <a:rPr lang="en-US" dirty="0"/>
              <a:t>Established by the IMF to tackle the problem of international liquidity.</a:t>
            </a:r>
          </a:p>
          <a:p>
            <a:pPr marL="0" indent="0">
              <a:buNone/>
            </a:pPr>
            <a:r>
              <a:rPr lang="en-US" dirty="0"/>
              <a:t>-This scheme is intended to create and issue the SDR’s as unconditional reserve assets.</a:t>
            </a:r>
          </a:p>
          <a:p>
            <a:pPr marL="0" indent="0">
              <a:buNone/>
            </a:pPr>
            <a:r>
              <a:rPr lang="en-US" dirty="0"/>
              <a:t>-The IMF creates SDR’s at regular intervals and allocates them to the member countries based on each member’s quota.</a:t>
            </a:r>
          </a:p>
          <a:p>
            <a:pPr marL="0" indent="0">
              <a:buNone/>
            </a:pPr>
            <a:r>
              <a:rPr lang="en-US" dirty="0"/>
              <a:t>-The Fund keeps a Special Drawing Account.</a:t>
            </a:r>
          </a:p>
          <a:p>
            <a:pPr marL="0" indent="0">
              <a:buNone/>
            </a:pPr>
            <a:r>
              <a:rPr lang="en-US" dirty="0"/>
              <a:t>-A country can have easy access to the reserves of any currency by agreement and the intermediation of IMF.</a:t>
            </a:r>
          </a:p>
          <a:p>
            <a:pPr marL="0" indent="0">
              <a:buNone/>
            </a:pPr>
            <a:r>
              <a:rPr lang="en-US" dirty="0"/>
              <a:t>-The transfer of reserves is facilitated through book entries in the Special Drawing Accounts of the borrowing and lending countries.</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b="1" dirty="0"/>
          </a:p>
        </p:txBody>
      </p:sp>
    </p:spTree>
    <p:extLst>
      <p:ext uri="{BB962C8B-B14F-4D97-AF65-F5344CB8AC3E}">
        <p14:creationId xmlns:p14="http://schemas.microsoft.com/office/powerpoint/2010/main" val="1091574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BDB0DC-9624-371A-59E1-0B00BDAA6EFE}"/>
              </a:ext>
            </a:extLst>
          </p:cNvPr>
          <p:cNvSpPr>
            <a:spLocks noGrp="1"/>
          </p:cNvSpPr>
          <p:nvPr>
            <p:ph idx="4294967295"/>
          </p:nvPr>
        </p:nvSpPr>
        <p:spPr>
          <a:xfrm>
            <a:off x="0" y="1319213"/>
            <a:ext cx="9604375" cy="3449637"/>
          </a:xfrm>
        </p:spPr>
        <p:txBody>
          <a:bodyPr>
            <a:normAutofit/>
          </a:bodyPr>
          <a:lstStyle/>
          <a:p>
            <a:r>
              <a:rPr lang="en-US" dirty="0"/>
              <a:t>SDR are a mechanism for  mobilizing  official liquidity in  major reserve currencies.</a:t>
            </a:r>
          </a:p>
          <a:p>
            <a:r>
              <a:rPr lang="en-US" dirty="0"/>
              <a:t>SDR is not a tool for liquidity creation. </a:t>
            </a:r>
          </a:p>
          <a:p>
            <a:r>
              <a:rPr lang="en-US" dirty="0"/>
              <a:t>Countries can choose to exchange SDR for one of the “usable” currencies that make up the SDR basket (US dollar, euro, yen and sterling) when faced with liquidity problems.</a:t>
            </a:r>
          </a:p>
          <a:p>
            <a:r>
              <a:rPr lang="en-US" dirty="0"/>
              <a:t>Countries can maintain this “SDR drawdown” for an indefinite period of time.</a:t>
            </a:r>
          </a:p>
          <a:p>
            <a:r>
              <a:rPr lang="en-US" dirty="0"/>
              <a:t>Countries are required to pay the SDR interest rate on this borrowing. </a:t>
            </a:r>
          </a:p>
          <a:p>
            <a:endParaRPr lang="en-US" dirty="0"/>
          </a:p>
        </p:txBody>
      </p:sp>
    </p:spTree>
    <p:extLst>
      <p:ext uri="{BB962C8B-B14F-4D97-AF65-F5344CB8AC3E}">
        <p14:creationId xmlns:p14="http://schemas.microsoft.com/office/powerpoint/2010/main" val="287329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73AD91-4F28-48BD-9191-B8F5A93EEE88}"/>
              </a:ext>
            </a:extLst>
          </p:cNvPr>
          <p:cNvSpPr>
            <a:spLocks noGrp="1"/>
          </p:cNvSpPr>
          <p:nvPr>
            <p:ph idx="4294967295"/>
          </p:nvPr>
        </p:nvSpPr>
        <p:spPr>
          <a:xfrm>
            <a:off x="0" y="1319213"/>
            <a:ext cx="9604375" cy="3449637"/>
          </a:xfrm>
        </p:spPr>
        <p:txBody>
          <a:bodyPr>
            <a:normAutofit/>
          </a:bodyPr>
          <a:lstStyle/>
          <a:p>
            <a:pPr marL="0" indent="0">
              <a:buNone/>
            </a:pPr>
            <a:r>
              <a:rPr lang="en-US" b="1" dirty="0"/>
              <a:t>International Liquidity Problem</a:t>
            </a:r>
          </a:p>
          <a:p>
            <a:pPr marL="0" indent="0">
              <a:buNone/>
            </a:pPr>
            <a:r>
              <a:rPr lang="en-US" b="1" dirty="0"/>
              <a:t>-</a:t>
            </a:r>
            <a:r>
              <a:rPr lang="en-US" dirty="0"/>
              <a:t>IMF has acted as the principal source of international liquidity, however, the problem is not yet resolved.</a:t>
            </a:r>
          </a:p>
          <a:p>
            <a:pPr marL="0" indent="0">
              <a:buNone/>
            </a:pPr>
            <a:r>
              <a:rPr lang="en-US" dirty="0"/>
              <a:t>-Surplus countries do not admit to being a root cause for deficits in the LDCs.</a:t>
            </a:r>
          </a:p>
          <a:p>
            <a:pPr marL="0" indent="0">
              <a:buNone/>
            </a:pPr>
            <a:r>
              <a:rPr lang="en-US" b="1" dirty="0"/>
              <a:t>Policy responses to international  liquidity</a:t>
            </a:r>
          </a:p>
          <a:p>
            <a:pPr marL="0" indent="0">
              <a:buNone/>
            </a:pPr>
            <a:r>
              <a:rPr lang="en-US" b="1" dirty="0"/>
              <a:t>-</a:t>
            </a:r>
            <a:r>
              <a:rPr lang="en-US" dirty="0"/>
              <a:t>Responses require a consistent framework that considers all phases of global liquidity cycles, countering both surges and shortages</a:t>
            </a:r>
          </a:p>
        </p:txBody>
      </p:sp>
    </p:spTree>
    <p:extLst>
      <p:ext uri="{BB962C8B-B14F-4D97-AF65-F5344CB8AC3E}">
        <p14:creationId xmlns:p14="http://schemas.microsoft.com/office/powerpoint/2010/main" val="2380938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934E26-8F11-722B-A514-09506F1E7A35}"/>
              </a:ext>
            </a:extLst>
          </p:cNvPr>
          <p:cNvSpPr>
            <a:spLocks noGrp="1"/>
          </p:cNvSpPr>
          <p:nvPr>
            <p:ph idx="4294967295"/>
          </p:nvPr>
        </p:nvSpPr>
        <p:spPr>
          <a:xfrm>
            <a:off x="0" y="1363663"/>
            <a:ext cx="9604375" cy="3449637"/>
          </a:xfrm>
        </p:spPr>
        <p:txBody>
          <a:bodyPr>
            <a:normAutofit/>
          </a:bodyPr>
          <a:lstStyle/>
          <a:p>
            <a:r>
              <a:rPr lang="en-US" dirty="0"/>
              <a:t>The framework should rest on three lines of defense.</a:t>
            </a:r>
          </a:p>
          <a:p>
            <a:pPr marL="0" indent="0">
              <a:buNone/>
            </a:pPr>
            <a:r>
              <a:rPr lang="en-US" b="1" dirty="0"/>
              <a:t>The first line of defense</a:t>
            </a:r>
          </a:p>
          <a:p>
            <a:r>
              <a:rPr lang="en-US" dirty="0"/>
              <a:t>Prevention  of  excessive liquidity  surges through  strengthened regulatory frameworks. This will </a:t>
            </a:r>
          </a:p>
          <a:p>
            <a:pPr marL="0" indent="0">
              <a:buNone/>
            </a:pPr>
            <a:r>
              <a:rPr lang="en-US" dirty="0"/>
              <a:t>-Limit the probability and frequency of liquidity disruptions by increasing the resilience of global financial intermediation</a:t>
            </a:r>
          </a:p>
          <a:p>
            <a:pPr marL="0" indent="0">
              <a:buNone/>
            </a:pPr>
            <a:r>
              <a:rPr lang="en-US" dirty="0"/>
              <a:t>-Dampen the amplitude of global liquidity cycles by limiting the intrinsic procyclicality of our financial systems.</a:t>
            </a:r>
          </a:p>
          <a:p>
            <a:pPr marL="0" indent="0">
              <a:buNone/>
            </a:pPr>
            <a:endParaRPr lang="en-US" b="1" dirty="0"/>
          </a:p>
        </p:txBody>
      </p:sp>
    </p:spTree>
    <p:extLst>
      <p:ext uri="{BB962C8B-B14F-4D97-AF65-F5344CB8AC3E}">
        <p14:creationId xmlns:p14="http://schemas.microsoft.com/office/powerpoint/2010/main" val="11993818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945DDA-4C32-8CD1-A0BB-8259A8A994DB}"/>
              </a:ext>
            </a:extLst>
          </p:cNvPr>
          <p:cNvSpPr>
            <a:spLocks noGrp="1"/>
          </p:cNvSpPr>
          <p:nvPr>
            <p:ph idx="4294967295"/>
          </p:nvPr>
        </p:nvSpPr>
        <p:spPr>
          <a:xfrm>
            <a:off x="0" y="1296988"/>
            <a:ext cx="9604375" cy="4349750"/>
          </a:xfrm>
        </p:spPr>
        <p:txBody>
          <a:bodyPr>
            <a:normAutofit/>
          </a:bodyPr>
          <a:lstStyle/>
          <a:p>
            <a:pPr marL="0" indent="0">
              <a:buNone/>
            </a:pPr>
            <a:r>
              <a:rPr lang="en-US" b="1" dirty="0"/>
              <a:t>The second line of defense</a:t>
            </a:r>
          </a:p>
          <a:p>
            <a:pPr marL="0" indent="0">
              <a:buNone/>
            </a:pPr>
            <a:r>
              <a:rPr lang="en-US" b="1" dirty="0"/>
              <a:t>Domestic policies</a:t>
            </a:r>
          </a:p>
          <a:p>
            <a:r>
              <a:rPr lang="en-US" dirty="0"/>
              <a:t>They include-macroprudential measures and central bank liquidity provisions.</a:t>
            </a:r>
          </a:p>
          <a:p>
            <a:r>
              <a:rPr lang="en-US" dirty="0"/>
              <a:t>Individual countries will want to insure themselves against liquidity shocks by building sufficiently large stocks of foreign reserves</a:t>
            </a:r>
          </a:p>
          <a:p>
            <a:r>
              <a:rPr lang="en-US" dirty="0"/>
              <a:t>The accumulation of reserves entails some negative externalities as  well as operational challenges</a:t>
            </a:r>
          </a:p>
          <a:p>
            <a:pPr marL="0" indent="0">
              <a:buNone/>
            </a:pPr>
            <a:r>
              <a:rPr lang="en-US" dirty="0"/>
              <a:t>Key factors to consider in the accumulation-</a:t>
            </a:r>
          </a:p>
          <a:p>
            <a:pPr>
              <a:buFont typeface="Arial" panose="020B0604020202020204" pitchFamily="34" charset="0"/>
              <a:buChar char="•"/>
            </a:pPr>
            <a:r>
              <a:rPr lang="en-US" dirty="0"/>
              <a:t>   Insuring against a run on domestic financial systems.</a:t>
            </a:r>
          </a:p>
          <a:p>
            <a:pPr>
              <a:buFont typeface="Arial" panose="020B0604020202020204" pitchFamily="34" charset="0"/>
              <a:buChar char="•"/>
            </a:pPr>
            <a:r>
              <a:rPr lang="en-US" dirty="0"/>
              <a:t>   Providing foreign currency liquidity to domestic corporates and financial institutions.</a:t>
            </a:r>
          </a:p>
          <a:p>
            <a:pPr>
              <a:buFont typeface="Arial" panose="020B0604020202020204" pitchFamily="34" charset="0"/>
              <a:buChar char="•"/>
            </a:pPr>
            <a:r>
              <a:rPr lang="en-US" dirty="0"/>
              <a:t>   Influencing market sentiment and risk premia. </a:t>
            </a:r>
          </a:p>
          <a:p>
            <a:pPr marL="0" indent="0">
              <a:buNone/>
            </a:pPr>
            <a:endParaRPr lang="en-US" b="1" dirty="0"/>
          </a:p>
        </p:txBody>
      </p:sp>
    </p:spTree>
    <p:extLst>
      <p:ext uri="{BB962C8B-B14F-4D97-AF65-F5344CB8AC3E}">
        <p14:creationId xmlns:p14="http://schemas.microsoft.com/office/powerpoint/2010/main" val="682639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D21723-1A33-DF1A-1693-D99D6479F422}"/>
              </a:ext>
            </a:extLst>
          </p:cNvPr>
          <p:cNvSpPr>
            <a:spLocks noGrp="1"/>
          </p:cNvSpPr>
          <p:nvPr>
            <p:ph idx="4294967295"/>
          </p:nvPr>
        </p:nvSpPr>
        <p:spPr>
          <a:xfrm>
            <a:off x="0" y="1123950"/>
            <a:ext cx="9604375" cy="3449638"/>
          </a:xfrm>
        </p:spPr>
        <p:txBody>
          <a:bodyPr>
            <a:normAutofit/>
          </a:bodyPr>
          <a:lstStyle/>
          <a:p>
            <a:pPr marL="0" indent="0">
              <a:buNone/>
            </a:pPr>
            <a:r>
              <a:rPr lang="en-US" b="1" dirty="0"/>
              <a:t>Third Line of defense</a:t>
            </a:r>
          </a:p>
          <a:p>
            <a:pPr marL="0" indent="0">
              <a:buNone/>
            </a:pPr>
            <a:r>
              <a:rPr lang="en-US" i="1" dirty="0"/>
              <a:t>Cooperative measures for the provision of liquidity in crisis situations </a:t>
            </a:r>
          </a:p>
          <a:p>
            <a:pPr marL="0" indent="0">
              <a:buNone/>
            </a:pPr>
            <a:r>
              <a:rPr lang="en-US" dirty="0"/>
              <a:t>-Swap arrangements between central banks have played a crucial role in the crisis</a:t>
            </a:r>
          </a:p>
          <a:p>
            <a:pPr marL="0" indent="0">
              <a:buNone/>
            </a:pPr>
            <a:r>
              <a:rPr lang="en-US" dirty="0"/>
              <a:t>-IMF precautionary facilities have worked well.</a:t>
            </a:r>
          </a:p>
          <a:p>
            <a:pPr marL="0" indent="0">
              <a:buNone/>
            </a:pPr>
            <a:r>
              <a:rPr lang="en-US" dirty="0"/>
              <a:t>-Central banks’ ability to elastically supply potentially very sizeable amounts of foreign currency liquidity at short notice</a:t>
            </a:r>
          </a:p>
        </p:txBody>
      </p:sp>
    </p:spTree>
    <p:extLst>
      <p:ext uri="{BB962C8B-B14F-4D97-AF65-F5344CB8AC3E}">
        <p14:creationId xmlns:p14="http://schemas.microsoft.com/office/powerpoint/2010/main" val="2378588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DF7422-F0C0-840B-7B99-49B7FC064EA5}"/>
              </a:ext>
            </a:extLst>
          </p:cNvPr>
          <p:cNvSpPr>
            <a:spLocks noGrp="1"/>
          </p:cNvSpPr>
          <p:nvPr>
            <p:ph idx="4294967295"/>
          </p:nvPr>
        </p:nvSpPr>
        <p:spPr>
          <a:xfrm>
            <a:off x="0" y="1231900"/>
            <a:ext cx="9604375" cy="3449638"/>
          </a:xfrm>
        </p:spPr>
        <p:txBody>
          <a:bodyPr/>
          <a:lstStyle/>
          <a:p>
            <a:r>
              <a:rPr lang="en-US" dirty="0"/>
              <a:t>Central banks have played key role in all these policy areas.</a:t>
            </a:r>
          </a:p>
          <a:p>
            <a:r>
              <a:rPr lang="en-US" dirty="0"/>
              <a:t>The established Basel process ensures that  central  banks  understand  each  others’  reaction  functions  and  economic outlooks.</a:t>
            </a:r>
          </a:p>
          <a:p>
            <a:r>
              <a:rPr lang="en-US" dirty="0"/>
              <a:t>Central Banks et their own policies in a manner consistent with their domestic policy principles and financial and price stability objectives. </a:t>
            </a:r>
          </a:p>
          <a:p>
            <a:endParaRPr lang="en-US" dirty="0"/>
          </a:p>
        </p:txBody>
      </p:sp>
    </p:spTree>
    <p:extLst>
      <p:ext uri="{BB962C8B-B14F-4D97-AF65-F5344CB8AC3E}">
        <p14:creationId xmlns:p14="http://schemas.microsoft.com/office/powerpoint/2010/main" val="400697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A03A0A-BA7D-F15D-939A-B4ECA95A702A}"/>
              </a:ext>
            </a:extLst>
          </p:cNvPr>
          <p:cNvSpPr>
            <a:spLocks noGrp="1"/>
          </p:cNvSpPr>
          <p:nvPr>
            <p:ph idx="4294967295"/>
          </p:nvPr>
        </p:nvSpPr>
        <p:spPr>
          <a:xfrm>
            <a:off x="0" y="1930400"/>
            <a:ext cx="8596313" cy="3881438"/>
          </a:xfrm>
        </p:spPr>
        <p:txBody>
          <a:bodyPr/>
          <a:lstStyle/>
          <a:p>
            <a:r>
              <a:rPr lang="en-US" b="1" dirty="0"/>
              <a:t>The relevance of international liquidity</a:t>
            </a:r>
          </a:p>
          <a:p>
            <a:r>
              <a:rPr lang="en-US" dirty="0"/>
              <a:t>It provides a mechanism for resolving the BOP disequilibrium that arises between the various trading nations.</a:t>
            </a:r>
          </a:p>
          <a:p>
            <a:r>
              <a:rPr lang="en-US" dirty="0"/>
              <a:t>Contributes to the smooth operation of international trade by making international payment methods more accessible</a:t>
            </a:r>
          </a:p>
          <a:p>
            <a:r>
              <a:rPr lang="en-US" dirty="0"/>
              <a:t>International liquidity reserves lies in acting as a buffer, giving each country some latitude for the regulation of its national income and employment.</a:t>
            </a:r>
          </a:p>
          <a:p>
            <a:r>
              <a:rPr lang="en-US" dirty="0"/>
              <a:t>It offers a means to lessen the impact of economic fluctuations resulting from international trade and transactions</a:t>
            </a:r>
          </a:p>
          <a:p>
            <a:endParaRPr lang="en-US" dirty="0"/>
          </a:p>
        </p:txBody>
      </p:sp>
    </p:spTree>
    <p:extLst>
      <p:ext uri="{BB962C8B-B14F-4D97-AF65-F5344CB8AC3E}">
        <p14:creationId xmlns:p14="http://schemas.microsoft.com/office/powerpoint/2010/main" val="4035649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CB6607-CA78-2419-67E0-11B5BEA42C4E}"/>
              </a:ext>
            </a:extLst>
          </p:cNvPr>
          <p:cNvSpPr>
            <a:spLocks noGrp="1"/>
          </p:cNvSpPr>
          <p:nvPr>
            <p:ph idx="4294967295"/>
          </p:nvPr>
        </p:nvSpPr>
        <p:spPr>
          <a:xfrm>
            <a:off x="0" y="2160588"/>
            <a:ext cx="8596313" cy="3881437"/>
          </a:xfrm>
        </p:spPr>
        <p:txBody>
          <a:bodyPr/>
          <a:lstStyle/>
          <a:p>
            <a:r>
              <a:rPr lang="en-US" dirty="0"/>
              <a:t>International Liquidity with a larger global holding of foreign liquidity reserves becomes necessary to maintain stable exchange rates over the whole business cycle.</a:t>
            </a:r>
          </a:p>
          <a:p>
            <a:r>
              <a:rPr lang="en-US" dirty="0"/>
              <a:t>It is important as the amount of global trade and economic activity is significantly influenced by the sufficiency or otherwise of foreign liquid reserves. </a:t>
            </a:r>
          </a:p>
          <a:p>
            <a:r>
              <a:rPr lang="en-US" dirty="0"/>
              <a:t>Holding sufficient reserves lessens the fear of adjustment, especially in those countries which are likely to experience deficits.</a:t>
            </a:r>
          </a:p>
        </p:txBody>
      </p:sp>
    </p:spTree>
    <p:extLst>
      <p:ext uri="{BB962C8B-B14F-4D97-AF65-F5344CB8AC3E}">
        <p14:creationId xmlns:p14="http://schemas.microsoft.com/office/powerpoint/2010/main" val="6172737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7897F5-3534-2884-C3EF-92E8D78A6A48}"/>
              </a:ext>
            </a:extLst>
          </p:cNvPr>
          <p:cNvSpPr>
            <a:spLocks noGrp="1"/>
          </p:cNvSpPr>
          <p:nvPr>
            <p:ph idx="4294967295"/>
          </p:nvPr>
        </p:nvSpPr>
        <p:spPr>
          <a:xfrm>
            <a:off x="478971" y="1086531"/>
            <a:ext cx="8596313" cy="3881437"/>
          </a:xfrm>
        </p:spPr>
        <p:txBody>
          <a:bodyPr/>
          <a:lstStyle/>
          <a:p>
            <a:r>
              <a:rPr lang="en-US" dirty="0"/>
              <a:t>International liquidity assists deficit countries that little or no time to adjust and will be obliged to impose restrictions on trade and capital flows if there is too little global liquidity.</a:t>
            </a:r>
          </a:p>
          <a:p>
            <a:r>
              <a:rPr lang="en-US" dirty="0"/>
              <a:t>The ability to quickly access international liquidity reserves allows for the financing of balance of payments fluctuations.</a:t>
            </a:r>
          </a:p>
          <a:p>
            <a:r>
              <a:rPr lang="en-US" dirty="0"/>
              <a:t>Note</a:t>
            </a:r>
          </a:p>
          <a:p>
            <a:r>
              <a:rPr lang="en-US" dirty="0"/>
              <a:t>-International liquidity adequate liquid international reserves, but also that they are properly composed and distributed.</a:t>
            </a:r>
          </a:p>
        </p:txBody>
      </p:sp>
    </p:spTree>
    <p:extLst>
      <p:ext uri="{BB962C8B-B14F-4D97-AF65-F5344CB8AC3E}">
        <p14:creationId xmlns:p14="http://schemas.microsoft.com/office/powerpoint/2010/main" val="18079868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7C5F1C-ADE7-08A9-E03F-E4FD2F7E5436}"/>
              </a:ext>
            </a:extLst>
          </p:cNvPr>
          <p:cNvSpPr>
            <a:spLocks noGrp="1"/>
          </p:cNvSpPr>
          <p:nvPr>
            <p:ph idx="4294967295"/>
          </p:nvPr>
        </p:nvSpPr>
        <p:spPr>
          <a:xfrm>
            <a:off x="188686" y="984931"/>
            <a:ext cx="8596313" cy="3881437"/>
          </a:xfrm>
        </p:spPr>
        <p:txBody>
          <a:bodyPr/>
          <a:lstStyle/>
          <a:p>
            <a:r>
              <a:rPr lang="en-US" dirty="0"/>
              <a:t>The supply of liquid funds to the system as a whole is referred to as scale; whereas, </a:t>
            </a:r>
          </a:p>
          <a:p>
            <a:r>
              <a:rPr lang="en-US" dirty="0"/>
              <a:t>Distribution refers to the allocation of liquid reserves across countries.</a:t>
            </a:r>
          </a:p>
          <a:p>
            <a:r>
              <a:rPr lang="en-US" dirty="0"/>
              <a:t> Stability of reserves (in monetary system) must be given in terms of scale, composition, and distribution.</a:t>
            </a:r>
          </a:p>
          <a:p>
            <a:r>
              <a:rPr lang="en-US" dirty="0"/>
              <a:t>Composition alludes to the reserves' currency composition.</a:t>
            </a:r>
          </a:p>
          <a:p>
            <a:r>
              <a:rPr lang="en-US" dirty="0"/>
              <a:t>The main constraint in terms of scale is its inability to modify the supply of reserves in a way that stabilizes the global economy.</a:t>
            </a:r>
          </a:p>
        </p:txBody>
      </p:sp>
    </p:spTree>
    <p:extLst>
      <p:ext uri="{BB962C8B-B14F-4D97-AF65-F5344CB8AC3E}">
        <p14:creationId xmlns:p14="http://schemas.microsoft.com/office/powerpoint/2010/main" val="19193639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EC67B-F609-7FDE-F6E6-181D121FB7D2}"/>
              </a:ext>
            </a:extLst>
          </p:cNvPr>
          <p:cNvSpPr>
            <a:spLocks noGrp="1"/>
          </p:cNvSpPr>
          <p:nvPr>
            <p:ph type="title" idx="4294967295"/>
          </p:nvPr>
        </p:nvSpPr>
        <p:spPr>
          <a:xfrm>
            <a:off x="2587625" y="804863"/>
            <a:ext cx="9604375" cy="1049337"/>
          </a:xfrm>
        </p:spPr>
        <p:txBody>
          <a:bodyPr/>
          <a:lstStyle/>
          <a:p>
            <a:r>
              <a:rPr lang="en-US" dirty="0"/>
              <a:t>REFERENCES</a:t>
            </a:r>
          </a:p>
        </p:txBody>
      </p:sp>
      <p:sp>
        <p:nvSpPr>
          <p:cNvPr id="3" name="Content Placeholder 2">
            <a:extLst>
              <a:ext uri="{FF2B5EF4-FFF2-40B4-BE49-F238E27FC236}">
                <a16:creationId xmlns:a16="http://schemas.microsoft.com/office/drawing/2014/main" id="{6314E640-BF4B-5827-3D60-67ECF11C0A38}"/>
              </a:ext>
            </a:extLst>
          </p:cNvPr>
          <p:cNvSpPr>
            <a:spLocks noGrp="1"/>
          </p:cNvSpPr>
          <p:nvPr>
            <p:ph idx="4294967295"/>
          </p:nvPr>
        </p:nvSpPr>
        <p:spPr>
          <a:xfrm>
            <a:off x="0" y="1854200"/>
            <a:ext cx="9604375" cy="3449638"/>
          </a:xfrm>
        </p:spPr>
        <p:txBody>
          <a:bodyPr>
            <a:normAutofit fontScale="77500" lnSpcReduction="20000"/>
          </a:bodyPr>
          <a:lstStyle/>
          <a:p>
            <a:r>
              <a:rPr lang="en-US" dirty="0"/>
              <a:t>Bank for International Settlements (2011): “Global liquidity: insights from the BIS statistics”, note for a meeting of the G20 Sub-Working Group on global liquidity management, March.</a:t>
            </a:r>
          </a:p>
          <a:p>
            <a:endParaRPr lang="en-US" dirty="0"/>
          </a:p>
          <a:p>
            <a:r>
              <a:rPr lang="en-US" dirty="0"/>
              <a:t>Adesoji, J.J., (2014). Introduction to Monetary Policy, 4th edition, Dale Publication limited.</a:t>
            </a:r>
          </a:p>
          <a:p>
            <a:endParaRPr lang="en-US" dirty="0"/>
          </a:p>
          <a:p>
            <a:r>
              <a:rPr lang="en-US" dirty="0" err="1"/>
              <a:t>Borio</a:t>
            </a:r>
            <a:r>
              <a:rPr lang="en-US" dirty="0"/>
              <a:t>, C, R McCauley and P McGuire (2011): “Global credit and domestic credit booms”, BIS</a:t>
            </a:r>
          </a:p>
          <a:p>
            <a:r>
              <a:rPr lang="en-US" dirty="0"/>
              <a:t>Quarterly Review, September.</a:t>
            </a:r>
          </a:p>
          <a:p>
            <a:endParaRPr lang="en-US" dirty="0"/>
          </a:p>
          <a:p>
            <a:r>
              <a:rPr lang="en-US" dirty="0" err="1"/>
              <a:t>Bussière</a:t>
            </a:r>
            <a:r>
              <a:rPr lang="en-US" dirty="0"/>
              <a:t>, M and M </a:t>
            </a:r>
            <a:r>
              <a:rPr lang="en-US" dirty="0" err="1"/>
              <a:t>Fratzscher</a:t>
            </a:r>
            <a:r>
              <a:rPr lang="en-US" dirty="0"/>
              <a:t> (2006): “Towards a new early warning system of financial crises”,</a:t>
            </a:r>
          </a:p>
          <a:p>
            <a:r>
              <a:rPr lang="en-US" dirty="0"/>
              <a:t>Journal of International Money and Finance, vol 25, no 6, pp 953–73.</a:t>
            </a:r>
          </a:p>
          <a:p>
            <a:endParaRPr lang="en-US" dirty="0"/>
          </a:p>
          <a:p>
            <a:r>
              <a:rPr lang="en-US" dirty="0"/>
              <a:t>Bruno, V and H Shin (2011): “Capital flows, cross-border banking and global liquidity”, mimeo, July.</a:t>
            </a:r>
          </a:p>
          <a:p>
            <a:endParaRPr lang="en-US" dirty="0"/>
          </a:p>
        </p:txBody>
      </p:sp>
    </p:spTree>
    <p:extLst>
      <p:ext uri="{BB962C8B-B14F-4D97-AF65-F5344CB8AC3E}">
        <p14:creationId xmlns:p14="http://schemas.microsoft.com/office/powerpoint/2010/main" val="39054508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8A55A4-4855-618A-84F7-D6AF3EF1D7B5}"/>
              </a:ext>
            </a:extLst>
          </p:cNvPr>
          <p:cNvSpPr>
            <a:spLocks noGrp="1"/>
          </p:cNvSpPr>
          <p:nvPr>
            <p:ph idx="4294967295"/>
          </p:nvPr>
        </p:nvSpPr>
        <p:spPr>
          <a:xfrm>
            <a:off x="0" y="1471613"/>
            <a:ext cx="9604375" cy="3449637"/>
          </a:xfrm>
        </p:spPr>
        <p:txBody>
          <a:bodyPr>
            <a:normAutofit/>
          </a:bodyPr>
          <a:lstStyle/>
          <a:p>
            <a:endParaRPr lang="en-US" dirty="0"/>
          </a:p>
          <a:p>
            <a:r>
              <a:rPr lang="en-US" dirty="0"/>
              <a:t>Campbell, J, A Lo and C </a:t>
            </a:r>
            <a:r>
              <a:rPr lang="en-US" dirty="0" err="1"/>
              <a:t>MacKinley</a:t>
            </a:r>
            <a:r>
              <a:rPr lang="en-US" dirty="0"/>
              <a:t> (1997): The econometrics of financial markets, Princeton</a:t>
            </a:r>
          </a:p>
          <a:p>
            <a:r>
              <a:rPr lang="en-US" dirty="0"/>
              <a:t>University Press</a:t>
            </a:r>
          </a:p>
          <a:p>
            <a:endParaRPr lang="en-US" dirty="0"/>
          </a:p>
          <a:p>
            <a:r>
              <a:rPr lang="en-US" dirty="0" err="1"/>
              <a:t>Davids</a:t>
            </a:r>
            <a:r>
              <a:rPr lang="en-US" dirty="0"/>
              <a:t>, S.O., (2015). Monetary Policy and its Benefits to an economy, Journal vol 2 </a:t>
            </a:r>
            <a:r>
              <a:rPr lang="en-US" dirty="0" err="1"/>
              <a:t>pg</a:t>
            </a:r>
            <a:r>
              <a:rPr lang="en-US" dirty="0"/>
              <a:t> 22-37, West-point Publisher, Lagos, Nigeria.</a:t>
            </a:r>
          </a:p>
          <a:p>
            <a:endParaRPr lang="en-US" dirty="0"/>
          </a:p>
          <a:p>
            <a:r>
              <a:rPr lang="en-US" dirty="0" err="1"/>
              <a:t>Jhingan</a:t>
            </a:r>
            <a:r>
              <a:rPr lang="en-US" dirty="0"/>
              <a:t>, M.L (2004) Monetary Economics, 6th edition, </a:t>
            </a:r>
            <a:r>
              <a:rPr lang="en-US" dirty="0" err="1"/>
              <a:t>Vrinda</a:t>
            </a:r>
            <a:r>
              <a:rPr lang="en-US" dirty="0"/>
              <a:t> Publication Limited.</a:t>
            </a:r>
          </a:p>
          <a:p>
            <a:endParaRPr lang="en-US" dirty="0"/>
          </a:p>
        </p:txBody>
      </p:sp>
    </p:spTree>
    <p:extLst>
      <p:ext uri="{BB962C8B-B14F-4D97-AF65-F5344CB8AC3E}">
        <p14:creationId xmlns:p14="http://schemas.microsoft.com/office/powerpoint/2010/main" val="90658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A41B45-4D2A-96EC-0337-7B3E5F63FF88}"/>
              </a:ext>
            </a:extLst>
          </p:cNvPr>
          <p:cNvSpPr>
            <a:spLocks noGrp="1"/>
          </p:cNvSpPr>
          <p:nvPr>
            <p:ph idx="4294967295"/>
          </p:nvPr>
        </p:nvSpPr>
        <p:spPr>
          <a:xfrm>
            <a:off x="2671763" y="2016125"/>
            <a:ext cx="9520237" cy="3449638"/>
          </a:xfrm>
        </p:spPr>
        <p:txBody>
          <a:bodyPr/>
          <a:lstStyle/>
          <a:p>
            <a:r>
              <a:rPr lang="en-US" dirty="0"/>
              <a:t>THE END</a:t>
            </a:r>
          </a:p>
          <a:p>
            <a:r>
              <a:rPr lang="en-US" dirty="0"/>
              <a:t>THANK YOU</a:t>
            </a:r>
          </a:p>
        </p:txBody>
      </p:sp>
    </p:spTree>
    <p:extLst>
      <p:ext uri="{BB962C8B-B14F-4D97-AF65-F5344CB8AC3E}">
        <p14:creationId xmlns:p14="http://schemas.microsoft.com/office/powerpoint/2010/main" val="271539088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1224</TotalTime>
  <Words>2745</Words>
  <Application>Microsoft Office PowerPoint</Application>
  <PresentationFormat>Widescreen</PresentationFormat>
  <Paragraphs>253</Paragraphs>
  <Slides>37</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Trebuchet MS</vt:lpstr>
      <vt:lpstr>Wingdings 3</vt:lpstr>
      <vt:lpstr>Facet</vt:lpstr>
      <vt:lpstr>MONETARY  THEORY AND POLICY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MONETARY  THEORY AND POLICY</dc:title>
  <dc:creator>Evelyn Tipape (Treasury)</dc:creator>
  <cp:lastModifiedBy>Evelyn Tipape (Treasury)</cp:lastModifiedBy>
  <cp:revision>13</cp:revision>
  <dcterms:created xsi:type="dcterms:W3CDTF">2022-09-28T04:45:56Z</dcterms:created>
  <dcterms:modified xsi:type="dcterms:W3CDTF">2022-10-13T08:55:00Z</dcterms:modified>
</cp:coreProperties>
</file>