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44"/>
  </p:notesMasterIdLst>
  <p:sldIdLst>
    <p:sldId id="256" r:id="rId2"/>
    <p:sldId id="257" r:id="rId3"/>
    <p:sldId id="285" r:id="rId4"/>
    <p:sldId id="259" r:id="rId5"/>
    <p:sldId id="258" r:id="rId6"/>
    <p:sldId id="260" r:id="rId7"/>
    <p:sldId id="261" r:id="rId8"/>
    <p:sldId id="262" r:id="rId9"/>
    <p:sldId id="287" r:id="rId10"/>
    <p:sldId id="288" r:id="rId11"/>
    <p:sldId id="289" r:id="rId12"/>
    <p:sldId id="290" r:id="rId13"/>
    <p:sldId id="291" r:id="rId14"/>
    <p:sldId id="263" r:id="rId15"/>
    <p:sldId id="294" r:id="rId16"/>
    <p:sldId id="293" r:id="rId17"/>
    <p:sldId id="264" r:id="rId18"/>
    <p:sldId id="295" r:id="rId19"/>
    <p:sldId id="265" r:id="rId20"/>
    <p:sldId id="266" r:id="rId21"/>
    <p:sldId id="296" r:id="rId22"/>
    <p:sldId id="297" r:id="rId23"/>
    <p:sldId id="298" r:id="rId24"/>
    <p:sldId id="269" r:id="rId25"/>
    <p:sldId id="270" r:id="rId26"/>
    <p:sldId id="267" r:id="rId27"/>
    <p:sldId id="271" r:id="rId28"/>
    <p:sldId id="272" r:id="rId29"/>
    <p:sldId id="273" r:id="rId30"/>
    <p:sldId id="274" r:id="rId31"/>
    <p:sldId id="275" r:id="rId32"/>
    <p:sldId id="276" r:id="rId33"/>
    <p:sldId id="277" r:id="rId34"/>
    <p:sldId id="278" r:id="rId35"/>
    <p:sldId id="279" r:id="rId36"/>
    <p:sldId id="280" r:id="rId37"/>
    <p:sldId id="281" r:id="rId38"/>
    <p:sldId id="282" r:id="rId39"/>
    <p:sldId id="283" r:id="rId40"/>
    <p:sldId id="284" r:id="rId41"/>
    <p:sldId id="286" r:id="rId42"/>
    <p:sldId id="299" r:id="rId4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73858" autoAdjust="0"/>
  </p:normalViewPr>
  <p:slideViewPr>
    <p:cSldViewPr snapToGrid="0">
      <p:cViewPr varScale="1">
        <p:scale>
          <a:sx n="53" d="100"/>
          <a:sy n="53" d="100"/>
        </p:scale>
        <p:origin x="4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F5A415-4607-47E9-9727-9367A7CE9C1D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B5C82E-AE04-4EEC-857D-63A743078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1677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107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2741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00116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20024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0025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7023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45412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63629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1373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13199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0926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94759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62876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10663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6318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42045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20249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7501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46739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33051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7964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1571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09768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988421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02296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790433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346108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8083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403190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40077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040530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346630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900190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717848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671823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B5C82E-AE04-4EEC-857D-63A743078EDA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3500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6D452-3C6E-454F-8271-AF5F5F9C10DE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219B70A9-A429-4312-B068-34BBA892D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921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6D452-3C6E-454F-8271-AF5F5F9C10DE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B70A9-A429-4312-B068-34BBA892D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324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6D452-3C6E-454F-8271-AF5F5F9C10DE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19B70A9-A429-4312-B068-34BBA892D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039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6D452-3C6E-454F-8271-AF5F5F9C10DE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19B70A9-A429-4312-B068-34BBA892D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307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6D452-3C6E-454F-8271-AF5F5F9C10DE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19B70A9-A429-4312-B068-34BBA892D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547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6D452-3C6E-454F-8271-AF5F5F9C10DE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B70A9-A429-4312-B068-34BBA892D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323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6D452-3C6E-454F-8271-AF5F5F9C10DE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B70A9-A429-4312-B068-34BBA892D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686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6D452-3C6E-454F-8271-AF5F5F9C10DE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B70A9-A429-4312-B068-34BBA892D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26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6D452-3C6E-454F-8271-AF5F5F9C10DE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19B70A9-A429-4312-B068-34BBA892D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135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6D452-3C6E-454F-8271-AF5F5F9C10DE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19B70A9-A429-4312-B068-34BBA892D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360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6D452-3C6E-454F-8271-AF5F5F9C10DE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19B70A9-A429-4312-B068-34BBA892DC00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091917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6D452-3C6E-454F-8271-AF5F5F9C10DE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19B70A9-A429-4312-B068-34BBA892D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6251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6D452-3C6E-454F-8271-AF5F5F9C10DE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19B70A9-A429-4312-B068-34BBA892DC00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114847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6D452-3C6E-454F-8271-AF5F5F9C10DE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19B70A9-A429-4312-B068-34BBA892D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1775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6D452-3C6E-454F-8271-AF5F5F9C10DE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B70A9-A429-4312-B068-34BBA892D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5010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6D452-3C6E-454F-8271-AF5F5F9C10DE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B70A9-A429-4312-B068-34BBA892D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93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6D452-3C6E-454F-8271-AF5F5F9C10DE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19B70A9-A429-4312-B068-34BBA892D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083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27FE0C2-9C19-4FB7-81C0-06ECDD8C05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1766EED2-C3B3-40C6-A5D8-FFF5894B9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9CFBF839-A629-4019-9F3D-C15269EEC5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E13B7060-C0FD-4F48-BD18-CEC2F6CF4D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A344E7D3-1355-48C1-9904-2405426C49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7A0AFB45-BC4E-4AB7-A8FF-D61849E41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18BD2B14-C775-4442-B02E-E842C96F19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D43EE30E-A569-4394-B036-B0954A88D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F6178D34-57BD-47F7-A56E-14FC1BB225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FFD3B6D6-3AE3-47BC-97D9-CDA2EFCA6F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5C34EB72-4D8B-4039-B1FE-891F22FEBD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55A3A4AF-6FE1-4C4B-9286-35AF8C6E2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BBF339A0-40DC-4DCB-BF13-4143D7B00C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C0D9DD5-F48B-4179-BF11-4D156DA02A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32"/>
            <a:ext cx="2356675" cy="6853285"/>
            <a:chOff x="6627813" y="195454"/>
            <a:chExt cx="1952625" cy="5678297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A9168E85-6CFA-435B-8A6B-D32486C90D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9293C87B-0616-4B2B-B082-B3362CA3F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F2728C57-B738-4443-9FC2-3C060715FF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766F97F3-2B2B-4253-BEC7-BC9C7DFF01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F2F1BCB5-62E3-482A-A671-8514CD517B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19B93AE6-0173-4CA9-A70C-F4D5D9B379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E7FEE511-B4FE-4967-9E02-B802810A91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374E8AF9-DC1D-4FEB-A65B-1F0F82912F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89BB8488-306B-461B-846C-5E22664AF9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987A2146-569C-4EF6-9CA1-D72961EBD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70334992-12F8-4924-B32E-420C3FDB13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A5B2F0D2-1D46-46DD-A818-60309624D8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FF1A843A-A6BC-4027-A46F-8EA29D26FE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9" name="Freeform 6">
            <a:extLst>
              <a:ext uri="{FF2B5EF4-FFF2-40B4-BE49-F238E27FC236}">
                <a16:creationId xmlns:a16="http://schemas.microsoft.com/office/drawing/2014/main" id="{2507F48C-66CC-4AFA-B9A7-360743221E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34542078-E6A8-432D-8A8B-24604A3A5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Calculator, pen, compass, money and a paper with graphs printed on it">
            <a:extLst>
              <a:ext uri="{FF2B5EF4-FFF2-40B4-BE49-F238E27FC236}">
                <a16:creationId xmlns:a16="http://schemas.microsoft.com/office/drawing/2014/main" id="{A9E6DBE6-D7AC-A933-9AC0-284E832F87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</a:blip>
          <a:srcRect b="663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pSp>
        <p:nvGrpSpPr>
          <p:cNvPr id="43" name="Group 42">
            <a:extLst>
              <a:ext uri="{FF2B5EF4-FFF2-40B4-BE49-F238E27FC236}">
                <a16:creationId xmlns:a16="http://schemas.microsoft.com/office/drawing/2014/main" id="{A4E48887-9270-4938-917C-2297B0C11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44" name="Freeform 11">
              <a:extLst>
                <a:ext uri="{FF2B5EF4-FFF2-40B4-BE49-F238E27FC236}">
                  <a16:creationId xmlns:a16="http://schemas.microsoft.com/office/drawing/2014/main" id="{5E97A4B5-D696-4FFB-96EC-3969211AC6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2">
              <a:extLst>
                <a:ext uri="{FF2B5EF4-FFF2-40B4-BE49-F238E27FC236}">
                  <a16:creationId xmlns:a16="http://schemas.microsoft.com/office/drawing/2014/main" id="{F4247FDA-9D72-4A20-A953-DB75522DBB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13">
              <a:extLst>
                <a:ext uri="{FF2B5EF4-FFF2-40B4-BE49-F238E27FC236}">
                  <a16:creationId xmlns:a16="http://schemas.microsoft.com/office/drawing/2014/main" id="{178119CE-10A3-403E-B327-39FD33628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14">
              <a:extLst>
                <a:ext uri="{FF2B5EF4-FFF2-40B4-BE49-F238E27FC236}">
                  <a16:creationId xmlns:a16="http://schemas.microsoft.com/office/drawing/2014/main" id="{BF9051C7-DAAA-4503-B8B3-2FDE0E055B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15">
              <a:extLst>
                <a:ext uri="{FF2B5EF4-FFF2-40B4-BE49-F238E27FC236}">
                  <a16:creationId xmlns:a16="http://schemas.microsoft.com/office/drawing/2014/main" id="{4B7EA962-12FB-487A-B341-0A6DE77E51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9" name="Freeform 16">
              <a:extLst>
                <a:ext uri="{FF2B5EF4-FFF2-40B4-BE49-F238E27FC236}">
                  <a16:creationId xmlns:a16="http://schemas.microsoft.com/office/drawing/2014/main" id="{3610D4C8-EFBD-414C-8846-54C5698FB2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0" name="Freeform 17">
              <a:extLst>
                <a:ext uri="{FF2B5EF4-FFF2-40B4-BE49-F238E27FC236}">
                  <a16:creationId xmlns:a16="http://schemas.microsoft.com/office/drawing/2014/main" id="{C21E675F-1DAB-4885-B9DA-AB4632E51B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1" name="Freeform 18">
              <a:extLst>
                <a:ext uri="{FF2B5EF4-FFF2-40B4-BE49-F238E27FC236}">
                  <a16:creationId xmlns:a16="http://schemas.microsoft.com/office/drawing/2014/main" id="{7FE17559-57E1-41D8-9A82-52F0E1EC84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2" name="Freeform 19">
              <a:extLst>
                <a:ext uri="{FF2B5EF4-FFF2-40B4-BE49-F238E27FC236}">
                  <a16:creationId xmlns:a16="http://schemas.microsoft.com/office/drawing/2014/main" id="{4D6BE54E-E15B-4BF7-AE9B-CA850E4C77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3" name="Freeform 20">
              <a:extLst>
                <a:ext uri="{FF2B5EF4-FFF2-40B4-BE49-F238E27FC236}">
                  <a16:creationId xmlns:a16="http://schemas.microsoft.com/office/drawing/2014/main" id="{C8CF1FE0-6D44-40D4-BC9E-2D2BAAC0FF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4" name="Freeform 21">
              <a:extLst>
                <a:ext uri="{FF2B5EF4-FFF2-40B4-BE49-F238E27FC236}">
                  <a16:creationId xmlns:a16="http://schemas.microsoft.com/office/drawing/2014/main" id="{4D8CD99F-0D63-4EC0-9E69-33C935AA96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5" name="Freeform 22">
              <a:extLst>
                <a:ext uri="{FF2B5EF4-FFF2-40B4-BE49-F238E27FC236}">
                  <a16:creationId xmlns:a16="http://schemas.microsoft.com/office/drawing/2014/main" id="{2D1B0E6D-2301-4B85-87D9-2600A123F4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636BBE9-6974-2FAE-6F6B-26D32CF3F28C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589213" y="2514600"/>
            <a:ext cx="8915399" cy="22627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1" dirty="0"/>
              <a:t>MONETARY THEORY AND POLICY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5AA035-05AA-ED31-7EDC-CAED19D7B635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2589213" y="4777379"/>
            <a:ext cx="8915399" cy="11262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WEEK 6-TRADE-OFFS IN MONETARY POLICY GOALS</a:t>
            </a:r>
          </a:p>
          <a:p>
            <a:pPr marL="0" indent="0">
              <a:buNone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LECTURER-EVELYN TIPAPE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C9FB5BCB-55FF-44E8-B475-CB515D39DE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58" name="Freeform 27">
              <a:extLst>
                <a:ext uri="{FF2B5EF4-FFF2-40B4-BE49-F238E27FC236}">
                  <a16:creationId xmlns:a16="http://schemas.microsoft.com/office/drawing/2014/main" id="{842B4885-EC21-455B-8A5B-7CDE2D30F9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28">
              <a:extLst>
                <a:ext uri="{FF2B5EF4-FFF2-40B4-BE49-F238E27FC236}">
                  <a16:creationId xmlns:a16="http://schemas.microsoft.com/office/drawing/2014/main" id="{CE92F8D5-5207-478F-9179-D21A5D86C3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29">
              <a:extLst>
                <a:ext uri="{FF2B5EF4-FFF2-40B4-BE49-F238E27FC236}">
                  <a16:creationId xmlns:a16="http://schemas.microsoft.com/office/drawing/2014/main" id="{4C8A7AE2-A784-4F54-9BF4-F4EB9C5368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0">
              <a:extLst>
                <a:ext uri="{FF2B5EF4-FFF2-40B4-BE49-F238E27FC236}">
                  <a16:creationId xmlns:a16="http://schemas.microsoft.com/office/drawing/2014/main" id="{AEAB3670-1604-4BFA-B67E-36C910957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2" name="Freeform 31">
              <a:extLst>
                <a:ext uri="{FF2B5EF4-FFF2-40B4-BE49-F238E27FC236}">
                  <a16:creationId xmlns:a16="http://schemas.microsoft.com/office/drawing/2014/main" id="{FBA6345B-00E7-445F-9ED1-912D336F7E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3" name="Freeform 32">
              <a:extLst>
                <a:ext uri="{FF2B5EF4-FFF2-40B4-BE49-F238E27FC236}">
                  <a16:creationId xmlns:a16="http://schemas.microsoft.com/office/drawing/2014/main" id="{A71B4879-E81B-4A29-9124-003FE383B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4" name="Freeform 33">
              <a:extLst>
                <a:ext uri="{FF2B5EF4-FFF2-40B4-BE49-F238E27FC236}">
                  <a16:creationId xmlns:a16="http://schemas.microsoft.com/office/drawing/2014/main" id="{18C79535-6DB6-4370-B6AD-61618DEC2E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5" name="Freeform 34">
              <a:extLst>
                <a:ext uri="{FF2B5EF4-FFF2-40B4-BE49-F238E27FC236}">
                  <a16:creationId xmlns:a16="http://schemas.microsoft.com/office/drawing/2014/main" id="{592032C5-4D35-44F8-839E-268D55CBC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6" name="Freeform 35">
              <a:extLst>
                <a:ext uri="{FF2B5EF4-FFF2-40B4-BE49-F238E27FC236}">
                  <a16:creationId xmlns:a16="http://schemas.microsoft.com/office/drawing/2014/main" id="{DDE5CD19-C4AD-4E06-AB6B-4D7CC554F6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7" name="Freeform 36">
              <a:extLst>
                <a:ext uri="{FF2B5EF4-FFF2-40B4-BE49-F238E27FC236}">
                  <a16:creationId xmlns:a16="http://schemas.microsoft.com/office/drawing/2014/main" id="{9767786B-D368-4A7A-A045-B98239B13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8" name="Freeform 37">
              <a:extLst>
                <a:ext uri="{FF2B5EF4-FFF2-40B4-BE49-F238E27FC236}">
                  <a16:creationId xmlns:a16="http://schemas.microsoft.com/office/drawing/2014/main" id="{7B496475-025E-42C3-B075-3AF1731E33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9" name="Freeform 38">
              <a:extLst>
                <a:ext uri="{FF2B5EF4-FFF2-40B4-BE49-F238E27FC236}">
                  <a16:creationId xmlns:a16="http://schemas.microsoft.com/office/drawing/2014/main" id="{148AF32A-DFE9-4CA7-9CFE-945ED38C78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1" name="Rectangle 70">
            <a:extLst>
              <a:ext uri="{FF2B5EF4-FFF2-40B4-BE49-F238E27FC236}">
                <a16:creationId xmlns:a16="http://schemas.microsoft.com/office/drawing/2014/main" id="{B2AA32FB-B608-41B6-8760-AA1367392C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3" name="Freeform 33">
            <a:extLst>
              <a:ext uri="{FF2B5EF4-FFF2-40B4-BE49-F238E27FC236}">
                <a16:creationId xmlns:a16="http://schemas.microsoft.com/office/drawing/2014/main" id="{BCEEA0D8-22D2-4E96-ABCB-99344CEBC0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974385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7E3D85-1E05-92FB-D064-3452E065073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Topic list</a:t>
            </a:r>
          </a:p>
          <a:p>
            <a:pPr marL="0" indent="0">
              <a:buNone/>
            </a:pPr>
            <a:r>
              <a:rPr lang="en-US" dirty="0"/>
              <a:t>1.0  Introduction</a:t>
            </a:r>
          </a:p>
          <a:p>
            <a:pPr marL="0" indent="0">
              <a:buNone/>
            </a:pPr>
            <a:r>
              <a:rPr lang="en-US" dirty="0"/>
              <a:t>2.0.	Objectives</a:t>
            </a:r>
          </a:p>
          <a:p>
            <a:pPr marL="0" indent="0">
              <a:buNone/>
            </a:pPr>
            <a:r>
              <a:rPr lang="en-US" dirty="0"/>
              <a:t>3.0.	Main content</a:t>
            </a:r>
          </a:p>
          <a:p>
            <a:pPr marL="0" indent="0">
              <a:buNone/>
            </a:pPr>
            <a:r>
              <a:rPr lang="en-US" dirty="0"/>
              <a:t>3.1.	Full Employment and Economic Growth</a:t>
            </a:r>
          </a:p>
          <a:p>
            <a:pPr marL="0" indent="0">
              <a:buNone/>
            </a:pPr>
            <a:r>
              <a:rPr lang="en-US" dirty="0"/>
              <a:t>3.2.	Economic Growth and Price Stability</a:t>
            </a:r>
          </a:p>
          <a:p>
            <a:pPr marL="0" indent="0">
              <a:buNone/>
            </a:pPr>
            <a:r>
              <a:rPr lang="en-US" dirty="0"/>
              <a:t>3.3.	Full Employment and Price Stability</a:t>
            </a:r>
          </a:p>
          <a:p>
            <a:pPr marL="0" indent="0">
              <a:buNone/>
            </a:pPr>
            <a:endParaRPr lang="en-US" sz="33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681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58FB25-603A-4C59-AD3D-88A9B174A7D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3.4.	Full Employment and Balance of Payment</a:t>
            </a:r>
          </a:p>
          <a:p>
            <a:pPr marL="0" indent="0">
              <a:buNone/>
            </a:pPr>
            <a:r>
              <a:rPr lang="en-US" dirty="0"/>
              <a:t>3.5.	Price Stability and Balance of Payment.</a:t>
            </a:r>
          </a:p>
          <a:p>
            <a:pPr marL="0" indent="0">
              <a:buNone/>
            </a:pPr>
            <a:r>
              <a:rPr lang="en-US" dirty="0"/>
              <a:t>4.0  Potential policy conflicts and trade-offs</a:t>
            </a:r>
          </a:p>
          <a:p>
            <a:pPr marL="0" indent="0">
              <a:buNone/>
            </a:pPr>
            <a:r>
              <a:rPr lang="en-US" dirty="0"/>
              <a:t>5.0 	Stabilization Policy</a:t>
            </a:r>
          </a:p>
          <a:p>
            <a:pPr marL="0" indent="0">
              <a:buNone/>
            </a:pPr>
            <a:r>
              <a:rPr lang="en-US" dirty="0"/>
              <a:t>6.0	Policy Lags</a:t>
            </a:r>
          </a:p>
          <a:p>
            <a:pPr marL="0" indent="0">
              <a:buNone/>
            </a:pPr>
            <a:r>
              <a:rPr lang="en-US" dirty="0"/>
              <a:t>7.0	Conclusion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645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7C4C40-3A47-096A-4199-66D82E71B29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Topic objectives</a:t>
            </a:r>
          </a:p>
          <a:p>
            <a:pPr marL="0" indent="0">
              <a:buNone/>
            </a:pPr>
            <a:r>
              <a:rPr lang="en-US" dirty="0"/>
              <a:t>By the end of this topic, you should be able to;</a:t>
            </a:r>
          </a:p>
          <a:p>
            <a:r>
              <a:rPr lang="en-US" dirty="0"/>
              <a:t>Define and comprehend the Full Employment and Economic Growth</a:t>
            </a:r>
          </a:p>
          <a:p>
            <a:r>
              <a:rPr lang="en-US" dirty="0"/>
              <a:t> Recognize the connection between price stability, the balance of payments, and full employment.</a:t>
            </a:r>
          </a:p>
          <a:p>
            <a:r>
              <a:rPr lang="en-US" dirty="0"/>
              <a:t>Recognize the balance of payments and price stability</a:t>
            </a:r>
          </a:p>
          <a:p>
            <a:r>
              <a:rPr lang="en-US" dirty="0"/>
              <a:t>Evaluate the stabilization policy</a:t>
            </a:r>
          </a:p>
          <a:p>
            <a:r>
              <a:rPr lang="en-US" dirty="0"/>
              <a:t>Discuss the various policy lags</a:t>
            </a:r>
          </a:p>
          <a:p>
            <a:pPr marL="0" indent="0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031748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598BDF-5311-2E4C-1BD9-FE4D5B8A51C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3.1 Economic Growth and Full Employment</a:t>
            </a:r>
            <a:endParaRPr lang="en-US" dirty="0"/>
          </a:p>
          <a:p>
            <a:r>
              <a:rPr lang="en-US" dirty="0"/>
              <a:t>Most economists believe that full employment and economic growth do not always contradict.</a:t>
            </a:r>
          </a:p>
          <a:p>
            <a:r>
              <a:rPr lang="en-US" dirty="0"/>
              <a:t>A 4% unemployment rate in the economy is consistent with full employment. </a:t>
            </a:r>
          </a:p>
          <a:p>
            <a:r>
              <a:rPr lang="en-US" dirty="0"/>
              <a:t>As a result, there is a trade-off between growth and unemployment in the relationship between full employment and economic expansion.</a:t>
            </a:r>
          </a:p>
          <a:p>
            <a:r>
              <a:rPr lang="en-US" dirty="0"/>
              <a:t> Low unemployment is related with periods of high growth, and growing unemployment is associated with periods of low growth.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706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1E467-C663-7736-98F8-7513964D6C8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Okun’s law</a:t>
            </a:r>
          </a:p>
          <a:p>
            <a:r>
              <a:rPr lang="en-US" dirty="0"/>
              <a:t>Okun identified a link between fluctuations in the unemployment rate and real GNP in 1961.</a:t>
            </a:r>
          </a:p>
          <a:p>
            <a:r>
              <a:rPr lang="en-US" dirty="0"/>
              <a:t>According to this rule, the unemployment rate decreases by one percentage point annually for every three percentage points of real GNP growth.</a:t>
            </a:r>
          </a:p>
          <a:p>
            <a:r>
              <a:rPr lang="en-US" dirty="0"/>
              <a:t>Okun discovered that the link between the unemployment rate and the difference between real GDP growth and potential GDP growth changed over time.</a:t>
            </a:r>
          </a:p>
        </p:txBody>
      </p:sp>
    </p:spTree>
    <p:extLst>
      <p:ext uri="{BB962C8B-B14F-4D97-AF65-F5344CB8AC3E}">
        <p14:creationId xmlns:p14="http://schemas.microsoft.com/office/powerpoint/2010/main" val="36345117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B0AEF6D-438B-DA53-0B73-1186B2F7C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700" b="1" dirty="0"/>
              <a:t>Figure 1: Graphical representation of Okun’s Law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A17B1F-90B8-3468-7CAB-3BDACAFB47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b="1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02E16B-A86B-E44A-3FA6-9030A71AD1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8260" y="1408176"/>
            <a:ext cx="9555480" cy="450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523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0B626E-31F5-BC85-DA04-4064F40F56E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/>
          </a:bodyPr>
          <a:lstStyle/>
          <a:p>
            <a:r>
              <a:rPr lang="en-US" dirty="0"/>
              <a:t>In contrast, some economists argue that when growth rates climb, unemployment rates rise as well.</a:t>
            </a:r>
          </a:p>
          <a:p>
            <a:r>
              <a:rPr lang="en-US" dirty="0"/>
              <a:t>Economic expansion causes the economy's resources to be redistributed.</a:t>
            </a:r>
          </a:p>
          <a:p>
            <a:r>
              <a:rPr lang="en-US" dirty="0"/>
              <a:t>The kind and amount of labor that is required changes.</a:t>
            </a:r>
          </a:p>
          <a:p>
            <a:r>
              <a:rPr lang="en-US" dirty="0"/>
              <a:t>The demand for labor shifts from one area of the economy to another.</a:t>
            </a:r>
          </a:p>
          <a:p>
            <a:r>
              <a:rPr lang="en-US" dirty="0"/>
              <a:t>Workers who have been trained for a particular job are replaced when there is a decline in demand for the goods produced by that industry.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9766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9F721A-8595-016E-01DF-8589567A7F6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/>
          </a:bodyPr>
          <a:lstStyle/>
          <a:p>
            <a:r>
              <a:rPr lang="en-US" dirty="0"/>
              <a:t>Difference between full employment and economic growth.</a:t>
            </a:r>
          </a:p>
          <a:p>
            <a:pPr marL="0" indent="0">
              <a:buNone/>
            </a:pPr>
            <a:r>
              <a:rPr lang="en-US" dirty="0"/>
              <a:t>    (a) Full employment implies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/>
              <a:t>  Exploitation of job opportunities.  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/>
              <a:t>  lifting the actual production frontier up to its maximum limits under     </a:t>
            </a:r>
          </a:p>
          <a:p>
            <a:pPr marL="0" indent="0">
              <a:buNone/>
            </a:pPr>
            <a:r>
              <a:rPr lang="en-US" dirty="0"/>
              <a:t>     the constraint of available resources. </a:t>
            </a:r>
          </a:p>
          <a:p>
            <a:pPr marL="0" indent="0">
              <a:buNone/>
            </a:pPr>
            <a:r>
              <a:rPr lang="en-US" dirty="0"/>
              <a:t>    -While economic growth means the creation of more employment </a:t>
            </a:r>
          </a:p>
          <a:p>
            <a:pPr marL="0" indent="0">
              <a:buNone/>
            </a:pPr>
            <a:r>
              <a:rPr lang="en-US" dirty="0"/>
              <a:t>      opportunities </a:t>
            </a:r>
          </a:p>
          <a:p>
            <a:pPr marL="0" indent="0">
              <a:buNone/>
            </a:pPr>
            <a:r>
              <a:rPr lang="en-US" dirty="0"/>
              <a:t>     -by raising the potentialities of the production frontier by </a:t>
            </a:r>
          </a:p>
          <a:p>
            <a:pPr marL="0" indent="0">
              <a:buNone/>
            </a:pPr>
            <a:r>
              <a:rPr lang="en-US" dirty="0"/>
              <a:t>      developing additional resources.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37813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6D0B7-6823-361E-1C66-62D8F8924B1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(b) Full employment is a static notion. </a:t>
            </a:r>
          </a:p>
          <a:p>
            <a:pPr marL="0" indent="0">
              <a:buNone/>
            </a:pPr>
            <a:r>
              <a:rPr lang="en-US" dirty="0"/>
              <a:t>   -It refers to the full utilization of existing capacity of the economy </a:t>
            </a:r>
          </a:p>
          <a:p>
            <a:pPr marL="0" indent="0">
              <a:buNone/>
            </a:pPr>
            <a:r>
              <a:rPr lang="en-US" dirty="0"/>
              <a:t>     with given productive resources, technology, and production methods.</a:t>
            </a:r>
          </a:p>
          <a:p>
            <a:pPr marL="0" indent="0">
              <a:buNone/>
            </a:pPr>
            <a:r>
              <a:rPr lang="en-US" dirty="0"/>
              <a:t>  -Economic growth is a dynamic concept that implies</a:t>
            </a:r>
          </a:p>
          <a:p>
            <a:pPr marL="0" indent="0">
              <a:buNone/>
            </a:pPr>
            <a:r>
              <a:rPr lang="en-US" dirty="0"/>
              <a:t>  -Enhancement of productive resources through technological </a:t>
            </a:r>
          </a:p>
          <a:p>
            <a:pPr marL="0" indent="0">
              <a:buNone/>
            </a:pPr>
            <a:r>
              <a:rPr lang="en-US" dirty="0"/>
              <a:t>   advancement.</a:t>
            </a:r>
          </a:p>
          <a:p>
            <a:pPr>
              <a:buFontTx/>
              <a:buChar char="-"/>
            </a:pPr>
            <a:r>
              <a:rPr lang="en-US" dirty="0"/>
              <a:t>Exploitation of new fields, new territories, new methods ,etc.</a:t>
            </a:r>
          </a:p>
          <a:p>
            <a:pPr>
              <a:buFontTx/>
              <a:buChar char="-"/>
            </a:pPr>
            <a:r>
              <a:rPr lang="en-US" dirty="0"/>
              <a:t> It involves uplifting the county’s production possibility frontier as a whole.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13899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929B00-A5E6-B01E-23C4-C02F851D5D9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(c) Full employment objective is relatively a short-span phenomenon.</a:t>
            </a:r>
          </a:p>
          <a:p>
            <a:pPr marL="0" indent="0">
              <a:buNone/>
            </a:pPr>
            <a:r>
              <a:rPr lang="en-US" dirty="0"/>
              <a:t>  - It aims at economic stabilization through the elimination of cyclical </a:t>
            </a:r>
          </a:p>
          <a:p>
            <a:pPr marL="0" indent="0">
              <a:buNone/>
            </a:pPr>
            <a:r>
              <a:rPr lang="en-US" dirty="0"/>
              <a:t>     fluctuations that are faced by an advanced capitalist economy.</a:t>
            </a:r>
          </a:p>
          <a:p>
            <a:r>
              <a:rPr lang="en-US" dirty="0"/>
              <a:t>Economic growth, on the other hand, is a long­-term objective of monetary policy.</a:t>
            </a:r>
          </a:p>
          <a:p>
            <a:pPr marL="0" indent="0">
              <a:buNone/>
            </a:pPr>
            <a:r>
              <a:rPr lang="en-US" dirty="0"/>
              <a:t>   -Its aim is to improve the standard of living of the people, to remove </a:t>
            </a:r>
          </a:p>
          <a:p>
            <a:pPr marL="0" indent="0">
              <a:buNone/>
            </a:pPr>
            <a:r>
              <a:rPr lang="en-US" dirty="0"/>
              <a:t>     poverty by increasing the level of income, output and employment </a:t>
            </a:r>
          </a:p>
          <a:p>
            <a:pPr marL="0" indent="0">
              <a:buNone/>
            </a:pPr>
            <a:r>
              <a:rPr lang="en-US" dirty="0"/>
              <a:t>     in the economy. This objective is largely adopted by governments of </a:t>
            </a:r>
          </a:p>
          <a:p>
            <a:pPr marL="0" indent="0">
              <a:buNone/>
            </a:pPr>
            <a:r>
              <a:rPr lang="en-US" dirty="0"/>
              <a:t>     underdeveloped countries. However, there is no reason why an advanced </a:t>
            </a:r>
          </a:p>
          <a:p>
            <a:pPr marL="0" indent="0">
              <a:buNone/>
            </a:pPr>
            <a:r>
              <a:rPr lang="en-US" dirty="0"/>
              <a:t>     economy should not adopt it.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78949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5B4AAA-B2DD-73BD-6F83-120D3963D8E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(d) Full employment objective implies raising the actual output </a:t>
            </a:r>
          </a:p>
          <a:p>
            <a:pPr marL="0" indent="0">
              <a:buNone/>
            </a:pPr>
            <a:r>
              <a:rPr lang="en-US" dirty="0"/>
              <a:t>   schedule of a country to its production possibility frontier with a </a:t>
            </a:r>
          </a:p>
          <a:p>
            <a:pPr marL="0" indent="0">
              <a:buNone/>
            </a:pPr>
            <a:r>
              <a:rPr lang="en-US" dirty="0"/>
              <a:t>    reasonable degree of economic stability. </a:t>
            </a:r>
          </a:p>
          <a:p>
            <a:pPr marL="0" indent="0">
              <a:buNone/>
            </a:pPr>
            <a:r>
              <a:rPr lang="en-US" dirty="0"/>
              <a:t>-Economic growth implies raising the production possibility frontier  </a:t>
            </a:r>
          </a:p>
          <a:p>
            <a:pPr marL="0" indent="0">
              <a:buNone/>
            </a:pPr>
            <a:r>
              <a:rPr lang="en-US" dirty="0"/>
              <a:t>  itself, together with the actual output schedule. It involves structural </a:t>
            </a:r>
          </a:p>
          <a:p>
            <a:pPr marL="0" indent="0">
              <a:buNone/>
            </a:pPr>
            <a:r>
              <a:rPr lang="en-US" dirty="0"/>
              <a:t>  changes. </a:t>
            </a:r>
          </a:p>
        </p:txBody>
      </p:sp>
    </p:spTree>
    <p:extLst>
      <p:ext uri="{BB962C8B-B14F-4D97-AF65-F5344CB8AC3E}">
        <p14:creationId xmlns:p14="http://schemas.microsoft.com/office/powerpoint/2010/main" val="2701078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1B7E5E-D7AE-A0D9-4B39-EC4781B2BA5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(d) Full employment objective lays stress on the maintenance of </a:t>
            </a:r>
          </a:p>
          <a:p>
            <a:pPr marL="0" indent="0">
              <a:buNone/>
            </a:pPr>
            <a:r>
              <a:rPr lang="en-US" dirty="0"/>
              <a:t> effective demand.</a:t>
            </a:r>
          </a:p>
          <a:p>
            <a:pPr marL="0" indent="0">
              <a:buNone/>
            </a:pPr>
            <a:r>
              <a:rPr lang="en-US" dirty="0"/>
              <a:t>-During a depression, it implies correcting the deficiency of demand and   </a:t>
            </a:r>
          </a:p>
          <a:p>
            <a:pPr marL="0" indent="0">
              <a:buNone/>
            </a:pPr>
            <a:r>
              <a:rPr lang="en-US" dirty="0"/>
              <a:t>  when there is inflation due to excess demand, it implies curbing it.</a:t>
            </a:r>
          </a:p>
          <a:p>
            <a:pPr marL="0" indent="0">
              <a:buNone/>
            </a:pPr>
            <a:r>
              <a:rPr lang="en-US" dirty="0"/>
              <a:t>-Economic growth focuses on increasing the volume of the </a:t>
            </a:r>
          </a:p>
          <a:p>
            <a:pPr marL="0" indent="0">
              <a:buNone/>
            </a:pPr>
            <a:r>
              <a:rPr lang="en-US" dirty="0"/>
              <a:t>  complementary resources (land, capital, etc.) essential for securing    </a:t>
            </a:r>
          </a:p>
          <a:p>
            <a:pPr marL="0" indent="0">
              <a:buNone/>
            </a:pPr>
            <a:r>
              <a:rPr lang="en-US" dirty="0"/>
              <a:t>  the productive employment of available labour rather than on the   </a:t>
            </a:r>
          </a:p>
          <a:p>
            <a:pPr marL="0" indent="0">
              <a:buNone/>
            </a:pPr>
            <a:r>
              <a:rPr lang="en-US" dirty="0"/>
              <a:t>  maintenance of effective demand as such.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33318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ED2206-986F-21F0-1920-D7C44D5AC9A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3.2  Price stability and economic growth</a:t>
            </a:r>
          </a:p>
          <a:p>
            <a:pPr marL="0" indent="0">
              <a:buNone/>
            </a:pPr>
            <a:r>
              <a:rPr lang="en-US" i="1" dirty="0"/>
              <a:t>The importance of price stability</a:t>
            </a:r>
          </a:p>
          <a:p>
            <a:pPr marL="0" indent="0">
              <a:buNone/>
            </a:pPr>
            <a:r>
              <a:rPr lang="en-US" i="1" dirty="0"/>
              <a:t>Inflation and deflation</a:t>
            </a:r>
          </a:p>
          <a:p>
            <a:r>
              <a:rPr lang="en-US" dirty="0"/>
              <a:t>Price stability implies avoiding both prolonged inflation and deflation.</a:t>
            </a:r>
          </a:p>
          <a:p>
            <a:r>
              <a:rPr lang="en-US" dirty="0"/>
              <a:t>Inflation is a rise in the general price level of goods and services in an economy over a long period of time.</a:t>
            </a:r>
          </a:p>
          <a:p>
            <a:r>
              <a:rPr lang="en-US" dirty="0"/>
              <a:t> Deflation is a decrease in the general price </a:t>
            </a:r>
            <a:r>
              <a:rPr lang="en-US" dirty="0" err="1"/>
              <a:t>levell</a:t>
            </a:r>
            <a:r>
              <a:rPr lang="en-US" dirty="0"/>
              <a:t> of goods and services over a long period of time.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91298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30F58F-4AA9-BEF3-262D-F162EAD357C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/>
          <a:lstStyle/>
          <a:p>
            <a:r>
              <a:rPr lang="en-US" dirty="0"/>
              <a:t>Rapid inflation is negative for many reasons including-</a:t>
            </a:r>
          </a:p>
          <a:p>
            <a:pPr marL="0" indent="0">
              <a:buNone/>
            </a:pPr>
            <a:r>
              <a:rPr lang="en-US" dirty="0"/>
              <a:t>   -It complicates the economic decision-making process and slows   </a:t>
            </a:r>
          </a:p>
          <a:p>
            <a:pPr marL="0" indent="0">
              <a:buNone/>
            </a:pPr>
            <a:r>
              <a:rPr lang="en-US" dirty="0"/>
              <a:t>    economic growth, diminishing the value of savings.</a:t>
            </a:r>
          </a:p>
          <a:p>
            <a:r>
              <a:rPr lang="en-US" dirty="0"/>
              <a:t>Deflation causes a slowdown in economic growth, inflationary gaps, low investments, increases in loan defaults, and increases in unemployment.</a:t>
            </a:r>
          </a:p>
          <a:p>
            <a:r>
              <a:rPr lang="en-US" dirty="0"/>
              <a:t>Price stability contributes to achieving high levels of economic activity and employment by improving the transparency of the price mechanism.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07538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ED2206-986F-21F0-1920-D7C44D5AC9A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 Price stability and economic growth-the trade -offs</a:t>
            </a:r>
            <a:endParaRPr lang="en-US" dirty="0"/>
          </a:p>
          <a:p>
            <a:r>
              <a:rPr lang="en-US" dirty="0"/>
              <a:t>The objectives of price stability and economic expansion are at odds with one another. </a:t>
            </a:r>
          </a:p>
          <a:p>
            <a:r>
              <a:rPr lang="en-US" dirty="0"/>
              <a:t>Price increases are a natural part of the growth process. </a:t>
            </a:r>
          </a:p>
          <a:p>
            <a:r>
              <a:rPr lang="en-US" dirty="0"/>
              <a:t>As large-scale investments increase and incomes rise as a result, there is an increase in demand for products and services. </a:t>
            </a:r>
          </a:p>
          <a:p>
            <a:r>
              <a:rPr lang="en-US" dirty="0"/>
              <a:t>Prices rise as a result of inflation, especially once full employment is attained.</a:t>
            </a:r>
          </a:p>
          <a:p>
            <a:r>
              <a:rPr lang="en-US" dirty="0"/>
              <a:t> Long-term price increases will be restrained by the development of new resources, expansion, and increased production of commodities</a:t>
            </a:r>
          </a:p>
        </p:txBody>
      </p:sp>
    </p:spTree>
    <p:extLst>
      <p:ext uri="{BB962C8B-B14F-4D97-AF65-F5344CB8AC3E}">
        <p14:creationId xmlns:p14="http://schemas.microsoft.com/office/powerpoint/2010/main" val="39276047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8DD79D-E9E4-C3AD-6EDF-6A1EE61106C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09750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3.3. Price stability and full employment</a:t>
            </a:r>
          </a:p>
          <a:p>
            <a:r>
              <a:rPr lang="en-US" dirty="0"/>
              <a:t>Full employment and price stability was one of the goals of monetary policy in 1950. </a:t>
            </a:r>
          </a:p>
          <a:p>
            <a:r>
              <a:rPr lang="en-US" dirty="0"/>
              <a:t>However, research conducted in the 1960s by Philips, Samuelson, Solow, and others revealed a tension between the two goals. </a:t>
            </a:r>
          </a:p>
          <a:p>
            <a:pPr marL="0" indent="0">
              <a:buNone/>
            </a:pPr>
            <a:r>
              <a:rPr lang="en-US" dirty="0"/>
              <a:t>-Philips curve is used to explain these observations. </a:t>
            </a:r>
          </a:p>
          <a:p>
            <a:pPr marL="0" indent="0">
              <a:buNone/>
            </a:pPr>
            <a:r>
              <a:rPr lang="en-US" dirty="0"/>
              <a:t>-They contend that greater inflation can lead to full employment </a:t>
            </a:r>
          </a:p>
          <a:p>
            <a:pPr marL="0" indent="0">
              <a:buNone/>
            </a:pPr>
            <a:r>
              <a:rPr lang="en-US" dirty="0"/>
              <a:t>-That a 5- to 6-percent unemployment rate can lead to price stability. </a:t>
            </a:r>
          </a:p>
          <a:p>
            <a:pPr marL="0" indent="0">
              <a:buNone/>
            </a:pPr>
            <a:r>
              <a:rPr lang="en-US" dirty="0"/>
              <a:t>-There is no tension between price stability and unemployment, according to economists. </a:t>
            </a:r>
          </a:p>
          <a:p>
            <a:pPr marL="0" indent="0">
              <a:buNone/>
            </a:pPr>
            <a:r>
              <a:rPr lang="en-US" dirty="0"/>
              <a:t>-They contend that there will be price stability as long as resources are idle. --Prices only begin to increase once all available resources are utilized.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2651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DF27EC-A006-8EAC-2BFD-30453A2667E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/>
          </a:bodyPr>
          <a:lstStyle/>
          <a:p>
            <a:r>
              <a:rPr lang="en-US" dirty="0"/>
              <a:t>Full employment and price stabilization are also incompatible objectives of monetary policy.</a:t>
            </a:r>
          </a:p>
          <a:p>
            <a:r>
              <a:rPr lang="en-US" dirty="0"/>
              <a:t>There is a trade-off between the rate of unemployment and the rate of inflation.</a:t>
            </a:r>
          </a:p>
          <a:p>
            <a:r>
              <a:rPr lang="en-US" dirty="0"/>
              <a:t>To curb inflation, a contractionary monetary policy is needed. But, this has an adverse effect on the level of employment.</a:t>
            </a:r>
          </a:p>
          <a:p>
            <a:r>
              <a:rPr lang="en-US" dirty="0"/>
              <a:t>When monetary policy is directed to reduce inflation and bring price stability, there tends to be an increase in the rate of unemployment.</a:t>
            </a:r>
          </a:p>
          <a:p>
            <a:r>
              <a:rPr lang="en-US" dirty="0"/>
              <a:t>When the rate of unemployment is to be reduced through expansionary monetary policy, there occurs a rising price level</a:t>
            </a:r>
          </a:p>
        </p:txBody>
      </p:sp>
    </p:spTree>
    <p:extLst>
      <p:ext uri="{BB962C8B-B14F-4D97-AF65-F5344CB8AC3E}">
        <p14:creationId xmlns:p14="http://schemas.microsoft.com/office/powerpoint/2010/main" val="35999308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E6E99-8F57-CDFE-9271-2616BB8E2AE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3.4. Balance of Payment and Full Employment</a:t>
            </a:r>
          </a:p>
          <a:p>
            <a:r>
              <a:rPr lang="en-US" dirty="0"/>
              <a:t>Balance of payment and full employment has a significant problem</a:t>
            </a:r>
          </a:p>
          <a:p>
            <a:r>
              <a:rPr lang="en-US" dirty="0"/>
              <a:t>A balance of payments deficit is always correlated with full employment.</a:t>
            </a:r>
          </a:p>
          <a:p>
            <a:r>
              <a:rPr lang="en-US" dirty="0"/>
              <a:t>Maintaining either internal or external balance is the issue.</a:t>
            </a:r>
          </a:p>
          <a:p>
            <a:pPr marL="0" indent="0">
              <a:buNone/>
            </a:pPr>
            <a:r>
              <a:rPr lang="en-US" dirty="0"/>
              <a:t>-A decrease in government spending </a:t>
            </a:r>
          </a:p>
          <a:p>
            <a:pPr marL="0" indent="0">
              <a:buNone/>
            </a:pPr>
            <a:r>
              <a:rPr lang="en-US" dirty="0"/>
              <a:t>-Will lower imports if there is a balance of payments imbalance, but it would increase unemployment in the nation. </a:t>
            </a:r>
          </a:p>
          <a:p>
            <a:pPr marL="0" indent="0">
              <a:buNone/>
            </a:pPr>
            <a:r>
              <a:rPr lang="en-US" dirty="0"/>
              <a:t>-If the government increases total spending to boost employment, this will increase demand for imports and throw the balance of payments out of balance.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2967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8E5274-EC3D-2E67-10F1-9E71825644C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3.5 Price Stability and Payment Balance</a:t>
            </a:r>
          </a:p>
          <a:p>
            <a:pPr marL="0" indent="0">
              <a:buNone/>
            </a:pPr>
            <a:r>
              <a:rPr lang="en-US" dirty="0"/>
              <a:t>The goals of price stability and balance of payments of a nation don't appear to contradict with one another.</a:t>
            </a:r>
          </a:p>
          <a:p>
            <a:pPr marL="0" indent="0">
              <a:buNone/>
            </a:pPr>
            <a:r>
              <a:rPr lang="en-US" dirty="0"/>
              <a:t>To manage inflation attempts to manage inflation to achieve balance of payment equilibrium.</a:t>
            </a:r>
          </a:p>
          <a:p>
            <a:pPr marL="0" indent="0">
              <a:buNone/>
            </a:pPr>
            <a:r>
              <a:rPr lang="en-US" dirty="0"/>
              <a:t>Tension arises when government attempts to reduce unemployment while allowing some inflation inside the economy.</a:t>
            </a:r>
          </a:p>
          <a:p>
            <a:pPr marL="0" indent="0">
              <a:buNone/>
            </a:pPr>
            <a:r>
              <a:rPr lang="en-US" dirty="0"/>
              <a:t>Arise in prices will stimulate imports, however if costs increase at the same rate in other nations this might not happens.</a:t>
            </a:r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740796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413DCF-D2FD-5550-4FD3-DEEBE3E4174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4.0 Potential Policy Conflicts and Trade-Offs</a:t>
            </a:r>
          </a:p>
          <a:p>
            <a:pPr marL="0" indent="0">
              <a:buNone/>
            </a:pPr>
            <a:r>
              <a:rPr lang="en-US" dirty="0"/>
              <a:t>The policies used to pursue the macroeconomic objectives can also be conflicting.</a:t>
            </a:r>
          </a:p>
          <a:p>
            <a:pPr marL="0" indent="0">
              <a:buNone/>
            </a:pPr>
            <a:r>
              <a:rPr lang="en-US" u="sng" dirty="0"/>
              <a:t>Fiscal Policy</a:t>
            </a:r>
          </a:p>
          <a:p>
            <a:r>
              <a:rPr lang="en-US" dirty="0"/>
              <a:t>If there is concern over the size of the budget deficit or national debt, the government may reduce spending and raise taxes. </a:t>
            </a:r>
          </a:p>
          <a:p>
            <a:r>
              <a:rPr lang="en-US" dirty="0"/>
              <a:t>An expansionary fiscal policy may reduce unemployment and raise growth in the short term.</a:t>
            </a:r>
          </a:p>
          <a:p>
            <a:r>
              <a:rPr lang="en-US" dirty="0"/>
              <a:t>This results in higher inflation and a worsening balance of payments.</a:t>
            </a:r>
          </a:p>
          <a:p>
            <a:r>
              <a:rPr lang="en-US" dirty="0"/>
              <a:t> It may also add to the national debt if higher government spending or lower taxes results in a budget deficit.</a:t>
            </a:r>
          </a:p>
          <a:p>
            <a:pPr marL="0" indent="0">
              <a:buNone/>
            </a:pPr>
            <a:endParaRPr lang="en-US" u="sng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1037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46E1E-6445-36B4-BBAC-45284B54E20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u="sng" dirty="0"/>
              <a:t>Monetary policy</a:t>
            </a:r>
          </a:p>
          <a:p>
            <a:r>
              <a:rPr lang="en-US" dirty="0"/>
              <a:t>An expansionary monetary policy can increase short-term growth and reduce unemployment as aggregate demand increases.</a:t>
            </a:r>
          </a:p>
          <a:p>
            <a:r>
              <a:rPr lang="en-US" dirty="0"/>
              <a:t>This may lead to faster inflation and a deterioration in the balance of payments. </a:t>
            </a:r>
          </a:p>
          <a:p>
            <a:r>
              <a:rPr lang="en-US" dirty="0"/>
              <a:t>Contractionary monetary policy will have the opposite effect.</a:t>
            </a:r>
          </a:p>
          <a:p>
            <a:pPr marL="0" indent="0">
              <a:buNone/>
            </a:pPr>
            <a:r>
              <a:rPr lang="en-US" u="sng" dirty="0"/>
              <a:t>Supply side policies</a:t>
            </a:r>
          </a:p>
          <a:p>
            <a:pPr marL="0" indent="0">
              <a:buNone/>
            </a:pPr>
            <a:r>
              <a:rPr lang="en-US" dirty="0"/>
              <a:t>This may raise the potential output of the economy and increase the long-term growth rate.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0637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CE6ABB-9F13-1920-D1B7-2DFFBEAA3A0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But some supply-side policies increase inequality.</a:t>
            </a:r>
          </a:p>
          <a:p>
            <a:r>
              <a:rPr lang="en-US" dirty="0"/>
              <a:t> Policies to boost investment may also cause higher inflation in the short run as investment spending is part of AD.</a:t>
            </a:r>
          </a:p>
          <a:p>
            <a:pPr marL="0" indent="0">
              <a:buNone/>
            </a:pPr>
            <a:r>
              <a:rPr lang="en-US" u="sng" dirty="0"/>
              <a:t>Environmental policies</a:t>
            </a:r>
          </a:p>
          <a:p>
            <a:r>
              <a:rPr lang="en-US" dirty="0"/>
              <a:t>Measures to improve or protect the environment may involve a trade-off with economic growth.</a:t>
            </a:r>
          </a:p>
          <a:p>
            <a:pPr marL="0" indent="0">
              <a:buNone/>
            </a:pPr>
            <a:r>
              <a:rPr lang="en-US" dirty="0"/>
              <a:t>   -For instance, carbon taxes raise the cost of production for goods and    </a:t>
            </a:r>
          </a:p>
          <a:p>
            <a:pPr marL="0" indent="0">
              <a:buNone/>
            </a:pPr>
            <a:r>
              <a:rPr lang="en-US" dirty="0"/>
              <a:t>     services and may discourage investment.</a:t>
            </a:r>
          </a:p>
          <a:p>
            <a:r>
              <a:rPr lang="en-US" dirty="0"/>
              <a:t>Environmental measures may stimulate the growth of industries involved in ‘clean technologies’, such as solar power and wind farms and electric vehicles.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2588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349267-953E-D098-7196-14286475C65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5.0 Stabilization policy </a:t>
            </a:r>
          </a:p>
          <a:p>
            <a:pPr marL="0" indent="0">
              <a:buNone/>
            </a:pPr>
            <a:r>
              <a:rPr lang="en-US" i="1" u="sng" dirty="0"/>
              <a:t>Definition</a:t>
            </a:r>
          </a:p>
          <a:p>
            <a:pPr marL="0" indent="0">
              <a:buNone/>
            </a:pPr>
            <a:r>
              <a:rPr lang="en-US" dirty="0"/>
              <a:t>-A strategy implemented by the government of a nation to ensure that the economy is steady.</a:t>
            </a:r>
          </a:p>
          <a:p>
            <a:pPr marL="0" indent="0">
              <a:buNone/>
            </a:pPr>
            <a:r>
              <a:rPr lang="en-US" dirty="0"/>
              <a:t>-The policy reduces price fluctuations and monitors economic cycles.</a:t>
            </a:r>
          </a:p>
          <a:p>
            <a:pPr marL="0" indent="0">
              <a:buNone/>
            </a:pPr>
            <a:r>
              <a:rPr lang="en-US" dirty="0"/>
              <a:t>-Governments implement fiscal policy or monetary policy to keep the economy in check.</a:t>
            </a:r>
          </a:p>
          <a:p>
            <a:pPr marL="0" indent="0">
              <a:buNone/>
            </a:pPr>
            <a:r>
              <a:rPr lang="en-US" dirty="0"/>
              <a:t>-The policy is used as both an economic and discretionary policy that keeps the economy in a healthy state.</a:t>
            </a:r>
          </a:p>
        </p:txBody>
      </p:sp>
    </p:spTree>
    <p:extLst>
      <p:ext uri="{BB962C8B-B14F-4D97-AF65-F5344CB8AC3E}">
        <p14:creationId xmlns:p14="http://schemas.microsoft.com/office/powerpoint/2010/main" val="15412796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A2E335-B8FF-DF7B-3BBF-B61B2B3C386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/>
          <a:lstStyle/>
          <a:p>
            <a:pPr marL="0" indent="0">
              <a:buNone/>
            </a:pPr>
            <a:r>
              <a:rPr lang="en-US" i="1" u="sng" dirty="0"/>
              <a:t>Origin of stabilization policy</a:t>
            </a:r>
          </a:p>
          <a:p>
            <a:pPr marL="0" indent="0">
              <a:buNone/>
            </a:pPr>
            <a:r>
              <a:rPr lang="en-US" dirty="0"/>
              <a:t>John Maynard Keynes was the first economist who introduced the stabilization policy.</a:t>
            </a:r>
          </a:p>
          <a:p>
            <a:pPr marL="0" indent="0">
              <a:buNone/>
            </a:pPr>
            <a:r>
              <a:rPr lang="en-US" dirty="0"/>
              <a:t>-Introduces the policy as a key process to prevent erratic movements and surges in the prices of goods in an economy. </a:t>
            </a:r>
          </a:p>
          <a:p>
            <a:pPr marL="0" indent="0">
              <a:buNone/>
            </a:pPr>
            <a:r>
              <a:rPr lang="en-US" dirty="0"/>
              <a:t>-Policy aims to control aggregate demand in an economy.</a:t>
            </a:r>
          </a:p>
          <a:p>
            <a:pPr marL="0" indent="0">
              <a:buNone/>
            </a:pPr>
            <a:r>
              <a:rPr lang="en-US" dirty="0"/>
              <a:t>-Sudden changes in price can affect many aspects of an economy, including employment rate, money supply, and others.</a:t>
            </a:r>
          </a:p>
          <a:p>
            <a:pPr marL="0" indent="0">
              <a:buNone/>
            </a:pPr>
            <a:r>
              <a:rPr lang="en-US" dirty="0"/>
              <a:t>-Policy is used during economic crisis, as a recovery mechanism.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67751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34F51F-82B9-79DE-695F-EB5A96017BF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Stabilization Policy</a:t>
            </a:r>
          </a:p>
          <a:p>
            <a:r>
              <a:rPr lang="en-US" dirty="0"/>
              <a:t>Expansionary monetary policy causes the economy to grow faster in the short run.</a:t>
            </a:r>
          </a:p>
          <a:p>
            <a:pPr marL="0" indent="0">
              <a:buNone/>
            </a:pPr>
            <a:r>
              <a:rPr lang="en-US" dirty="0"/>
              <a:t>   -Increases in the money supply.</a:t>
            </a:r>
          </a:p>
          <a:p>
            <a:pPr marL="0" indent="0">
              <a:buNone/>
            </a:pPr>
            <a:r>
              <a:rPr lang="en-US" dirty="0"/>
              <a:t>    -Output is higher, unemployment lower, and inflation rate is higher over   </a:t>
            </a:r>
          </a:p>
          <a:p>
            <a:pPr marL="0" indent="0">
              <a:buNone/>
            </a:pPr>
            <a:r>
              <a:rPr lang="en-US" dirty="0"/>
              <a:t>      time.</a:t>
            </a:r>
          </a:p>
          <a:p>
            <a:r>
              <a:rPr lang="en-US" dirty="0"/>
              <a:t>Contractionary monetary policy causes the economy to grow more slowly in the short run.</a:t>
            </a:r>
          </a:p>
          <a:p>
            <a:pPr marL="0" indent="0">
              <a:buNone/>
            </a:pPr>
            <a:r>
              <a:rPr lang="en-US" dirty="0"/>
              <a:t>    -Decreases in the money supply.</a:t>
            </a:r>
          </a:p>
          <a:p>
            <a:pPr marL="0" indent="0">
              <a:buNone/>
            </a:pPr>
            <a:r>
              <a:rPr lang="en-US" dirty="0"/>
              <a:t>    -Output is lower, unemployment higher, and inflation rate is lower over </a:t>
            </a:r>
          </a:p>
          <a:p>
            <a:pPr marL="0" indent="0">
              <a:buNone/>
            </a:pPr>
            <a:r>
              <a:rPr lang="en-US" dirty="0"/>
              <a:t>      time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11862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236C36-20C4-D19D-F341-DE80811EE2D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6.0 Policy lags</a:t>
            </a:r>
          </a:p>
          <a:p>
            <a:pPr marL="0" indent="0">
              <a:buNone/>
            </a:pPr>
            <a:r>
              <a:rPr lang="en-US" b="1" dirty="0"/>
              <a:t>-</a:t>
            </a:r>
            <a:r>
              <a:rPr lang="en-US" dirty="0"/>
              <a:t>Occur when monetary authorities are working to stabilize the policy objectives.</a:t>
            </a:r>
          </a:p>
          <a:p>
            <a:pPr marL="0" indent="0">
              <a:buNone/>
            </a:pPr>
            <a:r>
              <a:rPr lang="en-US" dirty="0"/>
              <a:t>-Time lags occur between the onset of an economic problem and the full impact of the policy intended to correct the problem.</a:t>
            </a:r>
          </a:p>
          <a:p>
            <a:pPr marL="0" indent="0">
              <a:buNone/>
            </a:pPr>
            <a:r>
              <a:rPr lang="en-US" dirty="0"/>
              <a:t>-Policy lags can reduce the effectiveness of business-cycle stabilization policies and can even destabilize the economy.</a:t>
            </a:r>
          </a:p>
          <a:p>
            <a:pPr marL="0" indent="0">
              <a:buNone/>
            </a:pPr>
            <a:r>
              <a:rPr lang="en-US" dirty="0"/>
              <a:t>-Policy lags, especially inside lags, are often different for monetary policy than for fiscal policy.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3406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8BD796-5B24-D22B-FEAC-70FF31E9F01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/>
          <a:lstStyle/>
          <a:p>
            <a:r>
              <a:rPr lang="en-US" dirty="0"/>
              <a:t>Policy lags arise because government actions are not instantaneous.</a:t>
            </a:r>
          </a:p>
          <a:p>
            <a:r>
              <a:rPr lang="en-US" dirty="0"/>
              <a:t>The use of any stabilization policy encounters time lags between </a:t>
            </a:r>
          </a:p>
          <a:p>
            <a:pPr marL="0" indent="0">
              <a:buNone/>
            </a:pPr>
            <a:r>
              <a:rPr lang="en-US" dirty="0"/>
              <a:t>-the onset of an economic problem and</a:t>
            </a:r>
          </a:p>
          <a:p>
            <a:pPr marL="0" indent="0">
              <a:buNone/>
            </a:pPr>
            <a:r>
              <a:rPr lang="en-US" dirty="0"/>
              <a:t>-the full impact of the policy designed to correct the problem.</a:t>
            </a:r>
          </a:p>
          <a:p>
            <a:pPr marL="0" indent="0">
              <a:buNone/>
            </a:pPr>
            <a:r>
              <a:rPr lang="en-US" dirty="0"/>
              <a:t>Example-in the event of a business-cycle contraction hitting the economy on 1</a:t>
            </a:r>
            <a:r>
              <a:rPr lang="en-US" baseline="30000" dirty="0"/>
              <a:t>st</a:t>
            </a:r>
            <a:r>
              <a:rPr lang="en-US" dirty="0"/>
              <a:t> January, stabilization will not correct the problem on 2</a:t>
            </a:r>
            <a:r>
              <a:rPr lang="en-US" baseline="30000" dirty="0"/>
              <a:t>nd</a:t>
            </a:r>
            <a:r>
              <a:rPr lang="en-US" dirty="0"/>
              <a:t> January.</a:t>
            </a:r>
          </a:p>
          <a:p>
            <a:r>
              <a:rPr lang="en-US" dirty="0"/>
              <a:t>The use of any stabilization policy, especially fiscal policy and monetary policy, takes time to work through the system.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3433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B427BD-A925-3650-EB18-C6883810014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Lag categories</a:t>
            </a:r>
          </a:p>
          <a:p>
            <a:pPr marL="0" indent="0">
              <a:buNone/>
            </a:pPr>
            <a:r>
              <a:rPr lang="en-US" dirty="0"/>
              <a:t>Policy lags are commonly divided into two broad categories-</a:t>
            </a:r>
          </a:p>
          <a:p>
            <a:pPr marL="0" indent="0">
              <a:buNone/>
            </a:pPr>
            <a:r>
              <a:rPr lang="en-US" dirty="0"/>
              <a:t>1. Inside lag -they occur when getting the policy activated, and </a:t>
            </a:r>
          </a:p>
          <a:p>
            <a:pPr marL="0" indent="0">
              <a:buNone/>
            </a:pPr>
            <a:r>
              <a:rPr lang="en-US" dirty="0"/>
              <a:t>2. Outside lag – refers to the subsequent impact of the policy. </a:t>
            </a:r>
          </a:p>
          <a:p>
            <a:pPr marL="0" indent="0">
              <a:buNone/>
            </a:pPr>
            <a:r>
              <a:rPr lang="en-US" b="1" dirty="0"/>
              <a:t>Inside lags</a:t>
            </a:r>
            <a:endParaRPr lang="en-US" dirty="0"/>
          </a:p>
          <a:p>
            <a:r>
              <a:rPr lang="en-US" dirty="0"/>
              <a:t>The three specific inside lags are-</a:t>
            </a:r>
          </a:p>
          <a:p>
            <a:r>
              <a:rPr lang="en-US" dirty="0"/>
              <a:t>(i)	Recognition lag, </a:t>
            </a:r>
          </a:p>
          <a:p>
            <a:r>
              <a:rPr lang="en-US" dirty="0"/>
              <a:t>(ii)	Decision lag, and</a:t>
            </a:r>
          </a:p>
          <a:p>
            <a:r>
              <a:rPr lang="en-US" dirty="0"/>
              <a:t>(iii)	Implementation lag.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0996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0C6208-4628-E9A3-C9F3-E1949F69539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Outside lags</a:t>
            </a:r>
          </a:p>
          <a:p>
            <a:r>
              <a:rPr lang="en-US" dirty="0"/>
              <a:t>The one specific outside lag is termed impact lag. </a:t>
            </a:r>
          </a:p>
          <a:p>
            <a:pPr marL="0" indent="0">
              <a:buNone/>
            </a:pPr>
            <a:r>
              <a:rPr lang="en-US" b="1" dirty="0"/>
              <a:t>Inside Lag</a:t>
            </a:r>
          </a:p>
          <a:p>
            <a:r>
              <a:rPr lang="en-US" dirty="0"/>
              <a:t>Inside lag is the time it takes between the actual onset of a problem and the launching of the corrective action by government. </a:t>
            </a:r>
          </a:p>
          <a:p>
            <a:r>
              <a:rPr lang="en-US" dirty="0"/>
              <a:t>The wheels of government often spin slowly and deliberately. </a:t>
            </a:r>
          </a:p>
          <a:p>
            <a:r>
              <a:rPr lang="en-US" dirty="0"/>
              <a:t>Three types of inside lag occur.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66417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CE9851-8993-5E9B-9DF0-B3B5E4B2D4B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(i) Recognition Lag</a:t>
            </a:r>
          </a:p>
          <a:p>
            <a:r>
              <a:rPr lang="en-US" dirty="0"/>
              <a:t>The existence of the actual problem must be identified before stabilization policy is implemented.</a:t>
            </a:r>
          </a:p>
          <a:p>
            <a:r>
              <a:rPr lang="en-US" dirty="0"/>
              <a:t>It takes time to collect and analyze economic data.</a:t>
            </a:r>
          </a:p>
          <a:p>
            <a:r>
              <a:rPr lang="en-US" dirty="0"/>
              <a:t>Unemployment and inflation data are usually available only a month or so after the fact.</a:t>
            </a:r>
          </a:p>
          <a:p>
            <a:r>
              <a:rPr lang="en-US" dirty="0"/>
              <a:t>Production and income data are reported quarterly and have an even longer lag.</a:t>
            </a:r>
          </a:p>
          <a:p>
            <a:r>
              <a:rPr lang="en-US" dirty="0"/>
              <a:t>Once data are obtained, it must be analyzed and evaluated to ensure that it reflects the onset of an actual problem. </a:t>
            </a:r>
          </a:p>
          <a:p>
            <a:r>
              <a:rPr lang="en-US" dirty="0"/>
              <a:t>This often requires several months of data to document an actual trend.</a:t>
            </a:r>
          </a:p>
        </p:txBody>
      </p:sp>
    </p:spTree>
    <p:extLst>
      <p:ext uri="{BB962C8B-B14F-4D97-AF65-F5344CB8AC3E}">
        <p14:creationId xmlns:p14="http://schemas.microsoft.com/office/powerpoint/2010/main" val="10027564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8EA66E-14F2-F02A-FEAA-1FA89D2A66F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/>
          </a:bodyPr>
          <a:lstStyle/>
          <a:p>
            <a:r>
              <a:rPr lang="en-US" b="1" dirty="0"/>
              <a:t>(ii)  Decision Lag </a:t>
            </a:r>
          </a:p>
          <a:p>
            <a:r>
              <a:rPr lang="en-US" dirty="0"/>
              <a:t>Government policy makers need to decide on the suitable course of action once the problem has been identified.</a:t>
            </a:r>
          </a:p>
          <a:p>
            <a:r>
              <a:rPr lang="en-US" dirty="0"/>
              <a:t>Government will need to pass legislation administrative rules that are necessary.</a:t>
            </a:r>
          </a:p>
          <a:p>
            <a:r>
              <a:rPr lang="en-US" dirty="0"/>
              <a:t>The congress/parliament negotiates make amendments and promote particular political interests.</a:t>
            </a:r>
          </a:p>
          <a:p>
            <a:r>
              <a:rPr lang="en-US" dirty="0"/>
              <a:t>Parliament is likely to debate over an expansionary fiscal policy use of increased government spending or decreased taxes.</a:t>
            </a:r>
          </a:p>
          <a:p>
            <a:r>
              <a:rPr lang="en-US" dirty="0"/>
              <a:t> These decisions could take days, weeks, or months.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9866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6FDB6E-30BE-EC9F-C5C8-8C4259C312D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(iii) Implementation lag</a:t>
            </a:r>
          </a:p>
          <a:p>
            <a:r>
              <a:rPr lang="en-US" dirty="0"/>
              <a:t>Once policy is selected, steps to implement need to be taken.</a:t>
            </a:r>
          </a:p>
          <a:p>
            <a:r>
              <a:rPr lang="en-US" dirty="0"/>
              <a:t>Change in spending, the appropriate government agencies need to be contacted. </a:t>
            </a:r>
          </a:p>
          <a:p>
            <a:r>
              <a:rPr lang="en-US" dirty="0"/>
              <a:t>Most agencies require competitive bids to identify product suppliers before they can make the expenditures.</a:t>
            </a:r>
          </a:p>
          <a:p>
            <a:r>
              <a:rPr lang="en-US" dirty="0"/>
              <a:t>. The implementation of fiscal and monetary policy is also likely to take weeks if not months.</a:t>
            </a:r>
          </a:p>
          <a:p>
            <a:r>
              <a:rPr lang="en-US" dirty="0"/>
              <a:t>Inside lags are likely to take several months. </a:t>
            </a:r>
          </a:p>
          <a:p>
            <a:pPr marL="0" indent="0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4739504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D5BB4-31A3-C1EF-DB5A-5B34819A258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2.Outside Lags</a:t>
            </a:r>
          </a:p>
          <a:p>
            <a:r>
              <a:rPr lang="en-US" dirty="0"/>
              <a:t>This lag is the time it takes after a policy is selected and implemented by appropriate government entities to be effective and achieve the desired change in the economy.</a:t>
            </a:r>
          </a:p>
          <a:p>
            <a:r>
              <a:rPr lang="en-US" dirty="0"/>
              <a:t> The effectiveness of results of a policy action are not instantaneous.</a:t>
            </a:r>
          </a:p>
          <a:p>
            <a:r>
              <a:rPr lang="en-US" dirty="0"/>
              <a:t>The principal outside lag is termed the impact lag.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1204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B1C37-C1CD-FCDC-FB50-9C8DFCE3B63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Impact lag</a:t>
            </a:r>
          </a:p>
          <a:p>
            <a:r>
              <a:rPr lang="en-US" dirty="0"/>
              <a:t>This lag is the time it takes any change initiated by a government policy to impact the producers and consumers in the economy.</a:t>
            </a:r>
          </a:p>
          <a:p>
            <a:r>
              <a:rPr lang="en-US" dirty="0"/>
              <a:t>A key part of the impact lag is the multiplier. </a:t>
            </a:r>
          </a:p>
          <a:p>
            <a:r>
              <a:rPr lang="en-US" dirty="0"/>
              <a:t>An initial change in government spending, taxes, the money supply, interest rates must work through the economy.</a:t>
            </a:r>
          </a:p>
          <a:p>
            <a:pPr marL="0" indent="0">
              <a:buNone/>
            </a:pPr>
            <a:r>
              <a:rPr lang="en-US" dirty="0"/>
              <a:t>-This causes more changes in production and income, which induces further changes in consumption.</a:t>
            </a:r>
          </a:p>
          <a:p>
            <a:pPr marL="0" indent="0">
              <a:buNone/>
            </a:pPr>
            <a:r>
              <a:rPr lang="en-US" dirty="0"/>
              <a:t>-Each round of changes takes a month or two. Several rounds are required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158035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786929-E227-E1F9-6F00-511B32E9A86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Monetary versus Fiscal Policy time lags</a:t>
            </a:r>
          </a:p>
          <a:p>
            <a:r>
              <a:rPr lang="en-US" dirty="0"/>
              <a:t>Monetary and fiscal policy encounter time lags.</a:t>
            </a:r>
          </a:p>
          <a:p>
            <a:r>
              <a:rPr lang="en-US" dirty="0"/>
              <a:t>The outside, impact lag for each is very much the same.</a:t>
            </a:r>
          </a:p>
          <a:p>
            <a:r>
              <a:rPr lang="en-US" dirty="0"/>
              <a:t>Once the policies are activated, then the economy works through several rounds of production, income, and consumption before results are realized.</a:t>
            </a:r>
          </a:p>
          <a:p>
            <a:r>
              <a:rPr lang="en-US" dirty="0"/>
              <a:t>The decision and implementation lags tend to be different for monetary versus fiscal policy.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0547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938A9D-3A2A-5AA2-F4D1-D6A687F0F98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Monetary policy</a:t>
            </a:r>
          </a:p>
          <a:p>
            <a:r>
              <a:rPr lang="en-US" dirty="0"/>
              <a:t>The decision lag for monetary policy tends to be relatively short.</a:t>
            </a:r>
          </a:p>
          <a:p>
            <a:r>
              <a:rPr lang="en-US" dirty="0"/>
              <a:t> Monetary policy decisions are made by the monetary authorities through the monetary policy committees.</a:t>
            </a:r>
          </a:p>
          <a:p>
            <a:r>
              <a:rPr lang="en-US" dirty="0"/>
              <a:t> The implementation lag is also relatively short.</a:t>
            </a:r>
          </a:p>
          <a:p>
            <a:r>
              <a:rPr lang="en-US" dirty="0"/>
              <a:t>Policy decisions are implemented by a special branch of the central bank devoted to this task.</a:t>
            </a:r>
          </a:p>
          <a:p>
            <a:r>
              <a:rPr lang="en-US" dirty="0"/>
              <a:t>Once a policy action is identified, then the implementation steps are begun almost immediately.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25406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3ABCE-3E1E-307C-529A-0E4FC8AB610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Fiscal policy</a:t>
            </a:r>
          </a:p>
          <a:p>
            <a:r>
              <a:rPr lang="en-US" dirty="0"/>
              <a:t>The decision lag for fiscal policy tends to be relatively long. </a:t>
            </a:r>
          </a:p>
          <a:p>
            <a:r>
              <a:rPr lang="en-US" dirty="0"/>
              <a:t>Fiscal policy decisions are made by government through an act of parliament.</a:t>
            </a:r>
          </a:p>
          <a:p>
            <a:r>
              <a:rPr lang="en-US" dirty="0"/>
              <a:t>Decision lag is experienced since policy needs to be acceptable by the majority policy makers.</a:t>
            </a:r>
          </a:p>
          <a:p>
            <a:r>
              <a:rPr lang="en-US" dirty="0"/>
              <a:t>The implementation lag also tends to be relatively long.</a:t>
            </a:r>
          </a:p>
          <a:p>
            <a:r>
              <a:rPr lang="en-US" dirty="0"/>
              <a:t>The government bureaucracies tends to lengthen the time needed to implement the fiscal policy.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3274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3369E6-2AD2-88C0-6AAD-C6D9E1865E3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Destabilization policies.</a:t>
            </a:r>
          </a:p>
          <a:p>
            <a:r>
              <a:rPr lang="en-US" dirty="0"/>
              <a:t>The goal of stabilization policies is to stabilize the business cycle.</a:t>
            </a:r>
          </a:p>
          <a:p>
            <a:r>
              <a:rPr lang="en-US" dirty="0"/>
              <a:t>To counter contractions and expansions.</a:t>
            </a:r>
          </a:p>
          <a:p>
            <a:r>
              <a:rPr lang="en-US" dirty="0"/>
              <a:t>policy lags can actually make stabilization policies destabilizing. </a:t>
            </a:r>
          </a:p>
          <a:p>
            <a:r>
              <a:rPr lang="en-US" dirty="0"/>
              <a:t>That is, they can worsen the ups and downs of the business cycle.</a:t>
            </a:r>
          </a:p>
          <a:p>
            <a:pPr marL="0" indent="0">
              <a:buNone/>
            </a:pPr>
            <a:r>
              <a:rPr lang="en-US" u="sng" dirty="0"/>
              <a:t>For example</a:t>
            </a:r>
          </a:p>
          <a:p>
            <a:pPr marL="0" indent="0">
              <a:buNone/>
            </a:pPr>
            <a:r>
              <a:rPr lang="en-US" dirty="0"/>
              <a:t>If expansionary policy effects are not seen within a year after the onset of a business cycle contraction, the stimulation may occur during the expansion and overstimulate the economy.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3788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2F371A-F9C9-5AB9-A7FA-3AB6F878FE8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/>
          </a:bodyPr>
          <a:lstStyle/>
          <a:p>
            <a:r>
              <a:rPr lang="en-US" dirty="0"/>
              <a:t>contractionary monetary policy designed to reduce inflation created during an expansion might not occur until the onset of a subsequent contraction.</a:t>
            </a:r>
          </a:p>
          <a:p>
            <a:r>
              <a:rPr lang="en-US" dirty="0"/>
              <a:t>In both cases, the resulting policy is not counter-cyclical, but pro-cyclical. </a:t>
            </a:r>
          </a:p>
          <a:p>
            <a:r>
              <a:rPr lang="en-US" dirty="0"/>
              <a:t>The policies reinforce and thus destabilize the business cycle.</a:t>
            </a:r>
          </a:p>
          <a:p>
            <a:pPr marL="0" indent="0">
              <a:buNone/>
            </a:pPr>
            <a:r>
              <a:rPr lang="en-US" b="1" dirty="0"/>
              <a:t>6.0 Conclusion </a:t>
            </a:r>
            <a:r>
              <a:rPr lang="en-US" i="1" dirty="0"/>
              <a:t>-The Future of Stabilization Policy</a:t>
            </a:r>
          </a:p>
          <a:p>
            <a:pPr marL="0" indent="0">
              <a:buNone/>
            </a:pPr>
            <a:r>
              <a:rPr lang="en-US" dirty="0"/>
              <a:t>-Fiscal and monetary policies will be used by central banks and governments to keep the economy stable.</a:t>
            </a:r>
          </a:p>
          <a:p>
            <a:pPr marL="0" indent="0">
              <a:buNone/>
            </a:pPr>
            <a:r>
              <a:rPr lang="en-US" dirty="0"/>
              <a:t>-Stabilization policy remains key to the achievement of monetary goals.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609833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F211B-2129-923F-8E73-43345733A44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279775" y="623888"/>
            <a:ext cx="8912225" cy="1281112"/>
          </a:xfrm>
        </p:spPr>
        <p:txBody>
          <a:bodyPr/>
          <a:lstStyle/>
          <a:p>
            <a:r>
              <a:rPr lang="en-US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67A7A4-2C34-6DAB-5B36-5EFD6084794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/>
          </a:bodyPr>
          <a:lstStyle/>
          <a:p>
            <a:r>
              <a:rPr lang="en-US" dirty="0"/>
              <a:t>Davids, S.O., (2015). Monetary Policy and its Benefits to an economy, Journal vol 2 </a:t>
            </a:r>
            <a:r>
              <a:rPr lang="en-US" dirty="0" err="1"/>
              <a:t>pg</a:t>
            </a:r>
            <a:r>
              <a:rPr lang="en-US" dirty="0"/>
              <a:t> 22-37, West-point Publisher, Lagos, Nigeria.</a:t>
            </a:r>
          </a:p>
          <a:p>
            <a:r>
              <a:rPr lang="en-US" dirty="0" err="1"/>
              <a:t>Jhingan</a:t>
            </a:r>
            <a:r>
              <a:rPr lang="en-US" dirty="0"/>
              <a:t>, M.L (2004) Monetary Economics, 6th edition, </a:t>
            </a:r>
            <a:r>
              <a:rPr lang="en-US" dirty="0" err="1"/>
              <a:t>Vrinda</a:t>
            </a:r>
            <a:r>
              <a:rPr lang="en-US" dirty="0"/>
              <a:t> Publication limited.</a:t>
            </a:r>
          </a:p>
          <a:p>
            <a:r>
              <a:rPr lang="en-US" dirty="0"/>
              <a:t>Kelechi, I.U., (2016). Monetary Economics, 1st edition, Jaen Publication Limited</a:t>
            </a:r>
          </a:p>
          <a:p>
            <a:r>
              <a:rPr lang="en-US" dirty="0" err="1"/>
              <a:t>Sanjo</a:t>
            </a:r>
            <a:r>
              <a:rPr lang="en-US" dirty="0"/>
              <a:t>, F.J., (2015). Monetary policy and the economy, Journal vol 2, Mill </a:t>
            </a:r>
            <a:r>
              <a:rPr lang="en-US" dirty="0" err="1"/>
              <a:t>worldPublication</a:t>
            </a:r>
            <a:r>
              <a:rPr lang="en-US" dirty="0"/>
              <a:t> limited</a:t>
            </a:r>
          </a:p>
          <a:p>
            <a:r>
              <a:rPr lang="en-US" dirty="0" err="1"/>
              <a:t>Tianishi</a:t>
            </a:r>
            <a:r>
              <a:rPr lang="en-US" dirty="0"/>
              <a:t>, G. H., (2014). Monetary Policies in Developing Countries, 1st edition, Griller Publication limited.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41053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72BA9E-C70E-20DD-ED65-8523C3180A1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/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THE END</a:t>
            </a:r>
          </a:p>
          <a:p>
            <a:pPr marL="0" indent="0" algn="ctr">
              <a:buNone/>
            </a:pPr>
            <a:r>
              <a:rPr lang="en-US" dirty="0"/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230032676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2098</TotalTime>
  <Words>3108</Words>
  <Application>Microsoft Office PowerPoint</Application>
  <PresentationFormat>Widescreen</PresentationFormat>
  <Paragraphs>300</Paragraphs>
  <Slides>42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Arial</vt:lpstr>
      <vt:lpstr>Calibri</vt:lpstr>
      <vt:lpstr>Century Gothic</vt:lpstr>
      <vt:lpstr>Courier New</vt:lpstr>
      <vt:lpstr>Wingdings 3</vt:lpstr>
      <vt:lpstr>Wisp</vt:lpstr>
      <vt:lpstr>MONETARY THEORY AND POLICY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Figure 1: Graphical representation of Okun’s Law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MONETARY THEORY AND POLICY</dc:title>
  <dc:creator>Evelyn Tipape (Treasury)</dc:creator>
  <cp:lastModifiedBy>Evelyn Tipape (Treasury)</cp:lastModifiedBy>
  <cp:revision>9</cp:revision>
  <dcterms:created xsi:type="dcterms:W3CDTF">2022-10-03T10:13:15Z</dcterms:created>
  <dcterms:modified xsi:type="dcterms:W3CDTF">2022-10-13T08:56:43Z</dcterms:modified>
</cp:coreProperties>
</file>