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Lst>
  <p:sldSz cy="6858000" cx="12192000"/>
  <p:notesSz cx="6858000" cy="9144000"/>
  <p:embeddedFontLst>
    <p:embeddedFont>
      <p:font typeface="Gill Sans"/>
      <p:regular r:id="rId56"/>
      <p:bold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8" roundtripDataSignature="AMtx7mjymyOAye4KvLsRAnU6bpWS/rwHC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font" Target="fonts/GillSans-bold.fntdata"/><Relationship Id="rId12" Type="http://schemas.openxmlformats.org/officeDocument/2006/relationships/slide" Target="slides/slide8.xml"/><Relationship Id="rId56" Type="http://schemas.openxmlformats.org/officeDocument/2006/relationships/font" Target="fonts/GillSans-regular.fntdata"/><Relationship Id="rId15" Type="http://schemas.openxmlformats.org/officeDocument/2006/relationships/slide" Target="slides/slide11.xml"/><Relationship Id="rId14" Type="http://schemas.openxmlformats.org/officeDocument/2006/relationships/slide" Target="slides/slide10.xml"/><Relationship Id="rId58"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53"/>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53"/>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17" name="Google Shape;17;p5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53"/>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3"/>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0" name="Google Shape;20;p53"/>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5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5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8" name="Google Shape;28;p5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55"/>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56"/>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56"/>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5" name="Google Shape;35;p56"/>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6"/>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8" name="Google Shape;38;p56"/>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57"/>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57"/>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2" name="Google Shape;42;p57"/>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3" name="Google Shape;43;p5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6" name="Google Shape;46;p57"/>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58"/>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58"/>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0" name="Google Shape;50;p58"/>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1" name="Google Shape;51;p58"/>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2" name="Google Shape;52;p58"/>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3" name="Google Shape;53;p5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6" name="Google Shape;56;p58"/>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2" name="Google Shape;62;p59"/>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60"/>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60"/>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60"/>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6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60"/>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6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60"/>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61"/>
          <p:cNvGrpSpPr/>
          <p:nvPr/>
        </p:nvGrpSpPr>
        <p:grpSpPr>
          <a:xfrm>
            <a:off x="7477387" y="482170"/>
            <a:ext cx="4074533" cy="5149101"/>
            <a:chOff x="7477387" y="482170"/>
            <a:chExt cx="4074533" cy="5149101"/>
          </a:xfrm>
        </p:grpSpPr>
        <p:sp>
          <p:nvSpPr>
            <p:cNvPr id="73" name="Google Shape;73;p61"/>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61"/>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61"/>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1"/>
          <p:cNvSpPr/>
          <p:nvPr>
            <p:ph idx="2" type="pic"/>
          </p:nvPr>
        </p:nvSpPr>
        <p:spPr>
          <a:xfrm>
            <a:off x="8124389" y="1122542"/>
            <a:ext cx="2791171" cy="3866327"/>
          </a:xfrm>
          <a:prstGeom prst="rect">
            <a:avLst/>
          </a:prstGeom>
          <a:solidFill>
            <a:srgbClr val="D8D8D8"/>
          </a:solidFill>
          <a:ln>
            <a:noFill/>
          </a:ln>
        </p:spPr>
      </p:sp>
      <p:sp>
        <p:nvSpPr>
          <p:cNvPr id="77" name="Google Shape;77;p61"/>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61"/>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1"/>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61"/>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6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62"/>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6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6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62"/>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63"/>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63"/>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6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6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63"/>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52"/>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52"/>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5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5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5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5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5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52"/>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sz="3200"/>
              <a:t>MONETARY THEORY AND POLICY</a:t>
            </a:r>
            <a:endParaRPr/>
          </a:p>
        </p:txBody>
      </p:sp>
      <p:sp>
        <p:nvSpPr>
          <p:cNvPr id="101" name="Google Shape;101;p1"/>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p>
            <a:pPr indent="0" lvl="0" marL="0" rtl="0" algn="l">
              <a:lnSpc>
                <a:spcPct val="120000"/>
              </a:lnSpc>
              <a:spcBef>
                <a:spcPts val="0"/>
              </a:spcBef>
              <a:spcAft>
                <a:spcPts val="0"/>
              </a:spcAft>
              <a:buSzPts val="2000"/>
              <a:buNone/>
            </a:pPr>
            <a:r>
              <a:rPr b="1" lang="en-US" sz="2000"/>
              <a:t>WEEK 7-TARGETS AND INDICATORS OF MONETARY POLICY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CONTENTS</a:t>
            </a:r>
            <a:endParaRPr/>
          </a:p>
          <a:p>
            <a:pPr indent="-228600" lvl="0" marL="228600" rtl="0" algn="l">
              <a:lnSpc>
                <a:spcPct val="120000"/>
              </a:lnSpc>
              <a:spcBef>
                <a:spcPts val="1000"/>
              </a:spcBef>
              <a:spcAft>
                <a:spcPts val="0"/>
              </a:spcAft>
              <a:buSzPct val="100000"/>
              <a:buChar char="•"/>
            </a:pPr>
            <a:r>
              <a:rPr lang="en-US"/>
              <a:t>1.0.	Introduction</a:t>
            </a:r>
            <a:endParaRPr/>
          </a:p>
          <a:p>
            <a:pPr indent="-228600" lvl="0" marL="228600" rtl="0" algn="l">
              <a:lnSpc>
                <a:spcPct val="120000"/>
              </a:lnSpc>
              <a:spcBef>
                <a:spcPts val="1000"/>
              </a:spcBef>
              <a:spcAft>
                <a:spcPts val="0"/>
              </a:spcAft>
              <a:buSzPct val="100000"/>
              <a:buChar char="•"/>
            </a:pPr>
            <a:r>
              <a:rPr lang="en-US"/>
              <a:t>2.0.	Objectives</a:t>
            </a:r>
            <a:endParaRPr/>
          </a:p>
          <a:p>
            <a:pPr indent="-228600" lvl="0" marL="228600" rtl="0" algn="l">
              <a:lnSpc>
                <a:spcPct val="120000"/>
              </a:lnSpc>
              <a:spcBef>
                <a:spcPts val="1000"/>
              </a:spcBef>
              <a:spcAft>
                <a:spcPts val="0"/>
              </a:spcAft>
              <a:buSzPct val="100000"/>
              <a:buChar char="•"/>
            </a:pPr>
            <a:r>
              <a:rPr lang="en-US"/>
              <a:t>3.0.	Main content</a:t>
            </a:r>
            <a:endParaRPr/>
          </a:p>
          <a:p>
            <a:pPr indent="-228600" lvl="0" marL="228600" rtl="0" algn="l">
              <a:lnSpc>
                <a:spcPct val="120000"/>
              </a:lnSpc>
              <a:spcBef>
                <a:spcPts val="1000"/>
              </a:spcBef>
              <a:spcAft>
                <a:spcPts val="0"/>
              </a:spcAft>
              <a:buSzPct val="100000"/>
              <a:buChar char="•"/>
            </a:pPr>
            <a:r>
              <a:rPr lang="en-US"/>
              <a:t>3.1.	Targets of Monetary Policy</a:t>
            </a:r>
            <a:endParaRPr/>
          </a:p>
          <a:p>
            <a:pPr indent="-228600" lvl="0" marL="228600" rtl="0" algn="l">
              <a:lnSpc>
                <a:spcPct val="120000"/>
              </a:lnSpc>
              <a:spcBef>
                <a:spcPts val="1000"/>
              </a:spcBef>
              <a:spcAft>
                <a:spcPts val="0"/>
              </a:spcAft>
              <a:buSzPct val="100000"/>
              <a:buChar char="•"/>
            </a:pPr>
            <a:r>
              <a:rPr lang="en-US"/>
              <a:t>3.1.1    Intermediate targets</a:t>
            </a:r>
            <a:endParaRPr/>
          </a:p>
          <a:p>
            <a:pPr indent="-228600" lvl="0" marL="228600" rtl="0" algn="l">
              <a:lnSpc>
                <a:spcPct val="120000"/>
              </a:lnSpc>
              <a:spcBef>
                <a:spcPts val="1000"/>
              </a:spcBef>
              <a:spcAft>
                <a:spcPts val="0"/>
              </a:spcAft>
              <a:buSzPct val="100000"/>
              <a:buChar char="•"/>
            </a:pPr>
            <a:r>
              <a:rPr lang="en-US"/>
              <a:t>3.1.2   Choice of targets</a:t>
            </a:r>
            <a:endParaRPr/>
          </a:p>
          <a:p>
            <a:pPr indent="-228600" lvl="0" marL="228600" rtl="0" algn="l">
              <a:lnSpc>
                <a:spcPct val="120000"/>
              </a:lnSpc>
              <a:spcBef>
                <a:spcPts val="1000"/>
              </a:spcBef>
              <a:spcAft>
                <a:spcPts val="0"/>
              </a:spcAft>
              <a:buSzPct val="100000"/>
              <a:buChar char="•"/>
            </a:pPr>
            <a:r>
              <a:rPr lang="en-US"/>
              <a:t>3.2.	Market yield on Equity</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4.0	Indicators of Monetary Policy</a:t>
            </a:r>
            <a:endParaRPr/>
          </a:p>
          <a:p>
            <a:pPr indent="-228600" lvl="0" marL="228600" rtl="0" algn="l">
              <a:lnSpc>
                <a:spcPct val="120000"/>
              </a:lnSpc>
              <a:spcBef>
                <a:spcPts val="1000"/>
              </a:spcBef>
              <a:spcAft>
                <a:spcPts val="0"/>
              </a:spcAft>
              <a:buSzPts val="2000"/>
              <a:buChar char="•"/>
            </a:pPr>
            <a:r>
              <a:rPr lang="en-US"/>
              <a:t>4.1 	Money Supply</a:t>
            </a:r>
            <a:endParaRPr/>
          </a:p>
          <a:p>
            <a:pPr indent="-228600" lvl="0" marL="228600" rtl="0" algn="l">
              <a:lnSpc>
                <a:spcPct val="120000"/>
              </a:lnSpc>
              <a:spcBef>
                <a:spcPts val="1000"/>
              </a:spcBef>
              <a:spcAft>
                <a:spcPts val="0"/>
              </a:spcAft>
              <a:buSzPts val="2000"/>
              <a:buChar char="•"/>
            </a:pPr>
            <a:r>
              <a:rPr lang="en-US"/>
              <a:t>4.2 	Bank Credit and Interest Rate</a:t>
            </a:r>
            <a:endParaRPr/>
          </a:p>
          <a:p>
            <a:pPr indent="-228600" lvl="0" marL="228600" rtl="0" algn="l">
              <a:lnSpc>
                <a:spcPct val="120000"/>
              </a:lnSpc>
              <a:spcBef>
                <a:spcPts val="1000"/>
              </a:spcBef>
              <a:spcAft>
                <a:spcPts val="0"/>
              </a:spcAft>
              <a:buSzPts val="2000"/>
              <a:buChar char="•"/>
            </a:pPr>
            <a:r>
              <a:rPr lang="en-US"/>
              <a:t>5.0	Conclusion</a:t>
            </a:r>
            <a:endParaRPr/>
          </a:p>
          <a:p>
            <a:pPr indent="-228600" lvl="0" marL="228600" rtl="0" algn="l">
              <a:lnSpc>
                <a:spcPct val="120000"/>
              </a:lnSpc>
              <a:spcBef>
                <a:spcPts val="1000"/>
              </a:spcBef>
              <a:spcAft>
                <a:spcPts val="0"/>
              </a:spcAft>
              <a:buSzPts val="2000"/>
              <a:buChar char="•"/>
            </a:pPr>
            <a:r>
              <a:rPr lang="en-US"/>
              <a:t>6.0      Self assessment exercise</a:t>
            </a:r>
            <a:endParaRPr/>
          </a:p>
          <a:p>
            <a:pPr indent="-228600" lvl="0" marL="228600" rtl="0" algn="l">
              <a:lnSpc>
                <a:spcPct val="120000"/>
              </a:lnSpc>
              <a:spcBef>
                <a:spcPts val="1000"/>
              </a:spcBef>
              <a:spcAft>
                <a:spcPts val="0"/>
              </a:spcAft>
              <a:buSzPts val="2000"/>
              <a:buChar char="•"/>
            </a:pPr>
            <a:r>
              <a:rPr lang="en-US"/>
              <a:t>7.0      References/further readings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1.0 INTRODUCTION</a:t>
            </a:r>
            <a:endParaRPr/>
          </a:p>
          <a:p>
            <a:pPr indent="-228600" lvl="0" marL="228600" rtl="0" algn="l">
              <a:lnSpc>
                <a:spcPct val="120000"/>
              </a:lnSpc>
              <a:spcBef>
                <a:spcPts val="1000"/>
              </a:spcBef>
              <a:spcAft>
                <a:spcPts val="0"/>
              </a:spcAft>
              <a:buSzPts val="2000"/>
              <a:buChar char="•"/>
            </a:pPr>
            <a:r>
              <a:rPr lang="en-US"/>
              <a:t>The choice of a target for monetary policy is determined by the mechanism through which money effects growth, employment and prices.</a:t>
            </a:r>
            <a:endParaRPr/>
          </a:p>
          <a:p>
            <a:pPr indent="-228600" lvl="0" marL="228600" rtl="0" algn="l">
              <a:lnSpc>
                <a:spcPct val="120000"/>
              </a:lnSpc>
              <a:spcBef>
                <a:spcPts val="1000"/>
              </a:spcBef>
              <a:spcAft>
                <a:spcPts val="0"/>
              </a:spcAft>
              <a:buSzPts val="2000"/>
              <a:buChar char="•"/>
            </a:pPr>
            <a:r>
              <a:rPr lang="en-US"/>
              <a:t>Monetary authority‘s policy tools works directly on these policy variables.</a:t>
            </a:r>
            <a:endParaRPr/>
          </a:p>
          <a:p>
            <a:pPr indent="-228600" lvl="0" marL="228600" rtl="0" algn="l">
              <a:lnSpc>
                <a:spcPct val="120000"/>
              </a:lnSpc>
              <a:spcBef>
                <a:spcPts val="1000"/>
              </a:spcBef>
              <a:spcAft>
                <a:spcPts val="0"/>
              </a:spcAft>
              <a:buSzPts val="2000"/>
              <a:buChar char="•"/>
            </a:pPr>
            <a:r>
              <a:rPr lang="en-US"/>
              <a:t>Policy makers rely on intermediate targets that feel they can control tolerably well with the instruments at their disposal.</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2.0 OBJECTIVES</a:t>
            </a:r>
            <a:endParaRPr/>
          </a:p>
          <a:p>
            <a:pPr indent="-228600" lvl="0" marL="228600" rtl="0" algn="l">
              <a:lnSpc>
                <a:spcPct val="120000"/>
              </a:lnSpc>
              <a:spcBef>
                <a:spcPts val="1000"/>
              </a:spcBef>
              <a:spcAft>
                <a:spcPts val="0"/>
              </a:spcAft>
              <a:buSzPts val="2000"/>
              <a:buChar char="•"/>
            </a:pPr>
            <a:r>
              <a:rPr lang="en-US"/>
              <a:t>At the end of this topic, you should be able to:</a:t>
            </a:r>
            <a:endParaRPr/>
          </a:p>
          <a:p>
            <a:pPr indent="-228600" lvl="0" marL="228600" rtl="0" algn="l">
              <a:lnSpc>
                <a:spcPct val="120000"/>
              </a:lnSpc>
              <a:spcBef>
                <a:spcPts val="1000"/>
              </a:spcBef>
              <a:spcAft>
                <a:spcPts val="0"/>
              </a:spcAft>
              <a:buSzPts val="2000"/>
              <a:buChar char="•"/>
            </a:pPr>
            <a:r>
              <a:rPr lang="en-US"/>
              <a:t>i.	Define and understand the term Targets of Monetary Policy</a:t>
            </a:r>
            <a:endParaRPr/>
          </a:p>
          <a:p>
            <a:pPr indent="-228600" lvl="0" marL="228600" rtl="0" algn="l">
              <a:lnSpc>
                <a:spcPct val="120000"/>
              </a:lnSpc>
              <a:spcBef>
                <a:spcPts val="1000"/>
              </a:spcBef>
              <a:spcAft>
                <a:spcPts val="0"/>
              </a:spcAft>
              <a:buSzPts val="2000"/>
              <a:buChar char="•"/>
            </a:pPr>
            <a:r>
              <a:rPr lang="en-US"/>
              <a:t>ii        Explain intermediate targets and implications on monetary policy</a:t>
            </a:r>
            <a:endParaRPr/>
          </a:p>
          <a:p>
            <a:pPr indent="-228600" lvl="0" marL="228600" rtl="0" algn="l">
              <a:lnSpc>
                <a:spcPct val="120000"/>
              </a:lnSpc>
              <a:spcBef>
                <a:spcPts val="1000"/>
              </a:spcBef>
              <a:spcAft>
                <a:spcPts val="0"/>
              </a:spcAft>
              <a:buSzPts val="2000"/>
              <a:buChar char="•"/>
            </a:pPr>
            <a:r>
              <a:rPr lang="en-US"/>
              <a:t>ii.	Understand the meaning of Market yield on Equity</a:t>
            </a:r>
            <a:endParaRPr/>
          </a:p>
          <a:p>
            <a:pPr indent="-228600" lvl="0" marL="228600" rtl="0" algn="l">
              <a:lnSpc>
                <a:spcPct val="120000"/>
              </a:lnSpc>
              <a:spcBef>
                <a:spcPts val="1000"/>
              </a:spcBef>
              <a:spcAft>
                <a:spcPts val="0"/>
              </a:spcAft>
              <a:buSzPts val="2000"/>
              <a:buChar char="•"/>
            </a:pPr>
            <a:r>
              <a:rPr lang="en-US"/>
              <a:t>iii.	Know the basic indicators of Monetary Policy</a:t>
            </a:r>
            <a:endParaRPr/>
          </a:p>
          <a:p>
            <a:pPr indent="-228600" lvl="0" marL="228600" rtl="0" algn="l">
              <a:lnSpc>
                <a:spcPct val="120000"/>
              </a:lnSpc>
              <a:spcBef>
                <a:spcPts val="1000"/>
              </a:spcBef>
              <a:spcAft>
                <a:spcPts val="0"/>
              </a:spcAft>
              <a:buSzPts val="2000"/>
              <a:buChar char="•"/>
            </a:pPr>
            <a:r>
              <a:rPr lang="en-US"/>
              <a:t>Iv.       Discuss money supply, interest rates and bank credit.</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6"/>
          <p:cNvSpPr txBox="1"/>
          <p:nvPr>
            <p:ph idx="4294967295" type="body"/>
          </p:nvPr>
        </p:nvSpPr>
        <p:spPr>
          <a:xfrm>
            <a:off x="2587625" y="1854200"/>
            <a:ext cx="9604375" cy="3830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3.0 MAIN CONTENT</a:t>
            </a:r>
            <a:endParaRPr/>
          </a:p>
          <a:p>
            <a:pPr indent="0" lvl="0" marL="0" rtl="0" algn="l">
              <a:lnSpc>
                <a:spcPct val="120000"/>
              </a:lnSpc>
              <a:spcBef>
                <a:spcPts val="1000"/>
              </a:spcBef>
              <a:spcAft>
                <a:spcPts val="0"/>
              </a:spcAft>
              <a:buSzPts val="2000"/>
              <a:buNone/>
            </a:pPr>
            <a:r>
              <a:rPr b="1" lang="en-US"/>
              <a:t>3.1 TARGETS OF MONETARY POLICY</a:t>
            </a:r>
            <a:endParaRPr/>
          </a:p>
          <a:p>
            <a:pPr indent="-228600" lvl="0" marL="228600" rtl="0" algn="l">
              <a:lnSpc>
                <a:spcPct val="120000"/>
              </a:lnSpc>
              <a:spcBef>
                <a:spcPts val="1000"/>
              </a:spcBef>
              <a:spcAft>
                <a:spcPts val="0"/>
              </a:spcAft>
              <a:buSzPts val="2000"/>
              <a:buChar char="•"/>
            </a:pPr>
            <a:r>
              <a:rPr lang="en-US"/>
              <a:t>The monetary policy has three target variables. These three factors are </a:t>
            </a:r>
            <a:endParaRPr/>
          </a:p>
          <a:p>
            <a:pPr indent="-228600" lvl="0" marL="228600" rtl="0" algn="l">
              <a:lnSpc>
                <a:spcPct val="120000"/>
              </a:lnSpc>
              <a:spcBef>
                <a:spcPts val="1000"/>
              </a:spcBef>
              <a:spcAft>
                <a:spcPts val="0"/>
              </a:spcAft>
              <a:buSzPts val="2000"/>
              <a:buChar char="•"/>
            </a:pPr>
            <a:r>
              <a:rPr lang="en-US"/>
              <a:t> Money supply</a:t>
            </a:r>
            <a:endParaRPr/>
          </a:p>
          <a:p>
            <a:pPr indent="-228600" lvl="0" marL="228600" rtl="0" algn="l">
              <a:lnSpc>
                <a:spcPct val="120000"/>
              </a:lnSpc>
              <a:spcBef>
                <a:spcPts val="1000"/>
              </a:spcBef>
              <a:spcAft>
                <a:spcPts val="0"/>
              </a:spcAft>
              <a:buSzPts val="2000"/>
              <a:buChar char="•"/>
            </a:pPr>
            <a:r>
              <a:rPr lang="en-US"/>
              <a:t>Availability of credit, and Interest rates.</a:t>
            </a:r>
            <a:endParaRPr/>
          </a:p>
          <a:p>
            <a:pPr indent="0" lvl="0" marL="0" rtl="0" algn="l">
              <a:lnSpc>
                <a:spcPct val="120000"/>
              </a:lnSpc>
              <a:spcBef>
                <a:spcPts val="1000"/>
              </a:spcBef>
              <a:spcAft>
                <a:spcPts val="0"/>
              </a:spcAft>
              <a:buSzPts val="2000"/>
              <a:buNone/>
            </a:pPr>
            <a:r>
              <a:rPr b="1" lang="en-US"/>
              <a:t>MONEY SUPPLY</a:t>
            </a:r>
            <a:endParaRPr/>
          </a:p>
          <a:p>
            <a:pPr indent="-228600" lvl="0" marL="228600" rtl="0" algn="l">
              <a:lnSpc>
                <a:spcPct val="120000"/>
              </a:lnSpc>
              <a:spcBef>
                <a:spcPts val="1000"/>
              </a:spcBef>
              <a:spcAft>
                <a:spcPts val="0"/>
              </a:spcAft>
              <a:buSzPts val="2000"/>
              <a:buChar char="•"/>
            </a:pPr>
            <a:r>
              <a:rPr lang="en-US"/>
              <a:t>The central bank in the exercise of its monetary policy cannot directly control output and prices.</a:t>
            </a:r>
            <a:endParaRPr/>
          </a:p>
          <a:p>
            <a:pPr indent="0" lvl="0" marL="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Central Bank selects the growth rate of the money supply as an intermediate target.</a:t>
            </a:r>
            <a:endParaRPr/>
          </a:p>
          <a:p>
            <a:pPr indent="-228600" lvl="0" marL="228600" rtl="0" algn="l">
              <a:lnSpc>
                <a:spcPct val="120000"/>
              </a:lnSpc>
              <a:spcBef>
                <a:spcPts val="1000"/>
              </a:spcBef>
              <a:spcAft>
                <a:spcPts val="0"/>
              </a:spcAft>
              <a:buSzPts val="2000"/>
              <a:buChar char="•"/>
            </a:pPr>
            <a:r>
              <a:rPr lang="en-US"/>
              <a:t>It selects an operating target ‘that it considers to be closely linked to its intermediate target.</a:t>
            </a:r>
            <a:endParaRPr/>
          </a:p>
          <a:p>
            <a:pPr indent="-228600" lvl="0" marL="228600" rtl="0" algn="l">
              <a:lnSpc>
                <a:spcPct val="120000"/>
              </a:lnSpc>
              <a:spcBef>
                <a:spcPts val="1000"/>
              </a:spcBef>
              <a:spcAft>
                <a:spcPts val="0"/>
              </a:spcAft>
              <a:buSzPts val="2000"/>
              <a:buChar char="•"/>
            </a:pPr>
            <a:r>
              <a:rPr lang="en-US"/>
              <a:t>Friedman suggests that -</a:t>
            </a:r>
            <a:endParaRPr/>
          </a:p>
          <a:p>
            <a:pPr indent="0" lvl="0" marL="0" rtl="0" algn="l">
              <a:lnSpc>
                <a:spcPct val="120000"/>
              </a:lnSpc>
              <a:spcBef>
                <a:spcPts val="1000"/>
              </a:spcBef>
              <a:spcAft>
                <a:spcPts val="0"/>
              </a:spcAft>
              <a:buSzPts val="2000"/>
              <a:buNone/>
            </a:pPr>
            <a:r>
              <a:rPr lang="en-US"/>
              <a:t> -The money supply should be allowed to grow steadily at the rate of 3 to 4 percent per </a:t>
            </a:r>
            <a:endParaRPr/>
          </a:p>
          <a:p>
            <a:pPr indent="0" lvl="0" marL="0" rtl="0" algn="l">
              <a:lnSpc>
                <a:spcPct val="120000"/>
              </a:lnSpc>
              <a:spcBef>
                <a:spcPts val="1000"/>
              </a:spcBef>
              <a:spcAft>
                <a:spcPts val="0"/>
              </a:spcAft>
              <a:buSzPts val="2000"/>
              <a:buNone/>
            </a:pPr>
            <a:r>
              <a:rPr lang="en-US"/>
              <a:t>    year for smooth growth of the economy and to avoid inflationary and recessionary  </a:t>
            </a:r>
            <a:endParaRPr/>
          </a:p>
          <a:p>
            <a:pPr indent="0" lvl="0" marL="0" rtl="0" algn="l">
              <a:lnSpc>
                <a:spcPct val="120000"/>
              </a:lnSpc>
              <a:spcBef>
                <a:spcPts val="1000"/>
              </a:spcBef>
              <a:spcAft>
                <a:spcPts val="0"/>
              </a:spcAft>
              <a:buSzPts val="2000"/>
              <a:buNone/>
            </a:pPr>
            <a:r>
              <a:rPr lang="en-US"/>
              <a:t>    tendencies.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AVAILABILITY OF CREDIT AND INTEREST RATES</a:t>
            </a:r>
            <a:endParaRPr/>
          </a:p>
          <a:p>
            <a:pPr indent="-228600" lvl="0" marL="228600" rtl="0" algn="l">
              <a:lnSpc>
                <a:spcPct val="120000"/>
              </a:lnSpc>
              <a:spcBef>
                <a:spcPts val="1000"/>
              </a:spcBef>
              <a:spcAft>
                <a:spcPts val="0"/>
              </a:spcAft>
              <a:buSzPts val="2000"/>
              <a:buChar char="•"/>
            </a:pPr>
            <a:r>
              <a:rPr lang="en-US"/>
              <a:t>These are target variables of monetary policy.</a:t>
            </a:r>
            <a:endParaRPr/>
          </a:p>
          <a:p>
            <a:pPr indent="-228600" lvl="0" marL="228600" rtl="0" algn="l">
              <a:lnSpc>
                <a:spcPct val="120000"/>
              </a:lnSpc>
              <a:spcBef>
                <a:spcPts val="1000"/>
              </a:spcBef>
              <a:spcAft>
                <a:spcPts val="0"/>
              </a:spcAft>
              <a:buSzPts val="2000"/>
              <a:buChar char="•"/>
            </a:pPr>
            <a:r>
              <a:rPr lang="en-US"/>
              <a:t>Economists refer to them as money market conditions; </a:t>
            </a:r>
            <a:endParaRPr/>
          </a:p>
          <a:p>
            <a:pPr indent="-228600" lvl="0" marL="228600" rtl="0" algn="l">
              <a:lnSpc>
                <a:spcPct val="120000"/>
              </a:lnSpc>
              <a:spcBef>
                <a:spcPts val="1000"/>
              </a:spcBef>
              <a:spcAft>
                <a:spcPts val="0"/>
              </a:spcAft>
              <a:buSzPts val="2000"/>
              <a:buFont typeface="Gill Sans"/>
              <a:buChar char="-"/>
            </a:pPr>
            <a:r>
              <a:rPr lang="en-US"/>
              <a:t>‘which refers to short-term interest rates and </a:t>
            </a:r>
            <a:endParaRPr/>
          </a:p>
          <a:p>
            <a:pPr indent="-228600" lvl="0" marL="228600" rtl="0" algn="l">
              <a:lnSpc>
                <a:spcPct val="120000"/>
              </a:lnSpc>
              <a:spcBef>
                <a:spcPts val="1000"/>
              </a:spcBef>
              <a:spcAft>
                <a:spcPts val="0"/>
              </a:spcAft>
              <a:buSzPts val="2000"/>
              <a:buFont typeface="Gill Sans"/>
              <a:buChar char="-"/>
            </a:pPr>
            <a:r>
              <a:rPr lang="en-US"/>
              <a:t>the banking system‘s ―free reserves(that is excess reserves minus borrowed reserves).</a:t>
            </a:r>
            <a:endParaRPr/>
          </a:p>
          <a:p>
            <a:pPr indent="-228600" lvl="0" marL="228600" rtl="0" algn="l">
              <a:lnSpc>
                <a:spcPct val="120000"/>
              </a:lnSpc>
              <a:spcBef>
                <a:spcPts val="1000"/>
              </a:spcBef>
              <a:spcAft>
                <a:spcPts val="0"/>
              </a:spcAft>
              <a:buSzPts val="2000"/>
              <a:buChar char="•"/>
            </a:pPr>
            <a:r>
              <a:rPr lang="en-US"/>
              <a:t> The monetary authority can influence short-term interest rates. It can change credit conditions and affect economic activity by rationing credit or other means.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monetary authority influences economic activity by following-</a:t>
            </a:r>
            <a:endParaRPr/>
          </a:p>
          <a:p>
            <a:pPr indent="-228600" lvl="0" marL="228600" rtl="0" algn="l">
              <a:lnSpc>
                <a:spcPct val="120000"/>
              </a:lnSpc>
              <a:spcBef>
                <a:spcPts val="1000"/>
              </a:spcBef>
              <a:spcAft>
                <a:spcPts val="0"/>
              </a:spcAft>
              <a:buSzPts val="2000"/>
              <a:buFont typeface="Gill Sans"/>
              <a:buChar char="-"/>
            </a:pPr>
            <a:r>
              <a:rPr lang="en-US"/>
              <a:t>An easy or expansionary monetary policy through low and/or falling short-term interest    </a:t>
            </a:r>
            <a:endParaRPr/>
          </a:p>
          <a:p>
            <a:pPr indent="0" lvl="0" marL="0" rtl="0" algn="l">
              <a:lnSpc>
                <a:spcPct val="120000"/>
              </a:lnSpc>
              <a:spcBef>
                <a:spcPts val="1000"/>
              </a:spcBef>
              <a:spcAft>
                <a:spcPts val="0"/>
              </a:spcAft>
              <a:buSzPts val="2000"/>
              <a:buNone/>
            </a:pPr>
            <a:r>
              <a:rPr lang="en-US"/>
              <a:t>    rates and</a:t>
            </a:r>
            <a:endParaRPr/>
          </a:p>
          <a:p>
            <a:pPr indent="-228600" lvl="0" marL="228600" rtl="0" algn="l">
              <a:lnSpc>
                <a:spcPct val="120000"/>
              </a:lnSpc>
              <a:spcBef>
                <a:spcPts val="1000"/>
              </a:spcBef>
              <a:spcAft>
                <a:spcPts val="0"/>
              </a:spcAft>
              <a:buSzPts val="2000"/>
              <a:buFont typeface="Gill Sans"/>
              <a:buChar char="-"/>
            </a:pPr>
            <a:r>
              <a:rPr lang="en-US"/>
              <a:t> A tight or contractionary monetary policy through high and/or rising short-term interest rates.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0"/>
          <p:cNvSpPr txBox="1"/>
          <p:nvPr>
            <p:ph idx="4294967295" type="body"/>
          </p:nvPr>
        </p:nvSpPr>
        <p:spPr>
          <a:xfrm>
            <a:off x="2587625" y="1765300"/>
            <a:ext cx="9604375" cy="3700463"/>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120000"/>
              </a:lnSpc>
              <a:spcBef>
                <a:spcPts val="0"/>
              </a:spcBef>
              <a:spcAft>
                <a:spcPts val="0"/>
              </a:spcAft>
              <a:buSzPct val="100000"/>
              <a:buNone/>
            </a:pPr>
            <a:r>
              <a:rPr b="1" lang="en-US" sz="2900"/>
              <a:t>3. INTERMEDIATE TARGETS</a:t>
            </a:r>
            <a:endParaRPr/>
          </a:p>
          <a:p>
            <a:pPr indent="0" lvl="0" marL="0" rtl="0" algn="l">
              <a:lnSpc>
                <a:spcPct val="120000"/>
              </a:lnSpc>
              <a:spcBef>
                <a:spcPts val="1000"/>
              </a:spcBef>
              <a:spcAft>
                <a:spcPts val="0"/>
              </a:spcAft>
              <a:buSzPct val="100000"/>
              <a:buNone/>
            </a:pPr>
            <a:r>
              <a:rPr lang="en-US" sz="2900"/>
              <a:t>What are intermediate targets?</a:t>
            </a:r>
            <a:endParaRPr/>
          </a:p>
          <a:p>
            <a:pPr indent="-228600" lvl="0" marL="228600" rtl="0" algn="l">
              <a:lnSpc>
                <a:spcPct val="120000"/>
              </a:lnSpc>
              <a:spcBef>
                <a:spcPts val="1000"/>
              </a:spcBef>
              <a:spcAft>
                <a:spcPts val="0"/>
              </a:spcAft>
              <a:buSzPct val="100000"/>
              <a:buChar char="•"/>
            </a:pPr>
            <a:r>
              <a:rPr lang="en-US" sz="2900"/>
              <a:t>Intermediate targets are economic and financial variables that central bankers try to influence by using monetary policy tools, but which are not in themselves the ultimate goal or target of a policy.</a:t>
            </a:r>
            <a:endParaRPr/>
          </a:p>
          <a:p>
            <a:pPr indent="-228600" lvl="0" marL="228600" rtl="0" algn="l">
              <a:lnSpc>
                <a:spcPct val="120000"/>
              </a:lnSpc>
              <a:spcBef>
                <a:spcPts val="1000"/>
              </a:spcBef>
              <a:spcAft>
                <a:spcPts val="0"/>
              </a:spcAft>
              <a:buSzPct val="100000"/>
              <a:buChar char="•"/>
            </a:pPr>
            <a:r>
              <a:rPr lang="en-US" sz="2900"/>
              <a:t>These targets sit in between the direct effects of monetary policy and the economic outcomes that the policymaker ultimately wishes to achieve. </a:t>
            </a:r>
            <a:endParaRPr/>
          </a:p>
          <a:p>
            <a:pPr indent="-228600" lvl="0" marL="228600" rtl="0" algn="l">
              <a:lnSpc>
                <a:spcPct val="120000"/>
              </a:lnSpc>
              <a:spcBef>
                <a:spcPts val="1000"/>
              </a:spcBef>
              <a:spcAft>
                <a:spcPts val="0"/>
              </a:spcAft>
              <a:buSzPct val="100000"/>
              <a:buChar char="•"/>
            </a:pPr>
            <a:r>
              <a:rPr lang="en-US" sz="2900"/>
              <a:t>Intermediate targets change quickly to match new policy decisions and behave in a predictable manner relative to a central bank's stated economic goals, such as full employment or stable prices. </a:t>
            </a:r>
            <a:endParaRPr/>
          </a:p>
          <a:p>
            <a:pPr indent="-139700" lvl="0" marL="228600" rtl="0" algn="l">
              <a:lnSpc>
                <a:spcPct val="120000"/>
              </a:lnSpc>
              <a:spcBef>
                <a:spcPts val="1000"/>
              </a:spcBef>
              <a:spcAft>
                <a:spcPts val="0"/>
              </a:spcAft>
              <a:buSzPct val="100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Autofit/>
          </a:bodyPr>
          <a:lstStyle/>
          <a:p>
            <a:pPr indent="0" lvl="0" marL="0" rtl="0" algn="l">
              <a:lnSpc>
                <a:spcPct val="120000"/>
              </a:lnSpc>
              <a:spcBef>
                <a:spcPts val="0"/>
              </a:spcBef>
              <a:spcAft>
                <a:spcPts val="0"/>
              </a:spcAft>
              <a:buSzPts val="2000"/>
              <a:buNone/>
            </a:pPr>
            <a:r>
              <a:rPr lang="en-US"/>
              <a:t>These targets often relate to money supply growth or interest rates.</a:t>
            </a:r>
            <a:endParaRPr/>
          </a:p>
          <a:p>
            <a:pPr indent="0" lvl="0" marL="0" rtl="0" algn="l">
              <a:lnSpc>
                <a:spcPct val="120000"/>
              </a:lnSpc>
              <a:spcBef>
                <a:spcPts val="1000"/>
              </a:spcBef>
              <a:spcAft>
                <a:spcPts val="0"/>
              </a:spcAft>
              <a:buSzPts val="2000"/>
              <a:buNone/>
            </a:pPr>
            <a:r>
              <a:rPr lang="en-US" u="sng"/>
              <a:t>Importance</a:t>
            </a:r>
            <a:endParaRPr/>
          </a:p>
          <a:p>
            <a:pPr indent="-228600" lvl="0" marL="228600" rtl="0" algn="l">
              <a:lnSpc>
                <a:spcPct val="120000"/>
              </a:lnSpc>
              <a:spcBef>
                <a:spcPts val="1000"/>
              </a:spcBef>
              <a:spcAft>
                <a:spcPts val="0"/>
              </a:spcAft>
              <a:buSzPts val="2000"/>
              <a:buChar char="•"/>
            </a:pPr>
            <a:r>
              <a:rPr lang="en-US"/>
              <a:t>Intermediate targets help to guide central bank action as a step in between monetary policy’s immediate toolkit and its ultimate goals.</a:t>
            </a:r>
            <a:endParaRPr/>
          </a:p>
          <a:p>
            <a:pPr indent="-228600" lvl="0" marL="228600" rtl="0" algn="l">
              <a:lnSpc>
                <a:spcPct val="120000"/>
              </a:lnSpc>
              <a:spcBef>
                <a:spcPts val="1000"/>
              </a:spcBef>
              <a:spcAft>
                <a:spcPts val="0"/>
              </a:spcAft>
              <a:buSzPts val="2000"/>
              <a:buChar char="•"/>
            </a:pPr>
            <a:r>
              <a:rPr lang="en-US"/>
              <a:t>While these targets are influenced by a central bank’s monetary policy, they, in turn, influence broader economic performance goals, such as keeping inflation in check.</a:t>
            </a:r>
            <a:endParaRPr/>
          </a:p>
          <a:p>
            <a:pPr indent="-228600" lvl="0" marL="228600" rtl="0" algn="l">
              <a:lnSpc>
                <a:spcPct val="120000"/>
              </a:lnSpc>
              <a:spcBef>
                <a:spcPts val="1000"/>
              </a:spcBef>
              <a:spcAft>
                <a:spcPts val="0"/>
              </a:spcAft>
              <a:buSzPts val="2000"/>
              <a:buChar char="•"/>
            </a:pPr>
            <a:r>
              <a:rPr lang="en-US"/>
              <a:t>Examples of intermediate targets include changes to the money supply, interest rates, and employment rates.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Background</a:t>
            </a:r>
            <a:endParaRPr/>
          </a:p>
          <a:p>
            <a:pPr indent="-228600" lvl="0" marL="228600" rtl="0" algn="l">
              <a:lnSpc>
                <a:spcPct val="120000"/>
              </a:lnSpc>
              <a:spcBef>
                <a:spcPts val="1000"/>
              </a:spcBef>
              <a:spcAft>
                <a:spcPts val="0"/>
              </a:spcAft>
              <a:buSzPts val="2000"/>
              <a:buChar char="•"/>
            </a:pPr>
            <a:r>
              <a:rPr lang="en-US"/>
              <a:t>Monetary policymakers are typically charged with legal mandates to manage the banking industry and financial system in order to achieve macroeconomic performance goals for the good of society. </a:t>
            </a:r>
            <a:endParaRPr/>
          </a:p>
          <a:p>
            <a:pPr indent="-228600" lvl="0" marL="228600" rtl="0" algn="l">
              <a:lnSpc>
                <a:spcPct val="120000"/>
              </a:lnSpc>
              <a:spcBef>
                <a:spcPts val="1000"/>
              </a:spcBef>
              <a:spcAft>
                <a:spcPts val="0"/>
              </a:spcAft>
              <a:buSzPts val="2000"/>
              <a:buChar char="•"/>
            </a:pPr>
            <a:r>
              <a:rPr lang="en-US"/>
              <a:t>These goals can include maintaining high levels of employment, promoting economic growth, or stabilizing the value of a national currency and, thus, the level of domestic prices.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3"/>
          <p:cNvSpPr txBox="1"/>
          <p:nvPr>
            <p:ph idx="4294967295" type="body"/>
          </p:nvPr>
        </p:nvSpPr>
        <p:spPr>
          <a:xfrm>
            <a:off x="2587625" y="1854200"/>
            <a:ext cx="9604375" cy="373856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i="1" lang="en-US" u="sng"/>
              <a:t>Example</a:t>
            </a:r>
            <a:endParaRPr/>
          </a:p>
          <a:p>
            <a:pPr indent="-228600" lvl="0" marL="228600" rtl="0" algn="l">
              <a:lnSpc>
                <a:spcPct val="120000"/>
              </a:lnSpc>
              <a:spcBef>
                <a:spcPts val="1000"/>
              </a:spcBef>
              <a:spcAft>
                <a:spcPts val="0"/>
              </a:spcAft>
              <a:buSzPts val="2000"/>
              <a:buChar char="•"/>
            </a:pPr>
            <a:r>
              <a:rPr lang="en-US"/>
              <a:t>The U.S. Federal Reserve operates under a legal mandate from Congress to promote effectively the goals of maximum employment, stable prices, and moderate long-term interest rates.</a:t>
            </a:r>
            <a:endParaRPr/>
          </a:p>
          <a:p>
            <a:pPr indent="-228600" lvl="0" marL="228600" rtl="0" algn="l">
              <a:lnSpc>
                <a:spcPct val="120000"/>
              </a:lnSpc>
              <a:spcBef>
                <a:spcPts val="1000"/>
              </a:spcBef>
              <a:spcAft>
                <a:spcPts val="0"/>
              </a:spcAft>
              <a:buSzPts val="2000"/>
              <a:buChar char="•"/>
            </a:pPr>
            <a:r>
              <a:rPr lang="en-US"/>
              <a:t>The Fed cannot simply decree the level of market prices and long-term interest rates nor compel businesses to hire workers to increase employment.</a:t>
            </a:r>
            <a:endParaRPr/>
          </a:p>
          <a:p>
            <a:pPr indent="-228600" lvl="0" marL="228600" rtl="0" algn="l">
              <a:lnSpc>
                <a:spcPct val="120000"/>
              </a:lnSpc>
              <a:spcBef>
                <a:spcPts val="1000"/>
              </a:spcBef>
              <a:spcAft>
                <a:spcPts val="0"/>
              </a:spcAft>
              <a:buSzPts val="2000"/>
              <a:buChar char="•"/>
            </a:pPr>
            <a:r>
              <a:rPr lang="en-US"/>
              <a:t>Instead, it employs four key tools of monetary policy (i.e., open market operations (OMO), discount lending, bank reserve requirements, and forward guidance) to influence intermediate targets that policymakers believe to be related to their mandated goals.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4"/>
          <p:cNvSpPr txBox="1"/>
          <p:nvPr>
            <p:ph idx="4294967295" type="body"/>
          </p:nvPr>
        </p:nvSpPr>
        <p:spPr>
          <a:xfrm>
            <a:off x="2587625" y="1311275"/>
            <a:ext cx="9604375" cy="4611688"/>
          </a:xfrm>
          <a:prstGeom prst="rect">
            <a:avLst/>
          </a:prstGeom>
          <a:noFill/>
          <a:ln>
            <a:noFill/>
          </a:ln>
        </p:spPr>
        <p:txBody>
          <a:bodyPr anchorCtr="0" anchor="t" bIns="45700" lIns="91425" spcFirstLastPara="1" rIns="91425" wrap="square" tIns="45700">
            <a:noAutofit/>
          </a:bodyPr>
          <a:lstStyle/>
          <a:p>
            <a:pPr indent="-101600" lvl="0" marL="228600" rtl="0" algn="l">
              <a:lnSpc>
                <a:spcPct val="120000"/>
              </a:lnSpc>
              <a:spcBef>
                <a:spcPts val="0"/>
              </a:spcBef>
              <a:spcAft>
                <a:spcPts val="0"/>
              </a:spcAft>
              <a:buSzPts val="2000"/>
              <a:buNone/>
            </a:pPr>
            <a:r>
              <a:t/>
            </a:r>
            <a:endParaRPr/>
          </a:p>
          <a:p>
            <a:pPr indent="-228600" lvl="0" marL="228600" rtl="0" algn="l">
              <a:lnSpc>
                <a:spcPct val="120000"/>
              </a:lnSpc>
              <a:spcBef>
                <a:spcPts val="1000"/>
              </a:spcBef>
              <a:spcAft>
                <a:spcPts val="0"/>
              </a:spcAft>
              <a:buSzPts val="2000"/>
              <a:buChar char="•"/>
            </a:pPr>
            <a:r>
              <a:rPr lang="en-US"/>
              <a:t>Intermediate targets consist of many different variables which the Fed uses to control the economy indirectly. </a:t>
            </a:r>
            <a:endParaRPr/>
          </a:p>
          <a:p>
            <a:pPr indent="-228600" lvl="0" marL="228600" rtl="0" algn="l">
              <a:lnSpc>
                <a:spcPct val="120000"/>
              </a:lnSpc>
              <a:spcBef>
                <a:spcPts val="1000"/>
              </a:spcBef>
              <a:spcAft>
                <a:spcPts val="0"/>
              </a:spcAft>
              <a:buSzPts val="2000"/>
              <a:buChar char="•"/>
            </a:pPr>
            <a:r>
              <a:rPr lang="en-US"/>
              <a:t>These have historically included various measures to control the money supply, such as the amount of currency in circulation plus deposits, the interest rate on Treasury bills, and various indexes of the money supply weighted in different ways. </a:t>
            </a:r>
            <a:endParaRPr/>
          </a:p>
          <a:p>
            <a:pPr indent="-228600" lvl="0" marL="228600" rtl="0" algn="l">
              <a:lnSpc>
                <a:spcPct val="120000"/>
              </a:lnSpc>
              <a:spcBef>
                <a:spcPts val="1000"/>
              </a:spcBef>
              <a:spcAft>
                <a:spcPts val="0"/>
              </a:spcAft>
              <a:buSzPts val="2000"/>
              <a:buChar char="•"/>
            </a:pPr>
            <a:r>
              <a:rPr lang="en-US"/>
              <a:t> Intermediate targets can be classified into two general categories-</a:t>
            </a:r>
            <a:endParaRPr/>
          </a:p>
          <a:p>
            <a:pPr indent="0" lvl="1" marL="457200" rtl="0" algn="l">
              <a:lnSpc>
                <a:spcPct val="120000"/>
              </a:lnSpc>
              <a:spcBef>
                <a:spcPts val="500"/>
              </a:spcBef>
              <a:spcAft>
                <a:spcPts val="0"/>
              </a:spcAft>
              <a:buSzPts val="2000"/>
              <a:buNone/>
            </a:pPr>
            <a:r>
              <a:rPr lang="en-US" sz="2000"/>
              <a:t>-As intermediate steps in a causal chain between the policymaker’s actions and final goals, or </a:t>
            </a:r>
            <a:endParaRPr/>
          </a:p>
          <a:p>
            <a:pPr indent="0" lvl="1" marL="457200" rtl="0" algn="l">
              <a:lnSpc>
                <a:spcPct val="120000"/>
              </a:lnSpc>
              <a:spcBef>
                <a:spcPts val="500"/>
              </a:spcBef>
              <a:spcAft>
                <a:spcPts val="0"/>
              </a:spcAft>
              <a:buSzPts val="2000"/>
              <a:buNone/>
            </a:pPr>
            <a:r>
              <a:rPr lang="en-US" sz="2000"/>
              <a:t>-They are readily observable proxies for (or correlated to) relevant economic outcomes that are difficult or costly to observe or measure.</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How Intermediate Targets Translate Into Long-Term Monetary Policy Goals</a:t>
            </a:r>
            <a:endParaRPr/>
          </a:p>
          <a:p>
            <a:pPr indent="-228600" lvl="0" marL="228600" rtl="0" algn="l">
              <a:lnSpc>
                <a:spcPct val="120000"/>
              </a:lnSpc>
              <a:spcBef>
                <a:spcPts val="1000"/>
              </a:spcBef>
              <a:spcAft>
                <a:spcPts val="0"/>
              </a:spcAft>
              <a:buSzPts val="2000"/>
              <a:buChar char="•"/>
            </a:pPr>
            <a:r>
              <a:rPr lang="en-US"/>
              <a:t>The intermediate targets that the central bank can influence are, in turn, related to the ultimate goals of the policy.</a:t>
            </a:r>
            <a:endParaRPr/>
          </a:p>
          <a:p>
            <a:pPr indent="-228600" lvl="0" marL="228600" rtl="0" algn="l">
              <a:lnSpc>
                <a:spcPct val="120000"/>
              </a:lnSpc>
              <a:spcBef>
                <a:spcPts val="1000"/>
              </a:spcBef>
              <a:spcAft>
                <a:spcPts val="0"/>
              </a:spcAft>
              <a:buSzPts val="2000"/>
              <a:buChar char="•"/>
            </a:pPr>
            <a:r>
              <a:rPr lang="en-US"/>
              <a:t>The targets can either be linked in a chain of cause and effect described by economic theory or because they can be observed to be highly correlated with them (or both).</a:t>
            </a:r>
            <a:endParaRPr/>
          </a:p>
          <a:p>
            <a:pPr indent="-228600" lvl="0" marL="228600" rtl="0" algn="l">
              <a:lnSpc>
                <a:spcPct val="120000"/>
              </a:lnSpc>
              <a:spcBef>
                <a:spcPts val="1000"/>
              </a:spcBef>
              <a:spcAft>
                <a:spcPts val="0"/>
              </a:spcAft>
              <a:buSzPts val="2000"/>
              <a:buChar char="•"/>
            </a:pPr>
            <a:r>
              <a:rPr lang="en-US"/>
              <a:t>Most of the tools that we use to measure and observe actual economic performance can be difficult, costly, or impossible to measure in a timely way.</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To gauge the immediate impact of its monetary injections, the central banks look at the central bank rate; </a:t>
            </a:r>
            <a:endParaRPr/>
          </a:p>
          <a:p>
            <a:pPr indent="-228600" lvl="0" marL="228600" rtl="0" algn="l">
              <a:lnSpc>
                <a:spcPct val="120000"/>
              </a:lnSpc>
              <a:spcBef>
                <a:spcPts val="1000"/>
              </a:spcBef>
              <a:spcAft>
                <a:spcPts val="0"/>
              </a:spcAft>
              <a:buSzPts val="2000"/>
              <a:buChar char="•"/>
            </a:pPr>
            <a:r>
              <a:rPr lang="en-US"/>
              <a:t>When there are more bank reserves in the system, banks tend to be more willing to lend to each other at lower rates, so the central bank rate tends to fall. </a:t>
            </a:r>
            <a:endParaRPr/>
          </a:p>
          <a:p>
            <a:pPr indent="-228600" lvl="0" marL="228600" rtl="0" algn="l">
              <a:lnSpc>
                <a:spcPct val="120000"/>
              </a:lnSpc>
              <a:spcBef>
                <a:spcPts val="1000"/>
              </a:spcBef>
              <a:spcAft>
                <a:spcPts val="0"/>
              </a:spcAft>
              <a:buSzPts val="2000"/>
              <a:buChar char="•"/>
            </a:pPr>
            <a:r>
              <a:rPr lang="en-US"/>
              <a:t> The central bank chooses a target number that it believes will be consistent with stopping the decline in prices and buys assets until this rate is achieved.</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b="1" lang="en-US"/>
              <a:t>Scenario example</a:t>
            </a:r>
            <a:endParaRPr/>
          </a:p>
          <a:p>
            <a:pPr indent="-228600" lvl="0" marL="228600" rtl="0" algn="l">
              <a:lnSpc>
                <a:spcPct val="120000"/>
              </a:lnSpc>
              <a:spcBef>
                <a:spcPts val="1000"/>
              </a:spcBef>
              <a:spcAft>
                <a:spcPts val="0"/>
              </a:spcAft>
              <a:buSzPts val="2000"/>
              <a:buChar char="•"/>
            </a:pPr>
            <a:r>
              <a:rPr lang="en-US"/>
              <a:t>The Fed has noticed that consumer prices are falling and the Fed wants to stop this, but it cannot simply order prices to stop falling. </a:t>
            </a:r>
            <a:endParaRPr/>
          </a:p>
          <a:p>
            <a:pPr indent="-228600" lvl="0" marL="228600" rtl="0" algn="l">
              <a:lnSpc>
                <a:spcPct val="120000"/>
              </a:lnSpc>
              <a:spcBef>
                <a:spcPts val="1000"/>
              </a:spcBef>
              <a:spcAft>
                <a:spcPts val="0"/>
              </a:spcAft>
              <a:buSzPts val="2000"/>
              <a:buChar char="•"/>
            </a:pPr>
            <a:r>
              <a:rPr lang="en-US"/>
              <a:t>In this case, it might decide to buy Treasuries through its open market operations in order to inject new bank reserves into the financial sector. </a:t>
            </a:r>
            <a:endParaRPr/>
          </a:p>
          <a:p>
            <a:pPr indent="-228600" lvl="0" marL="228600" rtl="0" algn="l">
              <a:lnSpc>
                <a:spcPct val="120000"/>
              </a:lnSpc>
              <a:spcBef>
                <a:spcPts val="1000"/>
              </a:spcBef>
              <a:spcAft>
                <a:spcPts val="0"/>
              </a:spcAft>
              <a:buSzPts val="2000"/>
              <a:buChar char="•"/>
            </a:pPr>
            <a:r>
              <a:rPr lang="en-US"/>
              <a:t>It does this in the hope and with the understanding that this will, in turn, lead banks to increase lending to businesses and consumers, </a:t>
            </a:r>
            <a:endParaRPr/>
          </a:p>
          <a:p>
            <a:pPr indent="-228600" lvl="0" marL="228600" rtl="0" algn="l">
              <a:lnSpc>
                <a:spcPct val="120000"/>
              </a:lnSpc>
              <a:spcBef>
                <a:spcPts val="1000"/>
              </a:spcBef>
              <a:spcAft>
                <a:spcPts val="0"/>
              </a:spcAft>
              <a:buSzPts val="2000"/>
              <a:buChar char="•"/>
            </a:pPr>
            <a:r>
              <a:rPr lang="en-US"/>
              <a:t>Thereby inducing them to spend more and drive- up prices by doing so.</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8"/>
          <p:cNvSpPr txBox="1"/>
          <p:nvPr>
            <p:ph idx="4294967295" type="body"/>
          </p:nvPr>
        </p:nvSpPr>
        <p:spPr>
          <a:xfrm>
            <a:off x="2587625" y="1854200"/>
            <a:ext cx="9604375" cy="373856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How central banks conduct monetary policy</a:t>
            </a:r>
            <a:endParaRPr/>
          </a:p>
          <a:p>
            <a:pPr indent="-228600" lvl="0" marL="228600" rtl="0" algn="l">
              <a:lnSpc>
                <a:spcPct val="120000"/>
              </a:lnSpc>
              <a:spcBef>
                <a:spcPts val="1000"/>
              </a:spcBef>
              <a:spcAft>
                <a:spcPts val="0"/>
              </a:spcAft>
              <a:buSzPts val="2000"/>
              <a:buChar char="•"/>
            </a:pPr>
            <a:r>
              <a:rPr lang="en-US"/>
              <a:t>The central bank selects a set of variables to aim for, known as intermediate targets, after deciding on its goals for employment and the price level. </a:t>
            </a:r>
            <a:endParaRPr/>
          </a:p>
          <a:p>
            <a:pPr indent="-228600" lvl="0" marL="228600" rtl="0" algn="l">
              <a:lnSpc>
                <a:spcPct val="120000"/>
              </a:lnSpc>
              <a:spcBef>
                <a:spcPts val="1000"/>
              </a:spcBef>
              <a:spcAft>
                <a:spcPts val="0"/>
              </a:spcAft>
              <a:buSzPts val="2000"/>
              <a:buChar char="•"/>
            </a:pPr>
            <a:r>
              <a:rPr lang="en-US"/>
              <a:t>These variables include</a:t>
            </a:r>
            <a:endParaRPr/>
          </a:p>
          <a:p>
            <a:pPr indent="-228600" lvl="0" marL="228600" rtl="0" algn="l">
              <a:lnSpc>
                <a:spcPct val="120000"/>
              </a:lnSpc>
              <a:spcBef>
                <a:spcPts val="1000"/>
              </a:spcBef>
              <a:spcAft>
                <a:spcPts val="0"/>
              </a:spcAft>
              <a:buSzPts val="2000"/>
              <a:buFont typeface="Courier New"/>
              <a:buChar char="o"/>
            </a:pPr>
            <a:r>
              <a:rPr lang="en-US"/>
              <a:t>Monetary aggregates (M1, M2, or M3) or</a:t>
            </a:r>
            <a:endParaRPr/>
          </a:p>
          <a:p>
            <a:pPr indent="-228600" lvl="0" marL="228600" rtl="0" algn="l">
              <a:lnSpc>
                <a:spcPct val="120000"/>
              </a:lnSpc>
              <a:spcBef>
                <a:spcPts val="1000"/>
              </a:spcBef>
              <a:spcAft>
                <a:spcPts val="0"/>
              </a:spcAft>
              <a:buSzPts val="2000"/>
              <a:buFont typeface="Courier New"/>
              <a:buChar char="o"/>
            </a:pPr>
            <a:r>
              <a:rPr lang="en-US"/>
              <a:t>Interest rates (short- or long-term), which directly affect employment and the price level.</a:t>
            </a:r>
            <a:endParaRPr/>
          </a:p>
          <a:p>
            <a:pPr indent="-228600" lvl="0" marL="228600" rtl="0" algn="l">
              <a:lnSpc>
                <a:spcPct val="120000"/>
              </a:lnSpc>
              <a:spcBef>
                <a:spcPts val="1000"/>
              </a:spcBef>
              <a:spcAft>
                <a:spcPts val="0"/>
              </a:spcAft>
              <a:buSzPts val="2000"/>
              <a:buFont typeface="Courier New"/>
              <a:buChar char="o"/>
            </a:pPr>
            <a:r>
              <a:rPr lang="en-US"/>
              <a:t> The policy instruments used by the central bank do not, however, directly affect even these intermediate aims.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variables are more responsive to its policy tools, it chooses a different set of variables to aim for, known as operating targets, or alternatively instrument targets.</a:t>
            </a:r>
            <a:endParaRPr/>
          </a:p>
          <a:p>
            <a:pPr indent="0" lvl="0" marL="0" rtl="0" algn="l">
              <a:lnSpc>
                <a:spcPct val="120000"/>
              </a:lnSpc>
              <a:spcBef>
                <a:spcPts val="1000"/>
              </a:spcBef>
              <a:spcAft>
                <a:spcPts val="0"/>
              </a:spcAft>
              <a:buSzPts val="2000"/>
              <a:buNone/>
            </a:pPr>
            <a:r>
              <a:rPr lang="en-US" u="sng"/>
              <a:t>Note</a:t>
            </a:r>
            <a:endParaRPr/>
          </a:p>
          <a:p>
            <a:pPr indent="-228600" lvl="0" marL="228600" rtl="0" algn="l">
              <a:lnSpc>
                <a:spcPct val="120000"/>
              </a:lnSpc>
              <a:spcBef>
                <a:spcPts val="1000"/>
              </a:spcBef>
              <a:spcAft>
                <a:spcPts val="0"/>
              </a:spcAft>
              <a:buSzPts val="2000"/>
              <a:buChar char="•"/>
            </a:pPr>
            <a:r>
              <a:rPr lang="en-US"/>
              <a:t>The central bank rate is the interest rate on money lent overnight between banks. </a:t>
            </a:r>
            <a:endParaRPr/>
          </a:p>
          <a:p>
            <a:pPr indent="-228600" lvl="0" marL="228600" rtl="0" algn="l">
              <a:lnSpc>
                <a:spcPct val="120000"/>
              </a:lnSpc>
              <a:spcBef>
                <a:spcPts val="1000"/>
              </a:spcBef>
              <a:spcAft>
                <a:spcPts val="0"/>
              </a:spcAft>
              <a:buSzPts val="2000"/>
              <a:buChar char="•"/>
            </a:pPr>
            <a:r>
              <a:rPr lang="en-US"/>
              <a:t>Non-borrowed reserves are total reserves less borrowed reserves, which represent the amount of discount loans. </a:t>
            </a:r>
            <a:endParaRPr/>
          </a:p>
          <a:p>
            <a:pPr indent="-228600" lvl="0" marL="228600" rtl="0" algn="l">
              <a:lnSpc>
                <a:spcPct val="120000"/>
              </a:lnSpc>
              <a:spcBef>
                <a:spcPts val="1000"/>
              </a:spcBef>
              <a:spcAft>
                <a:spcPts val="0"/>
              </a:spcAft>
              <a:buSzPts val="2000"/>
              <a:buChar char="•"/>
            </a:pPr>
            <a:r>
              <a:rPr lang="en-US"/>
              <a:t>The nonborrowed base is the monetary base less borrowed reserves.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idx="4294967295" type="body"/>
          </p:nvPr>
        </p:nvSpPr>
        <p:spPr>
          <a:xfrm>
            <a:off x="2587625" y="1854200"/>
            <a:ext cx="9604375" cy="385762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i="1" lang="en-US" u="sng"/>
              <a:t>Scenario example</a:t>
            </a:r>
            <a:endParaRPr/>
          </a:p>
          <a:p>
            <a:pPr indent="-228600" lvl="0" marL="228600" rtl="0" algn="l">
              <a:lnSpc>
                <a:spcPct val="120000"/>
              </a:lnSpc>
              <a:spcBef>
                <a:spcPts val="1000"/>
              </a:spcBef>
              <a:spcAft>
                <a:spcPts val="0"/>
              </a:spcAft>
              <a:buSzPts val="2000"/>
              <a:buChar char="•"/>
            </a:pPr>
            <a:r>
              <a:rPr lang="en-US"/>
              <a:t>Suppose that the central bank’s employment and price-level goals are consistent with a nominal GDP growth rate of 5%. </a:t>
            </a:r>
            <a:endParaRPr/>
          </a:p>
          <a:p>
            <a:pPr indent="-228600" lvl="0" marL="228600" rtl="0" algn="l">
              <a:lnSpc>
                <a:spcPct val="120000"/>
              </a:lnSpc>
              <a:spcBef>
                <a:spcPts val="1000"/>
              </a:spcBef>
              <a:spcAft>
                <a:spcPts val="0"/>
              </a:spcAft>
              <a:buSzPts val="2000"/>
              <a:buChar char="•"/>
            </a:pPr>
            <a:r>
              <a:rPr lang="en-US"/>
              <a:t>If the central bank feels that the 5% nominal GDP growth rate will be achieved by a 4% growth rate for M2 (its intermediate target), </a:t>
            </a:r>
            <a:endParaRPr/>
          </a:p>
          <a:p>
            <a:pPr indent="-228600" lvl="0" marL="228600" rtl="0" algn="l">
              <a:lnSpc>
                <a:spcPct val="120000"/>
              </a:lnSpc>
              <a:spcBef>
                <a:spcPts val="1000"/>
              </a:spcBef>
              <a:spcAft>
                <a:spcPts val="0"/>
              </a:spcAft>
              <a:buSzPts val="2000"/>
              <a:buChar char="•"/>
            </a:pPr>
            <a:r>
              <a:rPr lang="en-US"/>
              <a:t>This will in turn be achieved by a growth rate of 3.5% for the monetary base (its operating target),</a:t>
            </a:r>
            <a:endParaRPr/>
          </a:p>
          <a:p>
            <a:pPr indent="-228600" lvl="0" marL="228600" rtl="0" algn="l">
              <a:lnSpc>
                <a:spcPct val="120000"/>
              </a:lnSpc>
              <a:spcBef>
                <a:spcPts val="1000"/>
              </a:spcBef>
              <a:spcAft>
                <a:spcPts val="0"/>
              </a:spcAft>
              <a:buSzPts val="2000"/>
              <a:buChar char="•"/>
            </a:pPr>
            <a:r>
              <a:rPr lang="en-US"/>
              <a:t>It will carry out open market operations (its tool) to achieve the 3.5% growth in the monetary base (its operating target).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After implementing this policy, the central bank may find that the monetary base is growing too slowly, say at a 2% rate; </a:t>
            </a:r>
            <a:endParaRPr/>
          </a:p>
          <a:p>
            <a:pPr indent="-228600" lvl="0" marL="228600" rtl="0" algn="l">
              <a:lnSpc>
                <a:spcPct val="120000"/>
              </a:lnSpc>
              <a:spcBef>
                <a:spcPts val="1000"/>
              </a:spcBef>
              <a:spcAft>
                <a:spcPts val="0"/>
              </a:spcAft>
              <a:buSzPts val="2000"/>
              <a:buChar char="•"/>
            </a:pPr>
            <a:r>
              <a:rPr lang="en-US"/>
              <a:t>Then it can correct this too slow growth by increasing the amount of its open market purchases. </a:t>
            </a:r>
            <a:endParaRPr/>
          </a:p>
          <a:p>
            <a:pPr indent="-228600" lvl="0" marL="228600" rtl="0" algn="l">
              <a:lnSpc>
                <a:spcPct val="120000"/>
              </a:lnSpc>
              <a:spcBef>
                <a:spcPts val="1000"/>
              </a:spcBef>
              <a:spcAft>
                <a:spcPts val="0"/>
              </a:spcAft>
              <a:buSzPts val="2000"/>
              <a:buChar char="•"/>
            </a:pPr>
            <a:r>
              <a:rPr lang="en-US"/>
              <a:t>The central bank will begin to see how its policy is affecting the growth rate of the money supply. </a:t>
            </a:r>
            <a:endParaRPr/>
          </a:p>
          <a:p>
            <a:pPr indent="-228600" lvl="0" marL="228600" rtl="0" algn="l">
              <a:lnSpc>
                <a:spcPct val="120000"/>
              </a:lnSpc>
              <a:spcBef>
                <a:spcPts val="1000"/>
              </a:spcBef>
              <a:spcAft>
                <a:spcPts val="0"/>
              </a:spcAft>
              <a:buSzPts val="2000"/>
              <a:buChar char="•"/>
            </a:pPr>
            <a:r>
              <a:rPr lang="en-US"/>
              <a:t>If M2 is growing too fast, say at a 7% rate, the central bank may decide to reduce its open market purchases or make open market sales to reduce the M2 growth rate.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Choosing targets-Competing targets</a:t>
            </a:r>
            <a:endParaRPr/>
          </a:p>
          <a:p>
            <a:pPr indent="-228600" lvl="0" marL="228600" rtl="0" algn="l">
              <a:lnSpc>
                <a:spcPct val="120000"/>
              </a:lnSpc>
              <a:spcBef>
                <a:spcPts val="1000"/>
              </a:spcBef>
              <a:spcAft>
                <a:spcPts val="0"/>
              </a:spcAft>
              <a:buSzPts val="2000"/>
              <a:buChar char="•"/>
            </a:pPr>
            <a:r>
              <a:rPr lang="en-US"/>
              <a:t>There are two different types of target variables: interest rates and monetary aggregates. </a:t>
            </a:r>
            <a:endParaRPr/>
          </a:p>
          <a:p>
            <a:pPr indent="-228600" lvl="0" marL="228600" rtl="0" algn="l">
              <a:lnSpc>
                <a:spcPct val="120000"/>
              </a:lnSpc>
              <a:spcBef>
                <a:spcPts val="1000"/>
              </a:spcBef>
              <a:spcAft>
                <a:spcPts val="0"/>
              </a:spcAft>
              <a:buSzPts val="2000"/>
              <a:buChar char="•"/>
            </a:pPr>
            <a:r>
              <a:rPr lang="en-US"/>
              <a:t>Can the central bank choose to pursue both targets at the same time? </a:t>
            </a:r>
            <a:endParaRPr/>
          </a:p>
          <a:p>
            <a:pPr indent="-228600" lvl="0" marL="228600" rtl="0" algn="l">
              <a:lnSpc>
                <a:spcPct val="120000"/>
              </a:lnSpc>
              <a:spcBef>
                <a:spcPts val="1000"/>
              </a:spcBef>
              <a:spcAft>
                <a:spcPts val="0"/>
              </a:spcAft>
              <a:buSzPts val="2000"/>
              <a:buChar char="•"/>
            </a:pPr>
            <a:r>
              <a:rPr lang="en-US"/>
              <a:t>The answer is no. </a:t>
            </a:r>
            <a:endParaRPr/>
          </a:p>
          <a:p>
            <a:pPr indent="0" lvl="0" marL="0" rtl="0" algn="l">
              <a:lnSpc>
                <a:spcPct val="120000"/>
              </a:lnSpc>
              <a:spcBef>
                <a:spcPts val="1000"/>
              </a:spcBef>
              <a:spcAft>
                <a:spcPts val="0"/>
              </a:spcAft>
              <a:buSzPts val="2000"/>
              <a:buNone/>
            </a:pPr>
            <a:r>
              <a:rPr b="1" lang="en-US"/>
              <a:t> Why a monetary aggregate target involves losing control of the interest rate?</a:t>
            </a:r>
            <a:endParaRPr/>
          </a:p>
          <a:p>
            <a:pPr indent="-228600" lvl="0" marL="228600" rtl="0" algn="l">
              <a:lnSpc>
                <a:spcPct val="120000"/>
              </a:lnSpc>
              <a:spcBef>
                <a:spcPts val="1000"/>
              </a:spcBef>
              <a:spcAft>
                <a:spcPts val="0"/>
              </a:spcAft>
              <a:buSzPts val="2000"/>
              <a:buChar char="•"/>
            </a:pPr>
            <a:r>
              <a:rPr lang="en-US"/>
              <a:t>Figure 1 contains a supply and demand diagram for the money market.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23"/>
          <p:cNvPicPr preferRelativeResize="0"/>
          <p:nvPr>
            <p:ph idx="4294967295" type="body"/>
          </p:nvPr>
        </p:nvPicPr>
        <p:blipFill rotWithShape="1">
          <a:blip r:embed="rId3">
            <a:alphaModFix/>
          </a:blip>
          <a:srcRect b="0" l="0" r="0" t="0"/>
          <a:stretch/>
        </p:blipFill>
        <p:spPr>
          <a:xfrm>
            <a:off x="0" y="233363"/>
            <a:ext cx="7578725" cy="547846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i="1" lang="en-US"/>
              <a:t>Figure 1.</a:t>
            </a:r>
            <a:r>
              <a:rPr lang="en-US"/>
              <a:t>Although the central bank expects the demand curve for money to be at Md*, it fluctuates between Md’ and Md’’</a:t>
            </a:r>
            <a:endParaRPr/>
          </a:p>
          <a:p>
            <a:pPr indent="-228600" lvl="0" marL="228600" rtl="0" algn="l">
              <a:lnSpc>
                <a:spcPct val="120000"/>
              </a:lnSpc>
              <a:spcBef>
                <a:spcPts val="1000"/>
              </a:spcBef>
              <a:spcAft>
                <a:spcPts val="0"/>
              </a:spcAft>
              <a:buSzPts val="2000"/>
              <a:buChar char="•"/>
            </a:pPr>
            <a:r>
              <a:rPr lang="en-US"/>
              <a:t>This is  because of unexpected increases or decreases in output or changes in the price level. </a:t>
            </a:r>
            <a:endParaRPr/>
          </a:p>
          <a:p>
            <a:pPr indent="-228600" lvl="0" marL="228600" rtl="0" algn="l">
              <a:lnSpc>
                <a:spcPct val="120000"/>
              </a:lnSpc>
              <a:spcBef>
                <a:spcPts val="1000"/>
              </a:spcBef>
              <a:spcAft>
                <a:spcPts val="0"/>
              </a:spcAft>
              <a:buSzPts val="2000"/>
              <a:buChar char="•"/>
            </a:pPr>
            <a:r>
              <a:rPr lang="en-US"/>
              <a:t>The money demand curve might also shift unexpectedly because the public’s preferences about holding bonds versus money could change. </a:t>
            </a:r>
            <a:endParaRPr/>
          </a:p>
          <a:p>
            <a:pPr indent="-228600" lvl="0" marL="228600" rtl="0" algn="l">
              <a:lnSpc>
                <a:spcPct val="120000"/>
              </a:lnSpc>
              <a:spcBef>
                <a:spcPts val="1000"/>
              </a:spcBef>
              <a:spcAft>
                <a:spcPts val="0"/>
              </a:spcAft>
              <a:buSzPts val="2000"/>
              <a:buChar char="•"/>
            </a:pPr>
            <a:r>
              <a:rPr lang="en-US"/>
              <a:t>If the central bank’s monetary aggregate target of a 4% growth rate in M2 results in a money supply of Ms*, it expects that the interest rate will be i*.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However, as the figure indicates, the fluctuations in the money demand curve between Md’ and Md’’ will result in an interest rate fluctuating between I’ and I’’.</a:t>
            </a:r>
            <a:endParaRPr/>
          </a:p>
          <a:p>
            <a:pPr indent="-228600" lvl="0" marL="228600" rtl="0" algn="l">
              <a:lnSpc>
                <a:spcPct val="120000"/>
              </a:lnSpc>
              <a:spcBef>
                <a:spcPts val="1000"/>
              </a:spcBef>
              <a:spcAft>
                <a:spcPts val="0"/>
              </a:spcAft>
              <a:buSzPts val="2000"/>
              <a:buChar char="•"/>
            </a:pPr>
            <a:r>
              <a:rPr lang="en-US"/>
              <a:t> Pursuing a monetary aggregate target implies that interest rates will fluctuate.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6"/>
          <p:cNvSpPr txBox="1"/>
          <p:nvPr>
            <p:ph idx="4294967295" type="body"/>
          </p:nvPr>
        </p:nvSpPr>
        <p:spPr>
          <a:xfrm>
            <a:off x="2587625" y="1854200"/>
            <a:ext cx="9604375" cy="39370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i="1" lang="en-US"/>
              <a:t>Figure </a:t>
            </a:r>
            <a:r>
              <a:rPr lang="en-US"/>
              <a:t>2-The supply and demand diagram in Figure 2 shows the consequences of an interest rate target set at i*. </a:t>
            </a:r>
            <a:endParaRPr/>
          </a:p>
          <a:p>
            <a:pPr indent="-228600" lvl="0" marL="228600" rtl="0" algn="l">
              <a:lnSpc>
                <a:spcPct val="120000"/>
              </a:lnSpc>
              <a:spcBef>
                <a:spcPts val="1000"/>
              </a:spcBef>
              <a:spcAft>
                <a:spcPts val="0"/>
              </a:spcAft>
              <a:buSzPts val="2000"/>
              <a:buChar char="•"/>
            </a:pPr>
            <a:r>
              <a:rPr lang="en-US"/>
              <a:t>Again, the central bank expects the money demand curve to be at Md*, </a:t>
            </a:r>
            <a:endParaRPr/>
          </a:p>
          <a:p>
            <a:pPr indent="-228600" lvl="0" marL="228600" rtl="0" algn="l">
              <a:lnSpc>
                <a:spcPct val="120000"/>
              </a:lnSpc>
              <a:spcBef>
                <a:spcPts val="1000"/>
              </a:spcBef>
              <a:spcAft>
                <a:spcPts val="0"/>
              </a:spcAft>
              <a:buSzPts val="2000"/>
              <a:buChar char="•"/>
            </a:pPr>
            <a:r>
              <a:rPr lang="en-US"/>
              <a:t>But it fluctuates between Md’ and Md’’ due to unexpected changes in output, the price level, or the public’s preferences toward holding money</a:t>
            </a:r>
            <a:r>
              <a:rPr i="1" lang="en-US"/>
              <a:t>. .</a:t>
            </a:r>
            <a:endParaRPr/>
          </a:p>
          <a:p>
            <a:pPr indent="-228600" lvl="0" marL="228600" rtl="0" algn="l">
              <a:lnSpc>
                <a:spcPct val="120000"/>
              </a:lnSpc>
              <a:spcBef>
                <a:spcPts val="1000"/>
              </a:spcBef>
              <a:spcAft>
                <a:spcPts val="0"/>
              </a:spcAft>
              <a:buSzPts val="2000"/>
              <a:buChar char="•"/>
            </a:pPr>
            <a:r>
              <a:rPr lang="en-US"/>
              <a:t>If the demand curve falls to Md’, the interest rate will begin to fall below i*, and the price of bonds will rise. </a:t>
            </a:r>
            <a:endParaRPr/>
          </a:p>
          <a:p>
            <a:pPr indent="-228600" lvl="0" marL="228600" rtl="0" algn="l">
              <a:lnSpc>
                <a:spcPct val="120000"/>
              </a:lnSpc>
              <a:spcBef>
                <a:spcPts val="1000"/>
              </a:spcBef>
              <a:spcAft>
                <a:spcPts val="0"/>
              </a:spcAft>
              <a:buSzPts val="2000"/>
              <a:buChar char="•"/>
            </a:pPr>
            <a:r>
              <a:rPr lang="en-US"/>
              <a:t>With an interest-rate target, the central bank will prevent the interest rate from falling by selling bonds to drive their price back down and the interest rate back up to its former level.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7"/>
          <p:cNvSpPr txBox="1"/>
          <p:nvPr>
            <p:ph idx="4294967295" type="body"/>
          </p:nvPr>
        </p:nvSpPr>
        <p:spPr>
          <a:xfrm>
            <a:off x="2587625" y="1854200"/>
            <a:ext cx="9604375" cy="38179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central bank will make open market sales until the money supply declines to Ms* , at which point the equilibrium interest rate is again i*. </a:t>
            </a:r>
            <a:endParaRPr/>
          </a:p>
          <a:p>
            <a:pPr indent="-228600" lvl="0" marL="228600" rtl="0" algn="l">
              <a:lnSpc>
                <a:spcPct val="120000"/>
              </a:lnSpc>
              <a:spcBef>
                <a:spcPts val="1000"/>
              </a:spcBef>
              <a:spcAft>
                <a:spcPts val="0"/>
              </a:spcAft>
              <a:buSzPts val="2000"/>
              <a:buChar char="•"/>
            </a:pPr>
            <a:r>
              <a:rPr lang="en-US"/>
              <a:t>Conversely, if the demand curve rises to Md’’ and drives up the interest rate, the central bank would keep interest rates from rising by buying bonds to keep their prices from falling. </a:t>
            </a:r>
            <a:endParaRPr/>
          </a:p>
          <a:p>
            <a:pPr indent="-228600" lvl="0" marL="228600" rtl="0" algn="l">
              <a:lnSpc>
                <a:spcPct val="120000"/>
              </a:lnSpc>
              <a:spcBef>
                <a:spcPts val="1000"/>
              </a:spcBef>
              <a:spcAft>
                <a:spcPts val="0"/>
              </a:spcAft>
              <a:buSzPts val="2000"/>
              <a:buChar char="•"/>
            </a:pPr>
            <a:r>
              <a:rPr lang="en-US"/>
              <a:t>The central bank will make open market purchases until the money supply rises to Ms*  and the equilibrium interest rate is i*. </a:t>
            </a:r>
            <a:endParaRPr/>
          </a:p>
          <a:p>
            <a:pPr indent="-228600" lvl="0" marL="228600" rtl="0" algn="l">
              <a:lnSpc>
                <a:spcPct val="120000"/>
              </a:lnSpc>
              <a:spcBef>
                <a:spcPts val="1000"/>
              </a:spcBef>
              <a:spcAft>
                <a:spcPts val="0"/>
              </a:spcAft>
              <a:buSzPts val="2000"/>
              <a:buChar char="•"/>
            </a:pPr>
            <a:r>
              <a:rPr lang="en-US"/>
              <a:t>The central bank’s adherence to the interest-rate target thus leads to a fluctuating money supply as well as fluctuations in reserve aggregates such as the monetary base.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conclusion from the supply and demand analysis is that interest-rate and monetary aggregate targets are incompatible: A central bank can hit one or the other but not both. </a:t>
            </a:r>
            <a:endParaRPr/>
          </a:p>
          <a:p>
            <a:pPr indent="0" lvl="0" marL="0" rtl="0" algn="l">
              <a:lnSpc>
                <a:spcPct val="120000"/>
              </a:lnSpc>
              <a:spcBef>
                <a:spcPts val="1000"/>
              </a:spcBef>
              <a:spcAft>
                <a:spcPts val="0"/>
              </a:spcAft>
              <a:buSzPts val="2000"/>
              <a:buNone/>
            </a:pPr>
            <a:r>
              <a:rPr b="1" lang="en-US"/>
              <a:t>What is the criteria for choosing targets?</a:t>
            </a:r>
            <a:endParaRPr/>
          </a:p>
          <a:p>
            <a:pPr indent="-228600" lvl="0" marL="228600" rtl="0" algn="l">
              <a:lnSpc>
                <a:spcPct val="120000"/>
              </a:lnSpc>
              <a:spcBef>
                <a:spcPts val="1000"/>
              </a:spcBef>
              <a:spcAft>
                <a:spcPts val="0"/>
              </a:spcAft>
              <a:buSzPts val="2000"/>
              <a:buChar char="•"/>
            </a:pPr>
            <a:r>
              <a:rPr lang="en-US"/>
              <a:t>The three criteria are measurability ,controllability and predictability.</a:t>
            </a:r>
            <a:endParaRPr/>
          </a:p>
          <a:p>
            <a:pPr indent="0" lvl="0" marL="0" rtl="0" algn="l">
              <a:lnSpc>
                <a:spcPct val="120000"/>
              </a:lnSpc>
              <a:spcBef>
                <a:spcPts val="1000"/>
              </a:spcBef>
              <a:spcAft>
                <a:spcPts val="0"/>
              </a:spcAft>
              <a:buSzPts val="2000"/>
              <a:buNone/>
            </a:pPr>
            <a:r>
              <a:rPr b="1" lang="en-US"/>
              <a:t>(i) Measurability</a:t>
            </a:r>
            <a:endParaRPr/>
          </a:p>
          <a:p>
            <a:pPr indent="-228600" lvl="0" marL="228600" rtl="0" algn="l">
              <a:lnSpc>
                <a:spcPct val="120000"/>
              </a:lnSpc>
              <a:spcBef>
                <a:spcPts val="1000"/>
              </a:spcBef>
              <a:spcAft>
                <a:spcPts val="0"/>
              </a:spcAft>
              <a:buSzPts val="2000"/>
              <a:buChar char="•"/>
            </a:pPr>
            <a:r>
              <a:rPr lang="en-US"/>
              <a:t>Quick and accurate measurement of an intermediate-target variable is necessary.</a:t>
            </a:r>
            <a:endParaRPr/>
          </a:p>
          <a:p>
            <a:pPr indent="-228600" lvl="0" marL="228600" rtl="0" algn="l">
              <a:lnSpc>
                <a:spcPct val="120000"/>
              </a:lnSpc>
              <a:spcBef>
                <a:spcPts val="1000"/>
              </a:spcBef>
              <a:spcAft>
                <a:spcPts val="0"/>
              </a:spcAft>
              <a:buSzPts val="2000"/>
              <a:buChar char="•"/>
            </a:pPr>
            <a:r>
              <a:rPr lang="en-US"/>
              <a:t>The intermediate target will be useful only if it signals rapidly when policy is off track.</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What good does it do for the central bank to plan to hit a 4% growth rate for M2 if it has no way of quickly and accurately measuring M2? </a:t>
            </a:r>
            <a:endParaRPr/>
          </a:p>
          <a:p>
            <a:pPr indent="-228600" lvl="0" marL="228600" rtl="0" algn="l">
              <a:lnSpc>
                <a:spcPct val="120000"/>
              </a:lnSpc>
              <a:spcBef>
                <a:spcPts val="1000"/>
              </a:spcBef>
              <a:spcAft>
                <a:spcPts val="0"/>
              </a:spcAft>
              <a:buSzPts val="2000"/>
              <a:buChar char="•"/>
            </a:pPr>
            <a:r>
              <a:rPr lang="en-US"/>
              <a:t>Data on the monetary aggregates are obtained after a two-week delay, and interest-rate data are available almost immediately. </a:t>
            </a:r>
            <a:endParaRPr/>
          </a:p>
          <a:p>
            <a:pPr indent="-228600" lvl="0" marL="228600" rtl="0" algn="l">
              <a:lnSpc>
                <a:spcPct val="120000"/>
              </a:lnSpc>
              <a:spcBef>
                <a:spcPts val="1000"/>
              </a:spcBef>
              <a:spcAft>
                <a:spcPts val="0"/>
              </a:spcAft>
              <a:buSzPts val="2000"/>
              <a:buChar char="•"/>
            </a:pPr>
            <a:r>
              <a:rPr lang="en-US"/>
              <a:t>Data on a variable like GDP that serves as a goal, by contrast, are compiled quarterly and are made available with a month’s delay. </a:t>
            </a:r>
            <a:endParaRPr/>
          </a:p>
          <a:p>
            <a:pPr indent="-228600" lvl="0" marL="228600" rtl="0" algn="l">
              <a:lnSpc>
                <a:spcPct val="120000"/>
              </a:lnSpc>
              <a:spcBef>
                <a:spcPts val="1000"/>
              </a:spcBef>
              <a:spcAft>
                <a:spcPts val="0"/>
              </a:spcAft>
              <a:buSzPts val="2000"/>
              <a:buChar char="•"/>
            </a:pPr>
            <a:r>
              <a:rPr lang="en-US"/>
              <a:t>In addition, the GDP data are less accurate than data on the monetary aggregates or interest rates.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Focusing on interest rates and monetary aggregates as intermediate targets rather than on a goal like GDP can provide clearer signals about the status of the central bank’s policy.</a:t>
            </a:r>
            <a:endParaRPr/>
          </a:p>
          <a:p>
            <a:pPr indent="-228600" lvl="0" marL="228600" rtl="0" algn="l">
              <a:lnSpc>
                <a:spcPct val="120000"/>
              </a:lnSpc>
              <a:spcBef>
                <a:spcPts val="1000"/>
              </a:spcBef>
              <a:spcAft>
                <a:spcPts val="0"/>
              </a:spcAft>
              <a:buSzPts val="2000"/>
              <a:buChar char="•"/>
            </a:pPr>
            <a:r>
              <a:rPr lang="en-US"/>
              <a:t>Interest rates seem to be more measurable than monetary aggregates and hence more useful as intermediate targets. </a:t>
            </a:r>
            <a:endParaRPr/>
          </a:p>
          <a:p>
            <a:pPr indent="-228600" lvl="0" marL="228600" rtl="0" algn="l">
              <a:lnSpc>
                <a:spcPct val="120000"/>
              </a:lnSpc>
              <a:spcBef>
                <a:spcPts val="1000"/>
              </a:spcBef>
              <a:spcAft>
                <a:spcPts val="0"/>
              </a:spcAft>
              <a:buSzPts val="2000"/>
              <a:buChar char="•"/>
            </a:pPr>
            <a:r>
              <a:rPr lang="en-US"/>
              <a:t>Data on interest rates are  available more quickly than on monetary aggregates, are also measured more precisely and are rarely revised, in contrast monetary aggregates, which are subject to a fair amount of revision .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1"/>
          <p:cNvSpPr txBox="1"/>
          <p:nvPr>
            <p:ph idx="4294967295" type="body"/>
          </p:nvPr>
        </p:nvSpPr>
        <p:spPr>
          <a:xfrm>
            <a:off x="2587625" y="1854200"/>
            <a:ext cx="9604375" cy="384492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(ii) Controllability</a:t>
            </a:r>
            <a:endParaRPr/>
          </a:p>
          <a:p>
            <a:pPr indent="-228600" lvl="0" marL="228600" rtl="0" algn="l">
              <a:lnSpc>
                <a:spcPct val="120000"/>
              </a:lnSpc>
              <a:spcBef>
                <a:spcPts val="1000"/>
              </a:spcBef>
              <a:spcAft>
                <a:spcPts val="0"/>
              </a:spcAft>
              <a:buSzPct val="100000"/>
              <a:buChar char="•"/>
            </a:pPr>
            <a:r>
              <a:rPr lang="en-US"/>
              <a:t>A central bank must be able to exercise effective control over a variable if it is to function as a useful target. </a:t>
            </a:r>
            <a:endParaRPr/>
          </a:p>
          <a:p>
            <a:pPr indent="-228600" lvl="0" marL="228600" rtl="0" algn="l">
              <a:lnSpc>
                <a:spcPct val="120000"/>
              </a:lnSpc>
              <a:spcBef>
                <a:spcPts val="1000"/>
              </a:spcBef>
              <a:spcAft>
                <a:spcPts val="0"/>
              </a:spcAft>
              <a:buSzPct val="100000"/>
              <a:buChar char="•"/>
            </a:pPr>
            <a:r>
              <a:rPr lang="en-US"/>
              <a:t>If the central bank cannot control an intermediate target, knowing that it is off track does little good, because the central bank has no way of getting the target back on track.</a:t>
            </a:r>
            <a:endParaRPr/>
          </a:p>
          <a:p>
            <a:pPr indent="-228600" lvl="0" marL="228600" rtl="0" algn="l">
              <a:lnSpc>
                <a:spcPct val="120000"/>
              </a:lnSpc>
              <a:spcBef>
                <a:spcPts val="1000"/>
              </a:spcBef>
              <a:spcAft>
                <a:spcPts val="0"/>
              </a:spcAft>
              <a:buSzPct val="100000"/>
              <a:buChar char="•"/>
            </a:pPr>
            <a:r>
              <a:rPr lang="en-US"/>
              <a:t>Some economists have suggested that nominal GDP should be used as an intermediate target, but since the central bank has little direct control over nominal GDP, it will not provide much guidance on how the Fed should set its policy tools. </a:t>
            </a:r>
            <a:endParaRPr/>
          </a:p>
          <a:p>
            <a:pPr indent="-228600" lvl="0" marL="228600" rtl="0" algn="l">
              <a:lnSpc>
                <a:spcPct val="120000"/>
              </a:lnSpc>
              <a:spcBef>
                <a:spcPts val="1000"/>
              </a:spcBef>
              <a:spcAft>
                <a:spcPts val="0"/>
              </a:spcAft>
              <a:buSzPct val="100000"/>
              <a:buChar char="•"/>
            </a:pPr>
            <a:r>
              <a:rPr lang="en-US"/>
              <a:t>A central bank does, however, have a good deal of control over the monetary aggregates and interest rates.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(iii)Predictable Effect on Goals</a:t>
            </a:r>
            <a:endParaRPr/>
          </a:p>
          <a:p>
            <a:pPr indent="0" lvl="0" marL="0" rtl="0" algn="l">
              <a:lnSpc>
                <a:spcPct val="120000"/>
              </a:lnSpc>
              <a:spcBef>
                <a:spcPts val="1000"/>
              </a:spcBef>
              <a:spcAft>
                <a:spcPts val="0"/>
              </a:spcAft>
              <a:buSzPts val="2000"/>
              <a:buNone/>
            </a:pPr>
            <a:r>
              <a:rPr lang="en-US"/>
              <a:t>This is the most important characteristic a variable must have to be useful as an intermediate target. </a:t>
            </a:r>
            <a:endParaRPr/>
          </a:p>
          <a:p>
            <a:pPr indent="0" lvl="0" marL="0" rtl="0" algn="l">
              <a:lnSpc>
                <a:spcPct val="120000"/>
              </a:lnSpc>
              <a:spcBef>
                <a:spcPts val="1000"/>
              </a:spcBef>
              <a:spcAft>
                <a:spcPts val="0"/>
              </a:spcAft>
              <a:buSzPts val="2000"/>
              <a:buNone/>
            </a:pPr>
            <a:r>
              <a:rPr i="1" lang="en-US"/>
              <a:t>Example</a:t>
            </a:r>
            <a:endParaRPr/>
          </a:p>
          <a:p>
            <a:pPr indent="-228600" lvl="0" marL="228600" rtl="0" algn="l">
              <a:lnSpc>
                <a:spcPct val="120000"/>
              </a:lnSpc>
              <a:spcBef>
                <a:spcPts val="1000"/>
              </a:spcBef>
              <a:spcAft>
                <a:spcPts val="0"/>
              </a:spcAft>
              <a:buSzPts val="2000"/>
              <a:buChar char="•"/>
            </a:pPr>
            <a:r>
              <a:rPr lang="en-US"/>
              <a:t>If a central bank can accurately and quickly measure the price of tea in China and can completely control its price, what good will it do? </a:t>
            </a:r>
            <a:endParaRPr/>
          </a:p>
          <a:p>
            <a:pPr indent="-228600" lvl="0" marL="228600" rtl="0" algn="l">
              <a:lnSpc>
                <a:spcPct val="120000"/>
              </a:lnSpc>
              <a:spcBef>
                <a:spcPts val="1000"/>
              </a:spcBef>
              <a:spcAft>
                <a:spcPts val="0"/>
              </a:spcAft>
              <a:buSzPts val="2000"/>
              <a:buChar char="•"/>
            </a:pPr>
            <a:r>
              <a:rPr lang="en-US"/>
              <a:t>The central bank cannot use the price of tea in China to affect unemployment or the price level in its country.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3.2. MARKET YIELD ON EQUITY</a:t>
            </a:r>
            <a:endParaRPr/>
          </a:p>
          <a:p>
            <a:pPr indent="-228600" lvl="0" marL="228600" rtl="0" algn="l">
              <a:lnSpc>
                <a:spcPct val="120000"/>
              </a:lnSpc>
              <a:spcBef>
                <a:spcPts val="1000"/>
              </a:spcBef>
              <a:spcAft>
                <a:spcPts val="0"/>
              </a:spcAft>
              <a:buSzPts val="2000"/>
              <a:buChar char="•"/>
            </a:pPr>
            <a:r>
              <a:rPr lang="en-US"/>
              <a:t>Tobin suggests that the market yield on equity as a target variable for monetary policy. </a:t>
            </a:r>
            <a:endParaRPr/>
          </a:p>
          <a:p>
            <a:pPr indent="-228600" lvl="0" marL="228600" rtl="0" algn="l">
              <a:lnSpc>
                <a:spcPct val="120000"/>
              </a:lnSpc>
              <a:spcBef>
                <a:spcPts val="1000"/>
              </a:spcBef>
              <a:spcAft>
                <a:spcPts val="0"/>
              </a:spcAft>
              <a:buSzPts val="2000"/>
              <a:buChar char="•"/>
            </a:pPr>
            <a:r>
              <a:rPr lang="en-US"/>
              <a:t>According to him, the monetary authority should try to equate this yield with the real return expected from investment in physical capital. </a:t>
            </a:r>
            <a:endParaRPr/>
          </a:p>
          <a:p>
            <a:pPr indent="-228600" lvl="0" marL="228600" rtl="0" algn="l">
              <a:lnSpc>
                <a:spcPct val="120000"/>
              </a:lnSpc>
              <a:spcBef>
                <a:spcPts val="1000"/>
              </a:spcBef>
              <a:spcAft>
                <a:spcPts val="0"/>
              </a:spcAft>
              <a:buSzPts val="2000"/>
              <a:buChar char="•"/>
            </a:pPr>
            <a:r>
              <a:rPr lang="en-US"/>
              <a:t>When the real rate of return on equity rises, the value of existing capital equipment falls which discourages the purchase of new capital equipment. </a:t>
            </a:r>
            <a:endParaRPr/>
          </a:p>
          <a:p>
            <a:pPr indent="-228600" lvl="0" marL="228600" rtl="0" algn="l">
              <a:lnSpc>
                <a:spcPct val="120000"/>
              </a:lnSpc>
              <a:spcBef>
                <a:spcPts val="1000"/>
              </a:spcBef>
              <a:spcAft>
                <a:spcPts val="0"/>
              </a:spcAft>
              <a:buSzPts val="2000"/>
              <a:buChar char="•"/>
            </a:pPr>
            <a:r>
              <a:rPr lang="en-US"/>
              <a:t>Moreover, investment is encouraged when the cost of production of new capital is less than its market value.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Thus the valuation of investment goods relative to their cost is the proper target of monetary policy. </a:t>
            </a:r>
            <a:endParaRPr/>
          </a:p>
          <a:p>
            <a:pPr indent="-228600" lvl="0" marL="228600" rtl="0" algn="l">
              <a:lnSpc>
                <a:spcPct val="120000"/>
              </a:lnSpc>
              <a:spcBef>
                <a:spcPts val="1000"/>
              </a:spcBef>
              <a:spcAft>
                <a:spcPts val="0"/>
              </a:spcAft>
              <a:buSzPts val="2000"/>
              <a:buChar char="•"/>
            </a:pPr>
            <a:r>
              <a:rPr lang="en-US"/>
              <a:t>This target is superior to other targets because the market value can be compared with a price index of investment goods.</a:t>
            </a:r>
            <a:endParaRPr/>
          </a:p>
          <a:p>
            <a:pPr indent="-228600" lvl="0" marL="228600" rtl="0" algn="l">
              <a:lnSpc>
                <a:spcPct val="120000"/>
              </a:lnSpc>
              <a:spcBef>
                <a:spcPts val="1000"/>
              </a:spcBef>
              <a:spcAft>
                <a:spcPts val="0"/>
              </a:spcAft>
              <a:buSzPts val="2000"/>
              <a:buChar char="•"/>
            </a:pPr>
            <a:r>
              <a:rPr lang="en-US"/>
              <a:t>Despite this, it is difficult to compare the value of existing assets with those of newly produced assets. </a:t>
            </a:r>
            <a:endParaRPr/>
          </a:p>
          <a:p>
            <a:pPr indent="-228600" lvl="0" marL="228600" rtl="0" algn="l">
              <a:lnSpc>
                <a:spcPct val="120000"/>
              </a:lnSpc>
              <a:spcBef>
                <a:spcPts val="1000"/>
              </a:spcBef>
              <a:spcAft>
                <a:spcPts val="0"/>
              </a:spcAft>
              <a:buSzPts val="2000"/>
              <a:buChar char="•"/>
            </a:pPr>
            <a:r>
              <a:rPr lang="en-US"/>
              <a:t>Moreover, it is not possible to link investments with changes in stock market prices. So it is not advisable to adopt market yield on equity as the sole target of monetary policy.</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Conclusion</a:t>
            </a:r>
            <a:endParaRPr/>
          </a:p>
          <a:p>
            <a:pPr indent="-228600" lvl="0" marL="228600" rtl="0" algn="l">
              <a:lnSpc>
                <a:spcPct val="120000"/>
              </a:lnSpc>
              <a:spcBef>
                <a:spcPts val="1000"/>
              </a:spcBef>
              <a:spcAft>
                <a:spcPts val="0"/>
              </a:spcAft>
              <a:buSzPts val="2000"/>
              <a:buChar char="•"/>
            </a:pPr>
            <a:r>
              <a:rPr lang="en-US"/>
              <a:t>It is advisable for the monetary authority not to rely on any single target. </a:t>
            </a:r>
            <a:endParaRPr/>
          </a:p>
          <a:p>
            <a:pPr indent="-228600" lvl="0" marL="228600" rtl="0" algn="l">
              <a:lnSpc>
                <a:spcPct val="120000"/>
              </a:lnSpc>
              <a:spcBef>
                <a:spcPts val="1000"/>
              </a:spcBef>
              <a:spcAft>
                <a:spcPts val="0"/>
              </a:spcAft>
              <a:buSzPts val="2000"/>
              <a:buChar char="•"/>
            </a:pPr>
            <a:r>
              <a:rPr lang="en-US"/>
              <a:t>It should select the targets according to the prevailing economic and financial conditions.</a:t>
            </a:r>
            <a:endParaRPr/>
          </a:p>
          <a:p>
            <a:pPr indent="-228600" lvl="0" marL="228600" rtl="0" algn="l">
              <a:lnSpc>
                <a:spcPct val="120000"/>
              </a:lnSpc>
              <a:spcBef>
                <a:spcPts val="1000"/>
              </a:spcBef>
              <a:spcAft>
                <a:spcPts val="0"/>
              </a:spcAft>
              <a:buSzPts val="2000"/>
              <a:buChar char="•"/>
            </a:pPr>
            <a:r>
              <a:rPr lang="en-US"/>
              <a:t>The interest rate is more suitable during the short run. </a:t>
            </a:r>
            <a:endParaRPr/>
          </a:p>
          <a:p>
            <a:pPr indent="-228600" lvl="0" marL="228600" rtl="0" algn="l">
              <a:lnSpc>
                <a:spcPct val="120000"/>
              </a:lnSpc>
              <a:spcBef>
                <a:spcPts val="1000"/>
              </a:spcBef>
              <a:spcAft>
                <a:spcPts val="0"/>
              </a:spcAft>
              <a:buSzPts val="2000"/>
              <a:buChar char="•"/>
            </a:pPr>
            <a:r>
              <a:rPr lang="en-US"/>
              <a:t>In the long run, the credit availability and the money supply should be relied upon by the monetary authority. </a:t>
            </a:r>
            <a:endParaRPr/>
          </a:p>
          <a:p>
            <a:pPr indent="-228600" lvl="0" marL="228600" rtl="0" algn="l">
              <a:lnSpc>
                <a:spcPct val="120000"/>
              </a:lnSpc>
              <a:spcBef>
                <a:spcPts val="1000"/>
              </a:spcBef>
              <a:spcAft>
                <a:spcPts val="0"/>
              </a:spcAft>
              <a:buSzPts val="2000"/>
              <a:buChar char="•"/>
            </a:pPr>
            <a:r>
              <a:rPr lang="en-US"/>
              <a:t>The target of market yield on equity is unacceptable by economists.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6"/>
          <p:cNvSpPr txBox="1"/>
          <p:nvPr>
            <p:ph idx="4294967295" type="body"/>
          </p:nvPr>
        </p:nvSpPr>
        <p:spPr>
          <a:xfrm>
            <a:off x="2587625" y="1854200"/>
            <a:ext cx="9604375" cy="361156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4.0 INDICATORS OF MONETARY POLICY</a:t>
            </a:r>
            <a:endParaRPr/>
          </a:p>
          <a:p>
            <a:pPr indent="-228600" lvl="0" marL="228600" rtl="0" algn="l">
              <a:lnSpc>
                <a:spcPct val="120000"/>
              </a:lnSpc>
              <a:spcBef>
                <a:spcPts val="1000"/>
              </a:spcBef>
              <a:spcAft>
                <a:spcPts val="0"/>
              </a:spcAft>
              <a:buSzPts val="2000"/>
              <a:buChar char="•"/>
            </a:pPr>
            <a:r>
              <a:rPr lang="en-US"/>
              <a:t>The following targets of monetary policy are also employed as indicators</a:t>
            </a:r>
            <a:endParaRPr/>
          </a:p>
          <a:p>
            <a:pPr indent="-228600" lvl="0" marL="228600" rtl="0" algn="l">
              <a:lnSpc>
                <a:spcPct val="120000"/>
              </a:lnSpc>
              <a:spcBef>
                <a:spcPts val="1000"/>
              </a:spcBef>
              <a:spcAft>
                <a:spcPts val="0"/>
              </a:spcAft>
              <a:buSzPts val="2000"/>
              <a:buFont typeface="Noto Sans Symbols"/>
              <a:buChar char="❖"/>
            </a:pPr>
            <a:r>
              <a:rPr lang="en-US"/>
              <a:t>Money supply, </a:t>
            </a:r>
            <a:endParaRPr/>
          </a:p>
          <a:p>
            <a:pPr indent="-228600" lvl="0" marL="228600" rtl="0" algn="l">
              <a:lnSpc>
                <a:spcPct val="120000"/>
              </a:lnSpc>
              <a:spcBef>
                <a:spcPts val="1000"/>
              </a:spcBef>
              <a:spcAft>
                <a:spcPts val="0"/>
              </a:spcAft>
              <a:buSzPts val="2000"/>
              <a:buFont typeface="Noto Sans Symbols"/>
              <a:buChar char="❖"/>
            </a:pPr>
            <a:r>
              <a:rPr lang="en-US"/>
              <a:t>Bank credit and Interest rates.</a:t>
            </a:r>
            <a:endParaRPr/>
          </a:p>
          <a:p>
            <a:pPr indent="0" lvl="0" marL="0" rtl="0" algn="l">
              <a:lnSpc>
                <a:spcPct val="120000"/>
              </a:lnSpc>
              <a:spcBef>
                <a:spcPts val="1000"/>
              </a:spcBef>
              <a:spcAft>
                <a:spcPts val="0"/>
              </a:spcAft>
              <a:buSzPts val="2000"/>
              <a:buNone/>
            </a:pPr>
            <a:r>
              <a:rPr b="1" lang="en-US"/>
              <a:t>4.1 Money Supply</a:t>
            </a:r>
            <a:endParaRPr/>
          </a:p>
          <a:p>
            <a:pPr indent="-228600" lvl="0" marL="228600" rtl="0" algn="l">
              <a:lnSpc>
                <a:spcPct val="120000"/>
              </a:lnSpc>
              <a:spcBef>
                <a:spcPts val="1000"/>
              </a:spcBef>
              <a:spcAft>
                <a:spcPts val="0"/>
              </a:spcAft>
              <a:buSzPts val="2000"/>
              <a:buChar char="•"/>
            </a:pPr>
            <a:r>
              <a:rPr lang="en-US"/>
              <a:t>If the central bank is solely responsible for changes in the money supply, it is a good indicator of monetary policy management.</a:t>
            </a:r>
            <a:endParaRPr/>
          </a:p>
          <a:p>
            <a:pPr indent="0" lvl="1" marL="457200" rtl="0" algn="l">
              <a:lnSpc>
                <a:spcPct val="120000"/>
              </a:lnSpc>
              <a:spcBef>
                <a:spcPts val="500"/>
              </a:spcBef>
              <a:spcAft>
                <a:spcPts val="0"/>
              </a:spcAft>
              <a:buSzPts val="18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7"/>
          <p:cNvSpPr txBox="1"/>
          <p:nvPr>
            <p:ph idx="4294967295" type="body"/>
          </p:nvPr>
        </p:nvSpPr>
        <p:spPr>
          <a:xfrm>
            <a:off x="2587625" y="1854200"/>
            <a:ext cx="9604375" cy="361156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According to the monetarists, it is open market operations (OMO) and changes in reserves requirements that are the main cause of movements in the money supply.</a:t>
            </a:r>
            <a:endParaRPr/>
          </a:p>
          <a:p>
            <a:pPr indent="-228600" lvl="0" marL="228600" rtl="0" algn="l">
              <a:lnSpc>
                <a:spcPct val="120000"/>
              </a:lnSpc>
              <a:spcBef>
                <a:spcPts val="1000"/>
              </a:spcBef>
              <a:spcAft>
                <a:spcPts val="0"/>
              </a:spcAft>
              <a:buSzPts val="2000"/>
              <a:buChar char="•"/>
            </a:pPr>
            <a:r>
              <a:rPr lang="en-US"/>
              <a:t>It is the money supply which is the most important determinant of both the level of output and the price level in the short run and the price level and the nominal aggregate demand in the long run.</a:t>
            </a:r>
            <a:endParaRPr/>
          </a:p>
          <a:p>
            <a:pPr indent="-228600" lvl="0" marL="228600" rtl="0" algn="l">
              <a:lnSpc>
                <a:spcPct val="120000"/>
              </a:lnSpc>
              <a:spcBef>
                <a:spcPts val="1000"/>
              </a:spcBef>
              <a:spcAft>
                <a:spcPts val="0"/>
              </a:spcAft>
              <a:buSzPts val="2000"/>
              <a:buChar char="•"/>
            </a:pPr>
            <a:r>
              <a:rPr lang="en-US"/>
              <a:t>The changes in money supply affect aggregate demand through effects on a wide range of assets. </a:t>
            </a:r>
            <a:endParaRPr/>
          </a:p>
          <a:p>
            <a:pPr indent="-228600" lvl="0" marL="228600" rtl="0" algn="l">
              <a:lnSpc>
                <a:spcPct val="120000"/>
              </a:lnSpc>
              <a:spcBef>
                <a:spcPts val="1000"/>
              </a:spcBef>
              <a:spcAft>
                <a:spcPts val="0"/>
              </a:spcAft>
              <a:buSzPts val="2000"/>
              <a:buChar char="•"/>
            </a:pPr>
            <a:r>
              <a:rPr lang="en-US"/>
              <a:t>The Keynesians involve a narrow transmission mechanism between money supply and changes in aggregate demand.</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8"/>
          <p:cNvSpPr txBox="1"/>
          <p:nvPr>
            <p:ph idx="4294967295" type="body"/>
          </p:nvPr>
        </p:nvSpPr>
        <p:spPr>
          <a:xfrm>
            <a:off x="2587625" y="1854200"/>
            <a:ext cx="9604375" cy="361156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According to the monetarists, an increase in money supply will lead to spending on a much broader range of assets than on bonds only. </a:t>
            </a:r>
            <a:endParaRPr/>
          </a:p>
          <a:p>
            <a:pPr indent="-228600" lvl="0" marL="228600" rtl="0" algn="l">
              <a:lnSpc>
                <a:spcPct val="120000"/>
              </a:lnSpc>
              <a:spcBef>
                <a:spcPts val="1000"/>
              </a:spcBef>
              <a:spcAft>
                <a:spcPts val="0"/>
              </a:spcAft>
              <a:buSzPts val="2000"/>
              <a:buChar char="•"/>
            </a:pPr>
            <a:r>
              <a:rPr lang="en-US"/>
              <a:t>The excess money supply balances will be used to bring not only financial assets but also real assets.</a:t>
            </a:r>
            <a:endParaRPr/>
          </a:p>
          <a:p>
            <a:pPr indent="-228600" lvl="0" marL="228600" rtl="0" algn="l">
              <a:lnSpc>
                <a:spcPct val="120000"/>
              </a:lnSpc>
              <a:spcBef>
                <a:spcPts val="1000"/>
              </a:spcBef>
              <a:spcAft>
                <a:spcPts val="0"/>
              </a:spcAft>
              <a:buSzPts val="2000"/>
              <a:buChar char="•"/>
            </a:pPr>
            <a:r>
              <a:rPr lang="en-US"/>
              <a:t> Even if the demand for financial assets expands, interest rates will fall but only temporarily.</a:t>
            </a:r>
            <a:endParaRPr/>
          </a:p>
          <a:p>
            <a:pPr indent="-228600" lvl="0" marL="228600" rtl="0" algn="l">
              <a:lnSpc>
                <a:spcPct val="120000"/>
              </a:lnSpc>
              <a:spcBef>
                <a:spcPts val="1000"/>
              </a:spcBef>
              <a:spcAft>
                <a:spcPts val="0"/>
              </a:spcAft>
              <a:buSzPts val="2000"/>
              <a:buChar char="•"/>
            </a:pPr>
            <a:r>
              <a:rPr lang="en-US"/>
              <a:t>If GNP rises, interest rates will also because rise there is a greater need for day-to-day cash transactions to carry out the expanding business activity. </a:t>
            </a:r>
            <a:endParaRPr/>
          </a:p>
          <a:p>
            <a:pPr indent="-228600" lvl="0" marL="228600" rtl="0" algn="l">
              <a:lnSpc>
                <a:spcPct val="120000"/>
              </a:lnSpc>
              <a:spcBef>
                <a:spcPts val="1000"/>
              </a:spcBef>
              <a:spcAft>
                <a:spcPts val="0"/>
              </a:spcAft>
              <a:buSzPts val="2000"/>
              <a:buChar char="•"/>
            </a:pPr>
            <a:r>
              <a:rPr lang="en-US"/>
              <a:t>Firms will, therefore, borrow to raise more cash and interest rates will rise.</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Interest rates will also when an expansionary monetary policy generates inflationary expectations. </a:t>
            </a:r>
            <a:endParaRPr/>
          </a:p>
          <a:p>
            <a:pPr indent="-228600" lvl="0" marL="228600" rtl="0" algn="l">
              <a:lnSpc>
                <a:spcPct val="120000"/>
              </a:lnSpc>
              <a:spcBef>
                <a:spcPts val="1000"/>
              </a:spcBef>
              <a:spcAft>
                <a:spcPts val="0"/>
              </a:spcAft>
              <a:buSzPts val="2000"/>
              <a:buChar char="•"/>
            </a:pPr>
            <a:r>
              <a:rPr lang="en-US"/>
              <a:t>Thus interest rates may be either lower or higher after an expansionary monetary policy, depending on the speed and strength of the change in GNP and on the expectations regarding prices. </a:t>
            </a:r>
            <a:endParaRPr/>
          </a:p>
          <a:p>
            <a:pPr indent="-228600" lvl="0" marL="228600" rtl="0" algn="l">
              <a:lnSpc>
                <a:spcPct val="120000"/>
              </a:lnSpc>
              <a:spcBef>
                <a:spcPts val="1000"/>
              </a:spcBef>
              <a:spcAft>
                <a:spcPts val="0"/>
              </a:spcAft>
              <a:buSzPts val="2000"/>
              <a:buChar char="•"/>
            </a:pPr>
            <a:r>
              <a:rPr lang="en-US"/>
              <a:t>Similarly, interest rates may either be higher or lower after a contractionary monetary policy begins, depending on the same factors.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4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4.2. Bank Credit and Interest Rate</a:t>
            </a:r>
            <a:endParaRPr/>
          </a:p>
          <a:p>
            <a:pPr indent="-228600" lvl="0" marL="228600" rtl="0" algn="l">
              <a:lnSpc>
                <a:spcPct val="120000"/>
              </a:lnSpc>
              <a:spcBef>
                <a:spcPts val="1000"/>
              </a:spcBef>
              <a:spcAft>
                <a:spcPts val="0"/>
              </a:spcAft>
              <a:buSzPts val="2000"/>
              <a:buChar char="•"/>
            </a:pPr>
            <a:r>
              <a:rPr lang="en-US"/>
              <a:t>Keynesians and monetarists view of the indicators of monetary policy differ.</a:t>
            </a:r>
            <a:endParaRPr/>
          </a:p>
          <a:p>
            <a:pPr indent="-228600" lvl="0" marL="228600" rtl="0" algn="l">
              <a:lnSpc>
                <a:spcPct val="120000"/>
              </a:lnSpc>
              <a:spcBef>
                <a:spcPts val="1000"/>
              </a:spcBef>
              <a:spcAft>
                <a:spcPts val="0"/>
              </a:spcAft>
              <a:buSzPts val="2000"/>
              <a:buChar char="•"/>
            </a:pPr>
            <a:r>
              <a:rPr lang="en-US"/>
              <a:t>The Monetarists downgrade interest rate as indicator of monetary policy because it is not under the firm control of the central bank.</a:t>
            </a:r>
            <a:endParaRPr/>
          </a:p>
          <a:p>
            <a:pPr indent="-228600" lvl="0" marL="228600" rtl="0" algn="l">
              <a:lnSpc>
                <a:spcPct val="120000"/>
              </a:lnSpc>
              <a:spcBef>
                <a:spcPts val="1000"/>
              </a:spcBef>
              <a:spcAft>
                <a:spcPts val="0"/>
              </a:spcAft>
              <a:buSzPts val="2000"/>
              <a:buChar char="•"/>
            </a:pPr>
            <a:r>
              <a:rPr lang="en-US"/>
              <a:t>The same view is held by the Keynesians. But the differences arise in the transmission mechanisms. </a:t>
            </a:r>
            <a:endParaRPr/>
          </a:p>
          <a:p>
            <a:pPr indent="0" lvl="0" marL="0" rtl="0" algn="l">
              <a:lnSpc>
                <a:spcPct val="120000"/>
              </a:lnSpc>
              <a:spcBef>
                <a:spcPts val="1000"/>
              </a:spcBef>
              <a:spcAft>
                <a:spcPts val="0"/>
              </a:spcAft>
              <a:buSzPts val="2000"/>
              <a:buNone/>
            </a:pPr>
            <a:r>
              <a:rPr lang="en-US" u="sng"/>
              <a:t>Keynesians view-(i) T</a:t>
            </a:r>
            <a:r>
              <a:rPr lang="en-US"/>
              <a:t>he increase in money supply reduces the interest rate provided the demand for money does not become perfectly elastic (the liquidity trap case).</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(ii) the reduction in the interest rate increases investment provided it is not inelastic to the interest rate. Interest rates will stay down so long as the money supply continues to increase.</a:t>
            </a:r>
            <a:endParaRPr/>
          </a:p>
          <a:p>
            <a:pPr indent="0" lvl="0" marL="0" rtl="0" algn="l">
              <a:lnSpc>
                <a:spcPct val="120000"/>
              </a:lnSpc>
              <a:spcBef>
                <a:spcPts val="1000"/>
              </a:spcBef>
              <a:spcAft>
                <a:spcPts val="0"/>
              </a:spcAft>
              <a:buSzPts val="2000"/>
              <a:buNone/>
            </a:pPr>
            <a:r>
              <a:rPr lang="en-US" u="sng"/>
              <a:t>Monetarists view</a:t>
            </a:r>
            <a:endParaRPr/>
          </a:p>
          <a:p>
            <a:pPr indent="-228600" lvl="0" marL="228600" rtl="0" algn="l">
              <a:lnSpc>
                <a:spcPct val="120000"/>
              </a:lnSpc>
              <a:spcBef>
                <a:spcPts val="1000"/>
              </a:spcBef>
              <a:spcAft>
                <a:spcPts val="0"/>
              </a:spcAft>
              <a:buSzPts val="2000"/>
              <a:buChar char="•"/>
            </a:pPr>
            <a:r>
              <a:rPr lang="en-US"/>
              <a:t>The increase in money supply affects interest rate in the following manner. Suppose the money supply increases through open market purchases of securities by the central bank.</a:t>
            </a:r>
            <a:endParaRPr/>
          </a:p>
          <a:p>
            <a:pPr indent="-228600" lvl="0" marL="228600" rtl="0" algn="l">
              <a:lnSpc>
                <a:spcPct val="120000"/>
              </a:lnSpc>
              <a:spcBef>
                <a:spcPts val="1000"/>
              </a:spcBef>
              <a:spcAft>
                <a:spcPts val="0"/>
              </a:spcAft>
              <a:buSzPts val="2000"/>
              <a:buChar char="•"/>
            </a:pPr>
            <a:r>
              <a:rPr lang="en-US"/>
              <a:t> This will bring down interest rate by increasing the reserves of commercial banks which expand their loans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This is the liquidity effect which causes a short-run reduction in interest rate. </a:t>
            </a:r>
            <a:endParaRPr/>
          </a:p>
          <a:p>
            <a:pPr indent="-228600" lvl="0" marL="228600" rtl="0" algn="l">
              <a:lnSpc>
                <a:spcPct val="120000"/>
              </a:lnSpc>
              <a:spcBef>
                <a:spcPts val="1000"/>
              </a:spcBef>
              <a:spcAft>
                <a:spcPts val="0"/>
              </a:spcAft>
              <a:buSzPts val="2000"/>
              <a:buChar char="•"/>
            </a:pPr>
            <a:r>
              <a:rPr lang="en-US"/>
              <a:t>The low interest rate will encourage investment in new capital formation, inventories, construction activities, etc. </a:t>
            </a:r>
            <a:endParaRPr/>
          </a:p>
          <a:p>
            <a:pPr indent="-228600" lvl="0" marL="228600" rtl="0" algn="l">
              <a:lnSpc>
                <a:spcPct val="120000"/>
              </a:lnSpc>
              <a:spcBef>
                <a:spcPts val="1000"/>
              </a:spcBef>
              <a:spcAft>
                <a:spcPts val="0"/>
              </a:spcAft>
              <a:buSzPts val="2000"/>
              <a:buChar char="•"/>
            </a:pPr>
            <a:r>
              <a:rPr lang="en-US"/>
              <a:t>As a result, prices of investment goods will rise and the demand for financial and real assets will increase and raise their prices. </a:t>
            </a:r>
            <a:endParaRPr/>
          </a:p>
          <a:p>
            <a:pPr indent="-228600" lvl="0" marL="228600" rtl="0" algn="l">
              <a:lnSpc>
                <a:spcPct val="120000"/>
              </a:lnSpc>
              <a:spcBef>
                <a:spcPts val="1000"/>
              </a:spcBef>
              <a:spcAft>
                <a:spcPts val="0"/>
              </a:spcAft>
              <a:buSzPts val="2000"/>
              <a:buChar char="•"/>
            </a:pPr>
            <a:r>
              <a:rPr lang="en-US"/>
              <a:t>The rise in production and demand for money will bid up the interest rate. This is the output effect.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Therefore, there is the price expectation effect because lenders expect prices to rise and they buy interest-bearing securities and other goods. </a:t>
            </a:r>
            <a:endParaRPr/>
          </a:p>
          <a:p>
            <a:pPr indent="-228600" lvl="0" marL="228600" rtl="0" algn="l">
              <a:lnSpc>
                <a:spcPct val="120000"/>
              </a:lnSpc>
              <a:spcBef>
                <a:spcPts val="1000"/>
              </a:spcBef>
              <a:spcAft>
                <a:spcPts val="0"/>
              </a:spcAft>
              <a:buSzPts val="2000"/>
              <a:buChar char="•"/>
            </a:pPr>
            <a:r>
              <a:rPr lang="en-US"/>
              <a:t>Thus after the initial fall, interest rate will rise again and settle at a new rate. </a:t>
            </a:r>
            <a:endParaRPr/>
          </a:p>
          <a:p>
            <a:pPr indent="-228600" lvl="0" marL="228600" rtl="0" algn="l">
              <a:lnSpc>
                <a:spcPct val="120000"/>
              </a:lnSpc>
              <a:spcBef>
                <a:spcPts val="1000"/>
              </a:spcBef>
              <a:spcAft>
                <a:spcPts val="0"/>
              </a:spcAft>
              <a:buSzPts val="2000"/>
              <a:buChar char="•"/>
            </a:pPr>
            <a:r>
              <a:rPr lang="en-US"/>
              <a:t>The new rate will depend on the rate of inflation generated by the increase in money supply.</a:t>
            </a:r>
            <a:endParaRPr/>
          </a:p>
          <a:p>
            <a:pPr indent="-228600" lvl="0" marL="228600" rtl="0" algn="l">
              <a:lnSpc>
                <a:spcPct val="120000"/>
              </a:lnSpc>
              <a:spcBef>
                <a:spcPts val="1000"/>
              </a:spcBef>
              <a:spcAft>
                <a:spcPts val="0"/>
              </a:spcAft>
              <a:buSzPts val="2000"/>
              <a:buChar char="•"/>
            </a:pPr>
            <a:r>
              <a:rPr lang="en-US"/>
              <a:t> So interest rate as an indicator of monetary policy shows that when increases in the money supply lead to increases in interest rate, this will be like an expansionary easy money policy.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Friedman, therefore, argues that the monetary authority should concentrate on controlling the money supply rather than manipulating the interest rate.</a:t>
            </a:r>
            <a:endParaRPr/>
          </a:p>
          <a:p>
            <a:pPr indent="0" lvl="0" marL="0" rtl="0" algn="l">
              <a:lnSpc>
                <a:spcPct val="120000"/>
              </a:lnSpc>
              <a:spcBef>
                <a:spcPts val="1000"/>
              </a:spcBef>
              <a:spcAft>
                <a:spcPts val="0"/>
              </a:spcAft>
              <a:buSzPts val="2000"/>
              <a:buNone/>
            </a:pPr>
            <a:r>
              <a:rPr lang="en-US" u="sng"/>
              <a:t>Economists view- </a:t>
            </a:r>
            <a:r>
              <a:rPr lang="en-US"/>
              <a:t>do not agree over the use of money supply, bank credit and interest rate as indicators of monetary policy. </a:t>
            </a:r>
            <a:endParaRPr/>
          </a:p>
          <a:p>
            <a:pPr indent="-228600" lvl="0" marL="228600" rtl="0" algn="l">
              <a:lnSpc>
                <a:spcPct val="120000"/>
              </a:lnSpc>
              <a:spcBef>
                <a:spcPts val="1000"/>
              </a:spcBef>
              <a:spcAft>
                <a:spcPts val="0"/>
              </a:spcAft>
              <a:buSzPts val="2000"/>
              <a:buChar char="•"/>
            </a:pPr>
            <a:r>
              <a:rPr lang="en-US"/>
              <a:t>Brunner and Metzler are of the view that both the money supply and interest rate would have identical effects on the economy. </a:t>
            </a:r>
            <a:endParaRPr/>
          </a:p>
          <a:p>
            <a:pPr indent="-228600" lvl="0" marL="228600" rtl="0" algn="l">
              <a:lnSpc>
                <a:spcPct val="120000"/>
              </a:lnSpc>
              <a:spcBef>
                <a:spcPts val="1000"/>
              </a:spcBef>
              <a:spcAft>
                <a:spcPts val="0"/>
              </a:spcAft>
              <a:buSzPts val="2000"/>
              <a:buChar char="•"/>
            </a:pPr>
            <a:r>
              <a:rPr lang="en-US"/>
              <a:t>It is changes in the real interest rate that affect economic activity. But in reality, it is only changes in nominal interest rate that are measured</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measurement of real interest rate depends on expected price changes. </a:t>
            </a:r>
            <a:endParaRPr/>
          </a:p>
          <a:p>
            <a:pPr indent="-228600" lvl="0" marL="228600" rtl="0" algn="l">
              <a:lnSpc>
                <a:spcPct val="120000"/>
              </a:lnSpc>
              <a:spcBef>
                <a:spcPts val="1000"/>
              </a:spcBef>
              <a:spcAft>
                <a:spcPts val="0"/>
              </a:spcAft>
              <a:buSzPts val="2000"/>
              <a:buChar char="•"/>
            </a:pPr>
            <a:r>
              <a:rPr lang="en-US"/>
              <a:t>This is both conceptually and empirically a difficult process and subject to errors. Thus to evaluate monetary policy during inflation or deflation by looking at nominal interest rate is misleading. </a:t>
            </a:r>
            <a:endParaRPr/>
          </a:p>
          <a:p>
            <a:pPr indent="-228600" lvl="0" marL="228600" rtl="0" algn="l">
              <a:lnSpc>
                <a:spcPct val="120000"/>
              </a:lnSpc>
              <a:spcBef>
                <a:spcPts val="1000"/>
              </a:spcBef>
              <a:spcAft>
                <a:spcPts val="0"/>
              </a:spcAft>
              <a:buSzPts val="2000"/>
              <a:buChar char="•"/>
            </a:pPr>
            <a:r>
              <a:rPr lang="en-US"/>
              <a:t>But this problem does not arise in the case of the money supply because it is nominal values of money which influence nominal values of economic activity. </a:t>
            </a:r>
            <a:endParaRPr/>
          </a:p>
          <a:p>
            <a:pPr indent="-228600" lvl="0" marL="228600" rtl="0" algn="l">
              <a:lnSpc>
                <a:spcPct val="120000"/>
              </a:lnSpc>
              <a:spcBef>
                <a:spcPts val="1000"/>
              </a:spcBef>
              <a:spcAft>
                <a:spcPts val="0"/>
              </a:spcAft>
              <a:buSzPts val="2000"/>
              <a:buChar char="•"/>
            </a:pPr>
            <a:r>
              <a:rPr lang="en-US"/>
              <a:t>Therefore, interest rate is not a reliable and predictable indicator of monetary policy whereas the money supply is.</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6"/>
          <p:cNvSpPr txBox="1"/>
          <p:nvPr>
            <p:ph idx="4294967295" type="body"/>
          </p:nvPr>
        </p:nvSpPr>
        <p:spPr>
          <a:xfrm>
            <a:off x="2587625" y="1854200"/>
            <a:ext cx="9604375" cy="3857625"/>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20000"/>
              </a:lnSpc>
              <a:spcBef>
                <a:spcPts val="0"/>
              </a:spcBef>
              <a:spcAft>
                <a:spcPts val="0"/>
              </a:spcAft>
              <a:buSzPct val="100000"/>
              <a:buChar char="•"/>
            </a:pPr>
            <a:r>
              <a:rPr lang="en-US"/>
              <a:t>To select an appropriate indicator of monetary policy requires certain issues which are to be tackled. </a:t>
            </a:r>
            <a:endParaRPr/>
          </a:p>
          <a:p>
            <a:pPr indent="-228600" lvl="0" marL="228600" rtl="0" algn="l">
              <a:lnSpc>
                <a:spcPct val="120000"/>
              </a:lnSpc>
              <a:spcBef>
                <a:spcPts val="1000"/>
              </a:spcBef>
              <a:spcAft>
                <a:spcPts val="0"/>
              </a:spcAft>
              <a:buSzPct val="100000"/>
              <a:buChar char="•"/>
            </a:pPr>
            <a:r>
              <a:rPr lang="en-US"/>
              <a:t>The first issue concerns the nature of money supply and its control.</a:t>
            </a:r>
            <a:endParaRPr/>
          </a:p>
          <a:p>
            <a:pPr indent="-228600" lvl="0" marL="228600" rtl="0" algn="l">
              <a:lnSpc>
                <a:spcPct val="120000"/>
              </a:lnSpc>
              <a:spcBef>
                <a:spcPts val="1000"/>
              </a:spcBef>
              <a:spcAft>
                <a:spcPts val="0"/>
              </a:spcAft>
              <a:buSzPct val="100000"/>
              <a:buChar char="•"/>
            </a:pPr>
            <a:r>
              <a:rPr lang="en-US"/>
              <a:t> Friedman includes M2, which is currency, and demand and time deposits in the money supply. But the problem is to what extent the money supply will respond to change in a predictable manner. </a:t>
            </a:r>
            <a:endParaRPr/>
          </a:p>
          <a:p>
            <a:pPr indent="-228600" lvl="0" marL="228600" rtl="0" algn="l">
              <a:lnSpc>
                <a:spcPct val="120000"/>
              </a:lnSpc>
              <a:spcBef>
                <a:spcPts val="1000"/>
              </a:spcBef>
              <a:spcAft>
                <a:spcPts val="0"/>
              </a:spcAft>
              <a:buSzPct val="100000"/>
              <a:buChar char="•"/>
            </a:pPr>
            <a:r>
              <a:rPr lang="en-US"/>
              <a:t>The second issue concerns the extent to which the money supply affects economic activity. </a:t>
            </a:r>
            <a:endParaRPr/>
          </a:p>
          <a:p>
            <a:pPr indent="-228600" lvl="0" marL="228600" rtl="0" algn="l">
              <a:lnSpc>
                <a:spcPct val="120000"/>
              </a:lnSpc>
              <a:spcBef>
                <a:spcPts val="1000"/>
              </a:spcBef>
              <a:spcAft>
                <a:spcPts val="0"/>
              </a:spcAft>
              <a:buSzPct val="100000"/>
              <a:buChar char="•"/>
            </a:pPr>
            <a:r>
              <a:rPr lang="en-US"/>
              <a:t>Third, there is the important issue of ―the proposed indicator‘s exogeneity with respect to the economic variables that policy-makers are attempting to influence.</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4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5.0 CONCLUSION</a:t>
            </a:r>
            <a:endParaRPr/>
          </a:p>
          <a:p>
            <a:pPr indent="-228600" lvl="0" marL="228600" rtl="0" algn="l">
              <a:lnSpc>
                <a:spcPct val="120000"/>
              </a:lnSpc>
              <a:spcBef>
                <a:spcPts val="1000"/>
              </a:spcBef>
              <a:spcAft>
                <a:spcPts val="0"/>
              </a:spcAft>
              <a:buSzPts val="2000"/>
              <a:buChar char="•"/>
            </a:pPr>
            <a:r>
              <a:rPr lang="en-US"/>
              <a:t>The target of monetary policy is accounted for through the effect of growth, employment and prices.</a:t>
            </a:r>
            <a:endParaRPr/>
          </a:p>
          <a:p>
            <a:pPr indent="-228600" lvl="0" marL="228600" rtl="0" algn="l">
              <a:lnSpc>
                <a:spcPct val="120000"/>
              </a:lnSpc>
              <a:spcBef>
                <a:spcPts val="1000"/>
              </a:spcBef>
              <a:spcAft>
                <a:spcPts val="0"/>
              </a:spcAft>
              <a:buSzPts val="2000"/>
              <a:buChar char="•"/>
            </a:pPr>
            <a:r>
              <a:rPr lang="en-US"/>
              <a:t>It has a multiplier effect on the performance of the economy. </a:t>
            </a:r>
            <a:endParaRPr/>
          </a:p>
          <a:p>
            <a:pPr indent="-228600" lvl="0" marL="228600" rtl="0" algn="l">
              <a:lnSpc>
                <a:spcPct val="120000"/>
              </a:lnSpc>
              <a:spcBef>
                <a:spcPts val="1000"/>
              </a:spcBef>
              <a:spcAft>
                <a:spcPts val="0"/>
              </a:spcAft>
              <a:buSzPts val="2000"/>
              <a:buChar char="•"/>
            </a:pPr>
            <a:r>
              <a:rPr lang="en-US"/>
              <a:t>Monetary policy tools are unable to work directly on these policy variables (growth, employment and prices).</a:t>
            </a:r>
            <a:endParaRPr/>
          </a:p>
          <a:p>
            <a:pPr indent="-228600" lvl="0" marL="228600" rtl="0" algn="l">
              <a:lnSpc>
                <a:spcPct val="120000"/>
              </a:lnSpc>
              <a:spcBef>
                <a:spcPts val="1000"/>
              </a:spcBef>
              <a:spcAft>
                <a:spcPts val="0"/>
              </a:spcAft>
              <a:buSzPts val="2000"/>
              <a:buChar char="•"/>
            </a:pPr>
            <a:r>
              <a:rPr lang="en-US"/>
              <a:t>The policy-makers in the economy rely on the target they can control very well to achieve economic development.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4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indicators of monetary policy are to be used to regulate the economy,.</a:t>
            </a:r>
            <a:endParaRPr/>
          </a:p>
          <a:p>
            <a:pPr indent="-228600" lvl="0" marL="228600" rtl="0" algn="l">
              <a:lnSpc>
                <a:spcPct val="120000"/>
              </a:lnSpc>
              <a:spcBef>
                <a:spcPts val="1000"/>
              </a:spcBef>
              <a:spcAft>
                <a:spcPts val="0"/>
              </a:spcAft>
              <a:buSzPts val="2000"/>
              <a:buChar char="•"/>
            </a:pPr>
            <a:r>
              <a:rPr lang="en-US"/>
              <a:t>Selection of  an appropriate indicator for monetary policy, involves the policy maker  tackling various issues such as-</a:t>
            </a:r>
            <a:endParaRPr/>
          </a:p>
          <a:p>
            <a:pPr indent="-228600" lvl="0" marL="228600" rtl="0" algn="l">
              <a:lnSpc>
                <a:spcPct val="120000"/>
              </a:lnSpc>
              <a:spcBef>
                <a:spcPts val="1000"/>
              </a:spcBef>
              <a:spcAft>
                <a:spcPts val="0"/>
              </a:spcAft>
              <a:buSzPts val="2000"/>
              <a:buFont typeface="Courier New"/>
              <a:buChar char="o"/>
            </a:pPr>
            <a:r>
              <a:rPr lang="en-US"/>
              <a:t>Money supply and how to control it.</a:t>
            </a:r>
            <a:endParaRPr/>
          </a:p>
          <a:p>
            <a:pPr indent="-228600" lvl="0" marL="228600" rtl="0" algn="l">
              <a:lnSpc>
                <a:spcPct val="120000"/>
              </a:lnSpc>
              <a:spcBef>
                <a:spcPts val="1000"/>
              </a:spcBef>
              <a:spcAft>
                <a:spcPts val="0"/>
              </a:spcAft>
              <a:buSzPts val="2000"/>
              <a:buFont typeface="Courier New"/>
              <a:buChar char="o"/>
            </a:pPr>
            <a:r>
              <a:rPr lang="en-US"/>
              <a:t>The issue on the effect of money supply on business/economic activity and</a:t>
            </a:r>
            <a:endParaRPr/>
          </a:p>
          <a:p>
            <a:pPr indent="-228600" lvl="0" marL="228600" rtl="0" algn="l">
              <a:lnSpc>
                <a:spcPct val="120000"/>
              </a:lnSpc>
              <a:spcBef>
                <a:spcPts val="1000"/>
              </a:spcBef>
              <a:spcAft>
                <a:spcPts val="0"/>
              </a:spcAft>
              <a:buSzPts val="2000"/>
              <a:buFont typeface="Courier New"/>
              <a:buChar char="o"/>
            </a:pPr>
            <a:r>
              <a:rPr lang="en-US"/>
              <a:t> The influence of policy-maker on an indicator to be used on the economic variables.</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6.0 SELF-ASSESSMENT EXERCISE</a:t>
            </a:r>
            <a:endParaRPr/>
          </a:p>
          <a:p>
            <a:pPr indent="0" lvl="0" marL="0" rtl="0" algn="l">
              <a:lnSpc>
                <a:spcPct val="120000"/>
              </a:lnSpc>
              <a:spcBef>
                <a:spcPts val="1000"/>
              </a:spcBef>
              <a:spcAft>
                <a:spcPts val="0"/>
              </a:spcAft>
              <a:buSzPts val="2000"/>
              <a:buNone/>
            </a:pPr>
            <a:r>
              <a:rPr lang="en-US">
                <a:solidFill>
                  <a:srgbClr val="C00000"/>
                </a:solidFill>
              </a:rPr>
              <a:t>1.</a:t>
            </a:r>
            <a:r>
              <a:rPr lang="en-US"/>
              <a:t>	Discuss the various targets of monetary policy.</a:t>
            </a:r>
            <a:endParaRPr/>
          </a:p>
          <a:p>
            <a:pPr indent="-457200" lvl="0" marL="457200" rtl="0" algn="l">
              <a:lnSpc>
                <a:spcPct val="120000"/>
              </a:lnSpc>
              <a:spcBef>
                <a:spcPts val="1000"/>
              </a:spcBef>
              <a:spcAft>
                <a:spcPts val="0"/>
              </a:spcAft>
              <a:buSzPts val="2000"/>
              <a:buAutoNum type="arabicPeriod" startAt="2"/>
            </a:pPr>
            <a:r>
              <a:rPr lang="en-US"/>
              <a:t>      Explain Money supply and interest rate are intermediate targets of monetary 	policy.</a:t>
            </a:r>
            <a:endParaRPr/>
          </a:p>
          <a:p>
            <a:pPr indent="-457200" lvl="0" marL="457200" rtl="0" algn="l">
              <a:lnSpc>
                <a:spcPct val="120000"/>
              </a:lnSpc>
              <a:spcBef>
                <a:spcPts val="1000"/>
              </a:spcBef>
              <a:spcAft>
                <a:spcPts val="0"/>
              </a:spcAft>
              <a:buSzPts val="2000"/>
              <a:buAutoNum type="arabicPeriod" startAt="2"/>
            </a:pPr>
            <a:r>
              <a:rPr lang="en-US"/>
              <a:t>      Evaluate the conduct of monetary policy</a:t>
            </a:r>
            <a:endParaRPr/>
          </a:p>
          <a:p>
            <a:pPr indent="-457200" lvl="0" marL="457200" rtl="0" algn="l">
              <a:lnSpc>
                <a:spcPct val="120000"/>
              </a:lnSpc>
              <a:spcBef>
                <a:spcPts val="1000"/>
              </a:spcBef>
              <a:spcAft>
                <a:spcPts val="0"/>
              </a:spcAft>
              <a:buSzPts val="2000"/>
              <a:buAutoNum type="arabicPeriod" startAt="2"/>
            </a:pPr>
            <a:r>
              <a:rPr lang="en-US"/>
              <a:t>      Examine the criteria used in choosing intermediate targets.</a:t>
            </a:r>
            <a:endParaRPr/>
          </a:p>
          <a:p>
            <a:pPr indent="-457200" lvl="0" marL="457200" rtl="0" algn="l">
              <a:lnSpc>
                <a:spcPct val="120000"/>
              </a:lnSpc>
              <a:spcBef>
                <a:spcPts val="1000"/>
              </a:spcBef>
              <a:spcAft>
                <a:spcPts val="0"/>
              </a:spcAft>
              <a:buSzPts val="2000"/>
              <a:buAutoNum type="arabicPeriod" startAt="2"/>
            </a:pPr>
            <a:r>
              <a:rPr lang="en-US"/>
              <a:t>      What are the indicators of monetary policy?</a:t>
            </a:r>
            <a:endParaRPr/>
          </a:p>
          <a:p>
            <a:pPr indent="-330200" lvl="0" marL="457200" rtl="0" algn="l">
              <a:lnSpc>
                <a:spcPct val="120000"/>
              </a:lnSpc>
              <a:spcBef>
                <a:spcPts val="1000"/>
              </a:spcBef>
              <a:spcAft>
                <a:spcPts val="0"/>
              </a:spcAft>
              <a:buSzPts val="2000"/>
              <a:buNone/>
            </a:pPr>
            <a:r>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5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7.0 REFERENCES/FURTHER READINGS</a:t>
            </a:r>
            <a:endParaRPr/>
          </a:p>
          <a:p>
            <a:pPr indent="0" lvl="0" marL="0" rtl="0" algn="l">
              <a:lnSpc>
                <a:spcPct val="120000"/>
              </a:lnSpc>
              <a:spcBef>
                <a:spcPts val="1000"/>
              </a:spcBef>
              <a:spcAft>
                <a:spcPts val="0"/>
              </a:spcAft>
              <a:buSzPts val="2000"/>
              <a:buNone/>
            </a:pPr>
            <a:r>
              <a:rPr lang="en-US"/>
              <a:t>Sanjo, F.J., (2015). Monetary policy and the economy, Journal vol 2, Mill world</a:t>
            </a:r>
            <a:endParaRPr/>
          </a:p>
          <a:p>
            <a:pPr indent="0" lvl="0" marL="0" rtl="0" algn="l">
              <a:lnSpc>
                <a:spcPct val="120000"/>
              </a:lnSpc>
              <a:spcBef>
                <a:spcPts val="1000"/>
              </a:spcBef>
              <a:spcAft>
                <a:spcPts val="0"/>
              </a:spcAft>
              <a:buSzPts val="2000"/>
              <a:buNone/>
            </a:pPr>
            <a:r>
              <a:rPr lang="en-US"/>
              <a:t>Publication limited</a:t>
            </a:r>
            <a:endParaRPr/>
          </a:p>
          <a:p>
            <a:pPr indent="0" lvl="0" marL="0" rtl="0" algn="l">
              <a:lnSpc>
                <a:spcPct val="120000"/>
              </a:lnSpc>
              <a:spcBef>
                <a:spcPts val="1000"/>
              </a:spcBef>
              <a:spcAft>
                <a:spcPts val="0"/>
              </a:spcAft>
              <a:buSzPts val="2000"/>
              <a:buNone/>
            </a:pPr>
            <a:r>
              <a:rPr lang="en-US"/>
              <a:t>Tianishi, G. H., (2014). Monetary Policies in Developing Countries, 1st edition, Griller Publication limited.</a:t>
            </a:r>
            <a:endParaRPr/>
          </a:p>
          <a:p>
            <a:pPr indent="0" lvl="0" marL="0" rtl="0" algn="l">
              <a:lnSpc>
                <a:spcPct val="120000"/>
              </a:lnSpc>
              <a:spcBef>
                <a:spcPts val="1000"/>
              </a:spcBef>
              <a:spcAft>
                <a:spcPts val="0"/>
              </a:spcAft>
              <a:buSzPts val="2000"/>
              <a:buNone/>
            </a:pPr>
            <a:r>
              <a:rPr lang="en-US"/>
              <a:t>Jhingan, M.L (2004) Monetary Economics, 6th edition, Vrinda Publication Limited.</a:t>
            </a:r>
            <a:endParaRPr/>
          </a:p>
          <a:p>
            <a:pPr indent="0" lvl="0" marL="0" rtl="0" algn="l">
              <a:lnSpc>
                <a:spcPct val="120000"/>
              </a:lnSpc>
              <a:spcBef>
                <a:spcPts val="1000"/>
              </a:spcBef>
              <a:spcAft>
                <a:spcPts val="0"/>
              </a:spcAft>
              <a:buSzPts val="2000"/>
              <a:buNone/>
            </a:pPr>
            <a:r>
              <a:t/>
            </a:r>
            <a:endParaRPr b="1"/>
          </a:p>
          <a:p>
            <a:pPr indent="0" lvl="0" marL="0" rtl="0" algn="l">
              <a:lnSpc>
                <a:spcPct val="120000"/>
              </a:lnSpc>
              <a:spcBef>
                <a:spcPts val="1000"/>
              </a:spcBef>
              <a:spcAft>
                <a:spcPts val="0"/>
              </a:spcAft>
              <a:buSzPts val="2000"/>
              <a:buNone/>
            </a:pPr>
            <a:r>
              <a:t/>
            </a:r>
            <a:endParaRPr b="1"/>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5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000"/>
              <a:buNone/>
            </a:pPr>
            <a:r>
              <a:rPr b="1" lang="en-US"/>
              <a:t>THE END,</a:t>
            </a:r>
            <a:endParaRPr/>
          </a:p>
          <a:p>
            <a:pPr indent="0" lvl="0" marL="0" rtl="0" algn="ctr">
              <a:lnSpc>
                <a:spcPct val="120000"/>
              </a:lnSpc>
              <a:spcBef>
                <a:spcPts val="1000"/>
              </a:spcBef>
              <a:spcAft>
                <a:spcPts val="0"/>
              </a:spcAft>
              <a:buSzPts val="2000"/>
              <a:buNone/>
            </a:pPr>
            <a:r>
              <a:rPr b="1" lang="en-US"/>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2022-10-24T05:49:35Z</dcterms:created>
  <dc:creator>Evelyn Tipape (Treasury)</dc:creator>
</cp:coreProperties>
</file>