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5"/>
  </p:notesMasterIdLst>
  <p:sldIdLst>
    <p:sldId id="256" r:id="rId2"/>
    <p:sldId id="257" r:id="rId3"/>
    <p:sldId id="30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7" r:id="rId23"/>
    <p:sldId id="278" r:id="rId24"/>
    <p:sldId id="279" r:id="rId25"/>
    <p:sldId id="280" r:id="rId26"/>
    <p:sldId id="281" r:id="rId27"/>
    <p:sldId id="308" r:id="rId28"/>
    <p:sldId id="309" r:id="rId29"/>
    <p:sldId id="310" r:id="rId30"/>
    <p:sldId id="311" r:id="rId31"/>
    <p:sldId id="312" r:id="rId32"/>
    <p:sldId id="313" r:id="rId33"/>
    <p:sldId id="314" r:id="rId34"/>
    <p:sldId id="315" r:id="rId35"/>
    <p:sldId id="316" r:id="rId36"/>
    <p:sldId id="317" r:id="rId37"/>
    <p:sldId id="318" r:id="rId38"/>
    <p:sldId id="319" r:id="rId39"/>
    <p:sldId id="282" r:id="rId40"/>
    <p:sldId id="283" r:id="rId41"/>
    <p:sldId id="284" r:id="rId42"/>
    <p:sldId id="285" r:id="rId43"/>
    <p:sldId id="286" r:id="rId44"/>
    <p:sldId id="287" r:id="rId45"/>
    <p:sldId id="288" r:id="rId46"/>
    <p:sldId id="289" r:id="rId47"/>
    <p:sldId id="290" r:id="rId48"/>
    <p:sldId id="291" r:id="rId49"/>
    <p:sldId id="292" r:id="rId50"/>
    <p:sldId id="293" r:id="rId51"/>
    <p:sldId id="294" r:id="rId52"/>
    <p:sldId id="295" r:id="rId53"/>
    <p:sldId id="296"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5" d="100"/>
          <a:sy n="75" d="100"/>
        </p:scale>
        <p:origin x="32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35457A-C525-4611-A835-8BA1DE5EB7AF}" type="datetimeFigureOut">
              <a:rPr lang="en-US" smtClean="0"/>
              <a:t>11/1/2022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2D035B-7B95-4540-95F7-D2A15BEDB66C}" type="slidenum">
              <a:rPr lang="en-US" smtClean="0"/>
              <a:t>‹#›</a:t>
            </a:fld>
            <a:endParaRPr lang="en-US"/>
          </a:p>
        </p:txBody>
      </p:sp>
    </p:spTree>
    <p:extLst>
      <p:ext uri="{BB962C8B-B14F-4D97-AF65-F5344CB8AC3E}">
        <p14:creationId xmlns:p14="http://schemas.microsoft.com/office/powerpoint/2010/main" val="1017805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Direct or Selective Credit Control</a:t>
            </a:r>
          </a:p>
          <a:p>
            <a:r>
              <a:rPr lang="en-US" dirty="0"/>
              <a:t>The central bank can direct Deposit Money Banks on the maximum percentage or amount of loans (credit ceilings) to different economic sectors or activities, interest rate caps, liquid asset ratio and issue credit guarantee to preferred loans. In this way the available savings is allocated and investment directed in particular directions as desired by the authorities.</a:t>
            </a:r>
          </a:p>
          <a:p>
            <a:endParaRPr lang="en-US" dirty="0"/>
          </a:p>
          <a:p>
            <a:r>
              <a:rPr lang="en-US" dirty="0"/>
              <a:t>Selective credit controls are used to influence specific types of credit for particular purposes. They usually take the form of changing margin requirements to control speculative activities within the economy. When there is brisk speculative activity in the economy or in particular sectors in certain commodities and prices start rising, the central bank raises the margin requirement on them. The result is that the borrowers are given less money in loans against specified securities. For instance, raising the margin requirement to 60% means that the pledger of securities of the value of </a:t>
            </a:r>
            <a:r>
              <a:rPr lang="en-US" dirty="0" err="1"/>
              <a:t>Ksh</a:t>
            </a:r>
            <a:r>
              <a:rPr lang="en-US" dirty="0"/>
              <a:t>. 10,000 will be given 40% of their value, which is </a:t>
            </a:r>
            <a:r>
              <a:rPr lang="en-US" dirty="0" err="1"/>
              <a:t>Kshs</a:t>
            </a:r>
            <a:r>
              <a:rPr lang="en-US" dirty="0"/>
              <a:t>. 4,000 as loan. In case of recession in a particular sector, the central bank encourages borrowing by lowering margin requirements.</a:t>
            </a:r>
          </a:p>
          <a:p>
            <a:endParaRPr lang="en-US" dirty="0"/>
          </a:p>
          <a:p>
            <a:r>
              <a:rPr lang="en-US" dirty="0"/>
              <a:t>Finally, for an effective </a:t>
            </a:r>
            <a:r>
              <a:rPr lang="en-US" dirty="0" err="1"/>
              <a:t>anticylical</a:t>
            </a:r>
            <a:r>
              <a:rPr lang="en-US" dirty="0"/>
              <a:t> monetary policy, bank rate, open market operations, reserve ratio and selective control measures are required to be adopted simultaneously. But it has been accepted by all monetary theorists that:</a:t>
            </a:r>
          </a:p>
          <a:p>
            <a:r>
              <a:rPr lang="en-US" dirty="0" err="1"/>
              <a:t>i</a:t>
            </a:r>
            <a:r>
              <a:rPr lang="en-US" dirty="0"/>
              <a:t>.	The success of monetary policy is nil in a depression when business confidence is at its lowest </a:t>
            </a:r>
          </a:p>
          <a:p>
            <a:r>
              <a:rPr lang="en-US" dirty="0"/>
              <a:t>ii.	It is successful against inflation</a:t>
            </a:r>
          </a:p>
          <a:p>
            <a:r>
              <a:rPr lang="en-US" dirty="0"/>
              <a:t>The monetarists assert that as against fiscal policy, monetary policy possesses greater flexibility and it can be implemented rapidly.</a:t>
            </a:r>
          </a:p>
          <a:p>
            <a:endParaRPr lang="en-US" dirty="0"/>
          </a:p>
        </p:txBody>
      </p:sp>
      <p:sp>
        <p:nvSpPr>
          <p:cNvPr id="4" name="Slide Number Placeholder 3"/>
          <p:cNvSpPr>
            <a:spLocks noGrp="1"/>
          </p:cNvSpPr>
          <p:nvPr>
            <p:ph type="sldNum" sz="quarter" idx="5"/>
          </p:nvPr>
        </p:nvSpPr>
        <p:spPr/>
        <p:txBody>
          <a:bodyPr/>
          <a:lstStyle/>
          <a:p>
            <a:fld id="{F92D035B-7B95-4540-95F7-D2A15BEDB66C}" type="slidenum">
              <a:rPr lang="en-US" smtClean="0"/>
              <a:t>9</a:t>
            </a:fld>
            <a:endParaRPr lang="en-US"/>
          </a:p>
        </p:txBody>
      </p:sp>
    </p:spTree>
    <p:extLst>
      <p:ext uri="{BB962C8B-B14F-4D97-AF65-F5344CB8AC3E}">
        <p14:creationId xmlns:p14="http://schemas.microsoft.com/office/powerpoint/2010/main" val="85429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E212DC-0F70-4E43-99B3-E1B9582309AD}" type="datetimeFigureOut">
              <a:rPr lang="en-US" smtClean="0"/>
              <a:t>11/1/2022</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FAAC3662-13C8-4118-9667-AE0CAB9941CE}"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11543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E212DC-0F70-4E43-99B3-E1B9582309AD}"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AC3662-13C8-4118-9667-AE0CAB9941CE}"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05755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E212DC-0F70-4E43-99B3-E1B9582309AD}"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AC3662-13C8-4118-9667-AE0CAB9941CE}"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6846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E212DC-0F70-4E43-99B3-E1B9582309AD}" type="datetimeFigureOut">
              <a:rPr lang="en-US" smtClean="0"/>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AC3662-13C8-4118-9667-AE0CAB9941CE}"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1168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E212DC-0F70-4E43-99B3-E1B9582309AD}" type="datetimeFigureOut">
              <a:rPr lang="en-US" smtClean="0"/>
              <a:t>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AC3662-13C8-4118-9667-AE0CAB9941CE}"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95321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1E212DC-0F70-4E43-99B3-E1B9582309AD}" type="datetimeFigureOut">
              <a:rPr lang="en-US" smtClean="0"/>
              <a:t>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AC3662-13C8-4118-9667-AE0CAB9941CE}"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61637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E212DC-0F70-4E43-99B3-E1B9582309AD}" type="datetimeFigureOut">
              <a:rPr lang="en-US" smtClean="0"/>
              <a:t>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AC3662-13C8-4118-9667-AE0CAB9941CE}" type="slidenum">
              <a:rPr lang="en-US" smtClean="0"/>
              <a:t>‹#›</a:t>
            </a:fld>
            <a:endParaRPr lang="en-US"/>
          </a:p>
        </p:txBody>
      </p:sp>
    </p:spTree>
    <p:extLst>
      <p:ext uri="{BB962C8B-B14F-4D97-AF65-F5344CB8AC3E}">
        <p14:creationId xmlns:p14="http://schemas.microsoft.com/office/powerpoint/2010/main" val="150534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E212DC-0F70-4E43-99B3-E1B9582309AD}" type="datetimeFigureOut">
              <a:rPr lang="en-US" smtClean="0"/>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AC3662-13C8-4118-9667-AE0CAB9941CE}"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532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1E212DC-0F70-4E43-99B3-E1B9582309AD}" type="datetimeFigureOut">
              <a:rPr lang="en-US" smtClean="0"/>
              <a:t>11/1/2022</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FAAC3662-13C8-4118-9667-AE0CAB9941CE}"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50490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E212DC-0F70-4E43-99B3-E1B9582309AD}"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AC3662-13C8-4118-9667-AE0CAB9941CE}"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29115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E212DC-0F70-4E43-99B3-E1B9582309AD}"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AC3662-13C8-4118-9667-AE0CAB9941CE}"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32928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1E212DC-0F70-4E43-99B3-E1B9582309AD}" type="datetimeFigureOut">
              <a:rPr lang="en-US" smtClean="0"/>
              <a:t>11/1/2022</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FAAC3662-13C8-4118-9667-AE0CAB9941CE}"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95089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0AD7D-3836-4E3A-FE81-A9934B113A07}"/>
              </a:ext>
            </a:extLst>
          </p:cNvPr>
          <p:cNvSpPr>
            <a:spLocks noGrp="1"/>
          </p:cNvSpPr>
          <p:nvPr>
            <p:ph type="ctrTitle"/>
          </p:nvPr>
        </p:nvSpPr>
        <p:spPr/>
        <p:txBody>
          <a:bodyPr>
            <a:normAutofit/>
          </a:bodyPr>
          <a:lstStyle/>
          <a:p>
            <a:r>
              <a:rPr lang="en-US" sz="2800" b="1" dirty="0"/>
              <a:t>MONETARY THEORY AND POLICY</a:t>
            </a:r>
          </a:p>
        </p:txBody>
      </p:sp>
      <p:sp>
        <p:nvSpPr>
          <p:cNvPr id="3" name="Subtitle 2">
            <a:extLst>
              <a:ext uri="{FF2B5EF4-FFF2-40B4-BE49-F238E27FC236}">
                <a16:creationId xmlns:a16="http://schemas.microsoft.com/office/drawing/2014/main" id="{8FC4BAED-D905-2CDA-4D2B-81B252EAB15A}"/>
              </a:ext>
            </a:extLst>
          </p:cNvPr>
          <p:cNvSpPr>
            <a:spLocks noGrp="1"/>
          </p:cNvSpPr>
          <p:nvPr>
            <p:ph type="subTitle" idx="1"/>
          </p:nvPr>
        </p:nvSpPr>
        <p:spPr/>
        <p:txBody>
          <a:bodyPr>
            <a:normAutofit/>
          </a:bodyPr>
          <a:lstStyle/>
          <a:p>
            <a:r>
              <a:rPr lang="en-US" sz="2400" b="1" dirty="0"/>
              <a:t>WEEK 8-INSTRUMENTS OF MONETARY POLICY</a:t>
            </a:r>
          </a:p>
        </p:txBody>
      </p:sp>
    </p:spTree>
    <p:extLst>
      <p:ext uri="{BB962C8B-B14F-4D97-AF65-F5344CB8AC3E}">
        <p14:creationId xmlns:p14="http://schemas.microsoft.com/office/powerpoint/2010/main" val="1857595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1854200"/>
            <a:ext cx="9604375" cy="3611563"/>
          </a:xfrm>
        </p:spPr>
        <p:txBody>
          <a:bodyPr>
            <a:normAutofit/>
          </a:bodyPr>
          <a:lstStyle/>
          <a:p>
            <a:pPr marL="0" indent="0">
              <a:buNone/>
            </a:pPr>
            <a:r>
              <a:rPr lang="en-US" b="1" dirty="0"/>
              <a:t>CONTENTS</a:t>
            </a:r>
          </a:p>
          <a:p>
            <a:r>
              <a:rPr lang="en-US" dirty="0"/>
              <a:t>1.0.	Introduction</a:t>
            </a:r>
          </a:p>
          <a:p>
            <a:r>
              <a:rPr lang="en-US" dirty="0"/>
              <a:t>2.0.	Objectives</a:t>
            </a:r>
          </a:p>
          <a:p>
            <a:r>
              <a:rPr lang="en-US" dirty="0"/>
              <a:t>3.0.	Main content</a:t>
            </a:r>
          </a:p>
          <a:p>
            <a:r>
              <a:rPr lang="en-US" dirty="0"/>
              <a:t>3.1 Instruments of Monetary Policy</a:t>
            </a:r>
          </a:p>
          <a:p>
            <a:pPr lvl="1"/>
            <a:r>
              <a:rPr lang="en-US" sz="2000" dirty="0"/>
              <a:t>3.1.1 Direct Instruments of Monetary Policy</a:t>
            </a:r>
          </a:p>
          <a:p>
            <a:pPr lvl="1"/>
            <a:r>
              <a:rPr lang="en-US" sz="2000" dirty="0"/>
              <a:t>3.1.2 Indirect Instruments of Monetary Policy</a:t>
            </a:r>
          </a:p>
          <a:p>
            <a:endParaRPr lang="en-US" dirty="0"/>
          </a:p>
        </p:txBody>
      </p:sp>
    </p:spTree>
    <p:extLst>
      <p:ext uri="{BB962C8B-B14F-4D97-AF65-F5344CB8AC3E}">
        <p14:creationId xmlns:p14="http://schemas.microsoft.com/office/powerpoint/2010/main" val="941139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871C88-2A01-2138-32F7-8BD17FA27B33}"/>
              </a:ext>
            </a:extLst>
          </p:cNvPr>
          <p:cNvSpPr>
            <a:spLocks noGrp="1"/>
          </p:cNvSpPr>
          <p:nvPr>
            <p:ph idx="4294967295"/>
          </p:nvPr>
        </p:nvSpPr>
        <p:spPr>
          <a:xfrm>
            <a:off x="2587625" y="2016125"/>
            <a:ext cx="9604375" cy="3449638"/>
          </a:xfrm>
        </p:spPr>
        <p:txBody>
          <a:bodyPr/>
          <a:lstStyle/>
          <a:p>
            <a:r>
              <a:rPr lang="en-US" dirty="0"/>
              <a:t>3.2 Advantages, disadvantages, and operational issues-specific instruments-</a:t>
            </a:r>
          </a:p>
          <a:p>
            <a:r>
              <a:rPr lang="en-US" dirty="0"/>
              <a:t>3.3 Monetary Policy Management in Kenya</a:t>
            </a:r>
          </a:p>
          <a:p>
            <a:r>
              <a:rPr lang="en-US" dirty="0"/>
              <a:t>4.0 Conclusion</a:t>
            </a:r>
          </a:p>
          <a:p>
            <a:r>
              <a:rPr lang="en-US" dirty="0"/>
              <a:t>5.0 Self-assessment exercise</a:t>
            </a:r>
          </a:p>
          <a:p>
            <a:r>
              <a:rPr lang="en-US" dirty="0"/>
              <a:t>6.0 References</a:t>
            </a:r>
          </a:p>
        </p:txBody>
      </p:sp>
    </p:spTree>
    <p:extLst>
      <p:ext uri="{BB962C8B-B14F-4D97-AF65-F5344CB8AC3E}">
        <p14:creationId xmlns:p14="http://schemas.microsoft.com/office/powerpoint/2010/main" val="150582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1854200"/>
            <a:ext cx="9604375" cy="3716338"/>
          </a:xfrm>
        </p:spPr>
        <p:txBody>
          <a:bodyPr>
            <a:normAutofit lnSpcReduction="10000"/>
          </a:bodyPr>
          <a:lstStyle/>
          <a:p>
            <a:pPr marL="0" indent="0">
              <a:buNone/>
            </a:pPr>
            <a:r>
              <a:rPr lang="en-US" b="1" dirty="0"/>
              <a:t>1.0.	INTRODUCTION</a:t>
            </a:r>
          </a:p>
          <a:p>
            <a:r>
              <a:rPr lang="en-US" dirty="0"/>
              <a:t>The instruments of monetary policy are of two types: first, quantitative, general or indirect; and second, qualitative, selective or direct.</a:t>
            </a:r>
          </a:p>
          <a:p>
            <a:r>
              <a:rPr lang="en-US" dirty="0"/>
              <a:t>These two instruments affect the level of aggregate demand through the supply of money, cost of money and availability of credit.</a:t>
            </a:r>
          </a:p>
          <a:p>
            <a:r>
              <a:rPr lang="en-US" dirty="0"/>
              <a:t>The general instruments includes bank rate variations, open market operations (OMO) and changing reserve requirements. </a:t>
            </a:r>
          </a:p>
          <a:p>
            <a:r>
              <a:rPr lang="en-US" dirty="0"/>
              <a:t>They are meant to regulate the overall level of credit in the economy through commercial banks.</a:t>
            </a:r>
          </a:p>
        </p:txBody>
      </p:sp>
    </p:spTree>
    <p:extLst>
      <p:ext uri="{BB962C8B-B14F-4D97-AF65-F5344CB8AC3E}">
        <p14:creationId xmlns:p14="http://schemas.microsoft.com/office/powerpoint/2010/main" val="1623560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lstStyle/>
          <a:p>
            <a:r>
              <a:rPr lang="en-US" dirty="0"/>
              <a:t>The selective credit controls aim at controlling specific types of credit. They include changing margin requirements and regulation of consumer credit., variable interest rates.</a:t>
            </a:r>
          </a:p>
          <a:p>
            <a:r>
              <a:rPr lang="en-US" dirty="0"/>
              <a:t>They are also called indirect instruments of monetary policy.</a:t>
            </a:r>
          </a:p>
          <a:p>
            <a:endParaRPr lang="en-US" dirty="0"/>
          </a:p>
        </p:txBody>
      </p:sp>
    </p:spTree>
    <p:extLst>
      <p:ext uri="{BB962C8B-B14F-4D97-AF65-F5344CB8AC3E}">
        <p14:creationId xmlns:p14="http://schemas.microsoft.com/office/powerpoint/2010/main" val="293712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pPr marL="0" indent="0">
              <a:buNone/>
            </a:pPr>
            <a:r>
              <a:rPr lang="en-US" b="1" dirty="0"/>
              <a:t>2.0. OBJECTIVES</a:t>
            </a:r>
          </a:p>
          <a:p>
            <a:pPr marL="0" indent="0">
              <a:buNone/>
            </a:pPr>
            <a:r>
              <a:rPr lang="en-US" dirty="0"/>
              <a:t>At the end of this unit, you should be able to:</a:t>
            </a:r>
          </a:p>
          <a:p>
            <a:r>
              <a:rPr lang="en-US" dirty="0"/>
              <a:t>Define and understand the meaning of instruments of monetary policy.</a:t>
            </a:r>
          </a:p>
          <a:p>
            <a:r>
              <a:rPr lang="en-US" dirty="0"/>
              <a:t>Evaluate the direct instruments of monetary policy</a:t>
            </a:r>
          </a:p>
          <a:p>
            <a:r>
              <a:rPr lang="en-US" dirty="0"/>
              <a:t>Explain the indirect instruments of monetary policy</a:t>
            </a:r>
          </a:p>
          <a:p>
            <a:r>
              <a:rPr lang="en-US" dirty="0"/>
              <a:t>Discuss the advantages and disadvantages of specific instruments</a:t>
            </a:r>
          </a:p>
          <a:p>
            <a:r>
              <a:rPr lang="en-US" dirty="0"/>
              <a:t>Understand monetary policy management from a case country example.</a:t>
            </a:r>
          </a:p>
          <a:p>
            <a:pPr marL="0" indent="0">
              <a:buNone/>
            </a:pPr>
            <a:endParaRPr lang="en-US" dirty="0"/>
          </a:p>
        </p:txBody>
      </p:sp>
    </p:spTree>
    <p:extLst>
      <p:ext uri="{BB962C8B-B14F-4D97-AF65-F5344CB8AC3E}">
        <p14:creationId xmlns:p14="http://schemas.microsoft.com/office/powerpoint/2010/main" val="3006982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1854200"/>
            <a:ext cx="9604375" cy="3611563"/>
          </a:xfrm>
        </p:spPr>
        <p:txBody>
          <a:bodyPr>
            <a:normAutofit fontScale="92500"/>
          </a:bodyPr>
          <a:lstStyle/>
          <a:p>
            <a:pPr marL="0" indent="0">
              <a:buNone/>
            </a:pPr>
            <a:r>
              <a:rPr lang="en-US" b="1" dirty="0"/>
              <a:t>3.0. MAIN CONTENT</a:t>
            </a:r>
          </a:p>
          <a:p>
            <a:pPr marL="0" indent="0">
              <a:buNone/>
            </a:pPr>
            <a:r>
              <a:rPr lang="en-US" b="1" dirty="0"/>
              <a:t>3.1 Instruments of Monetary Policy</a:t>
            </a:r>
          </a:p>
          <a:p>
            <a:r>
              <a:rPr lang="en-US" dirty="0"/>
              <a:t>Monetary policy guides the central bank‘s supply of money in order to achieve the objectives of price stability (or low inflation rate), full employment, and growth in aggregate income. </a:t>
            </a:r>
          </a:p>
          <a:p>
            <a:r>
              <a:rPr lang="en-US" dirty="0"/>
              <a:t>This is necessary because money is a medium of exchange and changes in its demand relative to supply, necessitate spending adjustments. </a:t>
            </a:r>
          </a:p>
          <a:p>
            <a:r>
              <a:rPr lang="en-US" dirty="0"/>
              <a:t>Fiduciary or paper money is issued by the central bank based on an estimate of the demand for cash.</a:t>
            </a:r>
          </a:p>
          <a:p>
            <a:endParaRPr lang="en-US" dirty="0"/>
          </a:p>
        </p:txBody>
      </p:sp>
    </p:spTree>
    <p:extLst>
      <p:ext uri="{BB962C8B-B14F-4D97-AF65-F5344CB8AC3E}">
        <p14:creationId xmlns:p14="http://schemas.microsoft.com/office/powerpoint/2010/main" val="91523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lstStyle/>
          <a:p>
            <a:r>
              <a:rPr lang="en-US" dirty="0"/>
              <a:t>To conduct monetary policy effectively, the central bank adjusts the monetary aggregates, the policy rate or the exchange rate in order to affect the variables which it does not control directly. </a:t>
            </a:r>
          </a:p>
          <a:p>
            <a:r>
              <a:rPr lang="en-US" dirty="0"/>
              <a:t>The instruments of monetary policy used by the central bank depend on the level of development of the economy, especially the financial sector. </a:t>
            </a:r>
          </a:p>
          <a:p>
            <a:r>
              <a:rPr lang="en-US" dirty="0"/>
              <a:t>These instruments could be direct or indirect.</a:t>
            </a:r>
          </a:p>
        </p:txBody>
      </p:sp>
    </p:spTree>
    <p:extLst>
      <p:ext uri="{BB962C8B-B14F-4D97-AF65-F5344CB8AC3E}">
        <p14:creationId xmlns:p14="http://schemas.microsoft.com/office/powerpoint/2010/main" val="2334299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pPr marL="0" indent="0">
              <a:buNone/>
            </a:pPr>
            <a:r>
              <a:rPr lang="en-US" b="1" dirty="0"/>
              <a:t>3.1.1 Direct Instruments of Monetary Policy</a:t>
            </a:r>
          </a:p>
          <a:p>
            <a:pPr marL="0" indent="0">
              <a:buNone/>
            </a:pPr>
            <a:r>
              <a:rPr lang="en-US" b="1" dirty="0"/>
              <a:t> (a) Direct or Selective Credit Control</a:t>
            </a:r>
            <a:endParaRPr lang="en-US" dirty="0"/>
          </a:p>
          <a:p>
            <a:r>
              <a:rPr lang="en-US" dirty="0"/>
              <a:t>The central bank can direct Deposit Money Banks on the maximum percentage or amount of loans (credit ceilings) to different economic sectors or activities, interest rate caps, liquid asset ratio and issue credit guarantee to preferred loans. </a:t>
            </a:r>
          </a:p>
          <a:p>
            <a:r>
              <a:rPr lang="en-US" dirty="0"/>
              <a:t>In this way the available savings is allocated and investment directed in particular directions as desired by the authorities.</a:t>
            </a:r>
          </a:p>
          <a:p>
            <a:endParaRPr lang="en-US" dirty="0"/>
          </a:p>
        </p:txBody>
      </p:sp>
    </p:spTree>
    <p:extLst>
      <p:ext uri="{BB962C8B-B14F-4D97-AF65-F5344CB8AC3E}">
        <p14:creationId xmlns:p14="http://schemas.microsoft.com/office/powerpoint/2010/main" val="2478008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2016125"/>
            <a:ext cx="9604375" cy="3449638"/>
          </a:xfrm>
        </p:spPr>
        <p:txBody>
          <a:bodyPr/>
          <a:lstStyle/>
          <a:p>
            <a:r>
              <a:rPr lang="en-US" dirty="0"/>
              <a:t>Selective credit controls are used to influence specific types of credit for particular purposes. </a:t>
            </a:r>
          </a:p>
          <a:p>
            <a:r>
              <a:rPr lang="en-US" dirty="0"/>
              <a:t>They usually take the form of changing margin requirements to control speculative activities within the economy. </a:t>
            </a:r>
          </a:p>
          <a:p>
            <a:r>
              <a:rPr lang="en-US" dirty="0"/>
              <a:t>When there is brisk speculative activity in the economy or in particular sectors in certain commodities and prices start rising, the central bank raises the margin requirement on them. </a:t>
            </a:r>
          </a:p>
          <a:p>
            <a:r>
              <a:rPr lang="en-US" dirty="0"/>
              <a:t>The result is that the borrowers are given less money in loans against specified securities. </a:t>
            </a:r>
          </a:p>
        </p:txBody>
      </p:sp>
    </p:spTree>
    <p:extLst>
      <p:ext uri="{BB962C8B-B14F-4D97-AF65-F5344CB8AC3E}">
        <p14:creationId xmlns:p14="http://schemas.microsoft.com/office/powerpoint/2010/main" val="414246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normAutofit lnSpcReduction="10000"/>
          </a:bodyPr>
          <a:lstStyle/>
          <a:p>
            <a:r>
              <a:rPr lang="en-US" i="1" dirty="0"/>
              <a:t>For example</a:t>
            </a:r>
            <a:r>
              <a:rPr lang="en-US" dirty="0"/>
              <a:t>-raising the margin requirement to 60% means that the pledger of securities of the value of KES. 10,000 will be given 40% of their value, which is KES. 4,000 as loan. In case of recession in a particular sector, the central bank encourages borrowing by lowering margin requirements.</a:t>
            </a:r>
          </a:p>
          <a:p>
            <a:r>
              <a:rPr lang="en-US" dirty="0"/>
              <a:t>Finally, for an effective anticyclical monetary policy, bank rate, open market operations, reserve ratio and selective control measures are required to be adopted simultaneously. But it has been accepted by all monetary theorists that:</a:t>
            </a:r>
          </a:p>
          <a:p>
            <a:r>
              <a:rPr lang="en-US" dirty="0" err="1"/>
              <a:t>i</a:t>
            </a:r>
            <a:r>
              <a:rPr lang="en-US" dirty="0"/>
              <a:t>)The success of monetary policy is nil in a depression when business confidence is at its lowest. </a:t>
            </a:r>
          </a:p>
          <a:p>
            <a:endParaRPr lang="en-US" dirty="0"/>
          </a:p>
        </p:txBody>
      </p:sp>
    </p:spTree>
    <p:extLst>
      <p:ext uri="{BB962C8B-B14F-4D97-AF65-F5344CB8AC3E}">
        <p14:creationId xmlns:p14="http://schemas.microsoft.com/office/powerpoint/2010/main" val="1407287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r>
              <a:rPr lang="en-US" dirty="0"/>
              <a:t>ii.	It is successful against inflation</a:t>
            </a:r>
          </a:p>
          <a:p>
            <a:r>
              <a:rPr lang="en-US" dirty="0"/>
              <a:t>The monetarists assert that as against fiscal policy, monetary policy possesses greater flexibility, and it can be implemented rapidly.</a:t>
            </a:r>
          </a:p>
          <a:p>
            <a:endParaRPr lang="en-US" dirty="0"/>
          </a:p>
          <a:p>
            <a:endParaRPr lang="en-US" dirty="0"/>
          </a:p>
        </p:txBody>
      </p:sp>
    </p:spTree>
    <p:extLst>
      <p:ext uri="{BB962C8B-B14F-4D97-AF65-F5344CB8AC3E}">
        <p14:creationId xmlns:p14="http://schemas.microsoft.com/office/powerpoint/2010/main" val="160137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3.1.2 Indirect Instruments of Monetary Policy</a:t>
            </a:r>
          </a:p>
          <a:p>
            <a:pPr marL="0" indent="0">
              <a:buNone/>
            </a:pPr>
            <a:r>
              <a:rPr lang="en-US" b="1" dirty="0" err="1"/>
              <a:t>i</a:t>
            </a:r>
            <a:r>
              <a:rPr lang="en-US" b="1" dirty="0"/>
              <a:t>. Reserve Requirements</a:t>
            </a:r>
          </a:p>
          <a:p>
            <a:r>
              <a:rPr lang="en-US" dirty="0"/>
              <a:t>This instrument is used by the central bank to influence the level of bank reserves and hence, their ability to grant loans. </a:t>
            </a:r>
          </a:p>
          <a:p>
            <a:r>
              <a:rPr lang="en-US" dirty="0"/>
              <a:t>Reserve requirements are lowered in order to free reserves for banks to grant loans and thereby increase money supply in the economy.</a:t>
            </a:r>
          </a:p>
          <a:p>
            <a:r>
              <a:rPr lang="en-US" dirty="0"/>
              <a:t>They are raised in order to reduce the capacity of banks to provide loans thereby reducing money supply in the economy.</a:t>
            </a:r>
          </a:p>
          <a:p>
            <a:endParaRPr lang="en-US" dirty="0"/>
          </a:p>
        </p:txBody>
      </p:sp>
    </p:spTree>
    <p:extLst>
      <p:ext uri="{BB962C8B-B14F-4D97-AF65-F5344CB8AC3E}">
        <p14:creationId xmlns:p14="http://schemas.microsoft.com/office/powerpoint/2010/main" val="733217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lstStyle/>
          <a:p>
            <a:r>
              <a:rPr lang="en-US" dirty="0"/>
              <a:t>This weapon was suggested by Keynes in his Treatise on Money and the USA was the first to adopt it as a monetary device.</a:t>
            </a:r>
          </a:p>
          <a:p>
            <a:r>
              <a:rPr lang="en-US" dirty="0"/>
              <a:t> Every bank is required by the law to keep a certain percentage of its total deposits in the form of a reserve fund in its vaults and also a certain percentage with the central bank.</a:t>
            </a:r>
          </a:p>
          <a:p>
            <a:r>
              <a:rPr lang="en-US" dirty="0"/>
              <a:t>When prices are rising, the central bank raises the reserve ratio. </a:t>
            </a:r>
          </a:p>
          <a:p>
            <a:r>
              <a:rPr lang="en-US" dirty="0"/>
              <a:t>Banks are required to keep more with the central bank. Their reserves are reduced and they lend less.</a:t>
            </a:r>
          </a:p>
        </p:txBody>
      </p:sp>
    </p:spTree>
    <p:extLst>
      <p:ext uri="{BB962C8B-B14F-4D97-AF65-F5344CB8AC3E}">
        <p14:creationId xmlns:p14="http://schemas.microsoft.com/office/powerpoint/2010/main" val="2207685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r>
              <a:rPr lang="en-US" dirty="0"/>
              <a:t>The volume of investment, output and employment are adversely affected.</a:t>
            </a:r>
          </a:p>
          <a:p>
            <a:r>
              <a:rPr lang="en-US" dirty="0"/>
              <a:t> In the opposite case, when the reserve ratio is lowered, the reserves of commercial banks are raised. </a:t>
            </a:r>
          </a:p>
          <a:p>
            <a:r>
              <a:rPr lang="en-US" dirty="0"/>
              <a:t>They lend more and the economic activity is </a:t>
            </a:r>
            <a:r>
              <a:rPr lang="en-US" dirty="0" err="1"/>
              <a:t>favourably</a:t>
            </a:r>
            <a:r>
              <a:rPr lang="en-US" dirty="0"/>
              <a:t> affected.</a:t>
            </a:r>
          </a:p>
          <a:p>
            <a:endParaRPr lang="en-US" dirty="0"/>
          </a:p>
          <a:p>
            <a:endParaRPr lang="en-US" dirty="0"/>
          </a:p>
        </p:txBody>
      </p:sp>
    </p:spTree>
    <p:extLst>
      <p:ext uri="{BB962C8B-B14F-4D97-AF65-F5344CB8AC3E}">
        <p14:creationId xmlns:p14="http://schemas.microsoft.com/office/powerpoint/2010/main" val="2292737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ii. Open Market Operations (OMO)</a:t>
            </a:r>
          </a:p>
          <a:p>
            <a:r>
              <a:rPr lang="en-US" dirty="0"/>
              <a:t>The most important and flexible tool of monetary policy is open market operations. </a:t>
            </a:r>
          </a:p>
          <a:p>
            <a:r>
              <a:rPr lang="en-US" dirty="0"/>
              <a:t>It is the buying and selling of government securities in the open market (primary or secondary) in order to expand or contract the amount of money in the banking system.</a:t>
            </a:r>
          </a:p>
          <a:p>
            <a:r>
              <a:rPr lang="en-US" dirty="0"/>
              <a:t>By purchasing securities, the central bank injects money into the banking system and stimulates growth whereas by selling securities it absorbs excess money. </a:t>
            </a:r>
          </a:p>
          <a:p>
            <a:r>
              <a:rPr lang="en-US" dirty="0"/>
              <a:t>Thus, if there is excess liquidity in the system, the central bank will in a bid to reduce the money supply sell the government securities such as Treasury Bills. </a:t>
            </a:r>
          </a:p>
        </p:txBody>
      </p:sp>
    </p:spTree>
    <p:extLst>
      <p:ext uri="{BB962C8B-B14F-4D97-AF65-F5344CB8AC3E}">
        <p14:creationId xmlns:p14="http://schemas.microsoft.com/office/powerpoint/2010/main" val="2691604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1854200"/>
            <a:ext cx="9604375" cy="3886200"/>
          </a:xfrm>
        </p:spPr>
        <p:txBody>
          <a:bodyPr>
            <a:normAutofit/>
          </a:bodyPr>
          <a:lstStyle/>
          <a:p>
            <a:r>
              <a:rPr lang="en-US" dirty="0"/>
              <a:t>On the other hand, in periods of liquidity shortages, the central bank buys government securities to increase the money supply. </a:t>
            </a:r>
          </a:p>
          <a:p>
            <a:r>
              <a:rPr lang="en-US" dirty="0"/>
              <a:t>Instruments commonly used for this purpose include treasury bills, central bank bills, or prime commercial paper. </a:t>
            </a:r>
          </a:p>
          <a:p>
            <a:r>
              <a:rPr lang="en-US" dirty="0"/>
              <a:t>OMO enables the central bank to influence the cost and availability of reserves and bring about desired changes in bank credit and money supply. </a:t>
            </a:r>
          </a:p>
          <a:p>
            <a:r>
              <a:rPr lang="en-US" dirty="0"/>
              <a:t>This important instrument of monetary policy has a number of advantages because it is flexible and precise, it is implemented quickly and easily reversed and the central bank has complete control.</a:t>
            </a:r>
          </a:p>
        </p:txBody>
      </p:sp>
    </p:spTree>
    <p:extLst>
      <p:ext uri="{BB962C8B-B14F-4D97-AF65-F5344CB8AC3E}">
        <p14:creationId xmlns:p14="http://schemas.microsoft.com/office/powerpoint/2010/main" val="1075230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r>
              <a:rPr lang="en-US" dirty="0"/>
              <a:t>The effectiveness of OMO, however, depends on the existence of well-developed financial markets that are sensitive to interest rate movements. </a:t>
            </a:r>
          </a:p>
          <a:p>
            <a:r>
              <a:rPr lang="en-US" dirty="0"/>
              <a:t>Open market operations (OMO) refer to sale and purchase of securities in the money market by the central bank. </a:t>
            </a:r>
          </a:p>
          <a:p>
            <a:r>
              <a:rPr lang="en-US" dirty="0"/>
              <a:t>When prices are rising and there is need to control them, the central bank sells securities. </a:t>
            </a:r>
          </a:p>
          <a:p>
            <a:r>
              <a:rPr lang="en-US" dirty="0"/>
              <a:t>The reserves of commercial banks are reduced and they are not in a position to lend more to the business community.</a:t>
            </a:r>
          </a:p>
        </p:txBody>
      </p:sp>
    </p:spTree>
    <p:extLst>
      <p:ext uri="{BB962C8B-B14F-4D97-AF65-F5344CB8AC3E}">
        <p14:creationId xmlns:p14="http://schemas.microsoft.com/office/powerpoint/2010/main" val="2431166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2016125"/>
            <a:ext cx="9604375" cy="3449638"/>
          </a:xfrm>
        </p:spPr>
        <p:txBody>
          <a:bodyPr/>
          <a:lstStyle/>
          <a:p>
            <a:r>
              <a:rPr lang="en-US" dirty="0"/>
              <a:t>Further investment is discouraged and the rise in prices is checked. Contrariwise, when recessionary forces start in the economy, the central bank buys securities. </a:t>
            </a:r>
          </a:p>
          <a:p>
            <a:r>
              <a:rPr lang="en-US" dirty="0"/>
              <a:t>The reserves of commercial banks are raised. They lend more. Investment, output, employment, income and demand rise, and fall in price is checked.</a:t>
            </a:r>
          </a:p>
          <a:p>
            <a:pPr marL="0" indent="0">
              <a:buNone/>
            </a:pPr>
            <a:endParaRPr lang="en-US" dirty="0"/>
          </a:p>
        </p:txBody>
      </p:sp>
    </p:spTree>
    <p:extLst>
      <p:ext uri="{BB962C8B-B14F-4D97-AF65-F5344CB8AC3E}">
        <p14:creationId xmlns:p14="http://schemas.microsoft.com/office/powerpoint/2010/main" val="131213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normAutofit/>
          </a:bodyPr>
          <a:lstStyle/>
          <a:p>
            <a:r>
              <a:rPr lang="en-US" b="1" dirty="0"/>
              <a:t>iii. Discount Window Operations</a:t>
            </a:r>
          </a:p>
          <a:p>
            <a:r>
              <a:rPr lang="en-US" dirty="0"/>
              <a:t>This instrument is a facility provided by the central bank which enables the DMBs to borrow reserves against collaterals in form of government or other acceptable securities.</a:t>
            </a:r>
          </a:p>
          <a:p>
            <a:r>
              <a:rPr lang="en-US" dirty="0"/>
              <a:t> The central bank operates this facility in accordance with its role as lender of last resort and transactions are conducted in form of short term (usually overnight) loans. </a:t>
            </a:r>
          </a:p>
          <a:p>
            <a:r>
              <a:rPr lang="en-US" dirty="0"/>
              <a:t>The central bank lends to financially sound DMBs at the policy rate. This rate sets the floor for the interest rate regime in the money market (the nominal anchor rate). </a:t>
            </a:r>
          </a:p>
        </p:txBody>
      </p:sp>
    </p:spTree>
    <p:extLst>
      <p:ext uri="{BB962C8B-B14F-4D97-AF65-F5344CB8AC3E}">
        <p14:creationId xmlns:p14="http://schemas.microsoft.com/office/powerpoint/2010/main" val="3941420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638550"/>
          </a:xfrm>
        </p:spPr>
        <p:txBody>
          <a:bodyPr>
            <a:normAutofit fontScale="92500"/>
          </a:bodyPr>
          <a:lstStyle/>
          <a:p>
            <a:r>
              <a:rPr lang="en-US" dirty="0"/>
              <a:t>This affects the supply of credit, the supply of savings (which affects the supply of reserves and monetary aggregate) and the supply of investment (which affects employment and GDP).</a:t>
            </a:r>
          </a:p>
          <a:p>
            <a:r>
              <a:rPr lang="en-US" dirty="0"/>
              <a:t>The discount window is a central bank facility that offers commercial banks very short-term loans (often overnight).</a:t>
            </a:r>
          </a:p>
          <a:p>
            <a:r>
              <a:rPr lang="en-US" dirty="0"/>
              <a:t>The Central bank extends discount window loans to financial institutions that, in turn, support commercial industries.</a:t>
            </a:r>
          </a:p>
          <a:p>
            <a:r>
              <a:rPr lang="en-US" dirty="0"/>
              <a:t>The discount window rate is higher than the fed funds target rate, which encourages banks to borrow and lend to each other and only turn to the central bank when necessary.</a:t>
            </a:r>
          </a:p>
          <a:p>
            <a:endParaRPr lang="en-US" dirty="0"/>
          </a:p>
        </p:txBody>
      </p:sp>
    </p:spTree>
    <p:extLst>
      <p:ext uri="{BB962C8B-B14F-4D97-AF65-F5344CB8AC3E}">
        <p14:creationId xmlns:p14="http://schemas.microsoft.com/office/powerpoint/2010/main" val="261381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lstStyle/>
          <a:p>
            <a:pPr marL="0" indent="0">
              <a:buNone/>
            </a:pPr>
            <a:r>
              <a:rPr lang="en-US" b="1" dirty="0"/>
              <a:t>iv. Exchange Rate</a:t>
            </a:r>
          </a:p>
          <a:p>
            <a:r>
              <a:rPr lang="en-US" dirty="0"/>
              <a:t>The balance of payments can be in deficit or in surplus and this can affect the monetary base, hence the money supply, in one direction or the other. </a:t>
            </a:r>
          </a:p>
          <a:p>
            <a:r>
              <a:rPr lang="en-US" dirty="0"/>
              <a:t>By selling or buying foreign exchange, the central bank ensures that the exchange rate is at an optimal level. </a:t>
            </a:r>
          </a:p>
          <a:p>
            <a:r>
              <a:rPr lang="en-US" dirty="0"/>
              <a:t>The real exchange rate when misaligned affects the current account balance because of its impact on external competitiveness.</a:t>
            </a:r>
          </a:p>
          <a:p>
            <a:endParaRPr lang="en-US" dirty="0"/>
          </a:p>
        </p:txBody>
      </p:sp>
    </p:spTree>
    <p:extLst>
      <p:ext uri="{BB962C8B-B14F-4D97-AF65-F5344CB8AC3E}">
        <p14:creationId xmlns:p14="http://schemas.microsoft.com/office/powerpoint/2010/main" val="1755629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1854200"/>
            <a:ext cx="9604375" cy="3611563"/>
          </a:xfrm>
        </p:spPr>
        <p:txBody>
          <a:bodyPr>
            <a:normAutofit fontScale="92500" lnSpcReduction="10000"/>
          </a:bodyPr>
          <a:lstStyle/>
          <a:p>
            <a:pPr marL="0" indent="0">
              <a:buNone/>
            </a:pPr>
            <a:r>
              <a:rPr lang="en-US" b="1" dirty="0"/>
              <a:t>v. Prudential Guidelines</a:t>
            </a:r>
          </a:p>
          <a:p>
            <a:r>
              <a:rPr lang="en-US" dirty="0"/>
              <a:t>The central bank may require DMBs to exercise particular care in their credit operations in order to achieve specified outcomes. </a:t>
            </a:r>
          </a:p>
          <a:p>
            <a:r>
              <a:rPr lang="en-US" dirty="0"/>
              <a:t>Key elements of prudential guidelines remove some discretion from bank management and replace them with rules.</a:t>
            </a:r>
          </a:p>
          <a:p>
            <a:r>
              <a:rPr lang="en-US" dirty="0"/>
              <a:t>It is a legal framework focused on the financial safety and stability of institutions and the broader financial system. </a:t>
            </a:r>
          </a:p>
          <a:p>
            <a:r>
              <a:rPr lang="en-US" dirty="0"/>
              <a:t>The Prudential Authority regulates banks, insurers, cooperative financial institutions, financial conglomerates and certain market infrastructures.</a:t>
            </a:r>
          </a:p>
          <a:p>
            <a:endParaRPr lang="en-US" dirty="0"/>
          </a:p>
        </p:txBody>
      </p:sp>
    </p:spTree>
    <p:extLst>
      <p:ext uri="{BB962C8B-B14F-4D97-AF65-F5344CB8AC3E}">
        <p14:creationId xmlns:p14="http://schemas.microsoft.com/office/powerpoint/2010/main" val="947563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2016125"/>
            <a:ext cx="9604375" cy="3449638"/>
          </a:xfrm>
        </p:spPr>
        <p:txBody>
          <a:bodyPr/>
          <a:lstStyle/>
          <a:p>
            <a:pPr marL="0" indent="0">
              <a:buNone/>
            </a:pPr>
            <a:r>
              <a:rPr lang="en-US" b="1" dirty="0"/>
              <a:t>vi. Moral Suasion</a:t>
            </a:r>
          </a:p>
          <a:p>
            <a:r>
              <a:rPr lang="en-US" dirty="0"/>
              <a:t>The central bank issues licenses to DMBs and regulates the operation of the banking system. </a:t>
            </a:r>
          </a:p>
          <a:p>
            <a:r>
              <a:rPr lang="en-US" dirty="0"/>
              <a:t>Thus, it can persuade banks to follow certain policies such as credit restraint or expansion, increase savings mobilization and promote exports through financial support,.</a:t>
            </a:r>
          </a:p>
          <a:p>
            <a:r>
              <a:rPr lang="en-US" dirty="0"/>
              <a:t>which otherwise they may not do, based on their risk/return assessment.</a:t>
            </a:r>
          </a:p>
          <a:p>
            <a:r>
              <a:rPr lang="en-US" dirty="0"/>
              <a:t>It includes psychological means and informal means of selective credit control.</a:t>
            </a:r>
          </a:p>
          <a:p>
            <a:endParaRPr lang="en-US" dirty="0"/>
          </a:p>
          <a:p>
            <a:endParaRPr lang="en-US" dirty="0"/>
          </a:p>
        </p:txBody>
      </p:sp>
    </p:spTree>
    <p:extLst>
      <p:ext uri="{BB962C8B-B14F-4D97-AF65-F5344CB8AC3E}">
        <p14:creationId xmlns:p14="http://schemas.microsoft.com/office/powerpoint/2010/main" val="23206151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normAutofit fontScale="92500"/>
          </a:bodyPr>
          <a:lstStyle/>
          <a:p>
            <a:pPr marL="0" indent="0">
              <a:buNone/>
            </a:pPr>
            <a:r>
              <a:rPr lang="en-US" b="1" dirty="0"/>
              <a:t>vii. Bank Rate Policy</a:t>
            </a:r>
          </a:p>
          <a:p>
            <a:r>
              <a:rPr lang="en-US" dirty="0"/>
              <a:t>The bank rate is the minimum lending rate of the central bank at which it rediscounts first class bills of exchange and government securities held by the commercial banks. </a:t>
            </a:r>
          </a:p>
          <a:p>
            <a:r>
              <a:rPr lang="en-US" dirty="0"/>
              <a:t>When the central bank finds that inflationary pressure have started emerging within the economy, it raises the bank rate. </a:t>
            </a:r>
          </a:p>
          <a:p>
            <a:r>
              <a:rPr lang="en-US" dirty="0"/>
              <a:t>Borrowing from the central banks, becomes costly and commercial banks borrow less from it. </a:t>
            </a:r>
          </a:p>
          <a:p>
            <a:r>
              <a:rPr lang="en-US" dirty="0"/>
              <a:t>The commercial banks, in turn, raise their lending rates to the business community and borrowers borrow less from the commercial banks. </a:t>
            </a:r>
          </a:p>
        </p:txBody>
      </p:sp>
    </p:spTree>
    <p:extLst>
      <p:ext uri="{BB962C8B-B14F-4D97-AF65-F5344CB8AC3E}">
        <p14:creationId xmlns:p14="http://schemas.microsoft.com/office/powerpoint/2010/main" val="3343580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r>
              <a:rPr lang="en-US" dirty="0"/>
              <a:t>There is contraction of credit and prices are checked from rising further. </a:t>
            </a:r>
          </a:p>
          <a:p>
            <a:r>
              <a:rPr lang="en-US" dirty="0"/>
              <a:t>On the contrary, when prices are depressed, the central bank lowers the bank rate. </a:t>
            </a:r>
          </a:p>
          <a:p>
            <a:r>
              <a:rPr lang="en-US" dirty="0"/>
              <a:t>It is cheap to borrow from the central bank on the part of commercial banks. </a:t>
            </a:r>
          </a:p>
          <a:p>
            <a:r>
              <a:rPr lang="en-US" dirty="0"/>
              <a:t>The latter also lower their lending rates. Businessmen are encouraged to borrow more. Investment is encouraged. </a:t>
            </a:r>
          </a:p>
          <a:p>
            <a:r>
              <a:rPr lang="en-US" dirty="0"/>
              <a:t>Output, employment, income and demand start rising and the downward movement of prices is checked.</a:t>
            </a:r>
          </a:p>
          <a:p>
            <a:endParaRPr lang="en-US" dirty="0"/>
          </a:p>
          <a:p>
            <a:endParaRPr lang="en-US" dirty="0"/>
          </a:p>
        </p:txBody>
      </p:sp>
    </p:spTree>
    <p:extLst>
      <p:ext uri="{BB962C8B-B14F-4D97-AF65-F5344CB8AC3E}">
        <p14:creationId xmlns:p14="http://schemas.microsoft.com/office/powerpoint/2010/main" val="4224983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0C8B39-CE47-BCDE-78BE-5D736D0DAA66}"/>
              </a:ext>
            </a:extLst>
          </p:cNvPr>
          <p:cNvSpPr>
            <a:spLocks noGrp="1"/>
          </p:cNvSpPr>
          <p:nvPr>
            <p:ph idx="4294967295"/>
          </p:nvPr>
        </p:nvSpPr>
        <p:spPr>
          <a:xfrm>
            <a:off x="2587625" y="2016125"/>
            <a:ext cx="9604375" cy="3449638"/>
          </a:xfrm>
        </p:spPr>
        <p:txBody>
          <a:bodyPr/>
          <a:lstStyle/>
          <a:p>
            <a:pPr marL="0" indent="0">
              <a:buNone/>
            </a:pPr>
            <a:r>
              <a:rPr lang="en-US" b="1" dirty="0" err="1"/>
              <a:t>Viii</a:t>
            </a:r>
            <a:r>
              <a:rPr lang="en-US" b="1" dirty="0"/>
              <a:t>. Repo rate and reverse repo rate</a:t>
            </a:r>
          </a:p>
          <a:p>
            <a:r>
              <a:rPr lang="en-US" i="1" dirty="0"/>
              <a:t>A Repo rate </a:t>
            </a:r>
            <a:r>
              <a:rPr lang="en-US" dirty="0"/>
              <a:t>is a rate at which commercial banks borrow money by selling their securities to the central bank to maintain liquidity.</a:t>
            </a:r>
          </a:p>
          <a:p>
            <a:r>
              <a:rPr lang="en-US" dirty="0"/>
              <a:t> Commercial banks sell their securities in case of a shortage of funds or due to some statutory measures.</a:t>
            </a:r>
          </a:p>
          <a:p>
            <a:r>
              <a:rPr lang="en-US" dirty="0"/>
              <a:t> It is one of the main instruments of the central bank to keep inflation under control. </a:t>
            </a:r>
          </a:p>
          <a:p>
            <a:r>
              <a:rPr lang="en-US" i="1" dirty="0"/>
              <a:t>Reverse Repo Rate-</a:t>
            </a:r>
            <a:r>
              <a:rPr lang="en-US" dirty="0"/>
              <a:t>is</a:t>
            </a:r>
            <a:r>
              <a:rPr lang="en-US" i="1" dirty="0"/>
              <a:t> </a:t>
            </a:r>
            <a:r>
              <a:rPr lang="en-US" dirty="0"/>
              <a:t>where the central bank borrows money from commercial banks.</a:t>
            </a:r>
          </a:p>
        </p:txBody>
      </p:sp>
    </p:spTree>
    <p:extLst>
      <p:ext uri="{BB962C8B-B14F-4D97-AF65-F5344CB8AC3E}">
        <p14:creationId xmlns:p14="http://schemas.microsoft.com/office/powerpoint/2010/main" val="18269014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A90C95-0207-A3AC-ABE2-40D485A445EB}"/>
              </a:ext>
            </a:extLst>
          </p:cNvPr>
          <p:cNvSpPr>
            <a:spLocks noGrp="1"/>
          </p:cNvSpPr>
          <p:nvPr>
            <p:ph idx="4294967295"/>
          </p:nvPr>
        </p:nvSpPr>
        <p:spPr>
          <a:xfrm>
            <a:off x="2587625" y="2016125"/>
            <a:ext cx="9604375" cy="3449638"/>
          </a:xfrm>
        </p:spPr>
        <p:txBody>
          <a:bodyPr/>
          <a:lstStyle/>
          <a:p>
            <a:r>
              <a:rPr lang="en-US" dirty="0"/>
              <a:t>The central bank borrows money from commercial banks when there is excess liquidity in the market. </a:t>
            </a:r>
          </a:p>
          <a:p>
            <a:r>
              <a:rPr lang="en-US" dirty="0"/>
              <a:t>In case commercial banks get benefits by receiving the interest on their holdings with the Central bank.</a:t>
            </a:r>
          </a:p>
          <a:p>
            <a:r>
              <a:rPr lang="en-US" dirty="0"/>
              <a:t>At the time of higher inflation in the country, central bank increases the reverse repo rate that encourages commercial banks to place more funds with the central bank.</a:t>
            </a:r>
          </a:p>
          <a:p>
            <a:r>
              <a:rPr lang="en-US" dirty="0"/>
              <a:t>,Commercial banks then benefit by earning higher returns on the excess funds.</a:t>
            </a:r>
          </a:p>
          <a:p>
            <a:endParaRPr lang="en-US" dirty="0"/>
          </a:p>
        </p:txBody>
      </p:sp>
    </p:spTree>
    <p:extLst>
      <p:ext uri="{BB962C8B-B14F-4D97-AF65-F5344CB8AC3E}">
        <p14:creationId xmlns:p14="http://schemas.microsoft.com/office/powerpoint/2010/main" val="32454769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9BF213-6D4A-0871-5035-BA7C7B2750D2}"/>
              </a:ext>
            </a:extLst>
          </p:cNvPr>
          <p:cNvSpPr>
            <a:spLocks noGrp="1"/>
          </p:cNvSpPr>
          <p:nvPr>
            <p:ph idx="4294967295"/>
          </p:nvPr>
        </p:nvSpPr>
        <p:spPr>
          <a:xfrm>
            <a:off x="2587625" y="2016125"/>
            <a:ext cx="9604375" cy="3449638"/>
          </a:xfrm>
        </p:spPr>
        <p:txBody>
          <a:bodyPr/>
          <a:lstStyle/>
          <a:p>
            <a:pPr marL="0" indent="0">
              <a:buNone/>
            </a:pPr>
            <a:r>
              <a:rPr lang="en-US" b="1" dirty="0"/>
              <a:t> 3.2 Advantages, disadvantages and operational issues</a:t>
            </a:r>
          </a:p>
          <a:p>
            <a:pPr marL="0" indent="0">
              <a:buNone/>
            </a:pPr>
            <a:r>
              <a:rPr lang="en-US" b="1" dirty="0"/>
              <a:t>Modes of operation</a:t>
            </a:r>
          </a:p>
          <a:p>
            <a:r>
              <a:rPr lang="en-US" dirty="0"/>
              <a:t>In implementing    monetary   policy, a central   bank can act  in two  ways:  </a:t>
            </a:r>
          </a:p>
          <a:p>
            <a:pPr marL="0" indent="0">
              <a:buNone/>
            </a:pPr>
            <a:r>
              <a:rPr lang="en-US" dirty="0"/>
              <a:t>-Directly   through   its regulatory powers,  or</a:t>
            </a:r>
          </a:p>
          <a:p>
            <a:pPr marL="0" indent="0">
              <a:buNone/>
            </a:pPr>
            <a:r>
              <a:rPr lang="en-US" dirty="0"/>
              <a:t> -Indirectly   through  its influence  on money market   conditions     as   the   issuer    of  central    bank money  (currency  in circulation    and balances  with the central  bank). </a:t>
            </a:r>
          </a:p>
        </p:txBody>
      </p:sp>
    </p:spTree>
    <p:extLst>
      <p:ext uri="{BB962C8B-B14F-4D97-AF65-F5344CB8AC3E}">
        <p14:creationId xmlns:p14="http://schemas.microsoft.com/office/powerpoint/2010/main" val="3962401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AD1979-34B1-2924-D247-AEB00EB3857C}"/>
              </a:ext>
            </a:extLst>
          </p:cNvPr>
          <p:cNvSpPr>
            <a:spLocks noGrp="1"/>
          </p:cNvSpPr>
          <p:nvPr>
            <p:ph idx="4294967295"/>
          </p:nvPr>
        </p:nvSpPr>
        <p:spPr>
          <a:xfrm>
            <a:off x="2587625" y="2016125"/>
            <a:ext cx="9604375" cy="3449638"/>
          </a:xfrm>
        </p:spPr>
        <p:txBody>
          <a:bodyPr/>
          <a:lstStyle/>
          <a:p>
            <a:r>
              <a:rPr lang="en-US" dirty="0"/>
              <a:t>This distinction between  direct  and indirect  monetary  instruments   can operate  in two ways:</a:t>
            </a:r>
          </a:p>
          <a:p>
            <a:pPr marL="514350" indent="-514350">
              <a:buAutoNum type="romanLcParenBoth"/>
            </a:pPr>
            <a:r>
              <a:rPr lang="en-US" dirty="0"/>
              <a:t>Direct  instruments    set or limit  either  prices  (interest   rates)   or  quantities  (credit)   through   regulations,  while  indirect   instruments   operate  through  the market  by  influencing    underlying   demand   and  supply conditions.</a:t>
            </a:r>
          </a:p>
          <a:p>
            <a:pPr marL="514350" indent="-514350">
              <a:buAutoNum type="romanLcParenBoth"/>
            </a:pPr>
            <a:r>
              <a:rPr lang="en-US" dirty="0"/>
              <a:t>Direct    instruments      in   the   form    of   credit ceilings    are mainly    aimed  at  the  balance   sheets   of the  commercial     banks,   while   most  indirect   instruments  arc  aimed  at the  balance   sheet  of the  central bank.</a:t>
            </a:r>
          </a:p>
        </p:txBody>
      </p:sp>
    </p:spTree>
    <p:extLst>
      <p:ext uri="{BB962C8B-B14F-4D97-AF65-F5344CB8AC3E}">
        <p14:creationId xmlns:p14="http://schemas.microsoft.com/office/powerpoint/2010/main" val="40865182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0CF57D-DBE3-D022-178D-359FA336A556}"/>
              </a:ext>
            </a:extLst>
          </p:cNvPr>
          <p:cNvSpPr>
            <a:spLocks noGrp="1"/>
          </p:cNvSpPr>
          <p:nvPr>
            <p:ph idx="4294967295"/>
          </p:nvPr>
        </p:nvSpPr>
        <p:spPr>
          <a:xfrm>
            <a:off x="2587625" y="2016125"/>
            <a:ext cx="9604375" cy="3449638"/>
          </a:xfrm>
        </p:spPr>
        <p:txBody>
          <a:bodyPr/>
          <a:lstStyle/>
          <a:p>
            <a:pPr marL="0" indent="0">
              <a:buNone/>
            </a:pPr>
            <a:r>
              <a:rPr lang="en-US" b="1" dirty="0"/>
              <a:t>Advantages, Disadvantages, and  Operational  Issues</a:t>
            </a:r>
          </a:p>
          <a:p>
            <a:pPr marL="0" indent="0">
              <a:buNone/>
            </a:pPr>
            <a:r>
              <a:rPr lang="en-US" b="1" dirty="0"/>
              <a:t>Indirect instruments</a:t>
            </a:r>
          </a:p>
          <a:p>
            <a:pPr marL="0" indent="0">
              <a:buNone/>
            </a:pPr>
            <a:r>
              <a:rPr lang="en-US" dirty="0"/>
              <a:t>a)</a:t>
            </a:r>
            <a:r>
              <a:rPr lang="en-US" u="sng" dirty="0"/>
              <a:t>Reserve requirements</a:t>
            </a:r>
          </a:p>
          <a:p>
            <a:pPr marL="0" indent="0">
              <a:buNone/>
            </a:pPr>
            <a:r>
              <a:rPr lang="en-US" i="1" dirty="0"/>
              <a:t>Advantages</a:t>
            </a:r>
            <a:r>
              <a:rPr lang="en-US" dirty="0"/>
              <a:t>-Helps to induce demand for reserves and therefore enhance predictability of reserve demand.</a:t>
            </a:r>
          </a:p>
          <a:p>
            <a:pPr marL="0" indent="0">
              <a:buNone/>
            </a:pPr>
            <a:r>
              <a:rPr lang="en-US" dirty="0"/>
              <a:t>- An increase in reserve requirements helps in the one-off sterilization of excess liquidity</a:t>
            </a:r>
          </a:p>
          <a:p>
            <a:pPr marL="0" indent="0">
              <a:buNone/>
            </a:pPr>
            <a:r>
              <a:rPr lang="en-US" i="1" dirty="0"/>
              <a:t>Disadvantages</a:t>
            </a:r>
            <a:r>
              <a:rPr lang="en-US" dirty="0"/>
              <a:t>-A high requirement imposes tax on bank intermediation.</a:t>
            </a:r>
          </a:p>
          <a:p>
            <a:endParaRPr lang="en-US" dirty="0"/>
          </a:p>
          <a:p>
            <a:endParaRPr lang="en-US" dirty="0"/>
          </a:p>
        </p:txBody>
      </p:sp>
    </p:spTree>
    <p:extLst>
      <p:ext uri="{BB962C8B-B14F-4D97-AF65-F5344CB8AC3E}">
        <p14:creationId xmlns:p14="http://schemas.microsoft.com/office/powerpoint/2010/main" val="6728867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229DBD-D021-C914-97E8-0EFAC6713928}"/>
              </a:ext>
            </a:extLst>
          </p:cNvPr>
          <p:cNvSpPr>
            <a:spLocks noGrp="1"/>
          </p:cNvSpPr>
          <p:nvPr>
            <p:ph idx="4294967295"/>
          </p:nvPr>
        </p:nvSpPr>
        <p:spPr>
          <a:xfrm>
            <a:off x="2587625" y="2016125"/>
            <a:ext cx="9604375" cy="3449638"/>
          </a:xfrm>
        </p:spPr>
        <p:txBody>
          <a:bodyPr>
            <a:normAutofit fontScale="92500" lnSpcReduction="10000"/>
          </a:bodyPr>
          <a:lstStyle/>
          <a:p>
            <a:r>
              <a:rPr lang="en-US" dirty="0"/>
              <a:t>-Not convenient for short-term liquidity management.</a:t>
            </a:r>
          </a:p>
          <a:p>
            <a:pPr marL="0" indent="0">
              <a:buNone/>
            </a:pPr>
            <a:r>
              <a:rPr lang="en-US" i="1" dirty="0"/>
              <a:t>Design and operations-</a:t>
            </a:r>
            <a:r>
              <a:rPr lang="en-US" dirty="0"/>
              <a:t>Design includes definition and monitoring of requirement base.</a:t>
            </a:r>
          </a:p>
          <a:p>
            <a:pPr marL="0" indent="0">
              <a:buNone/>
            </a:pPr>
            <a:r>
              <a:rPr lang="en-US" dirty="0"/>
              <a:t>-Averaging provides banks with greater flexibility in portfolio management.</a:t>
            </a:r>
          </a:p>
          <a:p>
            <a:pPr marL="0" indent="0">
              <a:buNone/>
            </a:pPr>
            <a:r>
              <a:rPr lang="en-US" i="1" dirty="0"/>
              <a:t>Experience and assessment-</a:t>
            </a:r>
            <a:r>
              <a:rPr lang="en-US" dirty="0"/>
              <a:t>Used extensively in some countries, especially in Latin America. </a:t>
            </a:r>
          </a:p>
          <a:p>
            <a:pPr marL="0" indent="0">
              <a:buNone/>
            </a:pPr>
            <a:r>
              <a:rPr lang="en-US" dirty="0"/>
              <a:t>2) </a:t>
            </a:r>
            <a:r>
              <a:rPr lang="en-US" u="sng" dirty="0"/>
              <a:t>Open Market operations</a:t>
            </a:r>
          </a:p>
          <a:p>
            <a:pPr marL="0" indent="0">
              <a:buNone/>
            </a:pPr>
            <a:r>
              <a:rPr lang="en-US" i="1" dirty="0"/>
              <a:t>Advantages-</a:t>
            </a:r>
            <a:r>
              <a:rPr lang="en-US" dirty="0"/>
              <a:t>Flexible instrument for short-term liquidity. </a:t>
            </a:r>
          </a:p>
          <a:p>
            <a:pPr marL="0" indent="0">
              <a:buNone/>
            </a:pPr>
            <a:r>
              <a:rPr lang="en-US" dirty="0"/>
              <a:t>Disadvantage-Central bank may incur losses if large primary issuance is needed to sterilize liquidity. </a:t>
            </a:r>
          </a:p>
          <a:p>
            <a:pPr marL="0" indent="0">
              <a:buNone/>
            </a:pPr>
            <a:endParaRPr lang="en-US" u="sng" dirty="0"/>
          </a:p>
        </p:txBody>
      </p:sp>
    </p:spTree>
    <p:extLst>
      <p:ext uri="{BB962C8B-B14F-4D97-AF65-F5344CB8AC3E}">
        <p14:creationId xmlns:p14="http://schemas.microsoft.com/office/powerpoint/2010/main" val="7016156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787E2E-8421-B9A7-2BFB-C166AFD31843}"/>
              </a:ext>
            </a:extLst>
          </p:cNvPr>
          <p:cNvSpPr>
            <a:spLocks noGrp="1"/>
          </p:cNvSpPr>
          <p:nvPr>
            <p:ph idx="4294967295"/>
          </p:nvPr>
        </p:nvSpPr>
        <p:spPr>
          <a:xfrm>
            <a:off x="2587625" y="2016125"/>
            <a:ext cx="9604375" cy="3449638"/>
          </a:xfrm>
        </p:spPr>
        <p:txBody>
          <a:bodyPr>
            <a:normAutofit lnSpcReduction="10000"/>
          </a:bodyPr>
          <a:lstStyle/>
          <a:p>
            <a:r>
              <a:rPr lang="en-US" i="1" dirty="0"/>
              <a:t>Design and operations</a:t>
            </a:r>
            <a:r>
              <a:rPr lang="en-US" dirty="0"/>
              <a:t>-Management of liquidity can be achieved through staggered primary issuance.</a:t>
            </a:r>
          </a:p>
          <a:p>
            <a:r>
              <a:rPr lang="en-US" i="1" dirty="0"/>
              <a:t>Experience and assessment-</a:t>
            </a:r>
            <a:r>
              <a:rPr lang="en-US" dirty="0"/>
              <a:t>Used in many countries especially where; there is a need to separate monetary policy objectives from public debt or</a:t>
            </a:r>
          </a:p>
          <a:p>
            <a:pPr>
              <a:buFontTx/>
              <a:buChar char="-"/>
            </a:pPr>
            <a:r>
              <a:rPr lang="en-US" dirty="0"/>
              <a:t>The secondary markets are insufficiently developed</a:t>
            </a:r>
          </a:p>
          <a:p>
            <a:pPr marL="0" indent="0">
              <a:buNone/>
            </a:pPr>
            <a:r>
              <a:rPr lang="en-US" dirty="0"/>
              <a:t>3 </a:t>
            </a:r>
            <a:r>
              <a:rPr lang="en-US" u="sng" dirty="0"/>
              <a:t>Re discount window</a:t>
            </a:r>
          </a:p>
          <a:p>
            <a:pPr marL="0" indent="0">
              <a:buNone/>
            </a:pPr>
            <a:r>
              <a:rPr lang="en-US" i="1" dirty="0"/>
              <a:t>Advantages</a:t>
            </a:r>
            <a:r>
              <a:rPr lang="en-US" dirty="0"/>
              <a:t>- often can enhance transmission of policy stance through announcement effect as a key rate.</a:t>
            </a:r>
          </a:p>
        </p:txBody>
      </p:sp>
    </p:spTree>
    <p:extLst>
      <p:ext uri="{BB962C8B-B14F-4D97-AF65-F5344CB8AC3E}">
        <p14:creationId xmlns:p14="http://schemas.microsoft.com/office/powerpoint/2010/main" val="3301412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0C4E3-6E80-B5BE-B065-021DB82A7514}"/>
              </a:ext>
            </a:extLst>
          </p:cNvPr>
          <p:cNvSpPr>
            <a:spLocks noGrp="1"/>
          </p:cNvSpPr>
          <p:nvPr>
            <p:ph idx="4294967295"/>
          </p:nvPr>
        </p:nvSpPr>
        <p:spPr>
          <a:xfrm>
            <a:off x="2587625" y="2016125"/>
            <a:ext cx="9604375" cy="3449638"/>
          </a:xfrm>
        </p:spPr>
        <p:txBody>
          <a:bodyPr/>
          <a:lstStyle/>
          <a:p>
            <a:r>
              <a:rPr lang="en-US" dirty="0"/>
              <a:t>Initial impact is wider than with open market operations.</a:t>
            </a:r>
          </a:p>
          <a:p>
            <a:pPr marL="0" indent="0">
              <a:buNone/>
            </a:pPr>
            <a:r>
              <a:rPr lang="en-US" i="1" dirty="0"/>
              <a:t>Disadvantage-</a:t>
            </a:r>
            <a:r>
              <a:rPr lang="en-US" dirty="0"/>
              <a:t>Not very convenient for precise base money targeting, since access to window is usually at initiative of banks.</a:t>
            </a:r>
          </a:p>
          <a:p>
            <a:pPr marL="0" indent="0">
              <a:buNone/>
            </a:pPr>
            <a:r>
              <a:rPr lang="en-US" i="1" dirty="0"/>
              <a:t>Design and operations</a:t>
            </a:r>
            <a:r>
              <a:rPr lang="en-US" dirty="0"/>
              <a:t>-Rediscount rate can be above-market rate to discourage access. </a:t>
            </a:r>
          </a:p>
          <a:p>
            <a:pPr marL="0" indent="0">
              <a:buNone/>
            </a:pPr>
            <a:r>
              <a:rPr lang="en-US" i="1" dirty="0"/>
              <a:t>Experience and assessment-Used </a:t>
            </a:r>
            <a:r>
              <a:rPr lang="en-US" dirty="0"/>
              <a:t>in many countries as standard instrument for monetary control, although access at initiative of banks can complicate its usefulness </a:t>
            </a:r>
          </a:p>
          <a:p>
            <a:pPr marL="0" indent="0">
              <a:buNone/>
            </a:pPr>
            <a:endParaRPr lang="en-US" dirty="0"/>
          </a:p>
        </p:txBody>
      </p:sp>
    </p:spTree>
    <p:extLst>
      <p:ext uri="{BB962C8B-B14F-4D97-AF65-F5344CB8AC3E}">
        <p14:creationId xmlns:p14="http://schemas.microsoft.com/office/powerpoint/2010/main" val="34020631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DCE418-E441-178A-E7DA-A95ED675FC09}"/>
              </a:ext>
            </a:extLst>
          </p:cNvPr>
          <p:cNvSpPr>
            <a:spLocks noGrp="1"/>
          </p:cNvSpPr>
          <p:nvPr>
            <p:ph idx="4294967295"/>
          </p:nvPr>
        </p:nvSpPr>
        <p:spPr>
          <a:xfrm>
            <a:off x="2587625" y="2016125"/>
            <a:ext cx="9604375" cy="3449638"/>
          </a:xfrm>
        </p:spPr>
        <p:txBody>
          <a:bodyPr/>
          <a:lstStyle/>
          <a:p>
            <a:pPr marL="0" indent="0">
              <a:buNone/>
            </a:pPr>
            <a:r>
              <a:rPr lang="en-US" b="1" dirty="0"/>
              <a:t>Direct instruments</a:t>
            </a:r>
          </a:p>
          <a:p>
            <a:pPr marL="514350" indent="-514350">
              <a:buAutoNum type="romanLcParenR"/>
            </a:pPr>
            <a:r>
              <a:rPr lang="en-US" b="1" dirty="0"/>
              <a:t>Interest rate controls</a:t>
            </a:r>
          </a:p>
          <a:p>
            <a:pPr marL="0" indent="0">
              <a:buNone/>
            </a:pPr>
            <a:r>
              <a:rPr lang="en-US" i="1" dirty="0"/>
              <a:t>Advantage-</a:t>
            </a:r>
            <a:r>
              <a:rPr lang="en-US" dirty="0"/>
              <a:t>Contain the effects of noncompetitive pricing when entry into banking is limited.   -Limit adverse selection problems.</a:t>
            </a:r>
          </a:p>
          <a:p>
            <a:pPr marL="0" indent="0">
              <a:buNone/>
            </a:pPr>
            <a:r>
              <a:rPr lang="en-US" i="1" dirty="0"/>
              <a:t>Disadvantage-</a:t>
            </a:r>
            <a:r>
              <a:rPr lang="en-US" dirty="0"/>
              <a:t>Allocation of financial resources not based on the price mechanism.</a:t>
            </a:r>
          </a:p>
          <a:p>
            <a:pPr marL="0" indent="0">
              <a:buNone/>
            </a:pPr>
            <a:r>
              <a:rPr lang="en-US" dirty="0"/>
              <a:t>-Ceiling easily circumvented by shifting bank deposits into assets yielding market rates.</a:t>
            </a:r>
          </a:p>
          <a:p>
            <a:pPr marL="0" indent="0">
              <a:buNone/>
            </a:pPr>
            <a:r>
              <a:rPr lang="en-US" i="1" dirty="0"/>
              <a:t>Design and Operations-Design can involve fixing interest rates or spreads.</a:t>
            </a:r>
          </a:p>
        </p:txBody>
      </p:sp>
    </p:spTree>
    <p:extLst>
      <p:ext uri="{BB962C8B-B14F-4D97-AF65-F5344CB8AC3E}">
        <p14:creationId xmlns:p14="http://schemas.microsoft.com/office/powerpoint/2010/main" val="3828056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CF36BA-F181-C2D0-4713-169C00C5B0E0}"/>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i="1" dirty="0"/>
              <a:t>Experience and assessment-</a:t>
            </a:r>
            <a:r>
              <a:rPr lang="en-US" dirty="0"/>
              <a:t>Increasingly ineffective as markets and financial instruments develop. </a:t>
            </a:r>
          </a:p>
          <a:p>
            <a:pPr marL="0" indent="0">
              <a:buNone/>
            </a:pPr>
            <a:r>
              <a:rPr lang="en-US" dirty="0"/>
              <a:t>-Effectiveness requires a credible enforcement system.</a:t>
            </a:r>
          </a:p>
          <a:p>
            <a:pPr marL="0" indent="0">
              <a:buNone/>
            </a:pPr>
            <a:r>
              <a:rPr lang="en-US" dirty="0"/>
              <a:t>ii) Bank by bank credit </a:t>
            </a:r>
            <a:r>
              <a:rPr lang="en-US" dirty="0" err="1"/>
              <a:t>ceillings</a:t>
            </a:r>
            <a:endParaRPr lang="en-US" dirty="0"/>
          </a:p>
          <a:p>
            <a:pPr marL="0" indent="0">
              <a:buNone/>
            </a:pPr>
            <a:r>
              <a:rPr lang="en-US" i="1" dirty="0"/>
              <a:t>Advantages-</a:t>
            </a:r>
            <a:r>
              <a:rPr lang="en-US" dirty="0"/>
              <a:t>Can deliver effective control over bank credit if reserve money creation is otherwise controlled.</a:t>
            </a:r>
          </a:p>
          <a:p>
            <a:pPr marL="0" indent="0">
              <a:buNone/>
            </a:pPr>
            <a:r>
              <a:rPr lang="en-US" i="1" dirty="0"/>
              <a:t>Disadvantages-</a:t>
            </a:r>
            <a:r>
              <a:rPr lang="en-US" dirty="0"/>
              <a:t>they progressively distort the allocation of bank resources. </a:t>
            </a:r>
          </a:p>
          <a:p>
            <a:pPr marL="0" indent="0">
              <a:buNone/>
            </a:pPr>
            <a:r>
              <a:rPr lang="en-US" dirty="0"/>
              <a:t>-Can lead to disintermediation and ultimate loss of effectiveness. </a:t>
            </a:r>
          </a:p>
          <a:p>
            <a:pPr marL="0" indent="0">
              <a:buNone/>
            </a:pPr>
            <a:endParaRPr lang="en-US" dirty="0"/>
          </a:p>
        </p:txBody>
      </p:sp>
    </p:spTree>
    <p:extLst>
      <p:ext uri="{BB962C8B-B14F-4D97-AF65-F5344CB8AC3E}">
        <p14:creationId xmlns:p14="http://schemas.microsoft.com/office/powerpoint/2010/main" val="8052170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34E59A-B1A7-BC60-3DF9-353B5CD6055B}"/>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i="1" dirty="0"/>
              <a:t>Design and operations-</a:t>
            </a:r>
            <a:r>
              <a:rPr lang="en-US" dirty="0"/>
              <a:t>Quotas may depend on capital, existing credit, and existing deposits. </a:t>
            </a:r>
          </a:p>
          <a:p>
            <a:pPr marL="0" indent="0">
              <a:buNone/>
            </a:pPr>
            <a:r>
              <a:rPr lang="en-US" i="1" dirty="0"/>
              <a:t>Experience and assessment</a:t>
            </a:r>
            <a:r>
              <a:rPr lang="en-US" dirty="0"/>
              <a:t>-Supply of base money must be consistent with money demand; otherwise, instrument leads to a buildup of excess reserves, thereby creating incentives for evasion.</a:t>
            </a:r>
          </a:p>
          <a:p>
            <a:pPr marL="0" indent="0">
              <a:buNone/>
            </a:pPr>
            <a:r>
              <a:rPr lang="en-US" b="1" dirty="0"/>
              <a:t>iii) Statutory liquidity ratios</a:t>
            </a:r>
          </a:p>
          <a:p>
            <a:pPr marL="0" indent="0">
              <a:buNone/>
            </a:pPr>
            <a:r>
              <a:rPr lang="en-US" i="1" dirty="0"/>
              <a:t>Advantages-</a:t>
            </a:r>
            <a:r>
              <a:rPr lang="en-US" dirty="0"/>
              <a:t>ratios reduce cost of borrowing for issuer of these instruments.</a:t>
            </a:r>
          </a:p>
          <a:p>
            <a:pPr marL="0" indent="0">
              <a:buNone/>
            </a:pPr>
            <a:r>
              <a:rPr lang="en-US" i="1" dirty="0"/>
              <a:t>Disadvantages-</a:t>
            </a:r>
            <a:r>
              <a:rPr lang="en-US" dirty="0"/>
              <a:t>Distort competition by imposing constraints on banks’ asset management. Distort pricing of securities and stifle secondary trading. </a:t>
            </a:r>
          </a:p>
        </p:txBody>
      </p:sp>
    </p:spTree>
    <p:extLst>
      <p:ext uri="{BB962C8B-B14F-4D97-AF65-F5344CB8AC3E}">
        <p14:creationId xmlns:p14="http://schemas.microsoft.com/office/powerpoint/2010/main" val="39772890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A0F55A-59A8-CBA3-5DB6-2D45CA4D06BF}"/>
              </a:ext>
            </a:extLst>
          </p:cNvPr>
          <p:cNvSpPr>
            <a:spLocks noGrp="1"/>
          </p:cNvSpPr>
          <p:nvPr>
            <p:ph idx="4294967295"/>
          </p:nvPr>
        </p:nvSpPr>
        <p:spPr>
          <a:xfrm>
            <a:off x="2587625" y="2016125"/>
            <a:ext cx="9604375" cy="3449638"/>
          </a:xfrm>
        </p:spPr>
        <p:txBody>
          <a:bodyPr/>
          <a:lstStyle/>
          <a:p>
            <a:pPr marL="0" indent="0">
              <a:buNone/>
            </a:pPr>
            <a:r>
              <a:rPr lang="en-US" i="1" dirty="0"/>
              <a:t>Design and operations-</a:t>
            </a:r>
            <a:r>
              <a:rPr lang="en-US" dirty="0"/>
              <a:t>Design involves choosing eligible securities, eligible maturities, and averaging methods, either of requirement, base, or both.</a:t>
            </a:r>
          </a:p>
          <a:p>
            <a:pPr marL="0" indent="0">
              <a:buNone/>
            </a:pPr>
            <a:r>
              <a:rPr lang="en-US" i="1" dirty="0"/>
              <a:t>Experience and assessment-</a:t>
            </a:r>
            <a:r>
              <a:rPr lang="en-US" dirty="0"/>
              <a:t>Used as a monetary policy instrument only to the extent that proceeds from sale of securities are under the control of the central bank.</a:t>
            </a:r>
          </a:p>
          <a:p>
            <a:pPr marL="0" indent="0">
              <a:buNone/>
            </a:pPr>
            <a:endParaRPr lang="en-US" dirty="0"/>
          </a:p>
        </p:txBody>
      </p:sp>
    </p:spTree>
    <p:extLst>
      <p:ext uri="{BB962C8B-B14F-4D97-AF65-F5344CB8AC3E}">
        <p14:creationId xmlns:p14="http://schemas.microsoft.com/office/powerpoint/2010/main" val="13261256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2016125"/>
            <a:ext cx="9604375" cy="3449638"/>
          </a:xfrm>
        </p:spPr>
        <p:txBody>
          <a:bodyPr/>
          <a:lstStyle/>
          <a:p>
            <a:r>
              <a:rPr lang="en-US" b="1" dirty="0"/>
              <a:t>3.3 Monetary Policy Management in Kenya</a:t>
            </a:r>
          </a:p>
          <a:p>
            <a:r>
              <a:rPr lang="en-US" dirty="0"/>
              <a:t>Kenya has been transformed from a directly controlled monetary policy to indirect monetary policy by using the reserve money as an operational target since the early 1990s.</a:t>
            </a:r>
          </a:p>
          <a:p>
            <a:r>
              <a:rPr lang="en-US" dirty="0"/>
              <a:t>The reforms included liberalization of the exchange rate and capital accounts, and the amendment of the CBK Act in 1996, thereby clearly defining the monetary policy mandate. </a:t>
            </a:r>
          </a:p>
        </p:txBody>
      </p:sp>
    </p:spTree>
    <p:extLst>
      <p:ext uri="{BB962C8B-B14F-4D97-AF65-F5344CB8AC3E}">
        <p14:creationId xmlns:p14="http://schemas.microsoft.com/office/powerpoint/2010/main" val="42846044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normAutofit/>
          </a:bodyPr>
          <a:lstStyle/>
          <a:p>
            <a:r>
              <a:rPr lang="en-US" dirty="0"/>
              <a:t>In November 2011, the Central Bank of Kenya (CBK) adopted a new monetary policy framework that gives more prominence to its policy interest rate,.</a:t>
            </a:r>
          </a:p>
          <a:p>
            <a:r>
              <a:rPr lang="en-US" dirty="0"/>
              <a:t>The central bank retained a monetary policy framework that targets monetary aggregates consistent with the inflation target.</a:t>
            </a:r>
          </a:p>
          <a:p>
            <a:r>
              <a:rPr lang="en-US" dirty="0"/>
              <a:t>Similar to other emerging economies, the sector still faces a number of challenges. </a:t>
            </a:r>
          </a:p>
          <a:p>
            <a:r>
              <a:rPr lang="en-US" dirty="0"/>
              <a:t>These challenges include: the intricacies associated with rapid financial innovations, the pursuance of multiple objectives, and the recent rising trend of domestic debt.</a:t>
            </a:r>
          </a:p>
        </p:txBody>
      </p:sp>
    </p:spTree>
    <p:extLst>
      <p:ext uri="{BB962C8B-B14F-4D97-AF65-F5344CB8AC3E}">
        <p14:creationId xmlns:p14="http://schemas.microsoft.com/office/powerpoint/2010/main" val="10154856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pPr marL="0" indent="0">
              <a:buNone/>
            </a:pPr>
            <a:r>
              <a:rPr lang="en-US" b="1" dirty="0"/>
              <a:t>Monetary Policy Decisions</a:t>
            </a:r>
          </a:p>
          <a:p>
            <a:pPr marL="0" indent="0">
              <a:buNone/>
            </a:pPr>
            <a:r>
              <a:rPr lang="en-US" dirty="0"/>
              <a:t>The country makes  decisions and takes action through its Central Bank to ensure that the supply of money in the economy is consistent with growth and price objectives set by the government. </a:t>
            </a:r>
          </a:p>
          <a:p>
            <a:pPr marL="0" indent="0">
              <a:buNone/>
            </a:pPr>
            <a:r>
              <a:rPr lang="en-US" dirty="0"/>
              <a:t>The main objectives of  its monetary policy is to maintain price stability in the economy. Price stability refers to maintenance of a low and stable inflation.</a:t>
            </a:r>
          </a:p>
          <a:p>
            <a:pPr marL="0" indent="0">
              <a:buNone/>
            </a:pPr>
            <a:endParaRPr lang="en-US" b="1" dirty="0"/>
          </a:p>
        </p:txBody>
      </p:sp>
    </p:spTree>
    <p:extLst>
      <p:ext uri="{BB962C8B-B14F-4D97-AF65-F5344CB8AC3E}">
        <p14:creationId xmlns:p14="http://schemas.microsoft.com/office/powerpoint/2010/main" val="8266599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2016125"/>
            <a:ext cx="9604375" cy="3449638"/>
          </a:xfrm>
        </p:spPr>
        <p:txBody>
          <a:bodyPr/>
          <a:lstStyle/>
          <a:p>
            <a:pPr marL="0" indent="0">
              <a:buNone/>
            </a:pPr>
            <a:r>
              <a:rPr lang="en-US" b="1" dirty="0"/>
              <a:t>Price Stability and Economic Growth</a:t>
            </a:r>
            <a:endParaRPr lang="en-US" dirty="0"/>
          </a:p>
          <a:p>
            <a:r>
              <a:rPr lang="en-US" dirty="0"/>
              <a:t>The Central Bank’s monetary policy decisions are made to maintain a low and stable inflation rate over time, which is an indication of price stability.</a:t>
            </a:r>
          </a:p>
          <a:p>
            <a:r>
              <a:rPr lang="en-US" dirty="0"/>
              <a:t>Inflation is based on the prices of various consumer goods and services, which are evaluated and statistically represented in the Consumer Price Index (CPI).</a:t>
            </a:r>
          </a:p>
          <a:p>
            <a:r>
              <a:rPr lang="en-US" dirty="0"/>
              <a:t>The month-on-month (or year-on-year) inflation rate is determined by comparing the CPI for a particular month to the CPI of that same month in the previous year.</a:t>
            </a:r>
          </a:p>
        </p:txBody>
      </p:sp>
    </p:spTree>
    <p:extLst>
      <p:ext uri="{BB962C8B-B14F-4D97-AF65-F5344CB8AC3E}">
        <p14:creationId xmlns:p14="http://schemas.microsoft.com/office/powerpoint/2010/main" val="22930772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normAutofit lnSpcReduction="10000"/>
          </a:bodyPr>
          <a:lstStyle/>
          <a:p>
            <a:r>
              <a:rPr lang="en-US" dirty="0"/>
              <a:t>High levels of inflation inhibit economic growth and cause the Kenya Shilling to lose value compared to international currencies,</a:t>
            </a:r>
          </a:p>
          <a:p>
            <a:r>
              <a:rPr lang="en-US" dirty="0"/>
              <a:t>This discourages the purchase of Kenyan goods and services.</a:t>
            </a:r>
          </a:p>
          <a:p>
            <a:r>
              <a:rPr lang="en-US" dirty="0"/>
              <a:t>A general decrease of prices over time due to a collapse in demand or increased supply of goods and services, then there is deflation. </a:t>
            </a:r>
          </a:p>
          <a:p>
            <a:r>
              <a:rPr lang="en-US" dirty="0"/>
              <a:t>Deflation inhibits economic growth by reducing profit and lowering investor incentives.</a:t>
            </a:r>
          </a:p>
          <a:p>
            <a:r>
              <a:rPr lang="en-US" dirty="0"/>
              <a:t>Central banks exists in a country to safeguard the value of its currency in terms of what it can purchase. </a:t>
            </a:r>
          </a:p>
        </p:txBody>
      </p:sp>
    </p:spTree>
    <p:extLst>
      <p:ext uri="{BB962C8B-B14F-4D97-AF65-F5344CB8AC3E}">
        <p14:creationId xmlns:p14="http://schemas.microsoft.com/office/powerpoint/2010/main" val="3551001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r>
              <a:rPr lang="en-US" dirty="0"/>
              <a:t>Monetary policy is the main tool used in safeguarding the value of the currency in an economy.</a:t>
            </a:r>
          </a:p>
          <a:p>
            <a:r>
              <a:rPr lang="en-US" dirty="0"/>
              <a:t> It involves the control of </a:t>
            </a:r>
            <a:r>
              <a:rPr lang="en-US" i="1" dirty="0"/>
              <a:t>liquidity</a:t>
            </a:r>
            <a:r>
              <a:rPr lang="en-US" dirty="0"/>
              <a:t> circulating in an economy to levels consistent with growth and price objectives set by the government. </a:t>
            </a:r>
          </a:p>
          <a:p>
            <a:r>
              <a:rPr lang="en-US" dirty="0"/>
              <a:t>The volume of liquidity in circulation influences the levels of interest rates, and thus the relative value of the local currency against other currencies.</a:t>
            </a:r>
          </a:p>
          <a:p>
            <a:r>
              <a:rPr lang="en-US" dirty="0"/>
              <a:t>It is the responsibility of the </a:t>
            </a:r>
            <a:r>
              <a:rPr lang="en-US" i="1" dirty="0"/>
              <a:t>Monetary Policy Committee </a:t>
            </a:r>
            <a:r>
              <a:rPr lang="en-US" dirty="0"/>
              <a:t>to formulate the monetary policy of the Central Bank of Kenya. </a:t>
            </a:r>
          </a:p>
        </p:txBody>
      </p:sp>
    </p:spTree>
    <p:extLst>
      <p:ext uri="{BB962C8B-B14F-4D97-AF65-F5344CB8AC3E}">
        <p14:creationId xmlns:p14="http://schemas.microsoft.com/office/powerpoint/2010/main" val="2547244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1854200"/>
            <a:ext cx="9604375" cy="3800475"/>
          </a:xfrm>
        </p:spPr>
        <p:txBody>
          <a:bodyPr>
            <a:normAutofit/>
          </a:bodyPr>
          <a:lstStyle/>
          <a:p>
            <a:r>
              <a:rPr lang="en-US" dirty="0"/>
              <a:t>Maintaining price stability is crucial for a proper functioning of a market-based economy. It encourages long-term investments and stability in the economy. </a:t>
            </a:r>
          </a:p>
          <a:p>
            <a:r>
              <a:rPr lang="en-US" dirty="0"/>
              <a:t>Low and stable inflation refers to a price level that does not adversely affect the decisions of consumers and producers. </a:t>
            </a:r>
          </a:p>
          <a:p>
            <a:r>
              <a:rPr lang="en-US" dirty="0"/>
              <a:t>Price stability is a precondition for achieving a wider economic goal of a strong and sustainable growth and employment. </a:t>
            </a:r>
          </a:p>
          <a:p>
            <a:r>
              <a:rPr lang="en-US" dirty="0"/>
              <a:t>The Central Bank of Kenya regulates the growth of money stock that is consistent with a predetermined economic growth target as specified by the Government and outlined in its Monetary Policy Statements.</a:t>
            </a:r>
          </a:p>
        </p:txBody>
      </p:sp>
    </p:spTree>
    <p:extLst>
      <p:ext uri="{BB962C8B-B14F-4D97-AF65-F5344CB8AC3E}">
        <p14:creationId xmlns:p14="http://schemas.microsoft.com/office/powerpoint/2010/main" val="39837608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Monetary Policy Decisions and Instruments</a:t>
            </a:r>
          </a:p>
          <a:p>
            <a:r>
              <a:rPr lang="en-US" dirty="0"/>
              <a:t>Monetary policy is guided by a monetary </a:t>
            </a:r>
            <a:r>
              <a:rPr lang="en-US" dirty="0" err="1"/>
              <a:t>programme</a:t>
            </a:r>
            <a:r>
              <a:rPr lang="en-US" dirty="0"/>
              <a:t>, which is premised on the economic growth and inflation targets provided by the National Treasury.</a:t>
            </a:r>
          </a:p>
          <a:p>
            <a:r>
              <a:rPr lang="en-US" dirty="0"/>
              <a:t>Monetary policy decisions are made by the Monetary Policy Committee (MPC). </a:t>
            </a:r>
          </a:p>
          <a:p>
            <a:pPr marL="0" indent="0">
              <a:buNone/>
            </a:pPr>
            <a:r>
              <a:rPr lang="en-US" b="1" dirty="0"/>
              <a:t>Monetary Policy Committee-MPC</a:t>
            </a:r>
          </a:p>
          <a:p>
            <a:pPr marL="0" indent="0">
              <a:buNone/>
            </a:pPr>
            <a:r>
              <a:rPr lang="en-US" b="1" dirty="0"/>
              <a:t>Role and Legal Status</a:t>
            </a:r>
          </a:p>
          <a:p>
            <a:r>
              <a:rPr lang="en-US" dirty="0"/>
              <a:t>The MPC is the organ of the Central Bank of Kenya(CBK), responsible for formulating monetary policy</a:t>
            </a:r>
          </a:p>
          <a:p>
            <a:pPr marL="0" indent="0">
              <a:buNone/>
            </a:pPr>
            <a:endParaRPr lang="en-US" dirty="0"/>
          </a:p>
        </p:txBody>
      </p:sp>
    </p:spTree>
    <p:extLst>
      <p:ext uri="{BB962C8B-B14F-4D97-AF65-F5344CB8AC3E}">
        <p14:creationId xmlns:p14="http://schemas.microsoft.com/office/powerpoint/2010/main" val="13232921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Membership</a:t>
            </a:r>
          </a:p>
          <a:p>
            <a:r>
              <a:rPr lang="en-US" dirty="0"/>
              <a:t>The Governor, who is the chairman.</a:t>
            </a:r>
          </a:p>
          <a:p>
            <a:r>
              <a:rPr lang="en-US" dirty="0"/>
              <a:t>The Deputy Governor.</a:t>
            </a:r>
          </a:p>
          <a:p>
            <a:r>
              <a:rPr lang="en-US" dirty="0"/>
              <a:t>Two members appointed by the Governor from the Bank, with the responsibility of monetary policy analysis and operations.</a:t>
            </a:r>
          </a:p>
          <a:p>
            <a:r>
              <a:rPr lang="en-US" dirty="0"/>
              <a:t>• Four external members who have knowledge, experience and expertise in monetary  policy.</a:t>
            </a:r>
          </a:p>
          <a:p>
            <a:r>
              <a:rPr lang="en-US" dirty="0"/>
              <a:t>The Principal Secretary, National Treasury.</a:t>
            </a:r>
          </a:p>
          <a:p>
            <a:pPr marL="0" indent="0">
              <a:buNone/>
            </a:pPr>
            <a:endParaRPr lang="en-US" b="1" dirty="0"/>
          </a:p>
        </p:txBody>
      </p:sp>
    </p:spTree>
    <p:extLst>
      <p:ext uri="{BB962C8B-B14F-4D97-AF65-F5344CB8AC3E}">
        <p14:creationId xmlns:p14="http://schemas.microsoft.com/office/powerpoint/2010/main" val="28971612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MPC Meetings</a:t>
            </a:r>
          </a:p>
          <a:p>
            <a:r>
              <a:rPr lang="en-US" dirty="0"/>
              <a:t>The Chairman of the MPC convenes a meeting of the Committee at least once every two months </a:t>
            </a:r>
          </a:p>
          <a:p>
            <a:r>
              <a:rPr lang="en-US" dirty="0"/>
              <a:t>An additional meeting if requested in writing by at least four members.</a:t>
            </a:r>
          </a:p>
          <a:p>
            <a:r>
              <a:rPr lang="en-US" dirty="0"/>
              <a:t>The quorum for meetings of the Committee is five members one of whom must be the Chairman or Vice-Chairman. </a:t>
            </a:r>
          </a:p>
          <a:p>
            <a:r>
              <a:rPr lang="en-US" dirty="0"/>
              <a:t>The decisions of the Committee in these meetings are communicated to the public through press releases from the Chairman.</a:t>
            </a:r>
          </a:p>
        </p:txBody>
      </p:sp>
    </p:spTree>
    <p:extLst>
      <p:ext uri="{BB962C8B-B14F-4D97-AF65-F5344CB8AC3E}">
        <p14:creationId xmlns:p14="http://schemas.microsoft.com/office/powerpoint/2010/main" val="41675697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Statutory Requirements</a:t>
            </a:r>
          </a:p>
          <a:p>
            <a:r>
              <a:rPr lang="en-US" dirty="0"/>
              <a:t>The Committee prepares and submits a report to the Cabinet Secretary for the National Treasury with respect to its activities.</a:t>
            </a:r>
          </a:p>
          <a:p>
            <a:r>
              <a:rPr lang="en-US" dirty="0"/>
              <a:t>The Minister presents the Report to the National Assembly.</a:t>
            </a:r>
          </a:p>
          <a:p>
            <a:r>
              <a:rPr lang="en-US" dirty="0"/>
              <a:t>The MPC is responsible for preparation of the bi-annual Monetary Policy Statement of the Bank. </a:t>
            </a:r>
          </a:p>
          <a:p>
            <a:r>
              <a:rPr lang="en-US" dirty="0"/>
              <a:t>The Committee is supported by a Secretariat, responsible for the information flow between itself and the rest of the Departments of the Bank.</a:t>
            </a:r>
          </a:p>
        </p:txBody>
      </p:sp>
    </p:spTree>
    <p:extLst>
      <p:ext uri="{BB962C8B-B14F-4D97-AF65-F5344CB8AC3E}">
        <p14:creationId xmlns:p14="http://schemas.microsoft.com/office/powerpoint/2010/main" val="32135466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1854200"/>
            <a:ext cx="9604375" cy="3970338"/>
          </a:xfrm>
        </p:spPr>
        <p:txBody>
          <a:bodyPr>
            <a:normAutofit fontScale="92500" lnSpcReduction="10000"/>
          </a:bodyPr>
          <a:lstStyle/>
          <a:p>
            <a:pPr marL="0" indent="0">
              <a:buNone/>
            </a:pPr>
            <a:r>
              <a:rPr lang="en-US" b="1" dirty="0"/>
              <a:t>4.0 CONCLUSION</a:t>
            </a:r>
          </a:p>
          <a:p>
            <a:r>
              <a:rPr lang="en-US" dirty="0"/>
              <a:t>Central banks are normally mandated to achieve certain goals such as price stability, high growth, low unemployment etc.</a:t>
            </a:r>
          </a:p>
          <a:p>
            <a:r>
              <a:rPr lang="en-US" dirty="0"/>
              <a:t>Central banks do not directly control these variables. </a:t>
            </a:r>
          </a:p>
          <a:p>
            <a:r>
              <a:rPr lang="en-US" dirty="0"/>
              <a:t>They have set of instruments such as open-market operations, setting bank rate etc. which they can use to achieve these objectives. </a:t>
            </a:r>
          </a:p>
          <a:p>
            <a:r>
              <a:rPr lang="en-US" dirty="0"/>
              <a:t>The problem of the central bank is compounded by the fact that its their instruments do not directly affect these goals. </a:t>
            </a:r>
          </a:p>
          <a:p>
            <a:r>
              <a:rPr lang="en-US" dirty="0"/>
              <a:t>These instruments affect variables such as money supply and interest rates, which then affect goal variables with lag. </a:t>
            </a:r>
          </a:p>
          <a:p>
            <a:pPr marL="0" indent="0">
              <a:buNone/>
            </a:pPr>
            <a:endParaRPr lang="en-US" dirty="0"/>
          </a:p>
        </p:txBody>
      </p:sp>
    </p:spTree>
    <p:extLst>
      <p:ext uri="{BB962C8B-B14F-4D97-AF65-F5344CB8AC3E}">
        <p14:creationId xmlns:p14="http://schemas.microsoft.com/office/powerpoint/2010/main" val="24979462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D450D-F28B-3A82-8D3F-015B90678828}"/>
              </a:ext>
            </a:extLst>
          </p:cNvPr>
          <p:cNvSpPr>
            <a:spLocks noGrp="1"/>
          </p:cNvSpPr>
          <p:nvPr>
            <p:ph idx="4294967295"/>
          </p:nvPr>
        </p:nvSpPr>
        <p:spPr>
          <a:xfrm>
            <a:off x="2655888" y="2016125"/>
            <a:ext cx="9536112" cy="3449638"/>
          </a:xfrm>
        </p:spPr>
        <p:txBody>
          <a:bodyPr/>
          <a:lstStyle/>
          <a:p>
            <a:pPr marL="0" indent="0">
              <a:buNone/>
            </a:pPr>
            <a:r>
              <a:rPr lang="en-US" b="1" dirty="0"/>
              <a:t>5.0 SELF- ASSESSMENT EXERCISE</a:t>
            </a:r>
          </a:p>
          <a:p>
            <a:pPr marL="0" indent="0">
              <a:buNone/>
            </a:pPr>
            <a:r>
              <a:rPr lang="en-US" dirty="0"/>
              <a:t>1. Explain the direct instruments of monetary policy</a:t>
            </a:r>
          </a:p>
          <a:p>
            <a:pPr marL="0" indent="0">
              <a:buNone/>
            </a:pPr>
            <a:r>
              <a:rPr lang="en-US" dirty="0"/>
              <a:t>2. Distinguish between The direct and indirect instruments of monetary policy</a:t>
            </a:r>
          </a:p>
          <a:p>
            <a:pPr marL="0" indent="0">
              <a:buNone/>
            </a:pPr>
            <a:r>
              <a:rPr lang="en-US" dirty="0"/>
              <a:t>3. Discuss the advantages and disadvantages of 3 monetary policy tools</a:t>
            </a:r>
          </a:p>
          <a:p>
            <a:pPr marL="0" indent="0">
              <a:buNone/>
            </a:pPr>
            <a:r>
              <a:rPr lang="en-US" dirty="0"/>
              <a:t>4. Explain how Open Market Operations are used to control the availability of credit in the economy</a:t>
            </a:r>
          </a:p>
          <a:p>
            <a:pPr marL="0" indent="0">
              <a:buNone/>
            </a:pPr>
            <a:endParaRPr lang="en-US" dirty="0"/>
          </a:p>
          <a:p>
            <a:pPr marL="0" indent="0">
              <a:buNone/>
            </a:pPr>
            <a:endParaRPr lang="en-US" b="1" dirty="0"/>
          </a:p>
        </p:txBody>
      </p:sp>
    </p:spTree>
    <p:extLst>
      <p:ext uri="{BB962C8B-B14F-4D97-AF65-F5344CB8AC3E}">
        <p14:creationId xmlns:p14="http://schemas.microsoft.com/office/powerpoint/2010/main" val="30517432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38945-7DB6-64CA-2012-0A051533AA9D}"/>
              </a:ext>
            </a:extLst>
          </p:cNvPr>
          <p:cNvSpPr>
            <a:spLocks noGrp="1"/>
          </p:cNvSpPr>
          <p:nvPr>
            <p:ph idx="4294967295"/>
          </p:nvPr>
        </p:nvSpPr>
        <p:spPr>
          <a:xfrm>
            <a:off x="2587625" y="2016125"/>
            <a:ext cx="9604375" cy="3449638"/>
          </a:xfrm>
        </p:spPr>
        <p:txBody>
          <a:bodyPr>
            <a:normAutofit fontScale="92500" lnSpcReduction="10000"/>
          </a:bodyPr>
          <a:lstStyle/>
          <a:p>
            <a:pPr marL="0" indent="0">
              <a:buNone/>
            </a:pPr>
            <a:r>
              <a:rPr lang="en-US" b="1" dirty="0"/>
              <a:t>6.0 REFERENCES</a:t>
            </a:r>
          </a:p>
          <a:p>
            <a:pPr marL="0" indent="0">
              <a:buNone/>
            </a:pPr>
            <a:r>
              <a:rPr lang="en-US" dirty="0" err="1"/>
              <a:t>Bala</a:t>
            </a:r>
            <a:r>
              <a:rPr lang="en-US" dirty="0"/>
              <a:t>, A.Z., (2014). Monetary Theory and Policy, 2nd edition, University Publication  limited.</a:t>
            </a:r>
          </a:p>
          <a:p>
            <a:pPr marL="0" indent="0">
              <a:buNone/>
            </a:pPr>
            <a:r>
              <a:rPr lang="en-US" dirty="0" err="1"/>
              <a:t>Dotun</a:t>
            </a:r>
            <a:r>
              <a:rPr lang="en-US" dirty="0"/>
              <a:t>, G. G., (2014). Money and Banking, 1st edition, Dale Publication limited</a:t>
            </a:r>
          </a:p>
          <a:p>
            <a:pPr marL="0" indent="0">
              <a:buNone/>
            </a:pPr>
            <a:r>
              <a:rPr lang="en-US" dirty="0" err="1"/>
              <a:t>Faradiza</a:t>
            </a:r>
            <a:r>
              <a:rPr lang="en-US" dirty="0"/>
              <a:t>, S.D., (2016). Introduction to Monetary Policy, 1st edition, Parkers Publishers</a:t>
            </a:r>
          </a:p>
          <a:p>
            <a:pPr marL="0" indent="0">
              <a:buNone/>
            </a:pPr>
            <a:r>
              <a:rPr lang="en-US" dirty="0" err="1"/>
              <a:t>Jhingan</a:t>
            </a:r>
            <a:r>
              <a:rPr lang="en-US" dirty="0"/>
              <a:t>, M.L (2004) Monetary Economics, 6th edition, </a:t>
            </a:r>
            <a:r>
              <a:rPr lang="en-US" dirty="0" err="1"/>
              <a:t>Vrinda</a:t>
            </a:r>
            <a:r>
              <a:rPr lang="en-US" dirty="0"/>
              <a:t> Publication  Limited.</a:t>
            </a:r>
          </a:p>
          <a:p>
            <a:pPr marL="0" indent="0">
              <a:buNone/>
            </a:pPr>
            <a:r>
              <a:rPr lang="en-US" dirty="0"/>
              <a:t>Kelechi, I. U., (2016). Monetary Economics, 1st edition, Jaen Publication  Limited.</a:t>
            </a:r>
          </a:p>
          <a:p>
            <a:pPr marL="0" indent="0">
              <a:buNone/>
            </a:pPr>
            <a:r>
              <a:rPr lang="en-US" dirty="0"/>
              <a:t>Leon, K. M., (2014). Monetary Economics, a broader perspective, 1st edition, </a:t>
            </a:r>
            <a:r>
              <a:rPr lang="en-US" dirty="0" err="1"/>
              <a:t>Nilly</a:t>
            </a:r>
            <a:r>
              <a:rPr lang="en-US" dirty="0"/>
              <a:t>  Publication limited</a:t>
            </a:r>
          </a:p>
          <a:p>
            <a:pPr marL="0" indent="0">
              <a:buNone/>
            </a:pPr>
            <a:endParaRPr lang="en-US" b="1" dirty="0"/>
          </a:p>
        </p:txBody>
      </p:sp>
    </p:spTree>
    <p:extLst>
      <p:ext uri="{BB962C8B-B14F-4D97-AF65-F5344CB8AC3E}">
        <p14:creationId xmlns:p14="http://schemas.microsoft.com/office/powerpoint/2010/main" val="238175781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2A966-93AA-43B7-2B04-6A1877B94FAF}"/>
              </a:ext>
            </a:extLst>
          </p:cNvPr>
          <p:cNvSpPr>
            <a:spLocks noGrp="1"/>
          </p:cNvSpPr>
          <p:nvPr>
            <p:ph idx="4294967295"/>
          </p:nvPr>
        </p:nvSpPr>
        <p:spPr>
          <a:xfrm>
            <a:off x="2587625" y="2016125"/>
            <a:ext cx="9604375" cy="3449638"/>
          </a:xfrm>
        </p:spPr>
        <p:txBody>
          <a:bodyPr/>
          <a:lstStyle/>
          <a:p>
            <a:pPr marL="0" indent="0" algn="ctr">
              <a:buNone/>
            </a:pPr>
            <a:r>
              <a:rPr lang="en-US" b="1" dirty="0"/>
              <a:t>THE END,</a:t>
            </a:r>
          </a:p>
          <a:p>
            <a:pPr marL="0" indent="0" algn="ctr">
              <a:buNone/>
            </a:pPr>
            <a:r>
              <a:rPr lang="en-US" b="1" dirty="0"/>
              <a:t>THANK YOU</a:t>
            </a:r>
          </a:p>
        </p:txBody>
      </p:sp>
    </p:spTree>
    <p:extLst>
      <p:ext uri="{BB962C8B-B14F-4D97-AF65-F5344CB8AC3E}">
        <p14:creationId xmlns:p14="http://schemas.microsoft.com/office/powerpoint/2010/main" val="151609905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1015</TotalTime>
  <Words>4119</Words>
  <Application>Microsoft Office PowerPoint</Application>
  <PresentationFormat>Widescreen</PresentationFormat>
  <Paragraphs>245</Paragraphs>
  <Slides>53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53</vt:i4>
      </vt:variant>
    </vt:vector>
  </HeadingPairs>
  <TitlesOfParts>
    <vt:vector size="57" baseType="lpstr">
      <vt:lpstr>Arial</vt:lpstr>
      <vt:lpstr>Calibri</vt:lpstr>
      <vt:lpstr>Gill Sans MT</vt:lpstr>
      <vt:lpstr>Gallery</vt:lpstr>
      <vt:lpstr>MONETARY THEORY AND POLICY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MONETARY THEORY AND POLICY</dc:title>
  <dc:creator>Evelyn Tipape (Treasury)</dc:creator>
  <cp:lastModifiedBy>Evelyn Tipape (Treasury)</cp:lastModifiedBy>
  <cp:revision>10</cp:revision>
  <dcterms:created xsi:type="dcterms:W3CDTF">2022-10-26T05:11:32Z</dcterms:created>
  <dcterms:modified xsi:type="dcterms:W3CDTF">2022-11-02T03:29:07Z</dcterms:modified>
</cp:coreProperties>
</file>