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310" r:id="rId8"/>
    <p:sldId id="311" r:id="rId9"/>
    <p:sldId id="312" r:id="rId10"/>
    <p:sldId id="313" r:id="rId11"/>
    <p:sldId id="314" r:id="rId12"/>
    <p:sldId id="315" r:id="rId13"/>
    <p:sldId id="317" r:id="rId14"/>
    <p:sldId id="318" r:id="rId15"/>
    <p:sldId id="319" r:id="rId16"/>
    <p:sldId id="262" r:id="rId17"/>
    <p:sldId id="263" r:id="rId18"/>
    <p:sldId id="264" r:id="rId19"/>
    <p:sldId id="265" r:id="rId20"/>
    <p:sldId id="266" r:id="rId21"/>
    <p:sldId id="267" r:id="rId22"/>
    <p:sldId id="268" r:id="rId23"/>
    <p:sldId id="320" r:id="rId24"/>
    <p:sldId id="321" r:id="rId25"/>
    <p:sldId id="322" r:id="rId26"/>
    <p:sldId id="323" r:id="rId27"/>
    <p:sldId id="269" r:id="rId28"/>
    <p:sldId id="270" r:id="rId29"/>
    <p:sldId id="324" r:id="rId30"/>
    <p:sldId id="325" r:id="rId31"/>
    <p:sldId id="271" r:id="rId32"/>
    <p:sldId id="272" r:id="rId33"/>
    <p:sldId id="273" r:id="rId34"/>
    <p:sldId id="274" r:id="rId35"/>
    <p:sldId id="275" r:id="rId36"/>
    <p:sldId id="276" r:id="rId37"/>
    <p:sldId id="277" r:id="rId38"/>
    <p:sldId id="326" r:id="rId39"/>
    <p:sldId id="278" r:id="rId40"/>
    <p:sldId id="279" r:id="rId41"/>
    <p:sldId id="280" r:id="rId42"/>
    <p:sldId id="281" r:id="rId43"/>
    <p:sldId id="282" r:id="rId44"/>
    <p:sldId id="283" r:id="rId45"/>
    <p:sldId id="284" r:id="rId46"/>
    <p:sldId id="285" r:id="rId47"/>
    <p:sldId id="286" r:id="rId48"/>
    <p:sldId id="287" r:id="rId49"/>
    <p:sldId id="288" r:id="rId50"/>
    <p:sldId id="289" r:id="rId51"/>
    <p:sldId id="290" r:id="rId52"/>
    <p:sldId id="291" r:id="rId53"/>
    <p:sldId id="292" r:id="rId54"/>
    <p:sldId id="293" r:id="rId55"/>
    <p:sldId id="294" r:id="rId56"/>
    <p:sldId id="295" r:id="rId57"/>
    <p:sldId id="296" r:id="rId58"/>
    <p:sldId id="316" r:id="rId59"/>
    <p:sldId id="299" r:id="rId60"/>
    <p:sldId id="327" r:id="rId6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0" d="100"/>
          <a:sy n="80" d="100"/>
        </p:scale>
        <p:origin x="13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28EC916-C879-45DB-8AA1-429D71A1E305}" type="datetimeFigureOut">
              <a:rPr lang="en-US" smtClean="0"/>
              <a:t>11/1/2022</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4CFF95F7-E6D2-48E9-8562-E9CE53EFBEA0}"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9308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8EC916-C879-45DB-8AA1-429D71A1E305}"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FF95F7-E6D2-48E9-8562-E9CE53EFBEA0}"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51424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8EC916-C879-45DB-8AA1-429D71A1E305}"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FF95F7-E6D2-48E9-8562-E9CE53EFBEA0}"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00958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8EC916-C879-45DB-8AA1-429D71A1E305}" type="datetimeFigureOut">
              <a:rPr lang="en-US" smtClean="0"/>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FF95F7-E6D2-48E9-8562-E9CE53EFBEA0}"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25135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28EC916-C879-45DB-8AA1-429D71A1E305}" type="datetimeFigureOut">
              <a:rPr lang="en-US" smtClean="0"/>
              <a:t>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FF95F7-E6D2-48E9-8562-E9CE53EFBEA0}"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06346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28EC916-C879-45DB-8AA1-429D71A1E305}" type="datetimeFigureOut">
              <a:rPr lang="en-US" smtClean="0"/>
              <a:t>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CFF95F7-E6D2-48E9-8562-E9CE53EFBEA0}"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41954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8EC916-C879-45DB-8AA1-429D71A1E305}" type="datetimeFigureOut">
              <a:rPr lang="en-US" smtClean="0"/>
              <a:t>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CFF95F7-E6D2-48E9-8562-E9CE53EFBEA0}" type="slidenum">
              <a:rPr lang="en-US" smtClean="0"/>
              <a:t>‹#›</a:t>
            </a:fld>
            <a:endParaRPr lang="en-US"/>
          </a:p>
        </p:txBody>
      </p:sp>
    </p:spTree>
    <p:extLst>
      <p:ext uri="{BB962C8B-B14F-4D97-AF65-F5344CB8AC3E}">
        <p14:creationId xmlns:p14="http://schemas.microsoft.com/office/powerpoint/2010/main" val="708381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8EC916-C879-45DB-8AA1-429D71A1E305}" type="datetimeFigureOut">
              <a:rPr lang="en-US" smtClean="0"/>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FF95F7-E6D2-48E9-8562-E9CE53EFBEA0}"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27942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128EC916-C879-45DB-8AA1-429D71A1E305}" type="datetimeFigureOut">
              <a:rPr lang="en-US" smtClean="0"/>
              <a:t>11/1/2022</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4CFF95F7-E6D2-48E9-8562-E9CE53EFBEA0}"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68250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8EC916-C879-45DB-8AA1-429D71A1E305}"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FF95F7-E6D2-48E9-8562-E9CE53EFBEA0}"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40088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8EC916-C879-45DB-8AA1-429D71A1E305}" type="datetimeFigureOut">
              <a:rPr lang="en-US" smtClean="0"/>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FF95F7-E6D2-48E9-8562-E9CE53EFBEA0}"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95608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128EC916-C879-45DB-8AA1-429D71A1E305}" type="datetimeFigureOut">
              <a:rPr lang="en-US" smtClean="0"/>
              <a:t>11/1/2022</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4CFF95F7-E6D2-48E9-8562-E9CE53EFBEA0}"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44175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759CB-D8EC-8638-8C93-DCB899C82C34}"/>
              </a:ext>
            </a:extLst>
          </p:cNvPr>
          <p:cNvSpPr>
            <a:spLocks noGrp="1"/>
          </p:cNvSpPr>
          <p:nvPr>
            <p:ph type="ctrTitle"/>
          </p:nvPr>
        </p:nvSpPr>
        <p:spPr/>
        <p:txBody>
          <a:bodyPr>
            <a:normAutofit/>
          </a:bodyPr>
          <a:lstStyle/>
          <a:p>
            <a:r>
              <a:rPr lang="en-US" sz="2800" dirty="0"/>
              <a:t>MONETARY THEORY AND POLICY</a:t>
            </a:r>
          </a:p>
        </p:txBody>
      </p:sp>
      <p:sp>
        <p:nvSpPr>
          <p:cNvPr id="3" name="Subtitle 2">
            <a:extLst>
              <a:ext uri="{FF2B5EF4-FFF2-40B4-BE49-F238E27FC236}">
                <a16:creationId xmlns:a16="http://schemas.microsoft.com/office/drawing/2014/main" id="{F1676076-4F9C-E0BB-B8D5-A1F0CC3E958C}"/>
              </a:ext>
            </a:extLst>
          </p:cNvPr>
          <p:cNvSpPr>
            <a:spLocks noGrp="1"/>
          </p:cNvSpPr>
          <p:nvPr>
            <p:ph type="subTitle" idx="1"/>
          </p:nvPr>
        </p:nvSpPr>
        <p:spPr/>
        <p:txBody>
          <a:bodyPr/>
          <a:lstStyle/>
          <a:p>
            <a:r>
              <a:rPr lang="en-US" dirty="0"/>
              <a:t> </a:t>
            </a:r>
            <a:r>
              <a:rPr lang="en-US" sz="2000" b="1" dirty="0"/>
              <a:t>week 9-EXPANSIONARY MONETARY POLICY VS RESTRICTIVE MONETARY POLICY</a:t>
            </a:r>
          </a:p>
        </p:txBody>
      </p:sp>
    </p:spTree>
    <p:extLst>
      <p:ext uri="{BB962C8B-B14F-4D97-AF65-F5344CB8AC3E}">
        <p14:creationId xmlns:p14="http://schemas.microsoft.com/office/powerpoint/2010/main" val="3098768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925E67-1ABD-E4E5-1BEA-33E06101C045}"/>
              </a:ext>
            </a:extLst>
          </p:cNvPr>
          <p:cNvSpPr>
            <a:spLocks noGrp="1"/>
          </p:cNvSpPr>
          <p:nvPr>
            <p:ph idx="4294967295"/>
          </p:nvPr>
        </p:nvSpPr>
        <p:spPr>
          <a:xfrm>
            <a:off x="2587625" y="2016125"/>
            <a:ext cx="9604375" cy="3449638"/>
          </a:xfrm>
        </p:spPr>
        <p:txBody>
          <a:bodyPr>
            <a:normAutofit fontScale="85000" lnSpcReduction="20000"/>
          </a:bodyPr>
          <a:lstStyle/>
          <a:p>
            <a:pPr marL="0" indent="0">
              <a:buNone/>
            </a:pPr>
            <a:r>
              <a:rPr lang="en-US" b="1" dirty="0"/>
              <a:t>CONTENTS</a:t>
            </a:r>
          </a:p>
          <a:p>
            <a:r>
              <a:rPr lang="en-US" dirty="0"/>
              <a:t>1.0.	Introduction</a:t>
            </a:r>
          </a:p>
          <a:p>
            <a:r>
              <a:rPr lang="en-US" dirty="0"/>
              <a:t>2.0.	Objectives</a:t>
            </a:r>
          </a:p>
          <a:p>
            <a:r>
              <a:rPr lang="en-US" dirty="0"/>
              <a:t>3.0.	Main content</a:t>
            </a:r>
          </a:p>
          <a:p>
            <a:r>
              <a:rPr lang="en-US" dirty="0"/>
              <a:t>.	3.1. Expansionary Monetary Policy</a:t>
            </a:r>
          </a:p>
          <a:p>
            <a:r>
              <a:rPr lang="en-US" dirty="0"/>
              <a:t>	3.1.1. Scope and Limitations</a:t>
            </a:r>
          </a:p>
          <a:p>
            <a:r>
              <a:rPr lang="en-US" dirty="0"/>
              <a:t>	3.2. Restrictive Monetary Policy</a:t>
            </a:r>
          </a:p>
          <a:p>
            <a:r>
              <a:rPr lang="en-US" dirty="0"/>
              <a:t>	3.2.1. Scope and Limitations</a:t>
            </a:r>
          </a:p>
          <a:p>
            <a:r>
              <a:rPr lang="en-US" dirty="0"/>
              <a:t>4.0	Conclusion</a:t>
            </a:r>
          </a:p>
          <a:p>
            <a:endParaRPr lang="en-US" dirty="0"/>
          </a:p>
        </p:txBody>
      </p:sp>
    </p:spTree>
    <p:extLst>
      <p:ext uri="{BB962C8B-B14F-4D97-AF65-F5344CB8AC3E}">
        <p14:creationId xmlns:p14="http://schemas.microsoft.com/office/powerpoint/2010/main" val="2545461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69AEDF-8D9D-8C1F-6673-6CFE2E9D3384}"/>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1.0.	INTRODUCTION</a:t>
            </a:r>
          </a:p>
          <a:p>
            <a:r>
              <a:rPr lang="en-US" dirty="0"/>
              <a:t>In this unit we shall discuss expansionary and restrictive monetary policy. </a:t>
            </a:r>
          </a:p>
          <a:p>
            <a:r>
              <a:rPr lang="en-US" dirty="0"/>
              <a:t>An expansionary (or easy) monetary policy is used to overcome a recession or depression or a deflationary gap. </a:t>
            </a:r>
          </a:p>
          <a:p>
            <a:r>
              <a:rPr lang="en-US" dirty="0"/>
              <a:t>On the other hand, a monetary policy designed to curtail aggregate demand is called restrictive (or dear) monetary policy.</a:t>
            </a:r>
          </a:p>
          <a:p>
            <a:r>
              <a:rPr lang="en-US" dirty="0"/>
              <a:t> It is used to overcome an inflationary gap. Therefore, we will start this lecture by discussing them one after the other.</a:t>
            </a:r>
          </a:p>
        </p:txBody>
      </p:sp>
    </p:spTree>
    <p:extLst>
      <p:ext uri="{BB962C8B-B14F-4D97-AF65-F5344CB8AC3E}">
        <p14:creationId xmlns:p14="http://schemas.microsoft.com/office/powerpoint/2010/main" val="2222011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281D-7C77-FA4F-D9CB-DB23F1EB4A7C}"/>
              </a:ext>
            </a:extLst>
          </p:cNvPr>
          <p:cNvSpPr>
            <a:spLocks noGrp="1"/>
          </p:cNvSpPr>
          <p:nvPr>
            <p:ph idx="4294967295"/>
          </p:nvPr>
        </p:nvSpPr>
        <p:spPr>
          <a:xfrm>
            <a:off x="2587625" y="2016125"/>
            <a:ext cx="9604375" cy="3449638"/>
          </a:xfrm>
        </p:spPr>
        <p:txBody>
          <a:bodyPr/>
          <a:lstStyle/>
          <a:p>
            <a:pPr marL="0" indent="0">
              <a:buNone/>
            </a:pPr>
            <a:r>
              <a:rPr lang="en-US" b="1" dirty="0"/>
              <a:t>2.0. OBJECTIVES</a:t>
            </a:r>
          </a:p>
          <a:p>
            <a:pPr marL="0" indent="0">
              <a:buNone/>
            </a:pPr>
            <a:r>
              <a:rPr lang="en-US" dirty="0"/>
              <a:t>At the end of this topic, you should be able to:</a:t>
            </a:r>
          </a:p>
          <a:p>
            <a:r>
              <a:rPr lang="en-US" dirty="0"/>
              <a:t>Understand the meaning of the expansionary monetary policy.</a:t>
            </a:r>
          </a:p>
          <a:p>
            <a:r>
              <a:rPr lang="en-US" dirty="0"/>
              <a:t>Comprehend the meaning of the restrictive monetary policy.</a:t>
            </a:r>
          </a:p>
          <a:p>
            <a:r>
              <a:rPr lang="en-US" dirty="0"/>
              <a:t>Explain the tools used in expansionary and restrictive monetary policy</a:t>
            </a:r>
          </a:p>
          <a:p>
            <a:r>
              <a:rPr lang="en-US" dirty="0"/>
              <a:t>Evaluate the money market equilibrium</a:t>
            </a:r>
          </a:p>
          <a:p>
            <a:pPr marL="0" indent="0">
              <a:buNone/>
            </a:pPr>
            <a:endParaRPr lang="en-US" dirty="0"/>
          </a:p>
        </p:txBody>
      </p:sp>
    </p:spTree>
    <p:extLst>
      <p:ext uri="{BB962C8B-B14F-4D97-AF65-F5344CB8AC3E}">
        <p14:creationId xmlns:p14="http://schemas.microsoft.com/office/powerpoint/2010/main" val="2067918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2F2E9-921F-CAD5-89CA-ABADAC8ED6D9}"/>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3.0. MAIN CONTENT</a:t>
            </a:r>
          </a:p>
          <a:p>
            <a:pPr marL="0" indent="0">
              <a:buNone/>
            </a:pPr>
            <a:r>
              <a:rPr lang="en-US" b="1" dirty="0"/>
              <a:t>3.1. Expansionary Monetary Policy</a:t>
            </a:r>
          </a:p>
          <a:p>
            <a:r>
              <a:rPr lang="en-US" dirty="0"/>
              <a:t>An expansionary (or easy) monetary policy is used to overcome a recession or depression or a deflationary gap. </a:t>
            </a:r>
          </a:p>
          <a:p>
            <a:r>
              <a:rPr lang="en-US" dirty="0"/>
              <a:t>When there is a fall in consumer demand for goods and services, and in business demand for investment goods, a deflationary gap emerges. </a:t>
            </a:r>
          </a:p>
          <a:p>
            <a:r>
              <a:rPr lang="en-US" dirty="0"/>
              <a:t>The central bank start an expansionary monetary policy that eases the credit market conditions and leads to an upward shift in aggregate demand. </a:t>
            </a:r>
          </a:p>
        </p:txBody>
      </p:sp>
    </p:spTree>
    <p:extLst>
      <p:ext uri="{BB962C8B-B14F-4D97-AF65-F5344CB8AC3E}">
        <p14:creationId xmlns:p14="http://schemas.microsoft.com/office/powerpoint/2010/main" val="30788404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CBC9A9-CF95-760B-927F-BF278829072A}"/>
              </a:ext>
            </a:extLst>
          </p:cNvPr>
          <p:cNvSpPr>
            <a:spLocks noGrp="1"/>
          </p:cNvSpPr>
          <p:nvPr>
            <p:ph idx="4294967295"/>
          </p:nvPr>
        </p:nvSpPr>
        <p:spPr>
          <a:xfrm>
            <a:off x="2587625" y="2016125"/>
            <a:ext cx="9604375" cy="3449638"/>
          </a:xfrm>
        </p:spPr>
        <p:txBody>
          <a:bodyPr>
            <a:normAutofit/>
          </a:bodyPr>
          <a:lstStyle/>
          <a:p>
            <a:pPr marL="0" indent="0">
              <a:buNone/>
            </a:pPr>
            <a:r>
              <a:rPr lang="en-US" b="1" dirty="0"/>
              <a:t>What is expansionary monetary policy?</a:t>
            </a:r>
          </a:p>
          <a:p>
            <a:r>
              <a:rPr lang="en-US" dirty="0"/>
              <a:t>It is a macroeconomic tool that a central bank uses to stimulate economic growth. </a:t>
            </a:r>
          </a:p>
          <a:p>
            <a:r>
              <a:rPr lang="en-US" dirty="0"/>
              <a:t>A bank usually implements it during a contractionary phase of the business cycle — when the gross domestic product (GDP) in a nation starts to decline.</a:t>
            </a:r>
          </a:p>
          <a:p>
            <a:r>
              <a:rPr lang="en-US" dirty="0"/>
              <a:t>A decline in GDP can have a variety of undesirable effects, including:</a:t>
            </a:r>
          </a:p>
          <a:p>
            <a:pPr lvl="1"/>
            <a:r>
              <a:rPr lang="en-US" sz="2000" dirty="0"/>
              <a:t>Business bankruptcies and failures</a:t>
            </a:r>
          </a:p>
          <a:p>
            <a:pPr lvl="1"/>
            <a:r>
              <a:rPr lang="en-US" sz="2000" dirty="0"/>
              <a:t>Unemployment</a:t>
            </a:r>
          </a:p>
          <a:p>
            <a:endParaRPr lang="en-US" dirty="0"/>
          </a:p>
        </p:txBody>
      </p:sp>
    </p:spTree>
    <p:extLst>
      <p:ext uri="{BB962C8B-B14F-4D97-AF65-F5344CB8AC3E}">
        <p14:creationId xmlns:p14="http://schemas.microsoft.com/office/powerpoint/2010/main" val="31052501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513388-4B80-F6C0-B7B6-8171D808C12A}"/>
              </a:ext>
            </a:extLst>
          </p:cNvPr>
          <p:cNvSpPr>
            <a:spLocks noGrp="1"/>
          </p:cNvSpPr>
          <p:nvPr>
            <p:ph idx="4294967295"/>
          </p:nvPr>
        </p:nvSpPr>
        <p:spPr>
          <a:xfrm>
            <a:off x="2587625" y="2016125"/>
            <a:ext cx="9604375" cy="3449638"/>
          </a:xfrm>
        </p:spPr>
        <p:txBody>
          <a:bodyPr/>
          <a:lstStyle/>
          <a:p>
            <a:pPr lvl="1"/>
            <a:r>
              <a:rPr lang="en-US" dirty="0"/>
              <a:t>A fall in the stock market</a:t>
            </a:r>
          </a:p>
          <a:p>
            <a:pPr lvl="1"/>
            <a:r>
              <a:rPr lang="en-US" dirty="0"/>
              <a:t>A decline in the national currency's value</a:t>
            </a:r>
          </a:p>
          <a:p>
            <a:r>
              <a:rPr lang="en-US" dirty="0"/>
              <a:t>All these effects, if unchecked, can eventually lead to a recession or depression.</a:t>
            </a:r>
          </a:p>
          <a:p>
            <a:r>
              <a:rPr lang="en-US" dirty="0"/>
              <a:t>The overall goal of any expansionary policy is to encourage spending and borrowing. </a:t>
            </a:r>
          </a:p>
          <a:p>
            <a:r>
              <a:rPr lang="en-US" dirty="0"/>
              <a:t>when there's more money available to individuals and businesses at lower costs.</a:t>
            </a:r>
          </a:p>
          <a:p>
            <a:r>
              <a:rPr lang="en-US" dirty="0"/>
              <a:t>This will result in the increased purchase of goods and services, stimulating growth.</a:t>
            </a:r>
          </a:p>
        </p:txBody>
      </p:sp>
    </p:spTree>
    <p:extLst>
      <p:ext uri="{BB962C8B-B14F-4D97-AF65-F5344CB8AC3E}">
        <p14:creationId xmlns:p14="http://schemas.microsoft.com/office/powerpoint/2010/main" val="3754228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9FC427-5349-6435-928C-B60C22127A42}"/>
              </a:ext>
            </a:extLst>
          </p:cNvPr>
          <p:cNvSpPr>
            <a:spLocks noGrp="1"/>
          </p:cNvSpPr>
          <p:nvPr>
            <p:ph idx="4294967295"/>
          </p:nvPr>
        </p:nvSpPr>
        <p:spPr>
          <a:xfrm>
            <a:off x="2587625" y="2016125"/>
            <a:ext cx="9604375" cy="3449638"/>
          </a:xfrm>
        </p:spPr>
        <p:txBody>
          <a:bodyPr/>
          <a:lstStyle/>
          <a:p>
            <a:pPr marL="0" indent="0">
              <a:buNone/>
            </a:pPr>
            <a:r>
              <a:rPr lang="en-US" i="1" dirty="0"/>
              <a:t>Expansionary monetary policy tools</a:t>
            </a:r>
          </a:p>
          <a:p>
            <a:r>
              <a:rPr lang="en-US" dirty="0"/>
              <a:t>The central bank’s expansionary monetary policy often takes a three-pronged approach:</a:t>
            </a:r>
          </a:p>
          <a:p>
            <a:r>
              <a:rPr lang="en-US" dirty="0"/>
              <a:t>(</a:t>
            </a:r>
            <a:r>
              <a:rPr lang="en-US" dirty="0" err="1"/>
              <a:t>i</a:t>
            </a:r>
            <a:r>
              <a:rPr lang="en-US" dirty="0"/>
              <a:t>)	Lowering interest rates</a:t>
            </a:r>
          </a:p>
          <a:p>
            <a:r>
              <a:rPr lang="en-US" dirty="0"/>
              <a:t>(ii)	Reducing the reserve requirement (the amount of cash banks must keep on hand)</a:t>
            </a:r>
          </a:p>
          <a:p>
            <a:r>
              <a:rPr lang="en-US" dirty="0"/>
              <a:t>(iii)	Buying back government securities</a:t>
            </a:r>
          </a:p>
          <a:p>
            <a:endParaRPr lang="en-US" dirty="0"/>
          </a:p>
        </p:txBody>
      </p:sp>
    </p:spTree>
    <p:extLst>
      <p:ext uri="{BB962C8B-B14F-4D97-AF65-F5344CB8AC3E}">
        <p14:creationId xmlns:p14="http://schemas.microsoft.com/office/powerpoint/2010/main" val="498528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407969-F3C7-F6E1-55C9-B93CE4F12FF7}"/>
              </a:ext>
            </a:extLst>
          </p:cNvPr>
          <p:cNvSpPr>
            <a:spLocks noGrp="1"/>
          </p:cNvSpPr>
          <p:nvPr>
            <p:ph idx="4294967295"/>
          </p:nvPr>
        </p:nvSpPr>
        <p:spPr>
          <a:xfrm>
            <a:off x="2587625" y="2016125"/>
            <a:ext cx="9604375" cy="3449638"/>
          </a:xfrm>
        </p:spPr>
        <p:txBody>
          <a:bodyPr/>
          <a:lstStyle/>
          <a:p>
            <a:pPr marL="514350" indent="-514350">
              <a:buAutoNum type="romanLcParenBoth"/>
            </a:pPr>
            <a:r>
              <a:rPr lang="en-US" b="1" dirty="0"/>
              <a:t>Lowering interest rates</a:t>
            </a:r>
          </a:p>
          <a:p>
            <a:r>
              <a:rPr lang="en-US" dirty="0"/>
              <a:t>To increase the money supply — the central bank reduces short-term interest rates. </a:t>
            </a:r>
          </a:p>
          <a:p>
            <a:r>
              <a:rPr lang="en-US" dirty="0"/>
              <a:t>It can do so in two ways: reducing the </a:t>
            </a:r>
            <a:r>
              <a:rPr lang="en-US" i="1" dirty="0"/>
              <a:t>central bank rate </a:t>
            </a:r>
            <a:r>
              <a:rPr lang="en-US" dirty="0"/>
              <a:t>and the </a:t>
            </a:r>
            <a:r>
              <a:rPr lang="en-US" i="1" dirty="0"/>
              <a:t>discount rate</a:t>
            </a:r>
            <a:r>
              <a:rPr lang="en-US" dirty="0"/>
              <a:t>.</a:t>
            </a:r>
          </a:p>
          <a:p>
            <a:r>
              <a:rPr lang="en-US" i="1" dirty="0"/>
              <a:t>The central bank rate </a:t>
            </a:r>
            <a:r>
              <a:rPr lang="en-US" dirty="0"/>
              <a:t>is the interest rate banks charge each other for extremely short-term loans. </a:t>
            </a:r>
          </a:p>
          <a:p>
            <a:r>
              <a:rPr lang="en-US" dirty="0"/>
              <a:t>The central bank requires that banks keep a certain percentage of their deposits on hand every night to maintain a certain level of solvency. </a:t>
            </a:r>
          </a:p>
        </p:txBody>
      </p:sp>
    </p:spTree>
    <p:extLst>
      <p:ext uri="{BB962C8B-B14F-4D97-AF65-F5344CB8AC3E}">
        <p14:creationId xmlns:p14="http://schemas.microsoft.com/office/powerpoint/2010/main" val="725456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27238E-1C89-92ED-C7BF-AB9F41BC6540}"/>
              </a:ext>
            </a:extLst>
          </p:cNvPr>
          <p:cNvSpPr>
            <a:spLocks noGrp="1"/>
          </p:cNvSpPr>
          <p:nvPr>
            <p:ph idx="4294967295"/>
          </p:nvPr>
        </p:nvSpPr>
        <p:spPr>
          <a:xfrm>
            <a:off x="2587625" y="2016125"/>
            <a:ext cx="9604375" cy="3449638"/>
          </a:xfrm>
        </p:spPr>
        <p:txBody>
          <a:bodyPr/>
          <a:lstStyle/>
          <a:p>
            <a:r>
              <a:rPr lang="en-US" i="1" dirty="0"/>
              <a:t>The discount rate</a:t>
            </a:r>
            <a:r>
              <a:rPr lang="en-US" dirty="0"/>
              <a:t>, which is higher than the central bank rate, is the interest the central bank charges financial institutions for borrowing. A bank goes to the central bank directly if it can't borrow from another bank. </a:t>
            </a:r>
          </a:p>
          <a:p>
            <a:pPr marL="514350" indent="-514350">
              <a:buAutoNum type="romanLcParenBoth" startAt="2"/>
            </a:pPr>
            <a:r>
              <a:rPr lang="en-US" i="1" dirty="0"/>
              <a:t>Reducing reserve requirements</a:t>
            </a:r>
          </a:p>
          <a:p>
            <a:r>
              <a:rPr lang="en-US" dirty="0"/>
              <a:t>In addition to holding a certain amount in deposits on hand every night, the central bank requires banks to always hold a certain amount of cash.</a:t>
            </a:r>
          </a:p>
          <a:p>
            <a:r>
              <a:rPr lang="en-US" dirty="0"/>
              <a:t>This money that must never be lent out. This "reserve requirement" is to ensure that banks can always give depositors their money if they need .</a:t>
            </a:r>
          </a:p>
        </p:txBody>
      </p:sp>
    </p:spTree>
    <p:extLst>
      <p:ext uri="{BB962C8B-B14F-4D97-AF65-F5344CB8AC3E}">
        <p14:creationId xmlns:p14="http://schemas.microsoft.com/office/powerpoint/2010/main" val="596878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EA3102-EA33-FB84-E716-C06D10842401}"/>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i="1" dirty="0"/>
              <a:t>(iii) Buying back government securities</a:t>
            </a:r>
          </a:p>
          <a:p>
            <a:r>
              <a:rPr lang="en-US" dirty="0"/>
              <a:t>As part of an expansionary monetary policy, the central bank will buy government securities — that is, Treasury bonds, bills, and notes. </a:t>
            </a:r>
          </a:p>
          <a:p>
            <a:r>
              <a:rPr lang="en-US" dirty="0"/>
              <a:t>The central bank will buy the securities through open market operations.</a:t>
            </a:r>
          </a:p>
          <a:p>
            <a:r>
              <a:rPr lang="en-US" dirty="0"/>
              <a:t>The central bank prints money to buy these securities from banks and other financial institutions.</a:t>
            </a:r>
          </a:p>
          <a:p>
            <a:r>
              <a:rPr lang="en-US" dirty="0"/>
              <a:t>This process adds more cash into banks, giving them more money to loan to individuals and businesses.</a:t>
            </a:r>
          </a:p>
        </p:txBody>
      </p:sp>
    </p:spTree>
    <p:extLst>
      <p:ext uri="{BB962C8B-B14F-4D97-AF65-F5344CB8AC3E}">
        <p14:creationId xmlns:p14="http://schemas.microsoft.com/office/powerpoint/2010/main" val="305415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53CFA2-F361-766B-349A-CF8D752FCCE2}"/>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Example of expansionary monetary policy</a:t>
            </a:r>
          </a:p>
          <a:p>
            <a:r>
              <a:rPr lang="en-US" i="1" dirty="0"/>
              <a:t>The Great Recession of 2007-2009 </a:t>
            </a:r>
            <a:r>
              <a:rPr lang="en-US" dirty="0"/>
              <a:t>is a prime example of an expansionary monetary policy used to curb an economy in free fall.</a:t>
            </a:r>
          </a:p>
          <a:p>
            <a:r>
              <a:rPr lang="en-US" dirty="0"/>
              <a:t>For most of 2007, the fed funds rate was fairly stable at 5.25%. </a:t>
            </a:r>
          </a:p>
          <a:p>
            <a:r>
              <a:rPr lang="en-US" dirty="0"/>
              <a:t>When troubling signs in the housing market first started to appear, the Fed reduced the rate to 4.75% in September 2007.</a:t>
            </a:r>
          </a:p>
          <a:p>
            <a:r>
              <a:rPr lang="en-US" dirty="0"/>
              <a:t>Once the housing market collapsed, and the recession began in December 2007, the rate decreased to 4.25%.</a:t>
            </a:r>
          </a:p>
        </p:txBody>
      </p:sp>
    </p:spTree>
    <p:extLst>
      <p:ext uri="{BB962C8B-B14F-4D97-AF65-F5344CB8AC3E}">
        <p14:creationId xmlns:p14="http://schemas.microsoft.com/office/powerpoint/2010/main" val="1171888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9132DA-7F62-844B-81A9-230989583791}"/>
              </a:ext>
            </a:extLst>
          </p:cNvPr>
          <p:cNvSpPr>
            <a:spLocks noGrp="1"/>
          </p:cNvSpPr>
          <p:nvPr>
            <p:ph idx="4294967295"/>
          </p:nvPr>
        </p:nvSpPr>
        <p:spPr>
          <a:xfrm>
            <a:off x="2587625" y="2016125"/>
            <a:ext cx="9604375" cy="3449638"/>
          </a:xfrm>
        </p:spPr>
        <p:txBody>
          <a:bodyPr/>
          <a:lstStyle/>
          <a:p>
            <a:r>
              <a:rPr lang="en-US" dirty="0"/>
              <a:t>The Fed also lessened the gap between the discount rate and the fed funds rate and extended the period for discount-rate loans.</a:t>
            </a:r>
          </a:p>
          <a:p>
            <a:r>
              <a:rPr lang="en-US" dirty="0"/>
              <a:t>The Fed continued to drop the rate for a year, up until December 2008 when the fed funds rate hit 0%. </a:t>
            </a:r>
          </a:p>
          <a:p>
            <a:r>
              <a:rPr lang="en-US" dirty="0"/>
              <a:t>But, because the recession was so severe, the decrease in the fed funds rate and the discount rate to zero was not enough to combat it. </a:t>
            </a:r>
          </a:p>
          <a:p>
            <a:endParaRPr lang="en-US" dirty="0"/>
          </a:p>
        </p:txBody>
      </p:sp>
    </p:spTree>
    <p:extLst>
      <p:ext uri="{BB962C8B-B14F-4D97-AF65-F5344CB8AC3E}">
        <p14:creationId xmlns:p14="http://schemas.microsoft.com/office/powerpoint/2010/main" val="1428795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F9BCB1-C27E-31A3-4327-F259FD1340BA}"/>
              </a:ext>
            </a:extLst>
          </p:cNvPr>
          <p:cNvSpPr>
            <a:spLocks noGrp="1"/>
          </p:cNvSpPr>
          <p:nvPr>
            <p:ph idx="4294967295"/>
          </p:nvPr>
        </p:nvSpPr>
        <p:spPr>
          <a:xfrm>
            <a:off x="2587625" y="2016125"/>
            <a:ext cx="9604375" cy="3449638"/>
          </a:xfrm>
        </p:spPr>
        <p:txBody>
          <a:bodyPr/>
          <a:lstStyle/>
          <a:p>
            <a:r>
              <a:rPr lang="en-US" dirty="0"/>
              <a:t>The Federal Reserve then entered into quantitative easing, which is an irregular method of open market operations. </a:t>
            </a:r>
          </a:p>
          <a:p>
            <a:r>
              <a:rPr lang="en-US" dirty="0"/>
              <a:t>Quantitative easing is implemented when the Fed funds rate cannot be lowered any further.</a:t>
            </a:r>
          </a:p>
          <a:p>
            <a:r>
              <a:rPr lang="en-US" dirty="0"/>
              <a:t>It bought longer-term government securities than it usually would — 20- and 30-year bonds. </a:t>
            </a:r>
          </a:p>
          <a:p>
            <a:r>
              <a:rPr lang="en-US" dirty="0"/>
              <a:t>In addition, it also expanded the types of securities it could buy, such as mortgage-backed securities (MBS). </a:t>
            </a:r>
          </a:p>
        </p:txBody>
      </p:sp>
    </p:spTree>
    <p:extLst>
      <p:ext uri="{BB962C8B-B14F-4D97-AF65-F5344CB8AC3E}">
        <p14:creationId xmlns:p14="http://schemas.microsoft.com/office/powerpoint/2010/main" val="2311412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49E82A-45F4-B5F2-19B8-36A5DA76EE60}"/>
              </a:ext>
            </a:extLst>
          </p:cNvPr>
          <p:cNvSpPr>
            <a:spLocks noGrp="1"/>
          </p:cNvSpPr>
          <p:nvPr>
            <p:ph idx="4294967295"/>
          </p:nvPr>
        </p:nvSpPr>
        <p:spPr>
          <a:xfrm>
            <a:off x="2587625" y="2016125"/>
            <a:ext cx="9604375" cy="3449638"/>
          </a:xfrm>
        </p:spPr>
        <p:txBody>
          <a:bodyPr/>
          <a:lstStyle/>
          <a:p>
            <a:r>
              <a:rPr lang="en-US" dirty="0"/>
              <a:t>The Fed's quantitative easing is considered to be one of the main reasons why the Great Recession lasted only two years, and the economy recovered, albeit slowly.</a:t>
            </a:r>
          </a:p>
          <a:p>
            <a:r>
              <a:rPr lang="en-US" dirty="0"/>
              <a:t>The Fed's balance sheet increased from $882 billion in December 2007 to $4.5 trillion in May 2017. As a percent of GDP, this was an increase from 6% to 24%.</a:t>
            </a:r>
          </a:p>
          <a:p>
            <a:r>
              <a:rPr lang="en-US" dirty="0"/>
              <a:t>As for the fed funds rate, it stayed at 0% until 2015, at which time the Fed raised the rate to 0.5%.</a:t>
            </a:r>
          </a:p>
          <a:p>
            <a:pPr marL="0" indent="0">
              <a:buNone/>
            </a:pPr>
            <a:endParaRPr lang="en-US" dirty="0"/>
          </a:p>
        </p:txBody>
      </p:sp>
    </p:spTree>
    <p:extLst>
      <p:ext uri="{BB962C8B-B14F-4D97-AF65-F5344CB8AC3E}">
        <p14:creationId xmlns:p14="http://schemas.microsoft.com/office/powerpoint/2010/main" val="743228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ADBDCA-5F88-D9BB-65AB-5F7B6575CDDF}"/>
              </a:ext>
            </a:extLst>
          </p:cNvPr>
          <p:cNvSpPr>
            <a:spLocks noGrp="1"/>
          </p:cNvSpPr>
          <p:nvPr>
            <p:ph idx="4294967295"/>
          </p:nvPr>
        </p:nvSpPr>
        <p:spPr>
          <a:xfrm>
            <a:off x="2587625" y="1854200"/>
            <a:ext cx="9604375" cy="3805238"/>
          </a:xfrm>
        </p:spPr>
        <p:txBody>
          <a:bodyPr>
            <a:normAutofit fontScale="92500" lnSpcReduction="10000"/>
          </a:bodyPr>
          <a:lstStyle/>
          <a:p>
            <a:pPr marL="0" indent="0">
              <a:buNone/>
            </a:pPr>
            <a:r>
              <a:rPr lang="en-US" b="1" dirty="0"/>
              <a:t>Expansionary monetary policy case of Kenya</a:t>
            </a:r>
          </a:p>
          <a:p>
            <a:r>
              <a:rPr lang="en-US" dirty="0"/>
              <a:t>In Kenya, when the CBK‘s monetary policy Committee wishes to increase the money supply, it can do a combination of three things:</a:t>
            </a:r>
          </a:p>
          <a:p>
            <a:pPr marL="0" indent="0">
              <a:buNone/>
            </a:pPr>
            <a:r>
              <a:rPr lang="en-US" dirty="0"/>
              <a:t>1. Purchase securities on the open market, known as Open Market Operations</a:t>
            </a:r>
          </a:p>
          <a:p>
            <a:pPr marL="0" indent="0">
              <a:buNone/>
            </a:pPr>
            <a:r>
              <a:rPr lang="en-US" dirty="0"/>
              <a:t>2. Lower the CBK Monetary Policy Rate (MPR)</a:t>
            </a:r>
          </a:p>
          <a:p>
            <a:pPr marL="0" indent="0">
              <a:buNone/>
            </a:pPr>
            <a:r>
              <a:rPr lang="en-US" dirty="0"/>
              <a:t>3. Lower Reserve Requirement</a:t>
            </a:r>
          </a:p>
          <a:p>
            <a:r>
              <a:rPr lang="en-US" dirty="0"/>
              <a:t>These all directly impact the interest rate. When the CBK buys securities on the open market, it causes the price of those securities to rise. </a:t>
            </a:r>
          </a:p>
          <a:p>
            <a:r>
              <a:rPr lang="en-US" dirty="0"/>
              <a:t>The MPR is an interest rate, so lowering it is essentially lowering interest rates. </a:t>
            </a:r>
          </a:p>
          <a:p>
            <a:endParaRPr lang="en-US" dirty="0"/>
          </a:p>
          <a:p>
            <a:endParaRPr lang="en-US" dirty="0"/>
          </a:p>
        </p:txBody>
      </p:sp>
    </p:spTree>
    <p:extLst>
      <p:ext uri="{BB962C8B-B14F-4D97-AF65-F5344CB8AC3E}">
        <p14:creationId xmlns:p14="http://schemas.microsoft.com/office/powerpoint/2010/main" val="7655063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925E67-1ABD-E4E5-1BEA-33E06101C045}"/>
              </a:ext>
            </a:extLst>
          </p:cNvPr>
          <p:cNvSpPr>
            <a:spLocks noGrp="1"/>
          </p:cNvSpPr>
          <p:nvPr>
            <p:ph idx="4294967295"/>
          </p:nvPr>
        </p:nvSpPr>
        <p:spPr>
          <a:xfrm>
            <a:off x="2587625" y="2016125"/>
            <a:ext cx="9604375" cy="3449638"/>
          </a:xfrm>
        </p:spPr>
        <p:txBody>
          <a:bodyPr/>
          <a:lstStyle/>
          <a:p>
            <a:r>
              <a:rPr lang="en-US" dirty="0"/>
              <a:t>If the CBK instead decides to lower reserve requirements, this will cause banks to have an increase in the amount of money they can invest. </a:t>
            </a:r>
          </a:p>
          <a:p>
            <a:r>
              <a:rPr lang="en-US" dirty="0"/>
              <a:t>This causes the price of investments such as bonds to rise, so interest rates must fall. No matter what tool the CBK uses to expand the money supply interest rates will decline and bond prices will rise.</a:t>
            </a:r>
          </a:p>
          <a:p>
            <a:r>
              <a:rPr lang="en-US" dirty="0"/>
              <a:t>Increases in bond prices will have an effect on the exchange market. Rising bond prices will cause investors to sell those bonds in exchange for other bonds. </a:t>
            </a:r>
          </a:p>
        </p:txBody>
      </p:sp>
    </p:spTree>
    <p:extLst>
      <p:ext uri="{BB962C8B-B14F-4D97-AF65-F5344CB8AC3E}">
        <p14:creationId xmlns:p14="http://schemas.microsoft.com/office/powerpoint/2010/main" val="404609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69AEDF-8D9D-8C1F-6673-6CFE2E9D3384}"/>
              </a:ext>
            </a:extLst>
          </p:cNvPr>
          <p:cNvSpPr>
            <a:spLocks noGrp="1"/>
          </p:cNvSpPr>
          <p:nvPr>
            <p:ph idx="4294967295"/>
          </p:nvPr>
        </p:nvSpPr>
        <p:spPr>
          <a:xfrm>
            <a:off x="2587625" y="2016125"/>
            <a:ext cx="9604375" cy="3449638"/>
          </a:xfrm>
        </p:spPr>
        <p:txBody>
          <a:bodyPr/>
          <a:lstStyle/>
          <a:p>
            <a:r>
              <a:rPr lang="en-US" dirty="0"/>
              <a:t>When interest rates are lower, the cost of financing capital projects is less. So all else being equal, lower interest rates lead to higher rates of investment. </a:t>
            </a:r>
          </a:p>
          <a:p>
            <a:r>
              <a:rPr lang="en-US" dirty="0"/>
              <a:t>When the policy-making group at the Federal level gathers, they take a detailed look at current and expected economic conditions. </a:t>
            </a:r>
          </a:p>
          <a:p>
            <a:r>
              <a:rPr lang="en-US" dirty="0"/>
              <a:t>The members of the monetary policy committee will be given forecasts of the likely direction of the economy in the upcoming year or so. </a:t>
            </a:r>
          </a:p>
        </p:txBody>
      </p:sp>
    </p:spTree>
    <p:extLst>
      <p:ext uri="{BB962C8B-B14F-4D97-AF65-F5344CB8AC3E}">
        <p14:creationId xmlns:p14="http://schemas.microsoft.com/office/powerpoint/2010/main" val="25629670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281D-7C77-FA4F-D9CB-DB23F1EB4A7C}"/>
              </a:ext>
            </a:extLst>
          </p:cNvPr>
          <p:cNvSpPr>
            <a:spLocks noGrp="1"/>
          </p:cNvSpPr>
          <p:nvPr>
            <p:ph idx="4294967295"/>
          </p:nvPr>
        </p:nvSpPr>
        <p:spPr>
          <a:xfrm>
            <a:off x="2587625" y="2016125"/>
            <a:ext cx="9604375" cy="3449638"/>
          </a:xfrm>
        </p:spPr>
        <p:txBody>
          <a:bodyPr/>
          <a:lstStyle/>
          <a:p>
            <a:r>
              <a:rPr lang="en-US" dirty="0"/>
              <a:t>Let us look at the </a:t>
            </a:r>
            <a:r>
              <a:rPr lang="en-US" i="1" dirty="0"/>
              <a:t>scenario facing the Kenya in early 2016</a:t>
            </a:r>
            <a:r>
              <a:rPr lang="en-US" dirty="0"/>
              <a:t>. The Kenyan economy had been growing at a rapidly increasing clip during the preceding years. </a:t>
            </a:r>
          </a:p>
          <a:p>
            <a:r>
              <a:rPr lang="en-US" dirty="0"/>
              <a:t>Overall inflation remained elevated in the first half of 2016 largely on account of food inflation arising from high food prices that have persisted since July 2016. </a:t>
            </a:r>
          </a:p>
          <a:p>
            <a:r>
              <a:rPr lang="en-US" dirty="0"/>
              <a:t>Annual average inflation increased slightly to 6.6 percent from 6.5 percent in 2015. </a:t>
            </a:r>
          </a:p>
          <a:p>
            <a:r>
              <a:rPr lang="en-US" dirty="0"/>
              <a:t>However, overall inflation remained within the Government target range of 5 ± 2.5 percent during the year.</a:t>
            </a:r>
          </a:p>
          <a:p>
            <a:endParaRPr lang="en-US" dirty="0"/>
          </a:p>
        </p:txBody>
      </p:sp>
    </p:spTree>
    <p:extLst>
      <p:ext uri="{BB962C8B-B14F-4D97-AF65-F5344CB8AC3E}">
        <p14:creationId xmlns:p14="http://schemas.microsoft.com/office/powerpoint/2010/main" val="2596526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2F2E9-921F-CAD5-89CA-ABADAC8ED6D9}"/>
              </a:ext>
            </a:extLst>
          </p:cNvPr>
          <p:cNvSpPr>
            <a:spLocks noGrp="1"/>
          </p:cNvSpPr>
          <p:nvPr>
            <p:ph idx="4294967295"/>
          </p:nvPr>
        </p:nvSpPr>
        <p:spPr>
          <a:xfrm>
            <a:off x="2587625" y="2016125"/>
            <a:ext cx="9604375" cy="3449638"/>
          </a:xfrm>
        </p:spPr>
        <p:txBody>
          <a:bodyPr>
            <a:normAutofit fontScale="92500" lnSpcReduction="10000"/>
          </a:bodyPr>
          <a:lstStyle/>
          <a:p>
            <a:r>
              <a:rPr lang="en-US" dirty="0"/>
              <a:t>In January 2017, overall inflation accelerated to 7.0 percent from 6.4 percent in December 2016 owing to elevated food inflation which contributed 5.6 percentage points to the overall inflation in January 2017. </a:t>
            </a:r>
          </a:p>
          <a:p>
            <a:r>
              <a:rPr lang="en-US" dirty="0"/>
              <a:t>Given the drought conditions in the first quarter of 2017, food inflation was expected to continue exerting pressure on overall inflation in the near term. </a:t>
            </a:r>
          </a:p>
          <a:p>
            <a:r>
              <a:rPr lang="en-US" dirty="0"/>
              <a:t>The recovery in international oil prices could also translate to high energy prices and exert pressure on fuel inflation. </a:t>
            </a:r>
          </a:p>
          <a:p>
            <a:r>
              <a:rPr lang="en-US" dirty="0"/>
              <a:t>To be effective, the committee desires to anticipate economic problems rather than reacting to current conditions.</a:t>
            </a:r>
          </a:p>
        </p:txBody>
      </p:sp>
    </p:spTree>
    <p:extLst>
      <p:ext uri="{BB962C8B-B14F-4D97-AF65-F5344CB8AC3E}">
        <p14:creationId xmlns:p14="http://schemas.microsoft.com/office/powerpoint/2010/main" val="2784245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CBC9A9-CF95-760B-927F-BF278829072A}"/>
              </a:ext>
            </a:extLst>
          </p:cNvPr>
          <p:cNvSpPr>
            <a:spLocks noGrp="1"/>
          </p:cNvSpPr>
          <p:nvPr>
            <p:ph idx="4294967295"/>
          </p:nvPr>
        </p:nvSpPr>
        <p:spPr>
          <a:xfrm>
            <a:off x="2587625" y="2016125"/>
            <a:ext cx="9604375" cy="3449638"/>
          </a:xfrm>
        </p:spPr>
        <p:txBody>
          <a:bodyPr/>
          <a:lstStyle/>
          <a:p>
            <a:r>
              <a:rPr lang="en-US" dirty="0"/>
              <a:t>For the interest rates, the short-term interest rates recorded a downward trend over the last one year. </a:t>
            </a:r>
          </a:p>
          <a:p>
            <a:r>
              <a:rPr lang="en-US" dirty="0"/>
              <a:t>The weighted average interbank rate decreased to 4.8 percent in 2016 from an average of 11.24 percent in 2015, reflecting improved market liquidity conditions. </a:t>
            </a:r>
          </a:p>
          <a:p>
            <a:r>
              <a:rPr lang="en-US" dirty="0"/>
              <a:t>The 91-day Treasury bill rate declined to 8.6 percent from 10.9 percent while the 182-day Treasury bill rate decreased to 10.9 percent from 12.2 percent over the same period under review.</a:t>
            </a:r>
          </a:p>
        </p:txBody>
      </p:sp>
    </p:spTree>
    <p:extLst>
      <p:ext uri="{BB962C8B-B14F-4D97-AF65-F5344CB8AC3E}">
        <p14:creationId xmlns:p14="http://schemas.microsoft.com/office/powerpoint/2010/main" val="389532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ADBDCA-5F88-D9BB-65AB-5F7B6575CDDF}"/>
              </a:ext>
            </a:extLst>
          </p:cNvPr>
          <p:cNvSpPr>
            <a:spLocks noGrp="1"/>
          </p:cNvSpPr>
          <p:nvPr>
            <p:ph idx="4294967295"/>
          </p:nvPr>
        </p:nvSpPr>
        <p:spPr>
          <a:xfrm>
            <a:off x="2587625" y="2016125"/>
            <a:ext cx="9604375" cy="3449638"/>
          </a:xfrm>
        </p:spPr>
        <p:txBody>
          <a:bodyPr>
            <a:normAutofit lnSpcReduction="10000"/>
          </a:bodyPr>
          <a:lstStyle/>
          <a:p>
            <a:r>
              <a:rPr lang="en-US" dirty="0"/>
              <a:t>Commercial banks’ average lending interest rates remained stable at 16.58 percent in 2016 compared to 16.16 percent in the previous year. The marginal increase was largely reflected in ‘Over 5 years’ and ‘Overdraft’ loan categories. </a:t>
            </a:r>
          </a:p>
          <a:p>
            <a:r>
              <a:rPr lang="en-US" dirty="0"/>
              <a:t>However, there was a notable decrease in the average lending rate from 17.71 percent in August 2016 to 13.69 percent in December 2016, largely on account of the implementation of interest rate capping law effected in mid-September 2016.</a:t>
            </a:r>
          </a:p>
          <a:p>
            <a:r>
              <a:rPr lang="en-US" dirty="0"/>
              <a:t>Average commercial banks’ deposit rate increased to 7.1 percent in 2016 from 6.93 percent in 2015. The increase was reflected in the savings category which increased by 16 basis points to 2.92 percent from 1.53 percent.</a:t>
            </a:r>
          </a:p>
        </p:txBody>
      </p:sp>
    </p:spTree>
    <p:extLst>
      <p:ext uri="{BB962C8B-B14F-4D97-AF65-F5344CB8AC3E}">
        <p14:creationId xmlns:p14="http://schemas.microsoft.com/office/powerpoint/2010/main" val="17587621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F1F58A-52CF-8C6C-0408-BA72BAA82AD9}"/>
              </a:ext>
            </a:extLst>
          </p:cNvPr>
          <p:cNvSpPr>
            <a:spLocks noGrp="1"/>
          </p:cNvSpPr>
          <p:nvPr>
            <p:ph idx="4294967295"/>
          </p:nvPr>
        </p:nvSpPr>
        <p:spPr>
          <a:xfrm>
            <a:off x="2589213" y="1989138"/>
            <a:ext cx="9602787" cy="3451225"/>
          </a:xfrm>
        </p:spPr>
        <p:txBody>
          <a:bodyPr>
            <a:normAutofit/>
          </a:bodyPr>
          <a:lstStyle/>
          <a:p>
            <a:pPr marL="0" indent="0">
              <a:buNone/>
            </a:pPr>
            <a:r>
              <a:rPr lang="en-US" b="1" dirty="0"/>
              <a:t>How does the central bank use expansionary monetary policy to stimulate growth during an economic downturn?</a:t>
            </a:r>
          </a:p>
          <a:p>
            <a:r>
              <a:rPr lang="en-US" dirty="0"/>
              <a:t>Expansionary monetary policy's aim is to make it easier for individuals and companies to borrow and spend money — actions that all stimulate the economy.</a:t>
            </a:r>
          </a:p>
          <a:p>
            <a:r>
              <a:rPr lang="en-US" dirty="0"/>
              <a:t>Modern, capitalist economies go through regular fluctuations of growth, contraction, and eventual recovery. This repeating nature of the economy is known as the business cycle.</a:t>
            </a:r>
          </a:p>
          <a:p>
            <a:pPr marL="0" indent="0">
              <a:buNone/>
            </a:pPr>
            <a:r>
              <a:rPr lang="en-US" dirty="0"/>
              <a:t>During the contractionary phase, gross domestic product (GDP) is decreasing, which can lead to a prolonged period of economic decline. </a:t>
            </a:r>
          </a:p>
        </p:txBody>
      </p:sp>
    </p:spTree>
    <p:extLst>
      <p:ext uri="{BB962C8B-B14F-4D97-AF65-F5344CB8AC3E}">
        <p14:creationId xmlns:p14="http://schemas.microsoft.com/office/powerpoint/2010/main" val="3079207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A13912-021F-0A5E-5D27-4415887EB065}"/>
              </a:ext>
            </a:extLst>
          </p:cNvPr>
          <p:cNvSpPr>
            <a:spLocks noGrp="1"/>
          </p:cNvSpPr>
          <p:nvPr>
            <p:ph idx="4294967295"/>
          </p:nvPr>
        </p:nvSpPr>
        <p:spPr>
          <a:xfrm>
            <a:off x="2587625" y="2016125"/>
            <a:ext cx="9604375" cy="3449638"/>
          </a:xfrm>
        </p:spPr>
        <p:txBody>
          <a:bodyPr>
            <a:normAutofit/>
          </a:bodyPr>
          <a:lstStyle/>
          <a:p>
            <a:r>
              <a:rPr lang="en-US" dirty="0"/>
              <a:t>To combat the slowdown, a nation's central bank will stimulate growth through an expansionary monetary policy.</a:t>
            </a:r>
          </a:p>
          <a:p>
            <a:r>
              <a:rPr lang="en-US" dirty="0"/>
              <a:t>These actions by the central bank will increase the money supply in an economy</a:t>
            </a:r>
          </a:p>
          <a:p>
            <a:r>
              <a:rPr lang="en-US" dirty="0"/>
              <a:t>Individuals and businesses can obtain loans at a lower cost, encouraging them to spend that additional money. </a:t>
            </a:r>
          </a:p>
          <a:p>
            <a:r>
              <a:rPr lang="en-US" dirty="0"/>
              <a:t>When consumers and companies buy more, it increases demand, which results in businesses needing to produce more to meet the increased demand, requiring them to spend more money and hire more workers, reducing unemployment.</a:t>
            </a:r>
          </a:p>
          <a:p>
            <a:pPr marL="0" indent="0">
              <a:buNone/>
            </a:pPr>
            <a:endParaRPr lang="en-US" dirty="0"/>
          </a:p>
        </p:txBody>
      </p:sp>
    </p:spTree>
    <p:extLst>
      <p:ext uri="{BB962C8B-B14F-4D97-AF65-F5344CB8AC3E}">
        <p14:creationId xmlns:p14="http://schemas.microsoft.com/office/powerpoint/2010/main" val="3555644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88839-A524-01F1-935A-84F0FA61B738}"/>
              </a:ext>
            </a:extLst>
          </p:cNvPr>
          <p:cNvSpPr>
            <a:spLocks noGrp="1"/>
          </p:cNvSpPr>
          <p:nvPr>
            <p:ph type="title" idx="4294967295"/>
          </p:nvPr>
        </p:nvSpPr>
        <p:spPr>
          <a:xfrm>
            <a:off x="0" y="804863"/>
            <a:ext cx="4176713" cy="1049337"/>
          </a:xfrm>
        </p:spPr>
        <p:txBody>
          <a:bodyPr>
            <a:normAutofit fontScale="90000"/>
          </a:bodyPr>
          <a:lstStyle/>
          <a:p>
            <a:r>
              <a:rPr lang="en-US" sz="2000" b="1" dirty="0"/>
              <a:t>Figure 1-Expansionary Monetary Policy</a:t>
            </a:r>
            <a:br>
              <a:rPr lang="en-US" dirty="0"/>
            </a:br>
            <a:endParaRPr lang="en-US" dirty="0"/>
          </a:p>
        </p:txBody>
      </p:sp>
      <p:sp>
        <p:nvSpPr>
          <p:cNvPr id="3" name="Content Placeholder 2">
            <a:extLst>
              <a:ext uri="{FF2B5EF4-FFF2-40B4-BE49-F238E27FC236}">
                <a16:creationId xmlns:a16="http://schemas.microsoft.com/office/drawing/2014/main" id="{72FAAA18-0D2F-C5FD-E1A8-9BD5A938F2BD}"/>
              </a:ext>
            </a:extLst>
          </p:cNvPr>
          <p:cNvSpPr>
            <a:spLocks noGrp="1"/>
          </p:cNvSpPr>
          <p:nvPr>
            <p:ph idx="4294967295"/>
          </p:nvPr>
        </p:nvSpPr>
        <p:spPr>
          <a:xfrm>
            <a:off x="0" y="2016125"/>
            <a:ext cx="3532188" cy="3449638"/>
          </a:xfrm>
        </p:spPr>
        <p:txBody>
          <a:bodyPr>
            <a:normAutofit/>
          </a:bodyPr>
          <a:lstStyle/>
          <a:p>
            <a:pPr marL="0" indent="0">
              <a:buNone/>
            </a:pPr>
            <a:r>
              <a:rPr lang="en-US" dirty="0"/>
              <a:t>-Increase in </a:t>
            </a:r>
            <a:r>
              <a:rPr lang="en-US" dirty="0" err="1"/>
              <a:t>Ms</a:t>
            </a:r>
            <a:r>
              <a:rPr lang="en-US" dirty="0"/>
              <a:t> S1 to S2</a:t>
            </a:r>
          </a:p>
          <a:p>
            <a:pPr marL="0" indent="0">
              <a:buNone/>
            </a:pPr>
            <a:r>
              <a:rPr lang="en-US" dirty="0"/>
              <a:t>-Interest rates fall </a:t>
            </a:r>
          </a:p>
          <a:p>
            <a:pPr marL="0" indent="0">
              <a:buNone/>
            </a:pPr>
            <a:r>
              <a:rPr lang="en-US" dirty="0"/>
              <a:t>-AD rises causing real GDP to rise</a:t>
            </a:r>
          </a:p>
        </p:txBody>
      </p:sp>
      <p:pic>
        <p:nvPicPr>
          <p:cNvPr id="4" name="Picture 3">
            <a:extLst>
              <a:ext uri="{FF2B5EF4-FFF2-40B4-BE49-F238E27FC236}">
                <a16:creationId xmlns:a16="http://schemas.microsoft.com/office/drawing/2014/main" id="{FA4ABF97-16FE-BFDE-93CE-E6EB2C9CFE62}"/>
              </a:ext>
            </a:extLst>
          </p:cNvPr>
          <p:cNvPicPr>
            <a:picLocks noChangeAspect="1"/>
          </p:cNvPicPr>
          <p:nvPr/>
        </p:nvPicPr>
        <p:blipFill>
          <a:blip r:embed="rId2"/>
          <a:stretch>
            <a:fillRect/>
          </a:stretch>
        </p:blipFill>
        <p:spPr>
          <a:xfrm>
            <a:off x="5168348" y="2008046"/>
            <a:ext cx="5886505" cy="3458290"/>
          </a:xfrm>
          <a:prstGeom prst="rect">
            <a:avLst/>
          </a:prstGeom>
        </p:spPr>
      </p:pic>
    </p:spTree>
    <p:extLst>
      <p:ext uri="{BB962C8B-B14F-4D97-AF65-F5344CB8AC3E}">
        <p14:creationId xmlns:p14="http://schemas.microsoft.com/office/powerpoint/2010/main" val="689257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1F259A-C40D-89F7-2D7B-2E246BD64D92}"/>
              </a:ext>
            </a:extLst>
          </p:cNvPr>
          <p:cNvSpPr>
            <a:spLocks noGrp="1"/>
          </p:cNvSpPr>
          <p:nvPr>
            <p:ph idx="4294967295"/>
          </p:nvPr>
        </p:nvSpPr>
        <p:spPr>
          <a:xfrm>
            <a:off x="2587625" y="2016125"/>
            <a:ext cx="9604375" cy="3449638"/>
          </a:xfrm>
        </p:spPr>
        <p:txBody>
          <a:bodyPr>
            <a:normAutofit lnSpcReduction="10000"/>
          </a:bodyPr>
          <a:lstStyle/>
          <a:p>
            <a:r>
              <a:rPr lang="en-US" dirty="0"/>
              <a:t>Expansionary monetary policy is appropriate when the economy is in a recession and unemployment is a problem.</a:t>
            </a:r>
          </a:p>
          <a:p>
            <a:r>
              <a:rPr lang="en-US" dirty="0"/>
              <a:t>Figure 1 shows that changes in the money supply affect the economy through a 3 step process.</a:t>
            </a:r>
          </a:p>
          <a:p>
            <a:r>
              <a:rPr lang="en-US" dirty="0"/>
              <a:t>An increase in the money supply causes interest rates to fall</a:t>
            </a:r>
          </a:p>
          <a:p>
            <a:r>
              <a:rPr lang="en-US" dirty="0"/>
              <a:t>The decrease in interest rates causes consumption and investment spending to rise and so aggregate demand rises.</a:t>
            </a:r>
          </a:p>
          <a:p>
            <a:r>
              <a:rPr lang="en-US" dirty="0"/>
              <a:t>The increase in aggregate demand causes real GDP to rise.</a:t>
            </a:r>
          </a:p>
          <a:p>
            <a:endParaRPr lang="en-US" dirty="0"/>
          </a:p>
        </p:txBody>
      </p:sp>
    </p:spTree>
    <p:extLst>
      <p:ext uri="{BB962C8B-B14F-4D97-AF65-F5344CB8AC3E}">
        <p14:creationId xmlns:p14="http://schemas.microsoft.com/office/powerpoint/2010/main" val="8883749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7EABA-0EA4-7A75-FA62-E7DFB2AA9724}"/>
              </a:ext>
            </a:extLst>
          </p:cNvPr>
          <p:cNvSpPr>
            <a:spLocks noGrp="1"/>
          </p:cNvSpPr>
          <p:nvPr>
            <p:ph type="title" idx="4294967295"/>
          </p:nvPr>
        </p:nvSpPr>
        <p:spPr>
          <a:xfrm>
            <a:off x="2587625" y="804863"/>
            <a:ext cx="9604375" cy="1049337"/>
          </a:xfrm>
        </p:spPr>
        <p:txBody>
          <a:bodyPr>
            <a:normAutofit/>
          </a:bodyPr>
          <a:lstStyle/>
          <a:p>
            <a:r>
              <a:rPr lang="en-US" sz="2000" b="1" cap="none" dirty="0"/>
              <a:t>Figure 2-Money market equilibrium</a:t>
            </a:r>
          </a:p>
        </p:txBody>
      </p:sp>
      <p:pic>
        <p:nvPicPr>
          <p:cNvPr id="9" name="Content Placeholder 8">
            <a:extLst>
              <a:ext uri="{FF2B5EF4-FFF2-40B4-BE49-F238E27FC236}">
                <a16:creationId xmlns:a16="http://schemas.microsoft.com/office/drawing/2014/main" id="{1DBFC964-0FEB-C6BB-A167-22E9DCFE2CAB}"/>
              </a:ext>
            </a:extLst>
          </p:cNvPr>
          <p:cNvPicPr>
            <a:picLocks noGrp="1" noChangeAspect="1"/>
          </p:cNvPicPr>
          <p:nvPr>
            <p:ph idx="4294967295"/>
          </p:nvPr>
        </p:nvPicPr>
        <p:blipFill>
          <a:blip r:embed="rId2"/>
          <a:stretch>
            <a:fillRect/>
          </a:stretch>
        </p:blipFill>
        <p:spPr>
          <a:xfrm>
            <a:off x="0" y="2035175"/>
            <a:ext cx="6786563" cy="3316288"/>
          </a:xfrm>
          <a:prstGeom prst="rect">
            <a:avLst/>
          </a:prstGeom>
        </p:spPr>
      </p:pic>
    </p:spTree>
    <p:extLst>
      <p:ext uri="{BB962C8B-B14F-4D97-AF65-F5344CB8AC3E}">
        <p14:creationId xmlns:p14="http://schemas.microsoft.com/office/powerpoint/2010/main" val="2528048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69AEDF-8D9D-8C1F-6673-6CFE2E9D3384}"/>
              </a:ext>
            </a:extLst>
          </p:cNvPr>
          <p:cNvSpPr>
            <a:spLocks noGrp="1"/>
          </p:cNvSpPr>
          <p:nvPr>
            <p:ph idx="4294967295"/>
          </p:nvPr>
        </p:nvSpPr>
        <p:spPr>
          <a:xfrm>
            <a:off x="2587625" y="2016125"/>
            <a:ext cx="9604375" cy="3449638"/>
          </a:xfrm>
        </p:spPr>
        <p:txBody>
          <a:bodyPr>
            <a:normAutofit lnSpcReduction="10000"/>
          </a:bodyPr>
          <a:lstStyle/>
          <a:p>
            <a:r>
              <a:rPr lang="en-US" dirty="0"/>
              <a:t>Figure 2 shows the demand and supply of money in the money market. </a:t>
            </a:r>
          </a:p>
          <a:p>
            <a:r>
              <a:rPr lang="en-US" dirty="0"/>
              <a:t>We show the money supply as a vertical line at a level controlled by the CBK.</a:t>
            </a:r>
          </a:p>
          <a:p>
            <a:r>
              <a:rPr lang="en-US" dirty="0"/>
              <a:t> The equilibrium interest rate, r0, is determined by the intersection of the demand for money Md and the supply of money, labeled Ms.</a:t>
            </a:r>
          </a:p>
          <a:p>
            <a:r>
              <a:rPr lang="en-US" dirty="0"/>
              <a:t>The demand for money curve is downward sloping. At higher interest rates less money will be demanded.</a:t>
            </a:r>
          </a:p>
          <a:p>
            <a:r>
              <a:rPr lang="en-US" dirty="0"/>
              <a:t>The money supply is vertical-The money supply is ultimately determined by the monetary base and the money multiplier.</a:t>
            </a:r>
          </a:p>
          <a:p>
            <a:endParaRPr lang="en-US" dirty="0"/>
          </a:p>
        </p:txBody>
      </p:sp>
    </p:spTree>
    <p:extLst>
      <p:ext uri="{BB962C8B-B14F-4D97-AF65-F5344CB8AC3E}">
        <p14:creationId xmlns:p14="http://schemas.microsoft.com/office/powerpoint/2010/main" val="15598813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B5B0B2-75AC-D2AA-DED0-8DE58A8B0558}"/>
              </a:ext>
            </a:extLst>
          </p:cNvPr>
          <p:cNvSpPr>
            <a:spLocks noGrp="1"/>
          </p:cNvSpPr>
          <p:nvPr>
            <p:ph idx="4294967295"/>
          </p:nvPr>
        </p:nvSpPr>
        <p:spPr>
          <a:xfrm>
            <a:off x="2587625" y="1854200"/>
            <a:ext cx="9604375" cy="3763963"/>
          </a:xfrm>
        </p:spPr>
        <p:txBody>
          <a:bodyPr>
            <a:normAutofit lnSpcReduction="10000"/>
          </a:bodyPr>
          <a:lstStyle/>
          <a:p>
            <a:r>
              <a:rPr lang="en-US" dirty="0"/>
              <a:t>The money supply doesn’t depend on the interest rate, it only depends on the central bank.</a:t>
            </a:r>
          </a:p>
          <a:p>
            <a:r>
              <a:rPr lang="en-US" dirty="0"/>
              <a:t>The nominal interest rate adjusts until the money market is in equilibrium-</a:t>
            </a:r>
          </a:p>
          <a:p>
            <a:r>
              <a:rPr lang="en-US" dirty="0"/>
              <a:t>An equilibrium occurs when the quantity supplied is equal to the quantity demanded. Prices adjust until the market is in equilibrium. </a:t>
            </a:r>
          </a:p>
          <a:p>
            <a:r>
              <a:rPr lang="en-US" dirty="0"/>
              <a:t>Changes in the supply and demand for money</a:t>
            </a:r>
          </a:p>
          <a:p>
            <a:r>
              <a:rPr lang="en-US" dirty="0"/>
              <a:t>The central bank controls the money supply, so it can take actions to increase the money supply and decrease the money supply. </a:t>
            </a:r>
          </a:p>
          <a:p>
            <a:r>
              <a:rPr lang="en-US" dirty="0"/>
              <a:t>Changes in the money supply lead to changes in the interest rate.</a:t>
            </a:r>
          </a:p>
          <a:p>
            <a:endParaRPr lang="en-US" dirty="0"/>
          </a:p>
        </p:txBody>
      </p:sp>
    </p:spTree>
    <p:extLst>
      <p:ext uri="{BB962C8B-B14F-4D97-AF65-F5344CB8AC3E}">
        <p14:creationId xmlns:p14="http://schemas.microsoft.com/office/powerpoint/2010/main" val="9779705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3D29B2-6A03-3DD5-2ECF-B3A7666A2B52}"/>
              </a:ext>
            </a:extLst>
          </p:cNvPr>
          <p:cNvSpPr>
            <a:spLocks noGrp="1"/>
          </p:cNvSpPr>
          <p:nvPr>
            <p:ph idx="4294967295"/>
          </p:nvPr>
        </p:nvSpPr>
        <p:spPr>
          <a:xfrm>
            <a:off x="2587625" y="2016125"/>
            <a:ext cx="9604375" cy="3449638"/>
          </a:xfrm>
        </p:spPr>
        <p:txBody>
          <a:bodyPr/>
          <a:lstStyle/>
          <a:p>
            <a:r>
              <a:rPr lang="en-US" dirty="0"/>
              <a:t>What causes the demand for many to change?</a:t>
            </a:r>
          </a:p>
          <a:p>
            <a:r>
              <a:rPr lang="en-US" i="1" dirty="0"/>
              <a:t>changes in national income</a:t>
            </a:r>
            <a:r>
              <a:rPr lang="en-US" dirty="0"/>
              <a:t>-when real GDP increases, there are more goods and services to be bought. </a:t>
            </a:r>
          </a:p>
          <a:p>
            <a:r>
              <a:rPr lang="en-US" i="1" dirty="0"/>
              <a:t>Changes in the price level (inflation or deflation)-</a:t>
            </a:r>
            <a:r>
              <a:rPr lang="en-US" dirty="0"/>
              <a:t>When there is an increase in the price level, the demand for money increases and vice versa.</a:t>
            </a:r>
          </a:p>
          <a:p>
            <a:r>
              <a:rPr lang="en-US" i="1" dirty="0"/>
              <a:t>Changes in money technology- </a:t>
            </a:r>
            <a:r>
              <a:rPr lang="en-US" dirty="0"/>
              <a:t>When new technologies make it easier to convert wealth into money, individuals or businesses keep less of it on hand.</a:t>
            </a:r>
          </a:p>
        </p:txBody>
      </p:sp>
    </p:spTree>
    <p:extLst>
      <p:ext uri="{BB962C8B-B14F-4D97-AF65-F5344CB8AC3E}">
        <p14:creationId xmlns:p14="http://schemas.microsoft.com/office/powerpoint/2010/main" val="650575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281D-7C77-FA4F-D9CB-DB23F1EB4A7C}"/>
              </a:ext>
            </a:extLst>
          </p:cNvPr>
          <p:cNvSpPr>
            <a:spLocks noGrp="1"/>
          </p:cNvSpPr>
          <p:nvPr>
            <p:ph idx="4294967295"/>
          </p:nvPr>
        </p:nvSpPr>
        <p:spPr>
          <a:xfrm>
            <a:off x="2587625" y="2016125"/>
            <a:ext cx="9604375" cy="3449638"/>
          </a:xfrm>
        </p:spPr>
        <p:txBody>
          <a:bodyPr/>
          <a:lstStyle/>
          <a:p>
            <a:pPr marL="0" indent="0">
              <a:buNone/>
            </a:pPr>
            <a:r>
              <a:rPr lang="en-US" b="1" dirty="0"/>
              <a:t>3.1.1. Scope and Limitations</a:t>
            </a:r>
          </a:p>
          <a:p>
            <a:r>
              <a:rPr lang="en-US" dirty="0"/>
              <a:t>During the 1930s and 1940s, it was believed that the success of monetary policy in stimulating recovery from a depression was severely limited than in controlling a boom and inflation. </a:t>
            </a:r>
          </a:p>
          <a:p>
            <a:r>
              <a:rPr lang="en-US" dirty="0"/>
              <a:t>This view emerged from the experiences of the Great Depression and the appearance of Keynes‘s General Theory. </a:t>
            </a:r>
          </a:p>
          <a:p>
            <a:r>
              <a:rPr lang="en-US" dirty="0"/>
              <a:t>The monetarists hold that during a depression the central bank can increase the reserves of commercial banks through a cheap money policy. </a:t>
            </a:r>
          </a:p>
        </p:txBody>
      </p:sp>
    </p:spTree>
    <p:extLst>
      <p:ext uri="{BB962C8B-B14F-4D97-AF65-F5344CB8AC3E}">
        <p14:creationId xmlns:p14="http://schemas.microsoft.com/office/powerpoint/2010/main" val="32592945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2F2E9-921F-CAD5-89CA-ABADAC8ED6D9}"/>
              </a:ext>
            </a:extLst>
          </p:cNvPr>
          <p:cNvSpPr>
            <a:spLocks noGrp="1"/>
          </p:cNvSpPr>
          <p:nvPr>
            <p:ph idx="4294967295"/>
          </p:nvPr>
        </p:nvSpPr>
        <p:spPr>
          <a:xfrm>
            <a:off x="2587625" y="2016125"/>
            <a:ext cx="9604375" cy="3449638"/>
          </a:xfrm>
        </p:spPr>
        <p:txBody>
          <a:bodyPr/>
          <a:lstStyle/>
          <a:p>
            <a:r>
              <a:rPr lang="en-US" dirty="0"/>
              <a:t>They can do so by buying securities and reducing the interest rate. As a result, their ability to extend credit facilities to borrowers increases. </a:t>
            </a:r>
          </a:p>
          <a:p>
            <a:r>
              <a:rPr lang="en-US" dirty="0"/>
              <a:t>But the experience of the Great Depression tells us that in a serious depression when there is pessimism among businessmen, the success of such a policy is practically nil. In such a situation, banks are helpless in bringing about a revival. </a:t>
            </a:r>
          </a:p>
          <a:p>
            <a:r>
              <a:rPr lang="en-US" dirty="0"/>
              <a:t>Since business activity is almost at a standstill, businessmen do not have any inclination to borrow to build up inventories even when the rate of interest is very low. Rather, they want to reduce their inventories by repaying loans already drawn from the banks.</a:t>
            </a:r>
          </a:p>
        </p:txBody>
      </p:sp>
    </p:spTree>
    <p:extLst>
      <p:ext uri="{BB962C8B-B14F-4D97-AF65-F5344CB8AC3E}">
        <p14:creationId xmlns:p14="http://schemas.microsoft.com/office/powerpoint/2010/main" val="3661639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CBC9A9-CF95-760B-927F-BF278829072A}"/>
              </a:ext>
            </a:extLst>
          </p:cNvPr>
          <p:cNvSpPr>
            <a:spLocks noGrp="1"/>
          </p:cNvSpPr>
          <p:nvPr>
            <p:ph idx="4294967295"/>
          </p:nvPr>
        </p:nvSpPr>
        <p:spPr>
          <a:xfrm>
            <a:off x="2587625" y="2016125"/>
            <a:ext cx="9604375" cy="3449638"/>
          </a:xfrm>
        </p:spPr>
        <p:txBody>
          <a:bodyPr/>
          <a:lstStyle/>
          <a:p>
            <a:r>
              <a:rPr lang="en-US" dirty="0"/>
              <a:t>Moreover, the question of borrowing for long-term capital needs does not arise in a depression when the business activity is already at a very low level. </a:t>
            </a:r>
          </a:p>
          <a:p>
            <a:r>
              <a:rPr lang="en-US" dirty="0"/>
              <a:t>The same is the case with consumers who faced with unemployment and reduced incomes do not like to purchase any durable goods through bank loans. </a:t>
            </a:r>
          </a:p>
          <a:p>
            <a:r>
              <a:rPr lang="en-US" dirty="0"/>
              <a:t>Thus all that the banks can do is to make credit available but they cannot force business men and consumers to accept it. </a:t>
            </a:r>
          </a:p>
          <a:p>
            <a:r>
              <a:rPr lang="en-US" dirty="0"/>
              <a:t>In the 1930s, very low interest rates and the piling up of unused reserves with the banks did not have any significant impact on the depressed economies of the world.</a:t>
            </a:r>
          </a:p>
          <a:p>
            <a:endParaRPr lang="en-US" dirty="0"/>
          </a:p>
          <a:p>
            <a:endParaRPr lang="en-US" dirty="0"/>
          </a:p>
        </p:txBody>
      </p:sp>
    </p:spTree>
    <p:extLst>
      <p:ext uri="{BB962C8B-B14F-4D97-AF65-F5344CB8AC3E}">
        <p14:creationId xmlns:p14="http://schemas.microsoft.com/office/powerpoint/2010/main" val="30764414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ADBDCA-5F88-D9BB-65AB-5F7B6575CDDF}"/>
              </a:ext>
            </a:extLst>
          </p:cNvPr>
          <p:cNvSpPr>
            <a:spLocks noGrp="1"/>
          </p:cNvSpPr>
          <p:nvPr>
            <p:ph idx="4294967295"/>
          </p:nvPr>
        </p:nvSpPr>
        <p:spPr>
          <a:xfrm>
            <a:off x="2587625" y="2016125"/>
            <a:ext cx="9604375" cy="3449638"/>
          </a:xfrm>
        </p:spPr>
        <p:txBody>
          <a:bodyPr>
            <a:normAutofit lnSpcReduction="10000"/>
          </a:bodyPr>
          <a:lstStyle/>
          <a:p>
            <a:r>
              <a:rPr lang="en-US" dirty="0"/>
              <a:t>This is not to say that an easy monetary policy in times of severe contraction will be without beneficial effect, its effect will be largely that of preventing a bad situation from getting worse. </a:t>
            </a:r>
          </a:p>
          <a:p>
            <a:r>
              <a:rPr lang="en-US" dirty="0"/>
              <a:t>But a restrictive monetary policy combined with a business downturn would surely aggravate the downturn-the classical example of this was the monetary policy in 1931 that contributed to the deepening of the Great Depression. </a:t>
            </a:r>
          </a:p>
          <a:p>
            <a:r>
              <a:rPr lang="en-US" dirty="0"/>
              <a:t>However, if credit is readily available on </a:t>
            </a:r>
            <a:r>
              <a:rPr lang="en-US" dirty="0" err="1"/>
              <a:t>favourable</a:t>
            </a:r>
            <a:r>
              <a:rPr lang="en-US" dirty="0"/>
              <a:t> terms, it clearly has a stabilizing effect. By meeting the liquidity requirements of business, it can slow and perhaps reduce the extent of the downturn.</a:t>
            </a:r>
          </a:p>
        </p:txBody>
      </p:sp>
    </p:spTree>
    <p:extLst>
      <p:ext uri="{BB962C8B-B14F-4D97-AF65-F5344CB8AC3E}">
        <p14:creationId xmlns:p14="http://schemas.microsoft.com/office/powerpoint/2010/main" val="33260047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925E67-1ABD-E4E5-1BEA-33E06101C045}"/>
              </a:ext>
            </a:extLst>
          </p:cNvPr>
          <p:cNvSpPr>
            <a:spLocks noGrp="1"/>
          </p:cNvSpPr>
          <p:nvPr>
            <p:ph idx="4294967295"/>
          </p:nvPr>
        </p:nvSpPr>
        <p:spPr>
          <a:xfrm>
            <a:off x="2587625" y="2016125"/>
            <a:ext cx="9604375" cy="3449638"/>
          </a:xfrm>
        </p:spPr>
        <p:txBody>
          <a:bodyPr/>
          <a:lstStyle/>
          <a:p>
            <a:r>
              <a:rPr lang="en-US" dirty="0"/>
              <a:t>But what led to the decline of monetary policy in the 1930s and 1940s? </a:t>
            </a:r>
          </a:p>
          <a:p>
            <a:r>
              <a:rPr lang="en-US" dirty="0"/>
              <a:t>In addition to the sad and disillusioning experiences during and after the Great Depression, it was Keynes‘s General Theory that led to a decline in monetary policy as an instrument of economic stabilization. </a:t>
            </a:r>
          </a:p>
          <a:p>
            <a:r>
              <a:rPr lang="en-US" dirty="0"/>
              <a:t>Keynes pointed out that a highly elastic liquidity preference schedule (liquidity trap) renders monetary policy impotent in time of severe depression.</a:t>
            </a:r>
          </a:p>
        </p:txBody>
      </p:sp>
    </p:spTree>
    <p:extLst>
      <p:ext uri="{BB962C8B-B14F-4D97-AF65-F5344CB8AC3E}">
        <p14:creationId xmlns:p14="http://schemas.microsoft.com/office/powerpoint/2010/main" val="14021887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69AEDF-8D9D-8C1F-6673-6CFE2E9D3384}"/>
              </a:ext>
            </a:extLst>
          </p:cNvPr>
          <p:cNvSpPr>
            <a:spLocks noGrp="1"/>
          </p:cNvSpPr>
          <p:nvPr>
            <p:ph idx="4294967295"/>
          </p:nvPr>
        </p:nvSpPr>
        <p:spPr>
          <a:xfrm>
            <a:off x="2587625" y="2016125"/>
            <a:ext cx="9604375" cy="3449638"/>
          </a:xfrm>
        </p:spPr>
        <p:txBody>
          <a:bodyPr/>
          <a:lstStyle/>
          <a:p>
            <a:pPr marL="0" indent="0">
              <a:buNone/>
            </a:pPr>
            <a:r>
              <a:rPr lang="en-US" dirty="0"/>
              <a:t>3.2</a:t>
            </a:r>
            <a:r>
              <a:rPr lang="en-US" b="1" dirty="0"/>
              <a:t>. Restrictive Monetary Policy</a:t>
            </a:r>
          </a:p>
          <a:p>
            <a:r>
              <a:rPr lang="en-US" dirty="0"/>
              <a:t>A monetary policy designed to curtail aggregate demand is called restrictive (or dear) monetary policy. It is used to overcome an inflationary gap. </a:t>
            </a:r>
          </a:p>
          <a:p>
            <a:r>
              <a:rPr lang="en-US" dirty="0"/>
              <a:t>The economy experiences inflationary pressures due to rising consumers’ demand for goods and services and there is also boom in business investment. </a:t>
            </a:r>
          </a:p>
          <a:p>
            <a:r>
              <a:rPr lang="en-US" dirty="0"/>
              <a:t>The central bank starts a restrictive monetary policy in order to lower aggregate consumption and investment by increasing the cost and availability of bank credit. </a:t>
            </a:r>
          </a:p>
        </p:txBody>
      </p:sp>
    </p:spTree>
    <p:extLst>
      <p:ext uri="{BB962C8B-B14F-4D97-AF65-F5344CB8AC3E}">
        <p14:creationId xmlns:p14="http://schemas.microsoft.com/office/powerpoint/2010/main" val="25466669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281D-7C77-FA4F-D9CB-DB23F1EB4A7C}"/>
              </a:ext>
            </a:extLst>
          </p:cNvPr>
          <p:cNvSpPr>
            <a:spLocks noGrp="1"/>
          </p:cNvSpPr>
          <p:nvPr>
            <p:ph idx="4294967295"/>
          </p:nvPr>
        </p:nvSpPr>
        <p:spPr>
          <a:xfrm>
            <a:off x="2587625" y="2016125"/>
            <a:ext cx="9604375" cy="3449638"/>
          </a:xfrm>
        </p:spPr>
        <p:txBody>
          <a:bodyPr>
            <a:normAutofit/>
          </a:bodyPr>
          <a:lstStyle/>
          <a:p>
            <a:r>
              <a:rPr lang="en-US" dirty="0"/>
              <a:t>It might do so by selling government securities in the open market, by raising reserve requirements of member banks, by raising the discount rate, and controlling consumer and business credit through selective measures. </a:t>
            </a:r>
          </a:p>
          <a:p>
            <a:r>
              <a:rPr lang="en-US" dirty="0"/>
              <a:t>By such measures, the central bank increases the cost and availability of credit in the money market and thereby controls inflationary pressures. Contractionary Monetary Policy</a:t>
            </a:r>
          </a:p>
          <a:p>
            <a:r>
              <a:rPr lang="en-US" dirty="0"/>
              <a:t>To decrease the money supply, the Federal Reserve can-</a:t>
            </a:r>
          </a:p>
          <a:p>
            <a:r>
              <a:rPr lang="en-US" dirty="0"/>
              <a:t>sell government bonds (an open market sale)	</a:t>
            </a:r>
          </a:p>
        </p:txBody>
      </p:sp>
    </p:spTree>
    <p:extLst>
      <p:ext uri="{BB962C8B-B14F-4D97-AF65-F5344CB8AC3E}">
        <p14:creationId xmlns:p14="http://schemas.microsoft.com/office/powerpoint/2010/main" val="35054477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D5D08D-4648-2A1A-AC0F-83C272D9C4EF}"/>
              </a:ext>
            </a:extLst>
          </p:cNvPr>
          <p:cNvSpPr>
            <a:spLocks noGrp="1"/>
          </p:cNvSpPr>
          <p:nvPr>
            <p:ph idx="4294967295"/>
          </p:nvPr>
        </p:nvSpPr>
        <p:spPr>
          <a:xfrm>
            <a:off x="2587625" y="2016125"/>
            <a:ext cx="9604375" cy="3449638"/>
          </a:xfrm>
        </p:spPr>
        <p:txBody>
          <a:bodyPr>
            <a:normAutofit/>
          </a:bodyPr>
          <a:lstStyle/>
          <a:p>
            <a:pPr lvl="1"/>
            <a:r>
              <a:rPr lang="en-US" sz="2000" dirty="0"/>
              <a:t>raise the discount rate</a:t>
            </a:r>
          </a:p>
          <a:p>
            <a:pPr lvl="1"/>
            <a:r>
              <a:rPr lang="en-US" sz="2000" dirty="0"/>
              <a:t>raise the reserve ratio</a:t>
            </a:r>
          </a:p>
          <a:p>
            <a:r>
              <a:rPr lang="en-US" dirty="0"/>
              <a:t>A contractionary monetary policy is appropriate when inflation is a problem.</a:t>
            </a:r>
          </a:p>
          <a:p>
            <a:r>
              <a:rPr lang="en-US" dirty="0"/>
              <a:t>1.	A decrease in the money supply causes interest rates to rise.</a:t>
            </a:r>
          </a:p>
          <a:p>
            <a:r>
              <a:rPr lang="en-US" dirty="0"/>
              <a:t>2.	The increase in interest rates causes consumption and investment spending to fall </a:t>
            </a:r>
          </a:p>
          <a:p>
            <a:pPr marL="0" indent="0">
              <a:buNone/>
            </a:pPr>
            <a:r>
              <a:rPr lang="en-US" dirty="0"/>
              <a:t>              and so aggregate demand falls.</a:t>
            </a:r>
          </a:p>
          <a:p>
            <a:r>
              <a:rPr lang="en-US" dirty="0"/>
              <a:t>3.	The decrease in aggregate demand causes real GDP to fall.</a:t>
            </a:r>
          </a:p>
          <a:p>
            <a:endParaRPr lang="en-US" dirty="0"/>
          </a:p>
        </p:txBody>
      </p:sp>
    </p:spTree>
    <p:extLst>
      <p:ext uri="{BB962C8B-B14F-4D97-AF65-F5344CB8AC3E}">
        <p14:creationId xmlns:p14="http://schemas.microsoft.com/office/powerpoint/2010/main" val="8748148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E7B3E-81AD-3A76-FC18-B96A98EB4E30}"/>
              </a:ext>
            </a:extLst>
          </p:cNvPr>
          <p:cNvSpPr>
            <a:spLocks noGrp="1"/>
          </p:cNvSpPr>
          <p:nvPr>
            <p:ph type="title" idx="4294967295"/>
          </p:nvPr>
        </p:nvSpPr>
        <p:spPr>
          <a:xfrm>
            <a:off x="2587625" y="804863"/>
            <a:ext cx="9604375" cy="1049337"/>
          </a:xfrm>
        </p:spPr>
        <p:txBody>
          <a:bodyPr>
            <a:normAutofit/>
          </a:bodyPr>
          <a:lstStyle/>
          <a:p>
            <a:r>
              <a:rPr lang="en-US" sz="2200" dirty="0"/>
              <a:t>Figure 3: Restrictive Monetary Policy (Increases Interest Rates)</a:t>
            </a:r>
            <a:br>
              <a:rPr lang="en-US" dirty="0"/>
            </a:br>
            <a:endParaRPr lang="en-US" dirty="0"/>
          </a:p>
        </p:txBody>
      </p:sp>
      <p:pic>
        <p:nvPicPr>
          <p:cNvPr id="9" name="Picture 8">
            <a:extLst>
              <a:ext uri="{FF2B5EF4-FFF2-40B4-BE49-F238E27FC236}">
                <a16:creationId xmlns:a16="http://schemas.microsoft.com/office/drawing/2014/main" id="{2393374E-899B-6E4B-D305-6E3ADE0FD860}"/>
              </a:ext>
            </a:extLst>
          </p:cNvPr>
          <p:cNvPicPr>
            <a:picLocks noChangeAspect="1"/>
          </p:cNvPicPr>
          <p:nvPr/>
        </p:nvPicPr>
        <p:blipFill>
          <a:blip r:embed="rId2"/>
          <a:stretch>
            <a:fillRect/>
          </a:stretch>
        </p:blipFill>
        <p:spPr>
          <a:xfrm>
            <a:off x="2252870" y="2015732"/>
            <a:ext cx="7686260" cy="3450613"/>
          </a:xfrm>
          <a:prstGeom prst="rect">
            <a:avLst/>
          </a:prstGeom>
        </p:spPr>
      </p:pic>
    </p:spTree>
    <p:extLst>
      <p:ext uri="{BB962C8B-B14F-4D97-AF65-F5344CB8AC3E}">
        <p14:creationId xmlns:p14="http://schemas.microsoft.com/office/powerpoint/2010/main" val="2383928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CBC9A9-CF95-760B-927F-BF278829072A}"/>
              </a:ext>
            </a:extLst>
          </p:cNvPr>
          <p:cNvSpPr>
            <a:spLocks noGrp="1"/>
          </p:cNvSpPr>
          <p:nvPr>
            <p:ph idx="4294967295"/>
          </p:nvPr>
        </p:nvSpPr>
        <p:spPr>
          <a:xfrm>
            <a:off x="2587625" y="2016125"/>
            <a:ext cx="9604375" cy="3449638"/>
          </a:xfrm>
        </p:spPr>
        <p:txBody>
          <a:bodyPr/>
          <a:lstStyle/>
          <a:p>
            <a:r>
              <a:rPr lang="en-US" dirty="0"/>
              <a:t>From the figure 3 above, the increase in interest rates causes investment demand to decline. </a:t>
            </a:r>
          </a:p>
          <a:p>
            <a:r>
              <a:rPr lang="en-US"/>
              <a:t>Since </a:t>
            </a:r>
            <a:r>
              <a:rPr lang="en-US" dirty="0"/>
              <a:t>investment is a component of GDP and thus aggregate demand, a decrease in investment leads to a reduction in aggregate demand and output (GDP) growth</a:t>
            </a:r>
            <a:r>
              <a:rPr lang="en-US"/>
              <a:t>. </a:t>
            </a:r>
          </a:p>
          <a:p>
            <a:r>
              <a:rPr lang="en-US"/>
              <a:t>The </a:t>
            </a:r>
            <a:r>
              <a:rPr lang="en-US" dirty="0"/>
              <a:t>consequences are a reduction in inflationary pressures, but the fall in output growth may cause the unemployment rate to rise.</a:t>
            </a:r>
          </a:p>
          <a:p>
            <a:endParaRPr lang="en-US" dirty="0"/>
          </a:p>
          <a:p>
            <a:endParaRPr lang="en-US" dirty="0"/>
          </a:p>
        </p:txBody>
      </p:sp>
    </p:spTree>
    <p:extLst>
      <p:ext uri="{BB962C8B-B14F-4D97-AF65-F5344CB8AC3E}">
        <p14:creationId xmlns:p14="http://schemas.microsoft.com/office/powerpoint/2010/main" val="8966448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ADBDCA-5F88-D9BB-65AB-5F7B6575CDDF}"/>
              </a:ext>
            </a:extLst>
          </p:cNvPr>
          <p:cNvSpPr>
            <a:spLocks noGrp="1"/>
          </p:cNvSpPr>
          <p:nvPr>
            <p:ph idx="4294967295"/>
          </p:nvPr>
        </p:nvSpPr>
        <p:spPr>
          <a:xfrm>
            <a:off x="2587625" y="2016125"/>
            <a:ext cx="9604375" cy="3449638"/>
          </a:xfrm>
        </p:spPr>
        <p:txBody>
          <a:bodyPr/>
          <a:lstStyle/>
          <a:p>
            <a:pPr marL="0" indent="0">
              <a:buNone/>
            </a:pPr>
            <a:r>
              <a:rPr lang="en-US" b="1" dirty="0"/>
              <a:t>3.2.1. Scope and Limitations</a:t>
            </a:r>
          </a:p>
          <a:p>
            <a:r>
              <a:rPr lang="en-US" dirty="0"/>
              <a:t>The effectiveness of monetary policy in containing inflation is severely constrained. It has the following restrictions-</a:t>
            </a:r>
          </a:p>
          <a:p>
            <a:pPr marL="0" indent="0">
              <a:buNone/>
            </a:pPr>
            <a:r>
              <a:rPr lang="en-US" b="1" dirty="0"/>
              <a:t>Increase in the Velocity of Money</a:t>
            </a:r>
          </a:p>
          <a:p>
            <a:pPr marL="0" indent="0">
              <a:buNone/>
            </a:pPr>
            <a:r>
              <a:rPr lang="en-US" dirty="0"/>
              <a:t>The rise in the velocity of money held by the public is one of the significant factors limiting monetary policy's ability to control inflation. </a:t>
            </a:r>
          </a:p>
        </p:txBody>
      </p:sp>
    </p:spTree>
    <p:extLst>
      <p:ext uri="{BB962C8B-B14F-4D97-AF65-F5344CB8AC3E}">
        <p14:creationId xmlns:p14="http://schemas.microsoft.com/office/powerpoint/2010/main" val="40768831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925E67-1ABD-E4E5-1BEA-33E06101C045}"/>
              </a:ext>
            </a:extLst>
          </p:cNvPr>
          <p:cNvSpPr>
            <a:spLocks noGrp="1"/>
          </p:cNvSpPr>
          <p:nvPr>
            <p:ph idx="4294967295"/>
          </p:nvPr>
        </p:nvSpPr>
        <p:spPr>
          <a:xfrm>
            <a:off x="2587625" y="2016125"/>
            <a:ext cx="9604375" cy="3449638"/>
          </a:xfrm>
        </p:spPr>
        <p:txBody>
          <a:bodyPr/>
          <a:lstStyle/>
          <a:p>
            <a:r>
              <a:rPr lang="en-US" dirty="0"/>
              <a:t>By enforcing a strict monetary policy, the central bank can limit the amount of money available and the cost of money, but it has little influence over how quickly money moves.</a:t>
            </a:r>
          </a:p>
          <a:p>
            <a:r>
              <a:rPr lang="en-US" dirty="0"/>
              <a:t>A multitude of methods exist for the public to effectively </a:t>
            </a:r>
            <a:r>
              <a:rPr lang="en-US" dirty="0" err="1"/>
              <a:t>utilise</a:t>
            </a:r>
            <a:r>
              <a:rPr lang="en-US" dirty="0"/>
              <a:t> the money supply they possess, rendering a restricted monetary policy useless.</a:t>
            </a:r>
          </a:p>
          <a:p>
            <a:r>
              <a:rPr lang="en-US" dirty="0"/>
              <a:t>By enforcing a strict monetary policy, the central bank can limit the amount of money available and the cost of money, but it has little influence over how quickly money moves.</a:t>
            </a:r>
          </a:p>
          <a:p>
            <a:r>
              <a:rPr lang="en-US" dirty="0"/>
              <a:t>A multitude of methods exist for the public to effectively </a:t>
            </a:r>
            <a:r>
              <a:rPr lang="en-US" dirty="0" err="1"/>
              <a:t>utilise</a:t>
            </a:r>
            <a:r>
              <a:rPr lang="en-US" dirty="0"/>
              <a:t> the money supply they possess, rendering a restricted monetary policy useless.</a:t>
            </a:r>
          </a:p>
        </p:txBody>
      </p:sp>
    </p:spTree>
    <p:extLst>
      <p:ext uri="{BB962C8B-B14F-4D97-AF65-F5344CB8AC3E}">
        <p14:creationId xmlns:p14="http://schemas.microsoft.com/office/powerpoint/2010/main" val="28322850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69AEDF-8D9D-8C1F-6673-6CFE2E9D3384}"/>
              </a:ext>
            </a:extLst>
          </p:cNvPr>
          <p:cNvSpPr>
            <a:spLocks noGrp="1"/>
          </p:cNvSpPr>
          <p:nvPr>
            <p:ph idx="4294967295"/>
          </p:nvPr>
        </p:nvSpPr>
        <p:spPr>
          <a:xfrm>
            <a:off x="2587625" y="2016125"/>
            <a:ext cx="9604375" cy="3449638"/>
          </a:xfrm>
        </p:spPr>
        <p:txBody>
          <a:bodyPr>
            <a:normAutofit fontScale="92500"/>
          </a:bodyPr>
          <a:lstStyle/>
          <a:p>
            <a:pPr marL="0" indent="0">
              <a:buNone/>
            </a:pPr>
            <a:r>
              <a:rPr lang="en-US" b="1" dirty="0"/>
              <a:t>(a) Commercial Bank Portfolio Adjustments</a:t>
            </a:r>
          </a:p>
          <a:p>
            <a:pPr marL="0" indent="0">
              <a:buNone/>
            </a:pPr>
            <a:r>
              <a:rPr lang="en-US" dirty="0"/>
              <a:t>In the face of a restrictive monetary policy, commercial banks meet the borrowers demand for loans by selling government securities to the central bank. </a:t>
            </a:r>
          </a:p>
          <a:p>
            <a:pPr marL="0" indent="0">
              <a:buNone/>
            </a:pPr>
            <a:r>
              <a:rPr lang="en-US" dirty="0"/>
              <a:t>Such a policy simply converts idle deposits held by the banks in the form of securities into active deposits. Government securities lying in the bank‘s portfolios are substituted for loans. </a:t>
            </a:r>
          </a:p>
          <a:p>
            <a:pPr marL="0" indent="0">
              <a:buNone/>
            </a:pPr>
            <a:r>
              <a:rPr lang="en-US" dirty="0"/>
              <a:t>But there is no change in either the total deposits or the money supply with the banks. However, this leads to increase in total spending when the banks lend money to borrowers. Thus the restrictive monetary policy of the central bank becomes ineffective.</a:t>
            </a:r>
          </a:p>
        </p:txBody>
      </p:sp>
    </p:spTree>
    <p:extLst>
      <p:ext uri="{BB962C8B-B14F-4D97-AF65-F5344CB8AC3E}">
        <p14:creationId xmlns:p14="http://schemas.microsoft.com/office/powerpoint/2010/main" val="28134987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281D-7C77-FA4F-D9CB-DB23F1EB4A7C}"/>
              </a:ext>
            </a:extLst>
          </p:cNvPr>
          <p:cNvSpPr>
            <a:spLocks noGrp="1"/>
          </p:cNvSpPr>
          <p:nvPr>
            <p:ph idx="4294967295"/>
          </p:nvPr>
        </p:nvSpPr>
        <p:spPr>
          <a:xfrm>
            <a:off x="2587625" y="2016125"/>
            <a:ext cx="9604375" cy="3449638"/>
          </a:xfrm>
        </p:spPr>
        <p:txBody>
          <a:bodyPr>
            <a:normAutofit fontScale="92500" lnSpcReduction="10000"/>
          </a:bodyPr>
          <a:lstStyle/>
          <a:p>
            <a:r>
              <a:rPr lang="en-US" dirty="0"/>
              <a:t>Moreover, when the banks sell government securities to the central bank, their prices fall and the interest on them rises in the market. </a:t>
            </a:r>
          </a:p>
          <a:p>
            <a:r>
              <a:rPr lang="en-US" dirty="0"/>
              <a:t>This will raise the general interest rate structure in the market. </a:t>
            </a:r>
          </a:p>
          <a:p>
            <a:r>
              <a:rPr lang="en-US" dirty="0"/>
              <a:t>But the fall in the prices of securities brings capital losses to the banks and they may be reluctant to bear them. </a:t>
            </a:r>
          </a:p>
          <a:p>
            <a:r>
              <a:rPr lang="en-US" dirty="0"/>
              <a:t>This depends upon whether they expect the fall in security prices (or rise in interest rate) to be short-lived or continue overtime. </a:t>
            </a:r>
          </a:p>
          <a:p>
            <a:r>
              <a:rPr lang="en-US" dirty="0"/>
              <a:t>If the fall in security prices is expected to be short-lived, the banks will prefer to keep securities rather than sell them at a capital loss.</a:t>
            </a:r>
          </a:p>
        </p:txBody>
      </p:sp>
    </p:spTree>
    <p:extLst>
      <p:ext uri="{BB962C8B-B14F-4D97-AF65-F5344CB8AC3E}">
        <p14:creationId xmlns:p14="http://schemas.microsoft.com/office/powerpoint/2010/main" val="39792351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2F2E9-921F-CAD5-89CA-ABADAC8ED6D9}"/>
              </a:ext>
            </a:extLst>
          </p:cNvPr>
          <p:cNvSpPr>
            <a:spLocks noGrp="1"/>
          </p:cNvSpPr>
          <p:nvPr>
            <p:ph idx="4294967295"/>
          </p:nvPr>
        </p:nvSpPr>
        <p:spPr>
          <a:xfrm>
            <a:off x="2587625" y="2016125"/>
            <a:ext cx="9604375" cy="3449638"/>
          </a:xfrm>
        </p:spPr>
        <p:txBody>
          <a:bodyPr/>
          <a:lstStyle/>
          <a:p>
            <a:r>
              <a:rPr lang="en-US" dirty="0"/>
              <a:t>On the other hand, if they expect it to continue for some time, they will sell securities for giving loans to customers at higher interest rates, thereby recouping the capital loss on the sale of securities through higher interest rates on loans. </a:t>
            </a:r>
          </a:p>
          <a:p>
            <a:r>
              <a:rPr lang="en-US" dirty="0"/>
              <a:t>But once the demand for loans subsides, the banks can buy back government securities now at prices lower than at which they sold, and again in the transaction. </a:t>
            </a:r>
          </a:p>
          <a:p>
            <a:r>
              <a:rPr lang="en-US" dirty="0"/>
              <a:t>Thus the commercial banks‘ policy of portfolio adjustment raises the velocity of total money supply even in the face of a tight monetary policy thereby making the latter ineffective.</a:t>
            </a:r>
          </a:p>
        </p:txBody>
      </p:sp>
    </p:spTree>
    <p:extLst>
      <p:ext uri="{BB962C8B-B14F-4D97-AF65-F5344CB8AC3E}">
        <p14:creationId xmlns:p14="http://schemas.microsoft.com/office/powerpoint/2010/main" val="11040522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CBC9A9-CF95-760B-927F-BF278829072A}"/>
              </a:ext>
            </a:extLst>
          </p:cNvPr>
          <p:cNvSpPr>
            <a:spLocks noGrp="1"/>
          </p:cNvSpPr>
          <p:nvPr>
            <p:ph idx="4294967295"/>
          </p:nvPr>
        </p:nvSpPr>
        <p:spPr>
          <a:xfrm>
            <a:off x="2587625" y="2016125"/>
            <a:ext cx="9604375" cy="3449638"/>
          </a:xfrm>
        </p:spPr>
        <p:txBody>
          <a:bodyPr/>
          <a:lstStyle/>
          <a:p>
            <a:pPr marL="0" indent="0">
              <a:buNone/>
            </a:pPr>
            <a:r>
              <a:rPr lang="en-US" b="1" dirty="0"/>
              <a:t>(b) The Role of Non-Bank Financial Intermediaries</a:t>
            </a:r>
          </a:p>
          <a:p>
            <a:r>
              <a:rPr lang="en-US" dirty="0"/>
              <a:t>NBFIs act as a restraint on the effectiveness of monetary policy to restrict the money supply in two ways. </a:t>
            </a:r>
          </a:p>
          <a:p>
            <a:r>
              <a:rPr lang="en-US" dirty="0"/>
              <a:t>First, they sell securities for advancing loans, and thus increase velocity in the same manner as commercial banks do, as explained above. </a:t>
            </a:r>
          </a:p>
          <a:p>
            <a:r>
              <a:rPr lang="en-US" dirty="0"/>
              <a:t>Second, as interest rates on securities rise in a tight monetary policy, financial intermediaries raise the interest rates on deposits with them to attract more funds from savers. </a:t>
            </a:r>
          </a:p>
        </p:txBody>
      </p:sp>
    </p:spTree>
    <p:extLst>
      <p:ext uri="{BB962C8B-B14F-4D97-AF65-F5344CB8AC3E}">
        <p14:creationId xmlns:p14="http://schemas.microsoft.com/office/powerpoint/2010/main" val="17464736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ADBDCA-5F88-D9BB-65AB-5F7B6575CDDF}"/>
              </a:ext>
            </a:extLst>
          </p:cNvPr>
          <p:cNvSpPr>
            <a:spLocks noGrp="1"/>
          </p:cNvSpPr>
          <p:nvPr>
            <p:ph idx="4294967295"/>
          </p:nvPr>
        </p:nvSpPr>
        <p:spPr>
          <a:xfrm>
            <a:off x="2587625" y="2016125"/>
            <a:ext cx="9604375" cy="3449638"/>
          </a:xfrm>
        </p:spPr>
        <p:txBody>
          <a:bodyPr/>
          <a:lstStyle/>
          <a:p>
            <a:r>
              <a:rPr lang="en-US" dirty="0"/>
              <a:t>This induces savers to shift more idle money to the intermediaries which increase their lending power further. </a:t>
            </a:r>
          </a:p>
          <a:p>
            <a:r>
              <a:rPr lang="en-US" dirty="0"/>
              <a:t>In this way, they are able to raise the velocity of money thereby making tight restrictive monetary policy ineffective.</a:t>
            </a:r>
          </a:p>
          <a:p>
            <a:pPr marL="0" indent="0">
              <a:buNone/>
            </a:pPr>
            <a:r>
              <a:rPr lang="en-US" b="1" dirty="0"/>
              <a:t>(c). Methods to Make Better Use of Available Money Supply</a:t>
            </a:r>
          </a:p>
          <a:p>
            <a:pPr marL="0" indent="0">
              <a:buNone/>
            </a:pPr>
            <a:r>
              <a:rPr lang="en-US" dirty="0"/>
              <a:t>The private sector has evolved many ways to make better use of available supply of money which make a restrictive monetary policy ineffective.</a:t>
            </a:r>
          </a:p>
        </p:txBody>
      </p:sp>
    </p:spTree>
    <p:extLst>
      <p:ext uri="{BB962C8B-B14F-4D97-AF65-F5344CB8AC3E}">
        <p14:creationId xmlns:p14="http://schemas.microsoft.com/office/powerpoint/2010/main" val="12083417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925E67-1ABD-E4E5-1BEA-33E06101C045}"/>
              </a:ext>
            </a:extLst>
          </p:cNvPr>
          <p:cNvSpPr>
            <a:spLocks noGrp="1"/>
          </p:cNvSpPr>
          <p:nvPr>
            <p:ph idx="4294967295"/>
          </p:nvPr>
        </p:nvSpPr>
        <p:spPr>
          <a:xfrm>
            <a:off x="2587625" y="2016125"/>
            <a:ext cx="9604375" cy="3449638"/>
          </a:xfrm>
        </p:spPr>
        <p:txBody>
          <a:bodyPr/>
          <a:lstStyle/>
          <a:p>
            <a:r>
              <a:rPr lang="en-US" dirty="0"/>
              <a:t>Some of the methods are-</a:t>
            </a:r>
          </a:p>
          <a:p>
            <a:r>
              <a:rPr lang="en-US" dirty="0"/>
              <a:t>The evolvement of improved methods of collecting funds by sales finance companies. borrowing funds by companies from the public at higher rates than those offered by commercial banks, etc.</a:t>
            </a:r>
          </a:p>
          <a:p>
            <a:r>
              <a:rPr lang="en-US" dirty="0"/>
              <a:t> Getting funds from sources other than commercial banks, such institutions are able to increase the velocity of the available supply of money even under the restrictive monetary policy.</a:t>
            </a:r>
          </a:p>
        </p:txBody>
      </p:sp>
    </p:spTree>
    <p:extLst>
      <p:ext uri="{BB962C8B-B14F-4D97-AF65-F5344CB8AC3E}">
        <p14:creationId xmlns:p14="http://schemas.microsoft.com/office/powerpoint/2010/main" val="21285126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69AEDF-8D9D-8C1F-6673-6CFE2E9D3384}"/>
              </a:ext>
            </a:extLst>
          </p:cNvPr>
          <p:cNvSpPr>
            <a:spLocks noGrp="1"/>
          </p:cNvSpPr>
          <p:nvPr>
            <p:ph idx="4294967295"/>
          </p:nvPr>
        </p:nvSpPr>
        <p:spPr>
          <a:xfrm>
            <a:off x="2587625" y="2016125"/>
            <a:ext cx="9604375" cy="3449638"/>
          </a:xfrm>
        </p:spPr>
        <p:txBody>
          <a:bodyPr/>
          <a:lstStyle/>
          <a:p>
            <a:pPr marL="0" indent="0">
              <a:buNone/>
            </a:pPr>
            <a:r>
              <a:rPr lang="en-US" b="1" dirty="0"/>
              <a:t>Discriminatory</a:t>
            </a:r>
            <a:endParaRPr lang="en-US" dirty="0"/>
          </a:p>
          <a:p>
            <a:r>
              <a:rPr lang="en-US" dirty="0"/>
              <a:t>A restrictive monetary policy is discriminatory in its effects on particular sectors of the economy. </a:t>
            </a:r>
          </a:p>
          <a:p>
            <a:r>
              <a:rPr lang="en-US" dirty="0"/>
              <a:t>It is argued that firms that depend upon internal sources of financing are not affected by a restrictive monetary policy. </a:t>
            </a:r>
          </a:p>
          <a:p>
            <a:r>
              <a:rPr lang="en-US" dirty="0"/>
              <a:t>On the other hand, only those firms are affected that depend for funds on the banking system. </a:t>
            </a:r>
          </a:p>
        </p:txBody>
      </p:sp>
    </p:spTree>
    <p:extLst>
      <p:ext uri="{BB962C8B-B14F-4D97-AF65-F5344CB8AC3E}">
        <p14:creationId xmlns:p14="http://schemas.microsoft.com/office/powerpoint/2010/main" val="29262613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281D-7C77-FA4F-D9CB-DB23F1EB4A7C}"/>
              </a:ext>
            </a:extLst>
          </p:cNvPr>
          <p:cNvSpPr>
            <a:spLocks noGrp="1"/>
          </p:cNvSpPr>
          <p:nvPr>
            <p:ph idx="4294967295"/>
          </p:nvPr>
        </p:nvSpPr>
        <p:spPr>
          <a:xfrm>
            <a:off x="2587625" y="2016125"/>
            <a:ext cx="9604375" cy="3449638"/>
          </a:xfrm>
        </p:spPr>
        <p:txBody>
          <a:bodyPr/>
          <a:lstStyle/>
          <a:p>
            <a:r>
              <a:rPr lang="en-US" dirty="0"/>
              <a:t>In particular, a tight monetary policy “is thought to work against small businessmen, because they are poorer credit risks, and against residential construction and some types of state and local government spending, because they are most sensitive to changes in credit cost.” It may slow down or even halt spending by them.</a:t>
            </a:r>
          </a:p>
        </p:txBody>
      </p:sp>
    </p:spTree>
    <p:extLst>
      <p:ext uri="{BB962C8B-B14F-4D97-AF65-F5344CB8AC3E}">
        <p14:creationId xmlns:p14="http://schemas.microsoft.com/office/powerpoint/2010/main" val="7555087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2F2E9-921F-CAD5-89CA-ABADAC8ED6D9}"/>
              </a:ext>
            </a:extLst>
          </p:cNvPr>
          <p:cNvSpPr>
            <a:spLocks noGrp="1"/>
          </p:cNvSpPr>
          <p:nvPr>
            <p:ph idx="4294967295"/>
          </p:nvPr>
        </p:nvSpPr>
        <p:spPr>
          <a:xfrm>
            <a:off x="2587625" y="2016125"/>
            <a:ext cx="9604375" cy="3449638"/>
          </a:xfrm>
        </p:spPr>
        <p:txBody>
          <a:bodyPr/>
          <a:lstStyle/>
          <a:p>
            <a:pPr marL="0" indent="0">
              <a:buNone/>
            </a:pPr>
            <a:r>
              <a:rPr lang="en-US" b="1" dirty="0"/>
              <a:t>Threat to Credit Market</a:t>
            </a:r>
          </a:p>
          <a:p>
            <a:r>
              <a:rPr lang="en-US" dirty="0"/>
              <a:t>If the central bank rigorously tightens the credit market and investors expect continued increases in interest rate,</a:t>
            </a:r>
          </a:p>
          <a:p>
            <a:r>
              <a:rPr lang="en-US" dirty="0"/>
              <a:t> this may lead to the drying up of loanable funds to the credit market. </a:t>
            </a:r>
          </a:p>
          <a:p>
            <a:r>
              <a:rPr lang="en-US" dirty="0"/>
              <a:t>As a result, securities may not be sold and the credit market may cease to function.</a:t>
            </a:r>
          </a:p>
          <a:p>
            <a:endParaRPr lang="en-US" dirty="0"/>
          </a:p>
        </p:txBody>
      </p:sp>
    </p:spTree>
    <p:extLst>
      <p:ext uri="{BB962C8B-B14F-4D97-AF65-F5344CB8AC3E}">
        <p14:creationId xmlns:p14="http://schemas.microsoft.com/office/powerpoint/2010/main" val="27784273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CBC9A9-CF95-760B-927F-BF278829072A}"/>
              </a:ext>
            </a:extLst>
          </p:cNvPr>
          <p:cNvSpPr>
            <a:spLocks noGrp="1"/>
          </p:cNvSpPr>
          <p:nvPr>
            <p:ph idx="4294967295"/>
          </p:nvPr>
        </p:nvSpPr>
        <p:spPr>
          <a:xfrm>
            <a:off x="2587625" y="2016125"/>
            <a:ext cx="9604375" cy="3449638"/>
          </a:xfrm>
        </p:spPr>
        <p:txBody>
          <a:bodyPr/>
          <a:lstStyle/>
          <a:p>
            <a:pPr marL="0" indent="0">
              <a:buNone/>
            </a:pPr>
            <a:r>
              <a:rPr lang="en-US" b="1" dirty="0"/>
              <a:t>Threatens Solvency of NBFIS</a:t>
            </a:r>
            <a:endParaRPr lang="en-US" dirty="0"/>
          </a:p>
          <a:p>
            <a:r>
              <a:rPr lang="en-US" dirty="0"/>
              <a:t>A vigorous restrictive monetary policy by swiftly raising interest rates may threaten the solvency of such NBFIs as savings banks, and savings and loan associations. </a:t>
            </a:r>
          </a:p>
          <a:p>
            <a:r>
              <a:rPr lang="en-US" dirty="0"/>
              <a:t>This is because unlike the commercial banks, they are not in a position to adjust themselves to rapidly increasing interest rates.</a:t>
            </a:r>
          </a:p>
          <a:p>
            <a:endParaRPr lang="en-US" dirty="0"/>
          </a:p>
        </p:txBody>
      </p:sp>
    </p:spTree>
    <p:extLst>
      <p:ext uri="{BB962C8B-B14F-4D97-AF65-F5344CB8AC3E}">
        <p14:creationId xmlns:p14="http://schemas.microsoft.com/office/powerpoint/2010/main" val="28945602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ADBDCA-5F88-D9BB-65AB-5F7B6575CDDF}"/>
              </a:ext>
            </a:extLst>
          </p:cNvPr>
          <p:cNvSpPr>
            <a:spLocks noGrp="1"/>
          </p:cNvSpPr>
          <p:nvPr>
            <p:ph idx="4294967295"/>
          </p:nvPr>
        </p:nvSpPr>
        <p:spPr>
          <a:xfrm>
            <a:off x="2587625" y="2016125"/>
            <a:ext cx="9604375" cy="3449638"/>
          </a:xfrm>
        </p:spPr>
        <p:txBody>
          <a:bodyPr>
            <a:normAutofit/>
          </a:bodyPr>
          <a:lstStyle/>
          <a:p>
            <a:pPr marL="0" indent="0">
              <a:buNone/>
            </a:pPr>
            <a:r>
              <a:rPr lang="en-US" b="1" dirty="0"/>
              <a:t>Alter Expectations of Borrowers and Lenders</a:t>
            </a:r>
            <a:endParaRPr lang="en-US" dirty="0"/>
          </a:p>
          <a:p>
            <a:r>
              <a:rPr lang="en-US" dirty="0"/>
              <a:t>A very tight monetary policy may alter the expectations of borrowers and lenders. So they bring irreversible changes in credit market conditions. </a:t>
            </a:r>
          </a:p>
          <a:p>
            <a:r>
              <a:rPr lang="en-US" dirty="0"/>
              <a:t>A rapid rise in interest rates may so change expectations that even when this policy is abandoned and an expansionary policy is started, lenders may be reluctant to make long-term loans in anticipation of rise in interest rates again. </a:t>
            </a:r>
          </a:p>
          <a:p>
            <a:r>
              <a:rPr lang="en-US" dirty="0"/>
              <a:t>On the other hand, borrowers may borrow long-term funds even if they do not need them immediately in anticipation of rise in interest rates in the future.</a:t>
            </a:r>
          </a:p>
          <a:p>
            <a:endParaRPr lang="en-US" dirty="0"/>
          </a:p>
        </p:txBody>
      </p:sp>
    </p:spTree>
    <p:extLst>
      <p:ext uri="{BB962C8B-B14F-4D97-AF65-F5344CB8AC3E}">
        <p14:creationId xmlns:p14="http://schemas.microsoft.com/office/powerpoint/2010/main" val="24161109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69AEDF-8D9D-8C1F-6673-6CFE2E9D3384}"/>
              </a:ext>
            </a:extLst>
          </p:cNvPr>
          <p:cNvSpPr>
            <a:spLocks noGrp="1"/>
          </p:cNvSpPr>
          <p:nvPr>
            <p:ph idx="4294967295"/>
          </p:nvPr>
        </p:nvSpPr>
        <p:spPr>
          <a:xfrm>
            <a:off x="2587625" y="2016125"/>
            <a:ext cx="9604375" cy="3449638"/>
          </a:xfrm>
        </p:spPr>
        <p:txBody>
          <a:bodyPr/>
          <a:lstStyle/>
          <a:p>
            <a:pPr marL="0" indent="0">
              <a:buNone/>
            </a:pPr>
            <a:r>
              <a:rPr lang="en-US" b="1" dirty="0"/>
              <a:t>Time Lags</a:t>
            </a:r>
          </a:p>
          <a:p>
            <a:r>
              <a:rPr lang="en-US" dirty="0"/>
              <a:t>Another important limitation of a tight monetary policy is the existence of time lags which are related to-</a:t>
            </a:r>
          </a:p>
          <a:p>
            <a:pPr>
              <a:buFont typeface="Wingdings" panose="05000000000000000000" pitchFamily="2" charset="2"/>
              <a:buChar char="§"/>
            </a:pPr>
            <a:r>
              <a:rPr lang="en-US" dirty="0"/>
              <a:t>    The need of action, its recognition, and the decision and operation of actions in time. </a:t>
            </a:r>
          </a:p>
          <a:p>
            <a:r>
              <a:rPr lang="en-US" dirty="0"/>
              <a:t>As the monetary authority is not able to adopt restrictive monetary measures in time due to these time lags, monetary policy works very slowly and hence it is not very effective in controlling inflation.</a:t>
            </a:r>
          </a:p>
          <a:p>
            <a:endParaRPr lang="en-US" dirty="0"/>
          </a:p>
        </p:txBody>
      </p:sp>
    </p:spTree>
    <p:extLst>
      <p:ext uri="{BB962C8B-B14F-4D97-AF65-F5344CB8AC3E}">
        <p14:creationId xmlns:p14="http://schemas.microsoft.com/office/powerpoint/2010/main" val="10842430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281D-7C77-FA4F-D9CB-DB23F1EB4A7C}"/>
              </a:ext>
            </a:extLst>
          </p:cNvPr>
          <p:cNvSpPr>
            <a:spLocks noGrp="1"/>
          </p:cNvSpPr>
          <p:nvPr>
            <p:ph idx="4294967295"/>
          </p:nvPr>
        </p:nvSpPr>
        <p:spPr>
          <a:xfrm>
            <a:off x="2587625" y="1854200"/>
            <a:ext cx="9604375" cy="3611563"/>
          </a:xfrm>
        </p:spPr>
        <p:txBody>
          <a:bodyPr>
            <a:normAutofit fontScale="92500"/>
          </a:bodyPr>
          <a:lstStyle/>
          <a:p>
            <a:pPr marL="0" indent="0">
              <a:buNone/>
            </a:pPr>
            <a:r>
              <a:rPr lang="en-US" b="1" dirty="0"/>
              <a:t>4.0 CONCLUSION</a:t>
            </a:r>
          </a:p>
          <a:p>
            <a:r>
              <a:rPr lang="en-US" dirty="0"/>
              <a:t>We can conclude that monetary policy plays an important role in increasing the growth rate of the economy by</a:t>
            </a:r>
          </a:p>
          <a:p>
            <a:pPr>
              <a:buFont typeface="Courier New" panose="02070309020205020404" pitchFamily="49" charset="0"/>
              <a:buChar char="o"/>
            </a:pPr>
            <a:r>
              <a:rPr lang="en-US" dirty="0"/>
              <a:t> influencing the cost and availability of credit, </a:t>
            </a:r>
          </a:p>
          <a:p>
            <a:pPr>
              <a:buFont typeface="Courier New" panose="02070309020205020404" pitchFamily="49" charset="0"/>
              <a:buChar char="o"/>
            </a:pPr>
            <a:r>
              <a:rPr lang="en-US" dirty="0"/>
              <a:t> controlling inflation and</a:t>
            </a:r>
          </a:p>
          <a:p>
            <a:pPr>
              <a:buFont typeface="Courier New" panose="02070309020205020404" pitchFamily="49" charset="0"/>
              <a:buChar char="o"/>
            </a:pPr>
            <a:r>
              <a:rPr lang="en-US" dirty="0"/>
              <a:t> maintaining equilibrium in the balance of payments.</a:t>
            </a:r>
          </a:p>
          <a:p>
            <a:r>
              <a:rPr lang="en-US" dirty="0"/>
              <a:t> Expansionary monetary policy causes an increase in bond prices and a reduction in interest rates. It also lowers interest rates which lead to higher levels of capital investment.</a:t>
            </a:r>
          </a:p>
        </p:txBody>
      </p:sp>
    </p:spTree>
    <p:extLst>
      <p:ext uri="{BB962C8B-B14F-4D97-AF65-F5344CB8AC3E}">
        <p14:creationId xmlns:p14="http://schemas.microsoft.com/office/powerpoint/2010/main" val="410498143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2F2E9-921F-CAD5-89CA-ABADAC8ED6D9}"/>
              </a:ext>
            </a:extLst>
          </p:cNvPr>
          <p:cNvSpPr>
            <a:spLocks noGrp="1"/>
          </p:cNvSpPr>
          <p:nvPr>
            <p:ph idx="4294967295"/>
          </p:nvPr>
        </p:nvSpPr>
        <p:spPr>
          <a:xfrm>
            <a:off x="2587625" y="2016125"/>
            <a:ext cx="9604375" cy="3449638"/>
          </a:xfrm>
        </p:spPr>
        <p:txBody>
          <a:bodyPr/>
          <a:lstStyle/>
          <a:p>
            <a:r>
              <a:rPr lang="en-US" dirty="0"/>
              <a:t>The restrictive monetary policy is used by the CBK to deal with situations of either high inflation or an anticipated rise in future inflation. </a:t>
            </a:r>
          </a:p>
          <a:p>
            <a:r>
              <a:rPr lang="en-US" dirty="0"/>
              <a:t>By raising interest rates, the CBK will either reduce or slow the growth of aggregate demand. </a:t>
            </a:r>
          </a:p>
          <a:p>
            <a:r>
              <a:rPr lang="en-US" dirty="0"/>
              <a:t>If the CBK is counteracting actual high inflation rates, it raises interest rates to decrease aggregate demand, and a recession is the likely consequence</a:t>
            </a:r>
          </a:p>
        </p:txBody>
      </p:sp>
    </p:spTree>
    <p:extLst>
      <p:ext uri="{BB962C8B-B14F-4D97-AF65-F5344CB8AC3E}">
        <p14:creationId xmlns:p14="http://schemas.microsoft.com/office/powerpoint/2010/main" val="411126359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CBC9A9-CF95-760B-927F-BF278829072A}"/>
              </a:ext>
            </a:extLst>
          </p:cNvPr>
          <p:cNvSpPr>
            <a:spLocks noGrp="1"/>
          </p:cNvSpPr>
          <p:nvPr>
            <p:ph idx="4294967295"/>
          </p:nvPr>
        </p:nvSpPr>
        <p:spPr>
          <a:xfrm>
            <a:off x="2587625" y="2016125"/>
            <a:ext cx="9604375" cy="3449638"/>
          </a:xfrm>
        </p:spPr>
        <p:txBody>
          <a:bodyPr/>
          <a:lstStyle/>
          <a:p>
            <a:r>
              <a:rPr lang="en-US" dirty="0"/>
              <a:t>In this case, GDP growth becomes negative and unemployment rates jump upward. If instead, the CBK is dealing with anticipated future inflation, the appropriate CBK policy is to raise interest rates only enough to slow the growth rate in aggregate demand. </a:t>
            </a:r>
          </a:p>
          <a:p>
            <a:r>
              <a:rPr lang="en-US" dirty="0"/>
              <a:t>If done correctly, the growth of aggregate demand will be consistent with the expansion in aggregate supply (productive capacity), which is also known as the fabled soft landing.</a:t>
            </a:r>
          </a:p>
        </p:txBody>
      </p:sp>
    </p:spTree>
    <p:extLst>
      <p:ext uri="{BB962C8B-B14F-4D97-AF65-F5344CB8AC3E}">
        <p14:creationId xmlns:p14="http://schemas.microsoft.com/office/powerpoint/2010/main" val="357004636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87B39F-072A-B3B6-8B47-55ED26407749}"/>
              </a:ext>
            </a:extLst>
          </p:cNvPr>
          <p:cNvSpPr>
            <a:spLocks noGrp="1"/>
          </p:cNvSpPr>
          <p:nvPr>
            <p:ph idx="4294967295"/>
          </p:nvPr>
        </p:nvSpPr>
        <p:spPr>
          <a:xfrm>
            <a:off x="2587625" y="2016125"/>
            <a:ext cx="9604375" cy="3449638"/>
          </a:xfrm>
        </p:spPr>
        <p:txBody>
          <a:bodyPr/>
          <a:lstStyle/>
          <a:p>
            <a:pPr marL="0" indent="0">
              <a:buNone/>
            </a:pPr>
            <a:r>
              <a:rPr lang="en-US" b="1" dirty="0"/>
              <a:t>Self assessment exercise</a:t>
            </a:r>
          </a:p>
          <a:p>
            <a:pPr marL="0" indent="0">
              <a:buNone/>
            </a:pPr>
            <a:r>
              <a:rPr lang="en-US" b="1" dirty="0"/>
              <a:t>1.</a:t>
            </a:r>
            <a:r>
              <a:rPr lang="en-US" dirty="0"/>
              <a:t>Define expansionary policy and the role in economic growth</a:t>
            </a:r>
          </a:p>
          <a:p>
            <a:pPr marL="0" indent="0">
              <a:buNone/>
            </a:pPr>
            <a:r>
              <a:rPr lang="en-US" dirty="0"/>
              <a:t>2.Briefly explain 3 tools used in expansionary  monetary policy</a:t>
            </a:r>
          </a:p>
          <a:p>
            <a:pPr marL="0" indent="0">
              <a:buNone/>
            </a:pPr>
            <a:r>
              <a:rPr lang="en-US" dirty="0"/>
              <a:t>3. With the aid of a diagram show how contractionary monetary policy is used to stabilize the economy.</a:t>
            </a:r>
          </a:p>
          <a:p>
            <a:pPr marL="0" indent="0">
              <a:buNone/>
            </a:pPr>
            <a:r>
              <a:rPr lang="en-US" dirty="0"/>
              <a:t>4.Differentiate between deflation and inflation in relation to expansionary and contractionary monetary policy.</a:t>
            </a:r>
          </a:p>
        </p:txBody>
      </p:sp>
    </p:spTree>
    <p:extLst>
      <p:ext uri="{BB962C8B-B14F-4D97-AF65-F5344CB8AC3E}">
        <p14:creationId xmlns:p14="http://schemas.microsoft.com/office/powerpoint/2010/main" val="10607237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69AEDF-8D9D-8C1F-6673-6CFE2E9D3384}"/>
              </a:ext>
            </a:extLst>
          </p:cNvPr>
          <p:cNvSpPr>
            <a:spLocks noGrp="1"/>
          </p:cNvSpPr>
          <p:nvPr>
            <p:ph idx="4294967295"/>
          </p:nvPr>
        </p:nvSpPr>
        <p:spPr>
          <a:xfrm>
            <a:off x="2587625" y="2016125"/>
            <a:ext cx="9604375" cy="3449638"/>
          </a:xfrm>
        </p:spPr>
        <p:txBody>
          <a:bodyPr>
            <a:normAutofit/>
          </a:bodyPr>
          <a:lstStyle/>
          <a:p>
            <a:pPr marL="0" indent="0">
              <a:buNone/>
            </a:pPr>
            <a:r>
              <a:rPr lang="en-US" b="1" dirty="0"/>
              <a:t>REFERENCES/FURTHER READINGS</a:t>
            </a:r>
          </a:p>
          <a:p>
            <a:r>
              <a:rPr lang="en-US" dirty="0" err="1"/>
              <a:t>Jhingan</a:t>
            </a:r>
            <a:r>
              <a:rPr lang="en-US" dirty="0"/>
              <a:t>, M.L (2004) Monetary Economics, 6th edition, </a:t>
            </a:r>
            <a:r>
              <a:rPr lang="en-US" dirty="0" err="1"/>
              <a:t>Vrinda</a:t>
            </a:r>
            <a:r>
              <a:rPr lang="en-US" dirty="0"/>
              <a:t> Publication Limited.</a:t>
            </a:r>
          </a:p>
          <a:p>
            <a:r>
              <a:rPr lang="en-US" dirty="0" err="1"/>
              <a:t>Sanjo</a:t>
            </a:r>
            <a:r>
              <a:rPr lang="en-US" dirty="0"/>
              <a:t>, F.J., (2015). Monetary policy and the economy, Journal vol 2, Mill world</a:t>
            </a:r>
          </a:p>
          <a:p>
            <a:r>
              <a:rPr lang="en-US" dirty="0"/>
              <a:t>Publication limited</a:t>
            </a:r>
          </a:p>
          <a:p>
            <a:r>
              <a:rPr lang="en-US" dirty="0" err="1"/>
              <a:t>Tianishi</a:t>
            </a:r>
            <a:r>
              <a:rPr lang="en-US" dirty="0"/>
              <a:t>, G. H., (2014). Monetary Policies in Developing Countries, 1st edition, Griller Publication limited.</a:t>
            </a:r>
          </a:p>
          <a:p>
            <a:pPr marL="0" indent="0">
              <a:buNone/>
            </a:pPr>
            <a:endParaRPr lang="en-US" dirty="0"/>
          </a:p>
          <a:p>
            <a:endParaRPr lang="en-US" dirty="0"/>
          </a:p>
        </p:txBody>
      </p:sp>
    </p:spTree>
    <p:extLst>
      <p:ext uri="{BB962C8B-B14F-4D97-AF65-F5344CB8AC3E}">
        <p14:creationId xmlns:p14="http://schemas.microsoft.com/office/powerpoint/2010/main" val="226380486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D5504B-C758-387C-8FCA-9FD29F7B659C}"/>
              </a:ext>
            </a:extLst>
          </p:cNvPr>
          <p:cNvSpPr>
            <a:spLocks noGrp="1"/>
          </p:cNvSpPr>
          <p:nvPr>
            <p:ph idx="4294967295"/>
          </p:nvPr>
        </p:nvSpPr>
        <p:spPr>
          <a:xfrm>
            <a:off x="2587625" y="2016125"/>
            <a:ext cx="9604375" cy="3449638"/>
          </a:xfrm>
        </p:spPr>
        <p:txBody>
          <a:bodyPr/>
          <a:lstStyle/>
          <a:p>
            <a:pPr marL="0" indent="0" algn="ctr">
              <a:buNone/>
            </a:pPr>
            <a:r>
              <a:rPr lang="en-US" dirty="0"/>
              <a:t>THE END,</a:t>
            </a:r>
          </a:p>
          <a:p>
            <a:pPr marL="0" indent="0" algn="ctr">
              <a:buNone/>
            </a:pPr>
            <a:r>
              <a:rPr lang="en-US" dirty="0"/>
              <a:t>THANK YOU</a:t>
            </a:r>
          </a:p>
        </p:txBody>
      </p:sp>
    </p:spTree>
    <p:extLst>
      <p:ext uri="{BB962C8B-B14F-4D97-AF65-F5344CB8AC3E}">
        <p14:creationId xmlns:p14="http://schemas.microsoft.com/office/powerpoint/2010/main" val="416245904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1124</TotalTime>
  <Words>4583</Words>
  <Application>Microsoft Office PowerPoint</Application>
  <PresentationFormat>Widescreen</PresentationFormat>
  <Paragraphs>243</Paragraphs>
  <Slides>60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60</vt:i4>
      </vt:variant>
    </vt:vector>
  </HeadingPairs>
  <TitlesOfParts>
    <vt:vector size="65" baseType="lpstr">
      <vt:lpstr>Arial</vt:lpstr>
      <vt:lpstr>Courier New</vt:lpstr>
      <vt:lpstr>Gill Sans MT</vt:lpstr>
      <vt:lpstr>Wingdings</vt:lpstr>
      <vt:lpstr>Gallery</vt:lpstr>
      <vt:lpstr>MONETARY THEORY AND POLICY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Figure 1-Expansionary Monetary Policy </vt:lpstr>
      <vt:lpstr>PowerPoint Presentation</vt:lpstr>
      <vt:lpstr>Figure 2-Money market equilibrium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Figure 3: Restrictive Monetary Policy (Increases Interest Rates)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MONETARY THEORY AND POLICY</dc:title>
  <dc:creator>Evelyn Tipape (Treasury)</dc:creator>
  <cp:lastModifiedBy>Evelyn Tipape (Treasury)</cp:lastModifiedBy>
  <cp:revision>9</cp:revision>
  <dcterms:created xsi:type="dcterms:W3CDTF">2022-10-27T09:21:37Z</dcterms:created>
  <dcterms:modified xsi:type="dcterms:W3CDTF">2022-11-02T04:11:18Z</dcterms:modified>
</cp:coreProperties>
</file>