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6858000" cx="12192000"/>
  <p:notesSz cx="6858000" cy="9144000"/>
  <p:embeddedFontLst>
    <p:embeddedFont>
      <p:font typeface="Gill Sans"/>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gmV4Vl3YB3Wl7GuT4tE+0xhpHY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GillSans-bold.fntdata"/><Relationship Id="rId47" Type="http://schemas.openxmlformats.org/officeDocument/2006/relationships/font" Target="fonts/GillSans-regular.fntdata"/><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44"/>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4"/>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17" name="Google Shape;17;p4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4"/>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4"/>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0" name="Google Shape;20;p44"/>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8" name="Google Shape;28;p46"/>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6"/>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46"/>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47"/>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7"/>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5" name="Google Shape;35;p4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8" name="Google Shape;38;p47"/>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48"/>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8"/>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2" name="Google Shape;42;p48"/>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3" name="Google Shape;43;p4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6" name="Google Shape;46;p48"/>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49"/>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9"/>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0" name="Google Shape;50;p49"/>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1" name="Google Shape;51;p49"/>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2" name="Google Shape;52;p49"/>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3" name="Google Shape;53;p4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6" name="Google Shape;56;p49"/>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0"/>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2" name="Google Shape;62;p50"/>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1"/>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1"/>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51"/>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5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51"/>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52"/>
          <p:cNvGrpSpPr/>
          <p:nvPr/>
        </p:nvGrpSpPr>
        <p:grpSpPr>
          <a:xfrm>
            <a:off x="7477387" y="482170"/>
            <a:ext cx="4074533" cy="5149101"/>
            <a:chOff x="7477387" y="482170"/>
            <a:chExt cx="4074533" cy="5149101"/>
          </a:xfrm>
        </p:grpSpPr>
        <p:sp>
          <p:nvSpPr>
            <p:cNvPr id="73" name="Google Shape;73;p52"/>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2"/>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52"/>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2"/>
          <p:cNvSpPr/>
          <p:nvPr>
            <p:ph idx="2" type="pic"/>
          </p:nvPr>
        </p:nvSpPr>
        <p:spPr>
          <a:xfrm>
            <a:off x="8124389" y="1122542"/>
            <a:ext cx="2791171" cy="3866327"/>
          </a:xfrm>
          <a:prstGeom prst="rect">
            <a:avLst/>
          </a:prstGeom>
          <a:solidFill>
            <a:srgbClr val="D8D8D8"/>
          </a:solidFill>
          <a:ln>
            <a:noFill/>
          </a:ln>
        </p:spPr>
      </p:sp>
      <p:sp>
        <p:nvSpPr>
          <p:cNvPr id="77" name="Google Shape;77;p52"/>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52"/>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2"/>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52"/>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5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3"/>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5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53"/>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54"/>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54"/>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5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54"/>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43"/>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43"/>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4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4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4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4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4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43"/>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Gill Sans"/>
              <a:buNone/>
            </a:pPr>
            <a:r>
              <a:rPr b="1" lang="en-US" sz="2800"/>
              <a:t>MONETARY THEORY AND POLICY</a:t>
            </a:r>
            <a:endParaRPr b="1" sz="2800"/>
          </a:p>
        </p:txBody>
      </p:sp>
      <p:sp>
        <p:nvSpPr>
          <p:cNvPr id="101" name="Google Shape;101;p1"/>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p>
            <a:pPr indent="0" lvl="0" marL="0" rtl="0" algn="l">
              <a:lnSpc>
                <a:spcPct val="120000"/>
              </a:lnSpc>
              <a:spcBef>
                <a:spcPts val="0"/>
              </a:spcBef>
              <a:spcAft>
                <a:spcPts val="0"/>
              </a:spcAft>
              <a:buSzPts val="1800"/>
              <a:buNone/>
            </a:pPr>
            <a:r>
              <a:rPr b="1" lang="en-US"/>
              <a:t>WEEK 10- ROLE OF MONETARY POLICY IN A DEVELOPING ECONOMY</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CONTENTS</a:t>
            </a:r>
            <a:endParaRPr/>
          </a:p>
          <a:p>
            <a:pPr indent="-228600" lvl="0" marL="228600" rtl="0" algn="l">
              <a:lnSpc>
                <a:spcPct val="120000"/>
              </a:lnSpc>
              <a:spcBef>
                <a:spcPts val="1000"/>
              </a:spcBef>
              <a:spcAft>
                <a:spcPts val="0"/>
              </a:spcAft>
              <a:buSzPct val="100000"/>
              <a:buChar char="•"/>
            </a:pPr>
            <a:r>
              <a:rPr lang="en-US"/>
              <a:t>0.0.	Introduction</a:t>
            </a:r>
            <a:endParaRPr/>
          </a:p>
          <a:p>
            <a:pPr indent="-228600" lvl="0" marL="228600" rtl="0" algn="l">
              <a:lnSpc>
                <a:spcPct val="120000"/>
              </a:lnSpc>
              <a:spcBef>
                <a:spcPts val="1000"/>
              </a:spcBef>
              <a:spcAft>
                <a:spcPts val="0"/>
              </a:spcAft>
              <a:buSzPct val="100000"/>
              <a:buChar char="•"/>
            </a:pPr>
            <a:r>
              <a:rPr lang="en-US"/>
              <a:t>1.0.	Objectives</a:t>
            </a:r>
            <a:endParaRPr/>
          </a:p>
          <a:p>
            <a:pPr indent="-228600" lvl="0" marL="228600" rtl="0" algn="l">
              <a:lnSpc>
                <a:spcPct val="120000"/>
              </a:lnSpc>
              <a:spcBef>
                <a:spcPts val="1000"/>
              </a:spcBef>
              <a:spcAft>
                <a:spcPts val="0"/>
              </a:spcAft>
              <a:buSzPct val="100000"/>
              <a:buChar char="•"/>
            </a:pPr>
            <a:r>
              <a:rPr lang="en-US"/>
              <a:t>2.0.	Main content</a:t>
            </a:r>
            <a:endParaRPr/>
          </a:p>
          <a:p>
            <a:pPr indent="-228600" lvl="0" marL="228600" rtl="0" algn="l">
              <a:lnSpc>
                <a:spcPct val="120000"/>
              </a:lnSpc>
              <a:spcBef>
                <a:spcPts val="1000"/>
              </a:spcBef>
              <a:spcAft>
                <a:spcPts val="0"/>
              </a:spcAft>
              <a:buSzPct val="100000"/>
              <a:buChar char="•"/>
            </a:pPr>
            <a:r>
              <a:rPr lang="en-US"/>
              <a:t>	3.1.	History of Monetary Policy</a:t>
            </a:r>
            <a:endParaRPr/>
          </a:p>
          <a:p>
            <a:pPr indent="-228600" lvl="0" marL="228600" rtl="0" algn="l">
              <a:lnSpc>
                <a:spcPct val="120000"/>
              </a:lnSpc>
              <a:spcBef>
                <a:spcPts val="1000"/>
              </a:spcBef>
              <a:spcAft>
                <a:spcPts val="0"/>
              </a:spcAft>
              <a:buSzPct val="100000"/>
              <a:buChar char="•"/>
            </a:pPr>
            <a:r>
              <a:rPr lang="en-US"/>
              <a:t>	3.2.	The Role of monetary policy in a developing Economy</a:t>
            </a:r>
            <a:endParaRPr/>
          </a:p>
          <a:p>
            <a:pPr indent="-228600" lvl="0" marL="228600" rtl="0" algn="l">
              <a:lnSpc>
                <a:spcPct val="120000"/>
              </a:lnSpc>
              <a:spcBef>
                <a:spcPts val="1000"/>
              </a:spcBef>
              <a:spcAft>
                <a:spcPts val="0"/>
              </a:spcAft>
              <a:buSzPct val="100000"/>
              <a:buChar char="•"/>
            </a:pPr>
            <a:r>
              <a:rPr lang="en-US"/>
              <a:t>	3.3.	Limitations of monetary policy in less developing countries</a:t>
            </a:r>
            <a:endParaRPr/>
          </a:p>
          <a:p>
            <a:pPr indent="-228600" lvl="0" marL="228600" rtl="0" algn="l">
              <a:lnSpc>
                <a:spcPct val="120000"/>
              </a:lnSpc>
              <a:spcBef>
                <a:spcPts val="1000"/>
              </a:spcBef>
              <a:spcAft>
                <a:spcPts val="0"/>
              </a:spcAft>
              <a:buSzPct val="100000"/>
              <a:buChar char="•"/>
            </a:pPr>
            <a:r>
              <a:rPr lang="en-US"/>
              <a:t>4.0	Conclusion</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1.0 INTRODUCTION</a:t>
            </a:r>
            <a:endParaRPr/>
          </a:p>
          <a:p>
            <a:pPr indent="-228600" lvl="0" marL="228600" rtl="0" algn="l">
              <a:lnSpc>
                <a:spcPct val="120000"/>
              </a:lnSpc>
              <a:spcBef>
                <a:spcPts val="1000"/>
              </a:spcBef>
              <a:spcAft>
                <a:spcPts val="0"/>
              </a:spcAft>
              <a:buSzPts val="2000"/>
              <a:buChar char="•"/>
            </a:pPr>
            <a:r>
              <a:rPr lang="en-US"/>
              <a:t>Monetary policy in an underdeveloped country plays an important role in- increasing the growth rate of the economy by influencing the cost and availability of credit, </a:t>
            </a:r>
            <a:endParaRPr/>
          </a:p>
          <a:p>
            <a:pPr indent="-228600" lvl="0" marL="228600" rtl="0" algn="l">
              <a:lnSpc>
                <a:spcPct val="120000"/>
              </a:lnSpc>
              <a:spcBef>
                <a:spcPts val="1000"/>
              </a:spcBef>
              <a:spcAft>
                <a:spcPts val="0"/>
              </a:spcAft>
              <a:buSzPts val="2000"/>
              <a:buChar char="•"/>
            </a:pPr>
            <a:r>
              <a:rPr lang="en-US"/>
              <a:t>by controlling inflation and maintaining equilibrium in the balance of payments. </a:t>
            </a:r>
            <a:endParaRPr/>
          </a:p>
          <a:p>
            <a:pPr indent="-228600" lvl="0" marL="228600" rtl="0" algn="l">
              <a:lnSpc>
                <a:spcPct val="120000"/>
              </a:lnSpc>
              <a:spcBef>
                <a:spcPts val="1000"/>
              </a:spcBef>
              <a:spcAft>
                <a:spcPts val="0"/>
              </a:spcAft>
              <a:buSzPts val="2000"/>
              <a:buChar char="•"/>
            </a:pPr>
            <a:r>
              <a:rPr lang="en-US"/>
              <a:t>The principal objectives of monetary policy in such a country are to control credit for controlling inflation and to stabilize the price level, to stabilize the exchange rate, to achieve equilibrium in the balance of payments and to promote economic development.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2.0.OBJECTIVES</a:t>
            </a:r>
            <a:endParaRPr/>
          </a:p>
          <a:p>
            <a:pPr indent="0" lvl="0" marL="0" rtl="0" algn="l">
              <a:lnSpc>
                <a:spcPct val="120000"/>
              </a:lnSpc>
              <a:spcBef>
                <a:spcPts val="1000"/>
              </a:spcBef>
              <a:spcAft>
                <a:spcPts val="0"/>
              </a:spcAft>
              <a:buSzPts val="2000"/>
              <a:buNone/>
            </a:pPr>
            <a:r>
              <a:rPr lang="en-US"/>
              <a:t>At the end of this unit, you should be able to:</a:t>
            </a:r>
            <a:endParaRPr/>
          </a:p>
          <a:p>
            <a:pPr indent="0" lvl="0" marL="0" rtl="0" algn="l">
              <a:lnSpc>
                <a:spcPct val="120000"/>
              </a:lnSpc>
              <a:spcBef>
                <a:spcPts val="1000"/>
              </a:spcBef>
              <a:spcAft>
                <a:spcPts val="0"/>
              </a:spcAft>
              <a:buSzPts val="2000"/>
              <a:buNone/>
            </a:pPr>
            <a:r>
              <a:rPr lang="en-US"/>
              <a:t>•	Explain the history of Monetary Policy</a:t>
            </a:r>
            <a:endParaRPr/>
          </a:p>
          <a:p>
            <a:pPr indent="0" lvl="0" marL="0" rtl="0" algn="l">
              <a:lnSpc>
                <a:spcPct val="120000"/>
              </a:lnSpc>
              <a:spcBef>
                <a:spcPts val="1000"/>
              </a:spcBef>
              <a:spcAft>
                <a:spcPts val="0"/>
              </a:spcAft>
              <a:buSzPts val="2000"/>
              <a:buNone/>
            </a:pPr>
            <a:r>
              <a:rPr lang="en-US"/>
              <a:t>•	Understand the role of monetary policy in a developing economy</a:t>
            </a:r>
            <a:endParaRPr/>
          </a:p>
          <a:p>
            <a:pPr indent="0" lvl="0" marL="0" rtl="0" algn="l">
              <a:lnSpc>
                <a:spcPct val="120000"/>
              </a:lnSpc>
              <a:spcBef>
                <a:spcPts val="1000"/>
              </a:spcBef>
              <a:spcAft>
                <a:spcPts val="0"/>
              </a:spcAft>
              <a:buSzPts val="2000"/>
              <a:buNone/>
            </a:pPr>
            <a:r>
              <a:rPr lang="en-US"/>
              <a:t>•	Know the limitations of monetary policy in less developing countries.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3.0. MAIN CONTENT</a:t>
            </a:r>
            <a:endParaRPr/>
          </a:p>
          <a:p>
            <a:pPr indent="0" lvl="0" marL="0" rtl="0" algn="l">
              <a:lnSpc>
                <a:spcPct val="120000"/>
              </a:lnSpc>
              <a:spcBef>
                <a:spcPts val="1000"/>
              </a:spcBef>
              <a:spcAft>
                <a:spcPts val="0"/>
              </a:spcAft>
              <a:buSzPts val="2000"/>
              <a:buNone/>
            </a:pPr>
            <a:r>
              <a:rPr b="1" lang="en-US"/>
              <a:t>3.1. History of Monetary Policy</a:t>
            </a:r>
            <a:endParaRPr/>
          </a:p>
          <a:p>
            <a:pPr indent="-228600" lvl="0" marL="228600" rtl="0" algn="l">
              <a:lnSpc>
                <a:spcPct val="120000"/>
              </a:lnSpc>
              <a:spcBef>
                <a:spcPts val="1000"/>
              </a:spcBef>
              <a:spcAft>
                <a:spcPts val="0"/>
              </a:spcAft>
              <a:buSzPts val="2000"/>
              <a:buChar char="•"/>
            </a:pPr>
            <a:r>
              <a:rPr lang="en-US"/>
              <a:t>Monetary policy is associated with interest rates and availability of credit. </a:t>
            </a:r>
            <a:endParaRPr/>
          </a:p>
          <a:p>
            <a:pPr indent="-228600" lvl="0" marL="228600" rtl="0" algn="l">
              <a:lnSpc>
                <a:spcPct val="120000"/>
              </a:lnSpc>
              <a:spcBef>
                <a:spcPts val="1000"/>
              </a:spcBef>
              <a:spcAft>
                <a:spcPts val="0"/>
              </a:spcAft>
              <a:buSzPts val="2000"/>
              <a:buChar char="•"/>
            </a:pPr>
            <a:r>
              <a:rPr lang="en-US"/>
              <a:t>Instruments of monetary policy have included short-term interest rates and bank reserves through the monetary base. </a:t>
            </a:r>
            <a:endParaRPr/>
          </a:p>
          <a:p>
            <a:pPr indent="-228600" lvl="0" marL="228600" rtl="0" algn="l">
              <a:lnSpc>
                <a:spcPct val="120000"/>
              </a:lnSpc>
              <a:spcBef>
                <a:spcPts val="1000"/>
              </a:spcBef>
              <a:spcAft>
                <a:spcPts val="0"/>
              </a:spcAft>
              <a:buSzPts val="2000"/>
              <a:buChar char="•"/>
            </a:pPr>
            <a:r>
              <a:rPr lang="en-US"/>
              <a:t>For many centuries there were only two forms of monetary policy: </a:t>
            </a:r>
            <a:endParaRPr/>
          </a:p>
          <a:p>
            <a:pPr indent="0" lvl="0" marL="0" rtl="0" algn="l">
              <a:lnSpc>
                <a:spcPct val="120000"/>
              </a:lnSpc>
              <a:spcBef>
                <a:spcPts val="1000"/>
              </a:spcBef>
              <a:spcAft>
                <a:spcPts val="0"/>
              </a:spcAft>
              <a:buSzPts val="2000"/>
              <a:buNone/>
            </a:pPr>
            <a:r>
              <a:rPr lang="en-US"/>
              <a:t>(i) Decisions about coinage; (ii) Decisions to print paper money to create credit.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Interest rates, while now thought of as part of monetary authority, were not generally coordinated with the other forms of monetary policy during this time. </a:t>
            </a:r>
            <a:endParaRPr/>
          </a:p>
          <a:p>
            <a:pPr indent="-228600" lvl="0" marL="228600" rtl="0" algn="l">
              <a:lnSpc>
                <a:spcPct val="120000"/>
              </a:lnSpc>
              <a:spcBef>
                <a:spcPts val="1000"/>
              </a:spcBef>
              <a:spcAft>
                <a:spcPts val="0"/>
              </a:spcAft>
              <a:buSzPts val="2000"/>
              <a:buChar char="•"/>
            </a:pPr>
            <a:r>
              <a:rPr lang="en-US"/>
              <a:t>Monetary policy was seen as an executive decision, and was generally in the hands of the authority with seigniorage, or the power to coin. </a:t>
            </a:r>
            <a:endParaRPr/>
          </a:p>
          <a:p>
            <a:pPr indent="-228600" lvl="0" marL="228600" rtl="0" algn="l">
              <a:lnSpc>
                <a:spcPct val="120000"/>
              </a:lnSpc>
              <a:spcBef>
                <a:spcPts val="1000"/>
              </a:spcBef>
              <a:spcAft>
                <a:spcPts val="0"/>
              </a:spcAft>
              <a:buSzPts val="2000"/>
              <a:buChar char="•"/>
            </a:pPr>
            <a:r>
              <a:rPr lang="en-US"/>
              <a:t>With the advent of larger trading networks came the ability to set the price between gold and silver, and the price of the local currency to foreign currencies. </a:t>
            </a:r>
            <a:endParaRPr/>
          </a:p>
          <a:p>
            <a:pPr indent="-228600" lvl="0" marL="228600" rtl="0" algn="l">
              <a:lnSpc>
                <a:spcPct val="120000"/>
              </a:lnSpc>
              <a:spcBef>
                <a:spcPts val="1000"/>
              </a:spcBef>
              <a:spcAft>
                <a:spcPts val="0"/>
              </a:spcAft>
              <a:buSzPts val="2000"/>
              <a:buChar char="•"/>
            </a:pPr>
            <a:r>
              <a:rPr lang="en-US"/>
              <a:t>This official price could be enforced by law, even if it varied from the market price.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Paper money called "jiaozi" originated from promissory notes in 7th century China. Jiaozi did not replace metallic currency, and were used alongside the copper coins. </a:t>
            </a:r>
            <a:endParaRPr/>
          </a:p>
          <a:p>
            <a:pPr indent="-228600" lvl="0" marL="228600" rtl="0" algn="l">
              <a:lnSpc>
                <a:spcPct val="120000"/>
              </a:lnSpc>
              <a:spcBef>
                <a:spcPts val="1000"/>
              </a:spcBef>
              <a:spcAft>
                <a:spcPts val="0"/>
              </a:spcAft>
              <a:buSzPts val="2000"/>
              <a:buChar char="•"/>
            </a:pPr>
            <a:r>
              <a:rPr lang="en-US"/>
              <a:t>The successive Yuan Dynasty was the first government to use paper currency as the predominant circulating medium. </a:t>
            </a:r>
            <a:endParaRPr/>
          </a:p>
          <a:p>
            <a:pPr indent="-228600" lvl="0" marL="228600" rtl="0" algn="l">
              <a:lnSpc>
                <a:spcPct val="120000"/>
              </a:lnSpc>
              <a:spcBef>
                <a:spcPts val="1000"/>
              </a:spcBef>
              <a:spcAft>
                <a:spcPts val="0"/>
              </a:spcAft>
              <a:buSzPts val="2000"/>
              <a:buChar char="•"/>
            </a:pPr>
            <a:r>
              <a:rPr lang="en-US"/>
              <a:t>In the later course of the dynasty, facing massive shortages of specie to fund war and their rule in China, they began printing paper money without restrictions, resulting in hyperinflation.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With the creation of the Bank of England in 1694, which acquired the responsibility to print notes and back them with gold, the idea of monetary policy as independent of executive action began to be established. </a:t>
            </a:r>
            <a:endParaRPr/>
          </a:p>
          <a:p>
            <a:pPr indent="-228600" lvl="0" marL="228600" rtl="0" algn="l">
              <a:lnSpc>
                <a:spcPct val="120000"/>
              </a:lnSpc>
              <a:spcBef>
                <a:spcPts val="1000"/>
              </a:spcBef>
              <a:spcAft>
                <a:spcPts val="0"/>
              </a:spcAft>
              <a:buSzPts val="2000"/>
              <a:buChar char="•"/>
            </a:pPr>
            <a:r>
              <a:rPr lang="en-US"/>
              <a:t>The goal of monetary policy was to maintain the value of the coinage, print notes which would trade at par to specie, and prevent coins from leaving circulation. </a:t>
            </a:r>
            <a:endParaRPr/>
          </a:p>
          <a:p>
            <a:pPr indent="-228600" lvl="0" marL="228600" rtl="0" algn="l">
              <a:lnSpc>
                <a:spcPct val="120000"/>
              </a:lnSpc>
              <a:spcBef>
                <a:spcPts val="1000"/>
              </a:spcBef>
              <a:spcAft>
                <a:spcPts val="0"/>
              </a:spcAft>
              <a:buSzPts val="2000"/>
              <a:buChar char="•"/>
            </a:pPr>
            <a:r>
              <a:rPr lang="en-US"/>
              <a:t>The establishment of central banks by industrializing nations was associated then with the desire to maintain the nation's peg to the gold standard, and to trade in a narrow band with other gold-backed currencies.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To accomplish this end, central banks as part of the gold standard began setting the interest rates that they charged, both their own borrowers, and other banks who required liquidity. </a:t>
            </a:r>
            <a:endParaRPr/>
          </a:p>
          <a:p>
            <a:pPr indent="-228600" lvl="0" marL="228600" rtl="0" algn="l">
              <a:lnSpc>
                <a:spcPct val="120000"/>
              </a:lnSpc>
              <a:spcBef>
                <a:spcPts val="1000"/>
              </a:spcBef>
              <a:spcAft>
                <a:spcPts val="0"/>
              </a:spcAft>
              <a:buSzPts val="2000"/>
              <a:buChar char="•"/>
            </a:pPr>
            <a:r>
              <a:rPr lang="en-US"/>
              <a:t>The maintenance of a gold standard required almost monthly adjustments of interest rates.</a:t>
            </a:r>
            <a:endParaRPr/>
          </a:p>
          <a:p>
            <a:pPr indent="-228600" lvl="0" marL="228600" rtl="0" algn="l">
              <a:lnSpc>
                <a:spcPct val="120000"/>
              </a:lnSpc>
              <a:spcBef>
                <a:spcPts val="1000"/>
              </a:spcBef>
              <a:spcAft>
                <a:spcPts val="0"/>
              </a:spcAft>
              <a:buSzPts val="2000"/>
              <a:buChar char="•"/>
            </a:pPr>
            <a:r>
              <a:rPr lang="en-US"/>
              <a:t>During the period 1870–1920, the industrialized nations set up central banking systems, with one of the last being the Federal Reserve in 1913. By this point the role of the central bank as the "lender of last resort" was understood.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It was also increasingly understood that interest rates had an effect on the entire economy, in no small part because of the marginal revolution in economics, which demonstrated how people would change a decision based on a change in the economic trade-offs.</a:t>
            </a:r>
            <a:endParaRPr/>
          </a:p>
          <a:p>
            <a:pPr indent="-228600" lvl="0" marL="228600" rtl="0" algn="l">
              <a:lnSpc>
                <a:spcPct val="120000"/>
              </a:lnSpc>
              <a:spcBef>
                <a:spcPts val="1000"/>
              </a:spcBef>
              <a:spcAft>
                <a:spcPts val="0"/>
              </a:spcAft>
              <a:buSzPts val="2000"/>
              <a:buChar char="•"/>
            </a:pPr>
            <a:r>
              <a:rPr lang="en-US"/>
              <a:t>Monetarist economists long contended that the money-supply growth could affect the macro economy. </a:t>
            </a:r>
            <a:endParaRPr/>
          </a:p>
          <a:p>
            <a:pPr indent="-228600" lvl="0" marL="228600" rtl="0" algn="l">
              <a:lnSpc>
                <a:spcPct val="120000"/>
              </a:lnSpc>
              <a:spcBef>
                <a:spcPts val="1000"/>
              </a:spcBef>
              <a:spcAft>
                <a:spcPts val="0"/>
              </a:spcAft>
              <a:buSzPts val="2000"/>
              <a:buChar char="•"/>
            </a:pPr>
            <a:r>
              <a:rPr lang="en-US"/>
              <a:t>These included Milton Friedman who early in his career advocated that government budget deficits during recessions be financed in equal amount by money creation to help to stimulate aggregate demand for output.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Later he advocated simply increasing the monetary supply at a low, constant rate, as the best way of maintaining low.</a:t>
            </a:r>
            <a:endParaRPr/>
          </a:p>
          <a:p>
            <a:pPr indent="-228600" lvl="0" marL="228600" rtl="0" algn="l">
              <a:lnSpc>
                <a:spcPct val="120000"/>
              </a:lnSpc>
              <a:spcBef>
                <a:spcPts val="1000"/>
              </a:spcBef>
              <a:spcAft>
                <a:spcPts val="0"/>
              </a:spcAft>
              <a:buSzPts val="2000"/>
              <a:buChar char="•"/>
            </a:pPr>
            <a:r>
              <a:rPr lang="en-US"/>
              <a:t>inflation and stable output growth. However, when U.S. Federal Reserve Chairman Paul Volcker tried this policy, starting in October 1979, it was found to be impractical, because of the highly unstable relationship between monetary aggregates and other macroeconomic variables. </a:t>
            </a:r>
            <a:endParaRPr/>
          </a:p>
          <a:p>
            <a:pPr indent="-228600" lvl="0" marL="228600" rtl="0" algn="l">
              <a:lnSpc>
                <a:spcPct val="120000"/>
              </a:lnSpc>
              <a:spcBef>
                <a:spcPts val="1000"/>
              </a:spcBef>
              <a:spcAft>
                <a:spcPts val="0"/>
              </a:spcAft>
              <a:buSzPts val="2000"/>
              <a:buChar char="•"/>
            </a:pPr>
            <a:r>
              <a:rPr lang="en-US"/>
              <a:t>Even Milton Friedman later acknowledged that direct money supply targeting was less successful than he had hoped</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3.2 The Role of Monetary Policy in a Developing Economy</a:t>
            </a:r>
            <a:endParaRPr/>
          </a:p>
          <a:p>
            <a:pPr indent="-228600" lvl="0" marL="228600" rtl="0" algn="l">
              <a:lnSpc>
                <a:spcPct val="120000"/>
              </a:lnSpc>
              <a:spcBef>
                <a:spcPts val="1000"/>
              </a:spcBef>
              <a:spcAft>
                <a:spcPts val="0"/>
              </a:spcAft>
              <a:buSzPts val="2000"/>
              <a:buChar char="•"/>
            </a:pPr>
            <a:r>
              <a:rPr lang="en-US"/>
              <a:t>The roles of monetary policy in a developing economy are discussed as follows:</a:t>
            </a:r>
            <a:endParaRPr/>
          </a:p>
          <a:p>
            <a:pPr indent="0" lvl="0" marL="0" rtl="0" algn="l">
              <a:lnSpc>
                <a:spcPct val="120000"/>
              </a:lnSpc>
              <a:spcBef>
                <a:spcPts val="1000"/>
              </a:spcBef>
              <a:spcAft>
                <a:spcPts val="0"/>
              </a:spcAft>
              <a:buSzPts val="2000"/>
              <a:buNone/>
            </a:pPr>
            <a:r>
              <a:rPr b="1" lang="en-US"/>
              <a:t>1. To Control Inflationary Pressures</a:t>
            </a:r>
            <a:endParaRPr/>
          </a:p>
          <a:p>
            <a:pPr indent="-228600" lvl="0" marL="228600" rtl="0" algn="l">
              <a:lnSpc>
                <a:spcPct val="120000"/>
              </a:lnSpc>
              <a:spcBef>
                <a:spcPts val="1000"/>
              </a:spcBef>
              <a:spcAft>
                <a:spcPts val="0"/>
              </a:spcAft>
              <a:buSzPts val="2000"/>
              <a:buChar char="•"/>
            </a:pPr>
            <a:r>
              <a:rPr lang="en-US"/>
              <a:t>To control inflationary pressures arising in the process of development, monetary policy requires the use of both quantitative and qualitative methods of credit control. </a:t>
            </a:r>
            <a:endParaRPr/>
          </a:p>
          <a:p>
            <a:pPr indent="-228600" lvl="0" marL="228600" rtl="0" algn="l">
              <a:lnSpc>
                <a:spcPct val="120000"/>
              </a:lnSpc>
              <a:spcBef>
                <a:spcPts val="1000"/>
              </a:spcBef>
              <a:spcAft>
                <a:spcPts val="0"/>
              </a:spcAft>
              <a:buSzPts val="2000"/>
              <a:buChar char="•"/>
            </a:pPr>
            <a:r>
              <a:rPr lang="en-US"/>
              <a:t>Of the instruments of monetary policy, the open market operations (OMO) are not successful in controlling inflation in underdeveloped countries because the bill market is small and undeveloped.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Commercial banks keep an elastic cash-deposit ratio because the central bank‘s control over them is not complete. </a:t>
            </a:r>
            <a:endParaRPr/>
          </a:p>
          <a:p>
            <a:pPr indent="-228600" lvl="0" marL="228600" rtl="0" algn="l">
              <a:lnSpc>
                <a:spcPct val="120000"/>
              </a:lnSpc>
              <a:spcBef>
                <a:spcPts val="1000"/>
              </a:spcBef>
              <a:spcAft>
                <a:spcPts val="0"/>
              </a:spcAft>
              <a:buSzPts val="2000"/>
              <a:buChar char="•"/>
            </a:pPr>
            <a:r>
              <a:rPr lang="en-US"/>
              <a:t>They are also reluctant to invest in government securities due to their relatively low interest rates. Moreover, instead of investing in government securities, they prefer to keep their reserves in liquid form such as gold, foreign exchange and cash. </a:t>
            </a:r>
            <a:endParaRPr/>
          </a:p>
          <a:p>
            <a:pPr indent="-228600" lvl="0" marL="228600" rtl="0" algn="l">
              <a:lnSpc>
                <a:spcPct val="120000"/>
              </a:lnSpc>
              <a:spcBef>
                <a:spcPts val="1000"/>
              </a:spcBef>
              <a:spcAft>
                <a:spcPts val="0"/>
              </a:spcAft>
              <a:buSzPts val="2000"/>
              <a:buChar char="•"/>
            </a:pPr>
            <a:r>
              <a:rPr lang="en-US"/>
              <a:t>Commercial banks are also not in the habit of rediscounting or borrowing from the central bank.</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2. The Bank Rate Policy</a:t>
            </a:r>
            <a:endParaRPr/>
          </a:p>
          <a:p>
            <a:pPr indent="-228600" lvl="0" marL="228600" rtl="0" algn="l">
              <a:lnSpc>
                <a:spcPct val="120000"/>
              </a:lnSpc>
              <a:spcBef>
                <a:spcPts val="1000"/>
              </a:spcBef>
              <a:spcAft>
                <a:spcPts val="0"/>
              </a:spcAft>
              <a:buSzPts val="2000"/>
              <a:buChar char="•"/>
            </a:pPr>
            <a:r>
              <a:rPr lang="en-US"/>
              <a:t>Bank rate is also not so effective in such countries due to:</a:t>
            </a:r>
            <a:endParaRPr/>
          </a:p>
          <a:p>
            <a:pPr indent="-228600" lvl="0" marL="228600" rtl="0" algn="l">
              <a:lnSpc>
                <a:spcPct val="120000"/>
              </a:lnSpc>
              <a:spcBef>
                <a:spcPts val="1000"/>
              </a:spcBef>
              <a:spcAft>
                <a:spcPts val="0"/>
              </a:spcAft>
              <a:buSzPts val="2000"/>
              <a:buChar char="•"/>
            </a:pPr>
            <a:r>
              <a:rPr lang="en-US"/>
              <a:t>(i)	The lack of bill of discount</a:t>
            </a:r>
            <a:endParaRPr/>
          </a:p>
          <a:p>
            <a:pPr indent="-228600" lvl="0" marL="228600" rtl="0" algn="l">
              <a:lnSpc>
                <a:spcPct val="120000"/>
              </a:lnSpc>
              <a:spcBef>
                <a:spcPts val="1000"/>
              </a:spcBef>
              <a:spcAft>
                <a:spcPts val="0"/>
              </a:spcAft>
              <a:buSzPts val="2000"/>
              <a:buChar char="•"/>
            </a:pPr>
            <a:r>
              <a:rPr lang="en-US"/>
              <a:t>(ii)	The narrow size of the bill market</a:t>
            </a:r>
            <a:endParaRPr/>
          </a:p>
          <a:p>
            <a:pPr indent="-228600" lvl="0" marL="228600" rtl="0" algn="l">
              <a:lnSpc>
                <a:spcPct val="120000"/>
              </a:lnSpc>
              <a:spcBef>
                <a:spcPts val="1000"/>
              </a:spcBef>
              <a:spcAft>
                <a:spcPts val="0"/>
              </a:spcAft>
              <a:buSzPts val="2000"/>
              <a:buChar char="•"/>
            </a:pPr>
            <a:r>
              <a:rPr lang="en-US"/>
              <a:t>(iii)	A large non-monetised sector where barter transactions take place</a:t>
            </a:r>
            <a:endParaRPr/>
          </a:p>
          <a:p>
            <a:pPr indent="-228600" lvl="0" marL="228600" rtl="0" algn="l">
              <a:lnSpc>
                <a:spcPct val="120000"/>
              </a:lnSpc>
              <a:spcBef>
                <a:spcPts val="1000"/>
              </a:spcBef>
              <a:spcAft>
                <a:spcPts val="0"/>
              </a:spcAft>
              <a:buSzPts val="2000"/>
              <a:buChar char="•"/>
            </a:pPr>
            <a:r>
              <a:rPr lang="en-US"/>
              <a:t>(iv)	The existence of indigenous banks which do not discount bills with the central bank</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(v)	The habit of the commercial banks to keep large cash reserves and</a:t>
            </a:r>
            <a:endParaRPr/>
          </a:p>
          <a:p>
            <a:pPr indent="-228600" lvl="0" marL="228600" rtl="0" algn="l">
              <a:lnSpc>
                <a:spcPct val="120000"/>
              </a:lnSpc>
              <a:spcBef>
                <a:spcPts val="1000"/>
              </a:spcBef>
              <a:spcAft>
                <a:spcPts val="0"/>
              </a:spcAft>
              <a:buSzPts val="2000"/>
              <a:buChar char="•"/>
            </a:pPr>
            <a:r>
              <a:rPr lang="en-US"/>
              <a:t>(vi)	The existence of a large unorganized money market.</a:t>
            </a:r>
            <a:endParaRPr/>
          </a:p>
          <a:p>
            <a:pPr indent="0" lvl="0" marL="0" rtl="0" algn="l">
              <a:lnSpc>
                <a:spcPct val="120000"/>
              </a:lnSpc>
              <a:spcBef>
                <a:spcPts val="1000"/>
              </a:spcBef>
              <a:spcAft>
                <a:spcPts val="0"/>
              </a:spcAft>
              <a:buSzPts val="2000"/>
              <a:buNone/>
            </a:pPr>
            <a:r>
              <a:rPr b="1" lang="en-US"/>
              <a:t>3. The Use of Variable Reserve Ratio</a:t>
            </a:r>
            <a:endParaRPr/>
          </a:p>
          <a:p>
            <a:pPr indent="-228600" lvl="0" marL="228600" rtl="0" algn="l">
              <a:lnSpc>
                <a:spcPct val="120000"/>
              </a:lnSpc>
              <a:spcBef>
                <a:spcPts val="1000"/>
              </a:spcBef>
              <a:spcAft>
                <a:spcPts val="0"/>
              </a:spcAft>
              <a:buSzPts val="2000"/>
              <a:buChar char="•"/>
            </a:pPr>
            <a:r>
              <a:rPr lang="en-US"/>
              <a:t>The use of variable reserve ratio as an instrument of monetary policy is more effective than open market operations and bank rate policy in LDCs. </a:t>
            </a:r>
            <a:endParaRPr/>
          </a:p>
          <a:p>
            <a:pPr indent="-228600" lvl="0" marL="228600" rtl="0" algn="l">
              <a:lnSpc>
                <a:spcPct val="120000"/>
              </a:lnSpc>
              <a:spcBef>
                <a:spcPts val="1000"/>
              </a:spcBef>
              <a:spcAft>
                <a:spcPts val="0"/>
              </a:spcAft>
              <a:buSzPts val="2000"/>
              <a:buChar char="•"/>
            </a:pPr>
            <a:r>
              <a:rPr lang="en-US"/>
              <a:t>Since the market for securities is very small, open market operations (OMO) are not successful.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But a rise or fall in the variable reserve ratio by the central bank reduces or increases the cash available with the commercial banks without affecting adversely the prices of securities. </a:t>
            </a:r>
            <a:endParaRPr/>
          </a:p>
          <a:p>
            <a:pPr indent="-228600" lvl="0" marL="228600" rtl="0" algn="l">
              <a:lnSpc>
                <a:spcPct val="120000"/>
              </a:lnSpc>
              <a:spcBef>
                <a:spcPts val="1000"/>
              </a:spcBef>
              <a:spcAft>
                <a:spcPts val="0"/>
              </a:spcAft>
              <a:buSzPts val="2000"/>
              <a:buChar char="•"/>
            </a:pPr>
            <a:r>
              <a:rPr lang="en-US"/>
              <a:t>Again, the commercial banks keep large cash reserves which cannot be reduced by an increase in bank rate or sale of securities by the central bank. </a:t>
            </a:r>
            <a:endParaRPr/>
          </a:p>
          <a:p>
            <a:pPr indent="-228600" lvl="0" marL="228600" rtl="0" algn="l">
              <a:lnSpc>
                <a:spcPct val="120000"/>
              </a:lnSpc>
              <a:spcBef>
                <a:spcPts val="1000"/>
              </a:spcBef>
              <a:spcAft>
                <a:spcPts val="0"/>
              </a:spcAft>
              <a:buSzPts val="2000"/>
              <a:buChar char="•"/>
            </a:pPr>
            <a:r>
              <a:rPr lang="en-US"/>
              <a:t>But raising the cash reserve ratio reduces liquidity with the banks. The use of variable reserve ratio has certain limitations in LDCs.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non-banking financial intermediaries do not keep deposits with the central bank so they are not affected by it. Second, banks which do not maintain excess liquidity are more affected than those who maintain it.</a:t>
            </a:r>
            <a:endParaRPr/>
          </a:p>
          <a:p>
            <a:pPr indent="-228600" lvl="0" marL="228600" rtl="0" algn="l">
              <a:lnSpc>
                <a:spcPct val="120000"/>
              </a:lnSpc>
              <a:spcBef>
                <a:spcPts val="1000"/>
              </a:spcBef>
              <a:spcAft>
                <a:spcPts val="0"/>
              </a:spcAft>
              <a:buSzPts val="2000"/>
              <a:buChar char="•"/>
            </a:pPr>
            <a:r>
              <a:rPr b="1" lang="en-US"/>
              <a:t>4. The Qualitative Credit Control Measures</a:t>
            </a:r>
            <a:endParaRPr/>
          </a:p>
          <a:p>
            <a:pPr indent="-228600" lvl="0" marL="228600" rtl="0" algn="l">
              <a:lnSpc>
                <a:spcPct val="120000"/>
              </a:lnSpc>
              <a:spcBef>
                <a:spcPts val="1000"/>
              </a:spcBef>
              <a:spcAft>
                <a:spcPts val="0"/>
              </a:spcAft>
              <a:buSzPts val="2000"/>
              <a:buChar char="•"/>
            </a:pPr>
            <a:r>
              <a:rPr lang="en-US"/>
              <a:t>The qualitative credit control measures are however, more effective than the quantitative measures in influencing the allocation of credit, and thereby the pattern of investment.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In LDCs, there is a strong tendency to invest in gold, jewelry, inventories, real estate, etc., instead of in alternative productive channels available in agriculture, mining, plantations and industry. </a:t>
            </a:r>
            <a:endParaRPr/>
          </a:p>
          <a:p>
            <a:pPr indent="-228600" lvl="0" marL="228600" rtl="0" algn="l">
              <a:lnSpc>
                <a:spcPct val="120000"/>
              </a:lnSpc>
              <a:spcBef>
                <a:spcPts val="1000"/>
              </a:spcBef>
              <a:spcAft>
                <a:spcPts val="0"/>
              </a:spcAft>
              <a:buSzPts val="2000"/>
              <a:buChar char="•"/>
            </a:pPr>
            <a:r>
              <a:rPr lang="en-US"/>
              <a:t>The selective credit controls are more appropriate for controlling and limiting credit facilities for such unproductive purposes. </a:t>
            </a:r>
            <a:endParaRPr/>
          </a:p>
          <a:p>
            <a:pPr indent="-228600" lvl="0" marL="228600" rtl="0" algn="l">
              <a:lnSpc>
                <a:spcPct val="120000"/>
              </a:lnSpc>
              <a:spcBef>
                <a:spcPts val="1000"/>
              </a:spcBef>
              <a:spcAft>
                <a:spcPts val="0"/>
              </a:spcAft>
              <a:buSzPts val="2000"/>
              <a:buChar char="•"/>
            </a:pPr>
            <a:r>
              <a:rPr lang="en-US"/>
              <a:t>They are beneficial in controlling speculative activities in food grains and raw materials. </a:t>
            </a:r>
            <a:endParaRPr/>
          </a:p>
          <a:p>
            <a:pPr indent="-228600" lvl="0" marL="228600" rtl="0" algn="l">
              <a:lnSpc>
                <a:spcPct val="120000"/>
              </a:lnSpc>
              <a:spcBef>
                <a:spcPts val="1000"/>
              </a:spcBef>
              <a:spcAft>
                <a:spcPts val="0"/>
              </a:spcAft>
              <a:buSzPts val="2000"/>
              <a:buChar char="•"/>
            </a:pPr>
            <a:r>
              <a:rPr lang="en-US"/>
              <a:t>They prove more useful in controlling ‗sectional inflations‘ in the economy.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They curtail the demand for imports by making it obligatory on importers to deposit in advance an amount equal to the value of foreign currency. </a:t>
            </a:r>
            <a:endParaRPr/>
          </a:p>
          <a:p>
            <a:pPr indent="-228600" lvl="0" marL="228600" rtl="0" algn="l">
              <a:lnSpc>
                <a:spcPct val="120000"/>
              </a:lnSpc>
              <a:spcBef>
                <a:spcPts val="1000"/>
              </a:spcBef>
              <a:spcAft>
                <a:spcPts val="0"/>
              </a:spcAft>
              <a:buSzPts val="2000"/>
              <a:buChar char="•"/>
            </a:pPr>
            <a:r>
              <a:rPr lang="en-US"/>
              <a:t>This has also the effect of reducing the reserves of the banks in so far as their deposits are transferred to the central bank in the process. </a:t>
            </a:r>
            <a:endParaRPr/>
          </a:p>
          <a:p>
            <a:pPr indent="-228600" lvl="0" marL="228600" rtl="0" algn="l">
              <a:lnSpc>
                <a:spcPct val="120000"/>
              </a:lnSpc>
              <a:spcBef>
                <a:spcPts val="1000"/>
              </a:spcBef>
              <a:spcAft>
                <a:spcPts val="0"/>
              </a:spcAft>
              <a:buSzPts val="2000"/>
              <a:buChar char="•"/>
            </a:pPr>
            <a:r>
              <a:rPr lang="en-US"/>
              <a:t>The selective credit control measures may take the form of changing the margin requirements against certain types of collateral, the regulation of consumer credit and the rationing of credit.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5. To Achieve Price Stability</a:t>
            </a:r>
            <a:endParaRPr/>
          </a:p>
          <a:p>
            <a:pPr indent="-228600" lvl="0" marL="228600" rtl="0" algn="l">
              <a:lnSpc>
                <a:spcPct val="120000"/>
              </a:lnSpc>
              <a:spcBef>
                <a:spcPts val="1000"/>
              </a:spcBef>
              <a:spcAft>
                <a:spcPts val="0"/>
              </a:spcAft>
              <a:buSzPts val="2000"/>
              <a:buChar char="•"/>
            </a:pPr>
            <a:r>
              <a:rPr lang="en-US"/>
              <a:t>Monetary policy is an important instrument for achieving price stability. It brings a proper adjustment between the demand for and supply of money. </a:t>
            </a:r>
            <a:endParaRPr/>
          </a:p>
          <a:p>
            <a:pPr indent="-228600" lvl="0" marL="228600" rtl="0" algn="l">
              <a:lnSpc>
                <a:spcPct val="120000"/>
              </a:lnSpc>
              <a:spcBef>
                <a:spcPts val="1000"/>
              </a:spcBef>
              <a:spcAft>
                <a:spcPts val="0"/>
              </a:spcAft>
              <a:buSzPts val="2000"/>
              <a:buChar char="•"/>
            </a:pPr>
            <a:r>
              <a:rPr lang="en-US"/>
              <a:t>An imbalance between the two will be reflected in the price level. A shortage of money supply will retard growth while an excess of it will lead to inflation. </a:t>
            </a:r>
            <a:endParaRPr/>
          </a:p>
          <a:p>
            <a:pPr indent="-228600" lvl="0" marL="228600" rtl="0" algn="l">
              <a:lnSpc>
                <a:spcPct val="120000"/>
              </a:lnSpc>
              <a:spcBef>
                <a:spcPts val="1000"/>
              </a:spcBef>
              <a:spcAft>
                <a:spcPts val="0"/>
              </a:spcAft>
              <a:buSzPts val="2000"/>
              <a:buChar char="•"/>
            </a:pPr>
            <a:r>
              <a:rPr lang="en-US"/>
              <a:t>As the economy develops, the demand for money increases due to the gradual monetization of the non-monetized sector, and the increase in agricultural and industrial production.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These will lead to an increase in the demand for transactions and speculative motives. </a:t>
            </a:r>
            <a:endParaRPr/>
          </a:p>
          <a:p>
            <a:pPr indent="-228600" lvl="0" marL="228600" rtl="0" algn="l">
              <a:lnSpc>
                <a:spcPct val="120000"/>
              </a:lnSpc>
              <a:spcBef>
                <a:spcPts val="1000"/>
              </a:spcBef>
              <a:spcAft>
                <a:spcPts val="0"/>
              </a:spcAft>
              <a:buSzPts val="2000"/>
              <a:buChar char="•"/>
            </a:pPr>
            <a:r>
              <a:rPr lang="en-US"/>
              <a:t>The monetary authority will have to raise the money supply more than proportionate to the demand for money in order to avoid inflation.</a:t>
            </a:r>
            <a:endParaRPr/>
          </a:p>
          <a:p>
            <a:pPr indent="0" lvl="0" marL="0" rtl="0" algn="l">
              <a:lnSpc>
                <a:spcPct val="120000"/>
              </a:lnSpc>
              <a:spcBef>
                <a:spcPts val="1000"/>
              </a:spcBef>
              <a:spcAft>
                <a:spcPts val="0"/>
              </a:spcAft>
              <a:buSzPts val="2000"/>
              <a:buNone/>
            </a:pPr>
            <a:r>
              <a:rPr b="1" lang="en-US"/>
              <a:t>6. To Bridge the Balance of Payment Deficit</a:t>
            </a:r>
            <a:endParaRPr/>
          </a:p>
          <a:p>
            <a:pPr indent="-228600" lvl="0" marL="228600" rtl="0" algn="l">
              <a:lnSpc>
                <a:spcPct val="120000"/>
              </a:lnSpc>
              <a:spcBef>
                <a:spcPts val="1000"/>
              </a:spcBef>
              <a:spcAft>
                <a:spcPts val="0"/>
              </a:spcAft>
              <a:buSzPts val="2000"/>
              <a:buChar char="•"/>
            </a:pPr>
            <a:r>
              <a:rPr lang="en-US"/>
              <a:t>Monetary policy in the form of interest rate policy plays an important role in bridging the balance of payments deficit. </a:t>
            </a:r>
            <a:endParaRPr/>
          </a:p>
          <a:p>
            <a:pPr indent="-228600" lvl="0" marL="228600" rtl="0" algn="l">
              <a:lnSpc>
                <a:spcPct val="120000"/>
              </a:lnSpc>
              <a:spcBef>
                <a:spcPts val="1000"/>
              </a:spcBef>
              <a:spcAft>
                <a:spcPts val="0"/>
              </a:spcAft>
              <a:buSzPts val="2000"/>
              <a:buChar char="•"/>
            </a:pPr>
            <a:r>
              <a:rPr lang="en-US"/>
              <a:t>Under-developed countries develop a serious balance of payments difficulties to fulfill the planned targets of development.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To establish infrastructure like power, irrigation, transport, etc and directly productive activities like iron and steel, chemicals, electrical, fertilizers, etc., underdeveloped countries have to import capital equipment, machinery, raw materials, spares and components thereby raising their imports. But exports are almost stagnant. </a:t>
            </a:r>
            <a:endParaRPr/>
          </a:p>
          <a:p>
            <a:pPr indent="-228600" lvl="0" marL="228600" rtl="0" algn="l">
              <a:lnSpc>
                <a:spcPct val="120000"/>
              </a:lnSpc>
              <a:spcBef>
                <a:spcPts val="1000"/>
              </a:spcBef>
              <a:spcAft>
                <a:spcPts val="0"/>
              </a:spcAft>
              <a:buSzPts val="2000"/>
              <a:buChar char="•"/>
            </a:pPr>
            <a:r>
              <a:rPr lang="en-US"/>
              <a:t>They are high-priced due to inflation. As a result, an imbalance is created between imports and exports which leads to disequilibrium in the balance of payments. </a:t>
            </a:r>
            <a:endParaRPr/>
          </a:p>
          <a:p>
            <a:pPr indent="-228600" lvl="0" marL="228600" rtl="0" algn="l">
              <a:lnSpc>
                <a:spcPct val="120000"/>
              </a:lnSpc>
              <a:spcBef>
                <a:spcPts val="1000"/>
              </a:spcBef>
              <a:spcAft>
                <a:spcPts val="0"/>
              </a:spcAft>
              <a:buSzPts val="2000"/>
              <a:buChar char="•"/>
            </a:pPr>
            <a:r>
              <a:rPr lang="en-US"/>
              <a:t>Monetary policy can help in narrowing the balance of payments deficit through high rate of interest. A high interest rate attracts the inflow of foreign investments and helps in bridging the balance of payment gap.</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7. Interest Rate Policy</a:t>
            </a:r>
            <a:endParaRPr/>
          </a:p>
          <a:p>
            <a:pPr indent="-228600" lvl="0" marL="228600" rtl="0" algn="l">
              <a:lnSpc>
                <a:spcPct val="120000"/>
              </a:lnSpc>
              <a:spcBef>
                <a:spcPts val="1000"/>
              </a:spcBef>
              <a:spcAft>
                <a:spcPts val="0"/>
              </a:spcAft>
              <a:buSzPct val="100000"/>
              <a:buChar char="•"/>
            </a:pPr>
            <a:r>
              <a:rPr lang="en-US"/>
              <a:t>A policy of high rate in an underdeveloped country also acts as an incentive to higher savings, develops banking habits and speed up the monetization of the economy which are essential for capital formation and economic growth. </a:t>
            </a:r>
            <a:endParaRPr/>
          </a:p>
          <a:p>
            <a:pPr indent="-228600" lvl="0" marL="228600" rtl="0" algn="l">
              <a:lnSpc>
                <a:spcPct val="120000"/>
              </a:lnSpc>
              <a:spcBef>
                <a:spcPts val="1000"/>
              </a:spcBef>
              <a:spcAft>
                <a:spcPts val="0"/>
              </a:spcAft>
              <a:buSzPct val="100000"/>
              <a:buChar char="•"/>
            </a:pPr>
            <a:r>
              <a:rPr lang="en-US"/>
              <a:t>A high interest rate policy is also anti-inflationary in nature, for it discourages borrowing and investment for speculative purposes, and in foreign currencies. </a:t>
            </a:r>
            <a:endParaRPr/>
          </a:p>
          <a:p>
            <a:pPr indent="-228600" lvl="0" marL="228600" rtl="0" algn="l">
              <a:lnSpc>
                <a:spcPct val="120000"/>
              </a:lnSpc>
              <a:spcBef>
                <a:spcPts val="1000"/>
              </a:spcBef>
              <a:spcAft>
                <a:spcPts val="0"/>
              </a:spcAft>
              <a:buSzPct val="100000"/>
              <a:buChar char="•"/>
            </a:pPr>
            <a:r>
              <a:rPr lang="en-US"/>
              <a:t>Further, it promotes the allocation of scare capital resources in more productive channels. </a:t>
            </a:r>
            <a:endParaRPr/>
          </a:p>
          <a:p>
            <a:pPr indent="-228600" lvl="0" marL="228600" rtl="0" algn="l">
              <a:lnSpc>
                <a:spcPct val="120000"/>
              </a:lnSpc>
              <a:spcBef>
                <a:spcPts val="1000"/>
              </a:spcBef>
              <a:spcAft>
                <a:spcPts val="0"/>
              </a:spcAft>
              <a:buSzPct val="100000"/>
              <a:buChar char="•"/>
            </a:pPr>
            <a:r>
              <a:rPr lang="en-US"/>
              <a:t>Certain economists favour a low interest rate policy in such countries because high interest rates discourage investment.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But empirical evidence suggests that investment in business and industry is interest-inelastic in underdeveloped countries because interest forms a very low proportion of the total cost of investment. </a:t>
            </a:r>
            <a:endParaRPr/>
          </a:p>
          <a:p>
            <a:pPr indent="-228600" lvl="0" marL="228600" rtl="0" algn="l">
              <a:lnSpc>
                <a:spcPct val="120000"/>
              </a:lnSpc>
              <a:spcBef>
                <a:spcPts val="1000"/>
              </a:spcBef>
              <a:spcAft>
                <a:spcPts val="0"/>
              </a:spcAft>
              <a:buSzPts val="2000"/>
              <a:buChar char="•"/>
            </a:pPr>
            <a:r>
              <a:rPr lang="en-US"/>
              <a:t>Despite, these opposite views, it is advisable for the monetary authority to follow a policy of discriminatory interest rate, which means charging high interest rates for non-essential and unproductive uses and low interest rates for productive uses.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8. To Create Banking and Financial Institutions</a:t>
            </a:r>
            <a:endParaRPr/>
          </a:p>
          <a:p>
            <a:pPr indent="-228600" lvl="0" marL="228600" rtl="0" algn="l">
              <a:lnSpc>
                <a:spcPct val="120000"/>
              </a:lnSpc>
              <a:spcBef>
                <a:spcPts val="1000"/>
              </a:spcBef>
              <a:spcAft>
                <a:spcPts val="0"/>
              </a:spcAft>
              <a:buSzPct val="100000"/>
              <a:buChar char="•"/>
            </a:pPr>
            <a:r>
              <a:rPr lang="en-US"/>
              <a:t>One of the objectives of monetary policy in an underdeveloped country is to create and develop banking and financial institutions in order to encourage, mobilize and channelize savings for capital formation. </a:t>
            </a:r>
            <a:endParaRPr/>
          </a:p>
          <a:p>
            <a:pPr indent="-228600" lvl="0" marL="228600" rtl="0" algn="l">
              <a:lnSpc>
                <a:spcPct val="120000"/>
              </a:lnSpc>
              <a:spcBef>
                <a:spcPts val="1000"/>
              </a:spcBef>
              <a:spcAft>
                <a:spcPts val="0"/>
              </a:spcAft>
              <a:buSzPct val="100000"/>
              <a:buChar char="•"/>
            </a:pPr>
            <a:r>
              <a:rPr lang="en-US"/>
              <a:t>The monetary authority should encourage the establishment of branch banking in rural and urban areas. Such a policy will help in monetizing the non-monetized sector and encourage saving and investment for capital formation. </a:t>
            </a:r>
            <a:endParaRPr/>
          </a:p>
          <a:p>
            <a:pPr indent="-228600" lvl="0" marL="228600" rtl="0" algn="l">
              <a:lnSpc>
                <a:spcPct val="120000"/>
              </a:lnSpc>
              <a:spcBef>
                <a:spcPts val="1000"/>
              </a:spcBef>
              <a:spcAft>
                <a:spcPts val="0"/>
              </a:spcAft>
              <a:buSzPct val="100000"/>
              <a:buChar char="•"/>
            </a:pPr>
            <a:r>
              <a:rPr lang="en-US"/>
              <a:t>It should also organize and develop money and capital market. These are essential for the success of a development-oriented monetary policy which also includes debt management.</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9. Debt Management</a:t>
            </a:r>
            <a:endParaRPr/>
          </a:p>
          <a:p>
            <a:pPr indent="-228600" lvl="0" marL="228600" rtl="0" algn="l">
              <a:lnSpc>
                <a:spcPct val="120000"/>
              </a:lnSpc>
              <a:spcBef>
                <a:spcPts val="1000"/>
              </a:spcBef>
              <a:spcAft>
                <a:spcPts val="0"/>
              </a:spcAft>
              <a:buSzPct val="100000"/>
              <a:buChar char="•"/>
            </a:pPr>
            <a:r>
              <a:rPr lang="en-US"/>
              <a:t>Debt management is one of the important functions of monetary policy in an underdeveloped country. </a:t>
            </a:r>
            <a:endParaRPr/>
          </a:p>
          <a:p>
            <a:pPr indent="-228600" lvl="0" marL="228600" rtl="0" algn="l">
              <a:lnSpc>
                <a:spcPct val="120000"/>
              </a:lnSpc>
              <a:spcBef>
                <a:spcPts val="1000"/>
              </a:spcBef>
              <a:spcAft>
                <a:spcPts val="0"/>
              </a:spcAft>
              <a:buSzPct val="100000"/>
              <a:buChar char="•"/>
            </a:pPr>
            <a:r>
              <a:rPr lang="en-US"/>
              <a:t>It aims at proper timing and issuing of government bond, stabilizing their prices and minimizing the cost of servicing the public debt. </a:t>
            </a:r>
            <a:endParaRPr/>
          </a:p>
          <a:p>
            <a:pPr indent="-228600" lvl="0" marL="228600" rtl="0" algn="l">
              <a:lnSpc>
                <a:spcPct val="120000"/>
              </a:lnSpc>
              <a:spcBef>
                <a:spcPts val="1000"/>
              </a:spcBef>
              <a:spcAft>
                <a:spcPts val="0"/>
              </a:spcAft>
              <a:buSzPct val="100000"/>
              <a:buChar char="•"/>
            </a:pPr>
            <a:r>
              <a:rPr lang="en-US"/>
              <a:t>The primary aim of debt management is to create conditions in which public borrowing can increase from year to year. </a:t>
            </a:r>
            <a:endParaRPr/>
          </a:p>
          <a:p>
            <a:pPr indent="-228600" lvl="0" marL="228600" rtl="0" algn="l">
              <a:lnSpc>
                <a:spcPct val="120000"/>
              </a:lnSpc>
              <a:spcBef>
                <a:spcPts val="1000"/>
              </a:spcBef>
              <a:spcAft>
                <a:spcPts val="0"/>
              </a:spcAft>
              <a:buSzPct val="100000"/>
              <a:buChar char="•"/>
            </a:pPr>
            <a:r>
              <a:rPr lang="en-US"/>
              <a:t>Public borrowing is essential in such countries in order to finance development programmes and to control the money supply.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But public borrowing must be at cheap rates. </a:t>
            </a:r>
            <a:endParaRPr/>
          </a:p>
          <a:p>
            <a:pPr indent="-228600" lvl="0" marL="228600" rtl="0" algn="l">
              <a:lnSpc>
                <a:spcPct val="120000"/>
              </a:lnSpc>
              <a:spcBef>
                <a:spcPts val="1000"/>
              </a:spcBef>
              <a:spcAft>
                <a:spcPts val="0"/>
              </a:spcAft>
              <a:buSzPts val="2000"/>
              <a:buChar char="•"/>
            </a:pPr>
            <a:r>
              <a:rPr lang="en-US"/>
              <a:t>Low interest rate raise the price of government bonds and make them more attractive to the public. They also keep the burden of the debt low.</a:t>
            </a:r>
            <a:endParaRPr/>
          </a:p>
          <a:p>
            <a:pPr indent="-228600" lvl="0" marL="228600" rtl="0" algn="l">
              <a:lnSpc>
                <a:spcPct val="120000"/>
              </a:lnSpc>
              <a:spcBef>
                <a:spcPts val="1000"/>
              </a:spcBef>
              <a:spcAft>
                <a:spcPts val="0"/>
              </a:spcAft>
              <a:buSzPts val="2000"/>
              <a:buChar char="•"/>
            </a:pPr>
            <a:r>
              <a:rPr lang="en-US"/>
              <a:t>However, an appropriate monetary policy, as outlined above, helps in controlling inflation, bridging balance of payments gap, encouraging capital formation and promoting economic growth.</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3.3. Limitations of Monetary Policy in Less Developing Countries.</a:t>
            </a:r>
            <a:endParaRPr/>
          </a:p>
          <a:p>
            <a:pPr indent="-228600" lvl="0" marL="228600" rtl="0" algn="l">
              <a:lnSpc>
                <a:spcPct val="120000"/>
              </a:lnSpc>
              <a:spcBef>
                <a:spcPts val="1000"/>
              </a:spcBef>
              <a:spcAft>
                <a:spcPts val="0"/>
              </a:spcAft>
              <a:buSzPts val="2000"/>
              <a:buChar char="•"/>
            </a:pPr>
            <a:r>
              <a:rPr lang="en-US"/>
              <a:t>The experience of underdeveloped countries reveals that monetary policy plays a limited role in such countries. The following arguments are given in support of this view</a:t>
            </a:r>
            <a:endParaRPr/>
          </a:p>
          <a:p>
            <a:pPr indent="0" lvl="0" marL="0" rtl="0" algn="l">
              <a:lnSpc>
                <a:spcPct val="120000"/>
              </a:lnSpc>
              <a:spcBef>
                <a:spcPts val="1000"/>
              </a:spcBef>
              <a:spcAft>
                <a:spcPts val="0"/>
              </a:spcAft>
              <a:buSzPts val="2000"/>
              <a:buNone/>
            </a:pPr>
            <a:r>
              <a:rPr b="1" lang="en-US"/>
              <a:t>1. Large Non-Monetized Sector</a:t>
            </a:r>
            <a:endParaRPr/>
          </a:p>
          <a:p>
            <a:pPr indent="-228600" lvl="0" marL="228600" rtl="0" algn="l">
              <a:lnSpc>
                <a:spcPct val="120000"/>
              </a:lnSpc>
              <a:spcBef>
                <a:spcPts val="1000"/>
              </a:spcBef>
              <a:spcAft>
                <a:spcPts val="0"/>
              </a:spcAft>
              <a:buSzPts val="2000"/>
              <a:buChar char="•"/>
            </a:pPr>
            <a:r>
              <a:rPr lang="en-US"/>
              <a:t>There is a large non-monetized sector which hinders the success of monetary policy in such countries. </a:t>
            </a:r>
            <a:endParaRPr/>
          </a:p>
          <a:p>
            <a:pPr indent="-228600" lvl="0" marL="228600" rtl="0" algn="l">
              <a:lnSpc>
                <a:spcPct val="120000"/>
              </a:lnSpc>
              <a:spcBef>
                <a:spcPts val="1000"/>
              </a:spcBef>
              <a:spcAft>
                <a:spcPts val="0"/>
              </a:spcAft>
              <a:buSzPts val="2000"/>
              <a:buChar char="•"/>
            </a:pPr>
            <a:r>
              <a:rPr lang="en-US"/>
              <a:t>People mostly live in rural areas where barter is practiced.</a:t>
            </a:r>
            <a:endParaRPr/>
          </a:p>
          <a:p>
            <a:pPr indent="-228600" lvl="0" marL="228600" rtl="0" algn="l">
              <a:lnSpc>
                <a:spcPct val="120000"/>
              </a:lnSpc>
              <a:spcBef>
                <a:spcPts val="1000"/>
              </a:spcBef>
              <a:spcAft>
                <a:spcPts val="0"/>
              </a:spcAft>
              <a:buSzPts val="2000"/>
              <a:buChar char="•"/>
            </a:pPr>
            <a:r>
              <a:rPr lang="en-US"/>
              <a:t> However, monetary policy fails to influence this large segment of the economy.</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2. Underdeveloped Money and Capital Markets</a:t>
            </a:r>
            <a:endParaRPr/>
          </a:p>
          <a:p>
            <a:pPr indent="-228600" lvl="0" marL="228600" rtl="0" algn="l">
              <a:lnSpc>
                <a:spcPct val="120000"/>
              </a:lnSpc>
              <a:spcBef>
                <a:spcPts val="1000"/>
              </a:spcBef>
              <a:spcAft>
                <a:spcPts val="0"/>
              </a:spcAft>
              <a:buSzPts val="2000"/>
              <a:buChar char="•"/>
            </a:pPr>
            <a:r>
              <a:rPr lang="en-US"/>
              <a:t>The money and capital markets are undeveloped. </a:t>
            </a:r>
            <a:endParaRPr/>
          </a:p>
          <a:p>
            <a:pPr indent="-228600" lvl="0" marL="228600" rtl="0" algn="l">
              <a:lnSpc>
                <a:spcPct val="120000"/>
              </a:lnSpc>
              <a:spcBef>
                <a:spcPts val="1000"/>
              </a:spcBef>
              <a:spcAft>
                <a:spcPts val="0"/>
              </a:spcAft>
              <a:buSzPts val="2000"/>
              <a:buChar char="•"/>
            </a:pPr>
            <a:r>
              <a:rPr lang="en-US"/>
              <a:t>These markets lack in bills, stocks and shares which limit the success of monetary policy.</a:t>
            </a:r>
            <a:endParaRPr/>
          </a:p>
          <a:p>
            <a:pPr indent="0" lvl="0" marL="0" rtl="0" algn="l">
              <a:lnSpc>
                <a:spcPct val="120000"/>
              </a:lnSpc>
              <a:spcBef>
                <a:spcPts val="1000"/>
              </a:spcBef>
              <a:spcAft>
                <a:spcPts val="0"/>
              </a:spcAft>
              <a:buSzPts val="2000"/>
              <a:buNone/>
            </a:pPr>
            <a:r>
              <a:rPr b="1" lang="en-US"/>
              <a:t>3. Large Number of NBFIs</a:t>
            </a:r>
            <a:endParaRPr/>
          </a:p>
          <a:p>
            <a:pPr indent="-228600" lvl="0" marL="228600" rtl="0" algn="l">
              <a:lnSpc>
                <a:spcPct val="120000"/>
              </a:lnSpc>
              <a:spcBef>
                <a:spcPts val="1000"/>
              </a:spcBef>
              <a:spcAft>
                <a:spcPts val="0"/>
              </a:spcAft>
              <a:buSzPts val="2000"/>
              <a:buChar char="•"/>
            </a:pPr>
            <a:r>
              <a:rPr lang="en-US"/>
              <a:t>Non-bank financial intermediaries like the indigenous bankers operate on a large scale in such countries but they are not under the control of the monetary authority. </a:t>
            </a:r>
            <a:endParaRPr/>
          </a:p>
          <a:p>
            <a:pPr indent="-228600" lvl="0" marL="228600" rtl="0" algn="l">
              <a:lnSpc>
                <a:spcPct val="120000"/>
              </a:lnSpc>
              <a:spcBef>
                <a:spcPts val="1000"/>
              </a:spcBef>
              <a:spcAft>
                <a:spcPts val="0"/>
              </a:spcAft>
              <a:buSzPts val="2000"/>
              <a:buChar char="•"/>
            </a:pPr>
            <a:r>
              <a:rPr lang="en-US"/>
              <a:t>This factor limits the effectiveness of monetary policy in such countries.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4. High Liquidity</a:t>
            </a:r>
            <a:endParaRPr/>
          </a:p>
          <a:p>
            <a:pPr indent="-228600" lvl="0" marL="228600" rtl="0" algn="l">
              <a:lnSpc>
                <a:spcPct val="120000"/>
              </a:lnSpc>
              <a:spcBef>
                <a:spcPts val="1000"/>
              </a:spcBef>
              <a:spcAft>
                <a:spcPts val="0"/>
              </a:spcAft>
              <a:buSzPts val="2000"/>
              <a:buChar char="•"/>
            </a:pPr>
            <a:r>
              <a:rPr lang="en-US"/>
              <a:t>The majority of commercial banks possess high liquidity so that they are not influenced by the credit policy of the central bank. This also makes monetary policy less effective.</a:t>
            </a:r>
            <a:endParaRPr/>
          </a:p>
          <a:p>
            <a:pPr indent="0" lvl="0" marL="0" rtl="0" algn="l">
              <a:lnSpc>
                <a:spcPct val="120000"/>
              </a:lnSpc>
              <a:spcBef>
                <a:spcPts val="1000"/>
              </a:spcBef>
              <a:spcAft>
                <a:spcPts val="0"/>
              </a:spcAft>
              <a:buSzPts val="2000"/>
              <a:buNone/>
            </a:pPr>
            <a:r>
              <a:rPr b="1" lang="en-US"/>
              <a:t>5. Foreign Banks</a:t>
            </a:r>
            <a:endParaRPr/>
          </a:p>
          <a:p>
            <a:pPr indent="-228600" lvl="0" marL="228600" rtl="0" algn="l">
              <a:lnSpc>
                <a:spcPct val="120000"/>
              </a:lnSpc>
              <a:spcBef>
                <a:spcPts val="1000"/>
              </a:spcBef>
              <a:spcAft>
                <a:spcPts val="0"/>
              </a:spcAft>
              <a:buSzPts val="2000"/>
              <a:buChar char="•"/>
            </a:pPr>
            <a:r>
              <a:rPr lang="en-US"/>
              <a:t>In almost every underdeveloped country foreign owned commercial banks exist. </a:t>
            </a:r>
            <a:endParaRPr/>
          </a:p>
          <a:p>
            <a:pPr indent="-228600" lvl="0" marL="228600" rtl="0" algn="l">
              <a:lnSpc>
                <a:spcPct val="120000"/>
              </a:lnSpc>
              <a:spcBef>
                <a:spcPts val="1000"/>
              </a:spcBef>
              <a:spcAft>
                <a:spcPts val="0"/>
              </a:spcAft>
              <a:buSzPts val="2000"/>
              <a:buChar char="•"/>
            </a:pPr>
            <a:r>
              <a:rPr lang="en-US"/>
              <a:t>They also render monetary policy less effective by selling foreign assets and drawing money from their head offices when the central bank of the country is following a tight monetary policy.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6. Small Bank Money</a:t>
            </a:r>
            <a:endParaRPr/>
          </a:p>
          <a:p>
            <a:pPr indent="-228600" lvl="0" marL="228600" rtl="0" algn="l">
              <a:lnSpc>
                <a:spcPct val="120000"/>
              </a:lnSpc>
              <a:spcBef>
                <a:spcPts val="1000"/>
              </a:spcBef>
              <a:spcAft>
                <a:spcPts val="0"/>
              </a:spcAft>
              <a:buSzPts val="2000"/>
              <a:buChar char="•"/>
            </a:pPr>
            <a:r>
              <a:rPr lang="en-US"/>
              <a:t>Monetary policy is also not successful in such countries because bank money comprises a small proportion of the total money supply in the country. </a:t>
            </a:r>
            <a:endParaRPr/>
          </a:p>
          <a:p>
            <a:pPr indent="-228600" lvl="0" marL="228600" rtl="0" algn="l">
              <a:lnSpc>
                <a:spcPct val="120000"/>
              </a:lnSpc>
              <a:spcBef>
                <a:spcPts val="1000"/>
              </a:spcBef>
              <a:spcAft>
                <a:spcPts val="0"/>
              </a:spcAft>
              <a:buSzPts val="2000"/>
              <a:buChar char="•"/>
            </a:pPr>
            <a:r>
              <a:rPr lang="en-US"/>
              <a:t>As a result, the central bank is not in a position to control credit effectively.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7. Money Not Deposited With Banks</a:t>
            </a:r>
            <a:endParaRPr/>
          </a:p>
          <a:p>
            <a:pPr indent="-228600" lvl="0" marL="228600" rtl="0" algn="l">
              <a:lnSpc>
                <a:spcPct val="120000"/>
              </a:lnSpc>
              <a:spcBef>
                <a:spcPts val="1000"/>
              </a:spcBef>
              <a:spcAft>
                <a:spcPts val="0"/>
              </a:spcAft>
              <a:buSzPts val="2000"/>
              <a:buChar char="•"/>
            </a:pPr>
            <a:r>
              <a:rPr lang="en-US"/>
              <a:t>The well-to-do people do not deposit money with banks but use it in buying jewelry, gold, real estate, in speculation, in conspicuous consumption, etc. </a:t>
            </a:r>
            <a:endParaRPr/>
          </a:p>
          <a:p>
            <a:pPr indent="-228600" lvl="0" marL="228600" rtl="0" algn="l">
              <a:lnSpc>
                <a:spcPct val="120000"/>
              </a:lnSpc>
              <a:spcBef>
                <a:spcPts val="1000"/>
              </a:spcBef>
              <a:spcAft>
                <a:spcPts val="0"/>
              </a:spcAft>
              <a:buSzPts val="2000"/>
              <a:buChar char="•"/>
            </a:pPr>
            <a:r>
              <a:rPr lang="en-US"/>
              <a:t>Such activities encourage inflationary pressures because they lie outside the control of the monetary authority.</a:t>
            </a:r>
            <a:endParaRPr/>
          </a:p>
          <a:p>
            <a:pPr indent="-228600" lvl="0" marL="228600" rtl="0" algn="l">
              <a:lnSpc>
                <a:spcPct val="120000"/>
              </a:lnSpc>
              <a:spcBef>
                <a:spcPts val="1000"/>
              </a:spcBef>
              <a:spcAft>
                <a:spcPts val="0"/>
              </a:spcAft>
              <a:buSzPts val="2000"/>
              <a:buChar char="•"/>
            </a:pPr>
            <a:r>
              <a:rPr lang="en-US"/>
              <a:t>Therefore, because of these limitations of monetary policy in an under-developed country, economists advocate the use of fiscal policy along with it.</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8. </a:t>
            </a:r>
            <a:r>
              <a:rPr b="1" lang="en-US"/>
              <a:t>Lack of Integrated Interest Rate Structure: </a:t>
            </a:r>
            <a:endParaRPr/>
          </a:p>
          <a:p>
            <a:pPr indent="-228600" lvl="0" marL="228600" rtl="0" algn="l">
              <a:lnSpc>
                <a:spcPct val="120000"/>
              </a:lnSpc>
              <a:spcBef>
                <a:spcPts val="1000"/>
              </a:spcBef>
              <a:spcAft>
                <a:spcPts val="0"/>
              </a:spcAft>
              <a:buSzPts val="2000"/>
              <a:buChar char="•"/>
            </a:pPr>
            <a:r>
              <a:rPr lang="en-US"/>
              <a:t>The various types of interest rates prevalent in the money market do not bear any definite relationship with the bank rate of the country. </a:t>
            </a:r>
            <a:endParaRPr/>
          </a:p>
          <a:p>
            <a:pPr indent="-228600" lvl="0" marL="228600" rtl="0" algn="l">
              <a:lnSpc>
                <a:spcPct val="120000"/>
              </a:lnSpc>
              <a:spcBef>
                <a:spcPts val="1000"/>
              </a:spcBef>
              <a:spcAft>
                <a:spcPts val="0"/>
              </a:spcAft>
              <a:buSzPts val="2000"/>
              <a:buChar char="•"/>
            </a:pPr>
            <a:r>
              <a:rPr lang="en-US"/>
              <a:t>Any changes affected in the bank rate do not produce proportional changes in the other interest rates. </a:t>
            </a:r>
            <a:endParaRPr/>
          </a:p>
          <a:p>
            <a:pPr indent="0" lvl="0" marL="0" rtl="0" algn="l">
              <a:lnSpc>
                <a:spcPct val="120000"/>
              </a:lnSpc>
              <a:spcBef>
                <a:spcPts val="1000"/>
              </a:spcBef>
              <a:spcAft>
                <a:spcPts val="0"/>
              </a:spcAft>
              <a:buSzPts val="2000"/>
              <a:buNone/>
            </a:pPr>
            <a:r>
              <a:rPr b="1" lang="en-US"/>
              <a:t>9. Proportion of Credit to Money:</a:t>
            </a:r>
            <a:endParaRPr/>
          </a:p>
          <a:p>
            <a:pPr indent="-228600" lvl="0" marL="228600" rtl="0" algn="l">
              <a:lnSpc>
                <a:spcPct val="120000"/>
              </a:lnSpc>
              <a:spcBef>
                <a:spcPts val="1000"/>
              </a:spcBef>
              <a:spcAft>
                <a:spcPts val="0"/>
              </a:spcAft>
              <a:buSzPts val="2000"/>
              <a:buChar char="•"/>
            </a:pPr>
            <a:r>
              <a:rPr lang="en-US"/>
              <a:t>The proportion of credit to money in the monetized sector is very small</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 Nearly 70-75% money supply consists of currency in active circulation. </a:t>
            </a:r>
            <a:endParaRPr/>
          </a:p>
          <a:p>
            <a:pPr indent="-228600" lvl="0" marL="228600" rtl="0" algn="l">
              <a:lnSpc>
                <a:spcPct val="120000"/>
              </a:lnSpc>
              <a:spcBef>
                <a:spcPts val="1000"/>
              </a:spcBef>
              <a:spcAft>
                <a:spcPts val="0"/>
              </a:spcAft>
              <a:buSzPts val="2000"/>
              <a:buChar char="•"/>
            </a:pPr>
            <a:r>
              <a:rPr lang="en-US"/>
              <a:t>The bank deposits in such an economy form only a small and insignificant portion of the total money supply.</a:t>
            </a:r>
            <a:endParaRPr/>
          </a:p>
          <a:p>
            <a:pPr indent="0" lvl="0" marL="0" rtl="0" algn="l">
              <a:lnSpc>
                <a:spcPct val="120000"/>
              </a:lnSpc>
              <a:spcBef>
                <a:spcPts val="1000"/>
              </a:spcBef>
              <a:spcAft>
                <a:spcPts val="0"/>
              </a:spcAft>
              <a:buSzPts val="2000"/>
              <a:buNone/>
            </a:pPr>
            <a:r>
              <a:rPr b="1" lang="en-US"/>
              <a:t>10. Shortage of real factors</a:t>
            </a:r>
            <a:endParaRPr/>
          </a:p>
          <a:p>
            <a:pPr indent="-228600" lvl="0" marL="228600" rtl="0" algn="l">
              <a:lnSpc>
                <a:spcPct val="120000"/>
              </a:lnSpc>
              <a:spcBef>
                <a:spcPts val="1000"/>
              </a:spcBef>
              <a:spcAft>
                <a:spcPts val="0"/>
              </a:spcAft>
              <a:buSzPts val="2000"/>
              <a:buChar char="•"/>
            </a:pPr>
            <a:r>
              <a:rPr lang="en-US"/>
              <a:t>In developing countries exists that there is a shortage of real factors like capital, entrepreneurial ability etc.,</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11. Lack of Banking Facilities</a:t>
            </a:r>
            <a:endParaRPr/>
          </a:p>
          <a:p>
            <a:pPr indent="-228600" lvl="0" marL="228600" rtl="0" algn="l">
              <a:lnSpc>
                <a:spcPct val="120000"/>
              </a:lnSpc>
              <a:spcBef>
                <a:spcPts val="1000"/>
              </a:spcBef>
              <a:spcAft>
                <a:spcPts val="0"/>
              </a:spcAft>
              <a:buSzPts val="2000"/>
              <a:buChar char="•"/>
            </a:pPr>
            <a:r>
              <a:rPr lang="en-US"/>
              <a:t>In a developing economy, adequate banking facilities are not available specially to those areas in the country which are either un-banked or under-banked.</a:t>
            </a:r>
            <a:endParaRPr/>
          </a:p>
          <a:p>
            <a:pPr indent="-228600" lvl="0" marL="228600" rtl="0" algn="l">
              <a:lnSpc>
                <a:spcPct val="120000"/>
              </a:lnSpc>
              <a:spcBef>
                <a:spcPts val="1000"/>
              </a:spcBef>
              <a:spcAft>
                <a:spcPts val="0"/>
              </a:spcAft>
              <a:buSzPts val="2000"/>
              <a:buChar char="•"/>
            </a:pPr>
            <a:r>
              <a:rPr lang="en-US"/>
              <a:t>In some cases, commercial banks do not cooperate with the central bank. </a:t>
            </a:r>
            <a:endParaRPr/>
          </a:p>
          <a:p>
            <a:pPr indent="-228600" lvl="0" marL="228600" rtl="0" algn="l">
              <a:lnSpc>
                <a:spcPct val="120000"/>
              </a:lnSpc>
              <a:spcBef>
                <a:spcPts val="1000"/>
              </a:spcBef>
              <a:spcAft>
                <a:spcPts val="0"/>
              </a:spcAft>
              <a:buSzPts val="2000"/>
              <a:buChar char="•"/>
            </a:pPr>
            <a:r>
              <a:rPr lang="en-US"/>
              <a:t>The lack of banking facilities creates number of problems in the way of monetary policy.</a:t>
            </a:r>
            <a:endParaRPr/>
          </a:p>
          <a:p>
            <a:pPr indent="0" lvl="0" marL="0" rtl="0" algn="l">
              <a:lnSpc>
                <a:spcPct val="120000"/>
              </a:lnSpc>
              <a:spcBef>
                <a:spcPts val="1000"/>
              </a:spcBef>
              <a:spcAft>
                <a:spcPts val="0"/>
              </a:spcAft>
              <a:buSzPts val="2000"/>
              <a:buNone/>
            </a:pPr>
            <a:r>
              <a:rPr b="1" lang="en-US"/>
              <a:t>12. Existence of Inflation:</a:t>
            </a:r>
            <a:endParaRPr/>
          </a:p>
          <a:p>
            <a:pPr indent="-228600" lvl="0" marL="228600" rtl="0" algn="l">
              <a:lnSpc>
                <a:spcPct val="120000"/>
              </a:lnSpc>
              <a:spcBef>
                <a:spcPts val="1000"/>
              </a:spcBef>
              <a:spcAft>
                <a:spcPts val="0"/>
              </a:spcAft>
              <a:buSzPts val="2000"/>
              <a:buChar char="•"/>
            </a:pPr>
            <a:r>
              <a:rPr lang="en-US"/>
              <a:t>A developing economy is highly sensitive to inflationary pressures.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13. Black Money:</a:t>
            </a:r>
            <a:endParaRPr/>
          </a:p>
          <a:p>
            <a:pPr indent="-228600" lvl="0" marL="228600" rtl="0" algn="l">
              <a:lnSpc>
                <a:spcPct val="120000"/>
              </a:lnSpc>
              <a:spcBef>
                <a:spcPts val="1000"/>
              </a:spcBef>
              <a:spcAft>
                <a:spcPts val="0"/>
              </a:spcAft>
              <a:buSzPts val="2000"/>
              <a:buChar char="•"/>
            </a:pPr>
            <a:r>
              <a:rPr lang="en-US"/>
              <a:t>In underdeveloped countries, a large quantity of black money exists due to political and economic factors. </a:t>
            </a:r>
            <a:endParaRPr/>
          </a:p>
          <a:p>
            <a:pPr indent="0" lvl="0" marL="0" rtl="0" algn="l">
              <a:lnSpc>
                <a:spcPct val="120000"/>
              </a:lnSpc>
              <a:spcBef>
                <a:spcPts val="1000"/>
              </a:spcBef>
              <a:spcAft>
                <a:spcPts val="0"/>
              </a:spcAft>
              <a:buSzPts val="2000"/>
              <a:buNone/>
            </a:pPr>
            <a:r>
              <a:rPr b="1" lang="en-US"/>
              <a:t>14. Deficit Financing:</a:t>
            </a:r>
            <a:endParaRPr/>
          </a:p>
          <a:p>
            <a:pPr indent="-228600" lvl="0" marL="228600" rtl="0" algn="l">
              <a:lnSpc>
                <a:spcPct val="120000"/>
              </a:lnSpc>
              <a:spcBef>
                <a:spcPts val="1000"/>
              </a:spcBef>
              <a:spcAft>
                <a:spcPts val="0"/>
              </a:spcAft>
              <a:buSzPts val="2000"/>
              <a:buChar char="•"/>
            </a:pPr>
            <a:r>
              <a:rPr lang="en-US"/>
              <a:t>Heavy doses of deficit financing have proved inoperative to achieve the objectives of monetary policy.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15. Only Persuasive Policy:</a:t>
            </a:r>
            <a:endParaRPr/>
          </a:p>
          <a:p>
            <a:pPr indent="-228600" lvl="0" marL="228600" rtl="0" algn="l">
              <a:lnSpc>
                <a:spcPct val="120000"/>
              </a:lnSpc>
              <a:spcBef>
                <a:spcPts val="1000"/>
              </a:spcBef>
              <a:spcAft>
                <a:spcPts val="0"/>
              </a:spcAft>
              <a:buSzPct val="100000"/>
              <a:buChar char="•"/>
            </a:pPr>
            <a:r>
              <a:rPr lang="en-US"/>
              <a:t>Generally monetary policy in underdeveloped countries is soft, lenient, and persuasive and this leads to ineffectiveness. </a:t>
            </a:r>
            <a:endParaRPr/>
          </a:p>
          <a:p>
            <a:pPr indent="0" lvl="0" marL="0" rtl="0" algn="l">
              <a:lnSpc>
                <a:spcPct val="120000"/>
              </a:lnSpc>
              <a:spcBef>
                <a:spcPts val="1000"/>
              </a:spcBef>
              <a:spcAft>
                <a:spcPts val="0"/>
              </a:spcAft>
              <a:buSzPct val="100000"/>
              <a:buNone/>
            </a:pPr>
            <a:r>
              <a:rPr b="1" lang="en-US"/>
              <a:t> 16. Lack of Honesty:</a:t>
            </a:r>
            <a:endParaRPr/>
          </a:p>
          <a:p>
            <a:pPr indent="-228600" lvl="0" marL="228600" rtl="0" algn="l">
              <a:lnSpc>
                <a:spcPct val="120000"/>
              </a:lnSpc>
              <a:spcBef>
                <a:spcPts val="1000"/>
              </a:spcBef>
              <a:spcAft>
                <a:spcPts val="0"/>
              </a:spcAft>
              <a:buSzPct val="100000"/>
              <a:buChar char="•"/>
            </a:pPr>
            <a:r>
              <a:rPr lang="en-US"/>
              <a:t>In underdeveloped countries administrative honesty and firmness are not very rigorous.</a:t>
            </a:r>
            <a:endParaRPr/>
          </a:p>
          <a:p>
            <a:pPr indent="0" lvl="0" marL="0" rtl="0" algn="l">
              <a:lnSpc>
                <a:spcPct val="120000"/>
              </a:lnSpc>
              <a:spcBef>
                <a:spcPts val="1000"/>
              </a:spcBef>
              <a:spcAft>
                <a:spcPts val="0"/>
              </a:spcAft>
              <a:buSzPct val="100000"/>
              <a:buNone/>
            </a:pPr>
            <a:r>
              <a:rPr b="1" lang="en-US"/>
              <a:t>17. Disequilibrium in Balance of Payments:</a:t>
            </a:r>
            <a:endParaRPr/>
          </a:p>
          <a:p>
            <a:pPr indent="-228600" lvl="0" marL="228600" rtl="0" algn="l">
              <a:lnSpc>
                <a:spcPct val="120000"/>
              </a:lnSpc>
              <a:spcBef>
                <a:spcPts val="1000"/>
              </a:spcBef>
              <a:spcAft>
                <a:spcPts val="0"/>
              </a:spcAft>
              <a:buSzPct val="100000"/>
              <a:buChar char="•"/>
            </a:pPr>
            <a:r>
              <a:rPr lang="en-US"/>
              <a:t>In less developed countries, monetary expansion generally leads to increased imports and unfavorable balance of payments. This puts a limitation on the monetary policy.</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18. Limited Application of Weapons of Credit Control:</a:t>
            </a:r>
            <a:endParaRPr/>
          </a:p>
          <a:p>
            <a:pPr indent="-228600" lvl="0" marL="228600" rtl="0" algn="l">
              <a:lnSpc>
                <a:spcPct val="120000"/>
              </a:lnSpc>
              <a:spcBef>
                <a:spcPts val="1000"/>
              </a:spcBef>
              <a:spcAft>
                <a:spcPts val="0"/>
              </a:spcAft>
              <a:buSzPts val="2000"/>
              <a:buChar char="•"/>
            </a:pPr>
            <a:r>
              <a:rPr lang="en-US"/>
              <a:t>In developing economies, people mostly rely on currency in circulation and bank deposits which form only a small proportion of the money supply. </a:t>
            </a:r>
            <a:endParaRPr/>
          </a:p>
          <a:p>
            <a:pPr indent="-228600" lvl="0" marL="228600" rtl="0" algn="l">
              <a:lnSpc>
                <a:spcPct val="120000"/>
              </a:lnSpc>
              <a:spcBef>
                <a:spcPts val="1000"/>
              </a:spcBef>
              <a:spcAft>
                <a:spcPts val="0"/>
              </a:spcAft>
              <a:buSzPts val="2000"/>
              <a:buChar char="•"/>
            </a:pPr>
            <a:r>
              <a:rPr lang="en-US"/>
              <a:t>This being the case, weapons of credit control have only limited application.</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b="1" lang="en-US"/>
              <a:t>4.0 CONCLUSION</a:t>
            </a:r>
            <a:endParaRPr/>
          </a:p>
          <a:p>
            <a:pPr indent="-228600" lvl="0" marL="228600" rtl="0" algn="l">
              <a:lnSpc>
                <a:spcPct val="120000"/>
              </a:lnSpc>
              <a:spcBef>
                <a:spcPts val="1000"/>
              </a:spcBef>
              <a:spcAft>
                <a:spcPts val="0"/>
              </a:spcAft>
              <a:buSzPts val="2000"/>
              <a:buChar char="•"/>
            </a:pPr>
            <a:r>
              <a:rPr lang="en-US"/>
              <a:t>The unit concludes that monetary policy is the process by which the monetary authority of a country controls the supply of money, often targeting an inflation rate or interest rate to ensure price stability and general trust in the currency.</a:t>
            </a:r>
            <a:endParaRPr/>
          </a:p>
          <a:p>
            <a:pPr indent="-228600" lvl="0" marL="228600" rtl="0" algn="l">
              <a:lnSpc>
                <a:spcPct val="120000"/>
              </a:lnSpc>
              <a:spcBef>
                <a:spcPts val="1000"/>
              </a:spcBef>
              <a:spcAft>
                <a:spcPts val="0"/>
              </a:spcAft>
              <a:buSzPts val="2000"/>
              <a:buChar char="•"/>
            </a:pPr>
            <a:r>
              <a:rPr lang="en-US"/>
              <a:t>In this unit, we have discussed extensively on history of monetary policy, role of monetary policy in a development economy and the limitations of monetary policy in less developing countries.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4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DISCUSSION QUESTIONS</a:t>
            </a:r>
            <a:endParaRPr/>
          </a:p>
          <a:p>
            <a:pPr indent="-228600" lvl="0" marL="228600" rtl="0" algn="l">
              <a:lnSpc>
                <a:spcPct val="120000"/>
              </a:lnSpc>
              <a:spcBef>
                <a:spcPts val="1000"/>
              </a:spcBef>
              <a:spcAft>
                <a:spcPts val="0"/>
              </a:spcAft>
              <a:buSzPts val="2000"/>
              <a:buChar char="•"/>
            </a:pPr>
            <a:r>
              <a:rPr lang="en-US"/>
              <a:t>Explain the principal instruments of monetary policy and their application in developing countries.</a:t>
            </a:r>
            <a:endParaRPr/>
          </a:p>
          <a:p>
            <a:pPr indent="-228600" lvl="0" marL="228600" rtl="0" algn="l">
              <a:lnSpc>
                <a:spcPct val="120000"/>
              </a:lnSpc>
              <a:spcBef>
                <a:spcPts val="1000"/>
              </a:spcBef>
              <a:spcAft>
                <a:spcPts val="0"/>
              </a:spcAft>
              <a:buSzPts val="2000"/>
              <a:buChar char="•"/>
            </a:pPr>
            <a:r>
              <a:rPr lang="en-US"/>
              <a:t>Discuss the role of monetary policy in an economy</a:t>
            </a:r>
            <a:endParaRPr/>
          </a:p>
          <a:p>
            <a:pPr indent="-228600" lvl="0" marL="228600" rtl="0" algn="l">
              <a:lnSpc>
                <a:spcPct val="120000"/>
              </a:lnSpc>
              <a:spcBef>
                <a:spcPts val="1000"/>
              </a:spcBef>
              <a:spcAft>
                <a:spcPts val="0"/>
              </a:spcAft>
              <a:buSzPts val="2000"/>
              <a:buChar char="•"/>
            </a:pPr>
            <a:r>
              <a:rPr lang="en-US"/>
              <a:t>What are the limitations of monetary policy in less developing countries?</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b="1"/>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REFERENCES/FURTHER READINGS</a:t>
            </a:r>
            <a:endParaRPr/>
          </a:p>
          <a:p>
            <a:pPr indent="-228600" lvl="0" marL="228600" rtl="0" algn="l">
              <a:lnSpc>
                <a:spcPct val="120000"/>
              </a:lnSpc>
              <a:spcBef>
                <a:spcPts val="1000"/>
              </a:spcBef>
              <a:spcAft>
                <a:spcPts val="0"/>
              </a:spcAft>
              <a:buSzPts val="2000"/>
              <a:buChar char="•"/>
            </a:pPr>
            <a:r>
              <a:rPr lang="en-US"/>
              <a:t>Sanjo, F.J., (2015). Monetary policy and the economy, Journal vol 2, Mill world</a:t>
            </a:r>
            <a:endParaRPr/>
          </a:p>
          <a:p>
            <a:pPr indent="-228600" lvl="0" marL="228600" rtl="0" algn="l">
              <a:lnSpc>
                <a:spcPct val="120000"/>
              </a:lnSpc>
              <a:spcBef>
                <a:spcPts val="1000"/>
              </a:spcBef>
              <a:spcAft>
                <a:spcPts val="0"/>
              </a:spcAft>
              <a:buSzPts val="2000"/>
              <a:buChar char="•"/>
            </a:pPr>
            <a:r>
              <a:rPr lang="en-US"/>
              <a:t>Publication limited</a:t>
            </a:r>
            <a:endParaRPr/>
          </a:p>
          <a:p>
            <a:pPr indent="-228600" lvl="0" marL="228600" rtl="0" algn="l">
              <a:lnSpc>
                <a:spcPct val="120000"/>
              </a:lnSpc>
              <a:spcBef>
                <a:spcPts val="1000"/>
              </a:spcBef>
              <a:spcAft>
                <a:spcPts val="0"/>
              </a:spcAft>
              <a:buSzPts val="2000"/>
              <a:buChar char="•"/>
            </a:pPr>
            <a:r>
              <a:rPr lang="en-US"/>
              <a:t>Tianishi, G. H., (2014). Monetary Policies in Developing Countries, 1st edition, Griller Publication limited.</a:t>
            </a:r>
            <a:endParaRPr/>
          </a:p>
          <a:p>
            <a:pPr indent="-228600" lvl="0" marL="228600" rtl="0" algn="l">
              <a:lnSpc>
                <a:spcPct val="120000"/>
              </a:lnSpc>
              <a:spcBef>
                <a:spcPts val="1000"/>
              </a:spcBef>
              <a:spcAft>
                <a:spcPts val="0"/>
              </a:spcAft>
              <a:buSzPts val="2000"/>
              <a:buChar char="•"/>
            </a:pPr>
            <a:r>
              <a:rPr lang="en-US"/>
              <a:t>Jhingan, M.L (2004) Monetary Economics, 6th edition, Vrinda Publication Limited.</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000"/>
              <a:buNone/>
            </a:pPr>
            <a:r>
              <a:rPr lang="en-US"/>
              <a:t>THE END,</a:t>
            </a:r>
            <a:endParaRPr/>
          </a:p>
          <a:p>
            <a:pPr indent="0" lvl="0" marL="0" rtl="0" algn="ctr">
              <a:lnSpc>
                <a:spcPct val="120000"/>
              </a:lnSpc>
              <a:spcBef>
                <a:spcPts val="1000"/>
              </a:spcBef>
              <a:spcAft>
                <a:spcPts val="0"/>
              </a:spcAft>
              <a:buSzPts val="2000"/>
              <a:buNone/>
            </a:pPr>
            <a:r>
              <a:rPr lang="en-US"/>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2022-10-28T05:00:53Z</dcterms:created>
  <dc:creator>Evelyn Tipape (Treasury)</dc:creator>
</cp:coreProperties>
</file>