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Lst>
  <p:sldSz cy="6858000" cx="12192000"/>
  <p:notesSz cx="6858000" cy="9144000"/>
  <p:embeddedFontLst>
    <p:embeddedFont>
      <p:font typeface="Gill Sans"/>
      <p:regular r:id="rId51"/>
      <p:bold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3" roundtripDataSignature="AMtx7mhOJfBJyCFrMgxUtxnNk0JPmYMNh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GillSans-regular.fntdata"/><Relationship Id="rId50" Type="http://schemas.openxmlformats.org/officeDocument/2006/relationships/slide" Target="slides/slide46.xml"/><Relationship Id="rId53" Type="http://customschemas.google.com/relationships/presentationmetadata" Target="metadata"/><Relationship Id="rId52" Type="http://schemas.openxmlformats.org/officeDocument/2006/relationships/font" Target="fonts/GillSans-bold.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 name="Shape 14"/>
        <p:cNvGrpSpPr/>
        <p:nvPr/>
      </p:nvGrpSpPr>
      <p:grpSpPr>
        <a:xfrm>
          <a:off x="0" y="0"/>
          <a:ext cx="0" cy="0"/>
          <a:chOff x="0" y="0"/>
          <a:chExt cx="0" cy="0"/>
        </a:xfrm>
      </p:grpSpPr>
      <p:sp>
        <p:nvSpPr>
          <p:cNvPr id="15" name="Google Shape;15;p4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4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 name="Shape 18"/>
        <p:cNvGrpSpPr/>
        <p:nvPr/>
      </p:nvGrpSpPr>
      <p:grpSpPr>
        <a:xfrm>
          <a:off x="0" y="0"/>
          <a:ext cx="0" cy="0"/>
          <a:chOff x="0" y="0"/>
          <a:chExt cx="0" cy="0"/>
        </a:xfrm>
      </p:grpSpPr>
      <p:sp>
        <p:nvSpPr>
          <p:cNvPr id="19" name="Google Shape;19;p49"/>
          <p:cNvSpPr txBox="1"/>
          <p:nvPr>
            <p:ph type="ctrTitle"/>
          </p:nvPr>
        </p:nvSpPr>
        <p:spPr>
          <a:xfrm>
            <a:off x="2417779" y="802298"/>
            <a:ext cx="8637073" cy="2541431"/>
          </a:xfrm>
          <a:prstGeom prst="rect">
            <a:avLst/>
          </a:prstGeom>
          <a:noFill/>
          <a:ln>
            <a:noFill/>
          </a:ln>
        </p:spPr>
        <p:txBody>
          <a:bodyPr anchorCtr="0" anchor="b" bIns="0" lIns="91425" spcFirstLastPara="1" rIns="91425" wrap="square" tIns="45700">
            <a:normAutofit/>
          </a:bodyPr>
          <a:lstStyle>
            <a:lvl1pPr lvl="0" algn="l">
              <a:lnSpc>
                <a:spcPct val="90000"/>
              </a:lnSpc>
              <a:spcBef>
                <a:spcPts val="0"/>
              </a:spcBef>
              <a:spcAft>
                <a:spcPts val="0"/>
              </a:spcAft>
              <a:buClr>
                <a:schemeClr val="dk1"/>
              </a:buClr>
              <a:buSzPts val="6600"/>
              <a:buFont typeface="Gill Sans"/>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49"/>
          <p:cNvSpPr txBox="1"/>
          <p:nvPr>
            <p:ph idx="1" type="subTitle"/>
          </p:nvPr>
        </p:nvSpPr>
        <p:spPr>
          <a:xfrm>
            <a:off x="2417780" y="3531204"/>
            <a:ext cx="8637072" cy="977621"/>
          </a:xfrm>
          <a:prstGeom prst="rect">
            <a:avLst/>
          </a:prstGeom>
          <a:noFill/>
          <a:ln>
            <a:noFill/>
          </a:ln>
        </p:spPr>
        <p:txBody>
          <a:bodyPr anchorCtr="0" anchor="t" bIns="91425" lIns="91425" spcFirstLastPara="1" rIns="91425" wrap="square" tIns="91425">
            <a:normAutofit/>
          </a:bodyPr>
          <a:lstStyle>
            <a:lvl1pPr lvl="0" algn="l">
              <a:lnSpc>
                <a:spcPct val="120000"/>
              </a:lnSpc>
              <a:spcBef>
                <a:spcPts val="1000"/>
              </a:spcBef>
              <a:spcAft>
                <a:spcPts val="0"/>
              </a:spcAft>
              <a:buSzPts val="1800"/>
              <a:buNone/>
              <a:defRPr b="0" sz="1800" cap="none">
                <a:solidFill>
                  <a:schemeClr val="dk1"/>
                </a:solidFill>
              </a:defRPr>
            </a:lvl1pPr>
            <a:lvl2pPr lvl="1" algn="ctr">
              <a:lnSpc>
                <a:spcPct val="120000"/>
              </a:lnSpc>
              <a:spcBef>
                <a:spcPts val="500"/>
              </a:spcBef>
              <a:spcAft>
                <a:spcPts val="0"/>
              </a:spcAft>
              <a:buSzPts val="1800"/>
              <a:buNone/>
              <a:defRPr sz="1800"/>
            </a:lvl2pPr>
            <a:lvl3pPr lvl="2" algn="ctr">
              <a:lnSpc>
                <a:spcPct val="120000"/>
              </a:lnSpc>
              <a:spcBef>
                <a:spcPts val="500"/>
              </a:spcBef>
              <a:spcAft>
                <a:spcPts val="0"/>
              </a:spcAft>
              <a:buSzPts val="1800"/>
              <a:buNone/>
              <a:defRPr sz="1800"/>
            </a:lvl3pPr>
            <a:lvl4pPr lvl="3" algn="ctr">
              <a:lnSpc>
                <a:spcPct val="120000"/>
              </a:lnSpc>
              <a:spcBef>
                <a:spcPts val="500"/>
              </a:spcBef>
              <a:spcAft>
                <a:spcPts val="0"/>
              </a:spcAft>
              <a:buSzPts val="1600"/>
              <a:buNone/>
              <a:defRPr sz="1600"/>
            </a:lvl4pPr>
            <a:lvl5pPr lvl="4" algn="ctr">
              <a:lnSpc>
                <a:spcPct val="120000"/>
              </a:lnSpc>
              <a:spcBef>
                <a:spcPts val="500"/>
              </a:spcBef>
              <a:spcAft>
                <a:spcPts val="0"/>
              </a:spcAft>
              <a:buSzPts val="1600"/>
              <a:buNone/>
              <a:defRPr sz="1600"/>
            </a:lvl5pPr>
            <a:lvl6pPr lvl="5" algn="ctr">
              <a:lnSpc>
                <a:spcPct val="120000"/>
              </a:lnSpc>
              <a:spcBef>
                <a:spcPts val="500"/>
              </a:spcBef>
              <a:spcAft>
                <a:spcPts val="0"/>
              </a:spcAft>
              <a:buSzPts val="1600"/>
              <a:buNone/>
              <a:defRPr sz="1600"/>
            </a:lvl6pPr>
            <a:lvl7pPr lvl="6" algn="ctr">
              <a:lnSpc>
                <a:spcPct val="120000"/>
              </a:lnSpc>
              <a:spcBef>
                <a:spcPts val="500"/>
              </a:spcBef>
              <a:spcAft>
                <a:spcPts val="0"/>
              </a:spcAft>
              <a:buSzPts val="1600"/>
              <a:buNone/>
              <a:defRPr sz="1600"/>
            </a:lvl7pPr>
            <a:lvl8pPr lvl="7" algn="ctr">
              <a:lnSpc>
                <a:spcPct val="120000"/>
              </a:lnSpc>
              <a:spcBef>
                <a:spcPts val="500"/>
              </a:spcBef>
              <a:spcAft>
                <a:spcPts val="0"/>
              </a:spcAft>
              <a:buSzPts val="1600"/>
              <a:buNone/>
              <a:defRPr sz="1600"/>
            </a:lvl8pPr>
            <a:lvl9pPr lvl="8" algn="ctr">
              <a:lnSpc>
                <a:spcPct val="120000"/>
              </a:lnSpc>
              <a:spcBef>
                <a:spcPts val="500"/>
              </a:spcBef>
              <a:spcAft>
                <a:spcPts val="0"/>
              </a:spcAft>
              <a:buSzPts val="1600"/>
              <a:buNone/>
              <a:defRPr sz="1600"/>
            </a:lvl9pPr>
          </a:lstStyle>
          <a:p/>
        </p:txBody>
      </p:sp>
      <p:sp>
        <p:nvSpPr>
          <p:cNvPr id="21" name="Google Shape;21;p49"/>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9"/>
          <p:cNvSpPr txBox="1"/>
          <p:nvPr>
            <p:ph idx="11" type="ftr"/>
          </p:nvPr>
        </p:nvSpPr>
        <p:spPr>
          <a:xfrm>
            <a:off x="2416500" y="329307"/>
            <a:ext cx="4973915"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9"/>
          <p:cNvSpPr txBox="1"/>
          <p:nvPr>
            <p:ph idx="12" type="sldNum"/>
          </p:nvPr>
        </p:nvSpPr>
        <p:spPr>
          <a:xfrm>
            <a:off x="1437664"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4" name="Google Shape;24;p49"/>
          <p:cNvCxnSpPr/>
          <p:nvPr/>
        </p:nvCxnSpPr>
        <p:spPr>
          <a:xfrm>
            <a:off x="2417780" y="3528542"/>
            <a:ext cx="863707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0"/>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0"/>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28" name="Google Shape;28;p50"/>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0"/>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0"/>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1" name="Google Shape;31;p50"/>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51"/>
          <p:cNvSpPr txBox="1"/>
          <p:nvPr>
            <p:ph type="title"/>
          </p:nvPr>
        </p:nvSpPr>
        <p:spPr>
          <a:xfrm>
            <a:off x="1454239" y="1756130"/>
            <a:ext cx="8643154" cy="18879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600"/>
              <a:buFont typeface="Gill Sans"/>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51"/>
          <p:cNvSpPr txBox="1"/>
          <p:nvPr>
            <p:ph idx="1" type="body"/>
          </p:nvPr>
        </p:nvSpPr>
        <p:spPr>
          <a:xfrm>
            <a:off x="1454239" y="3806195"/>
            <a:ext cx="8630446" cy="1012929"/>
          </a:xfrm>
          <a:prstGeom prst="rect">
            <a:avLst/>
          </a:prstGeom>
          <a:noFill/>
          <a:ln>
            <a:noFill/>
          </a:ln>
        </p:spPr>
        <p:txBody>
          <a:bodyPr anchorCtr="0" anchor="t" bIns="45700" lIns="91425" spcFirstLastPara="1" rIns="91425" wrap="square" tIns="91425">
            <a:normAutofit/>
          </a:bodyPr>
          <a:lstStyle>
            <a:lvl1pPr indent="-228600" lvl="0" marL="457200" algn="l">
              <a:lnSpc>
                <a:spcPct val="120000"/>
              </a:lnSpc>
              <a:spcBef>
                <a:spcPts val="1000"/>
              </a:spcBef>
              <a:spcAft>
                <a:spcPts val="0"/>
              </a:spcAft>
              <a:buSzPts val="1800"/>
              <a:buNone/>
              <a:defRPr sz="1800">
                <a:solidFill>
                  <a:schemeClr val="dk1"/>
                </a:solidFill>
              </a:defRPr>
            </a:lvl1pPr>
            <a:lvl2pPr indent="-228600" lvl="1" marL="914400" algn="l">
              <a:lnSpc>
                <a:spcPct val="120000"/>
              </a:lnSpc>
              <a:spcBef>
                <a:spcPts val="500"/>
              </a:spcBef>
              <a:spcAft>
                <a:spcPts val="0"/>
              </a:spcAft>
              <a:buSzPts val="1800"/>
              <a:buNone/>
              <a:defRPr sz="1800">
                <a:solidFill>
                  <a:srgbClr val="888888"/>
                </a:solidFill>
              </a:defRPr>
            </a:lvl2pPr>
            <a:lvl3pPr indent="-228600" lvl="2" marL="1371600" algn="l">
              <a:lnSpc>
                <a:spcPct val="120000"/>
              </a:lnSpc>
              <a:spcBef>
                <a:spcPts val="500"/>
              </a:spcBef>
              <a:spcAft>
                <a:spcPts val="0"/>
              </a:spcAft>
              <a:buSzPts val="1800"/>
              <a:buNone/>
              <a:defRPr sz="1800">
                <a:solidFill>
                  <a:srgbClr val="888888"/>
                </a:solidFill>
              </a:defRPr>
            </a:lvl3pPr>
            <a:lvl4pPr indent="-228600" lvl="3" marL="1828800" algn="l">
              <a:lnSpc>
                <a:spcPct val="120000"/>
              </a:lnSpc>
              <a:spcBef>
                <a:spcPts val="500"/>
              </a:spcBef>
              <a:spcAft>
                <a:spcPts val="0"/>
              </a:spcAft>
              <a:buSzPts val="1600"/>
              <a:buNone/>
              <a:defRPr sz="1600">
                <a:solidFill>
                  <a:srgbClr val="888888"/>
                </a:solidFill>
              </a:defRPr>
            </a:lvl4pPr>
            <a:lvl5pPr indent="-228600" lvl="4" marL="2286000" algn="l">
              <a:lnSpc>
                <a:spcPct val="120000"/>
              </a:lnSpc>
              <a:spcBef>
                <a:spcPts val="500"/>
              </a:spcBef>
              <a:spcAft>
                <a:spcPts val="0"/>
              </a:spcAft>
              <a:buSzPts val="1600"/>
              <a:buNone/>
              <a:defRPr sz="1600">
                <a:solidFill>
                  <a:srgbClr val="888888"/>
                </a:solidFill>
              </a:defRPr>
            </a:lvl5pPr>
            <a:lvl6pPr indent="-228600" lvl="5" marL="2743200" algn="l">
              <a:lnSpc>
                <a:spcPct val="120000"/>
              </a:lnSpc>
              <a:spcBef>
                <a:spcPts val="500"/>
              </a:spcBef>
              <a:spcAft>
                <a:spcPts val="0"/>
              </a:spcAft>
              <a:buSzPts val="1600"/>
              <a:buNone/>
              <a:defRPr sz="1600">
                <a:solidFill>
                  <a:srgbClr val="888888"/>
                </a:solidFill>
              </a:defRPr>
            </a:lvl6pPr>
            <a:lvl7pPr indent="-228600" lvl="6" marL="3200400" algn="l">
              <a:lnSpc>
                <a:spcPct val="120000"/>
              </a:lnSpc>
              <a:spcBef>
                <a:spcPts val="500"/>
              </a:spcBef>
              <a:spcAft>
                <a:spcPts val="0"/>
              </a:spcAft>
              <a:buSzPts val="1600"/>
              <a:buNone/>
              <a:defRPr sz="1600">
                <a:solidFill>
                  <a:srgbClr val="888888"/>
                </a:solidFill>
              </a:defRPr>
            </a:lvl7pPr>
            <a:lvl8pPr indent="-228600" lvl="7" marL="3657600" algn="l">
              <a:lnSpc>
                <a:spcPct val="120000"/>
              </a:lnSpc>
              <a:spcBef>
                <a:spcPts val="500"/>
              </a:spcBef>
              <a:spcAft>
                <a:spcPts val="0"/>
              </a:spcAft>
              <a:buSzPts val="1600"/>
              <a:buNone/>
              <a:defRPr sz="1600">
                <a:solidFill>
                  <a:srgbClr val="888888"/>
                </a:solidFill>
              </a:defRPr>
            </a:lvl8pPr>
            <a:lvl9pPr indent="-228600" lvl="8" marL="4114800" algn="l">
              <a:lnSpc>
                <a:spcPct val="120000"/>
              </a:lnSpc>
              <a:spcBef>
                <a:spcPts val="500"/>
              </a:spcBef>
              <a:spcAft>
                <a:spcPts val="0"/>
              </a:spcAft>
              <a:buSzPts val="1600"/>
              <a:buNone/>
              <a:defRPr sz="1600">
                <a:solidFill>
                  <a:srgbClr val="888888"/>
                </a:solidFill>
              </a:defRPr>
            </a:lvl9pPr>
          </a:lstStyle>
          <a:p/>
        </p:txBody>
      </p:sp>
      <p:sp>
        <p:nvSpPr>
          <p:cNvPr id="35" name="Google Shape;35;p51"/>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1"/>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1"/>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8" name="Google Shape;38;p51"/>
          <p:cNvCxnSpPr/>
          <p:nvPr/>
        </p:nvCxnSpPr>
        <p:spPr>
          <a:xfrm>
            <a:off x="1454239" y="3804985"/>
            <a:ext cx="8630446"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9" name="Shape 39"/>
        <p:cNvGrpSpPr/>
        <p:nvPr/>
      </p:nvGrpSpPr>
      <p:grpSpPr>
        <a:xfrm>
          <a:off x="0" y="0"/>
          <a:ext cx="0" cy="0"/>
          <a:chOff x="0" y="0"/>
          <a:chExt cx="0" cy="0"/>
        </a:xfrm>
      </p:grpSpPr>
      <p:sp>
        <p:nvSpPr>
          <p:cNvPr id="40" name="Google Shape;40;p52"/>
          <p:cNvSpPr txBox="1"/>
          <p:nvPr>
            <p:ph type="title"/>
          </p:nvPr>
        </p:nvSpPr>
        <p:spPr>
          <a:xfrm>
            <a:off x="1449217" y="804889"/>
            <a:ext cx="9605635" cy="105930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1" name="Google Shape;41;p52"/>
          <p:cNvSpPr txBox="1"/>
          <p:nvPr>
            <p:ph idx="1" type="body"/>
          </p:nvPr>
        </p:nvSpPr>
        <p:spPr>
          <a:xfrm>
            <a:off x="1447331" y="2010878"/>
            <a:ext cx="4645152" cy="344859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2" name="Google Shape;42;p52"/>
          <p:cNvSpPr txBox="1"/>
          <p:nvPr>
            <p:ph idx="2" type="body"/>
          </p:nvPr>
        </p:nvSpPr>
        <p:spPr>
          <a:xfrm>
            <a:off x="6413771" y="2017343"/>
            <a:ext cx="4645152" cy="344152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43" name="Google Shape;43;p52"/>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52"/>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2"/>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6" name="Google Shape;46;p52"/>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7" name="Shape 47"/>
        <p:cNvGrpSpPr/>
        <p:nvPr/>
      </p:nvGrpSpPr>
      <p:grpSpPr>
        <a:xfrm>
          <a:off x="0" y="0"/>
          <a:ext cx="0" cy="0"/>
          <a:chOff x="0" y="0"/>
          <a:chExt cx="0" cy="0"/>
        </a:xfrm>
      </p:grpSpPr>
      <p:sp>
        <p:nvSpPr>
          <p:cNvPr id="48" name="Google Shape;48;p53"/>
          <p:cNvSpPr txBox="1"/>
          <p:nvPr>
            <p:ph type="title"/>
          </p:nvPr>
        </p:nvSpPr>
        <p:spPr>
          <a:xfrm>
            <a:off x="1447191" y="804163"/>
            <a:ext cx="9607661" cy="105631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53"/>
          <p:cNvSpPr txBox="1"/>
          <p:nvPr>
            <p:ph idx="1" type="body"/>
          </p:nvPr>
        </p:nvSpPr>
        <p:spPr>
          <a:xfrm>
            <a:off x="1447191" y="2019549"/>
            <a:ext cx="4645152" cy="801943"/>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50" name="Google Shape;50;p53"/>
          <p:cNvSpPr txBox="1"/>
          <p:nvPr>
            <p:ph idx="2" type="body"/>
          </p:nvPr>
        </p:nvSpPr>
        <p:spPr>
          <a:xfrm>
            <a:off x="1447191" y="2824269"/>
            <a:ext cx="4645152" cy="2644457"/>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1" name="Google Shape;51;p53"/>
          <p:cNvSpPr txBox="1"/>
          <p:nvPr>
            <p:ph idx="3" type="body"/>
          </p:nvPr>
        </p:nvSpPr>
        <p:spPr>
          <a:xfrm>
            <a:off x="6412362" y="2023003"/>
            <a:ext cx="4645152" cy="80223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SzPts val="2200"/>
              <a:buNone/>
              <a:defRPr b="0" sz="2200" cap="none">
                <a:solidFill>
                  <a:schemeClr val="accent1"/>
                </a:solidFill>
              </a:defRPr>
            </a:lvl1pPr>
            <a:lvl2pPr indent="-228600" lvl="1" marL="914400" algn="l">
              <a:lnSpc>
                <a:spcPct val="120000"/>
              </a:lnSpc>
              <a:spcBef>
                <a:spcPts val="500"/>
              </a:spcBef>
              <a:spcAft>
                <a:spcPts val="0"/>
              </a:spcAft>
              <a:buSzPts val="2000"/>
              <a:buNone/>
              <a:defRPr b="1" sz="2000"/>
            </a:lvl2pPr>
            <a:lvl3pPr indent="-228600" lvl="2" marL="1371600" algn="l">
              <a:lnSpc>
                <a:spcPct val="120000"/>
              </a:lnSpc>
              <a:spcBef>
                <a:spcPts val="500"/>
              </a:spcBef>
              <a:spcAft>
                <a:spcPts val="0"/>
              </a:spcAft>
              <a:buSzPts val="1800"/>
              <a:buNone/>
              <a:defRPr b="1" sz="1800"/>
            </a:lvl3pPr>
            <a:lvl4pPr indent="-228600" lvl="3" marL="1828800" algn="l">
              <a:lnSpc>
                <a:spcPct val="120000"/>
              </a:lnSpc>
              <a:spcBef>
                <a:spcPts val="500"/>
              </a:spcBef>
              <a:spcAft>
                <a:spcPts val="0"/>
              </a:spcAft>
              <a:buSzPts val="1600"/>
              <a:buNone/>
              <a:defRPr b="1" sz="1600"/>
            </a:lvl4pPr>
            <a:lvl5pPr indent="-228600" lvl="4" marL="2286000" algn="l">
              <a:lnSpc>
                <a:spcPct val="120000"/>
              </a:lnSpc>
              <a:spcBef>
                <a:spcPts val="500"/>
              </a:spcBef>
              <a:spcAft>
                <a:spcPts val="0"/>
              </a:spcAft>
              <a:buSzPts val="1600"/>
              <a:buNone/>
              <a:defRPr b="1" sz="1600"/>
            </a:lvl5pPr>
            <a:lvl6pPr indent="-228600" lvl="5" marL="2743200" algn="l">
              <a:lnSpc>
                <a:spcPct val="120000"/>
              </a:lnSpc>
              <a:spcBef>
                <a:spcPts val="500"/>
              </a:spcBef>
              <a:spcAft>
                <a:spcPts val="0"/>
              </a:spcAft>
              <a:buSzPts val="1600"/>
              <a:buNone/>
              <a:defRPr b="1" sz="1600"/>
            </a:lvl6pPr>
            <a:lvl7pPr indent="-228600" lvl="6" marL="3200400" algn="l">
              <a:lnSpc>
                <a:spcPct val="120000"/>
              </a:lnSpc>
              <a:spcBef>
                <a:spcPts val="500"/>
              </a:spcBef>
              <a:spcAft>
                <a:spcPts val="0"/>
              </a:spcAft>
              <a:buSzPts val="1600"/>
              <a:buNone/>
              <a:defRPr b="1" sz="1600"/>
            </a:lvl7pPr>
            <a:lvl8pPr indent="-228600" lvl="7" marL="3657600" algn="l">
              <a:lnSpc>
                <a:spcPct val="120000"/>
              </a:lnSpc>
              <a:spcBef>
                <a:spcPts val="500"/>
              </a:spcBef>
              <a:spcAft>
                <a:spcPts val="0"/>
              </a:spcAft>
              <a:buSzPts val="1600"/>
              <a:buNone/>
              <a:defRPr b="1" sz="1600"/>
            </a:lvl8pPr>
            <a:lvl9pPr indent="-228600" lvl="8" marL="4114800" algn="l">
              <a:lnSpc>
                <a:spcPct val="120000"/>
              </a:lnSpc>
              <a:spcBef>
                <a:spcPts val="500"/>
              </a:spcBef>
              <a:spcAft>
                <a:spcPts val="0"/>
              </a:spcAft>
              <a:buSzPts val="1600"/>
              <a:buNone/>
              <a:defRPr b="1" sz="1600"/>
            </a:lvl9pPr>
          </a:lstStyle>
          <a:p/>
        </p:txBody>
      </p:sp>
      <p:sp>
        <p:nvSpPr>
          <p:cNvPr id="52" name="Google Shape;52;p53"/>
          <p:cNvSpPr txBox="1"/>
          <p:nvPr>
            <p:ph idx="4" type="body"/>
          </p:nvPr>
        </p:nvSpPr>
        <p:spPr>
          <a:xfrm>
            <a:off x="6412362" y="2821491"/>
            <a:ext cx="4645152" cy="2637371"/>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53" name="Google Shape;53;p53"/>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53"/>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3"/>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56" name="Google Shape;56;p53"/>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4"/>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4"/>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4"/>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4"/>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2" name="Google Shape;62;p54"/>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55"/>
          <p:cNvSpPr txBox="1"/>
          <p:nvPr>
            <p:ph type="title"/>
          </p:nvPr>
        </p:nvSpPr>
        <p:spPr>
          <a:xfrm>
            <a:off x="1444671" y="798973"/>
            <a:ext cx="3273099" cy="224711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Gill Sans"/>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55"/>
          <p:cNvSpPr txBox="1"/>
          <p:nvPr>
            <p:ph idx="1" type="body"/>
          </p:nvPr>
        </p:nvSpPr>
        <p:spPr>
          <a:xfrm>
            <a:off x="5043714" y="798974"/>
            <a:ext cx="6012470" cy="4658826"/>
          </a:xfrm>
          <a:prstGeom prst="rect">
            <a:avLst/>
          </a:prstGeom>
          <a:noFill/>
          <a:ln>
            <a:noFill/>
          </a:ln>
        </p:spPr>
        <p:txBody>
          <a:bodyPr anchorCtr="0" anchor="ctr"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66" name="Google Shape;66;p55"/>
          <p:cNvSpPr txBox="1"/>
          <p:nvPr>
            <p:ph idx="2" type="body"/>
          </p:nvPr>
        </p:nvSpPr>
        <p:spPr>
          <a:xfrm>
            <a:off x="1444671" y="3205491"/>
            <a:ext cx="3275013" cy="2248181"/>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600"/>
              <a:buNone/>
              <a:defRPr sz="16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67" name="Google Shape;67;p55"/>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5"/>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55"/>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70" name="Google Shape;70;p55"/>
          <p:cNvCxnSpPr/>
          <p:nvPr/>
        </p:nvCxnSpPr>
        <p:spPr>
          <a:xfrm>
            <a:off x="1448280" y="3205491"/>
            <a:ext cx="3269490"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1" name="Shape 71"/>
        <p:cNvGrpSpPr/>
        <p:nvPr/>
      </p:nvGrpSpPr>
      <p:grpSpPr>
        <a:xfrm>
          <a:off x="0" y="0"/>
          <a:ext cx="0" cy="0"/>
          <a:chOff x="0" y="0"/>
          <a:chExt cx="0" cy="0"/>
        </a:xfrm>
      </p:grpSpPr>
      <p:grpSp>
        <p:nvGrpSpPr>
          <p:cNvPr id="72" name="Google Shape;72;p56"/>
          <p:cNvGrpSpPr/>
          <p:nvPr/>
        </p:nvGrpSpPr>
        <p:grpSpPr>
          <a:xfrm>
            <a:off x="7477387" y="482170"/>
            <a:ext cx="4074533" cy="5149101"/>
            <a:chOff x="7477387" y="482170"/>
            <a:chExt cx="4074533" cy="5149101"/>
          </a:xfrm>
        </p:grpSpPr>
        <p:sp>
          <p:nvSpPr>
            <p:cNvPr id="73" name="Google Shape;73;p56"/>
            <p:cNvSpPr/>
            <p:nvPr/>
          </p:nvSpPr>
          <p:spPr>
            <a:xfrm>
              <a:off x="7477387" y="482170"/>
              <a:ext cx="4074533" cy="5149101"/>
            </a:xfrm>
            <a:prstGeom prst="rect">
              <a:avLst/>
            </a:prstGeom>
            <a:gradFill>
              <a:gsLst>
                <a:gs pos="0">
                  <a:srgbClr val="000001"/>
                </a:gs>
                <a:gs pos="100000">
                  <a:srgbClr val="191919"/>
                </a:gs>
              </a:gsLst>
              <a:lin ang="5400000" scaled="0"/>
            </a:gradFill>
            <a:ln>
              <a:noFill/>
            </a:ln>
            <a:effectLst>
              <a:outerShdw blurRad="127000" sx="98000" rotWithShape="0" algn="tl" dir="4740000" dist="228600" sy="98000">
                <a:srgbClr val="000000">
                  <a:alpha val="3372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56"/>
            <p:cNvSpPr/>
            <p:nvPr/>
          </p:nvSpPr>
          <p:spPr>
            <a:xfrm>
              <a:off x="7790446" y="812506"/>
              <a:ext cx="3450289" cy="4466452"/>
            </a:xfrm>
            <a:prstGeom prst="rect">
              <a:avLst/>
            </a:prstGeom>
            <a:gradFill>
              <a:gsLst>
                <a:gs pos="0">
                  <a:srgbClr val="DADADA"/>
                </a:gs>
                <a:gs pos="100000">
                  <a:srgbClr val="FFFFFE"/>
                </a:gs>
              </a:gsLst>
              <a:lin ang="16200000" scaled="0"/>
            </a:gradFill>
            <a:ln cap="flat" cmpd="sng" w="50800">
              <a:solidFill>
                <a:srgbClr val="19191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5" name="Google Shape;75;p56"/>
          <p:cNvSpPr txBox="1"/>
          <p:nvPr>
            <p:ph type="title"/>
          </p:nvPr>
        </p:nvSpPr>
        <p:spPr>
          <a:xfrm>
            <a:off x="1451206" y="1129513"/>
            <a:ext cx="5532328" cy="18305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6"/>
          <p:cNvSpPr/>
          <p:nvPr>
            <p:ph idx="2" type="pic"/>
          </p:nvPr>
        </p:nvSpPr>
        <p:spPr>
          <a:xfrm>
            <a:off x="8124389" y="1122542"/>
            <a:ext cx="2791171" cy="3866327"/>
          </a:xfrm>
          <a:prstGeom prst="rect">
            <a:avLst/>
          </a:prstGeom>
          <a:solidFill>
            <a:srgbClr val="D8D8D8"/>
          </a:solidFill>
          <a:ln>
            <a:noFill/>
          </a:ln>
        </p:spPr>
      </p:sp>
      <p:sp>
        <p:nvSpPr>
          <p:cNvPr id="77" name="Google Shape;77;p56"/>
          <p:cNvSpPr txBox="1"/>
          <p:nvPr>
            <p:ph idx="1" type="body"/>
          </p:nvPr>
        </p:nvSpPr>
        <p:spPr>
          <a:xfrm>
            <a:off x="1450329" y="3145992"/>
            <a:ext cx="5524404" cy="20037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SzPts val="1800"/>
              <a:buNone/>
              <a:defRPr sz="1800"/>
            </a:lvl1pPr>
            <a:lvl2pPr indent="-228600" lvl="1" marL="914400" algn="l">
              <a:lnSpc>
                <a:spcPct val="120000"/>
              </a:lnSpc>
              <a:spcBef>
                <a:spcPts val="500"/>
              </a:spcBef>
              <a:spcAft>
                <a:spcPts val="0"/>
              </a:spcAft>
              <a:buSzPts val="1400"/>
              <a:buNone/>
              <a:defRPr sz="1400"/>
            </a:lvl2pPr>
            <a:lvl3pPr indent="-228600" lvl="2" marL="1371600" algn="l">
              <a:lnSpc>
                <a:spcPct val="120000"/>
              </a:lnSpc>
              <a:spcBef>
                <a:spcPts val="500"/>
              </a:spcBef>
              <a:spcAft>
                <a:spcPts val="0"/>
              </a:spcAft>
              <a:buSzPts val="1200"/>
              <a:buNone/>
              <a:defRPr sz="1200"/>
            </a:lvl3pPr>
            <a:lvl4pPr indent="-228600" lvl="3" marL="1828800" algn="l">
              <a:lnSpc>
                <a:spcPct val="120000"/>
              </a:lnSpc>
              <a:spcBef>
                <a:spcPts val="500"/>
              </a:spcBef>
              <a:spcAft>
                <a:spcPts val="0"/>
              </a:spcAft>
              <a:buSzPts val="1000"/>
              <a:buNone/>
              <a:defRPr sz="1000"/>
            </a:lvl4pPr>
            <a:lvl5pPr indent="-228600" lvl="4" marL="2286000" algn="l">
              <a:lnSpc>
                <a:spcPct val="120000"/>
              </a:lnSpc>
              <a:spcBef>
                <a:spcPts val="500"/>
              </a:spcBef>
              <a:spcAft>
                <a:spcPts val="0"/>
              </a:spcAft>
              <a:buSzPts val="1000"/>
              <a:buNone/>
              <a:defRPr sz="1000"/>
            </a:lvl5pPr>
            <a:lvl6pPr indent="-228600" lvl="5" marL="2743200" algn="l">
              <a:lnSpc>
                <a:spcPct val="120000"/>
              </a:lnSpc>
              <a:spcBef>
                <a:spcPts val="500"/>
              </a:spcBef>
              <a:spcAft>
                <a:spcPts val="0"/>
              </a:spcAft>
              <a:buSzPts val="1000"/>
              <a:buNone/>
              <a:defRPr sz="1000"/>
            </a:lvl6pPr>
            <a:lvl7pPr indent="-228600" lvl="6" marL="3200400" algn="l">
              <a:lnSpc>
                <a:spcPct val="120000"/>
              </a:lnSpc>
              <a:spcBef>
                <a:spcPts val="500"/>
              </a:spcBef>
              <a:spcAft>
                <a:spcPts val="0"/>
              </a:spcAft>
              <a:buSzPts val="1000"/>
              <a:buNone/>
              <a:defRPr sz="1000"/>
            </a:lvl7pPr>
            <a:lvl8pPr indent="-228600" lvl="7" marL="3657600" algn="l">
              <a:lnSpc>
                <a:spcPct val="120000"/>
              </a:lnSpc>
              <a:spcBef>
                <a:spcPts val="500"/>
              </a:spcBef>
              <a:spcAft>
                <a:spcPts val="0"/>
              </a:spcAft>
              <a:buSzPts val="1000"/>
              <a:buNone/>
              <a:defRPr sz="1000"/>
            </a:lvl8pPr>
            <a:lvl9pPr indent="-228600" lvl="8" marL="4114800" algn="l">
              <a:lnSpc>
                <a:spcPct val="120000"/>
              </a:lnSpc>
              <a:spcBef>
                <a:spcPts val="500"/>
              </a:spcBef>
              <a:spcAft>
                <a:spcPts val="0"/>
              </a:spcAft>
              <a:buSzPts val="1000"/>
              <a:buNone/>
              <a:defRPr sz="1000"/>
            </a:lvl9pPr>
          </a:lstStyle>
          <a:p/>
        </p:txBody>
      </p:sp>
      <p:sp>
        <p:nvSpPr>
          <p:cNvPr id="78" name="Google Shape;78;p56"/>
          <p:cNvSpPr txBox="1"/>
          <p:nvPr>
            <p:ph idx="10" type="dt"/>
          </p:nvPr>
        </p:nvSpPr>
        <p:spPr>
          <a:xfrm>
            <a:off x="1447382" y="5469856"/>
            <a:ext cx="5527351" cy="32012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6"/>
          <p:cNvSpPr txBox="1"/>
          <p:nvPr>
            <p:ph idx="11" type="ftr"/>
          </p:nvPr>
        </p:nvSpPr>
        <p:spPr>
          <a:xfrm>
            <a:off x="1447382" y="318640"/>
            <a:ext cx="5541004" cy="32093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6"/>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56"/>
          <p:cNvCxnSpPr/>
          <p:nvPr/>
        </p:nvCxnSpPr>
        <p:spPr>
          <a:xfrm>
            <a:off x="1447382" y="3143605"/>
            <a:ext cx="5527351"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2" name="Shape 82"/>
        <p:cNvGrpSpPr/>
        <p:nvPr/>
      </p:nvGrpSpPr>
      <p:grpSpPr>
        <a:xfrm>
          <a:off x="0" y="0"/>
          <a:ext cx="0" cy="0"/>
          <a:chOff x="0" y="0"/>
          <a:chExt cx="0" cy="0"/>
        </a:xfrm>
      </p:grpSpPr>
      <p:sp>
        <p:nvSpPr>
          <p:cNvPr id="83" name="Google Shape;83;p5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7"/>
          <p:cNvSpPr txBox="1"/>
          <p:nvPr>
            <p:ph idx="1" type="body"/>
          </p:nvPr>
        </p:nvSpPr>
        <p:spPr>
          <a:xfrm rot="5400000">
            <a:off x="4527910" y="-1060599"/>
            <a:ext cx="3450613" cy="9603275"/>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85" name="Google Shape;85;p57"/>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7"/>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8" name="Google Shape;88;p57"/>
          <p:cNvCxnSpPr/>
          <p:nvPr/>
        </p:nvCxnSpPr>
        <p:spPr>
          <a:xfrm>
            <a:off x="1453896" y="1847088"/>
            <a:ext cx="9607522" cy="0"/>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9" name="Shape 89"/>
        <p:cNvGrpSpPr/>
        <p:nvPr/>
      </p:nvGrpSpPr>
      <p:grpSpPr>
        <a:xfrm>
          <a:off x="0" y="0"/>
          <a:ext cx="0" cy="0"/>
          <a:chOff x="0" y="0"/>
          <a:chExt cx="0" cy="0"/>
        </a:xfrm>
      </p:grpSpPr>
      <p:sp>
        <p:nvSpPr>
          <p:cNvPr id="90" name="Google Shape;90;p58"/>
          <p:cNvSpPr txBox="1"/>
          <p:nvPr>
            <p:ph type="title"/>
          </p:nvPr>
        </p:nvSpPr>
        <p:spPr>
          <a:xfrm rot="5400000">
            <a:off x="7917038" y="2321047"/>
            <a:ext cx="4659889" cy="161574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dk1"/>
              </a:buClr>
              <a:buSzPts val="3200"/>
              <a:buFont typeface="Gill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58"/>
          <p:cNvSpPr txBox="1"/>
          <p:nvPr>
            <p:ph idx="1" type="body"/>
          </p:nvPr>
        </p:nvSpPr>
        <p:spPr>
          <a:xfrm rot="5400000">
            <a:off x="3029143" y="-785498"/>
            <a:ext cx="4659889" cy="7828830"/>
          </a:xfrm>
          <a:prstGeom prst="rect">
            <a:avLst/>
          </a:prstGeom>
          <a:noFill/>
          <a:ln>
            <a:noFill/>
          </a:ln>
        </p:spPr>
        <p:txBody>
          <a:bodyPr anchorCtr="0" anchor="t" bIns="45700" lIns="91425" spcFirstLastPara="1" rIns="91425" wrap="square" tIns="45700">
            <a:normAutofit/>
          </a:bodyPr>
          <a:lstStyle>
            <a:lvl1pPr indent="-342900" lvl="0" marL="457200" algn="l">
              <a:lnSpc>
                <a:spcPct val="120000"/>
              </a:lnSpc>
              <a:spcBef>
                <a:spcPts val="1000"/>
              </a:spcBef>
              <a:spcAft>
                <a:spcPts val="0"/>
              </a:spcAft>
              <a:buSzPts val="1800"/>
              <a:buChar char="•"/>
              <a:defRPr/>
            </a:lvl1pPr>
            <a:lvl2pPr indent="-342900" lvl="1" marL="914400" algn="l">
              <a:lnSpc>
                <a:spcPct val="120000"/>
              </a:lnSpc>
              <a:spcBef>
                <a:spcPts val="500"/>
              </a:spcBef>
              <a:spcAft>
                <a:spcPts val="0"/>
              </a:spcAft>
              <a:buSzPts val="1800"/>
              <a:buChar char="•"/>
              <a:defRPr/>
            </a:lvl2pPr>
            <a:lvl3pPr indent="-342900" lvl="2" marL="1371600" algn="l">
              <a:lnSpc>
                <a:spcPct val="120000"/>
              </a:lnSpc>
              <a:spcBef>
                <a:spcPts val="500"/>
              </a:spcBef>
              <a:spcAft>
                <a:spcPts val="0"/>
              </a:spcAft>
              <a:buSzPts val="1800"/>
              <a:buChar char="•"/>
              <a:defRPr/>
            </a:lvl3pPr>
            <a:lvl4pPr indent="-342900" lvl="3" marL="1828800" algn="l">
              <a:lnSpc>
                <a:spcPct val="120000"/>
              </a:lnSpc>
              <a:spcBef>
                <a:spcPts val="500"/>
              </a:spcBef>
              <a:spcAft>
                <a:spcPts val="0"/>
              </a:spcAft>
              <a:buSzPts val="1800"/>
              <a:buChar char="•"/>
              <a:defRPr/>
            </a:lvl4pPr>
            <a:lvl5pPr indent="-342900" lvl="4" marL="2286000" algn="l">
              <a:lnSpc>
                <a:spcPct val="120000"/>
              </a:lnSpc>
              <a:spcBef>
                <a:spcPts val="500"/>
              </a:spcBef>
              <a:spcAft>
                <a:spcPts val="0"/>
              </a:spcAft>
              <a:buSzPts val="1800"/>
              <a:buChar char="•"/>
              <a:defRPr/>
            </a:lvl5pPr>
            <a:lvl6pPr indent="-342900" lvl="5" marL="2743200" algn="l">
              <a:lnSpc>
                <a:spcPct val="120000"/>
              </a:lnSpc>
              <a:spcBef>
                <a:spcPts val="500"/>
              </a:spcBef>
              <a:spcAft>
                <a:spcPts val="0"/>
              </a:spcAft>
              <a:buSzPts val="1800"/>
              <a:buChar char="•"/>
              <a:defRPr/>
            </a:lvl6pPr>
            <a:lvl7pPr indent="-342900" lvl="6" marL="3200400" algn="l">
              <a:lnSpc>
                <a:spcPct val="120000"/>
              </a:lnSpc>
              <a:spcBef>
                <a:spcPts val="500"/>
              </a:spcBef>
              <a:spcAft>
                <a:spcPts val="0"/>
              </a:spcAft>
              <a:buSzPts val="1800"/>
              <a:buChar char="•"/>
              <a:defRPr/>
            </a:lvl7pPr>
            <a:lvl8pPr indent="-342900" lvl="7" marL="3657600" algn="l">
              <a:lnSpc>
                <a:spcPct val="120000"/>
              </a:lnSpc>
              <a:spcBef>
                <a:spcPts val="500"/>
              </a:spcBef>
              <a:spcAft>
                <a:spcPts val="0"/>
              </a:spcAft>
              <a:buSzPts val="1800"/>
              <a:buChar char="•"/>
              <a:defRPr/>
            </a:lvl8pPr>
            <a:lvl9pPr indent="-342900" lvl="8" marL="4114800" algn="l">
              <a:lnSpc>
                <a:spcPct val="120000"/>
              </a:lnSpc>
              <a:spcBef>
                <a:spcPts val="500"/>
              </a:spcBef>
              <a:spcAft>
                <a:spcPts val="0"/>
              </a:spcAft>
              <a:buSzPts val="1800"/>
              <a:buChar char="•"/>
              <a:defRPr/>
            </a:lvl9pPr>
          </a:lstStyle>
          <a:p/>
        </p:txBody>
      </p:sp>
      <p:sp>
        <p:nvSpPr>
          <p:cNvPr id="92" name="Google Shape;92;p58"/>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8"/>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58"/>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95" name="Google Shape;95;p58"/>
          <p:cNvCxnSpPr/>
          <p:nvPr/>
        </p:nvCxnSpPr>
        <p:spPr>
          <a:xfrm>
            <a:off x="9439111" y="798973"/>
            <a:ext cx="0" cy="4659889"/>
          </a:xfrm>
          <a:prstGeom prst="straightConnector1">
            <a:avLst/>
          </a:prstGeom>
          <a:noFill/>
          <a:ln cap="flat" cmpd="sng" w="31750">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EBE9E6"/>
            </a:gs>
            <a:gs pos="100000">
              <a:srgbClr val="C9C5C0"/>
            </a:gs>
          </a:gsLst>
          <a:path path="circle">
            <a:fillToRect b="50%" l="50%" r="50%" t="50%"/>
          </a:path>
          <a:tileRect/>
        </a:gradFill>
      </p:bgPr>
    </p:bg>
    <p:spTree>
      <p:nvGrpSpPr>
        <p:cNvPr id="5" name="Shape 5"/>
        <p:cNvGrpSpPr/>
        <p:nvPr/>
      </p:nvGrpSpPr>
      <p:grpSpPr>
        <a:xfrm>
          <a:off x="0" y="0"/>
          <a:ext cx="0" cy="0"/>
          <a:chOff x="0" y="0"/>
          <a:chExt cx="0" cy="0"/>
        </a:xfrm>
      </p:grpSpPr>
      <p:sp>
        <p:nvSpPr>
          <p:cNvPr id="6" name="Google Shape;6;p47"/>
          <p:cNvSpPr/>
          <p:nvPr/>
        </p:nvSpPr>
        <p:spPr>
          <a:xfrm>
            <a:off x="0" y="2019476"/>
            <a:ext cx="12192000" cy="4105941"/>
          </a:xfrm>
          <a:prstGeom prst="rect">
            <a:avLst/>
          </a:prstGeom>
          <a:gradFill>
            <a:gsLst>
              <a:gs pos="0">
                <a:srgbClr val="DFDBD5">
                  <a:alpha val="0"/>
                </a:srgbClr>
              </a:gs>
              <a:gs pos="100000">
                <a:schemeClr val="lt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 name="Google Shape;7;p47"/>
          <p:cNvPicPr preferRelativeResize="0"/>
          <p:nvPr/>
        </p:nvPicPr>
        <p:blipFill rotWithShape="1">
          <a:blip r:embed="rId1">
            <a:alphaModFix/>
          </a:blip>
          <a:srcRect b="-1538" l="0" r="0" t="1538"/>
          <a:stretch/>
        </p:blipFill>
        <p:spPr>
          <a:xfrm>
            <a:off x="0" y="6126480"/>
            <a:ext cx="12192000" cy="742950"/>
          </a:xfrm>
          <a:prstGeom prst="rect">
            <a:avLst/>
          </a:prstGeom>
          <a:noFill/>
          <a:ln>
            <a:noFill/>
          </a:ln>
        </p:spPr>
      </p:pic>
      <p:sp>
        <p:nvSpPr>
          <p:cNvPr id="8" name="Google Shape;8;p47"/>
          <p:cNvSpPr txBox="1"/>
          <p:nvPr>
            <p:ph type="title"/>
          </p:nvPr>
        </p:nvSpPr>
        <p:spPr>
          <a:xfrm>
            <a:off x="1451579" y="804519"/>
            <a:ext cx="9603275" cy="1049235"/>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chemeClr val="dk1"/>
              </a:buClr>
              <a:buSzPts val="3200"/>
              <a:buFont typeface="Gill Sans"/>
              <a:buNone/>
              <a:defRPr b="0" i="0" sz="3200" u="none" cap="none" strike="noStrike">
                <a:solidFill>
                  <a:schemeClr val="dk1"/>
                </a:solidFill>
                <a:latin typeface="Gill Sans"/>
                <a:ea typeface="Gill Sans"/>
                <a:cs typeface="Gill Sans"/>
                <a:sym typeface="Gill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47"/>
          <p:cNvSpPr txBox="1"/>
          <p:nvPr>
            <p:ph idx="1" type="body"/>
          </p:nvPr>
        </p:nvSpPr>
        <p:spPr>
          <a:xfrm>
            <a:off x="1451579" y="2015732"/>
            <a:ext cx="9603275" cy="3450613"/>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20000"/>
              </a:lnSpc>
              <a:spcBef>
                <a:spcPts val="1000"/>
              </a:spcBef>
              <a:spcAft>
                <a:spcPts val="0"/>
              </a:spcAft>
              <a:buClr>
                <a:schemeClr val="accent1"/>
              </a:buClr>
              <a:buSzPts val="2000"/>
              <a:buFont typeface="Arial"/>
              <a:buChar char="•"/>
              <a:defRPr b="0" i="0" sz="2000" u="none" cap="none" strike="noStrike">
                <a:solidFill>
                  <a:schemeClr val="dk1"/>
                </a:solidFill>
                <a:latin typeface="Gill Sans"/>
                <a:ea typeface="Gill Sans"/>
                <a:cs typeface="Gill Sans"/>
                <a:sym typeface="Gill Sans"/>
              </a:defRPr>
            </a:lvl1pPr>
            <a:lvl2pPr indent="-342900" lvl="1" marL="914400" marR="0" rtl="0" algn="l">
              <a:lnSpc>
                <a:spcPct val="120000"/>
              </a:lnSpc>
              <a:spcBef>
                <a:spcPts val="500"/>
              </a:spcBef>
              <a:spcAft>
                <a:spcPts val="0"/>
              </a:spcAft>
              <a:buClr>
                <a:schemeClr val="accent1"/>
              </a:buClr>
              <a:buSzPts val="1800"/>
              <a:buFont typeface="Arial"/>
              <a:buChar char="•"/>
              <a:defRPr b="0" i="0" sz="1800" u="none" cap="none" strike="noStrike">
                <a:solidFill>
                  <a:schemeClr val="dk1"/>
                </a:solidFill>
                <a:latin typeface="Gill Sans"/>
                <a:ea typeface="Gill Sans"/>
                <a:cs typeface="Gill Sans"/>
                <a:sym typeface="Gill Sans"/>
              </a:defRPr>
            </a:lvl2pPr>
            <a:lvl3pPr indent="-330200" lvl="2" marL="1371600" marR="0" rtl="0" algn="l">
              <a:lnSpc>
                <a:spcPct val="120000"/>
              </a:lnSpc>
              <a:spcBef>
                <a:spcPts val="500"/>
              </a:spcBef>
              <a:spcAft>
                <a:spcPts val="0"/>
              </a:spcAft>
              <a:buClr>
                <a:schemeClr val="accent1"/>
              </a:buClr>
              <a:buSzPts val="1600"/>
              <a:buFont typeface="Arial"/>
              <a:buChar char="•"/>
              <a:defRPr b="0" i="0" sz="1600" u="none" cap="none" strike="noStrike">
                <a:solidFill>
                  <a:schemeClr val="dk1"/>
                </a:solidFill>
                <a:latin typeface="Gill Sans"/>
                <a:ea typeface="Gill Sans"/>
                <a:cs typeface="Gill Sans"/>
                <a:sym typeface="Gill Sans"/>
              </a:defRPr>
            </a:lvl3pPr>
            <a:lvl4pPr indent="-317500" lvl="3" marL="1828800" marR="0" rtl="0" algn="l">
              <a:lnSpc>
                <a:spcPct val="120000"/>
              </a:lnSpc>
              <a:spcBef>
                <a:spcPts val="500"/>
              </a:spcBef>
              <a:spcAft>
                <a:spcPts val="0"/>
              </a:spcAft>
              <a:buClr>
                <a:schemeClr val="accent1"/>
              </a:buClr>
              <a:buSzPts val="1400"/>
              <a:buFont typeface="Arial"/>
              <a:buChar char="•"/>
              <a:defRPr b="0" i="0" sz="1400" u="none" cap="none" strike="noStrike">
                <a:solidFill>
                  <a:schemeClr val="dk1"/>
                </a:solidFill>
                <a:latin typeface="Gill Sans"/>
                <a:ea typeface="Gill Sans"/>
                <a:cs typeface="Gill Sans"/>
                <a:sym typeface="Gill Sans"/>
              </a:defRPr>
            </a:lvl4pPr>
            <a:lvl5pPr indent="-304800" lvl="4" marL="22860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5pPr>
            <a:lvl6pPr indent="-304800" lvl="5" marL="27432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6pPr>
            <a:lvl7pPr indent="-304800" lvl="6" marL="32004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7pPr>
            <a:lvl8pPr indent="-304800" lvl="7" marL="36576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8pPr>
            <a:lvl9pPr indent="-304800" lvl="8" marL="4114800" marR="0" rtl="0" algn="l">
              <a:lnSpc>
                <a:spcPct val="120000"/>
              </a:lnSpc>
              <a:spcBef>
                <a:spcPts val="500"/>
              </a:spcBef>
              <a:spcAft>
                <a:spcPts val="0"/>
              </a:spcAft>
              <a:buClr>
                <a:schemeClr val="accent1"/>
              </a:buClr>
              <a:buSzPts val="1200"/>
              <a:buFont typeface="Arial"/>
              <a:buChar char="•"/>
              <a:defRPr b="0" i="0" sz="1200" u="none" cap="none" strike="noStrike">
                <a:solidFill>
                  <a:schemeClr val="dk1"/>
                </a:solidFill>
                <a:latin typeface="Gill Sans"/>
                <a:ea typeface="Gill Sans"/>
                <a:cs typeface="Gill Sans"/>
                <a:sym typeface="Gill Sans"/>
              </a:defRPr>
            </a:lvl9pPr>
          </a:lstStyle>
          <a:p/>
        </p:txBody>
      </p:sp>
      <p:sp>
        <p:nvSpPr>
          <p:cNvPr id="10" name="Google Shape;10;p47"/>
          <p:cNvSpPr txBox="1"/>
          <p:nvPr>
            <p:ph idx="10" type="dt"/>
          </p:nvPr>
        </p:nvSpPr>
        <p:spPr>
          <a:xfrm>
            <a:off x="7554138" y="330370"/>
            <a:ext cx="3500715" cy="309201"/>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1" name="Google Shape;11;p47"/>
          <p:cNvSpPr txBox="1"/>
          <p:nvPr>
            <p:ph idx="11" type="ftr"/>
          </p:nvPr>
        </p:nvSpPr>
        <p:spPr>
          <a:xfrm>
            <a:off x="1451579" y="329307"/>
            <a:ext cx="5938836" cy="309201"/>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rgbClr val="888888"/>
                </a:solidFill>
                <a:latin typeface="Gill Sans"/>
                <a:ea typeface="Gill Sans"/>
                <a:cs typeface="Gill Sans"/>
                <a:sym typeface="Gill Sans"/>
              </a:defRPr>
            </a:lvl1pPr>
            <a:lvl2pPr lvl="1"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2pPr>
            <a:lvl3pPr lvl="2"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3pPr>
            <a:lvl4pPr lvl="3"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4pPr>
            <a:lvl5pPr lvl="4"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5pPr>
            <a:lvl6pPr lvl="5"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6pPr>
            <a:lvl7pPr lvl="6"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7pPr>
            <a:lvl8pPr lvl="7"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8pPr>
            <a:lvl9pPr lvl="8" marR="0" rtl="0" algn="l">
              <a:spcBef>
                <a:spcPts val="0"/>
              </a:spcBef>
              <a:spcAft>
                <a:spcPts val="0"/>
              </a:spcAft>
              <a:buSzPts val="1400"/>
              <a:buNone/>
              <a:defRPr b="0" i="0" sz="1800" u="none" cap="none" strike="noStrike">
                <a:solidFill>
                  <a:schemeClr val="dk1"/>
                </a:solidFill>
                <a:latin typeface="Gill Sans"/>
                <a:ea typeface="Gill Sans"/>
                <a:cs typeface="Gill Sans"/>
                <a:sym typeface="Gill Sans"/>
              </a:defRPr>
            </a:lvl9pPr>
          </a:lstStyle>
          <a:p/>
        </p:txBody>
      </p:sp>
      <p:sp>
        <p:nvSpPr>
          <p:cNvPr id="12" name="Google Shape;12;p47"/>
          <p:cNvSpPr txBox="1"/>
          <p:nvPr>
            <p:ph idx="12" type="sldNum"/>
          </p:nvPr>
        </p:nvSpPr>
        <p:spPr>
          <a:xfrm>
            <a:off x="480060" y="798973"/>
            <a:ext cx="811019" cy="503578"/>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2800" u="none" cap="none" strike="noStrike">
                <a:solidFill>
                  <a:schemeClr val="accent1"/>
                </a:solidFill>
                <a:latin typeface="Gill Sans"/>
                <a:ea typeface="Gill Sans"/>
                <a:cs typeface="Gill Sans"/>
                <a:sym typeface="Gill Sans"/>
              </a:defRPr>
            </a:lvl1pPr>
            <a:lvl2pPr indent="0" lvl="1" marL="0" marR="0" rtl="0" algn="r">
              <a:spcBef>
                <a:spcPts val="0"/>
              </a:spcBef>
              <a:buNone/>
              <a:defRPr b="0" i="0" sz="2800" u="none" cap="none" strike="noStrike">
                <a:solidFill>
                  <a:schemeClr val="accent1"/>
                </a:solidFill>
                <a:latin typeface="Gill Sans"/>
                <a:ea typeface="Gill Sans"/>
                <a:cs typeface="Gill Sans"/>
                <a:sym typeface="Gill Sans"/>
              </a:defRPr>
            </a:lvl2pPr>
            <a:lvl3pPr indent="0" lvl="2" marL="0" marR="0" rtl="0" algn="r">
              <a:spcBef>
                <a:spcPts val="0"/>
              </a:spcBef>
              <a:buNone/>
              <a:defRPr b="0" i="0" sz="2800" u="none" cap="none" strike="noStrike">
                <a:solidFill>
                  <a:schemeClr val="accent1"/>
                </a:solidFill>
                <a:latin typeface="Gill Sans"/>
                <a:ea typeface="Gill Sans"/>
                <a:cs typeface="Gill Sans"/>
                <a:sym typeface="Gill Sans"/>
              </a:defRPr>
            </a:lvl3pPr>
            <a:lvl4pPr indent="0" lvl="3" marL="0" marR="0" rtl="0" algn="r">
              <a:spcBef>
                <a:spcPts val="0"/>
              </a:spcBef>
              <a:buNone/>
              <a:defRPr b="0" i="0" sz="2800" u="none" cap="none" strike="noStrike">
                <a:solidFill>
                  <a:schemeClr val="accent1"/>
                </a:solidFill>
                <a:latin typeface="Gill Sans"/>
                <a:ea typeface="Gill Sans"/>
                <a:cs typeface="Gill Sans"/>
                <a:sym typeface="Gill Sans"/>
              </a:defRPr>
            </a:lvl4pPr>
            <a:lvl5pPr indent="0" lvl="4" marL="0" marR="0" rtl="0" algn="r">
              <a:spcBef>
                <a:spcPts val="0"/>
              </a:spcBef>
              <a:buNone/>
              <a:defRPr b="0" i="0" sz="2800" u="none" cap="none" strike="noStrike">
                <a:solidFill>
                  <a:schemeClr val="accent1"/>
                </a:solidFill>
                <a:latin typeface="Gill Sans"/>
                <a:ea typeface="Gill Sans"/>
                <a:cs typeface="Gill Sans"/>
                <a:sym typeface="Gill Sans"/>
              </a:defRPr>
            </a:lvl5pPr>
            <a:lvl6pPr indent="0" lvl="5" marL="0" marR="0" rtl="0" algn="r">
              <a:spcBef>
                <a:spcPts val="0"/>
              </a:spcBef>
              <a:buNone/>
              <a:defRPr b="0" i="0" sz="2800" u="none" cap="none" strike="noStrike">
                <a:solidFill>
                  <a:schemeClr val="accent1"/>
                </a:solidFill>
                <a:latin typeface="Gill Sans"/>
                <a:ea typeface="Gill Sans"/>
                <a:cs typeface="Gill Sans"/>
                <a:sym typeface="Gill Sans"/>
              </a:defRPr>
            </a:lvl6pPr>
            <a:lvl7pPr indent="0" lvl="6" marL="0" marR="0" rtl="0" algn="r">
              <a:spcBef>
                <a:spcPts val="0"/>
              </a:spcBef>
              <a:buNone/>
              <a:defRPr b="0" i="0" sz="2800" u="none" cap="none" strike="noStrike">
                <a:solidFill>
                  <a:schemeClr val="accent1"/>
                </a:solidFill>
                <a:latin typeface="Gill Sans"/>
                <a:ea typeface="Gill Sans"/>
                <a:cs typeface="Gill Sans"/>
                <a:sym typeface="Gill Sans"/>
              </a:defRPr>
            </a:lvl7pPr>
            <a:lvl8pPr indent="0" lvl="7" marL="0" marR="0" rtl="0" algn="r">
              <a:spcBef>
                <a:spcPts val="0"/>
              </a:spcBef>
              <a:buNone/>
              <a:defRPr b="0" i="0" sz="2800" u="none" cap="none" strike="noStrike">
                <a:solidFill>
                  <a:schemeClr val="accent1"/>
                </a:solidFill>
                <a:latin typeface="Gill Sans"/>
                <a:ea typeface="Gill Sans"/>
                <a:cs typeface="Gill Sans"/>
                <a:sym typeface="Gill Sans"/>
              </a:defRPr>
            </a:lvl8pPr>
            <a:lvl9pPr indent="0" lvl="8" marL="0" marR="0" rtl="0" algn="r">
              <a:spcBef>
                <a:spcPts val="0"/>
              </a:spcBef>
              <a:buNone/>
              <a:defRPr b="0" i="0" sz="2800" u="none" cap="none" strike="noStrike">
                <a:solidFill>
                  <a:schemeClr val="accent1"/>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47"/>
          <p:cNvCxnSpPr/>
          <p:nvPr/>
        </p:nvCxnSpPr>
        <p:spPr>
          <a:xfrm>
            <a:off x="0" y="6128413"/>
            <a:ext cx="12192000" cy="0"/>
          </a:xfrm>
          <a:prstGeom prst="straightConnector1">
            <a:avLst/>
          </a:prstGeom>
          <a:noFill/>
          <a:ln cap="flat" cmpd="sng" w="12700">
            <a:solidFill>
              <a:srgbClr val="000001">
                <a:alpha val="20000"/>
              </a:srgbClr>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
          <p:cNvSpPr txBox="1"/>
          <p:nvPr>
            <p:ph idx="4294967295" type="ctrTitle"/>
          </p:nvPr>
        </p:nvSpPr>
        <p:spPr>
          <a:xfrm>
            <a:off x="3554413" y="801688"/>
            <a:ext cx="8637587" cy="2541587"/>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2000"/>
              <a:buFont typeface="Gill Sans"/>
              <a:buNone/>
            </a:pPr>
            <a:r>
              <a:rPr b="1" i="0" lang="en-US" sz="2000" u="none" cap="none" strike="noStrike">
                <a:solidFill>
                  <a:schemeClr val="dk1"/>
                </a:solidFill>
                <a:latin typeface="Gill Sans"/>
                <a:ea typeface="Gill Sans"/>
                <a:cs typeface="Gill Sans"/>
                <a:sym typeface="Gill Sans"/>
              </a:rPr>
              <a:t>MONETARY THEORY AND POLICY</a:t>
            </a:r>
            <a:endParaRPr b="1" i="0" sz="2000" u="none" cap="none" strike="noStrike">
              <a:solidFill>
                <a:schemeClr val="dk1"/>
              </a:solidFill>
              <a:latin typeface="Gill Sans"/>
              <a:ea typeface="Gill Sans"/>
              <a:cs typeface="Gill Sans"/>
              <a:sym typeface="Gill Sans"/>
            </a:endParaRPr>
          </a:p>
        </p:txBody>
      </p:sp>
      <p:sp>
        <p:nvSpPr>
          <p:cNvPr id="101" name="Google Shape;101;p1"/>
          <p:cNvSpPr txBox="1"/>
          <p:nvPr>
            <p:ph idx="4294967295" type="subTitle"/>
          </p:nvPr>
        </p:nvSpPr>
        <p:spPr>
          <a:xfrm>
            <a:off x="0" y="3578225"/>
            <a:ext cx="9144000" cy="1655763"/>
          </a:xfrm>
          <a:prstGeom prst="rect">
            <a:avLst/>
          </a:prstGeom>
          <a:noFill/>
          <a:ln>
            <a:noFill/>
          </a:ln>
        </p:spPr>
        <p:txBody>
          <a:bodyPr anchorCtr="0" anchor="t" bIns="45700" lIns="91425" spcFirstLastPara="1" rIns="91425" wrap="square" tIns="45700">
            <a:normAutofit/>
          </a:bodyPr>
          <a:lstStyle/>
          <a:p>
            <a:pPr indent="-228600" lvl="0" marL="228600" marR="0" rtl="0" algn="ctr">
              <a:lnSpc>
                <a:spcPct val="120000"/>
              </a:lnSpc>
              <a:spcBef>
                <a:spcPts val="0"/>
              </a:spcBef>
              <a:spcAft>
                <a:spcPts val="0"/>
              </a:spcAft>
              <a:buClr>
                <a:schemeClr val="accent1"/>
              </a:buClr>
              <a:buSzPts val="2000"/>
              <a:buFont typeface="Arial"/>
              <a:buChar char="•"/>
            </a:pPr>
            <a:r>
              <a:rPr b="1" i="0" lang="en-US" sz="2000" u="none" cap="none" strike="noStrike">
                <a:solidFill>
                  <a:schemeClr val="dk1"/>
                </a:solidFill>
                <a:latin typeface="Gill Sans"/>
                <a:ea typeface="Gill Sans"/>
                <a:cs typeface="Gill Sans"/>
                <a:sym typeface="Gill Sans"/>
              </a:rPr>
              <a:t>WEEK 11- THE QUANTITY THEORY OF MONEY AND ITS VARIANTS</a:t>
            </a:r>
            <a:endParaRPr b="1" i="0" sz="2000" u="none" cap="none" strike="noStrike">
              <a:solidFill>
                <a:schemeClr val="dk1"/>
              </a:solidFill>
              <a:latin typeface="Gill Sans"/>
              <a:ea typeface="Gill Sans"/>
              <a:cs typeface="Gill Sans"/>
              <a:sym typeface="Gill San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CONTENTS</a:t>
            </a:r>
            <a:endParaRPr/>
          </a:p>
          <a:p>
            <a:pPr indent="-228600" lvl="0" marL="228600" rtl="0" algn="l">
              <a:lnSpc>
                <a:spcPct val="120000"/>
              </a:lnSpc>
              <a:spcBef>
                <a:spcPts val="1000"/>
              </a:spcBef>
              <a:spcAft>
                <a:spcPts val="0"/>
              </a:spcAft>
              <a:buSzPts val="2000"/>
              <a:buChar char="•"/>
            </a:pPr>
            <a:r>
              <a:rPr lang="en-US"/>
              <a:t>1.0 Introduction</a:t>
            </a:r>
            <a:endParaRPr/>
          </a:p>
          <a:p>
            <a:pPr indent="-228600" lvl="0" marL="228600" rtl="0" algn="l">
              <a:lnSpc>
                <a:spcPct val="120000"/>
              </a:lnSpc>
              <a:spcBef>
                <a:spcPts val="1000"/>
              </a:spcBef>
              <a:spcAft>
                <a:spcPts val="0"/>
              </a:spcAft>
              <a:buSzPts val="2000"/>
              <a:buChar char="•"/>
            </a:pPr>
            <a:r>
              <a:rPr lang="en-US"/>
              <a:t>2.0 Objectives</a:t>
            </a:r>
            <a:endParaRPr/>
          </a:p>
          <a:p>
            <a:pPr indent="-228600" lvl="0" marL="228600" rtl="0" algn="l">
              <a:lnSpc>
                <a:spcPct val="120000"/>
              </a:lnSpc>
              <a:spcBef>
                <a:spcPts val="1000"/>
              </a:spcBef>
              <a:spcAft>
                <a:spcPts val="0"/>
              </a:spcAft>
              <a:buSzPts val="2000"/>
              <a:buChar char="•"/>
            </a:pPr>
            <a:r>
              <a:rPr lang="en-US"/>
              <a:t>3.0 Main content</a:t>
            </a:r>
            <a:endParaRPr/>
          </a:p>
          <a:p>
            <a:pPr indent="-228600" lvl="0" marL="228600" rtl="0" algn="l">
              <a:lnSpc>
                <a:spcPct val="120000"/>
              </a:lnSpc>
              <a:spcBef>
                <a:spcPts val="1000"/>
              </a:spcBef>
              <a:spcAft>
                <a:spcPts val="0"/>
              </a:spcAft>
              <a:buSzPts val="2000"/>
              <a:buChar char="•"/>
            </a:pPr>
            <a:r>
              <a:rPr lang="en-US"/>
              <a:t>3.1 Meaning of value of money</a:t>
            </a:r>
            <a:endParaRPr/>
          </a:p>
          <a:p>
            <a:pPr indent="-228600" lvl="0" marL="228600" rtl="0" algn="l">
              <a:lnSpc>
                <a:spcPct val="120000"/>
              </a:lnSpc>
              <a:spcBef>
                <a:spcPts val="1000"/>
              </a:spcBef>
              <a:spcAft>
                <a:spcPts val="0"/>
              </a:spcAft>
              <a:buSzPts val="2000"/>
              <a:buChar char="•"/>
            </a:pPr>
            <a:r>
              <a:rPr lang="en-US"/>
              <a:t>3.2 Fisher‘s quantity theory of money: the cash transactions Approach</a:t>
            </a:r>
            <a:endParaRPr/>
          </a:p>
          <a:p>
            <a:pPr indent="-228600" lvl="0" marL="228600" rtl="0" algn="l">
              <a:lnSpc>
                <a:spcPct val="120000"/>
              </a:lnSpc>
              <a:spcBef>
                <a:spcPts val="1000"/>
              </a:spcBef>
              <a:spcAft>
                <a:spcPts val="0"/>
              </a:spcAft>
              <a:buSzPts val="2000"/>
              <a:buChar char="•"/>
            </a:pPr>
            <a:r>
              <a:rPr lang="en-US"/>
              <a:t>3.2.1	Quantity theory of money: Income version</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3.2.2	Assumption of the Theory</a:t>
            </a:r>
            <a:endParaRPr/>
          </a:p>
          <a:p>
            <a:pPr indent="-228600" lvl="0" marL="228600" rtl="0" algn="l">
              <a:lnSpc>
                <a:spcPct val="120000"/>
              </a:lnSpc>
              <a:spcBef>
                <a:spcPts val="1000"/>
              </a:spcBef>
              <a:spcAft>
                <a:spcPts val="0"/>
              </a:spcAft>
              <a:buSzPts val="2000"/>
              <a:buChar char="•"/>
            </a:pPr>
            <a:r>
              <a:rPr lang="en-US"/>
              <a:t>3.2.3	Criticisms of the theory</a:t>
            </a:r>
            <a:endParaRPr/>
          </a:p>
          <a:p>
            <a:pPr indent="-228600" lvl="0" marL="228600" rtl="0" algn="l">
              <a:lnSpc>
                <a:spcPct val="120000"/>
              </a:lnSpc>
              <a:spcBef>
                <a:spcPts val="1000"/>
              </a:spcBef>
              <a:spcAft>
                <a:spcPts val="0"/>
              </a:spcAft>
              <a:buSzPts val="2000"/>
              <a:buChar char="•"/>
            </a:pPr>
            <a:r>
              <a:rPr lang="en-US"/>
              <a:t>4.0	Conclusion</a:t>
            </a:r>
            <a:endParaRPr/>
          </a:p>
          <a:p>
            <a:pPr indent="-228600" lvl="0" marL="228600" rtl="0" algn="l">
              <a:lnSpc>
                <a:spcPct val="120000"/>
              </a:lnSpc>
              <a:spcBef>
                <a:spcPts val="1000"/>
              </a:spcBef>
              <a:spcAft>
                <a:spcPts val="0"/>
              </a:spcAft>
              <a:buSzPts val="2000"/>
              <a:buChar char="•"/>
            </a:pPr>
            <a:r>
              <a:rPr lang="en-US"/>
              <a:t>5.0	Summary</a:t>
            </a:r>
            <a:endParaRPr/>
          </a:p>
          <a:p>
            <a:pPr indent="-228600" lvl="0" marL="228600" rtl="0" algn="l">
              <a:lnSpc>
                <a:spcPct val="120000"/>
              </a:lnSpc>
              <a:spcBef>
                <a:spcPts val="1000"/>
              </a:spcBef>
              <a:spcAft>
                <a:spcPts val="0"/>
              </a:spcAft>
              <a:buSzPts val="2000"/>
              <a:buChar char="•"/>
            </a:pPr>
            <a:r>
              <a:rPr lang="en-US"/>
              <a:t>6.0     References/Further Readings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1.0.	INTRODUCTION</a:t>
            </a:r>
            <a:endParaRPr/>
          </a:p>
          <a:p>
            <a:pPr indent="-228600" lvl="0" marL="228600" rtl="0" algn="l">
              <a:lnSpc>
                <a:spcPct val="120000"/>
              </a:lnSpc>
              <a:spcBef>
                <a:spcPts val="1000"/>
              </a:spcBef>
              <a:spcAft>
                <a:spcPts val="0"/>
              </a:spcAft>
              <a:buSzPts val="2000"/>
              <a:buChar char="•"/>
            </a:pPr>
            <a:r>
              <a:rPr lang="en-US"/>
              <a:t>Value for money is in the perception of the buyer or receiver of goods and/or services. </a:t>
            </a:r>
            <a:endParaRPr/>
          </a:p>
          <a:p>
            <a:pPr indent="-228600" lvl="0" marL="228600" rtl="0" algn="l">
              <a:lnSpc>
                <a:spcPct val="120000"/>
              </a:lnSpc>
              <a:spcBef>
                <a:spcPts val="1000"/>
              </a:spcBef>
              <a:spcAft>
                <a:spcPts val="0"/>
              </a:spcAft>
              <a:buSzPts val="2000"/>
              <a:buChar char="•"/>
            </a:pPr>
            <a:r>
              <a:rPr lang="en-US"/>
              <a:t>Proof of good value for money is in believing or concluding that the goods/services received was worth the price paid. </a:t>
            </a:r>
            <a:endParaRPr/>
          </a:p>
          <a:p>
            <a:pPr indent="-228600" lvl="0" marL="228600" rtl="0" algn="l">
              <a:lnSpc>
                <a:spcPct val="120000"/>
              </a:lnSpc>
              <a:spcBef>
                <a:spcPts val="1000"/>
              </a:spcBef>
              <a:spcAft>
                <a:spcPts val="0"/>
              </a:spcAft>
              <a:buSzPts val="2000"/>
              <a:buChar char="•"/>
            </a:pPr>
            <a:r>
              <a:rPr lang="en-US"/>
              <a:t>Examples of the types of factors that may be considered are suitability, quality, skills, price, whole of life costs and other criteria. </a:t>
            </a:r>
            <a:endParaRPr/>
          </a:p>
          <a:p>
            <a:pPr indent="-228600" lvl="0" marL="228600" rtl="0" algn="l">
              <a:lnSpc>
                <a:spcPct val="120000"/>
              </a:lnSpc>
              <a:spcBef>
                <a:spcPts val="1000"/>
              </a:spcBef>
              <a:spcAft>
                <a:spcPts val="0"/>
              </a:spcAft>
              <a:buSzPts val="2000"/>
              <a:buChar char="•"/>
            </a:pPr>
            <a:r>
              <a:rPr lang="en-US"/>
              <a:t>The mix of these and other factors and the relevant importance of each will vary on a case by case basis.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It is also the difference between the amount of work that should have been paid for and the actual amount paid. </a:t>
            </a:r>
            <a:endParaRPr/>
          </a:p>
          <a:p>
            <a:pPr indent="-228600" lvl="0" marL="228600" rtl="0" algn="l">
              <a:lnSpc>
                <a:spcPct val="120000"/>
              </a:lnSpc>
              <a:spcBef>
                <a:spcPts val="1000"/>
              </a:spcBef>
              <a:spcAft>
                <a:spcPts val="0"/>
              </a:spcAft>
              <a:buSzPts val="2000"/>
              <a:buChar char="•"/>
            </a:pPr>
            <a:r>
              <a:rPr lang="en-US"/>
              <a:t>To calculate the labor rate variance, determine the difference between actual labor rate per hour and standard labor rate per hour and then multiply by number of hours actually worked.</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2.0.	OBJECTIVES</a:t>
            </a:r>
            <a:endParaRPr/>
          </a:p>
          <a:p>
            <a:pPr indent="0" lvl="0" marL="0" rtl="0" algn="l">
              <a:lnSpc>
                <a:spcPct val="120000"/>
              </a:lnSpc>
              <a:spcBef>
                <a:spcPts val="1000"/>
              </a:spcBef>
              <a:spcAft>
                <a:spcPts val="0"/>
              </a:spcAft>
              <a:buSzPts val="2000"/>
              <a:buNone/>
            </a:pPr>
            <a:r>
              <a:rPr lang="en-US"/>
              <a:t>At the end of this topic you should be able to</a:t>
            </a:r>
            <a:endParaRPr/>
          </a:p>
          <a:p>
            <a:pPr indent="0" lvl="0" marL="0" rtl="0" algn="l">
              <a:lnSpc>
                <a:spcPct val="120000"/>
              </a:lnSpc>
              <a:spcBef>
                <a:spcPts val="1000"/>
              </a:spcBef>
              <a:spcAft>
                <a:spcPts val="0"/>
              </a:spcAft>
              <a:buSzPts val="2000"/>
              <a:buNone/>
            </a:pPr>
            <a:r>
              <a:rPr lang="en-US">
                <a:solidFill>
                  <a:srgbClr val="C00000"/>
                </a:solidFill>
              </a:rPr>
              <a:t>1.    </a:t>
            </a:r>
            <a:r>
              <a:rPr lang="en-US"/>
              <a:t>Define the concept of value for money,</a:t>
            </a:r>
            <a:endParaRPr/>
          </a:p>
          <a:p>
            <a:pPr indent="0" lvl="0" marL="0" rtl="0" algn="l">
              <a:lnSpc>
                <a:spcPct val="120000"/>
              </a:lnSpc>
              <a:spcBef>
                <a:spcPts val="1000"/>
              </a:spcBef>
              <a:spcAft>
                <a:spcPts val="0"/>
              </a:spcAft>
              <a:buSzPts val="2000"/>
              <a:buNone/>
            </a:pPr>
            <a:r>
              <a:rPr lang="en-US">
                <a:solidFill>
                  <a:srgbClr val="C00000"/>
                </a:solidFill>
              </a:rPr>
              <a:t>2.    </a:t>
            </a:r>
            <a:r>
              <a:rPr lang="en-US"/>
              <a:t>Discuss the measurement of changes in the value of money.</a:t>
            </a:r>
            <a:endParaRPr/>
          </a:p>
          <a:p>
            <a:pPr indent="-457200" lvl="0" marL="457200" rtl="0" algn="l">
              <a:lnSpc>
                <a:spcPct val="120000"/>
              </a:lnSpc>
              <a:spcBef>
                <a:spcPts val="1000"/>
              </a:spcBef>
              <a:spcAft>
                <a:spcPts val="0"/>
              </a:spcAft>
              <a:buSzPts val="2000"/>
              <a:buAutoNum type="arabicPeriod" startAt="3"/>
            </a:pPr>
            <a:r>
              <a:rPr lang="en-US"/>
              <a:t>Analyze Fisher‘s quantity theory of money.</a:t>
            </a:r>
            <a:endParaRPr/>
          </a:p>
          <a:p>
            <a:pPr indent="-457200" lvl="0" marL="457200" rtl="0" algn="l">
              <a:lnSpc>
                <a:spcPct val="120000"/>
              </a:lnSpc>
              <a:spcBef>
                <a:spcPts val="1000"/>
              </a:spcBef>
              <a:spcAft>
                <a:spcPts val="0"/>
              </a:spcAft>
              <a:buSzPts val="2000"/>
              <a:buAutoNum type="arabicPeriod" startAt="3"/>
            </a:pPr>
            <a:r>
              <a:rPr lang="en-US"/>
              <a:t>Explain the quantity theory of money: Income version</a:t>
            </a:r>
            <a:endParaRPr/>
          </a:p>
          <a:p>
            <a:pPr indent="-457200" lvl="0" marL="457200" rtl="0" algn="l">
              <a:lnSpc>
                <a:spcPct val="120000"/>
              </a:lnSpc>
              <a:spcBef>
                <a:spcPts val="1000"/>
              </a:spcBef>
              <a:spcAft>
                <a:spcPts val="0"/>
              </a:spcAft>
              <a:buSzPts val="2000"/>
              <a:buAutoNum type="arabicPeriod" startAt="3"/>
            </a:pPr>
            <a:r>
              <a:rPr lang="en-US"/>
              <a:t>Evaluate the assumptions and criticisms of the quantity theory of money.</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MAIN CONTENT</a:t>
            </a:r>
            <a:endParaRPr/>
          </a:p>
          <a:p>
            <a:pPr indent="0" lvl="0" marL="0" rtl="0" algn="l">
              <a:lnSpc>
                <a:spcPct val="120000"/>
              </a:lnSpc>
              <a:spcBef>
                <a:spcPts val="1000"/>
              </a:spcBef>
              <a:spcAft>
                <a:spcPts val="0"/>
              </a:spcAft>
              <a:buSzPct val="100000"/>
              <a:buNone/>
            </a:pPr>
            <a:r>
              <a:rPr b="1" lang="en-US"/>
              <a:t>3.1 Meaning of Value of Money</a:t>
            </a:r>
            <a:endParaRPr/>
          </a:p>
          <a:p>
            <a:pPr indent="-228600" lvl="0" marL="228600" rtl="0" algn="l">
              <a:lnSpc>
                <a:spcPct val="120000"/>
              </a:lnSpc>
              <a:spcBef>
                <a:spcPts val="1000"/>
              </a:spcBef>
              <a:spcAft>
                <a:spcPts val="0"/>
              </a:spcAft>
              <a:buSzPct val="100000"/>
              <a:buChar char="•"/>
            </a:pPr>
            <a:r>
              <a:rPr lang="en-US"/>
              <a:t>The value of money is means the purchasing power of money over goods and services in a country. </a:t>
            </a:r>
            <a:endParaRPr/>
          </a:p>
          <a:p>
            <a:pPr indent="-228600" lvl="0" marL="228600" rtl="0" algn="l">
              <a:lnSpc>
                <a:spcPct val="120000"/>
              </a:lnSpc>
              <a:spcBef>
                <a:spcPts val="1000"/>
              </a:spcBef>
              <a:spcAft>
                <a:spcPts val="0"/>
              </a:spcAft>
              <a:buSzPct val="100000"/>
              <a:buChar char="•"/>
            </a:pPr>
            <a:r>
              <a:rPr lang="en-US"/>
              <a:t>What a shilling can buy in Kenya represents the value of money of the Kenya shilling. </a:t>
            </a:r>
            <a:endParaRPr/>
          </a:p>
          <a:p>
            <a:pPr indent="-228600" lvl="0" marL="228600" rtl="0" algn="l">
              <a:lnSpc>
                <a:spcPct val="120000"/>
              </a:lnSpc>
              <a:spcBef>
                <a:spcPts val="1000"/>
              </a:spcBef>
              <a:spcAft>
                <a:spcPts val="0"/>
              </a:spcAft>
              <a:buSzPct val="100000"/>
              <a:buChar char="•"/>
            </a:pPr>
            <a:r>
              <a:rPr lang="en-US"/>
              <a:t>The phrase, value of money is a relative concept which expresses the relationship between a unit of money and the goods and services which can be purchased with it. </a:t>
            </a:r>
            <a:endParaRPr/>
          </a:p>
          <a:p>
            <a:pPr indent="-228600" lvl="0" marL="228600" rtl="0" algn="l">
              <a:lnSpc>
                <a:spcPct val="120000"/>
              </a:lnSpc>
              <a:spcBef>
                <a:spcPts val="1000"/>
              </a:spcBef>
              <a:spcAft>
                <a:spcPts val="0"/>
              </a:spcAft>
              <a:buSzPct val="100000"/>
              <a:buChar char="•"/>
            </a:pPr>
            <a:r>
              <a:rPr lang="en-US"/>
              <a:t>This shows that the value of money is related to the price level because goods and services are purchased with a money unit at given prices</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relation between the value of money and price level is an inverse one. </a:t>
            </a:r>
            <a:endParaRPr/>
          </a:p>
          <a:p>
            <a:pPr indent="-228600" lvl="0" marL="228600" rtl="0" algn="l">
              <a:lnSpc>
                <a:spcPct val="120000"/>
              </a:lnSpc>
              <a:spcBef>
                <a:spcPts val="1000"/>
              </a:spcBef>
              <a:spcAft>
                <a:spcPts val="0"/>
              </a:spcAft>
              <a:buSzPts val="2000"/>
              <a:buChar char="•"/>
            </a:pPr>
            <a:r>
              <a:rPr lang="en-US"/>
              <a:t>If  V presents the value of money and P the price level, then, V = 1/P. When the price level rises, the value of money falls, and vice versa. </a:t>
            </a:r>
            <a:endParaRPr/>
          </a:p>
          <a:p>
            <a:pPr indent="-228600" lvl="0" marL="228600" rtl="0" algn="l">
              <a:lnSpc>
                <a:spcPct val="120000"/>
              </a:lnSpc>
              <a:spcBef>
                <a:spcPts val="1000"/>
              </a:spcBef>
              <a:spcAft>
                <a:spcPts val="0"/>
              </a:spcAft>
              <a:buSzPts val="2000"/>
              <a:buChar char="•"/>
            </a:pPr>
            <a:r>
              <a:rPr lang="en-US"/>
              <a:t>Thus, in order to measure the values of money, we have to find out the general price level.</a:t>
            </a:r>
            <a:endParaRPr/>
          </a:p>
          <a:p>
            <a:pPr indent="-228600" lvl="0" marL="228600" rtl="0" algn="l">
              <a:lnSpc>
                <a:spcPct val="120000"/>
              </a:lnSpc>
              <a:spcBef>
                <a:spcPts val="1000"/>
              </a:spcBef>
              <a:spcAft>
                <a:spcPts val="0"/>
              </a:spcAft>
              <a:buSzPts val="2000"/>
              <a:buChar char="•"/>
            </a:pPr>
            <a:r>
              <a:rPr lang="en-US"/>
              <a:t>The value of money is of two types, namely:</a:t>
            </a:r>
            <a:endParaRPr/>
          </a:p>
          <a:p>
            <a:pPr indent="0" lvl="1" marL="457200" rtl="0" algn="l">
              <a:lnSpc>
                <a:spcPct val="120000"/>
              </a:lnSpc>
              <a:spcBef>
                <a:spcPts val="500"/>
              </a:spcBef>
              <a:spcAft>
                <a:spcPts val="0"/>
              </a:spcAft>
              <a:buSzPts val="2000"/>
              <a:buNone/>
            </a:pPr>
            <a:r>
              <a:rPr lang="en-US" sz="2000"/>
              <a:t>1. The internal value of money and</a:t>
            </a:r>
            <a:endParaRPr/>
          </a:p>
          <a:p>
            <a:pPr indent="0" lvl="1" marL="457200" rtl="0" algn="l">
              <a:lnSpc>
                <a:spcPct val="120000"/>
              </a:lnSpc>
              <a:spcBef>
                <a:spcPts val="500"/>
              </a:spcBef>
              <a:spcAft>
                <a:spcPts val="0"/>
              </a:spcAft>
              <a:buSzPts val="2000"/>
              <a:buNone/>
            </a:pPr>
            <a:r>
              <a:rPr lang="en-US" sz="2000"/>
              <a:t>2. The external value of money.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a:t>
            </a:r>
            <a:r>
              <a:rPr i="1" lang="en-US"/>
              <a:t>internal value of money </a:t>
            </a:r>
            <a:r>
              <a:rPr lang="en-US"/>
              <a:t>refers to the purchasing power of money over domestic goods and services. </a:t>
            </a:r>
            <a:endParaRPr/>
          </a:p>
          <a:p>
            <a:pPr indent="-228600" lvl="0" marL="228600" rtl="0" algn="l">
              <a:lnSpc>
                <a:spcPct val="120000"/>
              </a:lnSpc>
              <a:spcBef>
                <a:spcPts val="1000"/>
              </a:spcBef>
              <a:spcAft>
                <a:spcPts val="0"/>
              </a:spcAft>
              <a:buSzPts val="2000"/>
              <a:buChar char="•"/>
            </a:pPr>
            <a:r>
              <a:rPr lang="en-US"/>
              <a:t>The </a:t>
            </a:r>
            <a:r>
              <a:rPr i="1" lang="en-US"/>
              <a:t>external value of money </a:t>
            </a:r>
            <a:r>
              <a:rPr lang="en-US"/>
              <a:t>refers to the purchasing power of money over foreign goods and service.</a:t>
            </a:r>
            <a:endParaRPr/>
          </a:p>
          <a:p>
            <a:pPr indent="0" lvl="0" marL="0" rtl="0" algn="l">
              <a:lnSpc>
                <a:spcPct val="120000"/>
              </a:lnSpc>
              <a:spcBef>
                <a:spcPts val="1000"/>
              </a:spcBef>
              <a:spcAft>
                <a:spcPts val="0"/>
              </a:spcAft>
              <a:buSzPts val="1800"/>
              <a:buNone/>
            </a:pPr>
            <a:r>
              <a:rPr b="1" lang="en-US" sz="1800">
                <a:latin typeface="Calibri"/>
                <a:ea typeface="Calibri"/>
                <a:cs typeface="Calibri"/>
                <a:sym typeface="Calibri"/>
              </a:rPr>
              <a:t>Measurement of Changes in the Value of Money</a:t>
            </a:r>
            <a:endParaRPr b="1" sz="1800">
              <a:latin typeface="Calibri"/>
              <a:ea typeface="Calibri"/>
              <a:cs typeface="Calibri"/>
              <a:sym typeface="Calibri"/>
            </a:endParaRPr>
          </a:p>
          <a:p>
            <a:pPr indent="-228600" lvl="0" marL="228600" rtl="0" algn="l">
              <a:lnSpc>
                <a:spcPct val="120000"/>
              </a:lnSpc>
              <a:spcBef>
                <a:spcPts val="1000"/>
              </a:spcBef>
              <a:spcAft>
                <a:spcPts val="0"/>
              </a:spcAft>
              <a:buSzPts val="2000"/>
              <a:buChar char="•"/>
            </a:pPr>
            <a:r>
              <a:rPr lang="en-US"/>
              <a:t>Changes in prices are not uniform. Some prices rise, others fall; while still others remain stationary. </a:t>
            </a:r>
            <a:endParaRPr/>
          </a:p>
          <a:p>
            <a:pPr indent="-228600" lvl="0" marL="228600" rtl="0" algn="l">
              <a:lnSpc>
                <a:spcPct val="120000"/>
              </a:lnSpc>
              <a:spcBef>
                <a:spcPts val="1000"/>
              </a:spcBef>
              <a:spcAft>
                <a:spcPts val="0"/>
              </a:spcAft>
              <a:buSzPts val="2000"/>
              <a:buChar char="•"/>
            </a:pPr>
            <a:r>
              <a:rPr lang="en-US"/>
              <a:t>A comparison of price changes would give a very confusing picture.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Index Numbers</a:t>
            </a:r>
            <a:endParaRPr/>
          </a:p>
          <a:p>
            <a:pPr indent="-228600" lvl="0" marL="228600" rtl="0" algn="l">
              <a:lnSpc>
                <a:spcPct val="120000"/>
              </a:lnSpc>
              <a:spcBef>
                <a:spcPts val="1000"/>
              </a:spcBef>
              <a:spcAft>
                <a:spcPts val="0"/>
              </a:spcAft>
              <a:buSzPts val="2000"/>
              <a:buChar char="•"/>
            </a:pPr>
            <a:r>
              <a:rPr lang="en-US"/>
              <a:t>An index number is a statement in the form of a table which represents a change in the general price level. </a:t>
            </a:r>
            <a:endParaRPr/>
          </a:p>
          <a:p>
            <a:pPr indent="-228600" lvl="0" marL="228600" rtl="0" algn="l">
              <a:lnSpc>
                <a:spcPct val="120000"/>
              </a:lnSpc>
              <a:spcBef>
                <a:spcPts val="1000"/>
              </a:spcBef>
              <a:spcAft>
                <a:spcPts val="0"/>
              </a:spcAft>
              <a:buSzPts val="2000"/>
              <a:buChar char="•"/>
            </a:pPr>
            <a:r>
              <a:rPr lang="en-US"/>
              <a:t>When it is desired to find out to what extent prices have risen or fallen, an index number is prepared. </a:t>
            </a:r>
            <a:endParaRPr/>
          </a:p>
          <a:p>
            <a:pPr indent="-228600" lvl="0" marL="228600" rtl="0" algn="l">
              <a:lnSpc>
                <a:spcPct val="120000"/>
              </a:lnSpc>
              <a:spcBef>
                <a:spcPts val="1000"/>
              </a:spcBef>
              <a:spcAft>
                <a:spcPts val="0"/>
              </a:spcAft>
              <a:buSzPts val="2000"/>
              <a:buChar char="•"/>
            </a:pPr>
            <a:r>
              <a:rPr lang="en-US"/>
              <a:t>In every advanced country, index numbers are being regularly prepared officially by the governments and also non-officially by other bodies interested in economic changes.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Preparation of Index Numbers:</a:t>
            </a:r>
            <a:endParaRPr/>
          </a:p>
          <a:p>
            <a:pPr indent="0" lvl="0" marL="0" rtl="0" algn="l">
              <a:lnSpc>
                <a:spcPct val="120000"/>
              </a:lnSpc>
              <a:spcBef>
                <a:spcPts val="1000"/>
              </a:spcBef>
              <a:spcAft>
                <a:spcPts val="0"/>
              </a:spcAft>
              <a:buSzPts val="2000"/>
              <a:buNone/>
            </a:pPr>
            <a:r>
              <a:rPr lang="en-US"/>
              <a:t>The following steps are necessary for the preparation of index numbers:</a:t>
            </a:r>
            <a:endParaRPr/>
          </a:p>
          <a:p>
            <a:pPr indent="-457200" lvl="0" marL="457200" rtl="0" algn="l">
              <a:lnSpc>
                <a:spcPct val="120000"/>
              </a:lnSpc>
              <a:spcBef>
                <a:spcPts val="1000"/>
              </a:spcBef>
              <a:spcAft>
                <a:spcPts val="0"/>
              </a:spcAft>
              <a:buSzPts val="2000"/>
              <a:buAutoNum type="alphaLcParenBoth"/>
            </a:pPr>
            <a:r>
              <a:rPr b="1" i="1" lang="en-US"/>
              <a:t>Selection of the Base Year</a:t>
            </a:r>
            <a:r>
              <a:rPr lang="en-US"/>
              <a:t>:</a:t>
            </a:r>
            <a:endParaRPr/>
          </a:p>
          <a:p>
            <a:pPr indent="-228600" lvl="0" marL="228600" rtl="0" algn="l">
              <a:lnSpc>
                <a:spcPct val="120000"/>
              </a:lnSpc>
              <a:spcBef>
                <a:spcPts val="1000"/>
              </a:spcBef>
              <a:spcAft>
                <a:spcPts val="0"/>
              </a:spcAft>
              <a:buSzPts val="2000"/>
              <a:buChar char="•"/>
            </a:pPr>
            <a:r>
              <a:rPr lang="en-US"/>
              <a:t>It is the year with which we wish to compare the present prices, in order to see how much the prices have risen or fallen. </a:t>
            </a:r>
            <a:endParaRPr/>
          </a:p>
          <a:p>
            <a:pPr indent="-228600" lvl="0" marL="228600" rtl="0" algn="l">
              <a:lnSpc>
                <a:spcPct val="120000"/>
              </a:lnSpc>
              <a:spcBef>
                <a:spcPts val="1000"/>
              </a:spcBef>
              <a:spcAft>
                <a:spcPts val="0"/>
              </a:spcAft>
              <a:buSzPts val="2000"/>
              <a:buChar char="•"/>
            </a:pPr>
            <a:r>
              <a:rPr lang="en-US"/>
              <a:t>The base year must be a normal year. </a:t>
            </a:r>
            <a:endParaRPr/>
          </a:p>
          <a:p>
            <a:pPr indent="-228600" lvl="0" marL="228600" rtl="0" algn="l">
              <a:lnSpc>
                <a:spcPct val="120000"/>
              </a:lnSpc>
              <a:spcBef>
                <a:spcPts val="1000"/>
              </a:spcBef>
              <a:spcAft>
                <a:spcPts val="0"/>
              </a:spcAft>
              <a:buSzPts val="2000"/>
              <a:buChar char="•"/>
            </a:pPr>
            <a:r>
              <a:rPr lang="en-US"/>
              <a:t>It should not be a year of famine, or war, or a year of exceptional prosperity.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1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(b) Selection of Commodities</a:t>
            </a:r>
            <a:endParaRPr/>
          </a:p>
          <a:p>
            <a:pPr indent="-228600" lvl="0" marL="228600" rtl="0" algn="l">
              <a:lnSpc>
                <a:spcPct val="120000"/>
              </a:lnSpc>
              <a:spcBef>
                <a:spcPts val="1000"/>
              </a:spcBef>
              <a:spcAft>
                <a:spcPts val="0"/>
              </a:spcAft>
              <a:buSzPct val="100000"/>
              <a:buChar char="•"/>
            </a:pPr>
            <a:r>
              <a:rPr lang="en-US"/>
              <a:t>The commodities will depend on the purpose for which the index number is prepared. </a:t>
            </a:r>
            <a:endParaRPr/>
          </a:p>
          <a:p>
            <a:pPr indent="-228600" lvl="0" marL="228600" rtl="0" algn="l">
              <a:lnSpc>
                <a:spcPct val="120000"/>
              </a:lnSpc>
              <a:spcBef>
                <a:spcPts val="1000"/>
              </a:spcBef>
              <a:spcAft>
                <a:spcPts val="0"/>
              </a:spcAft>
              <a:buSzPct val="100000"/>
              <a:buChar char="•"/>
            </a:pPr>
            <a:r>
              <a:rPr lang="en-US"/>
              <a:t>Suppose we want to know how a particular class of people has been affected by a change in the general price level. </a:t>
            </a:r>
            <a:endParaRPr/>
          </a:p>
          <a:p>
            <a:pPr indent="-228600" lvl="0" marL="228600" rtl="0" algn="l">
              <a:lnSpc>
                <a:spcPct val="120000"/>
              </a:lnSpc>
              <a:spcBef>
                <a:spcPts val="1000"/>
              </a:spcBef>
              <a:spcAft>
                <a:spcPts val="0"/>
              </a:spcAft>
              <a:buSzPct val="100000"/>
              <a:buChar char="•"/>
            </a:pPr>
            <a:r>
              <a:rPr lang="en-US"/>
              <a:t>In that case, we should include only those commodities which enter into the consumption of that class.</a:t>
            </a:r>
            <a:endParaRPr/>
          </a:p>
          <a:p>
            <a:pPr indent="0" lvl="0" marL="0" rtl="0" algn="l">
              <a:lnSpc>
                <a:spcPct val="120000"/>
              </a:lnSpc>
              <a:spcBef>
                <a:spcPts val="1000"/>
              </a:spcBef>
              <a:spcAft>
                <a:spcPts val="0"/>
              </a:spcAft>
              <a:buSzPct val="100000"/>
              <a:buNone/>
            </a:pPr>
            <a:r>
              <a:rPr b="1" lang="en-US"/>
              <a:t>(c) Collection of Prices</a:t>
            </a:r>
            <a:endParaRPr/>
          </a:p>
          <a:p>
            <a:pPr indent="-228600" lvl="0" marL="228600" rtl="0" algn="l">
              <a:lnSpc>
                <a:spcPct val="120000"/>
              </a:lnSpc>
              <a:spcBef>
                <a:spcPts val="1000"/>
              </a:spcBef>
              <a:spcAft>
                <a:spcPts val="0"/>
              </a:spcAft>
              <a:buSzPct val="100000"/>
              <a:buChar char="•"/>
            </a:pPr>
            <a:r>
              <a:rPr lang="en-US"/>
              <a:t>Retail prices are the best for the purpose, because it is at the retail prices that a commodity is actually consumed.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120000"/>
              </a:lnSpc>
              <a:spcBef>
                <a:spcPts val="0"/>
              </a:spcBef>
              <a:spcAft>
                <a:spcPts val="0"/>
              </a:spcAft>
              <a:buSzPct val="100000"/>
              <a:buChar char="•"/>
            </a:pPr>
            <a:r>
              <a:rPr lang="en-US"/>
              <a:t>But retail prices differ almost from shop to shop, and there is no proper record of them. </a:t>
            </a:r>
            <a:endParaRPr/>
          </a:p>
          <a:p>
            <a:pPr indent="-228600" lvl="0" marL="228600" rtl="0" algn="l">
              <a:lnSpc>
                <a:spcPct val="120000"/>
              </a:lnSpc>
              <a:spcBef>
                <a:spcPts val="1000"/>
              </a:spcBef>
              <a:spcAft>
                <a:spcPts val="0"/>
              </a:spcAft>
              <a:buSzPct val="100000"/>
              <a:buChar char="•"/>
            </a:pPr>
            <a:r>
              <a:rPr lang="en-US"/>
              <a:t>Hence we have to take the wholesale prices of which there is a proper record.</a:t>
            </a:r>
            <a:endParaRPr/>
          </a:p>
          <a:p>
            <a:pPr indent="0" lvl="0" marL="0" rtl="0" algn="l">
              <a:lnSpc>
                <a:spcPct val="120000"/>
              </a:lnSpc>
              <a:spcBef>
                <a:spcPts val="1000"/>
              </a:spcBef>
              <a:spcAft>
                <a:spcPts val="0"/>
              </a:spcAft>
              <a:buSzPct val="100000"/>
              <a:buNone/>
            </a:pPr>
            <a:r>
              <a:rPr b="1" lang="en-US"/>
              <a:t>(d) Finding Percentage Change:</a:t>
            </a:r>
            <a:endParaRPr/>
          </a:p>
          <a:p>
            <a:pPr indent="-228600" lvl="0" marL="228600" rtl="0" algn="l">
              <a:lnSpc>
                <a:spcPct val="120000"/>
              </a:lnSpc>
              <a:spcBef>
                <a:spcPts val="1000"/>
              </a:spcBef>
              <a:spcAft>
                <a:spcPts val="0"/>
              </a:spcAft>
              <a:buSzPct val="100000"/>
              <a:buChar char="•"/>
            </a:pPr>
            <a:r>
              <a:rPr lang="en-US"/>
              <a:t>Involves representing  the present prices as the percentages of the base year prices. </a:t>
            </a:r>
            <a:endParaRPr/>
          </a:p>
          <a:p>
            <a:pPr indent="-228600" lvl="0" marL="228600" rtl="0" algn="l">
              <a:lnSpc>
                <a:spcPct val="120000"/>
              </a:lnSpc>
              <a:spcBef>
                <a:spcPts val="1000"/>
              </a:spcBef>
              <a:spcAft>
                <a:spcPts val="0"/>
              </a:spcAft>
              <a:buSzPct val="100000"/>
              <a:buChar char="•"/>
            </a:pPr>
            <a:r>
              <a:rPr lang="en-US"/>
              <a:t>The base year price is equated to 100, and then the current year’s price is represented accordingly. </a:t>
            </a:r>
            <a:endParaRPr/>
          </a:p>
          <a:p>
            <a:pPr indent="0" lvl="0" marL="0" rtl="0" algn="l">
              <a:lnSpc>
                <a:spcPct val="120000"/>
              </a:lnSpc>
              <a:spcBef>
                <a:spcPts val="1000"/>
              </a:spcBef>
              <a:spcAft>
                <a:spcPts val="0"/>
              </a:spcAft>
              <a:buSzPct val="100000"/>
              <a:buNone/>
            </a:pPr>
            <a:r>
              <a:rPr b="1" lang="en-US"/>
              <a:t>(e) Averaging:</a:t>
            </a:r>
            <a:endParaRPr/>
          </a:p>
          <a:p>
            <a:pPr indent="-228600" lvl="0" marL="228600" rtl="0" algn="l">
              <a:lnSpc>
                <a:spcPct val="120000"/>
              </a:lnSpc>
              <a:spcBef>
                <a:spcPts val="1000"/>
              </a:spcBef>
              <a:spcAft>
                <a:spcPts val="0"/>
              </a:spcAft>
              <a:buSzPct val="100000"/>
              <a:buChar char="•"/>
            </a:pPr>
            <a:r>
              <a:rPr lang="en-US"/>
              <a:t>Finally, we take the average of both the base year and the current year figures in order to find out the overall change. </a:t>
            </a:r>
            <a:endParaRPr/>
          </a:p>
          <a:p>
            <a:pPr indent="-228600" lvl="0" marL="228600" rtl="0" algn="l">
              <a:lnSpc>
                <a:spcPct val="120000"/>
              </a:lnSpc>
              <a:spcBef>
                <a:spcPts val="1000"/>
              </a:spcBef>
              <a:spcAft>
                <a:spcPts val="0"/>
              </a:spcAft>
              <a:buSzPct val="100000"/>
              <a:buChar char="•"/>
            </a:pPr>
            <a:r>
              <a:rPr lang="en-US"/>
              <a:t>In May 1985, the price index was 355 which means that the price on the average were more than three-and a-half times as much or 255 per cent higher than what they were in 1970-71.</a:t>
            </a:r>
            <a:endParaRPr/>
          </a:p>
          <a:p>
            <a:pPr indent="-130175" lvl="0" marL="228600" rtl="0" algn="l">
              <a:lnSpc>
                <a:spcPct val="120000"/>
              </a:lnSpc>
              <a:spcBef>
                <a:spcPts val="1000"/>
              </a:spcBef>
              <a:spcAft>
                <a:spcPts val="0"/>
              </a:spcAft>
              <a:buSzPct val="10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20000"/>
              </a:lnSpc>
              <a:spcBef>
                <a:spcPts val="0"/>
              </a:spcBef>
              <a:spcAft>
                <a:spcPts val="0"/>
              </a:spcAft>
              <a:buSzPct val="100000"/>
              <a:buNone/>
            </a:pPr>
            <a:r>
              <a:rPr b="1" lang="en-US"/>
              <a:t>Uses of Index Numbers:</a:t>
            </a:r>
            <a:endParaRPr/>
          </a:p>
          <a:p>
            <a:pPr indent="-228600" lvl="0" marL="228600" rtl="0" algn="l">
              <a:lnSpc>
                <a:spcPct val="120000"/>
              </a:lnSpc>
              <a:spcBef>
                <a:spcPts val="1000"/>
              </a:spcBef>
              <a:spcAft>
                <a:spcPts val="0"/>
              </a:spcAft>
              <a:buSzPct val="100000"/>
              <a:buChar char="•"/>
            </a:pPr>
            <a:r>
              <a:rPr lang="en-US"/>
              <a:t>Index numbers can be used for a number of purposes:</a:t>
            </a:r>
            <a:endParaRPr/>
          </a:p>
          <a:p>
            <a:pPr indent="0" lvl="0" marL="0" rtl="0" algn="l">
              <a:lnSpc>
                <a:spcPct val="120000"/>
              </a:lnSpc>
              <a:spcBef>
                <a:spcPts val="1000"/>
              </a:spcBef>
              <a:spcAft>
                <a:spcPts val="0"/>
              </a:spcAft>
              <a:buSzPct val="100000"/>
              <a:buNone/>
            </a:pPr>
            <a:r>
              <a:rPr lang="en-US"/>
              <a:t>(i) Index numbers are </a:t>
            </a:r>
            <a:r>
              <a:rPr i="1" lang="en-US"/>
              <a:t>used to measure quantitative change</a:t>
            </a:r>
            <a:r>
              <a:rPr lang="en-US"/>
              <a:t>. </a:t>
            </a:r>
            <a:endParaRPr/>
          </a:p>
          <a:p>
            <a:pPr indent="-228600" lvl="0" marL="228600" rtl="0" algn="l">
              <a:lnSpc>
                <a:spcPct val="120000"/>
              </a:lnSpc>
              <a:spcBef>
                <a:spcPts val="1000"/>
              </a:spcBef>
              <a:spcAft>
                <a:spcPts val="0"/>
              </a:spcAft>
              <a:buSzPct val="100000"/>
              <a:buChar char="•"/>
            </a:pPr>
            <a:r>
              <a:rPr lang="en-US"/>
              <a:t>Thus, we can prepare an index number of wages, imports, exports, industrial production, unemployment, profits, area under cultivation, enrolment in a college, etc.</a:t>
            </a:r>
            <a:endParaRPr/>
          </a:p>
          <a:p>
            <a:pPr indent="0" lvl="0" marL="0" rtl="0" algn="l">
              <a:lnSpc>
                <a:spcPct val="120000"/>
              </a:lnSpc>
              <a:spcBef>
                <a:spcPts val="1000"/>
              </a:spcBef>
              <a:spcAft>
                <a:spcPts val="0"/>
              </a:spcAft>
              <a:buSzPct val="100000"/>
              <a:buNone/>
            </a:pPr>
            <a:r>
              <a:rPr lang="en-US"/>
              <a:t>(ii) Such quantitative changes as are measured by index numbers can </a:t>
            </a:r>
            <a:r>
              <a:rPr i="1" lang="en-US"/>
              <a:t>indicate social and economic trends and help in framing policies </a:t>
            </a:r>
            <a:r>
              <a:rPr lang="en-US"/>
              <a:t>with respect to them. </a:t>
            </a:r>
            <a:endParaRPr/>
          </a:p>
          <a:p>
            <a:pPr indent="0" lvl="0" marL="0" rtl="0" algn="l">
              <a:lnSpc>
                <a:spcPct val="120000"/>
              </a:lnSpc>
              <a:spcBef>
                <a:spcPts val="1000"/>
              </a:spcBef>
              <a:spcAft>
                <a:spcPts val="0"/>
              </a:spcAft>
              <a:buSzPct val="100000"/>
              <a:buNone/>
            </a:pPr>
            <a:r>
              <a:rPr lang="en-US"/>
              <a:t>For instance, an index number of cost of living can guide us in the adjustment of wages to changing prices.</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5"/>
          <p:cNvSpPr txBox="1"/>
          <p:nvPr>
            <p:ph idx="4294967295" type="body"/>
          </p:nvPr>
        </p:nvSpPr>
        <p:spPr>
          <a:xfrm>
            <a:off x="2587625" y="2008188"/>
            <a:ext cx="9604375" cy="3449637"/>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iii) We can also </a:t>
            </a:r>
            <a:r>
              <a:rPr i="1" lang="en-US"/>
              <a:t>compare</a:t>
            </a:r>
            <a:r>
              <a:rPr lang="en-US"/>
              <a:t>, with the help of index numbers, economic conditions of a class of people at </a:t>
            </a:r>
            <a:r>
              <a:rPr i="1" lang="en-US"/>
              <a:t>two different periods</a:t>
            </a:r>
            <a:r>
              <a:rPr lang="en-US"/>
              <a:t>.</a:t>
            </a:r>
            <a:endParaRPr/>
          </a:p>
          <a:p>
            <a:pPr indent="0" lvl="0" marL="0" rtl="0" algn="l">
              <a:lnSpc>
                <a:spcPct val="120000"/>
              </a:lnSpc>
              <a:spcBef>
                <a:spcPts val="1000"/>
              </a:spcBef>
              <a:spcAft>
                <a:spcPts val="0"/>
              </a:spcAft>
              <a:buSzPts val="2000"/>
              <a:buNone/>
            </a:pPr>
            <a:r>
              <a:rPr lang="en-US"/>
              <a:t>(iv) Index numbers can be used as basis </a:t>
            </a:r>
            <a:r>
              <a:rPr i="1" lang="en-US"/>
              <a:t>for, and equitable discharge of, contracts relating to borrowing and lending. </a:t>
            </a:r>
            <a:endParaRPr/>
          </a:p>
          <a:p>
            <a:pPr indent="-228600" lvl="0" marL="228600" rtl="0" algn="l">
              <a:lnSpc>
                <a:spcPct val="120000"/>
              </a:lnSpc>
              <a:spcBef>
                <a:spcPts val="1000"/>
              </a:spcBef>
              <a:spcAft>
                <a:spcPts val="0"/>
              </a:spcAft>
              <a:buSzPts val="2000"/>
              <a:buChar char="•"/>
            </a:pPr>
            <a:r>
              <a:rPr lang="en-US"/>
              <a:t>We know when prices rise, creditors lose. It may perhaps be considered more just to ensure that the creditor gets back the same purchasing power. </a:t>
            </a:r>
            <a:endParaRPr/>
          </a:p>
          <a:p>
            <a:pPr indent="-228600" lvl="0" marL="228600" rtl="0" algn="l">
              <a:lnSpc>
                <a:spcPct val="120000"/>
              </a:lnSpc>
              <a:spcBef>
                <a:spcPts val="1000"/>
              </a:spcBef>
              <a:spcAft>
                <a:spcPts val="0"/>
              </a:spcAft>
              <a:buSzPts val="2000"/>
              <a:buChar char="•"/>
            </a:pPr>
            <a:r>
              <a:rPr lang="en-US"/>
              <a:t>Hence, when prices rise, the debtor may be asked to pay a correspondingly higher sum to discharge a debt.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120000"/>
              </a:lnSpc>
              <a:spcBef>
                <a:spcPts val="0"/>
              </a:spcBef>
              <a:spcAft>
                <a:spcPts val="0"/>
              </a:spcAft>
              <a:buSzPct val="100000"/>
              <a:buNone/>
            </a:pPr>
            <a:r>
              <a:rPr b="1" lang="en-US"/>
              <a:t>Limitations</a:t>
            </a:r>
            <a:endParaRPr/>
          </a:p>
          <a:p>
            <a:pPr indent="-514350" lvl="0" marL="514350" rtl="0" algn="l">
              <a:lnSpc>
                <a:spcPct val="120000"/>
              </a:lnSpc>
              <a:spcBef>
                <a:spcPts val="1000"/>
              </a:spcBef>
              <a:spcAft>
                <a:spcPts val="0"/>
              </a:spcAft>
              <a:buSzPct val="100000"/>
              <a:buAutoNum type="romanLcParenBoth"/>
            </a:pPr>
            <a:r>
              <a:rPr b="1" lang="en-US"/>
              <a:t>Approximations</a:t>
            </a:r>
            <a:r>
              <a:rPr lang="en-US"/>
              <a:t>: Index numbers are at best only approximations. </a:t>
            </a:r>
            <a:endParaRPr/>
          </a:p>
          <a:p>
            <a:pPr indent="-228600" lvl="0" marL="228600" rtl="0" algn="l">
              <a:lnSpc>
                <a:spcPct val="120000"/>
              </a:lnSpc>
              <a:spcBef>
                <a:spcPts val="1000"/>
              </a:spcBef>
              <a:spcAft>
                <a:spcPts val="0"/>
              </a:spcAft>
              <a:buSzPct val="100000"/>
              <a:buChar char="•"/>
            </a:pPr>
            <a:r>
              <a:rPr lang="en-US"/>
              <a:t>They cannot be taken as infallible guides. </a:t>
            </a:r>
            <a:endParaRPr/>
          </a:p>
          <a:p>
            <a:pPr indent="-228600" lvl="0" marL="228600" rtl="0" algn="l">
              <a:lnSpc>
                <a:spcPct val="120000"/>
              </a:lnSpc>
              <a:spcBef>
                <a:spcPts val="1000"/>
              </a:spcBef>
              <a:spcAft>
                <a:spcPts val="0"/>
              </a:spcAft>
              <a:buSzPct val="100000"/>
              <a:buChar char="•"/>
            </a:pPr>
            <a:r>
              <a:rPr lang="en-US"/>
              <a:t>Their data are open to question and they lead to different interpretations.</a:t>
            </a:r>
            <a:endParaRPr/>
          </a:p>
          <a:p>
            <a:pPr indent="0" lvl="0" marL="0" rtl="0" algn="l">
              <a:lnSpc>
                <a:spcPct val="120000"/>
              </a:lnSpc>
              <a:spcBef>
                <a:spcPts val="1000"/>
              </a:spcBef>
              <a:spcAft>
                <a:spcPts val="0"/>
              </a:spcAft>
              <a:buSzPct val="100000"/>
              <a:buNone/>
            </a:pPr>
            <a:r>
              <a:rPr lang="en-US"/>
              <a:t>(ii) International Comparisons Difficult:</a:t>
            </a:r>
            <a:endParaRPr/>
          </a:p>
          <a:p>
            <a:pPr indent="-228600" lvl="0" marL="228600" rtl="0" algn="l">
              <a:lnSpc>
                <a:spcPct val="120000"/>
              </a:lnSpc>
              <a:spcBef>
                <a:spcPts val="1000"/>
              </a:spcBef>
              <a:spcAft>
                <a:spcPts val="0"/>
              </a:spcAft>
              <a:buSzPct val="100000"/>
              <a:buChar char="•"/>
            </a:pPr>
            <a:r>
              <a:rPr lang="en-US"/>
              <a:t>Use of index numbers for international comparisons presents several difficulties. </a:t>
            </a:r>
            <a:endParaRPr/>
          </a:p>
          <a:p>
            <a:pPr indent="-228600" lvl="0" marL="228600" rtl="0" algn="l">
              <a:lnSpc>
                <a:spcPct val="120000"/>
              </a:lnSpc>
              <a:spcBef>
                <a:spcPts val="1000"/>
              </a:spcBef>
              <a:spcAft>
                <a:spcPts val="0"/>
              </a:spcAft>
              <a:buSzPct val="100000"/>
              <a:buChar char="•"/>
            </a:pPr>
            <a:r>
              <a:rPr lang="en-US"/>
              <a:t>The result is that such comparisons are difficult, if not impossible, on account of the different bases, different sets of commodities or differences in their quality, etc.</a:t>
            </a:r>
            <a:endParaRPr/>
          </a:p>
          <a:p>
            <a:pPr indent="-111125" lvl="0" marL="228600" rtl="0" algn="l">
              <a:lnSpc>
                <a:spcPct val="120000"/>
              </a:lnSpc>
              <a:spcBef>
                <a:spcPts val="1000"/>
              </a:spcBef>
              <a:spcAft>
                <a:spcPts val="0"/>
              </a:spcAft>
              <a:buSzPct val="100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1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iii) Comparisons between Different Times Difficult:</a:t>
            </a:r>
            <a:endParaRPr/>
          </a:p>
          <a:p>
            <a:pPr indent="-228600" lvl="0" marL="228600" rtl="0" algn="l">
              <a:lnSpc>
                <a:spcPct val="120000"/>
              </a:lnSpc>
              <a:spcBef>
                <a:spcPts val="1000"/>
              </a:spcBef>
              <a:spcAft>
                <a:spcPts val="0"/>
              </a:spcAft>
              <a:buSzPts val="2000"/>
              <a:buChar char="•"/>
            </a:pPr>
            <a:r>
              <a:rPr lang="en-US"/>
              <a:t>It is not easy to institute comparisons between different periods of time. Over long periods, some popular commodities are replaced by others. </a:t>
            </a:r>
            <a:endParaRPr/>
          </a:p>
          <a:p>
            <a:pPr indent="-228600" lvl="0" marL="228600" rtl="0" algn="l">
              <a:lnSpc>
                <a:spcPct val="120000"/>
              </a:lnSpc>
              <a:spcBef>
                <a:spcPts val="1000"/>
              </a:spcBef>
              <a:spcAft>
                <a:spcPts val="0"/>
              </a:spcAft>
              <a:buSzPts val="2000"/>
              <a:buChar char="•"/>
            </a:pPr>
            <a:r>
              <a:rPr lang="en-US"/>
              <a:t>Entirely new commodities come to figure in consumption, or a commodity may be vastly different from what’ it used to be. </a:t>
            </a:r>
            <a:endParaRPr/>
          </a:p>
          <a:p>
            <a:pPr indent="0" lvl="0" marL="0" rtl="0" algn="l">
              <a:lnSpc>
                <a:spcPct val="120000"/>
              </a:lnSpc>
              <a:spcBef>
                <a:spcPts val="1000"/>
              </a:spcBef>
              <a:spcAft>
                <a:spcPts val="0"/>
              </a:spcAft>
              <a:buSzPts val="2000"/>
              <a:buNone/>
            </a:pPr>
            <a:r>
              <a:rPr b="1" lang="en-US"/>
              <a:t>iv) Measure Sectional Price Levels Only:</a:t>
            </a:r>
            <a:endParaRPr/>
          </a:p>
          <a:p>
            <a:pPr indent="-228600" lvl="0" marL="228600" rtl="0" algn="l">
              <a:lnSpc>
                <a:spcPct val="120000"/>
              </a:lnSpc>
              <a:spcBef>
                <a:spcPts val="1000"/>
              </a:spcBef>
              <a:spcAft>
                <a:spcPts val="0"/>
              </a:spcAft>
              <a:buSzPts val="2000"/>
              <a:buChar char="•"/>
            </a:pPr>
            <a:r>
              <a:rPr lang="en-US"/>
              <a:t>Index numbers measure only changes in the sectional price-levels. An index number, therefore, prepared for a particular purpose, may not be useful for another.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1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An entirely different set of commodities will have to be selected. Different people use different things and hold different assets. </a:t>
            </a:r>
            <a:endParaRPr/>
          </a:p>
          <a:p>
            <a:pPr indent="-228600" lvl="0" marL="228600" rtl="0" algn="l">
              <a:lnSpc>
                <a:spcPct val="120000"/>
              </a:lnSpc>
              <a:spcBef>
                <a:spcPts val="1000"/>
              </a:spcBef>
              <a:spcAft>
                <a:spcPts val="0"/>
              </a:spcAft>
              <a:buSzPts val="2000"/>
              <a:buChar char="•"/>
            </a:pPr>
            <a:r>
              <a:rPr lang="en-US"/>
              <a:t>People from different classes are affected differently by a given change in the price-level. Hence, the same index numbers cannot throw light on the effects of a price change on all sections of society.</a:t>
            </a:r>
            <a:endParaRPr/>
          </a:p>
          <a:p>
            <a:pPr indent="0" lvl="0" marL="0" rtl="0" algn="l">
              <a:lnSpc>
                <a:spcPct val="120000"/>
              </a:lnSpc>
              <a:spcBef>
                <a:spcPts val="1000"/>
              </a:spcBef>
              <a:spcAft>
                <a:spcPts val="0"/>
              </a:spcAft>
              <a:buSzPts val="2000"/>
              <a:buNone/>
            </a:pPr>
            <a:r>
              <a:rPr b="1" lang="en-US"/>
              <a:t>(v) Weighting Changes Result:</a:t>
            </a:r>
            <a:endParaRPr/>
          </a:p>
          <a:p>
            <a:pPr indent="-228600" lvl="0" marL="228600" rtl="0" algn="l">
              <a:lnSpc>
                <a:spcPct val="120000"/>
              </a:lnSpc>
              <a:spcBef>
                <a:spcPts val="1000"/>
              </a:spcBef>
              <a:spcAft>
                <a:spcPts val="0"/>
              </a:spcAft>
              <a:buSzPts val="2000"/>
              <a:buChar char="•"/>
            </a:pPr>
            <a:r>
              <a:rPr lang="en-US"/>
              <a:t>One set of weights may yield quite a different result from another, and weighting is all arbitrary.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3.2. Fisher’s Quantity Theory of Money: The Cash Transactions Approach</a:t>
            </a:r>
            <a:endParaRPr/>
          </a:p>
          <a:p>
            <a:pPr indent="-228600" lvl="0" marL="228600" rtl="0" algn="l">
              <a:lnSpc>
                <a:spcPct val="120000"/>
              </a:lnSpc>
              <a:spcBef>
                <a:spcPts val="1000"/>
              </a:spcBef>
              <a:spcAft>
                <a:spcPts val="0"/>
              </a:spcAft>
              <a:buSzPts val="2000"/>
              <a:buChar char="•"/>
            </a:pPr>
            <a:r>
              <a:rPr lang="en-US"/>
              <a:t>The quantity theory of money states that the quantity of money is the main determinant of the price level or the value of money. </a:t>
            </a:r>
            <a:endParaRPr/>
          </a:p>
          <a:p>
            <a:pPr indent="-228600" lvl="0" marL="228600" rtl="0" algn="l">
              <a:lnSpc>
                <a:spcPct val="120000"/>
              </a:lnSpc>
              <a:spcBef>
                <a:spcPts val="1000"/>
              </a:spcBef>
              <a:spcAft>
                <a:spcPts val="0"/>
              </a:spcAft>
              <a:buSzPts val="2000"/>
              <a:buChar char="•"/>
            </a:pPr>
            <a:r>
              <a:rPr lang="en-US"/>
              <a:t>Any change in the quantity of money produces an exactly proportionate change in the price level. </a:t>
            </a:r>
            <a:endParaRPr/>
          </a:p>
          <a:p>
            <a:pPr indent="-228600" lvl="0" marL="228600" rtl="0" algn="l">
              <a:lnSpc>
                <a:spcPct val="120000"/>
              </a:lnSpc>
              <a:spcBef>
                <a:spcPts val="1000"/>
              </a:spcBef>
              <a:spcAft>
                <a:spcPts val="0"/>
              </a:spcAft>
              <a:buSzPts val="2000"/>
              <a:buChar char="•"/>
            </a:pPr>
            <a:r>
              <a:rPr lang="en-US"/>
              <a:t>In the words of Irving Fisher, ―Other things remaining unchanged, as the quantity of money in circulation increases, the price level also increases in direct proportion and the value of money decreases and vice versa.</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If the quantity of money is doubled, the price level will also double and the value of money will be one half. </a:t>
            </a:r>
            <a:endParaRPr/>
          </a:p>
          <a:p>
            <a:pPr indent="-228600" lvl="0" marL="228600" rtl="0" algn="l">
              <a:lnSpc>
                <a:spcPct val="120000"/>
              </a:lnSpc>
              <a:spcBef>
                <a:spcPts val="1000"/>
              </a:spcBef>
              <a:spcAft>
                <a:spcPts val="0"/>
              </a:spcAft>
              <a:buSzPts val="2000"/>
              <a:buChar char="•"/>
            </a:pPr>
            <a:r>
              <a:rPr lang="en-US"/>
              <a:t>On the other hand, if the quantity of money is reduced by one half, the price level will also be reduced by one half and the value of money will be twice.</a:t>
            </a:r>
            <a:endParaRPr/>
          </a:p>
          <a:p>
            <a:pPr indent="-228600" lvl="0" marL="228600" rtl="0" algn="l">
              <a:lnSpc>
                <a:spcPct val="120000"/>
              </a:lnSpc>
              <a:spcBef>
                <a:spcPts val="1000"/>
              </a:spcBef>
              <a:spcAft>
                <a:spcPts val="0"/>
              </a:spcAft>
              <a:buSzPts val="2000"/>
              <a:buChar char="•"/>
            </a:pPr>
            <a:r>
              <a:rPr lang="en-US"/>
              <a:t>Fisher has explained his theory in terms of his equation of exchange:</a:t>
            </a:r>
            <a:endParaRPr/>
          </a:p>
          <a:p>
            <a:pPr indent="0" lvl="0" marL="0" rtl="0" algn="l">
              <a:lnSpc>
                <a:spcPct val="120000"/>
              </a:lnSpc>
              <a:spcBef>
                <a:spcPts val="1000"/>
              </a:spcBef>
              <a:spcAft>
                <a:spcPts val="0"/>
              </a:spcAft>
              <a:buSzPts val="2000"/>
              <a:buNone/>
            </a:pPr>
            <a:r>
              <a:t/>
            </a:r>
            <a:endParaRPr/>
          </a:p>
          <a:p>
            <a:pPr indent="-228600" lvl="0" marL="228600" rtl="0" algn="l">
              <a:lnSpc>
                <a:spcPct val="120000"/>
              </a:lnSpc>
              <a:spcBef>
                <a:spcPts val="1000"/>
              </a:spcBef>
              <a:spcAft>
                <a:spcPts val="0"/>
              </a:spcAft>
              <a:buSzPts val="2000"/>
              <a:buChar char="•"/>
            </a:pPr>
            <a:r>
              <a:rPr lang="en-US"/>
              <a:t>PT=MV+ M* V*…………………………………………….. (1)</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Where P = price level, or 1/P. = the value of money;</a:t>
            </a:r>
            <a:endParaRPr/>
          </a:p>
          <a:p>
            <a:pPr indent="-228600" lvl="0" marL="228600" rtl="0" algn="l">
              <a:lnSpc>
                <a:spcPct val="120000"/>
              </a:lnSpc>
              <a:spcBef>
                <a:spcPts val="1000"/>
              </a:spcBef>
              <a:spcAft>
                <a:spcPts val="0"/>
              </a:spcAft>
              <a:buSzPts val="2000"/>
              <a:buChar char="•"/>
            </a:pPr>
            <a:r>
              <a:rPr lang="en-US"/>
              <a:t>M = the total quantity of legal tender money;</a:t>
            </a:r>
            <a:endParaRPr/>
          </a:p>
          <a:p>
            <a:pPr indent="-228600" lvl="0" marL="228600" rtl="0" algn="l">
              <a:lnSpc>
                <a:spcPct val="120000"/>
              </a:lnSpc>
              <a:spcBef>
                <a:spcPts val="1000"/>
              </a:spcBef>
              <a:spcAft>
                <a:spcPts val="0"/>
              </a:spcAft>
              <a:buSzPts val="2000"/>
              <a:buChar char="•"/>
            </a:pPr>
            <a:r>
              <a:rPr lang="en-US"/>
              <a:t>V = the velocity of circulation of M;</a:t>
            </a:r>
            <a:endParaRPr/>
          </a:p>
          <a:p>
            <a:pPr indent="-228600" lvl="0" marL="228600" rtl="0" algn="l">
              <a:lnSpc>
                <a:spcPct val="120000"/>
              </a:lnSpc>
              <a:spcBef>
                <a:spcPts val="1000"/>
              </a:spcBef>
              <a:spcAft>
                <a:spcPts val="0"/>
              </a:spcAft>
              <a:buSzPts val="2000"/>
              <a:buChar char="•"/>
            </a:pPr>
            <a:r>
              <a:rPr lang="en-US"/>
              <a:t>M* = the total quantity of credit money;</a:t>
            </a:r>
            <a:endParaRPr/>
          </a:p>
          <a:p>
            <a:pPr indent="-228600" lvl="0" marL="228600" rtl="0" algn="l">
              <a:lnSpc>
                <a:spcPct val="120000"/>
              </a:lnSpc>
              <a:spcBef>
                <a:spcPts val="1000"/>
              </a:spcBef>
              <a:spcAft>
                <a:spcPts val="0"/>
              </a:spcAft>
              <a:buSzPts val="2000"/>
              <a:buChar char="•"/>
            </a:pPr>
            <a:r>
              <a:rPr lang="en-US"/>
              <a:t>V* = the velocity of circulation of M;</a:t>
            </a:r>
            <a:endParaRPr/>
          </a:p>
          <a:p>
            <a:pPr indent="-228600" lvl="0" marL="228600" rtl="0" algn="l">
              <a:lnSpc>
                <a:spcPct val="120000"/>
              </a:lnSpc>
              <a:spcBef>
                <a:spcPts val="1000"/>
              </a:spcBef>
              <a:spcAft>
                <a:spcPts val="0"/>
              </a:spcAft>
              <a:buSzPts val="2000"/>
              <a:buChar char="•"/>
            </a:pPr>
            <a:r>
              <a:rPr lang="en-US"/>
              <a:t>T = the total amount of goods and services exchanged for money or transactions performed by money.</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This equation equates the demand for money (PT) to supply of money (MV= M* V*). </a:t>
            </a:r>
            <a:endParaRPr/>
          </a:p>
          <a:p>
            <a:pPr indent="-228600" lvl="0" marL="228600" rtl="0" algn="l">
              <a:lnSpc>
                <a:spcPct val="120000"/>
              </a:lnSpc>
              <a:spcBef>
                <a:spcPts val="1000"/>
              </a:spcBef>
              <a:spcAft>
                <a:spcPts val="0"/>
              </a:spcAft>
              <a:buSzPts val="2000"/>
              <a:buChar char="•"/>
            </a:pPr>
            <a:r>
              <a:rPr lang="en-US"/>
              <a:t>The total volume of transactions multiplied by the price level (PT) represents the demand for money. </a:t>
            </a:r>
            <a:endParaRPr/>
          </a:p>
          <a:p>
            <a:pPr indent="-228600" lvl="0" marL="228600" rtl="0" algn="l">
              <a:lnSpc>
                <a:spcPct val="120000"/>
              </a:lnSpc>
              <a:spcBef>
                <a:spcPts val="1000"/>
              </a:spcBef>
              <a:spcAft>
                <a:spcPts val="0"/>
              </a:spcAft>
              <a:buSzPts val="2000"/>
              <a:buChar char="•"/>
            </a:pPr>
            <a:r>
              <a:rPr lang="en-US"/>
              <a:t>According to Fisher, PT is SPQ. In other words, price level (P) multiplied by quantity bought (Q) by the community (S) gives the total demand for money. </a:t>
            </a:r>
            <a:endParaRPr/>
          </a:p>
          <a:p>
            <a:pPr indent="-228600" lvl="0" marL="228600" rtl="0" algn="l">
              <a:lnSpc>
                <a:spcPct val="120000"/>
              </a:lnSpc>
              <a:spcBef>
                <a:spcPts val="1000"/>
              </a:spcBef>
              <a:spcAft>
                <a:spcPts val="0"/>
              </a:spcAft>
              <a:buSzPts val="2000"/>
              <a:buChar char="•"/>
            </a:pPr>
            <a:r>
              <a:rPr lang="en-US"/>
              <a:t>This equals the total supply of money in the community consisting of the quantity of actual money M and its velocity of circulation V plus the total quantity of credit money M* and its velocity of circulation V*.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Thus, the total value of purchases (PT) in a year is measured by</a:t>
            </a:r>
            <a:endParaRPr/>
          </a:p>
          <a:p>
            <a:pPr indent="-228600" lvl="0" marL="228600" rtl="0" algn="l">
              <a:lnSpc>
                <a:spcPct val="120000"/>
              </a:lnSpc>
              <a:spcBef>
                <a:spcPts val="1000"/>
              </a:spcBef>
              <a:spcAft>
                <a:spcPts val="0"/>
              </a:spcAft>
              <a:buSzPts val="2000"/>
              <a:buChar char="•"/>
            </a:pPr>
            <a:r>
              <a:rPr lang="en-US"/>
              <a:t>MV+ M* V*. Hence, the equation of exchange is PT=MV+ M* V*‘. </a:t>
            </a:r>
            <a:endParaRPr/>
          </a:p>
          <a:p>
            <a:pPr indent="-228600" lvl="0" marL="228600" rtl="0" algn="l">
              <a:lnSpc>
                <a:spcPct val="120000"/>
              </a:lnSpc>
              <a:spcBef>
                <a:spcPts val="1000"/>
              </a:spcBef>
              <a:spcAft>
                <a:spcPts val="0"/>
              </a:spcAft>
              <a:buSzPts val="2000"/>
              <a:buChar char="•"/>
            </a:pPr>
            <a:r>
              <a:rPr lang="en-US"/>
              <a:t>In order to find out the effect of the quantity of money on the price level or the value of money, we write the equation as</a:t>
            </a:r>
            <a:endParaRPr/>
          </a:p>
          <a:p>
            <a:pPr indent="0" lvl="0" marL="0" rtl="0" algn="l">
              <a:lnSpc>
                <a:spcPct val="120000"/>
              </a:lnSpc>
              <a:spcBef>
                <a:spcPts val="1000"/>
              </a:spcBef>
              <a:spcAft>
                <a:spcPts val="0"/>
              </a:spcAft>
              <a:buSzPts val="2000"/>
              <a:buNone/>
            </a:pPr>
            <a:r>
              <a:rPr lang="en-US"/>
              <a:t>     P= </a:t>
            </a:r>
            <a:r>
              <a:rPr lang="en-US" u="sng"/>
              <a:t>MV+ M* V*</a:t>
            </a:r>
            <a:r>
              <a:rPr lang="en-US"/>
              <a:t>	…………………………………………………….. (2)</a:t>
            </a:r>
            <a:endParaRPr/>
          </a:p>
          <a:p>
            <a:pPr indent="0" lvl="1" marL="457200" rtl="0" algn="l">
              <a:lnSpc>
                <a:spcPct val="120000"/>
              </a:lnSpc>
              <a:spcBef>
                <a:spcPts val="500"/>
              </a:spcBef>
              <a:spcAft>
                <a:spcPts val="0"/>
              </a:spcAft>
              <a:buSzPts val="1800"/>
              <a:buNone/>
            </a:pPr>
            <a:r>
              <a:rPr lang="en-US"/>
              <a:t>      T</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Fisher points out the price level (P) (M+M*) provided the volume of transactions remain unchanged. </a:t>
            </a:r>
            <a:endParaRPr/>
          </a:p>
          <a:p>
            <a:pPr indent="-228600" lvl="0" marL="228600" rtl="0" algn="l">
              <a:lnSpc>
                <a:spcPct val="120000"/>
              </a:lnSpc>
              <a:spcBef>
                <a:spcPts val="1000"/>
              </a:spcBef>
              <a:spcAft>
                <a:spcPts val="0"/>
              </a:spcAft>
              <a:buSzPts val="2000"/>
              <a:buChar char="•"/>
            </a:pPr>
            <a:r>
              <a:rPr lang="en-US"/>
              <a:t>This proposition is evident from the fact that if M and M* are doubled, while V, V* and T remain constant, P is also doubled, but the value of money (1/P) is reduced to half.</a:t>
            </a:r>
            <a:endParaRPr/>
          </a:p>
          <a:p>
            <a:pPr indent="-228600" lvl="0" marL="228600" rtl="0" algn="l">
              <a:lnSpc>
                <a:spcPct val="120000"/>
              </a:lnSpc>
              <a:spcBef>
                <a:spcPts val="1000"/>
              </a:spcBef>
              <a:spcAft>
                <a:spcPts val="0"/>
              </a:spcAft>
              <a:buSzPts val="2000"/>
              <a:buChar char="•"/>
            </a:pPr>
            <a:r>
              <a:rPr lang="en-US"/>
              <a:t>Fisher‘s quantity theory of money is explained with the help of Figure 4. (A) and (B).</a:t>
            </a:r>
            <a:endParaRPr/>
          </a:p>
          <a:p>
            <a:pPr indent="-228600" lvl="0" marL="228600" rtl="0" algn="l">
              <a:lnSpc>
                <a:spcPct val="120000"/>
              </a:lnSpc>
              <a:spcBef>
                <a:spcPts val="1000"/>
              </a:spcBef>
              <a:spcAft>
                <a:spcPts val="0"/>
              </a:spcAft>
              <a:buSzPts val="2000"/>
              <a:buChar char="•"/>
            </a:pPr>
            <a:r>
              <a:rPr lang="en-US"/>
              <a:t> Panel A of the figure shows the effect of changes in the quantity of money on the price level. To begin with, when the quantity of money is M, the price level is P.</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25"/>
          <p:cNvSpPr txBox="1"/>
          <p:nvPr>
            <p:ph idx="4294967295" type="title"/>
          </p:nvPr>
        </p:nvSpPr>
        <p:spPr>
          <a:xfrm>
            <a:off x="2587625" y="804863"/>
            <a:ext cx="9604375" cy="104933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000"/>
              <a:buFont typeface="Gill Sans"/>
              <a:buNone/>
            </a:pPr>
            <a:r>
              <a:rPr b="1" lang="en-US" sz="2000"/>
              <a:t>FISHER’S QUANTITY THEORY OF MONEY-FIGURE A AND B</a:t>
            </a:r>
            <a:endParaRPr b="1" sz="2000"/>
          </a:p>
        </p:txBody>
      </p:sp>
      <p:pic>
        <p:nvPicPr>
          <p:cNvPr id="222" name="Google Shape;222;p25"/>
          <p:cNvPicPr preferRelativeResize="0"/>
          <p:nvPr>
            <p:ph idx="4294967295" type="body"/>
          </p:nvPr>
        </p:nvPicPr>
        <p:blipFill rotWithShape="1">
          <a:blip r:embed="rId3">
            <a:alphaModFix/>
          </a:blip>
          <a:srcRect b="0" l="0" r="0" t="0"/>
          <a:stretch/>
        </p:blipFill>
        <p:spPr>
          <a:xfrm>
            <a:off x="2915438" y="1704175"/>
            <a:ext cx="6361200" cy="34497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u="sng"/>
              <a:t>1. Figure (A) </a:t>
            </a:r>
            <a:r>
              <a:rPr lang="en-US"/>
              <a:t>shows the effect of changes in the quantity of money on the price level. </a:t>
            </a:r>
            <a:endParaRPr/>
          </a:p>
          <a:p>
            <a:pPr indent="-228600" lvl="0" marL="228600" rtl="0" algn="l">
              <a:lnSpc>
                <a:spcPct val="120000"/>
              </a:lnSpc>
              <a:spcBef>
                <a:spcPts val="1000"/>
              </a:spcBef>
              <a:spcAft>
                <a:spcPts val="0"/>
              </a:spcAft>
              <a:buSzPts val="2000"/>
              <a:buChar char="•"/>
            </a:pPr>
            <a:r>
              <a:rPr lang="en-US"/>
              <a:t>When the quantity of money is OM, the price level is OP. </a:t>
            </a:r>
            <a:endParaRPr/>
          </a:p>
          <a:p>
            <a:pPr indent="-228600" lvl="0" marL="228600" rtl="0" algn="l">
              <a:lnSpc>
                <a:spcPct val="120000"/>
              </a:lnSpc>
              <a:spcBef>
                <a:spcPts val="1000"/>
              </a:spcBef>
              <a:spcAft>
                <a:spcPts val="0"/>
              </a:spcAft>
              <a:buSzPts val="2000"/>
              <a:buChar char="•"/>
            </a:pPr>
            <a:r>
              <a:rPr lang="en-US"/>
              <a:t>When the quantity of money is doubled to OM2 , the price level is also doubled to OP2 .</a:t>
            </a:r>
            <a:endParaRPr/>
          </a:p>
          <a:p>
            <a:pPr indent="-228600" lvl="0" marL="228600" rtl="0" algn="l">
              <a:lnSpc>
                <a:spcPct val="120000"/>
              </a:lnSpc>
              <a:spcBef>
                <a:spcPts val="1000"/>
              </a:spcBef>
              <a:spcAft>
                <a:spcPts val="0"/>
              </a:spcAft>
              <a:buSzPts val="2000"/>
              <a:buChar char="•"/>
            </a:pPr>
            <a:r>
              <a:rPr lang="en-US"/>
              <a:t> Further, when the quantity of money is increased four–fold to OM4 , the price level also increases by four times to OP4 . </a:t>
            </a:r>
            <a:endParaRPr/>
          </a:p>
          <a:p>
            <a:pPr indent="-228600" lvl="0" marL="228600" rtl="0" algn="l">
              <a:lnSpc>
                <a:spcPct val="120000"/>
              </a:lnSpc>
              <a:spcBef>
                <a:spcPts val="1000"/>
              </a:spcBef>
              <a:spcAft>
                <a:spcPts val="0"/>
              </a:spcAft>
              <a:buSzPts val="2000"/>
              <a:buChar char="•"/>
            </a:pPr>
            <a:r>
              <a:rPr lang="en-US"/>
              <a:t>This relationship is expressed by the curve OP = f (M) from the origin at 45°.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7"/>
          <p:cNvSpPr txBox="1"/>
          <p:nvPr>
            <p:ph idx="4294967295" type="body"/>
          </p:nvPr>
        </p:nvSpPr>
        <p:spPr>
          <a:xfrm>
            <a:off x="2587625" y="1854200"/>
            <a:ext cx="9604375" cy="3751263"/>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u="sng"/>
              <a:t>2. Figure (B), </a:t>
            </a:r>
            <a:r>
              <a:rPr lang="en-US"/>
              <a:t>shows the inverse relationship between the quantity of money and the value of money, where the value of money is taken on the vertical axis. </a:t>
            </a:r>
            <a:endParaRPr/>
          </a:p>
          <a:p>
            <a:pPr indent="-228600" lvl="0" marL="228600" rtl="0" algn="l">
              <a:lnSpc>
                <a:spcPct val="120000"/>
              </a:lnSpc>
              <a:spcBef>
                <a:spcPts val="1000"/>
              </a:spcBef>
              <a:spcAft>
                <a:spcPts val="0"/>
              </a:spcAft>
              <a:buSzPts val="2000"/>
              <a:buChar char="•"/>
            </a:pPr>
            <a:r>
              <a:rPr lang="en-US"/>
              <a:t>When the quantity of money is OM1 , the value of money is 01 / P1 . </a:t>
            </a:r>
            <a:endParaRPr/>
          </a:p>
          <a:p>
            <a:pPr indent="-228600" lvl="0" marL="228600" rtl="0" algn="l">
              <a:lnSpc>
                <a:spcPct val="120000"/>
              </a:lnSpc>
              <a:spcBef>
                <a:spcPts val="1000"/>
              </a:spcBef>
              <a:spcAft>
                <a:spcPts val="0"/>
              </a:spcAft>
              <a:buSzPts val="2000"/>
              <a:buChar char="•"/>
            </a:pPr>
            <a:r>
              <a:rPr lang="en-US"/>
              <a:t>But with the doubling of the quantity of money to OM2, the value of money becomes one–half of what it was before, (01 / P2 ). </a:t>
            </a:r>
            <a:endParaRPr/>
          </a:p>
          <a:p>
            <a:pPr indent="-228600" lvl="0" marL="228600" rtl="0" algn="l">
              <a:lnSpc>
                <a:spcPct val="120000"/>
              </a:lnSpc>
              <a:spcBef>
                <a:spcPts val="1000"/>
              </a:spcBef>
              <a:spcAft>
                <a:spcPts val="0"/>
              </a:spcAft>
              <a:buSzPts val="2000"/>
              <a:buChar char="•"/>
            </a:pPr>
            <a:r>
              <a:rPr lang="en-US"/>
              <a:t>But, with the quantity of money increasing by four-fold to OM4, the value of money is reduced by 01 / P4. </a:t>
            </a:r>
            <a:endParaRPr/>
          </a:p>
          <a:p>
            <a:pPr indent="-228600" lvl="0" marL="228600" rtl="0" algn="l">
              <a:lnSpc>
                <a:spcPct val="120000"/>
              </a:lnSpc>
              <a:spcBef>
                <a:spcPts val="1000"/>
              </a:spcBef>
              <a:spcAft>
                <a:spcPts val="0"/>
              </a:spcAft>
              <a:buSzPts val="2000"/>
              <a:buChar char="•"/>
            </a:pPr>
            <a:r>
              <a:rPr lang="en-US"/>
              <a:t>This inverse relationship between the quantity of money and the value of money is shown by the downward-sloping curve 1 / OP = f (M).</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8"/>
          <p:cNvSpPr txBox="1"/>
          <p:nvPr>
            <p:ph idx="4294967295" type="body"/>
          </p:nvPr>
        </p:nvSpPr>
        <p:spPr>
          <a:xfrm>
            <a:off x="2587625" y="1854200"/>
            <a:ext cx="9604375" cy="3763963"/>
          </a:xfrm>
          <a:prstGeom prst="rect">
            <a:avLst/>
          </a:prstGeom>
          <a:noFill/>
          <a:ln>
            <a:noFill/>
          </a:ln>
        </p:spPr>
        <p:txBody>
          <a:bodyPr anchorCtr="0" anchor="t" bIns="45700" lIns="91425" spcFirstLastPara="1" rIns="91425" wrap="square" tIns="45700">
            <a:normAutofit fontScale="25000" lnSpcReduction="20000"/>
          </a:bodyPr>
          <a:lstStyle/>
          <a:p>
            <a:pPr indent="0" lvl="0" marL="0" rtl="0" algn="l">
              <a:lnSpc>
                <a:spcPct val="120000"/>
              </a:lnSpc>
              <a:spcBef>
                <a:spcPts val="0"/>
              </a:spcBef>
              <a:spcAft>
                <a:spcPts val="0"/>
              </a:spcAft>
              <a:buSzPct val="100000"/>
              <a:buNone/>
            </a:pPr>
            <a:r>
              <a:rPr b="1" lang="en-US" sz="8000"/>
              <a:t>Numerical example</a:t>
            </a:r>
            <a:endParaRPr/>
          </a:p>
          <a:p>
            <a:pPr indent="-228600" lvl="0" marL="228600" rtl="0" algn="l">
              <a:lnSpc>
                <a:spcPct val="120000"/>
              </a:lnSpc>
              <a:spcBef>
                <a:spcPts val="1000"/>
              </a:spcBef>
              <a:spcAft>
                <a:spcPts val="0"/>
              </a:spcAft>
              <a:buSzPct val="100000"/>
              <a:buChar char="•"/>
            </a:pPr>
            <a:r>
              <a:rPr lang="en-US" sz="8000"/>
              <a:t>Suppose the quantity of money (M) is Kshs. 5,000,000 in an economy.</a:t>
            </a:r>
            <a:endParaRPr/>
          </a:p>
          <a:p>
            <a:pPr indent="-228600" lvl="0" marL="228600" rtl="0" algn="l">
              <a:lnSpc>
                <a:spcPct val="120000"/>
              </a:lnSpc>
              <a:spcBef>
                <a:spcPts val="1000"/>
              </a:spcBef>
              <a:spcAft>
                <a:spcPts val="0"/>
              </a:spcAft>
              <a:buSzPct val="100000"/>
              <a:buChar char="•"/>
            </a:pPr>
            <a:r>
              <a:rPr lang="en-US" sz="8000"/>
              <a:t>The velocity of circulation of money (V) is 5.</a:t>
            </a:r>
            <a:endParaRPr/>
          </a:p>
          <a:p>
            <a:pPr indent="-228600" lvl="0" marL="228600" rtl="0" algn="l">
              <a:lnSpc>
                <a:spcPct val="120000"/>
              </a:lnSpc>
              <a:spcBef>
                <a:spcPts val="1000"/>
              </a:spcBef>
              <a:spcAft>
                <a:spcPts val="0"/>
              </a:spcAft>
              <a:buSzPct val="100000"/>
              <a:buChar char="•"/>
            </a:pPr>
            <a:r>
              <a:rPr lang="en-US" sz="8000"/>
              <a:t>The total output to be transacted (T) is 2,500,000 units.</a:t>
            </a:r>
            <a:endParaRPr/>
          </a:p>
          <a:p>
            <a:pPr indent="-228600" lvl="0" marL="228600" rtl="0" algn="l">
              <a:lnSpc>
                <a:spcPct val="120000"/>
              </a:lnSpc>
              <a:spcBef>
                <a:spcPts val="1000"/>
              </a:spcBef>
              <a:spcAft>
                <a:spcPts val="0"/>
              </a:spcAft>
              <a:buSzPct val="100000"/>
              <a:buChar char="•"/>
            </a:pPr>
            <a:r>
              <a:rPr lang="en-US" sz="8000"/>
              <a:t>The average price level (P) will be:</a:t>
            </a:r>
            <a:endParaRPr/>
          </a:p>
          <a:p>
            <a:pPr indent="-228600" lvl="0" marL="228600" rtl="0" algn="l">
              <a:lnSpc>
                <a:spcPct val="120000"/>
              </a:lnSpc>
              <a:spcBef>
                <a:spcPts val="1000"/>
              </a:spcBef>
              <a:spcAft>
                <a:spcPts val="0"/>
              </a:spcAft>
              <a:buSzPct val="100000"/>
              <a:buChar char="•"/>
            </a:pPr>
            <a:r>
              <a:rPr lang="en-US" sz="8000"/>
              <a:t>P = MV/T</a:t>
            </a:r>
            <a:endParaRPr/>
          </a:p>
          <a:p>
            <a:pPr indent="0" lvl="0" marL="0" rtl="0" algn="l">
              <a:lnSpc>
                <a:spcPct val="120000"/>
              </a:lnSpc>
              <a:spcBef>
                <a:spcPts val="1000"/>
              </a:spcBef>
              <a:spcAft>
                <a:spcPts val="0"/>
              </a:spcAft>
              <a:buSzPct val="100000"/>
              <a:buNone/>
            </a:pPr>
            <a:r>
              <a:rPr lang="en-US" sz="8000"/>
              <a:t>	5, 000,000 × 5/ 2,500,000 = 2,500,000/ 2,500,000</a:t>
            </a:r>
            <a:endParaRPr/>
          </a:p>
          <a:p>
            <a:pPr indent="0" lvl="0" marL="0" rtl="0" algn="l">
              <a:lnSpc>
                <a:spcPct val="120000"/>
              </a:lnSpc>
              <a:spcBef>
                <a:spcPts val="1000"/>
              </a:spcBef>
              <a:spcAft>
                <a:spcPts val="0"/>
              </a:spcAft>
              <a:buSzPct val="100000"/>
              <a:buNone/>
            </a:pPr>
            <a:r>
              <a:rPr lang="en-US" sz="8000"/>
              <a:t>	= Kshs.10 per unit.</a:t>
            </a:r>
            <a:endParaRPr/>
          </a:p>
          <a:p>
            <a:pPr indent="0" lvl="0" marL="0" rtl="0" algn="l">
              <a:lnSpc>
                <a:spcPct val="120000"/>
              </a:lnSpc>
              <a:spcBef>
                <a:spcPts val="1000"/>
              </a:spcBef>
              <a:spcAft>
                <a:spcPts val="0"/>
              </a:spcAft>
              <a:buSzPct val="100000"/>
              <a:buNone/>
            </a:pPr>
            <a:r>
              <a:t/>
            </a:r>
            <a:endParaRPr/>
          </a:p>
          <a:p>
            <a:pPr indent="0" lvl="0" marL="0" rtl="0" algn="l">
              <a:lnSpc>
                <a:spcPct val="120000"/>
              </a:lnSpc>
              <a:spcBef>
                <a:spcPts val="1000"/>
              </a:spcBef>
              <a:spcAft>
                <a:spcPts val="0"/>
              </a:spcAft>
              <a:buSzPct val="100000"/>
              <a:buNone/>
            </a:pPr>
            <a:r>
              <a:t/>
            </a:r>
            <a:endParaRPr/>
          </a:p>
          <a:p>
            <a:pPr indent="0" lvl="0" marL="0" rtl="0" algn="l">
              <a:lnSpc>
                <a:spcPct val="120000"/>
              </a:lnSpc>
              <a:spcBef>
                <a:spcPts val="1000"/>
              </a:spcBef>
              <a:spcAft>
                <a:spcPts val="0"/>
              </a:spcAft>
              <a:buSzPct val="100000"/>
              <a:buNone/>
            </a:pPr>
            <a:r>
              <a:rPr lang="en-US"/>
              <a:t>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29"/>
          <p:cNvSpPr txBox="1"/>
          <p:nvPr>
            <p:ph idx="4294967295" type="body"/>
          </p:nvPr>
        </p:nvSpPr>
        <p:spPr>
          <a:xfrm>
            <a:off x="2587625" y="1854200"/>
            <a:ext cx="9604375" cy="3724275"/>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If now, other things remaining the same, the quantity of money is doubled, i.e., increased to Kshs.10,000,000 then:</a:t>
            </a:r>
            <a:endParaRPr/>
          </a:p>
          <a:p>
            <a:pPr indent="-228600" lvl="0" marL="228600" rtl="0" algn="l">
              <a:lnSpc>
                <a:spcPct val="120000"/>
              </a:lnSpc>
              <a:spcBef>
                <a:spcPts val="1000"/>
              </a:spcBef>
              <a:spcAft>
                <a:spcPts val="0"/>
              </a:spcAft>
              <a:buSzPts val="2000"/>
              <a:buChar char="•"/>
            </a:pPr>
            <a:r>
              <a:rPr lang="en-US"/>
              <a:t>P = 10,000,000 × 5/ 2,500,000 = Kshs.20 per unit</a:t>
            </a:r>
            <a:endParaRPr/>
          </a:p>
          <a:p>
            <a:pPr indent="0" lvl="0" marL="0" rtl="0" algn="l">
              <a:lnSpc>
                <a:spcPct val="120000"/>
              </a:lnSpc>
              <a:spcBef>
                <a:spcPts val="1000"/>
              </a:spcBef>
              <a:spcAft>
                <a:spcPts val="0"/>
              </a:spcAft>
              <a:buSzPts val="2000"/>
              <a:buNone/>
            </a:pPr>
            <a:r>
              <a:rPr b="1" lang="en-US"/>
              <a:t>Conclusion-</a:t>
            </a:r>
            <a:r>
              <a:rPr lang="en-US"/>
              <a:t>Quantity theory of money, price level varies in direct proportion to the quantity of money. </a:t>
            </a:r>
            <a:endParaRPr/>
          </a:p>
          <a:p>
            <a:pPr indent="-228600" lvl="0" marL="228600" rtl="0" algn="l">
              <a:lnSpc>
                <a:spcPct val="120000"/>
              </a:lnSpc>
              <a:spcBef>
                <a:spcPts val="1000"/>
              </a:spcBef>
              <a:spcAft>
                <a:spcPts val="0"/>
              </a:spcAft>
              <a:buSzPts val="2000"/>
              <a:buChar char="•"/>
            </a:pPr>
            <a:r>
              <a:rPr lang="en-US"/>
              <a:t>A doubling of the quantity of money (M) will lead to a doubling of the price level. </a:t>
            </a:r>
            <a:endParaRPr/>
          </a:p>
          <a:p>
            <a:pPr indent="-228600" lvl="0" marL="228600" rtl="0" algn="l">
              <a:lnSpc>
                <a:spcPct val="120000"/>
              </a:lnSpc>
              <a:spcBef>
                <a:spcPts val="1000"/>
              </a:spcBef>
              <a:spcAft>
                <a:spcPts val="0"/>
              </a:spcAft>
              <a:buSzPts val="2000"/>
              <a:buChar char="•"/>
            </a:pPr>
            <a:r>
              <a:rPr lang="en-US"/>
              <a:t>Since changes in the quantity of money are assumed to be independent or autonomous of the price level, the changes in the quantity of money become the cause of the changes in the price level.</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30"/>
          <p:cNvSpPr txBox="1"/>
          <p:nvPr>
            <p:ph idx="4294967295" type="body"/>
          </p:nvPr>
        </p:nvSpPr>
        <p:spPr>
          <a:xfrm>
            <a:off x="2587625" y="1854200"/>
            <a:ext cx="9604375" cy="3611563"/>
          </a:xfrm>
          <a:prstGeom prst="rect">
            <a:avLst/>
          </a:prstGeom>
          <a:noFill/>
          <a:ln>
            <a:noFill/>
          </a:ln>
        </p:spPr>
        <p:txBody>
          <a:bodyPr anchorCtr="0" anchor="t" bIns="45700" lIns="91425" spcFirstLastPara="1" rIns="91425" wrap="square" tIns="45700">
            <a:noAutofit/>
          </a:bodyPr>
          <a:lstStyle/>
          <a:p>
            <a:pPr indent="-228600" lvl="0" marL="228600" rtl="0" algn="l">
              <a:lnSpc>
                <a:spcPct val="120000"/>
              </a:lnSpc>
              <a:spcBef>
                <a:spcPts val="0"/>
              </a:spcBef>
              <a:spcAft>
                <a:spcPts val="0"/>
              </a:spcAft>
              <a:buSzPts val="2000"/>
              <a:buChar char="•"/>
            </a:pPr>
            <a:r>
              <a:rPr b="1" lang="en-US"/>
              <a:t>3.2.1. Quantity Theory of Money: Income Version:</a:t>
            </a:r>
            <a:endParaRPr/>
          </a:p>
          <a:p>
            <a:pPr indent="-228600" lvl="0" marL="228600" rtl="0" algn="l">
              <a:lnSpc>
                <a:spcPct val="120000"/>
              </a:lnSpc>
              <a:spcBef>
                <a:spcPts val="1000"/>
              </a:spcBef>
              <a:spcAft>
                <a:spcPts val="0"/>
              </a:spcAft>
              <a:buSzPts val="2000"/>
              <a:buChar char="•"/>
            </a:pPr>
            <a:r>
              <a:rPr lang="en-US"/>
              <a:t>Fisher‘s transactions approach to the quantity theory of money is described in equation (1) and (2) above considers such variables as-</a:t>
            </a:r>
            <a:endParaRPr/>
          </a:p>
          <a:p>
            <a:pPr indent="-228600" lvl="0" marL="228600" rtl="0" algn="l">
              <a:lnSpc>
                <a:spcPct val="120000"/>
              </a:lnSpc>
              <a:spcBef>
                <a:spcPts val="1000"/>
              </a:spcBef>
              <a:spcAft>
                <a:spcPts val="0"/>
              </a:spcAft>
              <a:buSzPts val="2000"/>
              <a:buChar char="•"/>
            </a:pPr>
            <a:r>
              <a:rPr lang="en-US"/>
              <a:t> Total volume of transactions (T) and the average price level of these transactions are conceptually vague and difficult to measure.</a:t>
            </a:r>
            <a:endParaRPr/>
          </a:p>
          <a:p>
            <a:pPr indent="-228600" lvl="0" marL="228600" rtl="0" algn="l">
              <a:lnSpc>
                <a:spcPct val="120000"/>
              </a:lnSpc>
              <a:spcBef>
                <a:spcPts val="1000"/>
              </a:spcBef>
              <a:spcAft>
                <a:spcPts val="0"/>
              </a:spcAft>
              <a:buSzPts val="2000"/>
              <a:buChar char="•"/>
            </a:pPr>
            <a:r>
              <a:rPr lang="en-US"/>
              <a:t>The later formulation of the quantity theory considers </a:t>
            </a:r>
            <a:endParaRPr/>
          </a:p>
          <a:p>
            <a:pPr indent="0" lvl="0" marL="0" rtl="0" algn="l">
              <a:lnSpc>
                <a:spcPct val="120000"/>
              </a:lnSpc>
              <a:spcBef>
                <a:spcPts val="1000"/>
              </a:spcBef>
              <a:spcAft>
                <a:spcPts val="0"/>
              </a:spcAft>
              <a:buSzPts val="2000"/>
              <a:buNone/>
            </a:pPr>
            <a:r>
              <a:rPr lang="en-US"/>
              <a:t>    -Real income or national output (i.e., transactions of final goods only) rather than all  </a:t>
            </a:r>
            <a:endParaRPr/>
          </a:p>
          <a:p>
            <a:pPr indent="0" lvl="0" marL="0" rtl="0" algn="l">
              <a:lnSpc>
                <a:spcPct val="120000"/>
              </a:lnSpc>
              <a:spcBef>
                <a:spcPts val="1000"/>
              </a:spcBef>
              <a:spcAft>
                <a:spcPts val="0"/>
              </a:spcAft>
              <a:buSzPts val="2000"/>
              <a:buNone/>
            </a:pPr>
            <a:r>
              <a:rPr lang="en-US"/>
              <a:t>      transactions. </a:t>
            </a:r>
            <a:endParaRPr/>
          </a:p>
          <a:p>
            <a:pPr indent="0" lvl="0" marL="0" rtl="0" algn="l">
              <a:lnSpc>
                <a:spcPct val="120000"/>
              </a:lnSpc>
              <a:spcBef>
                <a:spcPts val="1000"/>
              </a:spcBef>
              <a:spcAft>
                <a:spcPts val="0"/>
              </a:spcAft>
              <a:buSzPts val="2000"/>
              <a:buNone/>
            </a:pPr>
            <a:r>
              <a:rPr lang="en-US"/>
              <a:t>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data regarding national income or output is readily available, the income version of the quantity theory is being increasingly used. </a:t>
            </a:r>
            <a:endParaRPr/>
          </a:p>
          <a:p>
            <a:pPr indent="-228600" lvl="0" marL="228600" rtl="0" algn="l">
              <a:lnSpc>
                <a:spcPct val="120000"/>
              </a:lnSpc>
              <a:spcBef>
                <a:spcPts val="1000"/>
              </a:spcBef>
              <a:spcAft>
                <a:spcPts val="0"/>
              </a:spcAft>
              <a:buSzPts val="2000"/>
              <a:buChar char="•"/>
            </a:pPr>
            <a:r>
              <a:rPr lang="en-US"/>
              <a:t>-The average price level of output is a more meaningful and useful concept.</a:t>
            </a:r>
            <a:endParaRPr/>
          </a:p>
          <a:p>
            <a:pPr indent="-228600" lvl="0" marL="228600" rtl="0" algn="l">
              <a:lnSpc>
                <a:spcPct val="120000"/>
              </a:lnSpc>
              <a:spcBef>
                <a:spcPts val="1000"/>
              </a:spcBef>
              <a:spcAft>
                <a:spcPts val="0"/>
              </a:spcAft>
              <a:buSzPts val="2000"/>
              <a:buChar char="•"/>
            </a:pPr>
            <a:r>
              <a:rPr lang="en-US"/>
              <a:t>The general price level in a country is measured taking into account only the prices of final goods and services which constitute national product.</a:t>
            </a:r>
            <a:endParaRPr/>
          </a:p>
          <a:p>
            <a:pPr indent="0" lvl="0" marL="0" rtl="0" algn="l">
              <a:lnSpc>
                <a:spcPct val="120000"/>
              </a:lnSpc>
              <a:spcBef>
                <a:spcPts val="1000"/>
              </a:spcBef>
              <a:spcAft>
                <a:spcPts val="0"/>
              </a:spcAft>
              <a:buSzPts val="2000"/>
              <a:buNone/>
            </a:pPr>
            <a:r>
              <a:rPr b="1" lang="en-US" u="sng"/>
              <a:t>Note</a:t>
            </a:r>
            <a:endParaRPr/>
          </a:p>
          <a:p>
            <a:pPr indent="0" lvl="0" marL="0" rtl="0" algn="l">
              <a:lnSpc>
                <a:spcPct val="120000"/>
              </a:lnSpc>
              <a:spcBef>
                <a:spcPts val="1000"/>
              </a:spcBef>
              <a:spcAft>
                <a:spcPts val="0"/>
              </a:spcAft>
              <a:buSzPts val="2000"/>
              <a:buNone/>
            </a:pPr>
            <a:r>
              <a:rPr lang="en-US"/>
              <a:t>(i) Even in this income version of the quantity theory of money, the function of money is considered to be a means of exchange as in the transactions approach of Fisher.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2"/>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(ii) In this approach, the concept of </a:t>
            </a:r>
            <a:r>
              <a:rPr i="1" lang="en-US"/>
              <a:t>income velocity of money </a:t>
            </a:r>
            <a:r>
              <a:rPr lang="en-US"/>
              <a:t>has been used instead of  </a:t>
            </a:r>
            <a:endParaRPr/>
          </a:p>
          <a:p>
            <a:pPr indent="0" lvl="0" marL="0" rtl="0" algn="l">
              <a:lnSpc>
                <a:spcPct val="120000"/>
              </a:lnSpc>
              <a:spcBef>
                <a:spcPts val="1000"/>
              </a:spcBef>
              <a:spcAft>
                <a:spcPts val="0"/>
              </a:spcAft>
              <a:buSzPts val="2000"/>
              <a:buNone/>
            </a:pPr>
            <a:r>
              <a:rPr lang="en-US"/>
              <a:t>     transactions velocity of circulation. </a:t>
            </a:r>
            <a:endParaRPr/>
          </a:p>
          <a:p>
            <a:pPr indent="-228600" lvl="0" marL="228600" rtl="0" algn="l">
              <a:lnSpc>
                <a:spcPct val="120000"/>
              </a:lnSpc>
              <a:spcBef>
                <a:spcPts val="1000"/>
              </a:spcBef>
              <a:spcAft>
                <a:spcPts val="0"/>
              </a:spcAft>
              <a:buSzPts val="2000"/>
              <a:buChar char="•"/>
            </a:pPr>
            <a:r>
              <a:rPr lang="en-US"/>
              <a:t>By income velocity we mean the average number of times per period a unit of money is used in making payments involving final goods and services, that is, national product or national income. </a:t>
            </a:r>
            <a:endParaRPr/>
          </a:p>
          <a:p>
            <a:pPr indent="-228600" lvl="0" marL="228600" rtl="0" algn="l">
              <a:lnSpc>
                <a:spcPct val="120000"/>
              </a:lnSpc>
              <a:spcBef>
                <a:spcPts val="1000"/>
              </a:spcBef>
              <a:spcAft>
                <a:spcPts val="0"/>
              </a:spcAft>
              <a:buSzPts val="2000"/>
              <a:buChar char="•"/>
            </a:pPr>
            <a:r>
              <a:rPr lang="en-US"/>
              <a:t>In fact, income velocity of money is measured by Y/M where Y stands for real national income and M for the quantity of money.</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3"/>
          <p:cNvSpPr txBox="1"/>
          <p:nvPr>
            <p:ph idx="4294967295" type="body"/>
          </p:nvPr>
        </p:nvSpPr>
        <p:spPr>
          <a:xfrm>
            <a:off x="2587625" y="1854200"/>
            <a:ext cx="9604375" cy="38306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120000"/>
              </a:lnSpc>
              <a:spcBef>
                <a:spcPts val="0"/>
              </a:spcBef>
              <a:spcAft>
                <a:spcPts val="0"/>
              </a:spcAft>
              <a:buSzPts val="2000"/>
              <a:buChar char="•"/>
            </a:pPr>
            <a:r>
              <a:rPr lang="en-US"/>
              <a:t>The income version of quantity theory of money is written as under:</a:t>
            </a:r>
            <a:endParaRPr/>
          </a:p>
          <a:p>
            <a:pPr indent="-101600" lvl="0" marL="228600" rtl="0" algn="l">
              <a:lnSpc>
                <a:spcPct val="120000"/>
              </a:lnSpc>
              <a:spcBef>
                <a:spcPts val="1000"/>
              </a:spcBef>
              <a:spcAft>
                <a:spcPts val="0"/>
              </a:spcAft>
              <a:buSzPts val="2000"/>
              <a:buNone/>
            </a:pPr>
            <a:r>
              <a:t/>
            </a:r>
            <a:endParaRPr/>
          </a:p>
          <a:p>
            <a:pPr indent="0" lvl="1" marL="457200" rtl="0" algn="l">
              <a:lnSpc>
                <a:spcPct val="120000"/>
              </a:lnSpc>
              <a:spcBef>
                <a:spcPts val="500"/>
              </a:spcBef>
              <a:spcAft>
                <a:spcPts val="0"/>
              </a:spcAft>
              <a:buSzPts val="1800"/>
              <a:buNone/>
            </a:pPr>
            <a:r>
              <a:rPr lang="en-US"/>
              <a:t>MV = PY………………………………………………………….. (3)</a:t>
            </a:r>
            <a:endParaRPr/>
          </a:p>
          <a:p>
            <a:pPr indent="-114300" lvl="1" marL="685800" rtl="0" algn="l">
              <a:lnSpc>
                <a:spcPct val="120000"/>
              </a:lnSpc>
              <a:spcBef>
                <a:spcPts val="500"/>
              </a:spcBef>
              <a:spcAft>
                <a:spcPts val="0"/>
              </a:spcAft>
              <a:buSzPts val="1800"/>
              <a:buNone/>
            </a:pPr>
            <a:r>
              <a:t/>
            </a:r>
            <a:endParaRPr/>
          </a:p>
          <a:p>
            <a:pPr indent="0" lvl="1" marL="457200" rtl="0" algn="l">
              <a:lnSpc>
                <a:spcPct val="120000"/>
              </a:lnSpc>
              <a:spcBef>
                <a:spcPts val="500"/>
              </a:spcBef>
              <a:spcAft>
                <a:spcPts val="0"/>
              </a:spcAft>
              <a:buSzPts val="1800"/>
              <a:buNone/>
            </a:pPr>
            <a:r>
              <a:rPr lang="en-US"/>
              <a:t>P = MV/PY ……………………………………………………… (4)</a:t>
            </a:r>
            <a:endParaRPr/>
          </a:p>
          <a:p>
            <a:pPr indent="-228600" lvl="0" marL="228600" rtl="0" algn="l">
              <a:lnSpc>
                <a:spcPct val="120000"/>
              </a:lnSpc>
              <a:spcBef>
                <a:spcPts val="1000"/>
              </a:spcBef>
              <a:spcAft>
                <a:spcPts val="0"/>
              </a:spcAft>
              <a:buSzPts val="2000"/>
              <a:buChar char="•"/>
            </a:pPr>
            <a:r>
              <a:rPr lang="en-US"/>
              <a:t>Where, M = Quantity of money</a:t>
            </a:r>
            <a:endParaRPr/>
          </a:p>
          <a:p>
            <a:pPr indent="-228600" lvl="0" marL="228600" rtl="0" algn="l">
              <a:lnSpc>
                <a:spcPct val="120000"/>
              </a:lnSpc>
              <a:spcBef>
                <a:spcPts val="1000"/>
              </a:spcBef>
              <a:spcAft>
                <a:spcPts val="0"/>
              </a:spcAft>
              <a:buSzPts val="2000"/>
              <a:buChar char="•"/>
            </a:pPr>
            <a:r>
              <a:rPr lang="en-US"/>
              <a:t>V = Income velocity of money</a:t>
            </a:r>
            <a:endParaRPr/>
          </a:p>
          <a:p>
            <a:pPr indent="-228600" lvl="0" marL="228600" rtl="0" algn="l">
              <a:lnSpc>
                <a:spcPct val="120000"/>
              </a:lnSpc>
              <a:spcBef>
                <a:spcPts val="1000"/>
              </a:spcBef>
              <a:spcAft>
                <a:spcPts val="0"/>
              </a:spcAft>
              <a:buSzPts val="2000"/>
              <a:buChar char="•"/>
            </a:pPr>
            <a:r>
              <a:rPr lang="en-US"/>
              <a:t>P = Average price level of final goods and services Y = Real national income (or aggregate output)</a:t>
            </a:r>
            <a:endParaRPr/>
          </a:p>
          <a:p>
            <a:pPr indent="-101600" lvl="0" marL="228600" rtl="0" algn="l">
              <a:lnSpc>
                <a:spcPct val="120000"/>
              </a:lnSpc>
              <a:spcBef>
                <a:spcPts val="1000"/>
              </a:spcBef>
              <a:spcAft>
                <a:spcPts val="0"/>
              </a:spcAft>
              <a:buSzPts val="2000"/>
              <a:buNone/>
            </a:pPr>
            <a:r>
              <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4"/>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3.2.2. Assumptions of the Theory:</a:t>
            </a:r>
            <a:endParaRPr/>
          </a:p>
          <a:p>
            <a:pPr indent="0" lvl="0" marL="0" rtl="0" algn="l">
              <a:lnSpc>
                <a:spcPct val="120000"/>
              </a:lnSpc>
              <a:spcBef>
                <a:spcPts val="1000"/>
              </a:spcBef>
              <a:spcAft>
                <a:spcPts val="0"/>
              </a:spcAft>
              <a:buSzPts val="2000"/>
              <a:buNone/>
            </a:pPr>
            <a:r>
              <a:rPr lang="en-US"/>
              <a:t>1. P is a passive factor in the equation of exchange which is affected by the other </a:t>
            </a:r>
            <a:endParaRPr/>
          </a:p>
          <a:p>
            <a:pPr indent="0" lvl="0" marL="0" rtl="0" algn="l">
              <a:lnSpc>
                <a:spcPct val="120000"/>
              </a:lnSpc>
              <a:spcBef>
                <a:spcPts val="1000"/>
              </a:spcBef>
              <a:spcAft>
                <a:spcPts val="0"/>
              </a:spcAft>
              <a:buSzPts val="2000"/>
              <a:buNone/>
            </a:pPr>
            <a:r>
              <a:rPr lang="en-US"/>
              <a:t>    factors.</a:t>
            </a:r>
            <a:endParaRPr/>
          </a:p>
          <a:p>
            <a:pPr indent="0" lvl="0" marL="0" rtl="0" algn="l">
              <a:lnSpc>
                <a:spcPct val="120000"/>
              </a:lnSpc>
              <a:spcBef>
                <a:spcPts val="1000"/>
              </a:spcBef>
              <a:spcAft>
                <a:spcPts val="0"/>
              </a:spcAft>
              <a:buSzPts val="2000"/>
              <a:buNone/>
            </a:pPr>
            <a:r>
              <a:rPr lang="en-US"/>
              <a:t>2.  The proportion of M* to M remains constant.</a:t>
            </a:r>
            <a:endParaRPr/>
          </a:p>
          <a:p>
            <a:pPr indent="0" lvl="0" marL="0" rtl="0" algn="l">
              <a:lnSpc>
                <a:spcPct val="120000"/>
              </a:lnSpc>
              <a:spcBef>
                <a:spcPts val="1000"/>
              </a:spcBef>
              <a:spcAft>
                <a:spcPts val="0"/>
              </a:spcAft>
              <a:buSzPts val="2000"/>
              <a:buNone/>
            </a:pPr>
            <a:r>
              <a:rPr lang="en-US"/>
              <a:t>3.   V and V* are assumed to be constant and are independent of changes in M and M*.</a:t>
            </a:r>
            <a:endParaRPr/>
          </a:p>
          <a:p>
            <a:pPr indent="0" lvl="0" marL="0" rtl="0" algn="l">
              <a:lnSpc>
                <a:spcPct val="120000"/>
              </a:lnSpc>
              <a:spcBef>
                <a:spcPts val="1000"/>
              </a:spcBef>
              <a:spcAft>
                <a:spcPts val="0"/>
              </a:spcAft>
              <a:buSzPts val="2000"/>
              <a:buNone/>
            </a:pPr>
            <a:r>
              <a:rPr lang="en-US"/>
              <a:t>4.   T also remains constant and is independent of other factors such as M, M*, V and </a:t>
            </a:r>
            <a:endParaRPr/>
          </a:p>
          <a:p>
            <a:pPr indent="0" lvl="1" marL="457200" rtl="0" algn="l">
              <a:lnSpc>
                <a:spcPct val="120000"/>
              </a:lnSpc>
              <a:spcBef>
                <a:spcPts val="500"/>
              </a:spcBef>
              <a:spcAft>
                <a:spcPts val="0"/>
              </a:spcAft>
              <a:buSzPts val="1800"/>
              <a:buNone/>
            </a:pPr>
            <a:r>
              <a:rPr lang="en-US"/>
              <a:t>V*.</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5. It is assumed that the demand for money is proportional to the value of </a:t>
            </a:r>
            <a:endParaRPr/>
          </a:p>
          <a:p>
            <a:pPr indent="0" lvl="0" marL="0" rtl="0" algn="l">
              <a:lnSpc>
                <a:spcPct val="120000"/>
              </a:lnSpc>
              <a:spcBef>
                <a:spcPts val="1000"/>
              </a:spcBef>
              <a:spcAft>
                <a:spcPts val="0"/>
              </a:spcAft>
              <a:buSzPts val="2000"/>
              <a:buNone/>
            </a:pPr>
            <a:r>
              <a:rPr lang="en-US"/>
              <a:t>    transactions.</a:t>
            </a:r>
            <a:endParaRPr/>
          </a:p>
          <a:p>
            <a:pPr indent="0" lvl="0" marL="0" rtl="0" algn="l">
              <a:lnSpc>
                <a:spcPct val="120000"/>
              </a:lnSpc>
              <a:spcBef>
                <a:spcPts val="1000"/>
              </a:spcBef>
              <a:spcAft>
                <a:spcPts val="0"/>
              </a:spcAft>
              <a:buSzPts val="2000"/>
              <a:buNone/>
            </a:pPr>
            <a:r>
              <a:rPr lang="en-US"/>
              <a:t>6.  The supply of money is assumed as an exogenously determined constant.</a:t>
            </a:r>
            <a:endParaRPr/>
          </a:p>
          <a:p>
            <a:pPr indent="0" lvl="0" marL="0" rtl="0" algn="l">
              <a:lnSpc>
                <a:spcPct val="120000"/>
              </a:lnSpc>
              <a:spcBef>
                <a:spcPts val="1000"/>
              </a:spcBef>
              <a:spcAft>
                <a:spcPts val="0"/>
              </a:spcAft>
              <a:buSzPts val="2000"/>
              <a:buNone/>
            </a:pPr>
            <a:r>
              <a:rPr lang="en-US"/>
              <a:t>7.   The theory is applicable in the long-run.</a:t>
            </a:r>
            <a:endParaRPr/>
          </a:p>
          <a:p>
            <a:pPr indent="0" lvl="0" marL="0" rtl="0" algn="l">
              <a:lnSpc>
                <a:spcPct val="120000"/>
              </a:lnSpc>
              <a:spcBef>
                <a:spcPts val="1000"/>
              </a:spcBef>
              <a:spcAft>
                <a:spcPts val="0"/>
              </a:spcAft>
              <a:buSzPts val="2000"/>
              <a:buNone/>
            </a:pPr>
            <a:r>
              <a:rPr lang="en-US"/>
              <a:t>8.   It is based on the assumption of the existence of full employment in the economy.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6"/>
          <p:cNvSpPr txBox="1"/>
          <p:nvPr>
            <p:ph idx="4294967295" type="body"/>
          </p:nvPr>
        </p:nvSpPr>
        <p:spPr>
          <a:xfrm>
            <a:off x="2587625" y="1854200"/>
            <a:ext cx="9604375" cy="376396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b="1" lang="en-US"/>
              <a:t>3.2.3. Criticisms of the Theory:</a:t>
            </a:r>
            <a:endParaRPr/>
          </a:p>
          <a:p>
            <a:pPr indent="0" lvl="0" marL="0" rtl="0" algn="l">
              <a:lnSpc>
                <a:spcPct val="120000"/>
              </a:lnSpc>
              <a:spcBef>
                <a:spcPts val="1000"/>
              </a:spcBef>
              <a:spcAft>
                <a:spcPts val="0"/>
              </a:spcAft>
              <a:buSzPts val="2000"/>
              <a:buNone/>
            </a:pPr>
            <a:r>
              <a:rPr lang="en-US"/>
              <a:t>(i)</a:t>
            </a:r>
            <a:r>
              <a:rPr b="1" lang="en-US"/>
              <a:t>Truism:  </a:t>
            </a:r>
            <a:r>
              <a:rPr lang="en-US"/>
              <a:t>According to Keynes, ―The quantity theory of money is a truism. </a:t>
            </a:r>
            <a:endParaRPr/>
          </a:p>
          <a:p>
            <a:pPr indent="-228600" lvl="0" marL="228600" rtl="0" algn="l">
              <a:lnSpc>
                <a:spcPct val="120000"/>
              </a:lnSpc>
              <a:spcBef>
                <a:spcPts val="1000"/>
              </a:spcBef>
              <a:spcAft>
                <a:spcPts val="0"/>
              </a:spcAft>
              <a:buSzPts val="2000"/>
              <a:buChar char="•"/>
            </a:pPr>
            <a:r>
              <a:rPr lang="en-US"/>
              <a:t>Fisher‘s equation of exchange is a simple truism because it states that the total quantity of money (MV+M*V*) paid for goods and services must equal their value (PT). </a:t>
            </a:r>
            <a:endParaRPr/>
          </a:p>
          <a:p>
            <a:pPr indent="-228600" lvl="0" marL="228600" rtl="0" algn="l">
              <a:lnSpc>
                <a:spcPct val="120000"/>
              </a:lnSpc>
              <a:spcBef>
                <a:spcPts val="1000"/>
              </a:spcBef>
              <a:spcAft>
                <a:spcPts val="0"/>
              </a:spcAft>
              <a:buSzPts val="2000"/>
              <a:buChar char="•"/>
            </a:pPr>
            <a:r>
              <a:rPr lang="en-US"/>
              <a:t>But it cannot be accepted today that a certain percentage change in the quantity of money leads to the same percentage change in the price level.</a:t>
            </a:r>
            <a:endParaRPr/>
          </a:p>
          <a:p>
            <a:pPr indent="0" lvl="0" marL="0" rtl="0" algn="l">
              <a:lnSpc>
                <a:spcPct val="120000"/>
              </a:lnSpc>
              <a:spcBef>
                <a:spcPts val="1000"/>
              </a:spcBef>
              <a:spcAft>
                <a:spcPts val="0"/>
              </a:spcAft>
              <a:buSzPts val="2000"/>
              <a:buNone/>
            </a:pPr>
            <a:r>
              <a:rPr lang="en-US"/>
              <a:t>(ii) </a:t>
            </a:r>
            <a:r>
              <a:rPr b="1" lang="en-US"/>
              <a:t>Other things not equal-</a:t>
            </a:r>
            <a:r>
              <a:rPr lang="en-US"/>
              <a:t>The direct and proportionate relation between the quantity </a:t>
            </a:r>
            <a:endParaRPr/>
          </a:p>
          <a:p>
            <a:pPr indent="0" lvl="0" marL="0" rtl="0" algn="l">
              <a:lnSpc>
                <a:spcPct val="120000"/>
              </a:lnSpc>
              <a:spcBef>
                <a:spcPts val="1000"/>
              </a:spcBef>
              <a:spcAft>
                <a:spcPts val="0"/>
              </a:spcAft>
              <a:buSzPts val="2000"/>
              <a:buNone/>
            </a:pPr>
            <a:r>
              <a:rPr lang="en-US"/>
              <a:t>    of money and price level in Fisher‘s equation assumes that other things remain  unchanged.</a:t>
            </a:r>
            <a:endParaRPr/>
          </a:p>
          <a:p>
            <a:pPr indent="0" lvl="0" marL="0" rtl="0" algn="l">
              <a:lnSpc>
                <a:spcPct val="120000"/>
              </a:lnSpc>
              <a:spcBef>
                <a:spcPts val="1000"/>
              </a:spcBef>
              <a:spcAft>
                <a:spcPts val="0"/>
              </a:spcAft>
              <a:buSzPts val="20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7"/>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SzPts val="2000"/>
              <a:buChar char="•"/>
            </a:pPr>
            <a:r>
              <a:rPr lang="en-US"/>
              <a:t>But in real life, V, V* and T are not constant. </a:t>
            </a:r>
            <a:endParaRPr/>
          </a:p>
          <a:p>
            <a:pPr indent="-228600" lvl="0" marL="228600" rtl="0" algn="l">
              <a:lnSpc>
                <a:spcPct val="120000"/>
              </a:lnSpc>
              <a:spcBef>
                <a:spcPts val="1000"/>
              </a:spcBef>
              <a:spcAft>
                <a:spcPts val="0"/>
              </a:spcAft>
              <a:buSzPts val="2000"/>
              <a:buChar char="•"/>
            </a:pPr>
            <a:r>
              <a:rPr lang="en-US"/>
              <a:t>They are not independent of M, M* and P. Rather, all elements in Fisher‘s equation are interrelated and interdependent. For instance, a change in M may cause a change in V.</a:t>
            </a:r>
            <a:endParaRPr/>
          </a:p>
          <a:p>
            <a:pPr indent="0" lvl="0" marL="0" rtl="0" algn="l">
              <a:lnSpc>
                <a:spcPct val="120000"/>
              </a:lnSpc>
              <a:spcBef>
                <a:spcPts val="1000"/>
              </a:spcBef>
              <a:spcAft>
                <a:spcPts val="0"/>
              </a:spcAft>
              <a:buSzPts val="2000"/>
              <a:buNone/>
            </a:pPr>
            <a:r>
              <a:rPr lang="en-US"/>
              <a:t>(iii) </a:t>
            </a:r>
            <a:r>
              <a:rPr b="1" lang="en-US"/>
              <a:t>Constants Relate to Different Time</a:t>
            </a:r>
            <a:endParaRPr/>
          </a:p>
          <a:p>
            <a:pPr indent="-228600" lvl="0" marL="228600" rtl="0" algn="l">
              <a:lnSpc>
                <a:spcPct val="120000"/>
              </a:lnSpc>
              <a:spcBef>
                <a:spcPts val="1000"/>
              </a:spcBef>
              <a:spcAft>
                <a:spcPts val="0"/>
              </a:spcAft>
              <a:buSzPts val="2000"/>
              <a:buChar char="•"/>
            </a:pPr>
            <a:r>
              <a:rPr lang="en-US"/>
              <a:t>Multiplying M and V because M relates to a point of time and V to a period is inconsistent. The former is a static concept and the latter a dynamic one. </a:t>
            </a:r>
            <a:endParaRPr/>
          </a:p>
          <a:p>
            <a:pPr indent="-228600" lvl="0" marL="228600" rtl="0" algn="l">
              <a:lnSpc>
                <a:spcPct val="120000"/>
              </a:lnSpc>
              <a:spcBef>
                <a:spcPts val="1000"/>
              </a:spcBef>
              <a:spcAft>
                <a:spcPts val="0"/>
              </a:spcAft>
              <a:buSzPts val="2000"/>
              <a:buChar char="•"/>
            </a:pPr>
            <a:r>
              <a:rPr lang="en-US"/>
              <a:t>It is, therefore, technically inconsistent to multiply two non-comparable factors.</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8"/>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(iv) </a:t>
            </a:r>
            <a:r>
              <a:rPr b="1" lang="en-US"/>
              <a:t>Fails to Measure Value of Money:</a:t>
            </a:r>
            <a:endParaRPr/>
          </a:p>
          <a:p>
            <a:pPr indent="-228600" lvl="0" marL="228600" rtl="0" algn="l">
              <a:lnSpc>
                <a:spcPct val="120000"/>
              </a:lnSpc>
              <a:spcBef>
                <a:spcPts val="1000"/>
              </a:spcBef>
              <a:spcAft>
                <a:spcPts val="0"/>
              </a:spcAft>
              <a:buSzPts val="2000"/>
              <a:buChar char="•"/>
            </a:pPr>
            <a:r>
              <a:rPr lang="en-US"/>
              <a:t>Fisher‘s equation does not measure the purchasing power of money but only cash transactions, that is, the volume of business transactions of all kinds or what Fisher calls the volume of trade in the community during a year. </a:t>
            </a:r>
            <a:endParaRPr/>
          </a:p>
          <a:p>
            <a:pPr indent="-228600" lvl="0" marL="228600" rtl="0" algn="l">
              <a:lnSpc>
                <a:spcPct val="120000"/>
              </a:lnSpc>
              <a:spcBef>
                <a:spcPts val="1000"/>
              </a:spcBef>
              <a:spcAft>
                <a:spcPts val="0"/>
              </a:spcAft>
              <a:buSzPts val="2000"/>
              <a:buChar char="•"/>
            </a:pPr>
            <a:r>
              <a:rPr lang="en-US"/>
              <a:t>But the purchasing power of money (or value of money) relates to transactions for the purchase of goods and services for consumption. </a:t>
            </a:r>
            <a:endParaRPr/>
          </a:p>
          <a:p>
            <a:pPr indent="-228600" lvl="0" marL="228600" rtl="0" algn="l">
              <a:lnSpc>
                <a:spcPct val="120000"/>
              </a:lnSpc>
              <a:spcBef>
                <a:spcPts val="1000"/>
              </a:spcBef>
              <a:spcAft>
                <a:spcPts val="0"/>
              </a:spcAft>
              <a:buSzPts val="2000"/>
              <a:buChar char="•"/>
            </a:pPr>
            <a:r>
              <a:rPr lang="en-US"/>
              <a:t>Thus the quantity theory fails to measure the value of money.</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9"/>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(v) </a:t>
            </a:r>
            <a:r>
              <a:rPr b="1" lang="en-US"/>
              <a:t>Weak Theory</a:t>
            </a:r>
            <a:r>
              <a:rPr lang="en-US"/>
              <a:t>:</a:t>
            </a:r>
            <a:endParaRPr/>
          </a:p>
          <a:p>
            <a:pPr indent="-228600" lvl="0" marL="228600" rtl="0" algn="l">
              <a:lnSpc>
                <a:spcPct val="120000"/>
              </a:lnSpc>
              <a:spcBef>
                <a:spcPts val="1000"/>
              </a:spcBef>
              <a:spcAft>
                <a:spcPts val="0"/>
              </a:spcAft>
              <a:buSzPts val="2000"/>
              <a:buChar char="•"/>
            </a:pPr>
            <a:r>
              <a:rPr lang="en-US"/>
              <a:t>According to Crowther, the quantity theory is weak in many respects</a:t>
            </a:r>
            <a:endParaRPr/>
          </a:p>
          <a:p>
            <a:pPr indent="-457200" lvl="0" marL="457200" rtl="0" algn="l">
              <a:lnSpc>
                <a:spcPct val="120000"/>
              </a:lnSpc>
              <a:spcBef>
                <a:spcPts val="1000"/>
              </a:spcBef>
              <a:spcAft>
                <a:spcPts val="0"/>
              </a:spcAft>
              <a:buSzPts val="2000"/>
              <a:buFont typeface="Gill Sans"/>
              <a:buAutoNum type="arabicPeriod"/>
            </a:pPr>
            <a:r>
              <a:rPr lang="en-US"/>
              <a:t>It cannot explain ‘why’ there are fluctuations in the price level in the short run. </a:t>
            </a:r>
            <a:endParaRPr/>
          </a:p>
          <a:p>
            <a:pPr indent="-457200" lvl="0" marL="457200" rtl="0" algn="l">
              <a:lnSpc>
                <a:spcPct val="120000"/>
              </a:lnSpc>
              <a:spcBef>
                <a:spcPts val="1000"/>
              </a:spcBef>
              <a:spcAft>
                <a:spcPts val="0"/>
              </a:spcAft>
              <a:buSzPts val="2000"/>
              <a:buFont typeface="Gill Sans"/>
              <a:buAutoNum type="arabicPeriod"/>
            </a:pPr>
            <a:r>
              <a:rPr lang="en-US"/>
              <a:t>It gives undue importance to the price level as if changes in prices were the most critical and important phenomenon of the economic system. </a:t>
            </a:r>
            <a:endParaRPr/>
          </a:p>
          <a:p>
            <a:pPr indent="-457200" lvl="0" marL="457200" rtl="0" algn="l">
              <a:lnSpc>
                <a:spcPct val="120000"/>
              </a:lnSpc>
              <a:spcBef>
                <a:spcPts val="1000"/>
              </a:spcBef>
              <a:spcAft>
                <a:spcPts val="0"/>
              </a:spcAft>
              <a:buSzPts val="2000"/>
              <a:buFont typeface="Gill Sans"/>
              <a:buAutoNum type="arabicPeriod"/>
            </a:pPr>
            <a:r>
              <a:rPr lang="en-US"/>
              <a:t>It places a misleading emphasis on the quantity of money as the principal cause of changes in the price level during the trade cycle.</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40"/>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20000"/>
              </a:lnSpc>
              <a:spcBef>
                <a:spcPts val="0"/>
              </a:spcBef>
              <a:spcAft>
                <a:spcPts val="0"/>
              </a:spcAft>
              <a:buSzPts val="2000"/>
              <a:buNone/>
            </a:pPr>
            <a:r>
              <a:rPr lang="en-US"/>
              <a:t>(vi) </a:t>
            </a:r>
            <a:r>
              <a:rPr b="1" lang="en-US"/>
              <a:t>Neglects Interest Rate:</a:t>
            </a:r>
            <a:endParaRPr/>
          </a:p>
          <a:p>
            <a:pPr indent="-228600" lvl="0" marL="228600" rtl="0" algn="l">
              <a:lnSpc>
                <a:spcPct val="120000"/>
              </a:lnSpc>
              <a:spcBef>
                <a:spcPts val="1000"/>
              </a:spcBef>
              <a:spcAft>
                <a:spcPts val="0"/>
              </a:spcAft>
              <a:buSzPts val="2000"/>
              <a:buChar char="•"/>
            </a:pPr>
            <a:r>
              <a:rPr lang="en-US"/>
              <a:t>One of the main weaknesses of Fisher‘s quantity theory of money is that it neglects the role of the rate of interest as one of the causative factors between money and prices.</a:t>
            </a:r>
            <a:endParaRPr/>
          </a:p>
          <a:p>
            <a:pPr indent="-228600" lvl="0" marL="228600" rtl="0" algn="l">
              <a:lnSpc>
                <a:spcPct val="120000"/>
              </a:lnSpc>
              <a:spcBef>
                <a:spcPts val="1000"/>
              </a:spcBef>
              <a:spcAft>
                <a:spcPts val="0"/>
              </a:spcAft>
              <a:buSzPts val="2000"/>
              <a:buChar char="•"/>
            </a:pPr>
            <a:r>
              <a:rPr lang="en-US"/>
              <a:t> Fisher‘s equation of exchange is related to an equilibrium situation in which rate of interest is independent of the quantity of money.</a:t>
            </a:r>
            <a:endParaRPr/>
          </a:p>
          <a:p>
            <a:pPr indent="0" lvl="0" marL="0" rtl="0" algn="l">
              <a:lnSpc>
                <a:spcPct val="120000"/>
              </a:lnSpc>
              <a:spcBef>
                <a:spcPts val="1000"/>
              </a:spcBef>
              <a:spcAft>
                <a:spcPts val="0"/>
              </a:spcAft>
              <a:buSzPts val="2000"/>
              <a:buNone/>
            </a:pPr>
            <a:r>
              <a:rPr lang="en-US"/>
              <a:t>(vii) </a:t>
            </a:r>
            <a:r>
              <a:rPr b="1" lang="en-US"/>
              <a:t>Unrealistic Assumptions:</a:t>
            </a:r>
            <a:endParaRPr/>
          </a:p>
          <a:p>
            <a:pPr indent="0" lvl="0" marL="0" rtl="0" algn="l">
              <a:lnSpc>
                <a:spcPct val="120000"/>
              </a:lnSpc>
              <a:spcBef>
                <a:spcPts val="1000"/>
              </a:spcBef>
              <a:spcAft>
                <a:spcPts val="0"/>
              </a:spcAft>
              <a:buSzPts val="2000"/>
              <a:buNone/>
            </a:pPr>
            <a:r>
              <a:rPr lang="en-US"/>
              <a:t>Keynes in his General Theory severely criticized the Fisherian quantity theory of money for its unrealistic assumptions.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41"/>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457200" lvl="0" marL="457200" rtl="0" algn="l">
              <a:lnSpc>
                <a:spcPct val="120000"/>
              </a:lnSpc>
              <a:spcBef>
                <a:spcPts val="0"/>
              </a:spcBef>
              <a:spcAft>
                <a:spcPts val="0"/>
              </a:spcAft>
              <a:buSzPts val="2000"/>
              <a:buFont typeface="Gill Sans"/>
              <a:buAutoNum type="arabicPeriod"/>
            </a:pPr>
            <a:r>
              <a:rPr lang="en-US"/>
              <a:t>The quantity theory of money is unrealistic because it analyses the relation between M and P in the long-run. Hence, it neglects the short-run factors which influence this relationship. </a:t>
            </a:r>
            <a:endParaRPr/>
          </a:p>
          <a:p>
            <a:pPr indent="-457200" lvl="0" marL="457200" rtl="0" algn="l">
              <a:lnSpc>
                <a:spcPct val="120000"/>
              </a:lnSpc>
              <a:spcBef>
                <a:spcPts val="1000"/>
              </a:spcBef>
              <a:spcAft>
                <a:spcPts val="0"/>
              </a:spcAft>
              <a:buSzPts val="2000"/>
              <a:buFont typeface="Gill Sans"/>
              <a:buAutoNum type="arabicPeriod"/>
            </a:pPr>
            <a:r>
              <a:rPr lang="en-US"/>
              <a:t>Fisher‘s equation holds well under the assumption of full employment. But Keynes regards full employment as a special situation. The general situation is one of the under-employment equilibrium. </a:t>
            </a:r>
            <a:endParaRPr/>
          </a:p>
          <a:p>
            <a:pPr indent="-457200" lvl="0" marL="457200" rtl="0" algn="l">
              <a:lnSpc>
                <a:spcPct val="120000"/>
              </a:lnSpc>
              <a:spcBef>
                <a:spcPts val="1000"/>
              </a:spcBef>
              <a:spcAft>
                <a:spcPts val="0"/>
              </a:spcAft>
              <a:buSzPts val="2000"/>
              <a:buFont typeface="Gill Sans"/>
              <a:buAutoNum type="arabicPeriod"/>
            </a:pPr>
            <a:r>
              <a:rPr lang="en-US"/>
              <a:t>Keynes does not believe that the relationship between the quantity of money and the price level is direct and proportional.</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42"/>
          <p:cNvSpPr txBox="1"/>
          <p:nvPr>
            <p:ph idx="4294967295" type="body"/>
          </p:nvPr>
        </p:nvSpPr>
        <p:spPr>
          <a:xfrm>
            <a:off x="2587625" y="1854200"/>
            <a:ext cx="9604375" cy="3884613"/>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120000"/>
              </a:lnSpc>
              <a:spcBef>
                <a:spcPts val="0"/>
              </a:spcBef>
              <a:spcAft>
                <a:spcPts val="0"/>
              </a:spcAft>
              <a:buSzPct val="100000"/>
              <a:buNone/>
            </a:pPr>
            <a:r>
              <a:rPr lang="en-US"/>
              <a:t>(</a:t>
            </a:r>
            <a:r>
              <a:rPr lang="en-US" sz="3200"/>
              <a:t>viii) </a:t>
            </a:r>
            <a:r>
              <a:rPr b="1" lang="en-US" sz="3200"/>
              <a:t>V not Constant:</a:t>
            </a:r>
            <a:endParaRPr/>
          </a:p>
          <a:p>
            <a:pPr indent="-228600" lvl="0" marL="228600" rtl="0" algn="l">
              <a:lnSpc>
                <a:spcPct val="120000"/>
              </a:lnSpc>
              <a:spcBef>
                <a:spcPts val="1000"/>
              </a:spcBef>
              <a:spcAft>
                <a:spcPts val="0"/>
              </a:spcAft>
              <a:buSzPct val="100000"/>
              <a:buChar char="•"/>
            </a:pPr>
            <a:r>
              <a:rPr lang="en-US" sz="3200"/>
              <a:t>Further, Keynes pointed out that when there is underemployment equilibrium, the velocity of circulation of money V is highly unstable and would change with changes in the stock of money or money income. </a:t>
            </a:r>
            <a:endParaRPr/>
          </a:p>
          <a:p>
            <a:pPr indent="-228600" lvl="0" marL="228600" rtl="0" algn="l">
              <a:lnSpc>
                <a:spcPct val="120000"/>
              </a:lnSpc>
              <a:spcBef>
                <a:spcPts val="1000"/>
              </a:spcBef>
              <a:spcAft>
                <a:spcPts val="0"/>
              </a:spcAft>
              <a:buSzPct val="100000"/>
              <a:buChar char="•"/>
            </a:pPr>
            <a:r>
              <a:rPr lang="en-US" sz="3200"/>
              <a:t>Thus it was unrealistic for Fisher to assume V to be constant and independent of M.</a:t>
            </a:r>
            <a:endParaRPr/>
          </a:p>
          <a:p>
            <a:pPr indent="0" lvl="0" marL="0" rtl="0" algn="l">
              <a:lnSpc>
                <a:spcPct val="120000"/>
              </a:lnSpc>
              <a:spcBef>
                <a:spcPts val="1000"/>
              </a:spcBef>
              <a:spcAft>
                <a:spcPts val="0"/>
              </a:spcAft>
              <a:buSzPct val="100000"/>
              <a:buNone/>
            </a:pPr>
            <a:r>
              <a:rPr lang="en-US" sz="3200"/>
              <a:t>(ix) </a:t>
            </a:r>
            <a:r>
              <a:rPr b="1" lang="en-US" sz="3200"/>
              <a:t>Neglects Store of Value Function: </a:t>
            </a:r>
            <a:endParaRPr/>
          </a:p>
          <a:p>
            <a:pPr indent="-228600" lvl="0" marL="228600" rtl="0" algn="l">
              <a:lnSpc>
                <a:spcPct val="120000"/>
              </a:lnSpc>
              <a:spcBef>
                <a:spcPts val="1000"/>
              </a:spcBef>
              <a:spcAft>
                <a:spcPts val="0"/>
              </a:spcAft>
              <a:buSzPct val="100000"/>
              <a:buChar char="•"/>
            </a:pPr>
            <a:r>
              <a:rPr lang="en-US" sz="3200"/>
              <a:t>The theory concentrates on the supply of money and assumes the demand for money to be constant.</a:t>
            </a:r>
            <a:endParaRPr/>
          </a:p>
          <a:p>
            <a:pPr indent="-228600" lvl="0" marL="228600" rtl="0" algn="l">
              <a:lnSpc>
                <a:spcPct val="120000"/>
              </a:lnSpc>
              <a:spcBef>
                <a:spcPts val="1000"/>
              </a:spcBef>
              <a:spcAft>
                <a:spcPts val="0"/>
              </a:spcAft>
              <a:buSzPct val="100000"/>
              <a:buChar char="•"/>
            </a:pPr>
            <a:r>
              <a:rPr lang="en-US" sz="3200"/>
              <a:t>It neglects the store-of-value function of money and considers only the medium-of-exchange function of money.  Thus the theory is one-sided.</a:t>
            </a:r>
            <a:endParaRPr/>
          </a:p>
          <a:p>
            <a:pPr indent="0" lvl="0" marL="0" rtl="0" algn="l">
              <a:lnSpc>
                <a:spcPct val="120000"/>
              </a:lnSpc>
              <a:spcBef>
                <a:spcPts val="1000"/>
              </a:spcBef>
              <a:spcAft>
                <a:spcPts val="0"/>
              </a:spcAft>
              <a:buSzPct val="100000"/>
              <a:buNone/>
            </a:pPr>
            <a:r>
              <a:t/>
            </a:r>
            <a:endParaRPr/>
          </a:p>
          <a:p>
            <a:pPr indent="-149225" lvl="0" marL="228600" rtl="0" algn="l">
              <a:lnSpc>
                <a:spcPct val="120000"/>
              </a:lnSpc>
              <a:spcBef>
                <a:spcPts val="1000"/>
              </a:spcBef>
              <a:spcAft>
                <a:spcPts val="0"/>
              </a:spcAft>
              <a:buSzPct val="10000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43"/>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lang="en-US"/>
              <a:t>(x) </a:t>
            </a:r>
            <a:r>
              <a:rPr b="1" lang="en-US"/>
              <a:t>Neglects Real Balance Effect:</a:t>
            </a:r>
            <a:endParaRPr/>
          </a:p>
          <a:p>
            <a:pPr indent="-228600" lvl="0" marL="228600" rtl="0" algn="l">
              <a:lnSpc>
                <a:spcPct val="120000"/>
              </a:lnSpc>
              <a:spcBef>
                <a:spcPts val="1000"/>
              </a:spcBef>
              <a:spcAft>
                <a:spcPts val="0"/>
              </a:spcAft>
              <a:buSzPts val="2000"/>
              <a:buChar char="•"/>
            </a:pPr>
            <a:r>
              <a:rPr lang="en-US"/>
              <a:t>Don Patinkin has criticized Fisher for failure to make use of the real balance effect, that is, the real value of cash balances. </a:t>
            </a:r>
            <a:endParaRPr/>
          </a:p>
          <a:p>
            <a:pPr indent="-228600" lvl="0" marL="228600" rtl="0" algn="l">
              <a:lnSpc>
                <a:spcPct val="120000"/>
              </a:lnSpc>
              <a:spcBef>
                <a:spcPts val="1000"/>
              </a:spcBef>
              <a:spcAft>
                <a:spcPts val="0"/>
              </a:spcAft>
              <a:buSzPts val="2000"/>
              <a:buChar char="•"/>
            </a:pPr>
            <a:r>
              <a:rPr lang="en-US"/>
              <a:t>A fall in the price level raises the real value of cash balances which leads to increased spending and hence to a rise in income, output, and employment in the economy.</a:t>
            </a:r>
            <a:endParaRPr/>
          </a:p>
          <a:p>
            <a:pPr indent="-228600" lvl="0" marL="228600" rtl="0" algn="l">
              <a:lnSpc>
                <a:spcPct val="120000"/>
              </a:lnSpc>
              <a:spcBef>
                <a:spcPts val="1000"/>
              </a:spcBef>
              <a:spcAft>
                <a:spcPts val="0"/>
              </a:spcAft>
              <a:buSzPts val="2000"/>
              <a:buChar char="•"/>
            </a:pPr>
            <a:r>
              <a:rPr lang="en-US"/>
              <a:t> According to Patinkin, Fisher gives undue importance to the quantity of money and neglects the role of real money balances.</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44"/>
          <p:cNvSpPr txBox="1"/>
          <p:nvPr>
            <p:ph idx="4294967295" type="body"/>
          </p:nvPr>
        </p:nvSpPr>
        <p:spPr>
          <a:xfrm>
            <a:off x="2587625" y="1854200"/>
            <a:ext cx="9604375" cy="3763963"/>
          </a:xfrm>
          <a:prstGeom prst="rect">
            <a:avLst/>
          </a:prstGeom>
          <a:noFill/>
          <a:ln>
            <a:noFill/>
          </a:ln>
        </p:spPr>
        <p:txBody>
          <a:bodyPr anchorCtr="0" anchor="t" bIns="45700" lIns="91425" spcFirstLastPara="1" rIns="91425" wrap="square" tIns="45700">
            <a:normAutofit fontScale="25000" lnSpcReduction="20000"/>
          </a:bodyPr>
          <a:lstStyle/>
          <a:p>
            <a:pPr indent="0" lvl="0" marL="0" rtl="0" algn="l">
              <a:lnSpc>
                <a:spcPct val="120000"/>
              </a:lnSpc>
              <a:spcBef>
                <a:spcPts val="0"/>
              </a:spcBef>
              <a:spcAft>
                <a:spcPts val="0"/>
              </a:spcAft>
              <a:buSzPct val="100000"/>
              <a:buNone/>
            </a:pPr>
            <a:r>
              <a:rPr lang="en-US" sz="7200"/>
              <a:t>(xi) </a:t>
            </a:r>
            <a:r>
              <a:rPr b="1" lang="en-US" sz="7200"/>
              <a:t>Static:</a:t>
            </a:r>
            <a:endParaRPr/>
          </a:p>
          <a:p>
            <a:pPr indent="-228600" lvl="0" marL="228600" rtl="0" algn="l">
              <a:lnSpc>
                <a:spcPct val="120000"/>
              </a:lnSpc>
              <a:spcBef>
                <a:spcPts val="1000"/>
              </a:spcBef>
              <a:spcAft>
                <a:spcPts val="0"/>
              </a:spcAft>
              <a:buSzPct val="100000"/>
              <a:buChar char="•"/>
            </a:pPr>
            <a:r>
              <a:rPr lang="en-US" sz="7200"/>
              <a:t>Fisher‘s theory is static in nature because of its unrealistic assumptions as long-run, full employment, etc. It is, therefore, not applicable to a modern dynamic economy.</a:t>
            </a:r>
            <a:endParaRPr b="1" sz="7200"/>
          </a:p>
          <a:p>
            <a:pPr indent="0" lvl="0" marL="0" rtl="0" algn="l">
              <a:lnSpc>
                <a:spcPct val="120000"/>
              </a:lnSpc>
              <a:spcBef>
                <a:spcPts val="1000"/>
              </a:spcBef>
              <a:spcAft>
                <a:spcPts val="0"/>
              </a:spcAft>
              <a:buSzPct val="100000"/>
              <a:buNone/>
            </a:pPr>
            <a:r>
              <a:rPr b="1" lang="en-US" sz="7200"/>
              <a:t>4.0 CONCLUSION</a:t>
            </a:r>
            <a:endParaRPr/>
          </a:p>
          <a:p>
            <a:pPr indent="-228600" lvl="0" marL="228600" rtl="0" algn="l">
              <a:lnSpc>
                <a:spcPct val="120000"/>
              </a:lnSpc>
              <a:spcBef>
                <a:spcPts val="1000"/>
              </a:spcBef>
              <a:spcAft>
                <a:spcPts val="0"/>
              </a:spcAft>
              <a:buSzPct val="100000"/>
              <a:buChar char="•"/>
            </a:pPr>
            <a:r>
              <a:rPr lang="en-US" sz="7200"/>
              <a:t>The quantity theory of money is the idea that the supply of money in an economy determines the level of prices and changes in the money supply result in proportional changes in prices. </a:t>
            </a:r>
            <a:endParaRPr/>
          </a:p>
          <a:p>
            <a:pPr indent="-228600" lvl="0" marL="228600" rtl="0" algn="l">
              <a:lnSpc>
                <a:spcPct val="120000"/>
              </a:lnSpc>
              <a:spcBef>
                <a:spcPts val="1000"/>
              </a:spcBef>
              <a:spcAft>
                <a:spcPts val="0"/>
              </a:spcAft>
              <a:buSzPct val="100000"/>
              <a:buChar char="•"/>
            </a:pPr>
            <a:r>
              <a:rPr lang="en-US" sz="7200"/>
              <a:t>A given percentage changes in the money supply results in an equivalent level of inflation or deflation. </a:t>
            </a:r>
            <a:endParaRPr/>
          </a:p>
          <a:p>
            <a:pPr indent="-228600" lvl="0" marL="228600" rtl="0" algn="l">
              <a:lnSpc>
                <a:spcPct val="120000"/>
              </a:lnSpc>
              <a:spcBef>
                <a:spcPts val="1000"/>
              </a:spcBef>
              <a:spcAft>
                <a:spcPts val="0"/>
              </a:spcAft>
              <a:buSzPct val="100000"/>
              <a:buChar char="•"/>
            </a:pPr>
            <a:r>
              <a:rPr lang="en-US" sz="7200"/>
              <a:t>This concept is usually introduced via an equation relating money and prices to other economic variables.</a:t>
            </a:r>
            <a:endParaRPr/>
          </a:p>
          <a:p>
            <a:pPr indent="0" lvl="0" marL="0" rtl="0" algn="l">
              <a:lnSpc>
                <a:spcPct val="120000"/>
              </a:lnSpc>
              <a:spcBef>
                <a:spcPts val="1000"/>
              </a:spcBef>
              <a:spcAft>
                <a:spcPts val="0"/>
              </a:spcAft>
              <a:buSzPct val="100000"/>
              <a:buNone/>
            </a:pPr>
            <a:r>
              <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45"/>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l">
              <a:lnSpc>
                <a:spcPct val="120000"/>
              </a:lnSpc>
              <a:spcBef>
                <a:spcPts val="0"/>
              </a:spcBef>
              <a:spcAft>
                <a:spcPts val="0"/>
              </a:spcAft>
              <a:buSzPts val="2000"/>
              <a:buNone/>
            </a:pPr>
            <a:r>
              <a:rPr b="1" lang="en-US"/>
              <a:t>5.0 REFERENCES/FURTHER READINGS</a:t>
            </a:r>
            <a:endParaRPr/>
          </a:p>
          <a:p>
            <a:pPr indent="-228600" lvl="0" marL="228600" rtl="0" algn="l">
              <a:lnSpc>
                <a:spcPct val="120000"/>
              </a:lnSpc>
              <a:spcBef>
                <a:spcPts val="1000"/>
              </a:spcBef>
              <a:spcAft>
                <a:spcPts val="0"/>
              </a:spcAft>
              <a:buSzPts val="2000"/>
              <a:buChar char="•"/>
            </a:pPr>
            <a:r>
              <a:rPr lang="en-US"/>
              <a:t>Becker, B. R., (2012). Money and Banking, 3rd edition Forensic Publication limited</a:t>
            </a:r>
            <a:endParaRPr/>
          </a:p>
          <a:p>
            <a:pPr indent="-228600" lvl="0" marL="228600" rtl="0" algn="l">
              <a:lnSpc>
                <a:spcPct val="120000"/>
              </a:lnSpc>
              <a:spcBef>
                <a:spcPts val="1000"/>
              </a:spcBef>
              <a:spcAft>
                <a:spcPts val="0"/>
              </a:spcAft>
              <a:buSzPts val="2000"/>
              <a:buChar char="•"/>
            </a:pPr>
            <a:r>
              <a:rPr lang="en-US"/>
              <a:t>Dotun, G. G., (2014). Money and Banking, 1st edition, Dale Publication limited</a:t>
            </a:r>
            <a:endParaRPr/>
          </a:p>
          <a:p>
            <a:pPr indent="-228600" lvl="0" marL="228600" rtl="0" algn="l">
              <a:lnSpc>
                <a:spcPct val="120000"/>
              </a:lnSpc>
              <a:spcBef>
                <a:spcPts val="1000"/>
              </a:spcBef>
              <a:spcAft>
                <a:spcPts val="0"/>
              </a:spcAft>
              <a:buSzPts val="2000"/>
              <a:buChar char="•"/>
            </a:pPr>
            <a:r>
              <a:rPr lang="en-US"/>
              <a:t>Jhingan, M.L (2004) Monetary Economics, 6th edition, Vrinda Publication limited.</a:t>
            </a:r>
            <a:endParaRPr/>
          </a:p>
          <a:p>
            <a:pPr indent="-228600" lvl="0" marL="228600" rtl="0" algn="l">
              <a:lnSpc>
                <a:spcPct val="120000"/>
              </a:lnSpc>
              <a:spcBef>
                <a:spcPts val="1000"/>
              </a:spcBef>
              <a:spcAft>
                <a:spcPts val="0"/>
              </a:spcAft>
              <a:buSzPts val="2000"/>
              <a:buChar char="•"/>
            </a:pPr>
            <a:r>
              <a:rPr lang="en-US"/>
              <a:t>Kelechi, I.U., (2016). Monetary Economics, 1st edition, Jaen Publication Limited</a:t>
            </a:r>
            <a:endParaRPr/>
          </a:p>
          <a:p>
            <a:pPr indent="-101600" lvl="0" marL="228600" rtl="0" algn="l">
              <a:lnSpc>
                <a:spcPct val="120000"/>
              </a:lnSpc>
              <a:spcBef>
                <a:spcPts val="1000"/>
              </a:spcBef>
              <a:spcAft>
                <a:spcPts val="0"/>
              </a:spcAft>
              <a:buSzPts val="2000"/>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6"/>
          <p:cNvSpPr txBox="1"/>
          <p:nvPr>
            <p:ph idx="4294967295" type="body"/>
          </p:nvPr>
        </p:nvSpPr>
        <p:spPr>
          <a:xfrm>
            <a:off x="2587625" y="2016125"/>
            <a:ext cx="9604375" cy="3449638"/>
          </a:xfrm>
          <a:prstGeom prst="rect">
            <a:avLst/>
          </a:prstGeom>
          <a:noFill/>
          <a:ln>
            <a:noFill/>
          </a:ln>
        </p:spPr>
        <p:txBody>
          <a:bodyPr anchorCtr="0" anchor="t" bIns="45700" lIns="91425" spcFirstLastPara="1" rIns="91425" wrap="square" tIns="45700">
            <a:normAutofit/>
          </a:bodyPr>
          <a:lstStyle/>
          <a:p>
            <a:pPr indent="0" lvl="0" marL="0" rtl="0" algn="ctr">
              <a:lnSpc>
                <a:spcPct val="120000"/>
              </a:lnSpc>
              <a:spcBef>
                <a:spcPts val="0"/>
              </a:spcBef>
              <a:spcAft>
                <a:spcPts val="0"/>
              </a:spcAft>
              <a:buSzPts val="2000"/>
              <a:buNone/>
            </a:pPr>
            <a:r>
              <a:t/>
            </a:r>
            <a:endParaRPr/>
          </a:p>
          <a:p>
            <a:pPr indent="0" lvl="0" marL="0" rtl="0" algn="ctr">
              <a:lnSpc>
                <a:spcPct val="120000"/>
              </a:lnSpc>
              <a:spcBef>
                <a:spcPts val="1000"/>
              </a:spcBef>
              <a:spcAft>
                <a:spcPts val="0"/>
              </a:spcAft>
              <a:buSzPts val="2000"/>
              <a:buNone/>
            </a:pPr>
            <a:r>
              <a:t/>
            </a:r>
            <a:endParaRPr/>
          </a:p>
          <a:p>
            <a:pPr indent="0" lvl="0" marL="0" rtl="0" algn="ctr">
              <a:lnSpc>
                <a:spcPct val="120000"/>
              </a:lnSpc>
              <a:spcBef>
                <a:spcPts val="1000"/>
              </a:spcBef>
              <a:spcAft>
                <a:spcPts val="0"/>
              </a:spcAft>
              <a:buSzPts val="2000"/>
              <a:buNone/>
            </a:pPr>
            <a:r>
              <a:rPr lang="en-US"/>
              <a:t>THE END</a:t>
            </a:r>
            <a:endParaRPr/>
          </a:p>
          <a:p>
            <a:pPr indent="0" lvl="0" marL="0" rtl="0" algn="ctr">
              <a:lnSpc>
                <a:spcPct val="120000"/>
              </a:lnSpc>
              <a:spcBef>
                <a:spcPts val="1000"/>
              </a:spcBef>
              <a:spcAft>
                <a:spcPts val="0"/>
              </a:spcAft>
              <a:buSzPts val="2000"/>
              <a:buNone/>
            </a:pPr>
            <a:r>
              <a:rPr lang="en-US"/>
              <a:t>THANK YOU</a:t>
            </a:r>
            <a:endParaRPr/>
          </a:p>
        </p:txBody>
      </p:sp>
    </p:spTree>
  </p:cSld>
  <p:clrMapOvr>
    <a:masterClrMapping/>
  </p:clrMapOvr>
</p:sld>
</file>

<file path=ppt/theme/theme1.xml><?xml version="1.0" encoding="utf-8"?>
<a:theme xmlns:a="http://schemas.openxmlformats.org/drawingml/2006/main" xmlns:r="http://schemas.openxmlformats.org/officeDocument/2006/relationships" name="Gallery">
  <a:themeElements>
    <a:clrScheme name="Gallery">
      <a:dk1>
        <a:srgbClr val="000000"/>
      </a:dk1>
      <a:lt1>
        <a:srgbClr val="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2022-11-09T03:50:53Z</dcterms:created>
  <dc:creator>Evelyn Tipape (Treasury)</dc:creator>
</cp:coreProperties>
</file>