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313"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C49E42-C1C7-4589-B5BB-41EE1B154911}" type="datetimeFigureOut">
              <a:rPr lang="en-US" smtClean="0"/>
              <a:t>11/15/2022</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2C23BC6E-C122-4F80-A9B3-CF78A653144B}"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73642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C49E42-C1C7-4589-B5BB-41EE1B154911}"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3BC6E-C122-4F80-A9B3-CF78A653144B}"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5475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C49E42-C1C7-4589-B5BB-41EE1B154911}"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3BC6E-C122-4F80-A9B3-CF78A653144B}"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01069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FC49E42-C1C7-4589-B5BB-41EE1B154911}"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23BC6E-C122-4F80-A9B3-CF78A653144B}"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38163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FC49E42-C1C7-4589-B5BB-41EE1B154911}" type="datetimeFigureOut">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23BC6E-C122-4F80-A9B3-CF78A653144B}"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5402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C49E42-C1C7-4589-B5BB-41EE1B154911}"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23BC6E-C122-4F80-A9B3-CF78A653144B}"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04120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C49E42-C1C7-4589-B5BB-41EE1B154911}" type="datetimeFigureOut">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23BC6E-C122-4F80-A9B3-CF78A653144B}" type="slidenum">
              <a:rPr lang="en-US" smtClean="0"/>
              <a:t>‹#›</a:t>
            </a:fld>
            <a:endParaRPr lang="en-US"/>
          </a:p>
        </p:txBody>
      </p:sp>
    </p:spTree>
    <p:extLst>
      <p:ext uri="{BB962C8B-B14F-4D97-AF65-F5344CB8AC3E}">
        <p14:creationId xmlns:p14="http://schemas.microsoft.com/office/powerpoint/2010/main" val="3118156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FC49E42-C1C7-4589-B5BB-41EE1B154911}"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23BC6E-C122-4F80-A9B3-CF78A653144B}"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56461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9FC49E42-C1C7-4589-B5BB-41EE1B154911}" type="datetimeFigureOut">
              <a:rPr lang="en-US" smtClean="0"/>
              <a:t>11/15/2022</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2C23BC6E-C122-4F80-A9B3-CF78A653144B}"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83254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C49E42-C1C7-4589-B5BB-41EE1B154911}"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3BC6E-C122-4F80-A9B3-CF78A653144B}"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8074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C49E42-C1C7-4589-B5BB-41EE1B154911}"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3BC6E-C122-4F80-A9B3-CF78A653144B}"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75893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9FC49E42-C1C7-4589-B5BB-41EE1B154911}" type="datetimeFigureOut">
              <a:rPr lang="en-US" smtClean="0"/>
              <a:t>11/15/2022</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C23BC6E-C122-4F80-A9B3-CF78A653144B}"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740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79B7-FA9F-8090-CE5C-3E3FE5649688}"/>
              </a:ext>
            </a:extLst>
          </p:cNvPr>
          <p:cNvSpPr>
            <a:spLocks noGrp="1"/>
          </p:cNvSpPr>
          <p:nvPr>
            <p:ph type="ctrTitle"/>
          </p:nvPr>
        </p:nvSpPr>
        <p:spPr/>
        <p:txBody>
          <a:bodyPr>
            <a:normAutofit/>
          </a:bodyPr>
          <a:lstStyle/>
          <a:p>
            <a:r>
              <a:rPr lang="en-US" sz="2400" b="1" dirty="0"/>
              <a:t>MONETARY THEORY AND POLICY</a:t>
            </a:r>
          </a:p>
        </p:txBody>
      </p:sp>
      <p:sp>
        <p:nvSpPr>
          <p:cNvPr id="3" name="Subtitle 2">
            <a:extLst>
              <a:ext uri="{FF2B5EF4-FFF2-40B4-BE49-F238E27FC236}">
                <a16:creationId xmlns:a16="http://schemas.microsoft.com/office/drawing/2014/main" id="{28016219-B479-31D3-CDF7-824043DB5600}"/>
              </a:ext>
            </a:extLst>
          </p:cNvPr>
          <p:cNvSpPr>
            <a:spLocks noGrp="1"/>
          </p:cNvSpPr>
          <p:nvPr>
            <p:ph type="subTitle" idx="1"/>
          </p:nvPr>
        </p:nvSpPr>
        <p:spPr/>
        <p:txBody>
          <a:bodyPr>
            <a:normAutofit lnSpcReduction="10000"/>
          </a:bodyPr>
          <a:lstStyle/>
          <a:p>
            <a:r>
              <a:rPr lang="en-US" sz="2400" b="1" dirty="0"/>
              <a:t>WEEK 12-FINANCIAL MARKETS AND MONETARY POLICY</a:t>
            </a:r>
          </a:p>
        </p:txBody>
      </p:sp>
    </p:spTree>
    <p:extLst>
      <p:ext uri="{BB962C8B-B14F-4D97-AF65-F5344CB8AC3E}">
        <p14:creationId xmlns:p14="http://schemas.microsoft.com/office/powerpoint/2010/main" val="854120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449638"/>
          </a:xfrm>
        </p:spPr>
        <p:txBody>
          <a:bodyPr/>
          <a:lstStyle/>
          <a:p>
            <a:pPr marL="0" indent="0">
              <a:buNone/>
            </a:pPr>
            <a:r>
              <a:rPr lang="en-US" b="1" dirty="0"/>
              <a:t>CONTENT</a:t>
            </a:r>
          </a:p>
          <a:p>
            <a:pPr marL="0" indent="0">
              <a:buNone/>
            </a:pPr>
            <a:r>
              <a:rPr lang="en-US" dirty="0"/>
              <a:t>1.0 OBJECTIVES</a:t>
            </a:r>
          </a:p>
          <a:p>
            <a:pPr marL="0" indent="0">
              <a:buNone/>
            </a:pPr>
            <a:r>
              <a:rPr lang="en-US" dirty="0"/>
              <a:t>2.0 INTRODUCTION</a:t>
            </a:r>
          </a:p>
          <a:p>
            <a:pPr marL="0" indent="0">
              <a:buNone/>
            </a:pPr>
            <a:r>
              <a:rPr lang="en-US" dirty="0"/>
              <a:t>3.0 MAIN CONTENT</a:t>
            </a:r>
          </a:p>
          <a:p>
            <a:pPr marL="0" indent="0">
              <a:buNone/>
            </a:pPr>
            <a:r>
              <a:rPr lang="en-US" dirty="0"/>
              <a:t> 3.1 Functions of Financial Markets in the Economy</a:t>
            </a:r>
          </a:p>
          <a:p>
            <a:pPr marL="0" indent="0">
              <a:buNone/>
            </a:pPr>
            <a:r>
              <a:rPr lang="en-US" dirty="0"/>
              <a:t> 3.2  Primary and Secondary Markets</a:t>
            </a:r>
          </a:p>
          <a:p>
            <a:pPr marL="0" indent="0">
              <a:buNone/>
            </a:pPr>
            <a:r>
              <a:rPr lang="en-US" dirty="0"/>
              <a:t> 3.3  Money and Capital Markets</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195014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2016125"/>
            <a:ext cx="9604375" cy="3449638"/>
          </a:xfrm>
        </p:spPr>
        <p:txBody>
          <a:bodyPr/>
          <a:lstStyle/>
          <a:p>
            <a:pPr marL="0" indent="0">
              <a:buNone/>
            </a:pPr>
            <a:r>
              <a:rPr lang="en-US" dirty="0"/>
              <a:t>3.4 Monetary Policy Effect on Financial Markets</a:t>
            </a:r>
          </a:p>
          <a:p>
            <a:pPr marL="0" indent="0">
              <a:buNone/>
            </a:pPr>
            <a:r>
              <a:rPr lang="en-US" dirty="0"/>
              <a:t>3.5 Role of Transparency and Credibility in  Monetary Policy</a:t>
            </a:r>
          </a:p>
          <a:p>
            <a:pPr marL="0" indent="0">
              <a:buNone/>
            </a:pPr>
            <a:r>
              <a:rPr lang="en-US" dirty="0"/>
              <a:t>3.6 Financial Markets’ effect on Monetary Policy</a:t>
            </a:r>
          </a:p>
          <a:p>
            <a:pPr marL="0" indent="0">
              <a:buNone/>
            </a:pPr>
            <a:r>
              <a:rPr lang="en-US" dirty="0"/>
              <a:t>4.0 CONCLUSION</a:t>
            </a:r>
          </a:p>
          <a:p>
            <a:pPr marL="0" indent="0">
              <a:buNone/>
            </a:pPr>
            <a:r>
              <a:rPr lang="en-US" dirty="0"/>
              <a:t>5.0 SELF-ASSESSMENT EXERCISE</a:t>
            </a:r>
          </a:p>
          <a:p>
            <a:pPr marL="0" indent="0">
              <a:buNone/>
            </a:pPr>
            <a:r>
              <a:rPr lang="en-US" dirty="0"/>
              <a:t>6.0 REFERENCES/SUGGESTED READINGS</a:t>
            </a:r>
          </a:p>
          <a:p>
            <a:pPr marL="0" indent="0">
              <a:buNone/>
            </a:pPr>
            <a:endParaRPr lang="en-US" dirty="0"/>
          </a:p>
        </p:txBody>
      </p:sp>
    </p:spTree>
    <p:extLst>
      <p:ext uri="{BB962C8B-B14F-4D97-AF65-F5344CB8AC3E}">
        <p14:creationId xmlns:p14="http://schemas.microsoft.com/office/powerpoint/2010/main" val="3560088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1854200"/>
            <a:ext cx="9604375" cy="3611563"/>
          </a:xfrm>
        </p:spPr>
        <p:txBody>
          <a:bodyPr>
            <a:normAutofit lnSpcReduction="10000"/>
          </a:bodyPr>
          <a:lstStyle/>
          <a:p>
            <a:pPr marL="0" indent="0" algn="just">
              <a:buNone/>
            </a:pPr>
            <a:r>
              <a:rPr lang="en-US" b="1" dirty="0"/>
              <a:t>1.0 OBJECTIVES</a:t>
            </a:r>
          </a:p>
          <a:p>
            <a:pPr marL="0" indent="0" algn="just">
              <a:buNone/>
            </a:pPr>
            <a:r>
              <a:rPr lang="en-US" dirty="0"/>
              <a:t>At the end of this lecture, you should be able to;</a:t>
            </a:r>
          </a:p>
          <a:p>
            <a:pPr algn="just"/>
            <a:r>
              <a:rPr lang="en-US" dirty="0"/>
              <a:t>Understand the functions of the financial markets in the economy.</a:t>
            </a:r>
          </a:p>
          <a:p>
            <a:pPr algn="just"/>
            <a:r>
              <a:rPr lang="en-US" dirty="0"/>
              <a:t>Discuss the factors responsible for the slow growth of capital markets in emerging markets.</a:t>
            </a:r>
          </a:p>
          <a:p>
            <a:pPr algn="just"/>
            <a:r>
              <a:rPr lang="en-US" dirty="0"/>
              <a:t>Differentiate between financial intermediation and financial mobilization.</a:t>
            </a:r>
          </a:p>
          <a:p>
            <a:pPr algn="just"/>
            <a:r>
              <a:rPr lang="en-US" dirty="0"/>
              <a:t>Explain the role of monetary policy in financial markets.</a:t>
            </a:r>
          </a:p>
          <a:p>
            <a:pPr algn="just"/>
            <a:r>
              <a:rPr lang="en-US" dirty="0"/>
              <a:t>Evaluate the role of transparency and credibility in monetary policy.</a:t>
            </a:r>
          </a:p>
          <a:p>
            <a:endParaRPr lang="en-US" dirty="0"/>
          </a:p>
          <a:p>
            <a:pPr marL="0" indent="0">
              <a:buNone/>
            </a:pPr>
            <a:endParaRPr lang="en-US" dirty="0"/>
          </a:p>
        </p:txBody>
      </p:sp>
    </p:spTree>
    <p:extLst>
      <p:ext uri="{BB962C8B-B14F-4D97-AF65-F5344CB8AC3E}">
        <p14:creationId xmlns:p14="http://schemas.microsoft.com/office/powerpoint/2010/main" val="216770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449638"/>
          </a:xfrm>
        </p:spPr>
        <p:txBody>
          <a:bodyPr/>
          <a:lstStyle/>
          <a:p>
            <a:pPr marL="0" indent="0">
              <a:buNone/>
            </a:pPr>
            <a:r>
              <a:rPr lang="en-US" b="1" dirty="0"/>
              <a:t>2.0 INTRODUCTION</a:t>
            </a:r>
          </a:p>
          <a:p>
            <a:r>
              <a:rPr lang="en-US" dirty="0"/>
              <a:t>Financial markets are an important component in the transmission of monetary policy and play a key role in fostering financial stability. </a:t>
            </a:r>
          </a:p>
          <a:p>
            <a:r>
              <a:rPr lang="en-US" dirty="0"/>
              <a:t>Financial market development (FMD) aims to enhance the financial system's capacity to pool domestic savings and foreign capital in funding investment and consumption and to enable efficient risk-sharing.</a:t>
            </a:r>
          </a:p>
          <a:p>
            <a:r>
              <a:rPr lang="en-US" dirty="0"/>
              <a:t>Deep and liquid markets promote transparent and efficient pricing of assets, attract a diverse investor base, and help transfer risk to parties willing and able to bear them.</a:t>
            </a:r>
          </a:p>
        </p:txBody>
      </p:sp>
    </p:spTree>
    <p:extLst>
      <p:ext uri="{BB962C8B-B14F-4D97-AF65-F5344CB8AC3E}">
        <p14:creationId xmlns:p14="http://schemas.microsoft.com/office/powerpoint/2010/main" val="2975199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2016125"/>
            <a:ext cx="9604375" cy="3449638"/>
          </a:xfrm>
        </p:spPr>
        <p:txBody>
          <a:bodyPr/>
          <a:lstStyle/>
          <a:p>
            <a:r>
              <a:rPr lang="en-US" dirty="0"/>
              <a:t>A market can be defined as a set of buyers and sellers of clearly identifiable goods or services within a given locality. </a:t>
            </a:r>
          </a:p>
          <a:p>
            <a:r>
              <a:rPr lang="en-US" dirty="0"/>
              <a:t> It can also be seen as an existing arrangement that permits the exchange of goods and services. </a:t>
            </a:r>
          </a:p>
          <a:p>
            <a:r>
              <a:rPr lang="en-US" dirty="0"/>
              <a:t>Financial markets refer to an elaborate system of financial institutions and intermediaries put in place in order to facilitate the transfer of funds from surplus economic units to deficit economic units.</a:t>
            </a:r>
          </a:p>
        </p:txBody>
      </p:sp>
    </p:spTree>
    <p:extLst>
      <p:ext uri="{BB962C8B-B14F-4D97-AF65-F5344CB8AC3E}">
        <p14:creationId xmlns:p14="http://schemas.microsoft.com/office/powerpoint/2010/main" val="3880245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1854200"/>
            <a:ext cx="9604375" cy="3698875"/>
          </a:xfrm>
        </p:spPr>
        <p:txBody>
          <a:bodyPr>
            <a:normAutofit lnSpcReduction="10000"/>
          </a:bodyPr>
          <a:lstStyle/>
          <a:p>
            <a:pPr marL="0" indent="0">
              <a:buNone/>
            </a:pPr>
            <a:r>
              <a:rPr lang="en-US" b="1" dirty="0"/>
              <a:t>3.0 MAIN CONTENT</a:t>
            </a:r>
          </a:p>
          <a:p>
            <a:pPr marL="0" indent="0">
              <a:buNone/>
            </a:pPr>
            <a:r>
              <a:rPr lang="en-US" b="1" dirty="0"/>
              <a:t>3.1 Functions of Financial Markets in the Economy</a:t>
            </a:r>
          </a:p>
          <a:p>
            <a:pPr marL="0" indent="0">
              <a:buNone/>
            </a:pPr>
            <a:r>
              <a:rPr lang="en-US" dirty="0"/>
              <a:t>1. To aid in the distribution of financial resources to the most productive units in the economy.</a:t>
            </a:r>
          </a:p>
          <a:p>
            <a:pPr marL="0" indent="0">
              <a:buNone/>
            </a:pPr>
            <a:r>
              <a:rPr lang="en-US" dirty="0"/>
              <a:t>2. To mobilize capital for investment and hence stimulate economic growth.</a:t>
            </a:r>
          </a:p>
          <a:p>
            <a:pPr marL="0" indent="0">
              <a:buNone/>
            </a:pPr>
            <a:r>
              <a:rPr lang="en-US" dirty="0"/>
              <a:t>3. To enable companies to make short and long-term investments and hence increase the </a:t>
            </a:r>
          </a:p>
          <a:p>
            <a:pPr marL="0" indent="0">
              <a:buNone/>
            </a:pPr>
            <a:r>
              <a:rPr lang="en-US" dirty="0"/>
              <a:t>    liquidity of shares.</a:t>
            </a:r>
          </a:p>
          <a:p>
            <a:pPr marL="0" indent="0">
              <a:buNone/>
            </a:pPr>
            <a:r>
              <a:rPr lang="en-US" dirty="0"/>
              <a:t>4.   To aid in the provision of investment advice to individuals through financial experts.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14693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1854200"/>
            <a:ext cx="9604375" cy="3817938"/>
          </a:xfrm>
        </p:spPr>
        <p:txBody>
          <a:bodyPr>
            <a:normAutofit/>
          </a:bodyPr>
          <a:lstStyle/>
          <a:p>
            <a:pPr marL="0" indent="0">
              <a:buNone/>
            </a:pPr>
            <a:r>
              <a:rPr lang="en-US" dirty="0"/>
              <a:t>5. To enable companies to raise short and long-term capital.</a:t>
            </a:r>
          </a:p>
          <a:p>
            <a:pPr marL="0" indent="0">
              <a:buNone/>
            </a:pPr>
            <a:r>
              <a:rPr lang="en-US" dirty="0"/>
              <a:t>6. Financial markets aid in the pricing of securities e.g. the NSE (Nairobi Stock Exchange) 20     	share index indicates changes in share prices.</a:t>
            </a:r>
          </a:p>
          <a:p>
            <a:pPr marL="0" indent="0">
              <a:buNone/>
            </a:pPr>
            <a:r>
              <a:rPr lang="en-US" dirty="0"/>
              <a:t>7. Provide investment opportunities where savers can hold financial instruments for </a:t>
            </a:r>
          </a:p>
          <a:p>
            <a:pPr marL="0" indent="0">
              <a:buNone/>
            </a:pPr>
            <a:r>
              <a:rPr lang="en-US" dirty="0"/>
              <a:t>       investments made.</a:t>
            </a:r>
          </a:p>
          <a:p>
            <a:r>
              <a:rPr lang="en-US" dirty="0"/>
              <a:t>Financial markets can be categorized into the following categories.</a:t>
            </a:r>
          </a:p>
          <a:p>
            <a:pPr>
              <a:buFont typeface="Wingdings" panose="05000000000000000000" pitchFamily="2" charset="2"/>
              <a:buChar char="v"/>
            </a:pPr>
            <a:r>
              <a:rPr lang="en-US" dirty="0"/>
              <a:t>	Primary and Secondary markets</a:t>
            </a:r>
          </a:p>
          <a:p>
            <a:pPr>
              <a:buFont typeface="Wingdings" panose="05000000000000000000" pitchFamily="2" charset="2"/>
              <a:buChar char="v"/>
            </a:pPr>
            <a:r>
              <a:rPr lang="en-US" dirty="0"/>
              <a:t>	Money and capital markets</a:t>
            </a:r>
          </a:p>
          <a:p>
            <a:endParaRPr lang="en-US" dirty="0"/>
          </a:p>
        </p:txBody>
      </p:sp>
    </p:spTree>
    <p:extLst>
      <p:ext uri="{BB962C8B-B14F-4D97-AF65-F5344CB8AC3E}">
        <p14:creationId xmlns:p14="http://schemas.microsoft.com/office/powerpoint/2010/main" val="3338880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1749425"/>
            <a:ext cx="9604375" cy="3922713"/>
          </a:xfrm>
        </p:spPr>
        <p:txBody>
          <a:bodyPr>
            <a:normAutofit lnSpcReduction="10000"/>
          </a:bodyPr>
          <a:lstStyle/>
          <a:p>
            <a:pPr marL="0" indent="0">
              <a:buNone/>
            </a:pPr>
            <a:r>
              <a:rPr lang="en-US" b="1" dirty="0"/>
              <a:t>a) </a:t>
            </a:r>
            <a:r>
              <a:rPr lang="en-US" b="1" u="sng" dirty="0"/>
              <a:t>Primary and Secondary markets</a:t>
            </a:r>
          </a:p>
          <a:p>
            <a:r>
              <a:rPr lang="en-US" dirty="0"/>
              <a:t>Primary markets are those financial markets in which financial instruments are issued for the first time in the market. </a:t>
            </a:r>
          </a:p>
          <a:p>
            <a:pPr marL="0" indent="0">
              <a:buNone/>
            </a:pPr>
            <a:r>
              <a:rPr lang="en-US" i="1" dirty="0"/>
              <a:t>Advantages of primary markets.</a:t>
            </a:r>
          </a:p>
          <a:p>
            <a:pPr marL="0" indent="0">
              <a:buNone/>
            </a:pPr>
            <a:r>
              <a:rPr lang="en-US" dirty="0"/>
              <a:t>1. Firms can raise capital in the primary market.</a:t>
            </a:r>
          </a:p>
          <a:p>
            <a:pPr marL="0" indent="0">
              <a:buNone/>
            </a:pPr>
            <a:r>
              <a:rPr lang="en-US" dirty="0"/>
              <a:t>2. Helps in mobilizing savings.</a:t>
            </a:r>
          </a:p>
          <a:p>
            <a:pPr marL="0" indent="0">
              <a:buNone/>
            </a:pPr>
            <a:r>
              <a:rPr lang="en-US" dirty="0"/>
              <a:t>3. The government can raise funds through the sale of treasury bonds in the primary market.</a:t>
            </a:r>
          </a:p>
          <a:p>
            <a:pPr marL="0" indent="0">
              <a:buNone/>
            </a:pPr>
            <a:r>
              <a:rPr lang="en-US" dirty="0"/>
              <a:t>4. It is a vehicle for direct foreign investment. </a:t>
            </a:r>
          </a:p>
          <a:p>
            <a:pPr marL="0" indent="0">
              <a:buNone/>
            </a:pPr>
            <a:endParaRPr lang="en-US" dirty="0"/>
          </a:p>
          <a:p>
            <a:endParaRPr lang="en-US" dirty="0"/>
          </a:p>
        </p:txBody>
      </p:sp>
    </p:spTree>
    <p:extLst>
      <p:ext uri="{BB962C8B-B14F-4D97-AF65-F5344CB8AC3E}">
        <p14:creationId xmlns:p14="http://schemas.microsoft.com/office/powerpoint/2010/main" val="1142504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normAutofit lnSpcReduction="10000"/>
          </a:bodyPr>
          <a:lstStyle/>
          <a:p>
            <a:r>
              <a:rPr lang="en-US" dirty="0"/>
              <a:t>A secondary financial market is a market for subsequent selling and purchase of financial securities.</a:t>
            </a:r>
          </a:p>
          <a:p>
            <a:pPr marL="0" indent="0">
              <a:buNone/>
            </a:pPr>
            <a:r>
              <a:rPr lang="en-US" i="1" dirty="0"/>
              <a:t>Advantages or the role of secondary markets in the economy.</a:t>
            </a:r>
          </a:p>
          <a:p>
            <a:r>
              <a:rPr lang="en-US" dirty="0"/>
              <a:t>1. It gives investors a chance to buy or dispose of their shares.</a:t>
            </a:r>
          </a:p>
          <a:p>
            <a:r>
              <a:rPr lang="en-US" dirty="0"/>
              <a:t>2. It increases the diversification of investments where investors can hold several investments in order to minimize risk.</a:t>
            </a:r>
          </a:p>
          <a:p>
            <a:r>
              <a:rPr lang="en-US" dirty="0"/>
              <a:t>3. It improves corporate governance through the separation of ownership and management.</a:t>
            </a:r>
          </a:p>
          <a:p>
            <a:endParaRPr lang="en-US" dirty="0"/>
          </a:p>
        </p:txBody>
      </p:sp>
    </p:spTree>
    <p:extLst>
      <p:ext uri="{BB962C8B-B14F-4D97-AF65-F5344CB8AC3E}">
        <p14:creationId xmlns:p14="http://schemas.microsoft.com/office/powerpoint/2010/main" val="3621427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449638"/>
          </a:xfrm>
        </p:spPr>
        <p:txBody>
          <a:bodyPr>
            <a:normAutofit/>
          </a:bodyPr>
          <a:lstStyle/>
          <a:p>
            <a:r>
              <a:rPr lang="en-US" dirty="0"/>
              <a:t>4. It gives individuals a chance to own large companies since they can purchase a portion of shares in the companies.</a:t>
            </a:r>
          </a:p>
          <a:p>
            <a:r>
              <a:rPr lang="en-US" dirty="0"/>
              <a:t>5. It provides investment opportunities for companies and small investors.</a:t>
            </a:r>
          </a:p>
          <a:p>
            <a:pPr marL="0" indent="0">
              <a:buNone/>
            </a:pPr>
            <a:r>
              <a:rPr lang="en-US" b="1" dirty="0"/>
              <a:t>Organized exchange and Over-the-counter market (OTC)</a:t>
            </a:r>
          </a:p>
          <a:p>
            <a:r>
              <a:rPr lang="en-US" i="1" dirty="0"/>
              <a:t>Organized exchange </a:t>
            </a:r>
            <a:r>
              <a:rPr lang="en-US" dirty="0"/>
              <a:t>is where the trading of securities is done by brokers, and buyers and sellers need not be present. </a:t>
            </a:r>
          </a:p>
          <a:p>
            <a:r>
              <a:rPr lang="en-US" dirty="0"/>
              <a:t>Trading is done electronically or via the internet. </a:t>
            </a:r>
          </a:p>
        </p:txBody>
      </p:sp>
    </p:spTree>
    <p:extLst>
      <p:ext uri="{BB962C8B-B14F-4D97-AF65-F5344CB8AC3E}">
        <p14:creationId xmlns:p14="http://schemas.microsoft.com/office/powerpoint/2010/main" val="1847546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2016125"/>
            <a:ext cx="9604375" cy="3449638"/>
          </a:xfrm>
        </p:spPr>
        <p:txBody>
          <a:bodyPr>
            <a:normAutofit lnSpcReduction="10000"/>
          </a:bodyPr>
          <a:lstStyle/>
          <a:p>
            <a:r>
              <a:rPr lang="en-US" i="1" dirty="0"/>
              <a:t>Over the counter market (OTC) </a:t>
            </a:r>
            <a:r>
              <a:rPr lang="en-US" dirty="0"/>
              <a:t>is usually organized by dealers or stock brokers who buy the securities themselves and the sell them. </a:t>
            </a:r>
          </a:p>
          <a:p>
            <a:r>
              <a:rPr lang="en-US" dirty="0"/>
              <a:t>They maintain a reasonable balance between demand and supply and observe price movements to determine profit margins on sale. </a:t>
            </a:r>
          </a:p>
          <a:p>
            <a:pPr marL="0" indent="0">
              <a:buNone/>
            </a:pPr>
            <a:r>
              <a:rPr lang="en-US" i="1" dirty="0"/>
              <a:t>Features of OTC markets</a:t>
            </a:r>
          </a:p>
          <a:p>
            <a:r>
              <a:rPr lang="en-US" dirty="0"/>
              <a:t>1. Prices are relatively low.</a:t>
            </a:r>
          </a:p>
          <a:p>
            <a:r>
              <a:rPr lang="en-US" dirty="0"/>
              <a:t>2. It usually deals with new securities of firms.</a:t>
            </a:r>
          </a:p>
          <a:p>
            <a:r>
              <a:rPr lang="en-US" dirty="0"/>
              <a:t>3. It is composed of small and closely held firms.</a:t>
            </a:r>
          </a:p>
          <a:p>
            <a:endParaRPr lang="en-US" dirty="0"/>
          </a:p>
        </p:txBody>
      </p:sp>
    </p:spTree>
    <p:extLst>
      <p:ext uri="{BB962C8B-B14F-4D97-AF65-F5344CB8AC3E}">
        <p14:creationId xmlns:p14="http://schemas.microsoft.com/office/powerpoint/2010/main" val="1462924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1854200"/>
            <a:ext cx="9604375" cy="3684588"/>
          </a:xfrm>
        </p:spPr>
        <p:txBody>
          <a:bodyPr>
            <a:normAutofit/>
          </a:bodyPr>
          <a:lstStyle/>
          <a:p>
            <a:pPr marL="0" indent="0">
              <a:buNone/>
            </a:pPr>
            <a:r>
              <a:rPr lang="en-US" b="1" dirty="0"/>
              <a:t>b) </a:t>
            </a:r>
            <a:r>
              <a:rPr lang="en-US" b="1" u="sng" dirty="0"/>
              <a:t>Money and capital markets </a:t>
            </a:r>
          </a:p>
          <a:p>
            <a:r>
              <a:rPr lang="en-US" dirty="0"/>
              <a:t>The money market is a market concerned with short-term financial securities. </a:t>
            </a:r>
          </a:p>
          <a:p>
            <a:r>
              <a:rPr lang="en-US" dirty="0"/>
              <a:t>Financial instruments in the money market include commercial paper, treasury bills, bills of exchange, promissory notes, and bank overdrafts.   </a:t>
            </a:r>
          </a:p>
          <a:p>
            <a:r>
              <a:rPr lang="en-US" dirty="0"/>
              <a:t>These instruments are sold by commercial banks, merchant banks, acceptance houses and the government. </a:t>
            </a:r>
          </a:p>
          <a:p>
            <a:r>
              <a:rPr lang="en-US" dirty="0"/>
              <a:t>The money market offers the following services.</a:t>
            </a:r>
          </a:p>
          <a:p>
            <a:pPr marL="0" indent="0">
              <a:buNone/>
            </a:pPr>
            <a:r>
              <a:rPr lang="en-US" dirty="0"/>
              <a:t>    </a:t>
            </a:r>
            <a:r>
              <a:rPr lang="en-US" dirty="0" err="1"/>
              <a:t>i</a:t>
            </a:r>
            <a:r>
              <a:rPr lang="en-US" dirty="0"/>
              <a:t>) It provides finance to solve the liquidity problems of the company.</a:t>
            </a:r>
          </a:p>
          <a:p>
            <a:endParaRPr lang="en-US" dirty="0"/>
          </a:p>
          <a:p>
            <a:endParaRPr lang="en-US" dirty="0"/>
          </a:p>
        </p:txBody>
      </p:sp>
    </p:spTree>
    <p:extLst>
      <p:ext uri="{BB962C8B-B14F-4D97-AF65-F5344CB8AC3E}">
        <p14:creationId xmlns:p14="http://schemas.microsoft.com/office/powerpoint/2010/main" val="3875183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449638"/>
          </a:xfrm>
        </p:spPr>
        <p:txBody>
          <a:bodyPr>
            <a:normAutofit/>
          </a:bodyPr>
          <a:lstStyle/>
          <a:p>
            <a:pPr marL="0" indent="0">
              <a:buNone/>
            </a:pPr>
            <a:r>
              <a:rPr lang="en-US" dirty="0"/>
              <a:t>ii) It offers advice to the concerned parties as to which source of finance will meet their financial requirement.</a:t>
            </a:r>
          </a:p>
          <a:p>
            <a:pPr marL="0" indent="0">
              <a:buNone/>
            </a:pPr>
            <a:r>
              <a:rPr lang="en-US" dirty="0"/>
              <a:t>iii) It offers a medium through which financial securities can be discounted hence making them be highly liquid.</a:t>
            </a:r>
          </a:p>
          <a:p>
            <a:pPr marL="0" indent="0">
              <a:buNone/>
            </a:pPr>
            <a:r>
              <a:rPr lang="en-US" dirty="0"/>
              <a:t>iv) It acts as a channel   through   which   short   term   investments e.g. treasury bills and   governments bonds are offered to the general public.</a:t>
            </a:r>
          </a:p>
          <a:p>
            <a:pPr marL="0" indent="0">
              <a:buNone/>
            </a:pPr>
            <a:r>
              <a:rPr lang="en-US" dirty="0"/>
              <a:t>v) It acts as a source of finance to small businesses which are unable to raise funds in the capital market.</a:t>
            </a:r>
          </a:p>
          <a:p>
            <a:pPr marL="0" indent="0">
              <a:buNone/>
            </a:pPr>
            <a:endParaRPr lang="en-US" dirty="0"/>
          </a:p>
          <a:p>
            <a:endParaRPr lang="en-US" dirty="0"/>
          </a:p>
        </p:txBody>
      </p:sp>
    </p:spTree>
    <p:extLst>
      <p:ext uri="{BB962C8B-B14F-4D97-AF65-F5344CB8AC3E}">
        <p14:creationId xmlns:p14="http://schemas.microsoft.com/office/powerpoint/2010/main" val="3312792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2016125"/>
            <a:ext cx="9604375" cy="3449638"/>
          </a:xfrm>
        </p:spPr>
        <p:txBody>
          <a:bodyPr>
            <a:normAutofit/>
          </a:bodyPr>
          <a:lstStyle/>
          <a:p>
            <a:r>
              <a:rPr lang="en-US" dirty="0"/>
              <a:t>The capital market on the other hand is a market for long-term sources of finance   which are used to acquire fixed assets and for the company’s development purposes. </a:t>
            </a:r>
          </a:p>
          <a:p>
            <a:r>
              <a:rPr lang="en-US" dirty="0"/>
              <a:t>The major roles of a capital market would include:</a:t>
            </a:r>
          </a:p>
          <a:p>
            <a:pPr marL="0" indent="0">
              <a:buNone/>
            </a:pPr>
            <a:r>
              <a:rPr lang="en-US" dirty="0" err="1"/>
              <a:t>i</a:t>
            </a:r>
            <a:r>
              <a:rPr lang="en-US" dirty="0"/>
              <a:t>) To provide long term finance which is important for the development purpose.</a:t>
            </a:r>
          </a:p>
          <a:p>
            <a:pPr marL="0" indent="0">
              <a:buNone/>
            </a:pPr>
            <a:r>
              <a:rPr lang="en-US" dirty="0"/>
              <a:t>ii) It acts as a channel through which the necessary finance for the company is provided.</a:t>
            </a:r>
          </a:p>
          <a:p>
            <a:pPr marL="0" indent="0">
              <a:buNone/>
            </a:pPr>
            <a:r>
              <a:rPr lang="en-US" dirty="0"/>
              <a:t>iii) It acts as a channel through which foreign investment finds its way into the country.</a:t>
            </a:r>
          </a:p>
        </p:txBody>
      </p:sp>
    </p:spTree>
    <p:extLst>
      <p:ext uri="{BB962C8B-B14F-4D97-AF65-F5344CB8AC3E}">
        <p14:creationId xmlns:p14="http://schemas.microsoft.com/office/powerpoint/2010/main" val="1622543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normAutofit/>
          </a:bodyPr>
          <a:lstStyle/>
          <a:p>
            <a:pPr marL="0" indent="0">
              <a:buNone/>
            </a:pPr>
            <a:r>
              <a:rPr lang="en-US" dirty="0"/>
              <a:t>iv) It facilitates the liquidation of long-term investments.</a:t>
            </a:r>
          </a:p>
          <a:p>
            <a:pPr marL="0" indent="0">
              <a:buNone/>
            </a:pPr>
            <a:r>
              <a:rPr lang="en-US" dirty="0"/>
              <a:t>v) It   provides   other   services   in the form of advice to  the   investors   as   to which  </a:t>
            </a:r>
          </a:p>
          <a:p>
            <a:pPr marL="0" indent="0">
              <a:buNone/>
            </a:pPr>
            <a:r>
              <a:rPr lang="en-US" dirty="0"/>
              <a:t>    investments are viable.</a:t>
            </a:r>
          </a:p>
          <a:p>
            <a:pPr marL="0" indent="0">
              <a:buNone/>
            </a:pPr>
            <a:r>
              <a:rPr lang="en-US" b="1" dirty="0"/>
              <a:t>Factors contributing to slow growth of capital markets in many emerging markets.</a:t>
            </a:r>
          </a:p>
          <a:p>
            <a:pPr marL="0" indent="0">
              <a:buNone/>
            </a:pPr>
            <a:r>
              <a:rPr lang="en-US" dirty="0"/>
              <a:t>1. Limited number of securities available for investing.</a:t>
            </a:r>
          </a:p>
          <a:p>
            <a:pPr marL="0" indent="0">
              <a:buNone/>
            </a:pPr>
            <a:r>
              <a:rPr lang="en-US" dirty="0"/>
              <a:t>2.  Lack of knowledge or lack of interest by ordinary citizens.</a:t>
            </a:r>
          </a:p>
          <a:p>
            <a:endParaRPr lang="en-US" dirty="0"/>
          </a:p>
          <a:p>
            <a:endParaRPr lang="en-US" dirty="0"/>
          </a:p>
        </p:txBody>
      </p:sp>
    </p:spTree>
    <p:extLst>
      <p:ext uri="{BB962C8B-B14F-4D97-AF65-F5344CB8AC3E}">
        <p14:creationId xmlns:p14="http://schemas.microsoft.com/office/powerpoint/2010/main" val="808033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449638"/>
          </a:xfrm>
        </p:spPr>
        <p:txBody>
          <a:bodyPr>
            <a:normAutofit lnSpcReduction="10000"/>
          </a:bodyPr>
          <a:lstStyle/>
          <a:p>
            <a:r>
              <a:rPr lang="en-US" dirty="0"/>
              <a:t> 3. Low automation; market operations should be highly computerized and online. Investors should be able to interact online.</a:t>
            </a:r>
          </a:p>
          <a:p>
            <a:r>
              <a:rPr lang="en-US" dirty="0"/>
              <a:t>4. High taxes on investment income earned in the capital markets thus discouraging these investments.</a:t>
            </a:r>
          </a:p>
          <a:p>
            <a:r>
              <a:rPr lang="en-US" dirty="0"/>
              <a:t>5. High inflation and poverty levels raises the cost of living leaving less income for investment purposes thereby spending money on basic necessities instead.</a:t>
            </a:r>
          </a:p>
          <a:p>
            <a:r>
              <a:rPr lang="en-US" dirty="0"/>
              <a:t>6. Low number of quoted companies due to stringent listing requirements.</a:t>
            </a:r>
          </a:p>
          <a:p>
            <a:r>
              <a:rPr lang="en-US" dirty="0"/>
              <a:t>7. High growth of informal financial schemes as alternative investment avenues. </a:t>
            </a:r>
          </a:p>
          <a:p>
            <a:endParaRPr lang="en-US" dirty="0"/>
          </a:p>
          <a:p>
            <a:endParaRPr lang="en-US" dirty="0"/>
          </a:p>
        </p:txBody>
      </p:sp>
    </p:spTree>
    <p:extLst>
      <p:ext uri="{BB962C8B-B14F-4D97-AF65-F5344CB8AC3E}">
        <p14:creationId xmlns:p14="http://schemas.microsoft.com/office/powerpoint/2010/main" val="2062019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1947863"/>
            <a:ext cx="9604375" cy="3790950"/>
          </a:xfrm>
        </p:spPr>
        <p:txBody>
          <a:bodyPr>
            <a:normAutofit fontScale="92500" lnSpcReduction="10000"/>
          </a:bodyPr>
          <a:lstStyle/>
          <a:p>
            <a:pPr marL="0" indent="0">
              <a:buNone/>
            </a:pPr>
            <a:r>
              <a:rPr lang="en-US" i="1" dirty="0"/>
              <a:t>In order to resolve the above challenges it is necessary to,</a:t>
            </a:r>
          </a:p>
          <a:p>
            <a:pPr marL="0" indent="0">
              <a:buNone/>
            </a:pPr>
            <a:r>
              <a:rPr lang="en-US" dirty="0"/>
              <a:t>1. Implement a computerized stock exchange market through the central depository system wide area network etc.</a:t>
            </a:r>
          </a:p>
          <a:p>
            <a:pPr marL="0" indent="0">
              <a:buNone/>
            </a:pPr>
            <a:r>
              <a:rPr lang="en-US" dirty="0"/>
              <a:t>2. Seek for integration of stock markets within emerging markets region and beyond.</a:t>
            </a:r>
          </a:p>
          <a:p>
            <a:pPr marL="0" indent="0">
              <a:buNone/>
            </a:pPr>
            <a:r>
              <a:rPr lang="en-US" dirty="0"/>
              <a:t>3. Create   awareness   on   the   importance   of   investing   in   the   capital markets.</a:t>
            </a:r>
          </a:p>
          <a:p>
            <a:pPr marL="0" indent="0">
              <a:buNone/>
            </a:pPr>
            <a:r>
              <a:rPr lang="en-US" dirty="0"/>
              <a:t>4. Increase   the   number   of   quoted   companies   by   relaxing   listing requirements and give tax incentives to quoted companies.</a:t>
            </a:r>
          </a:p>
          <a:p>
            <a:pPr marL="0" indent="0">
              <a:buNone/>
            </a:pPr>
            <a:r>
              <a:rPr lang="en-US" dirty="0"/>
              <a:t>5. Increase   the   type   of   securities   that   can   be   traded   on   the   stock exchange such as options and futures.</a:t>
            </a:r>
          </a:p>
          <a:p>
            <a:endParaRPr lang="en-US" dirty="0"/>
          </a:p>
        </p:txBody>
      </p:sp>
    </p:spTree>
    <p:extLst>
      <p:ext uri="{BB962C8B-B14F-4D97-AF65-F5344CB8AC3E}">
        <p14:creationId xmlns:p14="http://schemas.microsoft.com/office/powerpoint/2010/main" val="714438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1854200"/>
            <a:ext cx="9604375" cy="4068763"/>
          </a:xfrm>
        </p:spPr>
        <p:txBody>
          <a:bodyPr>
            <a:normAutofit fontScale="92500" lnSpcReduction="20000"/>
          </a:bodyPr>
          <a:lstStyle/>
          <a:p>
            <a:pPr marL="0" indent="0">
              <a:buNone/>
            </a:pPr>
            <a:r>
              <a:rPr lang="en-US" b="1" dirty="0"/>
              <a:t>Financial Intermediaries</a:t>
            </a:r>
          </a:p>
          <a:p>
            <a:r>
              <a:rPr lang="en-US" dirty="0"/>
              <a:t>These are institutions which link the savers and investors. The main examples of financial intermediaries include;</a:t>
            </a:r>
          </a:p>
          <a:p>
            <a:r>
              <a:rPr lang="en-US" dirty="0"/>
              <a:t>1. Commercial banks; they act as intermediaries between savers and users of funds.</a:t>
            </a:r>
          </a:p>
          <a:p>
            <a:r>
              <a:rPr lang="en-US" dirty="0"/>
              <a:t>2. Savings   and   credit   associations; these   are   firms   that take   funds  from   savers   and   then   lends   the  money   toother borrowers.</a:t>
            </a:r>
          </a:p>
          <a:p>
            <a:r>
              <a:rPr lang="en-US" dirty="0"/>
              <a:t>Credit unions; these are cooperative associations whose members have a common bond for example employees of   the   same company.   The   savings   of   members   are loaned   only   to   members   at   low   interest   rates.</a:t>
            </a:r>
          </a:p>
          <a:p>
            <a:r>
              <a:rPr lang="en-US" dirty="0"/>
              <a:t>4. Pension funds; these are retirement schemes or plans funded by   firms  or   the government for their   workers. </a:t>
            </a:r>
          </a:p>
        </p:txBody>
      </p:sp>
    </p:spTree>
    <p:extLst>
      <p:ext uri="{BB962C8B-B14F-4D97-AF65-F5344CB8AC3E}">
        <p14:creationId xmlns:p14="http://schemas.microsoft.com/office/powerpoint/2010/main" val="37190060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449638"/>
          </a:xfrm>
        </p:spPr>
        <p:txBody>
          <a:bodyPr/>
          <a:lstStyle/>
          <a:p>
            <a:r>
              <a:rPr lang="en-US" dirty="0"/>
              <a:t>5. Life   insurance   companies;   these   are   firms   that   take savings in form of annual premium from individuals and then   invest   these   funds   in   securities   such   as   shares bonds or in the real assets.</a:t>
            </a:r>
          </a:p>
          <a:p>
            <a:r>
              <a:rPr lang="en-US" dirty="0"/>
              <a:t>6. Brokers; these are agents who facilitate the exchange of securities   by   linking   buyers   and   sellers.   They   act   on behalf  of   members   of   the   public  who   are   buying   and selling the shares of listed companies.</a:t>
            </a:r>
          </a:p>
          <a:p>
            <a:r>
              <a:rPr lang="en-US" dirty="0"/>
              <a:t>7. Investment bankers; these are institutions that buy new issue   of   securities   for   resale   to   other   investors. </a:t>
            </a:r>
          </a:p>
        </p:txBody>
      </p:sp>
    </p:spTree>
    <p:extLst>
      <p:ext uri="{BB962C8B-B14F-4D97-AF65-F5344CB8AC3E}">
        <p14:creationId xmlns:p14="http://schemas.microsoft.com/office/powerpoint/2010/main" val="3422430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2016125"/>
            <a:ext cx="9604375" cy="3449638"/>
          </a:xfrm>
        </p:spPr>
        <p:txBody>
          <a:bodyPr>
            <a:normAutofit/>
          </a:bodyPr>
          <a:lstStyle/>
          <a:p>
            <a:pPr marL="0" indent="0">
              <a:buNone/>
            </a:pPr>
            <a:r>
              <a:rPr lang="en-US" i="1" dirty="0"/>
              <a:t>Financial intermediaries perform the following functions;</a:t>
            </a:r>
          </a:p>
          <a:p>
            <a:pPr marL="457200" lvl="1" indent="0">
              <a:buNone/>
            </a:pPr>
            <a:r>
              <a:rPr lang="en-US" sz="2000" dirty="0"/>
              <a:t>•They give advice to investors.</a:t>
            </a:r>
          </a:p>
          <a:p>
            <a:pPr marL="457200" lvl="1" indent="0">
              <a:buNone/>
            </a:pPr>
            <a:r>
              <a:rPr lang="en-US" sz="2000" dirty="0"/>
              <a:t>•They give advice to firms that are interested. </a:t>
            </a:r>
          </a:p>
          <a:p>
            <a:pPr marL="457200" lvl="1" indent="0">
              <a:buNone/>
            </a:pPr>
            <a:r>
              <a:rPr lang="en-US" sz="2000" dirty="0"/>
              <a:t>•They help in the valuation of firms.</a:t>
            </a:r>
          </a:p>
          <a:p>
            <a:pPr marL="457200" lvl="1" indent="0">
              <a:buNone/>
            </a:pPr>
            <a:r>
              <a:rPr lang="en-US" sz="2000" dirty="0"/>
              <a:t>•They underwrite securities that have not been subscribed to.</a:t>
            </a:r>
          </a:p>
        </p:txBody>
      </p:sp>
    </p:spTree>
    <p:extLst>
      <p:ext uri="{BB962C8B-B14F-4D97-AF65-F5344CB8AC3E}">
        <p14:creationId xmlns:p14="http://schemas.microsoft.com/office/powerpoint/2010/main" val="1792306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normAutofit/>
          </a:bodyPr>
          <a:lstStyle/>
          <a:p>
            <a:pPr marL="0" indent="0">
              <a:buNone/>
            </a:pPr>
            <a:r>
              <a:rPr lang="en-US" b="1" dirty="0"/>
              <a:t>Financial mobilization</a:t>
            </a:r>
          </a:p>
          <a:p>
            <a:r>
              <a:rPr lang="en-US" dirty="0"/>
              <a:t> This is the process of transferring funds from those who have and are not willing to spend (resource abundant sectors) to those who do not have and are willing to spend (resolve deficit sectors).</a:t>
            </a:r>
          </a:p>
          <a:p>
            <a:r>
              <a:rPr lang="en-US" dirty="0"/>
              <a:t>Financial intermediation is the process which involves an individual or an institution and it revolves around the following:-</a:t>
            </a:r>
          </a:p>
          <a:p>
            <a:pPr lvl="1">
              <a:buFont typeface="Wingdings" panose="05000000000000000000" pitchFamily="2" charset="2"/>
              <a:buChar char="v"/>
            </a:pPr>
            <a:r>
              <a:rPr lang="en-US" dirty="0"/>
              <a:t>To accept funds from other individuals or institutions</a:t>
            </a:r>
          </a:p>
          <a:p>
            <a:pPr lvl="1">
              <a:buFont typeface="Wingdings" panose="05000000000000000000" pitchFamily="2" charset="2"/>
              <a:buChar char="v"/>
            </a:pPr>
            <a:r>
              <a:rPr lang="en-US" dirty="0"/>
              <a:t>To lend out these funds to other individuals or institutions.</a:t>
            </a:r>
          </a:p>
          <a:p>
            <a:endParaRPr lang="en-US" dirty="0"/>
          </a:p>
          <a:p>
            <a:endParaRPr lang="en-US" dirty="0"/>
          </a:p>
        </p:txBody>
      </p:sp>
    </p:spTree>
    <p:extLst>
      <p:ext uri="{BB962C8B-B14F-4D97-AF65-F5344CB8AC3E}">
        <p14:creationId xmlns:p14="http://schemas.microsoft.com/office/powerpoint/2010/main" val="2971995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602038"/>
          </a:xfrm>
        </p:spPr>
        <p:txBody>
          <a:bodyPr>
            <a:normAutofit lnSpcReduction="10000"/>
          </a:bodyPr>
          <a:lstStyle/>
          <a:p>
            <a:pPr marL="0" indent="0">
              <a:buNone/>
            </a:pPr>
            <a:r>
              <a:rPr lang="en-US" sz="2200" i="1" dirty="0"/>
              <a:t>Advantages / Benefits of financial intermediaries</a:t>
            </a:r>
          </a:p>
          <a:p>
            <a:pPr marL="0" indent="0">
              <a:buNone/>
            </a:pPr>
            <a:r>
              <a:rPr lang="en-US" sz="2200" dirty="0"/>
              <a:t>a) Financial   intermediaries provided a ready source of finance to the borrowers.</a:t>
            </a:r>
          </a:p>
          <a:p>
            <a:pPr marL="0" indent="0">
              <a:buNone/>
            </a:pPr>
            <a:r>
              <a:rPr lang="en-US" sz="2200" dirty="0"/>
              <a:t>b) It leads to risk reduction i.e. there is the transfer of risk from the savers to the financial intermediary  who assumes all the risk involved in lending the money to the borrowers.</a:t>
            </a:r>
          </a:p>
          <a:p>
            <a:pPr marL="0" indent="0">
              <a:buNone/>
            </a:pPr>
            <a:r>
              <a:rPr lang="en-US" sz="2200" dirty="0"/>
              <a:t>c) They provide a ready market for the savers to deposit their money.</a:t>
            </a:r>
          </a:p>
          <a:p>
            <a:pPr marL="0" indent="0">
              <a:buNone/>
            </a:pPr>
            <a:r>
              <a:rPr lang="en-US" sz="2200" dirty="0"/>
              <a:t>d) It leads to maturity transformation.  This is the aspect of borrowing for a short period of time and lending for a long period of time.</a:t>
            </a:r>
          </a:p>
          <a:p>
            <a:endParaRPr lang="en-US" dirty="0"/>
          </a:p>
        </p:txBody>
      </p:sp>
    </p:spTree>
    <p:extLst>
      <p:ext uri="{BB962C8B-B14F-4D97-AF65-F5344CB8AC3E}">
        <p14:creationId xmlns:p14="http://schemas.microsoft.com/office/powerpoint/2010/main" val="797620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2016125"/>
            <a:ext cx="9604375" cy="3449638"/>
          </a:xfrm>
        </p:spPr>
        <p:txBody>
          <a:bodyPr>
            <a:normAutofit fontScale="85000" lnSpcReduction="10000"/>
          </a:bodyPr>
          <a:lstStyle/>
          <a:p>
            <a:r>
              <a:rPr lang="en-US" sz="2400" dirty="0"/>
              <a:t>e) Financial   intermediaries package the amounts received from savers and lends them out to the borrowers in different amounts.</a:t>
            </a:r>
          </a:p>
          <a:p>
            <a:r>
              <a:rPr lang="en-US" sz="2400" dirty="0"/>
              <a:t>f) They offer advice to the borrowers on the available investment opportunities.</a:t>
            </a:r>
          </a:p>
          <a:p>
            <a:pPr marL="0" indent="0">
              <a:buNone/>
            </a:pPr>
            <a:r>
              <a:rPr lang="en-US" sz="2400" b="1" dirty="0"/>
              <a:t>The stock exchange market</a:t>
            </a:r>
          </a:p>
          <a:p>
            <a:r>
              <a:rPr lang="en-US" sz="2400" dirty="0"/>
              <a:t>This market came about because of two main reasons; </a:t>
            </a:r>
          </a:p>
          <a:p>
            <a:r>
              <a:rPr lang="en-US" sz="2400" dirty="0"/>
              <a:t>Firstly,   the   shares   of   the   companies   traded   in   the   market   are irredeemable.  </a:t>
            </a:r>
          </a:p>
          <a:p>
            <a:r>
              <a:rPr lang="en-US" sz="2400" dirty="0"/>
              <a:t>Once the company has sold shares it can never be compelled by the shareholder to take back the shares and refund the cash unless the company is winding up.</a:t>
            </a:r>
            <a:endParaRPr lang="en-US" dirty="0"/>
          </a:p>
        </p:txBody>
      </p:sp>
    </p:spTree>
    <p:extLst>
      <p:ext uri="{BB962C8B-B14F-4D97-AF65-F5344CB8AC3E}">
        <p14:creationId xmlns:p14="http://schemas.microsoft.com/office/powerpoint/2010/main" val="3474267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2016125"/>
            <a:ext cx="9604375" cy="3449638"/>
          </a:xfrm>
        </p:spPr>
        <p:txBody>
          <a:bodyPr>
            <a:normAutofit fontScale="92500" lnSpcReduction="20000"/>
          </a:bodyPr>
          <a:lstStyle/>
          <a:p>
            <a:r>
              <a:rPr lang="en-US" sz="2200" dirty="0"/>
              <a:t>Secondly, the shares traded in the market are freely transferable hence the need to provide a market to facilitate this transferability.</a:t>
            </a:r>
          </a:p>
          <a:p>
            <a:pPr marL="0" indent="0">
              <a:buNone/>
            </a:pPr>
            <a:r>
              <a:rPr lang="en-US" sz="2200" b="1" dirty="0"/>
              <a:t>Functions of national stock exchanges </a:t>
            </a:r>
          </a:p>
          <a:p>
            <a:r>
              <a:rPr lang="en-US" sz="2200" dirty="0"/>
              <a:t>1. To aid in the mobilization of savings for investment in the productive areas of the economy.</a:t>
            </a:r>
          </a:p>
          <a:p>
            <a:r>
              <a:rPr lang="en-US" sz="2200" dirty="0"/>
              <a:t>2. To check against capital flight which takes place due to inflation and currency depreciation.</a:t>
            </a:r>
          </a:p>
          <a:p>
            <a:r>
              <a:rPr lang="en-US" sz="2200" dirty="0"/>
              <a:t>3. To assist in separation of ownership from ownership thereby improving corporate governance since the investors may not have the expertise to manage their investments.</a:t>
            </a:r>
          </a:p>
          <a:p>
            <a:endParaRPr lang="en-US" dirty="0"/>
          </a:p>
          <a:p>
            <a:endParaRPr lang="en-US" dirty="0"/>
          </a:p>
        </p:txBody>
      </p:sp>
    </p:spTree>
    <p:extLst>
      <p:ext uri="{BB962C8B-B14F-4D97-AF65-F5344CB8AC3E}">
        <p14:creationId xmlns:p14="http://schemas.microsoft.com/office/powerpoint/2010/main" val="2179163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449638"/>
          </a:xfrm>
        </p:spPr>
        <p:txBody>
          <a:bodyPr/>
          <a:lstStyle/>
          <a:p>
            <a:r>
              <a:rPr lang="en-US" dirty="0"/>
              <a:t>4. It leads to encouragement of higher standards of accounting and public disclosure thereby increasing efficiency in the market.</a:t>
            </a:r>
          </a:p>
          <a:p>
            <a:r>
              <a:rPr lang="en-US" dirty="0"/>
              <a:t>5. To facilitates equity financing as opposed to debt financing since debt financing increases the financial risk of the firm.</a:t>
            </a:r>
          </a:p>
          <a:p>
            <a:r>
              <a:rPr lang="en-US" dirty="0"/>
              <a:t>6. To enhances easier access to finance by new and smaller companies.</a:t>
            </a:r>
          </a:p>
          <a:p>
            <a:r>
              <a:rPr lang="en-US" dirty="0"/>
              <a:t>7. To encourage the quotation of private companies which in turn allows greater economic growth. </a:t>
            </a:r>
          </a:p>
          <a:p>
            <a:pPr marL="0" indent="0">
              <a:buNone/>
            </a:pPr>
            <a:endParaRPr lang="en-US" dirty="0"/>
          </a:p>
        </p:txBody>
      </p:sp>
    </p:spTree>
    <p:extLst>
      <p:ext uri="{BB962C8B-B14F-4D97-AF65-F5344CB8AC3E}">
        <p14:creationId xmlns:p14="http://schemas.microsoft.com/office/powerpoint/2010/main" val="1832884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2016125"/>
            <a:ext cx="9604375" cy="3449638"/>
          </a:xfrm>
        </p:spPr>
        <p:txBody>
          <a:bodyPr/>
          <a:lstStyle/>
          <a:p>
            <a:pPr marL="0" indent="0">
              <a:buNone/>
            </a:pPr>
            <a:r>
              <a:rPr lang="en-US" b="1" dirty="0"/>
              <a:t>The role of the stock exchange in economic development</a:t>
            </a:r>
          </a:p>
          <a:p>
            <a:r>
              <a:rPr lang="en-US" dirty="0"/>
              <a:t>1. Raising capital for businesses; the stock exchange provides companies with facilities to raise capital for expansion purposes. </a:t>
            </a:r>
          </a:p>
          <a:p>
            <a:r>
              <a:rPr lang="en-US" dirty="0"/>
              <a:t>2. Mobilizing savings for investments; encourages people to invest surplus funds that they would have otherwise consumed.</a:t>
            </a:r>
          </a:p>
          <a:p>
            <a:r>
              <a:rPr lang="en-US" dirty="0"/>
              <a:t>3. Redistribution of wealth; by giving people a chance to buy shares of various companies the stock exchange helps in the redistribution of wealth.</a:t>
            </a:r>
          </a:p>
          <a:p>
            <a:endParaRPr lang="en-US" dirty="0"/>
          </a:p>
        </p:txBody>
      </p:sp>
    </p:spTree>
    <p:extLst>
      <p:ext uri="{BB962C8B-B14F-4D97-AF65-F5344CB8AC3E}">
        <p14:creationId xmlns:p14="http://schemas.microsoft.com/office/powerpoint/2010/main" val="8370408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lstStyle/>
          <a:p>
            <a:r>
              <a:rPr lang="en-US" dirty="0"/>
              <a:t>4. Improving corporate governance; by having a wide and varied scope of owner’s public companies tend to  have better management records than private companies do.</a:t>
            </a:r>
          </a:p>
          <a:p>
            <a:r>
              <a:rPr lang="en-US" dirty="0"/>
              <a:t>5. Creates   investment   opportunities for   small   investors;   as   opposed   to other businesses that require a huge capital outlay, investing in shares is open to both small and large investors. </a:t>
            </a:r>
          </a:p>
          <a:p>
            <a:r>
              <a:rPr lang="en-US" dirty="0"/>
              <a:t>6. Government   source of  capital;   the   government   may   decide  to   raise money   through   the   stock   exchange   though   sale   of   bonds   e.g. government and municipal bonds.</a:t>
            </a:r>
          </a:p>
          <a:p>
            <a:endParaRPr lang="en-US" dirty="0"/>
          </a:p>
        </p:txBody>
      </p:sp>
    </p:spTree>
    <p:extLst>
      <p:ext uri="{BB962C8B-B14F-4D97-AF65-F5344CB8AC3E}">
        <p14:creationId xmlns:p14="http://schemas.microsoft.com/office/powerpoint/2010/main" val="23054792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602038"/>
          </a:xfrm>
        </p:spPr>
        <p:txBody>
          <a:bodyPr>
            <a:normAutofit fontScale="92500" lnSpcReduction="20000"/>
          </a:bodyPr>
          <a:lstStyle/>
          <a:p>
            <a:pPr marL="0" indent="0">
              <a:buNone/>
            </a:pPr>
            <a:r>
              <a:rPr lang="en-US" sz="2200" b="1" dirty="0"/>
              <a:t>Advantages of investing in shares</a:t>
            </a:r>
          </a:p>
          <a:p>
            <a:pPr marL="0" indent="0">
              <a:buNone/>
            </a:pPr>
            <a:r>
              <a:rPr lang="en-US" sz="2200" dirty="0"/>
              <a:t>1. Shares promise a stable income in form of dividends and capital gain due to the appreciation of the share price.</a:t>
            </a:r>
          </a:p>
          <a:p>
            <a:pPr marL="0" indent="0">
              <a:buNone/>
            </a:pPr>
            <a:r>
              <a:rPr lang="en-US" sz="2200" dirty="0"/>
              <a:t>2. The share certificate can act as collateral in order to obtain loan capital from financial institutions.</a:t>
            </a:r>
          </a:p>
          <a:p>
            <a:pPr marL="0" indent="0">
              <a:buNone/>
            </a:pPr>
            <a:r>
              <a:rPr lang="en-US" sz="2200" dirty="0"/>
              <a:t>3. The shares are freely transferable, and one can easily dispose the shares when they don’t need them.</a:t>
            </a:r>
          </a:p>
          <a:p>
            <a:pPr marL="0" indent="0">
              <a:buNone/>
            </a:pPr>
            <a:r>
              <a:rPr lang="en-US" sz="2200" dirty="0"/>
              <a:t>4. Availability of investment advice; investors can easily obtain expert advice before investing in the shares from investment brokers and investment companies.</a:t>
            </a:r>
          </a:p>
          <a:p>
            <a:endParaRPr lang="en-US" dirty="0"/>
          </a:p>
        </p:txBody>
      </p:sp>
    </p:spTree>
    <p:extLst>
      <p:ext uri="{BB962C8B-B14F-4D97-AF65-F5344CB8AC3E}">
        <p14:creationId xmlns:p14="http://schemas.microsoft.com/office/powerpoint/2010/main" val="1526540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dirty="0"/>
              <a:t>5. Participating in company decisions; through the purchase of the shares, one becomes an owner of the company and participates in making key decisions of the firm at the annual general meetings.</a:t>
            </a:r>
          </a:p>
          <a:p>
            <a:pPr marL="0" indent="0">
              <a:buNone/>
            </a:pPr>
            <a:r>
              <a:rPr lang="en-US" b="1" dirty="0"/>
              <a:t>Factors to consider when buying shares of a company</a:t>
            </a:r>
          </a:p>
          <a:p>
            <a:pPr marL="0" indent="0">
              <a:buNone/>
            </a:pPr>
            <a:r>
              <a:rPr lang="en-US" dirty="0"/>
              <a:t>1. The economic conditions of the country such as the inflation rate and interest rates in the country. If the inflation rate is high, it may not be advisable to invest in the country and vice versa.</a:t>
            </a:r>
          </a:p>
          <a:p>
            <a:pPr marL="0" indent="0">
              <a:buNone/>
            </a:pPr>
            <a:r>
              <a:rPr lang="en-US" dirty="0"/>
              <a:t>2. The integrity of the management of the company; if their integrity is high then it may be advisable to invest in the shares of the company and vice versa.</a:t>
            </a:r>
          </a:p>
          <a:p>
            <a:endParaRPr lang="en-US" dirty="0"/>
          </a:p>
        </p:txBody>
      </p:sp>
    </p:spTree>
    <p:extLst>
      <p:ext uri="{BB962C8B-B14F-4D97-AF65-F5344CB8AC3E}">
        <p14:creationId xmlns:p14="http://schemas.microsoft.com/office/powerpoint/2010/main" val="9833251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1854200"/>
            <a:ext cx="9604375" cy="3790950"/>
          </a:xfrm>
        </p:spPr>
        <p:txBody>
          <a:bodyPr>
            <a:normAutofit fontScale="92500" lnSpcReduction="10000"/>
          </a:bodyPr>
          <a:lstStyle/>
          <a:p>
            <a:pPr marL="0" indent="0">
              <a:buNone/>
            </a:pPr>
            <a:r>
              <a:rPr lang="en-US" dirty="0"/>
              <a:t>3. Nature of the product dealt with; if the product is marketable it may be advisable to buy the shares and vice versa.</a:t>
            </a:r>
          </a:p>
          <a:p>
            <a:pPr marL="0" indent="0">
              <a:buNone/>
            </a:pPr>
            <a:r>
              <a:rPr lang="en-US" dirty="0"/>
              <a:t>4. Variety of operations of the company; if the company has a variety of operations it is likely to be a good investment and vice versa.</a:t>
            </a:r>
          </a:p>
          <a:p>
            <a:pPr marL="0" indent="0">
              <a:buNone/>
            </a:pPr>
            <a:r>
              <a:rPr lang="en-US" dirty="0"/>
              <a:t>5. Companies   trading partners;   if   the company   has   a   broad   base   of investment partners it may be a good investment and vice versa.</a:t>
            </a:r>
          </a:p>
          <a:p>
            <a:pPr marL="0" indent="0">
              <a:buNone/>
            </a:pPr>
            <a:r>
              <a:rPr lang="en-US" dirty="0"/>
              <a:t>6. Level of competition; if the competition is too stiff buying the shares may not be advisable and vice versa.</a:t>
            </a:r>
          </a:p>
          <a:p>
            <a:pPr marL="0" indent="0">
              <a:buNone/>
            </a:pPr>
            <a:r>
              <a:rPr lang="en-US" dirty="0"/>
              <a:t>7. Prospects   of growth;   if   the   prospects   of   growth   are   high   then   it   is advisable to buy the shares and vice versa.</a:t>
            </a:r>
          </a:p>
          <a:p>
            <a:endParaRPr lang="en-US" dirty="0"/>
          </a:p>
        </p:txBody>
      </p:sp>
    </p:spTree>
    <p:extLst>
      <p:ext uri="{BB962C8B-B14F-4D97-AF65-F5344CB8AC3E}">
        <p14:creationId xmlns:p14="http://schemas.microsoft.com/office/powerpoint/2010/main" val="9594465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b="1" dirty="0"/>
              <a:t>The stock market index</a:t>
            </a:r>
          </a:p>
          <a:p>
            <a:r>
              <a:rPr lang="en-US" dirty="0"/>
              <a:t>An   index is a numerical figure which measures the relative change in variables between two  periods.  </a:t>
            </a:r>
          </a:p>
          <a:p>
            <a:r>
              <a:rPr lang="en-US" dirty="0"/>
              <a:t> A stock index therefore measures relative changes in prices or values of shares. </a:t>
            </a:r>
          </a:p>
          <a:p>
            <a:r>
              <a:rPr lang="en-US" dirty="0"/>
              <a:t>In order to construct the index it is necessary to establish the base year. </a:t>
            </a:r>
          </a:p>
          <a:p>
            <a:pPr marL="0" indent="0">
              <a:buNone/>
            </a:pPr>
            <a:r>
              <a:rPr lang="en-US" i="1" dirty="0"/>
              <a:t>Factors to consider in the construction of the index;</a:t>
            </a:r>
          </a:p>
          <a:p>
            <a:pPr marL="0" indent="0">
              <a:buNone/>
            </a:pPr>
            <a:r>
              <a:rPr lang="en-US" dirty="0"/>
              <a:t>1. Need to choose a base year on which to base the price changes.</a:t>
            </a:r>
          </a:p>
          <a:p>
            <a:pPr marL="0" indent="0">
              <a:buNone/>
            </a:pPr>
            <a:r>
              <a:rPr lang="en-US" dirty="0"/>
              <a:t>2. The selection of the companies to be used in constructing the index.</a:t>
            </a:r>
          </a:p>
          <a:p>
            <a:pPr marL="0" indent="0">
              <a:buNone/>
            </a:pPr>
            <a:endParaRPr lang="en-US" dirty="0"/>
          </a:p>
        </p:txBody>
      </p:sp>
    </p:spTree>
    <p:extLst>
      <p:ext uri="{BB962C8B-B14F-4D97-AF65-F5344CB8AC3E}">
        <p14:creationId xmlns:p14="http://schemas.microsoft.com/office/powerpoint/2010/main" val="17424211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7625" y="2016125"/>
            <a:ext cx="9604375" cy="3449638"/>
          </a:xfrm>
        </p:spPr>
        <p:txBody>
          <a:bodyPr/>
          <a:lstStyle/>
          <a:p>
            <a:r>
              <a:rPr lang="en-US" dirty="0"/>
              <a:t>Use of suitable weights to be attached to the securities depending on their relative importance.</a:t>
            </a:r>
          </a:p>
          <a:p>
            <a:pPr marL="0" indent="0">
              <a:buNone/>
            </a:pPr>
            <a:r>
              <a:rPr lang="en-US" b="1" dirty="0"/>
              <a:t>Difficulties of stock index construction</a:t>
            </a:r>
          </a:p>
          <a:p>
            <a:pPr marL="0" indent="0">
              <a:buNone/>
            </a:pPr>
            <a:r>
              <a:rPr lang="en-US" dirty="0"/>
              <a:t>1. Problems over the selection of securities to be included in the index.</a:t>
            </a:r>
          </a:p>
          <a:p>
            <a:pPr marL="0" indent="0">
              <a:buNone/>
            </a:pPr>
            <a:r>
              <a:rPr lang="en-US" dirty="0"/>
              <a:t>2. Non-inclusion of newly established but important companies.</a:t>
            </a:r>
          </a:p>
          <a:p>
            <a:pPr marL="0" indent="0">
              <a:buNone/>
            </a:pPr>
            <a:r>
              <a:rPr lang="en-US" dirty="0"/>
              <a:t>3. Frequency of stating any changes in the index.</a:t>
            </a:r>
          </a:p>
          <a:p>
            <a:endParaRPr lang="en-US" dirty="0"/>
          </a:p>
        </p:txBody>
      </p:sp>
    </p:spTree>
    <p:extLst>
      <p:ext uri="{BB962C8B-B14F-4D97-AF65-F5344CB8AC3E}">
        <p14:creationId xmlns:p14="http://schemas.microsoft.com/office/powerpoint/2010/main" val="27412967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lstStyle/>
          <a:p>
            <a:r>
              <a:rPr lang="en-US" dirty="0"/>
              <a:t>There are no clear guidelines on the treatment of bonus and rights issue.</a:t>
            </a:r>
          </a:p>
          <a:p>
            <a:pPr marL="0" indent="0">
              <a:buNone/>
            </a:pPr>
            <a:r>
              <a:rPr lang="en-US" dirty="0"/>
              <a:t>5. The index may only reflect prices at fixed dates.</a:t>
            </a:r>
          </a:p>
          <a:p>
            <a:pPr marL="0" indent="0">
              <a:buNone/>
            </a:pPr>
            <a:r>
              <a:rPr lang="en-US" dirty="0"/>
              <a:t>6. The share price of a company may bear a very little relationship to the index. </a:t>
            </a:r>
          </a:p>
          <a:p>
            <a:r>
              <a:rPr lang="en-US" dirty="0"/>
              <a:t>Component shares of the index may reflect price changes out of line with the overall  index and their individual share price discrepancies will be left in the total index.</a:t>
            </a:r>
          </a:p>
          <a:p>
            <a:endParaRPr lang="en-US" dirty="0"/>
          </a:p>
        </p:txBody>
      </p:sp>
    </p:spTree>
    <p:extLst>
      <p:ext uri="{BB962C8B-B14F-4D97-AF65-F5344CB8AC3E}">
        <p14:creationId xmlns:p14="http://schemas.microsoft.com/office/powerpoint/2010/main" val="2977304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i="1" dirty="0"/>
              <a:t>Listing or quotation of companies   </a:t>
            </a:r>
          </a:p>
          <a:p>
            <a:r>
              <a:rPr lang="en-US" dirty="0"/>
              <a:t>  Listing involves making the company to go public.  When a company goes public   it’s   able  to   issue   shares  to   the   general   public   through   the   stock exchange.</a:t>
            </a:r>
          </a:p>
          <a:p>
            <a:r>
              <a:rPr lang="en-US" dirty="0"/>
              <a:t>Advantages of stock exchange quotation </a:t>
            </a:r>
          </a:p>
          <a:p>
            <a:pPr marL="0" indent="0">
              <a:buNone/>
            </a:pPr>
            <a:r>
              <a:rPr lang="en-US" dirty="0" err="1"/>
              <a:t>i</a:t>
            </a:r>
            <a:r>
              <a:rPr lang="en-US" dirty="0"/>
              <a:t>) The quoted company will be able to raise funds from the general public.</a:t>
            </a:r>
          </a:p>
          <a:p>
            <a:pPr marL="0" indent="0">
              <a:buNone/>
            </a:pPr>
            <a:r>
              <a:rPr lang="en-US" dirty="0"/>
              <a:t>ii) A company that is quoted is able to obtain underwriting facilities. </a:t>
            </a:r>
          </a:p>
          <a:p>
            <a:pPr marL="0" indent="0">
              <a:buNone/>
            </a:pPr>
            <a:r>
              <a:rPr lang="en-US" dirty="0"/>
              <a:t>ii) A   listed   company   will   enjoy   material   and   information   prestige   through </a:t>
            </a:r>
          </a:p>
          <a:p>
            <a:pPr marL="0" indent="0">
              <a:buNone/>
            </a:pPr>
            <a:r>
              <a:rPr lang="en-US" dirty="0"/>
              <a:t>    positive goodwill from the public.</a:t>
            </a:r>
          </a:p>
          <a:p>
            <a:endParaRPr lang="en-US" dirty="0"/>
          </a:p>
        </p:txBody>
      </p:sp>
    </p:spTree>
    <p:extLst>
      <p:ext uri="{BB962C8B-B14F-4D97-AF65-F5344CB8AC3E}">
        <p14:creationId xmlns:p14="http://schemas.microsoft.com/office/powerpoint/2010/main" val="10214231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1854200"/>
            <a:ext cx="9604375" cy="3778250"/>
          </a:xfrm>
        </p:spPr>
        <p:txBody>
          <a:bodyPr>
            <a:normAutofit lnSpcReduction="10000"/>
          </a:bodyPr>
          <a:lstStyle/>
          <a:p>
            <a:pPr marL="0" indent="0">
              <a:buNone/>
            </a:pPr>
            <a:r>
              <a:rPr lang="en-US" dirty="0"/>
              <a:t>iv) A listed company can raise permanent funds in the stock exchange</a:t>
            </a:r>
          </a:p>
          <a:p>
            <a:pPr marL="0" indent="0">
              <a:buNone/>
            </a:pPr>
            <a:r>
              <a:rPr lang="en-US" dirty="0"/>
              <a:t>v) A listed company will be viewed by the general public to be more creditworthy hence  </a:t>
            </a:r>
          </a:p>
          <a:p>
            <a:pPr marL="0" indent="0">
              <a:buNone/>
            </a:pPr>
            <a:r>
              <a:rPr lang="en-US" dirty="0"/>
              <a:t>   creditors will be willing to grant credit to the public at more affordable rates.</a:t>
            </a:r>
          </a:p>
          <a:p>
            <a:pPr marL="0" indent="0">
              <a:buNone/>
            </a:pPr>
            <a:r>
              <a:rPr lang="en-US" dirty="0"/>
              <a:t>vi) A listed company can compare its performance with other similar companies which are </a:t>
            </a:r>
          </a:p>
          <a:p>
            <a:pPr marL="0" indent="0">
              <a:buNone/>
            </a:pPr>
            <a:r>
              <a:rPr lang="en-US" dirty="0"/>
              <a:t>    also listed (cross-sectional analysis).</a:t>
            </a:r>
          </a:p>
          <a:p>
            <a:pPr marL="0" indent="0">
              <a:buNone/>
            </a:pPr>
            <a:r>
              <a:rPr lang="en-US" dirty="0"/>
              <a:t>vii) A   listed company can obtain some privileges from the government as an incentive by   </a:t>
            </a:r>
          </a:p>
          <a:p>
            <a:pPr marL="0" indent="0">
              <a:buNone/>
            </a:pPr>
            <a:r>
              <a:rPr lang="en-US" dirty="0"/>
              <a:t>     the government for companies to be listed e.g. tax allowances and protection from      </a:t>
            </a:r>
          </a:p>
          <a:p>
            <a:pPr marL="0" indent="0">
              <a:buNone/>
            </a:pPr>
            <a:r>
              <a:rPr lang="en-US" dirty="0"/>
              <a:t>      competitors.</a:t>
            </a:r>
          </a:p>
          <a:p>
            <a:endParaRPr lang="en-US" dirty="0"/>
          </a:p>
        </p:txBody>
      </p:sp>
    </p:spTree>
    <p:extLst>
      <p:ext uri="{BB962C8B-B14F-4D97-AF65-F5344CB8AC3E}">
        <p14:creationId xmlns:p14="http://schemas.microsoft.com/office/powerpoint/2010/main" val="4364476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D010D-8F03-CD1F-C8E8-29CF09D36F80}"/>
              </a:ext>
            </a:extLst>
          </p:cNvPr>
          <p:cNvSpPr>
            <a:spLocks noGrp="1"/>
          </p:cNvSpPr>
          <p:nvPr>
            <p:ph idx="4294967295"/>
          </p:nvPr>
        </p:nvSpPr>
        <p:spPr>
          <a:xfrm>
            <a:off x="2587625" y="1974850"/>
            <a:ext cx="9604375" cy="4078288"/>
          </a:xfrm>
        </p:spPr>
        <p:txBody>
          <a:bodyPr>
            <a:noAutofit/>
          </a:bodyPr>
          <a:lstStyle/>
          <a:p>
            <a:pPr marL="0" indent="0">
              <a:buNone/>
            </a:pPr>
            <a:r>
              <a:rPr lang="en-US" b="1" dirty="0"/>
              <a:t>Disadvantages of being listed</a:t>
            </a:r>
          </a:p>
          <a:p>
            <a:pPr marL="0" indent="0">
              <a:buNone/>
            </a:pPr>
            <a:r>
              <a:rPr lang="en-US" dirty="0" err="1"/>
              <a:t>i</a:t>
            </a:r>
            <a:r>
              <a:rPr lang="en-US" dirty="0"/>
              <a:t>) It leads to the loss  of confidential information to the general public.</a:t>
            </a:r>
          </a:p>
          <a:p>
            <a:pPr marL="0" indent="0">
              <a:buNone/>
            </a:pPr>
            <a:r>
              <a:rPr lang="en-US" dirty="0"/>
              <a:t>ii) There are certain regulations and rules which govern the quotation of a company If the company does not meet these rules or regulations then it’s likely to be quoted.</a:t>
            </a:r>
          </a:p>
          <a:p>
            <a:pPr marL="0" indent="0">
              <a:buNone/>
            </a:pPr>
            <a:r>
              <a:rPr lang="en-US" dirty="0"/>
              <a:t>iii) Quotation involves several formalities such as getting permission from the capital market authority.</a:t>
            </a:r>
          </a:p>
          <a:p>
            <a:pPr marL="0" indent="0">
              <a:buNone/>
            </a:pPr>
            <a:r>
              <a:rPr lang="en-US" dirty="0"/>
              <a:t>iv) The existing shareholders may lose control of the company as a result of the quotation.</a:t>
            </a:r>
          </a:p>
          <a:p>
            <a:pPr marL="0" indent="0">
              <a:buNone/>
            </a:pPr>
            <a:r>
              <a:rPr lang="en-US" dirty="0"/>
              <a:t>v) The company whose profit records are not promising may be deregistered from the stock exchange and this will impact negatively on the company.</a:t>
            </a:r>
          </a:p>
        </p:txBody>
      </p:sp>
    </p:spTree>
    <p:extLst>
      <p:ext uri="{BB962C8B-B14F-4D97-AF65-F5344CB8AC3E}">
        <p14:creationId xmlns:p14="http://schemas.microsoft.com/office/powerpoint/2010/main" val="11448082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2016125"/>
            <a:ext cx="9604375" cy="3449638"/>
          </a:xfrm>
        </p:spPr>
        <p:txBody>
          <a:bodyPr>
            <a:normAutofit fontScale="92500" lnSpcReduction="20000"/>
          </a:bodyPr>
          <a:lstStyle/>
          <a:p>
            <a:pPr marL="0" indent="0">
              <a:buNone/>
            </a:pPr>
            <a:r>
              <a:rPr lang="en-US" dirty="0"/>
              <a:t>vi) In case the company’s profits decrease, then this will be reflected to the public making it difficult for the company to raise funds.</a:t>
            </a:r>
            <a:endParaRPr lang="en-US" b="1" dirty="0"/>
          </a:p>
          <a:p>
            <a:pPr marL="0" indent="0">
              <a:buNone/>
            </a:pPr>
            <a:r>
              <a:rPr lang="en-US" b="1" dirty="0"/>
              <a:t>MONETARY POLICY AND FINANCIAL MARKETS</a:t>
            </a:r>
          </a:p>
          <a:p>
            <a:pPr marL="0" indent="0">
              <a:buNone/>
            </a:pPr>
            <a:r>
              <a:rPr lang="en-US" b="1" dirty="0"/>
              <a:t>Overview</a:t>
            </a:r>
          </a:p>
          <a:p>
            <a:r>
              <a:rPr lang="en-US" dirty="0"/>
              <a:t>Monetary policy and financial markets are intrinsically linked. </a:t>
            </a:r>
          </a:p>
          <a:p>
            <a:r>
              <a:rPr lang="en-US" dirty="0"/>
              <a:t>Central banks conduct monetary policy by directly and indirectly influencing financial market prices.  </a:t>
            </a:r>
          </a:p>
          <a:p>
            <a:r>
              <a:rPr lang="en-US" dirty="0"/>
              <a:t>Since financial market participants seek to extract profits from buying and selling securities, markets inevitably pay close attention to both words and deeds of central banks. </a:t>
            </a:r>
          </a:p>
        </p:txBody>
      </p:sp>
    </p:spTree>
    <p:extLst>
      <p:ext uri="{BB962C8B-B14F-4D97-AF65-F5344CB8AC3E}">
        <p14:creationId xmlns:p14="http://schemas.microsoft.com/office/powerpoint/2010/main" val="36161743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B76D4-7B20-67FD-B265-9C1D19481940}"/>
              </a:ext>
            </a:extLst>
          </p:cNvPr>
          <p:cNvSpPr>
            <a:spLocks noGrp="1"/>
          </p:cNvSpPr>
          <p:nvPr>
            <p:ph idx="4294967295"/>
          </p:nvPr>
        </p:nvSpPr>
        <p:spPr>
          <a:xfrm>
            <a:off x="2587625" y="2016125"/>
            <a:ext cx="9604375" cy="3775075"/>
          </a:xfrm>
        </p:spPr>
        <p:txBody>
          <a:bodyPr>
            <a:normAutofit lnSpcReduction="10000"/>
          </a:bodyPr>
          <a:lstStyle/>
          <a:p>
            <a:r>
              <a:rPr lang="en-US" dirty="0"/>
              <a:t>The relationship between monetary policy and financial markets is by no means a one-way street.</a:t>
            </a:r>
          </a:p>
          <a:p>
            <a:r>
              <a:rPr lang="en-US" dirty="0"/>
              <a:t>Financial market prices reflect the expectations of market participants about future economic and monetary developments. </a:t>
            </a:r>
          </a:p>
          <a:p>
            <a:r>
              <a:rPr lang="en-US" dirty="0"/>
              <a:t>These expectations, in turn, provide valuable information for central banks in determining the optimal future course of monetary policy.</a:t>
            </a:r>
          </a:p>
          <a:p>
            <a:r>
              <a:rPr lang="en-US" dirty="0"/>
              <a:t>This subtopic focuses on how monetary policy influences various financial market prices.</a:t>
            </a:r>
          </a:p>
          <a:p>
            <a:r>
              <a:rPr lang="en-US" dirty="0"/>
              <a:t>The monetary policy instrument of emphasis here is typically the short-term interest rate.</a:t>
            </a:r>
          </a:p>
        </p:txBody>
      </p:sp>
    </p:spTree>
    <p:extLst>
      <p:ext uri="{BB962C8B-B14F-4D97-AF65-F5344CB8AC3E}">
        <p14:creationId xmlns:p14="http://schemas.microsoft.com/office/powerpoint/2010/main" val="16485243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652F1-5D49-9608-58E3-62E13CC491E2}"/>
              </a:ext>
            </a:extLst>
          </p:cNvPr>
          <p:cNvSpPr>
            <a:spLocks noGrp="1"/>
          </p:cNvSpPr>
          <p:nvPr>
            <p:ph idx="4294967295"/>
          </p:nvPr>
        </p:nvSpPr>
        <p:spPr>
          <a:xfrm>
            <a:off x="2589213" y="1854200"/>
            <a:ext cx="9602787" cy="3763963"/>
          </a:xfrm>
        </p:spPr>
        <p:txBody>
          <a:bodyPr>
            <a:normAutofit/>
          </a:bodyPr>
          <a:lstStyle/>
          <a:p>
            <a:pPr marL="0" indent="0">
              <a:buNone/>
            </a:pPr>
            <a:r>
              <a:rPr lang="en-US" b="1" dirty="0"/>
              <a:t>3.4 MONETARY POLICY EFFECT ON FINANCIAL MARKETS</a:t>
            </a:r>
          </a:p>
          <a:p>
            <a:pPr marL="0" indent="0">
              <a:buNone/>
            </a:pPr>
            <a:r>
              <a:rPr lang="en-US" b="1" dirty="0"/>
              <a:t>How does monetary policy affect financial markets?</a:t>
            </a:r>
          </a:p>
          <a:p>
            <a:r>
              <a:rPr lang="en-US" dirty="0"/>
              <a:t>Monetary policy is aimed at preserving price stability. </a:t>
            </a:r>
          </a:p>
          <a:p>
            <a:r>
              <a:rPr lang="en-US" dirty="0"/>
              <a:t>In some countries, central banks operate under mandates that refer to additional objectives such as full employment, maximum sustainable growth, stable interest rates, or stable exchange rates. </a:t>
            </a:r>
          </a:p>
          <a:p>
            <a:r>
              <a:rPr lang="en-US" dirty="0"/>
              <a:t>To meet their objectives, central banks intervene in financial markets.</a:t>
            </a:r>
          </a:p>
          <a:p>
            <a:r>
              <a:rPr lang="en-US" dirty="0"/>
              <a:t> It is through the financial markets that monetary policy affects the real economy. </a:t>
            </a:r>
          </a:p>
        </p:txBody>
      </p:sp>
    </p:spTree>
    <p:extLst>
      <p:ext uri="{BB962C8B-B14F-4D97-AF65-F5344CB8AC3E}">
        <p14:creationId xmlns:p14="http://schemas.microsoft.com/office/powerpoint/2010/main" val="19951032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69F01-96C0-7C95-EBFA-23EA859B752B}"/>
              </a:ext>
            </a:extLst>
          </p:cNvPr>
          <p:cNvSpPr>
            <a:spLocks noGrp="1"/>
          </p:cNvSpPr>
          <p:nvPr>
            <p:ph idx="4294967295"/>
          </p:nvPr>
        </p:nvSpPr>
        <p:spPr>
          <a:xfrm>
            <a:off x="2587625" y="2016125"/>
            <a:ext cx="9604375" cy="3449638"/>
          </a:xfrm>
        </p:spPr>
        <p:txBody>
          <a:bodyPr/>
          <a:lstStyle/>
          <a:p>
            <a:r>
              <a:rPr lang="en-US" i="1" dirty="0"/>
              <a:t>Financial markets are the connecting link in the transmission mechanism between monetary policy and the real economy</a:t>
            </a:r>
            <a:r>
              <a:rPr lang="en-US" dirty="0"/>
              <a:t>. </a:t>
            </a:r>
          </a:p>
          <a:p>
            <a:r>
              <a:rPr lang="en-US" dirty="0"/>
              <a:t>Monetary policy affects financial markets through various channels. </a:t>
            </a:r>
          </a:p>
          <a:p>
            <a:r>
              <a:rPr lang="en-US" dirty="0"/>
              <a:t>However, the transmission process from monetary policy to financial markets and finally to the real economy has a single source: the monetary policy instrument. </a:t>
            </a:r>
          </a:p>
          <a:p>
            <a:r>
              <a:rPr lang="en-US" dirty="0"/>
              <a:t>Typically, the monetary policy instrument is a financial market price that is directly set or closely controlled by the central bank.</a:t>
            </a:r>
          </a:p>
        </p:txBody>
      </p:sp>
    </p:spTree>
    <p:extLst>
      <p:ext uri="{BB962C8B-B14F-4D97-AF65-F5344CB8AC3E}">
        <p14:creationId xmlns:p14="http://schemas.microsoft.com/office/powerpoint/2010/main" val="18528743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9862-976F-A26C-0A72-0DE21C770957}"/>
              </a:ext>
            </a:extLst>
          </p:cNvPr>
          <p:cNvSpPr>
            <a:spLocks noGrp="1"/>
          </p:cNvSpPr>
          <p:nvPr>
            <p:ph idx="4294967295"/>
          </p:nvPr>
        </p:nvSpPr>
        <p:spPr>
          <a:xfrm>
            <a:off x="2587625" y="1854200"/>
            <a:ext cx="9604375" cy="3976688"/>
          </a:xfrm>
        </p:spPr>
        <p:txBody>
          <a:bodyPr>
            <a:normAutofit/>
          </a:bodyPr>
          <a:lstStyle/>
          <a:p>
            <a:r>
              <a:rPr lang="en-US" dirty="0"/>
              <a:t>For most central banks with floating exchange rates today, the monetary policy instrument is a short-term interest rate. </a:t>
            </a:r>
          </a:p>
          <a:p>
            <a:r>
              <a:rPr lang="en-US" dirty="0"/>
              <a:t>Under fixed exchange rate regimes, a particular exchange rate serves as the instrument. </a:t>
            </a:r>
          </a:p>
          <a:p>
            <a:r>
              <a:rPr lang="en-US" dirty="0"/>
              <a:t>Under monetary targeting regimes, the instrument is typically the quantity of central bank money in the banking system.</a:t>
            </a:r>
          </a:p>
          <a:p>
            <a:r>
              <a:rPr lang="en-US" dirty="0"/>
              <a:t>The  precise  sequence  of  the  monetary  transmission  mechanism  depends  on  the instrument which is used. </a:t>
            </a:r>
          </a:p>
          <a:p>
            <a:r>
              <a:rPr lang="en-US" dirty="0"/>
              <a:t>We assume that the monetary policy instrument is a short-term interest rate. This reflects common practice for central banks with floating exchange rates.</a:t>
            </a:r>
          </a:p>
          <a:p>
            <a:endParaRPr lang="en-US" dirty="0"/>
          </a:p>
        </p:txBody>
      </p:sp>
    </p:spTree>
    <p:extLst>
      <p:ext uri="{BB962C8B-B14F-4D97-AF65-F5344CB8AC3E}">
        <p14:creationId xmlns:p14="http://schemas.microsoft.com/office/powerpoint/2010/main" val="942304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E505A-2A4B-AF92-C7BB-B36E8EAE6CEE}"/>
              </a:ext>
            </a:extLst>
          </p:cNvPr>
          <p:cNvSpPr>
            <a:spLocks noGrp="1"/>
          </p:cNvSpPr>
          <p:nvPr>
            <p:ph idx="4294967295"/>
          </p:nvPr>
        </p:nvSpPr>
        <p:spPr>
          <a:xfrm>
            <a:off x="2587625" y="1854200"/>
            <a:ext cx="9604375" cy="3724275"/>
          </a:xfrm>
        </p:spPr>
        <p:txBody>
          <a:bodyPr>
            <a:normAutofit lnSpcReduction="10000"/>
          </a:bodyPr>
          <a:lstStyle/>
          <a:p>
            <a:pPr marL="0" indent="0">
              <a:buNone/>
            </a:pPr>
            <a:r>
              <a:rPr lang="en-US" b="1" dirty="0"/>
              <a:t>Bond prices and the exchange rate</a:t>
            </a:r>
          </a:p>
          <a:p>
            <a:r>
              <a:rPr lang="en-US" dirty="0"/>
              <a:t>Short-term interest rates alone have only limited direct effects on the economy. </a:t>
            </a:r>
          </a:p>
          <a:p>
            <a:r>
              <a:rPr lang="en-US" dirty="0"/>
              <a:t>Interest rates that determine savings and investment decisions and therefore have a stronger impact on the economy typically have longer maturities. </a:t>
            </a:r>
          </a:p>
          <a:p>
            <a:r>
              <a:rPr lang="en-US" dirty="0"/>
              <a:t>In order to impact the economy, monetary policy impulses must therefore first be transmitted from the money market to the capital market.</a:t>
            </a:r>
          </a:p>
          <a:p>
            <a:r>
              <a:rPr lang="en-US" dirty="0"/>
              <a:t>In practice, due to uncertainty about the future evolution of short- term interest rates and due to time-varying risk premiums, the longer the maturity, the weaker the link between current short-term rates and long-term rates.</a:t>
            </a:r>
          </a:p>
        </p:txBody>
      </p:sp>
    </p:spTree>
    <p:extLst>
      <p:ext uri="{BB962C8B-B14F-4D97-AF65-F5344CB8AC3E}">
        <p14:creationId xmlns:p14="http://schemas.microsoft.com/office/powerpoint/2010/main" val="37781492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9046C-ECD1-644A-EC97-E0AC344BBF0D}"/>
              </a:ext>
            </a:extLst>
          </p:cNvPr>
          <p:cNvSpPr>
            <a:spLocks noGrp="1"/>
          </p:cNvSpPr>
          <p:nvPr>
            <p:ph idx="4294967295"/>
          </p:nvPr>
        </p:nvSpPr>
        <p:spPr>
          <a:xfrm>
            <a:off x="2587625" y="1854200"/>
            <a:ext cx="9604375" cy="3711575"/>
          </a:xfrm>
        </p:spPr>
        <p:txBody>
          <a:bodyPr>
            <a:normAutofit lnSpcReduction="10000"/>
          </a:bodyPr>
          <a:lstStyle/>
          <a:p>
            <a:r>
              <a:rPr lang="en-US" dirty="0"/>
              <a:t>Central bank would often find it difficult to guide longer-term interest rates to a level commensurate with what it considers to be the optimal monetary policy stance.</a:t>
            </a:r>
          </a:p>
          <a:p>
            <a:r>
              <a:rPr lang="en-US" dirty="0"/>
              <a:t>Assuming a flexible exchange rate regime, the exchange rate is arguably the quickest transmission channel for monetary policy, particularly in open economies. </a:t>
            </a:r>
          </a:p>
          <a:p>
            <a:r>
              <a:rPr lang="en-US" dirty="0"/>
              <a:t>Monetary policy impacts exchange rates via the yield curve and from there via interest rate parity relations. </a:t>
            </a:r>
          </a:p>
          <a:p>
            <a:r>
              <a:rPr lang="en-US" dirty="0"/>
              <a:t>It is the yield curve of both the home and the foreign country, and thus the monetary policies of both the home and the foreign country which affect the exchange rate between two currencies.</a:t>
            </a:r>
          </a:p>
        </p:txBody>
      </p:sp>
    </p:spTree>
    <p:extLst>
      <p:ext uri="{BB962C8B-B14F-4D97-AF65-F5344CB8AC3E}">
        <p14:creationId xmlns:p14="http://schemas.microsoft.com/office/powerpoint/2010/main" val="39988619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A2CDA4-2FD0-1701-92AF-93FA5EB528F4}"/>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Other assets</a:t>
            </a:r>
          </a:p>
          <a:p>
            <a:r>
              <a:rPr lang="en-US" dirty="0"/>
              <a:t>Monetary policy also affects the </a:t>
            </a:r>
            <a:r>
              <a:rPr lang="en-US" i="1" dirty="0"/>
              <a:t>stock market</a:t>
            </a:r>
            <a:r>
              <a:rPr lang="en-US" dirty="0"/>
              <a:t>. </a:t>
            </a:r>
          </a:p>
          <a:p>
            <a:r>
              <a:rPr lang="en-US" dirty="0"/>
              <a:t>The relationship between monetary policy and stock prices is complex because stocks are influenced by monetary policy through several channels-</a:t>
            </a:r>
          </a:p>
          <a:p>
            <a:pPr marL="514350" indent="-514350">
              <a:buAutoNum type="romanLcParenBoth"/>
            </a:pPr>
            <a:r>
              <a:rPr lang="en-US" dirty="0"/>
              <a:t>If stocks are priced using the dividend discount model, then monetary policy affects stock prices via the interest rate which is used to discount future dividends. </a:t>
            </a:r>
          </a:p>
          <a:p>
            <a:pPr marL="514350" indent="-514350">
              <a:buAutoNum type="romanLcParenBoth"/>
            </a:pPr>
            <a:r>
              <a:rPr lang="en-US" dirty="0"/>
              <a:t>Interest rates may also affect the value of the domestic assets of a company, and the exchange rate affects the value of its foreign assets and foreign profits.</a:t>
            </a:r>
          </a:p>
        </p:txBody>
      </p:sp>
    </p:spTree>
    <p:extLst>
      <p:ext uri="{BB962C8B-B14F-4D97-AF65-F5344CB8AC3E}">
        <p14:creationId xmlns:p14="http://schemas.microsoft.com/office/powerpoint/2010/main" val="32896164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A03F5C-2A1F-6FD7-6E5D-48543EBF0E4E}"/>
              </a:ext>
            </a:extLst>
          </p:cNvPr>
          <p:cNvSpPr>
            <a:spLocks noGrp="1"/>
          </p:cNvSpPr>
          <p:nvPr>
            <p:ph idx="4294967295"/>
          </p:nvPr>
        </p:nvSpPr>
        <p:spPr>
          <a:xfrm>
            <a:off x="2587625" y="2016125"/>
            <a:ext cx="9604375" cy="3449638"/>
          </a:xfrm>
        </p:spPr>
        <p:txBody>
          <a:bodyPr/>
          <a:lstStyle/>
          <a:p>
            <a:pPr marL="0" indent="0">
              <a:buNone/>
            </a:pPr>
            <a:r>
              <a:rPr lang="en-US" dirty="0"/>
              <a:t>(iii) Monetary policy influences the financing cost of a company as well as the availability of       </a:t>
            </a:r>
          </a:p>
          <a:p>
            <a:pPr marL="0" indent="0">
              <a:buNone/>
            </a:pPr>
            <a:r>
              <a:rPr lang="en-US" dirty="0"/>
              <a:t>      loans</a:t>
            </a:r>
          </a:p>
          <a:p>
            <a:pPr marL="0" indent="0">
              <a:buNone/>
            </a:pPr>
            <a:r>
              <a:rPr lang="en-US" dirty="0"/>
              <a:t>(iv) The medium-term effects of monetary policy on the real economy can influence a firm’s </a:t>
            </a:r>
          </a:p>
          <a:p>
            <a:pPr marL="0" indent="0">
              <a:buNone/>
            </a:pPr>
            <a:r>
              <a:rPr lang="en-US" dirty="0"/>
              <a:t>      profits.</a:t>
            </a:r>
          </a:p>
          <a:p>
            <a:r>
              <a:rPr lang="en-US" dirty="0"/>
              <a:t>Monetary policy can also affect </a:t>
            </a:r>
            <a:r>
              <a:rPr lang="en-US" i="1" dirty="0"/>
              <a:t>commodity prices</a:t>
            </a:r>
            <a:r>
              <a:rPr lang="en-US" dirty="0"/>
              <a:t>. </a:t>
            </a:r>
          </a:p>
          <a:p>
            <a:r>
              <a:rPr lang="en-US" dirty="0"/>
              <a:t>The expansionary or restrictive monetary policy supports or weakens real activity in the medium run and can thus influence the demand and the price for commodities. </a:t>
            </a:r>
          </a:p>
        </p:txBody>
      </p:sp>
    </p:spTree>
    <p:extLst>
      <p:ext uri="{BB962C8B-B14F-4D97-AF65-F5344CB8AC3E}">
        <p14:creationId xmlns:p14="http://schemas.microsoft.com/office/powerpoint/2010/main" val="30112425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B4FDBA-02AB-7E5F-9FFB-C58AE65D5BFA}"/>
              </a:ext>
            </a:extLst>
          </p:cNvPr>
          <p:cNvSpPr>
            <a:spLocks noGrp="1"/>
          </p:cNvSpPr>
          <p:nvPr>
            <p:ph idx="4294967295"/>
          </p:nvPr>
        </p:nvSpPr>
        <p:spPr>
          <a:xfrm>
            <a:off x="2587625" y="2016125"/>
            <a:ext cx="9604375" cy="3449638"/>
          </a:xfrm>
        </p:spPr>
        <p:txBody>
          <a:bodyPr/>
          <a:lstStyle/>
          <a:p>
            <a:r>
              <a:rPr lang="en-US" i="1" dirty="0"/>
              <a:t>Monetary policy affects housing prices</a:t>
            </a:r>
            <a:r>
              <a:rPr lang="en-US" dirty="0"/>
              <a:t>.</a:t>
            </a:r>
          </a:p>
          <a:p>
            <a:r>
              <a:rPr lang="en-US" dirty="0"/>
              <a:t>The transmission from monetary policy to housing prices tends to be stickier than is the case for other financial market prices.</a:t>
            </a:r>
          </a:p>
          <a:p>
            <a:r>
              <a:rPr lang="en-US" dirty="0"/>
              <a:t>Real estate is not a standardized good that is traded on organized markets. </a:t>
            </a:r>
          </a:p>
          <a:p>
            <a:r>
              <a:rPr lang="en-US" dirty="0"/>
              <a:t>Monetary policy affects the discount rate which must be used to discount future yields.</a:t>
            </a:r>
          </a:p>
          <a:p>
            <a:r>
              <a:rPr lang="en-US" dirty="0"/>
              <a:t> Apart from that, the medium-term real effects of monetary policy may affect demand, rental prices and thus house prices.</a:t>
            </a:r>
          </a:p>
        </p:txBody>
      </p:sp>
    </p:spTree>
    <p:extLst>
      <p:ext uri="{BB962C8B-B14F-4D97-AF65-F5344CB8AC3E}">
        <p14:creationId xmlns:p14="http://schemas.microsoft.com/office/powerpoint/2010/main" val="21638731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6E6F90-34DC-8D69-1875-E795D6B6B449}"/>
              </a:ext>
            </a:extLst>
          </p:cNvPr>
          <p:cNvSpPr>
            <a:spLocks noGrp="1"/>
          </p:cNvSpPr>
          <p:nvPr>
            <p:ph idx="4294967295"/>
          </p:nvPr>
        </p:nvSpPr>
        <p:spPr>
          <a:xfrm>
            <a:off x="2587625" y="2016125"/>
            <a:ext cx="9604375" cy="3449638"/>
          </a:xfrm>
        </p:spPr>
        <p:txBody>
          <a:bodyPr>
            <a:normAutofit lnSpcReduction="10000"/>
          </a:bodyPr>
          <a:lstStyle/>
          <a:p>
            <a:r>
              <a:rPr lang="en-US" dirty="0"/>
              <a:t>An important determinant for the price of all long-dated assets is the risk premium. </a:t>
            </a:r>
          </a:p>
          <a:p>
            <a:r>
              <a:rPr lang="en-US" dirty="0"/>
              <a:t>One of the risks compensated for by the risk premium is purchasing power risk.</a:t>
            </a:r>
          </a:p>
          <a:p>
            <a:r>
              <a:rPr lang="en-US" dirty="0"/>
              <a:t>Monetary policy which ultimately determines the purchasing power of money, therefore, monetary policy affects the perceived purchasing power risk. </a:t>
            </a:r>
          </a:p>
          <a:p>
            <a:r>
              <a:rPr lang="en-US" dirty="0"/>
              <a:t>A further risk compensated by the risk premium derives from the expected volatility of an asset price during its lifespan. </a:t>
            </a:r>
          </a:p>
          <a:p>
            <a:r>
              <a:rPr lang="en-US" dirty="0"/>
              <a:t>As monetary policy affects asset prices, it can also impact the expected volatility of asset prices and, in turn, again affect the risk premium.</a:t>
            </a:r>
          </a:p>
        </p:txBody>
      </p:sp>
    </p:spTree>
    <p:extLst>
      <p:ext uri="{BB962C8B-B14F-4D97-AF65-F5344CB8AC3E}">
        <p14:creationId xmlns:p14="http://schemas.microsoft.com/office/powerpoint/2010/main" val="6849566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12807F-E29C-8846-B774-FB93EA2DB08F}"/>
              </a:ext>
            </a:extLst>
          </p:cNvPr>
          <p:cNvSpPr>
            <a:spLocks noGrp="1"/>
          </p:cNvSpPr>
          <p:nvPr>
            <p:ph idx="4294967295"/>
          </p:nvPr>
        </p:nvSpPr>
        <p:spPr>
          <a:xfrm>
            <a:off x="2587625" y="2016125"/>
            <a:ext cx="9604375" cy="3449638"/>
          </a:xfrm>
        </p:spPr>
        <p:txBody>
          <a:bodyPr/>
          <a:lstStyle/>
          <a:p>
            <a:r>
              <a:rPr lang="en-US" dirty="0"/>
              <a:t>The link between the monetary policy instrument and any one financial market price is subtle and variable. </a:t>
            </a:r>
          </a:p>
          <a:p>
            <a:r>
              <a:rPr lang="en-US" dirty="0"/>
              <a:t>Central banks would face an exceedingly difficult task if they had to rely on a single price to transmit monetary policy impulses to the real economy. </a:t>
            </a:r>
          </a:p>
          <a:p>
            <a:r>
              <a:rPr lang="en-US" dirty="0"/>
              <a:t>The fact that monetary policy works simultaneously through several financial market prices reinforces the precision and the impact of monetary policy.</a:t>
            </a:r>
          </a:p>
        </p:txBody>
      </p:sp>
    </p:spTree>
    <p:extLst>
      <p:ext uri="{BB962C8B-B14F-4D97-AF65-F5344CB8AC3E}">
        <p14:creationId xmlns:p14="http://schemas.microsoft.com/office/powerpoint/2010/main" val="4113413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E0C625-ACF3-E43F-7F97-090579C2A07E}"/>
              </a:ext>
            </a:extLst>
          </p:cNvPr>
          <p:cNvSpPr>
            <a:spLocks noGrp="1"/>
          </p:cNvSpPr>
          <p:nvPr>
            <p:ph idx="4294967295"/>
          </p:nvPr>
        </p:nvSpPr>
        <p:spPr>
          <a:xfrm>
            <a:off x="2587625" y="1854200"/>
            <a:ext cx="9604375" cy="4016375"/>
          </a:xfrm>
        </p:spPr>
        <p:txBody>
          <a:bodyPr>
            <a:normAutofit fontScale="92500" lnSpcReduction="10000"/>
          </a:bodyPr>
          <a:lstStyle/>
          <a:p>
            <a:pPr marL="0" indent="0">
              <a:buNone/>
            </a:pPr>
            <a:r>
              <a:rPr lang="en-US" b="1" dirty="0"/>
              <a:t>3.5 The role of transparency and credibility in monetary policy.</a:t>
            </a:r>
          </a:p>
          <a:p>
            <a:pPr marL="0" indent="0">
              <a:buNone/>
            </a:pPr>
            <a:r>
              <a:rPr lang="en-US" b="1" dirty="0"/>
              <a:t>Why is central bank transparency pertinent?</a:t>
            </a:r>
          </a:p>
          <a:p>
            <a:r>
              <a:rPr lang="en-US" dirty="0"/>
              <a:t>Transparency is a crucial element of a successful monetary policy strategy.</a:t>
            </a:r>
          </a:p>
          <a:p>
            <a:r>
              <a:rPr lang="en-US" dirty="0"/>
              <a:t>If a central bank wants to implement its monetary policy strategy efficiently, it should communicate its intentions and expectations to financial markets and to the public as clearly as possible. </a:t>
            </a:r>
          </a:p>
          <a:p>
            <a:pPr marL="514350" indent="-514350">
              <a:buAutoNum type="romanLcParenBoth"/>
            </a:pPr>
            <a:r>
              <a:rPr lang="en-US" dirty="0"/>
              <a:t>Central bank transparency then allows markets to better anticipate the future path of short-term rates, the effect of this path on other financial market prices, and ultimately the impact on the real economy. </a:t>
            </a:r>
          </a:p>
          <a:p>
            <a:r>
              <a:rPr lang="en-US" dirty="0"/>
              <a:t>   The monetary policy transmission process is thus rendered more efficient.</a:t>
            </a:r>
          </a:p>
          <a:p>
            <a:pPr marL="0" indent="0">
              <a:buNone/>
            </a:pPr>
            <a:endParaRPr lang="en-US" dirty="0"/>
          </a:p>
        </p:txBody>
      </p:sp>
    </p:spTree>
    <p:extLst>
      <p:ext uri="{BB962C8B-B14F-4D97-AF65-F5344CB8AC3E}">
        <p14:creationId xmlns:p14="http://schemas.microsoft.com/office/powerpoint/2010/main" val="34697121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38EE0D-878D-081F-7919-8FD07F10024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dirty="0"/>
              <a:t>(ii) It reduces uncertainty and may therefore lead to lower volatility in various financial markets. </a:t>
            </a:r>
          </a:p>
          <a:p>
            <a:r>
              <a:rPr lang="en-US" dirty="0"/>
              <a:t>Less volatility should translate into a lower risk premium and may thus promote investment and positively affect economic growth. </a:t>
            </a:r>
          </a:p>
          <a:p>
            <a:r>
              <a:rPr lang="en-US" dirty="0"/>
              <a:t>Lower risk premiums also lead to higher asset prices. </a:t>
            </a:r>
          </a:p>
          <a:p>
            <a:pPr marL="0" indent="0">
              <a:buNone/>
            </a:pPr>
            <a:r>
              <a:rPr lang="en-US" dirty="0"/>
              <a:t>(iii) The increasing importance of asset prices.</a:t>
            </a:r>
          </a:p>
          <a:p>
            <a:r>
              <a:rPr lang="en-US" dirty="0"/>
              <a:t>A sudden increase in asset price volatility could have more adverse consequences for the real economy than what we might infer from past experience</a:t>
            </a:r>
          </a:p>
        </p:txBody>
      </p:sp>
    </p:spTree>
    <p:extLst>
      <p:ext uri="{BB962C8B-B14F-4D97-AF65-F5344CB8AC3E}">
        <p14:creationId xmlns:p14="http://schemas.microsoft.com/office/powerpoint/2010/main" val="2288694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B71895-F8D2-D095-B881-0C4E7512168A}"/>
              </a:ext>
            </a:extLst>
          </p:cNvPr>
          <p:cNvSpPr>
            <a:spLocks noGrp="1"/>
          </p:cNvSpPr>
          <p:nvPr>
            <p:ph idx="4294967295"/>
          </p:nvPr>
        </p:nvSpPr>
        <p:spPr>
          <a:xfrm>
            <a:off x="2587625" y="2016125"/>
            <a:ext cx="9604375" cy="3449638"/>
          </a:xfrm>
        </p:spPr>
        <p:txBody>
          <a:bodyPr/>
          <a:lstStyle/>
          <a:p>
            <a:r>
              <a:rPr lang="en-US" dirty="0"/>
              <a:t>Central banks clearly have the incentive to avoid becoming the source of unnecessary asset price volatility. </a:t>
            </a:r>
          </a:p>
          <a:p>
            <a:r>
              <a:rPr lang="en-US" dirty="0"/>
              <a:t>The growing importance of balance sheet considerations in monetary policy only reinforces the importance of transparency in central bank communication.</a:t>
            </a:r>
          </a:p>
          <a:p>
            <a:r>
              <a:rPr lang="en-US" dirty="0"/>
              <a:t>(iv) Transparency is a crucial element in creating democratic legitimacy for politically independent institutions</a:t>
            </a:r>
          </a:p>
          <a:p>
            <a:r>
              <a:rPr lang="en-US" dirty="0"/>
              <a:t>The institution’s actions can have wide-ranging consequences for a  country’s citizens and its elected government. </a:t>
            </a:r>
          </a:p>
          <a:p>
            <a:endParaRPr lang="en-US" dirty="0"/>
          </a:p>
        </p:txBody>
      </p:sp>
    </p:spTree>
    <p:extLst>
      <p:ext uri="{BB962C8B-B14F-4D97-AF65-F5344CB8AC3E}">
        <p14:creationId xmlns:p14="http://schemas.microsoft.com/office/powerpoint/2010/main" val="9492370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17FF68-35E9-9A69-FA08-428FD0377F1F}"/>
              </a:ext>
            </a:extLst>
          </p:cNvPr>
          <p:cNvSpPr>
            <a:spLocks noGrp="1"/>
          </p:cNvSpPr>
          <p:nvPr>
            <p:ph idx="4294967295"/>
          </p:nvPr>
        </p:nvSpPr>
        <p:spPr>
          <a:xfrm>
            <a:off x="2589213" y="2000250"/>
            <a:ext cx="9602787" cy="3910013"/>
          </a:xfrm>
        </p:spPr>
        <p:txBody>
          <a:bodyPr>
            <a:normAutofit lnSpcReduction="10000"/>
          </a:bodyPr>
          <a:lstStyle/>
          <a:p>
            <a:pPr marL="0" indent="0">
              <a:buNone/>
            </a:pPr>
            <a:r>
              <a:rPr lang="en-US" b="1" dirty="0"/>
              <a:t>3.6 FINANCIAL MARKETS EFFECT ON MONETARY POLICY</a:t>
            </a:r>
          </a:p>
          <a:p>
            <a:pPr marL="0" indent="0">
              <a:buNone/>
            </a:pPr>
            <a:r>
              <a:rPr lang="en-US" b="1" dirty="0"/>
              <a:t>How do financial markets affect monetary policy?</a:t>
            </a:r>
          </a:p>
          <a:p>
            <a:r>
              <a:rPr lang="en-US" dirty="0"/>
              <a:t>Financial market prices reflect market expectations about future economic developments,  such as inflation,  output,  and the likely course of monetary policy. </a:t>
            </a:r>
          </a:p>
          <a:p>
            <a:r>
              <a:rPr lang="en-US" dirty="0"/>
              <a:t>It is therefore natural and appropriate for central banks to evaluate closely the information contained in market prices. </a:t>
            </a:r>
          </a:p>
          <a:p>
            <a:r>
              <a:rPr lang="en-US" dirty="0"/>
              <a:t>Market expectations can and should influence the setting of monetary policy.</a:t>
            </a:r>
          </a:p>
          <a:p>
            <a:r>
              <a:rPr lang="en-US" dirty="0"/>
              <a:t>Central banks must exercise caution in using the information extracted from market expectations as an input to formulating monetary policy.</a:t>
            </a:r>
          </a:p>
        </p:txBody>
      </p:sp>
    </p:spTree>
    <p:extLst>
      <p:ext uri="{BB962C8B-B14F-4D97-AF65-F5344CB8AC3E}">
        <p14:creationId xmlns:p14="http://schemas.microsoft.com/office/powerpoint/2010/main" val="23491055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F6D2F9-D641-D8E5-C3A1-0CCBB11E923D}"/>
              </a:ext>
            </a:extLst>
          </p:cNvPr>
          <p:cNvSpPr>
            <a:spLocks noGrp="1"/>
          </p:cNvSpPr>
          <p:nvPr>
            <p:ph idx="4294967295"/>
          </p:nvPr>
        </p:nvSpPr>
        <p:spPr>
          <a:xfrm>
            <a:off x="2587625" y="1854200"/>
            <a:ext cx="9604375" cy="3844925"/>
          </a:xfrm>
        </p:spPr>
        <p:txBody>
          <a:bodyPr>
            <a:normAutofit lnSpcReduction="10000"/>
          </a:bodyPr>
          <a:lstStyle/>
          <a:p>
            <a:pPr marL="0" indent="0">
              <a:buNone/>
            </a:pPr>
            <a:r>
              <a:rPr lang="en-US" b="1" dirty="0"/>
              <a:t>4.0 CONCLUSION</a:t>
            </a:r>
          </a:p>
          <a:p>
            <a:r>
              <a:rPr lang="en-US" dirty="0"/>
              <a:t>Financial markets look for guidance from the central bank, the central bank looks for guidance from financial markets.</a:t>
            </a:r>
          </a:p>
          <a:p>
            <a:r>
              <a:rPr lang="en-US" dirty="0"/>
              <a:t>The two parties temporarily lose sight of the underlying factors determining inflation, namely the output gap in the short to medium-run, and money growth in the long run.</a:t>
            </a:r>
          </a:p>
          <a:p>
            <a:r>
              <a:rPr lang="en-US" dirty="0"/>
              <a:t>To avoid this trap, central banks should exercise due caution when making use of financial market expectations. </a:t>
            </a:r>
          </a:p>
          <a:p>
            <a:r>
              <a:rPr lang="en-US" dirty="0"/>
              <a:t>Financial markets provide useful information for a central bank in search of the optimal monetary policy path.</a:t>
            </a:r>
          </a:p>
        </p:txBody>
      </p:sp>
    </p:spTree>
    <p:extLst>
      <p:ext uri="{BB962C8B-B14F-4D97-AF65-F5344CB8AC3E}">
        <p14:creationId xmlns:p14="http://schemas.microsoft.com/office/powerpoint/2010/main" val="20212401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39F11F-8FEB-778B-58B7-A636FD2E295B}"/>
              </a:ext>
            </a:extLst>
          </p:cNvPr>
          <p:cNvSpPr>
            <a:spLocks noGrp="1"/>
          </p:cNvSpPr>
          <p:nvPr>
            <p:ph idx="4294967295"/>
          </p:nvPr>
        </p:nvSpPr>
        <p:spPr>
          <a:xfrm>
            <a:off x="2587625" y="2016125"/>
            <a:ext cx="9604375" cy="3449638"/>
          </a:xfrm>
        </p:spPr>
        <p:txBody>
          <a:bodyPr/>
          <a:lstStyle/>
          <a:p>
            <a:r>
              <a:rPr lang="en-US" dirty="0"/>
              <a:t>Central banks must ensure that they do not end up merely executing the expectations developed in the market.</a:t>
            </a:r>
          </a:p>
          <a:p>
            <a:r>
              <a:rPr lang="en-US" dirty="0"/>
              <a:t> The information about expected future developments reflected in market prices must be continuously cross-checked against a wide range of monetary and economic indicators in what amounts to a “checks and balances” approach to monetary policy.</a:t>
            </a:r>
          </a:p>
        </p:txBody>
      </p:sp>
    </p:spTree>
    <p:extLst>
      <p:ext uri="{BB962C8B-B14F-4D97-AF65-F5344CB8AC3E}">
        <p14:creationId xmlns:p14="http://schemas.microsoft.com/office/powerpoint/2010/main" val="27028476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B2ABD4-9A12-6922-3024-38C09A1BA51C}"/>
              </a:ext>
            </a:extLst>
          </p:cNvPr>
          <p:cNvSpPr>
            <a:spLocks noGrp="1"/>
          </p:cNvSpPr>
          <p:nvPr>
            <p:ph idx="4294967295"/>
          </p:nvPr>
        </p:nvSpPr>
        <p:spPr>
          <a:xfrm>
            <a:off x="2587625" y="2016125"/>
            <a:ext cx="9604375" cy="3449638"/>
          </a:xfrm>
        </p:spPr>
        <p:txBody>
          <a:bodyPr>
            <a:normAutofit/>
          </a:bodyPr>
          <a:lstStyle/>
          <a:p>
            <a:pPr marL="0" indent="0">
              <a:buNone/>
            </a:pPr>
            <a:r>
              <a:rPr lang="en-US" b="1" dirty="0"/>
              <a:t>5.0 SELF-ASSESSMENT EXERCISE</a:t>
            </a:r>
          </a:p>
          <a:p>
            <a:pPr marL="0" indent="0">
              <a:buNone/>
            </a:pPr>
            <a:r>
              <a:rPr lang="en-US" dirty="0"/>
              <a:t>1. Discuss the function of financial markets in the economy.</a:t>
            </a:r>
          </a:p>
          <a:p>
            <a:pPr marL="0" indent="0">
              <a:buNone/>
            </a:pPr>
            <a:r>
              <a:rPr lang="en-US" dirty="0"/>
              <a:t>2. Differentiate the roles of the following financial markets</a:t>
            </a:r>
          </a:p>
          <a:p>
            <a:pPr marL="0" indent="0">
              <a:buNone/>
            </a:pPr>
            <a:r>
              <a:rPr lang="en-US" dirty="0"/>
              <a:t>      (a)Primary and Secondary  (b) Money and Capital Markets.</a:t>
            </a:r>
          </a:p>
          <a:p>
            <a:pPr marL="0" indent="0">
              <a:buNone/>
            </a:pPr>
            <a:r>
              <a:rPr lang="en-US" dirty="0"/>
              <a:t>3. Monetary policy and financial markets are intrinsically linked. Discuss.</a:t>
            </a:r>
          </a:p>
          <a:p>
            <a:pPr marL="0" indent="0">
              <a:buNone/>
            </a:pPr>
            <a:r>
              <a:rPr lang="en-US" dirty="0"/>
              <a:t>4. Evaluate the effect of monetary policy on commodity prices.</a:t>
            </a:r>
          </a:p>
          <a:p>
            <a:pPr marL="0" indent="0">
              <a:buNone/>
            </a:pPr>
            <a:r>
              <a:rPr lang="en-US" dirty="0"/>
              <a:t>5. Examine the role of transparency and credibility in monetary policy.</a:t>
            </a:r>
          </a:p>
          <a:p>
            <a:pPr marL="457200" indent="-457200">
              <a:buFont typeface="+mj-lt"/>
              <a:buAutoNum type="arabicPeriod"/>
            </a:pPr>
            <a:endParaRPr lang="en-US" b="1" dirty="0"/>
          </a:p>
          <a:p>
            <a:pPr marL="457200" indent="-457200">
              <a:buAutoNum type="arabicPeriod"/>
            </a:pPr>
            <a:endParaRPr lang="en-US" b="1" dirty="0"/>
          </a:p>
          <a:p>
            <a:pPr marL="0" indent="0">
              <a:buNone/>
            </a:pPr>
            <a:endParaRPr lang="en-US" b="1" dirty="0"/>
          </a:p>
        </p:txBody>
      </p:sp>
    </p:spTree>
    <p:extLst>
      <p:ext uri="{BB962C8B-B14F-4D97-AF65-F5344CB8AC3E}">
        <p14:creationId xmlns:p14="http://schemas.microsoft.com/office/powerpoint/2010/main" val="27488815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BA738D-832F-91EC-AAAB-1225056788AB}"/>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b="1" dirty="0"/>
              <a:t>6.0 REFERENCES/SUGGESTED READINGS</a:t>
            </a:r>
          </a:p>
          <a:p>
            <a:pPr>
              <a:lnSpc>
                <a:spcPct val="100000"/>
              </a:lnSpc>
            </a:pPr>
            <a:r>
              <a:rPr lang="en-US" dirty="0" err="1"/>
              <a:t>Dotun</a:t>
            </a:r>
            <a:r>
              <a:rPr lang="en-US" dirty="0"/>
              <a:t>, G. G., (2014). Money and Banking, 1st edition, Dale Publication limited </a:t>
            </a:r>
            <a:r>
              <a:rPr lang="en-US" dirty="0" err="1"/>
              <a:t>Faradiza</a:t>
            </a:r>
            <a:r>
              <a:rPr lang="en-US" dirty="0"/>
              <a:t>, S.D., (2016). Introduction to Monetary Policy, 1st edition, Parkers Publishers.</a:t>
            </a:r>
          </a:p>
          <a:p>
            <a:pPr>
              <a:lnSpc>
                <a:spcPct val="100000"/>
              </a:lnSpc>
            </a:pPr>
            <a:r>
              <a:rPr lang="en-US" dirty="0" err="1"/>
              <a:t>Jhingan</a:t>
            </a:r>
            <a:r>
              <a:rPr lang="en-US" dirty="0"/>
              <a:t>, M.L (2004) Monetary Economics, 6th edition, </a:t>
            </a:r>
            <a:r>
              <a:rPr lang="en-US" dirty="0" err="1"/>
              <a:t>Vrinda</a:t>
            </a:r>
            <a:r>
              <a:rPr lang="en-US" dirty="0"/>
              <a:t> Publication  Limited.</a:t>
            </a:r>
          </a:p>
          <a:p>
            <a:pPr>
              <a:lnSpc>
                <a:spcPct val="100000"/>
              </a:lnSpc>
            </a:pPr>
            <a:r>
              <a:rPr lang="en-US" dirty="0"/>
              <a:t>McKinsey Global Institute (2005). «$118 Trillion and Counting: Taking Stock of the </a:t>
            </a:r>
            <a:r>
              <a:rPr lang="en-US" dirty="0" err="1"/>
              <a:t>World'sCapital</a:t>
            </a:r>
            <a:r>
              <a:rPr lang="en-US" dirty="0"/>
              <a:t> Markets».</a:t>
            </a:r>
          </a:p>
          <a:p>
            <a:pPr>
              <a:lnSpc>
                <a:spcPct val="100000"/>
              </a:lnSpc>
            </a:pPr>
            <a:r>
              <a:rPr lang="en-US" dirty="0"/>
              <a:t>Rich, Georg (2000). Monetary Policy Without Central Bank Money: A Swiss </a:t>
            </a:r>
            <a:r>
              <a:rPr lang="en-US" dirty="0" err="1"/>
              <a:t>Perspective.International</a:t>
            </a:r>
            <a:r>
              <a:rPr lang="en-US" dirty="0"/>
              <a:t> Finance 3(3), pp. 439-469.</a:t>
            </a:r>
          </a:p>
          <a:p>
            <a:pPr>
              <a:lnSpc>
                <a:spcPct val="100000"/>
              </a:lnSpc>
            </a:pPr>
            <a:r>
              <a:rPr lang="en-US" dirty="0"/>
              <a:t>Woodford, Michael (2004). «Inflation Targeting and Optimal Monetary Policy». Federal Reserve Bank of St. Louis Review, July/August 2004, 86(4), pp. 15-41.</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15863207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FA827A-0BFD-CB0A-B8A0-21E769E0F161}"/>
              </a:ext>
            </a:extLst>
          </p:cNvPr>
          <p:cNvSpPr>
            <a:spLocks noGrp="1"/>
          </p:cNvSpPr>
          <p:nvPr>
            <p:ph idx="4294967295"/>
          </p:nvPr>
        </p:nvSpPr>
        <p:spPr>
          <a:xfrm>
            <a:off x="2587625" y="2016125"/>
            <a:ext cx="9604375" cy="3449638"/>
          </a:xfrm>
        </p:spPr>
        <p:txBody>
          <a:bodyPr/>
          <a:lstStyle/>
          <a:p>
            <a:pPr marL="0" indent="0" algn="ctr">
              <a:buNone/>
            </a:pPr>
            <a:endParaRPr lang="en-US" dirty="0"/>
          </a:p>
          <a:p>
            <a:pPr marL="0" indent="0" algn="ctr">
              <a:buNone/>
            </a:pPr>
            <a:endParaRPr lang="en-US" dirty="0"/>
          </a:p>
          <a:p>
            <a:pPr marL="0" indent="0" algn="ctr">
              <a:buNone/>
            </a:pPr>
            <a:r>
              <a:rPr lang="en-US" dirty="0"/>
              <a:t>THE END,  THANK YOU.</a:t>
            </a:r>
          </a:p>
        </p:txBody>
      </p:sp>
    </p:spTree>
    <p:extLst>
      <p:ext uri="{BB962C8B-B14F-4D97-AF65-F5344CB8AC3E}">
        <p14:creationId xmlns:p14="http://schemas.microsoft.com/office/powerpoint/2010/main" val="316283591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
  <TotalTime>597</TotalTime>
  <Words>4790</Words>
  <Application>Microsoft Office PowerPoint</Application>
  <PresentationFormat>Widescreen</PresentationFormat>
  <Paragraphs>301</Paragraphs>
  <Slides>58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58</vt:i4>
      </vt:variant>
    </vt:vector>
  </HeadingPairs>
  <TitlesOfParts>
    <vt:vector size="62" baseType="lpstr">
      <vt:lpstr>Arial</vt:lpstr>
      <vt:lpstr>Gill Sans MT</vt:lpstr>
      <vt:lpstr>Wingdings</vt:lpstr>
      <vt:lpstr>Gallery</vt:lpstr>
      <vt:lpstr>MONETARY THEORY AND POLICY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MONETARY THEORY AND POLICY</dc:title>
  <dc:creator>Evelyn Tipape (Treasury)</dc:creator>
  <cp:lastModifiedBy>Evelyn Tipape (Treasury)</cp:lastModifiedBy>
  <cp:revision>10</cp:revision>
  <dcterms:created xsi:type="dcterms:W3CDTF">2022-11-14T12:56:58Z</dcterms:created>
  <dcterms:modified xsi:type="dcterms:W3CDTF">2022-11-15T21:03:59Z</dcterms:modified>
</cp:coreProperties>
</file>