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58" r:id="rId15"/>
    <p:sldId id="270" r:id="rId16"/>
    <p:sldId id="271" r:id="rId17"/>
    <p:sldId id="272" r:id="rId18"/>
    <p:sldId id="273" r:id="rId19"/>
    <p:sldId id="283" r:id="rId20"/>
    <p:sldId id="284" r:id="rId21"/>
    <p:sldId id="285" r:id="rId22"/>
    <p:sldId id="286" r:id="rId23"/>
    <p:sldId id="287" r:id="rId24"/>
    <p:sldId id="288" r:id="rId25"/>
    <p:sldId id="289" r:id="rId26"/>
    <p:sldId id="290" r:id="rId27"/>
    <p:sldId id="291" r:id="rId28"/>
    <p:sldId id="292" r:id="rId29"/>
    <p:sldId id="293" r:id="rId30"/>
    <p:sldId id="294" r:id="rId31"/>
    <p:sldId id="274" r:id="rId32"/>
    <p:sldId id="275" r:id="rId33"/>
    <p:sldId id="276" r:id="rId34"/>
    <p:sldId id="277" r:id="rId35"/>
    <p:sldId id="278" r:id="rId36"/>
    <p:sldId id="279" r:id="rId37"/>
    <p:sldId id="280" r:id="rId38"/>
    <p:sldId id="281" r:id="rId39"/>
    <p:sldId id="282" r:id="rId40"/>
    <p:sldId id="295" r:id="rId41"/>
    <p:sldId id="296" r:id="rId42"/>
    <p:sldId id="297" r:id="rId43"/>
    <p:sldId id="298" r:id="rId44"/>
    <p:sldId id="299" r:id="rId45"/>
    <p:sldId id="300" r:id="rId46"/>
    <p:sldId id="301" r:id="rId47"/>
    <p:sldId id="302" r:id="rId48"/>
    <p:sldId id="303"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0"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B50A3CC-F256-42FC-B776-D30592CC37B9}" type="datetimeFigureOut">
              <a:rPr lang="en-US" smtClean="0"/>
              <a:t>11/13/2022</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7BE28776-2F4F-47AF-AA91-AE50EC8F3B7A}"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5652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50A3CC-F256-42FC-B776-D30592CC37B9}" type="datetimeFigureOut">
              <a:rPr lang="en-US" smtClean="0"/>
              <a:t>11/13/2022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E28776-2F4F-47AF-AA91-AE50EC8F3B7A}"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61114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50A3CC-F256-42FC-B776-D30592CC37B9}" type="datetimeFigureOut">
              <a:rPr lang="en-US" smtClean="0"/>
              <a:t>11/13/2022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E28776-2F4F-47AF-AA91-AE50EC8F3B7A}"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409051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50A3CC-F256-42FC-B776-D30592CC37B9}" type="datetimeFigureOut">
              <a:rPr lang="en-US" smtClean="0"/>
              <a:t>11/13/2022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E28776-2F4F-47AF-AA91-AE50EC8F3B7A}"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56796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50A3CC-F256-42FC-B776-D30592CC37B9}" type="datetimeFigureOut">
              <a:rPr lang="en-US" smtClean="0"/>
              <a:t>11/13/2022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E28776-2F4F-47AF-AA91-AE50EC8F3B7A}"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14114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50A3CC-F256-42FC-B776-D30592CC37B9}" type="datetimeFigureOut">
              <a:rPr lang="en-US" smtClean="0"/>
              <a:t>11/13/2022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E28776-2F4F-47AF-AA91-AE50EC8F3B7A}"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87954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50A3CC-F256-42FC-B776-D30592CC37B9}" type="datetimeFigureOut">
              <a:rPr lang="en-US" smtClean="0"/>
              <a:t>11/13/2022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E28776-2F4F-47AF-AA91-AE50EC8F3B7A}" type="slidenum">
              <a:rPr lang="en-US" smtClean="0"/>
              <a:t>‹#›</a:t>
            </a:fld>
            <a:endParaRPr lang="en-US"/>
          </a:p>
        </p:txBody>
      </p:sp>
    </p:spTree>
    <p:extLst>
      <p:ext uri="{BB962C8B-B14F-4D97-AF65-F5344CB8AC3E}">
        <p14:creationId xmlns:p14="http://schemas.microsoft.com/office/powerpoint/2010/main" val="2214594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50A3CC-F256-42FC-B776-D30592CC37B9}" type="datetimeFigureOut">
              <a:rPr lang="en-US" smtClean="0"/>
              <a:t>11/13/2022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E28776-2F4F-47AF-AA91-AE50EC8F3B7A}"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055249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3B50A3CC-F256-42FC-B776-D30592CC37B9}" type="datetimeFigureOut">
              <a:rPr lang="en-US" smtClean="0"/>
              <a:t>11/13/2022</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7BE28776-2F4F-47AF-AA91-AE50EC8F3B7A}"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68936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50A3CC-F256-42FC-B776-D30592CC37B9}" type="datetimeFigureOut">
              <a:rPr lang="en-US" smtClean="0"/>
              <a:t>11/13/2022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E28776-2F4F-47AF-AA91-AE50EC8F3B7A}"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21021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50A3CC-F256-42FC-B776-D30592CC37B9}" type="datetimeFigureOut">
              <a:rPr lang="en-US" smtClean="0"/>
              <a:t>11/13/2022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E28776-2F4F-47AF-AA91-AE50EC8F3B7A}"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48498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3B50A3CC-F256-42FC-B776-D30592CC37B9}" type="datetimeFigureOut">
              <a:rPr lang="en-US" smtClean="0"/>
              <a:t>11/13/2022</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7BE28776-2F4F-47AF-AA91-AE50EC8F3B7A}"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41584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FAE75-C4E0-71C6-FA32-0642F159A340}"/>
              </a:ext>
            </a:extLst>
          </p:cNvPr>
          <p:cNvSpPr>
            <a:spLocks noGrp="1"/>
          </p:cNvSpPr>
          <p:nvPr>
            <p:ph type="ctrTitle"/>
          </p:nvPr>
        </p:nvSpPr>
        <p:spPr/>
        <p:txBody>
          <a:bodyPr>
            <a:normAutofit/>
          </a:bodyPr>
          <a:lstStyle/>
          <a:p>
            <a:r>
              <a:rPr lang="en-US" sz="2000" b="1" dirty="0"/>
              <a:t>MONETARY THEORY AND POLICY </a:t>
            </a:r>
          </a:p>
        </p:txBody>
      </p:sp>
      <p:sp>
        <p:nvSpPr>
          <p:cNvPr id="3" name="Subtitle 2">
            <a:extLst>
              <a:ext uri="{FF2B5EF4-FFF2-40B4-BE49-F238E27FC236}">
                <a16:creationId xmlns:a16="http://schemas.microsoft.com/office/drawing/2014/main" id="{9FCEE436-2A35-ECB2-AC4B-451D0ADBFF69}"/>
              </a:ext>
            </a:extLst>
          </p:cNvPr>
          <p:cNvSpPr>
            <a:spLocks noGrp="1"/>
          </p:cNvSpPr>
          <p:nvPr>
            <p:ph type="subTitle" idx="1"/>
          </p:nvPr>
        </p:nvSpPr>
        <p:spPr/>
        <p:txBody>
          <a:bodyPr>
            <a:normAutofit/>
          </a:bodyPr>
          <a:lstStyle/>
          <a:p>
            <a:r>
              <a:rPr lang="en-US" sz="2000" b="1" dirty="0"/>
              <a:t>WEEK 13-ISSUES IN MONETARY ECONOMICS</a:t>
            </a:r>
          </a:p>
        </p:txBody>
      </p:sp>
    </p:spTree>
    <p:extLst>
      <p:ext uri="{BB962C8B-B14F-4D97-AF65-F5344CB8AC3E}">
        <p14:creationId xmlns:p14="http://schemas.microsoft.com/office/powerpoint/2010/main" val="3932929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normAutofit fontScale="92500" lnSpcReduction="20000"/>
          </a:bodyPr>
          <a:lstStyle/>
          <a:p>
            <a:pPr marL="0" indent="0">
              <a:buNone/>
            </a:pPr>
            <a:r>
              <a:rPr lang="en-US" b="1" dirty="0"/>
              <a:t>CONTENT </a:t>
            </a:r>
          </a:p>
          <a:p>
            <a:r>
              <a:rPr lang="en-US" dirty="0"/>
              <a:t>1.0	OBJECTIVES</a:t>
            </a:r>
          </a:p>
          <a:p>
            <a:r>
              <a:rPr lang="en-US" dirty="0"/>
              <a:t>2.0	INTRODUCTION</a:t>
            </a:r>
          </a:p>
          <a:p>
            <a:r>
              <a:rPr lang="en-US" dirty="0"/>
              <a:t>3.0	MAIN CONTENT</a:t>
            </a:r>
          </a:p>
          <a:p>
            <a:r>
              <a:rPr lang="en-US" dirty="0"/>
              <a:t>3.1	Definition and evolution of Money</a:t>
            </a:r>
          </a:p>
          <a:p>
            <a:r>
              <a:rPr lang="en-US" dirty="0"/>
              <a:t>3.2	Functions of money </a:t>
            </a:r>
          </a:p>
          <a:p>
            <a:r>
              <a:rPr lang="en-US" dirty="0"/>
              <a:t>3.3	Characteristics of money</a:t>
            </a:r>
          </a:p>
          <a:p>
            <a:r>
              <a:rPr lang="en-US" dirty="0"/>
              <a:t>3.4	The role of money in the macroeconomy</a:t>
            </a:r>
          </a:p>
          <a:p>
            <a:endParaRPr lang="en-US" dirty="0"/>
          </a:p>
        </p:txBody>
      </p:sp>
    </p:spTree>
    <p:extLst>
      <p:ext uri="{BB962C8B-B14F-4D97-AF65-F5344CB8AC3E}">
        <p14:creationId xmlns:p14="http://schemas.microsoft.com/office/powerpoint/2010/main" val="1363288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lstStyle/>
          <a:p>
            <a:r>
              <a:rPr lang="en-US" dirty="0"/>
              <a:t>4.0 Self-assessment Exercise</a:t>
            </a:r>
          </a:p>
          <a:p>
            <a:r>
              <a:rPr lang="en-US" dirty="0"/>
              <a:t>5.0 References/suggested readings</a:t>
            </a:r>
          </a:p>
          <a:p>
            <a:endParaRPr lang="en-US" dirty="0"/>
          </a:p>
        </p:txBody>
      </p:sp>
    </p:spTree>
    <p:extLst>
      <p:ext uri="{BB962C8B-B14F-4D97-AF65-F5344CB8AC3E}">
        <p14:creationId xmlns:p14="http://schemas.microsoft.com/office/powerpoint/2010/main" val="37285361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lstStyle/>
          <a:p>
            <a:pPr marL="0" indent="0">
              <a:buNone/>
            </a:pPr>
            <a:r>
              <a:rPr lang="en-US" b="1" dirty="0"/>
              <a:t>1.0 OBJECTIVES</a:t>
            </a:r>
          </a:p>
          <a:p>
            <a:r>
              <a:rPr lang="en-US" dirty="0"/>
              <a:t>By the end of this topic, you should be able to </a:t>
            </a:r>
          </a:p>
          <a:p>
            <a:pPr marL="457200" indent="-457200">
              <a:buFont typeface="+mj-lt"/>
              <a:buAutoNum type="arabicPeriod"/>
            </a:pPr>
            <a:r>
              <a:rPr lang="en-US" dirty="0"/>
              <a:t>Define the meaning of money</a:t>
            </a:r>
          </a:p>
          <a:p>
            <a:pPr marL="457200" indent="-457200">
              <a:buFont typeface="+mj-lt"/>
              <a:buAutoNum type="arabicPeriod"/>
            </a:pPr>
            <a:r>
              <a:rPr lang="en-US" dirty="0"/>
              <a:t>Explain the characteristics of money</a:t>
            </a:r>
          </a:p>
          <a:p>
            <a:pPr marL="457200" indent="-457200">
              <a:buFont typeface="+mj-lt"/>
              <a:buAutoNum type="arabicPeriod"/>
            </a:pPr>
            <a:r>
              <a:rPr lang="en-US" dirty="0"/>
              <a:t>Explain the functions of money</a:t>
            </a:r>
          </a:p>
          <a:p>
            <a:pPr marL="457200" indent="-457200">
              <a:buFont typeface="+mj-lt"/>
              <a:buAutoNum type="arabicPeriod"/>
            </a:pPr>
            <a:r>
              <a:rPr lang="en-US" dirty="0"/>
              <a:t>Evaluate the role of money in the macroeconomy</a:t>
            </a:r>
          </a:p>
          <a:p>
            <a:pPr marL="457200" indent="-457200">
              <a:buFont typeface="+mj-lt"/>
              <a:buAutoNum type="arabicPeriod"/>
            </a:pPr>
            <a:r>
              <a:rPr lang="en-US" dirty="0"/>
              <a:t>Discuss the changing paradigms in monetary theory.</a:t>
            </a:r>
          </a:p>
          <a:p>
            <a:pPr marL="457200" indent="-457200">
              <a:buFont typeface="+mj-lt"/>
              <a:buAutoNum type="arabicPeriod"/>
            </a:pPr>
            <a:endParaRPr lang="en-US" dirty="0"/>
          </a:p>
        </p:txBody>
      </p:sp>
    </p:spTree>
    <p:extLst>
      <p:ext uri="{BB962C8B-B14F-4D97-AF65-F5344CB8AC3E}">
        <p14:creationId xmlns:p14="http://schemas.microsoft.com/office/powerpoint/2010/main" val="4285738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lstStyle/>
          <a:p>
            <a:pPr marL="0" indent="0">
              <a:buNone/>
            </a:pPr>
            <a:r>
              <a:rPr lang="en-US" b="1" dirty="0"/>
              <a:t>2.0 INTRODUCTION</a:t>
            </a:r>
          </a:p>
          <a:p>
            <a:endParaRPr lang="en-US" dirty="0"/>
          </a:p>
          <a:p>
            <a:r>
              <a:rPr lang="en-US" dirty="0"/>
              <a:t>In this topic, we will focus on money definition, functions and historical evolution; the Role of Money in the Macroeconomy</a:t>
            </a:r>
          </a:p>
        </p:txBody>
      </p:sp>
    </p:spTree>
    <p:extLst>
      <p:ext uri="{BB962C8B-B14F-4D97-AF65-F5344CB8AC3E}">
        <p14:creationId xmlns:p14="http://schemas.microsoft.com/office/powerpoint/2010/main" val="17302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normAutofit/>
          </a:bodyPr>
          <a:lstStyle/>
          <a:p>
            <a:pPr marL="0" indent="0">
              <a:buNone/>
            </a:pPr>
            <a:r>
              <a:rPr lang="en-US" b="1" dirty="0"/>
              <a:t>3.1 DEFINITION AND EVOLUTION OF MONEY</a:t>
            </a:r>
          </a:p>
          <a:p>
            <a:pPr marL="0" indent="0">
              <a:buNone/>
            </a:pPr>
            <a:r>
              <a:rPr lang="en-US" b="1" dirty="0"/>
              <a:t>What is money?</a:t>
            </a:r>
            <a:endParaRPr lang="en-US" dirty="0"/>
          </a:p>
          <a:p>
            <a:r>
              <a:rPr lang="en-US" dirty="0"/>
              <a:t>Money is a system of value that facilitates the exchange of goods.</a:t>
            </a:r>
          </a:p>
          <a:p>
            <a:r>
              <a:rPr lang="en-US" dirty="0"/>
              <a:t>The use of money eliminates the problem of bartering where both parties must have something the other wants or needs. </a:t>
            </a:r>
          </a:p>
          <a:p>
            <a:r>
              <a:rPr lang="en-US" dirty="0"/>
              <a:t>Historically, the first forms of money were agricultural commodities, such as grain or livestock. </a:t>
            </a:r>
          </a:p>
        </p:txBody>
      </p:sp>
    </p:spTree>
    <p:extLst>
      <p:ext uri="{BB962C8B-B14F-4D97-AF65-F5344CB8AC3E}">
        <p14:creationId xmlns:p14="http://schemas.microsoft.com/office/powerpoint/2010/main" val="3951946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lstStyle/>
          <a:p>
            <a:r>
              <a:rPr lang="en-US" dirty="0"/>
              <a:t>Today, most money systems are based on standardized currencies that are controlled by central banks. </a:t>
            </a:r>
          </a:p>
          <a:p>
            <a:r>
              <a:rPr lang="en-US" dirty="0"/>
              <a:t>Digital cryptocurrencies also have some of the specific properties of money.</a:t>
            </a:r>
          </a:p>
          <a:p>
            <a:pPr marL="0" indent="0">
              <a:buNone/>
            </a:pPr>
            <a:r>
              <a:rPr lang="en-US" i="1" dirty="0"/>
              <a:t>How Money Works</a:t>
            </a:r>
          </a:p>
          <a:p>
            <a:r>
              <a:rPr lang="en-US" dirty="0"/>
              <a:t>Money is a liquid asset used to facilitate transactions of value. It is used as a medium of exchange between individuals and entities. </a:t>
            </a:r>
          </a:p>
          <a:p>
            <a:r>
              <a:rPr lang="en-US" dirty="0"/>
              <a:t>It's also a store of value and a unit of account that can measure the value of other goods.</a:t>
            </a:r>
          </a:p>
          <a:p>
            <a:endParaRPr lang="en-US" dirty="0"/>
          </a:p>
        </p:txBody>
      </p:sp>
    </p:spTree>
    <p:extLst>
      <p:ext uri="{BB962C8B-B14F-4D97-AF65-F5344CB8AC3E}">
        <p14:creationId xmlns:p14="http://schemas.microsoft.com/office/powerpoint/2010/main" val="2476305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lstStyle/>
          <a:p>
            <a:r>
              <a:rPr lang="en-US" dirty="0"/>
              <a:t>Prior to the invention of money, most economies relied on bartering, where individuals would trade the goods they had directly for those that they needed.</a:t>
            </a:r>
          </a:p>
          <a:p>
            <a:r>
              <a:rPr lang="en-US" dirty="0"/>
              <a:t>The first known forms of money were agricultural commodities, such as grain or cattle. </a:t>
            </a:r>
          </a:p>
          <a:p>
            <a:r>
              <a:rPr lang="en-US" dirty="0"/>
              <a:t>These goods were in high demand and traders knew that they would be able to use or trade these goods again in the future.</a:t>
            </a:r>
          </a:p>
          <a:p>
            <a:r>
              <a:rPr lang="en-US" dirty="0"/>
              <a:t>As economies became more complex, money was standardized into currencies. </a:t>
            </a:r>
          </a:p>
          <a:p>
            <a:r>
              <a:rPr lang="en-US" dirty="0"/>
              <a:t>This reduced transaction costs by making it easier to measure and compare value. </a:t>
            </a:r>
          </a:p>
        </p:txBody>
      </p:sp>
    </p:spTree>
    <p:extLst>
      <p:ext uri="{BB962C8B-B14F-4D97-AF65-F5344CB8AC3E}">
        <p14:creationId xmlns:p14="http://schemas.microsoft.com/office/powerpoint/2010/main" val="1474540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normAutofit/>
          </a:bodyPr>
          <a:lstStyle/>
          <a:p>
            <a:pPr marL="0" indent="0">
              <a:buNone/>
            </a:pPr>
            <a:r>
              <a:rPr lang="en-US" b="1" dirty="0"/>
              <a:t>3.2	FUNCTIONS OF MONEY </a:t>
            </a:r>
          </a:p>
          <a:p>
            <a:r>
              <a:rPr lang="en-US" dirty="0"/>
              <a:t>Money is a difficult concept to define in that it fulfills not only one function but several.</a:t>
            </a:r>
          </a:p>
          <a:p>
            <a:r>
              <a:rPr lang="en-US" dirty="0"/>
              <a:t>The definition of money in the literature is grouped into three strands, </a:t>
            </a:r>
            <a:r>
              <a:rPr lang="en-US" i="1" dirty="0"/>
              <a:t>functional, theoretical or traditional and empirical </a:t>
            </a:r>
            <a:r>
              <a:rPr lang="en-US" dirty="0"/>
              <a:t>definitions. </a:t>
            </a:r>
          </a:p>
          <a:p>
            <a:pPr marL="0" indent="0">
              <a:buNone/>
            </a:pPr>
            <a:r>
              <a:rPr lang="en-US" b="1" dirty="0"/>
              <a:t>(a) Functional Definition of Money</a:t>
            </a:r>
          </a:p>
          <a:p>
            <a:r>
              <a:rPr lang="en-US" dirty="0"/>
              <a:t>The functional definition of money is led by Prof. </a:t>
            </a:r>
            <a:r>
              <a:rPr lang="en-US" dirty="0" err="1"/>
              <a:t>Coulbourn</a:t>
            </a:r>
            <a:r>
              <a:rPr lang="en-US" dirty="0"/>
              <a:t> who defines money as a means of valuation and of payment in terms of the unit of account and exchange.</a:t>
            </a:r>
          </a:p>
        </p:txBody>
      </p:sp>
    </p:spTree>
    <p:extLst>
      <p:ext uri="{BB962C8B-B14F-4D97-AF65-F5344CB8AC3E}">
        <p14:creationId xmlns:p14="http://schemas.microsoft.com/office/powerpoint/2010/main" val="648266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lstStyle/>
          <a:p>
            <a:r>
              <a:rPr lang="en-US" dirty="0"/>
              <a:t>Sir John Hides (1967) says that money is defined by it functions. Anything is money which is used as money, implying in simple terms, Money is what money does.</a:t>
            </a:r>
          </a:p>
          <a:p>
            <a:r>
              <a:rPr lang="en-US" dirty="0"/>
              <a:t>Money has also been defined on legal terms-anything backed by law to be accepted by everyone for payment is called money-.</a:t>
            </a:r>
          </a:p>
        </p:txBody>
      </p:sp>
    </p:spTree>
    <p:extLst>
      <p:ext uri="{BB962C8B-B14F-4D97-AF65-F5344CB8AC3E}">
        <p14:creationId xmlns:p14="http://schemas.microsoft.com/office/powerpoint/2010/main" val="2729464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lstStyle/>
          <a:p>
            <a:pPr marL="0" indent="0">
              <a:buNone/>
            </a:pPr>
            <a:r>
              <a:rPr lang="en-US" b="1" u="sng" dirty="0"/>
              <a:t>Primary Functions of Money</a:t>
            </a:r>
          </a:p>
          <a:p>
            <a:pPr marL="514350" indent="-514350">
              <a:buAutoNum type="romanLcParenBoth"/>
            </a:pPr>
            <a:r>
              <a:rPr lang="en-US" b="1" dirty="0"/>
              <a:t>Money as a Medium of Exchange/Payment.</a:t>
            </a:r>
          </a:p>
          <a:p>
            <a:r>
              <a:rPr lang="en-US" dirty="0"/>
              <a:t>By serving as a medium of payment, money revokes the need for double coincidence of wants and the inconveniences and difficulties associated with barter.</a:t>
            </a:r>
          </a:p>
          <a:p>
            <a:r>
              <a:rPr lang="en-US" dirty="0"/>
              <a:t> As a medium of payment, money acts as an intermediary.   It makes exchange possible. </a:t>
            </a:r>
          </a:p>
          <a:p>
            <a:r>
              <a:rPr lang="en-US" dirty="0"/>
              <a:t>  It helps production indirectly through specialization and division of </a:t>
            </a:r>
            <a:r>
              <a:rPr lang="en-US" dirty="0" err="1"/>
              <a:t>labour</a:t>
            </a:r>
            <a:r>
              <a:rPr lang="en-US" dirty="0"/>
              <a:t> which, in turn, increase efficiency and output. </a:t>
            </a:r>
          </a:p>
          <a:p>
            <a:endParaRPr lang="en-US" dirty="0"/>
          </a:p>
        </p:txBody>
      </p:sp>
    </p:spTree>
    <p:extLst>
      <p:ext uri="{BB962C8B-B14F-4D97-AF65-F5344CB8AC3E}">
        <p14:creationId xmlns:p14="http://schemas.microsoft.com/office/powerpoint/2010/main" val="8684573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(ii) Money as Unit of Account</a:t>
            </a:r>
          </a:p>
          <a:p>
            <a:r>
              <a:rPr lang="en-US" dirty="0"/>
              <a:t>Money is the standard for measuring value just as the yard or meter is the standard for measuring length. </a:t>
            </a:r>
          </a:p>
          <a:p>
            <a:r>
              <a:rPr lang="en-US" dirty="0"/>
              <a:t> The monetary unit measures and expresses the values of all goods and services.  </a:t>
            </a:r>
          </a:p>
          <a:p>
            <a:r>
              <a:rPr lang="en-US" dirty="0"/>
              <a:t> The monetary unit expresses  the  value  of  each  good  or  service  in  terms  of  price.</a:t>
            </a:r>
          </a:p>
          <a:p>
            <a:r>
              <a:rPr lang="en-US" dirty="0"/>
              <a:t>Money  is  the  common denominator which determines the rate of exchange between goods and services which are priced in terms of the monetary unit. </a:t>
            </a:r>
          </a:p>
          <a:p>
            <a:r>
              <a:rPr lang="en-US" dirty="0"/>
              <a:t>There can be no pricing process without a measure of value. </a:t>
            </a:r>
          </a:p>
        </p:txBody>
      </p:sp>
    </p:spTree>
    <p:extLst>
      <p:ext uri="{BB962C8B-B14F-4D97-AF65-F5344CB8AC3E}">
        <p14:creationId xmlns:p14="http://schemas.microsoft.com/office/powerpoint/2010/main" val="2497233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u="sng" dirty="0"/>
              <a:t>Secondary Functions of Money</a:t>
            </a:r>
          </a:p>
          <a:p>
            <a:pPr marL="514350" indent="-514350">
              <a:buAutoNum type="romanLcParenBoth"/>
            </a:pPr>
            <a:r>
              <a:rPr lang="en-US" b="1" dirty="0"/>
              <a:t>Money as a Store of Value</a:t>
            </a:r>
          </a:p>
          <a:p>
            <a:r>
              <a:rPr lang="en-US" dirty="0"/>
              <a:t>The commodity chosen as money is always something which can be kept for long periods without deterioration or wastage.  </a:t>
            </a:r>
          </a:p>
          <a:p>
            <a:r>
              <a:rPr lang="en-US" dirty="0"/>
              <a:t>It is a form in which wealth can be kept intact from one year to the next.  </a:t>
            </a:r>
          </a:p>
          <a:p>
            <a:r>
              <a:rPr lang="en-US" dirty="0"/>
              <a:t> Money is a bridge from the present to the future.   </a:t>
            </a:r>
          </a:p>
          <a:p>
            <a:r>
              <a:rPr lang="en-US" dirty="0"/>
              <a:t>It is therefore essential that the money commodity should always be one which can be easily and wisely stored. </a:t>
            </a:r>
          </a:p>
        </p:txBody>
      </p:sp>
    </p:spTree>
    <p:extLst>
      <p:ext uri="{BB962C8B-B14F-4D97-AF65-F5344CB8AC3E}">
        <p14:creationId xmlns:p14="http://schemas.microsoft.com/office/powerpoint/2010/main" val="3990110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AA1483-BFD6-6073-9C84-FAB8587ED1E7}"/>
              </a:ext>
            </a:extLst>
          </p:cNvPr>
          <p:cNvSpPr>
            <a:spLocks noGrp="1"/>
          </p:cNvSpPr>
          <p:nvPr>
            <p:ph idx="4294967295"/>
          </p:nvPr>
        </p:nvSpPr>
        <p:spPr>
          <a:xfrm>
            <a:off x="2587625" y="2016125"/>
            <a:ext cx="9604375" cy="3449638"/>
          </a:xfrm>
        </p:spPr>
        <p:txBody>
          <a:bodyPr>
            <a:normAutofit lnSpcReduction="10000"/>
          </a:bodyPr>
          <a:lstStyle/>
          <a:p>
            <a:r>
              <a:rPr lang="en-US" dirty="0"/>
              <a:t>The </a:t>
            </a:r>
            <a:r>
              <a:rPr lang="en-US" i="1" dirty="0"/>
              <a:t>principal advantages </a:t>
            </a:r>
            <a:r>
              <a:rPr lang="en-US" dirty="0"/>
              <a:t>of these other assets as a store of value are that they, unlike money-</a:t>
            </a:r>
          </a:p>
          <a:p>
            <a:pPr marL="0" indent="0">
              <a:buNone/>
            </a:pPr>
            <a:r>
              <a:rPr lang="en-US" dirty="0"/>
              <a:t>-Ordinarily yield an income in the form of interest, profits, rent, or usefulness. </a:t>
            </a:r>
          </a:p>
          <a:p>
            <a:pPr marL="0" indent="0">
              <a:buNone/>
            </a:pPr>
            <a:r>
              <a:rPr lang="en-US" dirty="0"/>
              <a:t>-They sometimes rise in value in terms of money. </a:t>
            </a:r>
          </a:p>
          <a:p>
            <a:pPr marL="0" indent="0">
              <a:buNone/>
            </a:pPr>
            <a:r>
              <a:rPr lang="en-US" i="1" dirty="0"/>
              <a:t>Disadvantages</a:t>
            </a:r>
            <a:r>
              <a:rPr lang="en-US" dirty="0"/>
              <a:t>- (1) They sometimes involve storage costs; </a:t>
            </a:r>
          </a:p>
          <a:p>
            <a:pPr marL="0" indent="0">
              <a:buNone/>
            </a:pPr>
            <a:r>
              <a:rPr lang="en-US" dirty="0"/>
              <a:t>(2) they may depreciate in terms of money; and </a:t>
            </a:r>
          </a:p>
          <a:p>
            <a:pPr marL="0" indent="0">
              <a:buNone/>
            </a:pPr>
            <a:r>
              <a:rPr lang="en-US" dirty="0"/>
              <a:t>(3) they are “illiquid” in varying degrees, for they are not generally acceptable as money and it may be possible to convert them into money quickly only by suffering a loss of value.</a:t>
            </a:r>
          </a:p>
        </p:txBody>
      </p:sp>
    </p:spTree>
    <p:extLst>
      <p:ext uri="{BB962C8B-B14F-4D97-AF65-F5344CB8AC3E}">
        <p14:creationId xmlns:p14="http://schemas.microsoft.com/office/powerpoint/2010/main" val="23522645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(ii) Money as a Standard of Deferred Payments</a:t>
            </a:r>
          </a:p>
          <a:p>
            <a:r>
              <a:rPr lang="en-US" dirty="0"/>
              <a:t>All debts are taken in money.  It was easy under barter to take loans in goats or grains but difficult to make repayments in such perishable commodities in the future. </a:t>
            </a:r>
          </a:p>
          <a:p>
            <a:r>
              <a:rPr lang="en-US" dirty="0"/>
              <a:t>  Money has simplified both the taking and repayment of loans because the unit of account is durable.</a:t>
            </a:r>
          </a:p>
          <a:p>
            <a:pPr marL="0" indent="0">
              <a:buNone/>
            </a:pPr>
            <a:r>
              <a:rPr lang="en-US" b="1" dirty="0"/>
              <a:t>Contingent Functions of Money</a:t>
            </a:r>
          </a:p>
          <a:p>
            <a:r>
              <a:rPr lang="en-US" dirty="0"/>
              <a:t>The contingent functions are based on traditional functions (primary &amp; secondary), made possible by Prof David Kinsley. He outlined the functions as;</a:t>
            </a:r>
          </a:p>
          <a:p>
            <a:endParaRPr lang="en-US" dirty="0"/>
          </a:p>
        </p:txBody>
      </p:sp>
    </p:spTree>
    <p:extLst>
      <p:ext uri="{BB962C8B-B14F-4D97-AF65-F5344CB8AC3E}">
        <p14:creationId xmlns:p14="http://schemas.microsoft.com/office/powerpoint/2010/main" val="32749144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1854200"/>
            <a:ext cx="9604375" cy="3763963"/>
          </a:xfrm>
        </p:spPr>
        <p:txBody>
          <a:bodyPr>
            <a:normAutofit/>
          </a:bodyPr>
          <a:lstStyle/>
          <a:p>
            <a:pPr marL="457200" indent="-457200">
              <a:buAutoNum type="arabicPeriod"/>
            </a:pPr>
            <a:r>
              <a:rPr lang="en-US" i="1" dirty="0"/>
              <a:t>Money as the most liquid of all assets.</a:t>
            </a:r>
          </a:p>
          <a:p>
            <a:r>
              <a:rPr lang="en-US" dirty="0"/>
              <a:t>Wealth can be in the form of bonds, debentures, etc. </a:t>
            </a:r>
          </a:p>
          <a:p>
            <a:r>
              <a:rPr lang="en-US" dirty="0"/>
              <a:t>There is an opposite direction- meaning that money can be turned into the other forms of wealth and the other forms of wealth can also be turned into money. </a:t>
            </a:r>
          </a:p>
          <a:p>
            <a:r>
              <a:rPr lang="en-US" dirty="0"/>
              <a:t>Savings can be kept in securities. Money aids the functions of liquidity.</a:t>
            </a:r>
          </a:p>
          <a:p>
            <a:pPr marL="457200" indent="-457200">
              <a:buAutoNum type="arabicPeriod" startAt="2"/>
            </a:pPr>
            <a:r>
              <a:rPr lang="en-US" i="1" dirty="0"/>
              <a:t>Money is the basis of the credit system.</a:t>
            </a:r>
          </a:p>
          <a:p>
            <a:r>
              <a:rPr lang="en-US" dirty="0"/>
              <a:t>Behind or underneath every credit is money. Credit creation can expand money supply through the money multiplier. </a:t>
            </a:r>
          </a:p>
        </p:txBody>
      </p:sp>
    </p:spTree>
    <p:extLst>
      <p:ext uri="{BB962C8B-B14F-4D97-AF65-F5344CB8AC3E}">
        <p14:creationId xmlns:p14="http://schemas.microsoft.com/office/powerpoint/2010/main" val="1434374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1854200"/>
            <a:ext cx="9604375" cy="3763963"/>
          </a:xfrm>
        </p:spPr>
        <p:txBody>
          <a:bodyPr>
            <a:normAutofit/>
          </a:bodyPr>
          <a:lstStyle/>
          <a:p>
            <a:r>
              <a:rPr lang="en-US" dirty="0"/>
              <a:t>Whatever credit one receives, one pays/receives it back in money (Cash). </a:t>
            </a:r>
          </a:p>
          <a:p>
            <a:r>
              <a:rPr lang="en-US" dirty="0"/>
              <a:t>Money has helped in the formation of capital or money market. These are based on the fact that money performs the function of unit of account.</a:t>
            </a:r>
          </a:p>
          <a:p>
            <a:pPr marL="0" indent="0">
              <a:buNone/>
            </a:pPr>
            <a:r>
              <a:rPr lang="en-US" i="1" dirty="0"/>
              <a:t>3. It brings about the equalization of marginal utility and productivity</a:t>
            </a:r>
            <a:endParaRPr lang="en-US" dirty="0"/>
          </a:p>
          <a:p>
            <a:r>
              <a:rPr lang="en-US" dirty="0"/>
              <a:t>Within the indifference curve analysis, where </a:t>
            </a:r>
            <a:r>
              <a:rPr lang="en-US" dirty="0" err="1"/>
              <a:t>MUx</a:t>
            </a:r>
            <a:r>
              <a:rPr lang="en-US" dirty="0"/>
              <a:t> = </a:t>
            </a:r>
            <a:r>
              <a:rPr lang="en-US" dirty="0" err="1"/>
              <a:t>λPx</a:t>
            </a:r>
            <a:r>
              <a:rPr lang="en-US" dirty="0"/>
              <a:t>, given the </a:t>
            </a:r>
            <a:r>
              <a:rPr lang="en-US" dirty="0" err="1"/>
              <a:t>Px</a:t>
            </a:r>
            <a:r>
              <a:rPr lang="en-US" dirty="0"/>
              <a:t> and λ marginal utility of good x (</a:t>
            </a:r>
            <a:r>
              <a:rPr lang="en-US" dirty="0" err="1"/>
              <a:t>MUx</a:t>
            </a:r>
            <a:r>
              <a:rPr lang="en-US" dirty="0"/>
              <a:t>) can be estimated. </a:t>
            </a:r>
          </a:p>
          <a:p>
            <a:r>
              <a:rPr lang="en-US" dirty="0"/>
              <a:t>It also helps in estimating the productivity of a firm and how much to pay for wages, W  of  </a:t>
            </a:r>
            <a:r>
              <a:rPr lang="en-US" dirty="0" err="1"/>
              <a:t>labour</a:t>
            </a:r>
            <a:r>
              <a:rPr lang="en-US" dirty="0"/>
              <a:t>  based  on  marginal  productivity  of  </a:t>
            </a:r>
            <a:r>
              <a:rPr lang="en-US" dirty="0" err="1"/>
              <a:t>labour</a:t>
            </a:r>
            <a:r>
              <a:rPr lang="en-US" dirty="0"/>
              <a:t>  (MPL).  </a:t>
            </a:r>
          </a:p>
          <a:p>
            <a:endParaRPr lang="en-US" dirty="0"/>
          </a:p>
        </p:txBody>
      </p:sp>
    </p:spTree>
    <p:extLst>
      <p:ext uri="{BB962C8B-B14F-4D97-AF65-F5344CB8AC3E}">
        <p14:creationId xmlns:p14="http://schemas.microsoft.com/office/powerpoint/2010/main" val="2834082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lstStyle/>
          <a:p>
            <a:pPr marL="0" indent="0">
              <a:buNone/>
            </a:pPr>
            <a:r>
              <a:rPr lang="en-US" dirty="0"/>
              <a:t>i.e.  W  =  MPL.  But  MPL determines the productivity of a </a:t>
            </a:r>
            <a:r>
              <a:rPr lang="en-US" dirty="0" err="1"/>
              <a:t>labour</a:t>
            </a:r>
            <a:r>
              <a:rPr lang="en-US" dirty="0"/>
              <a:t>. </a:t>
            </a:r>
          </a:p>
          <a:p>
            <a:pPr marL="0" indent="0">
              <a:buNone/>
            </a:pPr>
            <a:r>
              <a:rPr lang="en-US" dirty="0"/>
              <a:t>Therefore, given wages of the individual, the MPL can be measured in the perfect market.</a:t>
            </a:r>
          </a:p>
          <a:p>
            <a:pPr marL="0" indent="0">
              <a:buNone/>
            </a:pPr>
            <a:r>
              <a:rPr lang="en-US" i="1" dirty="0"/>
              <a:t>4. Measurement of National Income</a:t>
            </a:r>
          </a:p>
          <a:p>
            <a:r>
              <a:rPr lang="en-US" dirty="0"/>
              <a:t>The National income (Y) couldn’t have been possible to be calculated in the barter system. </a:t>
            </a:r>
          </a:p>
          <a:p>
            <a:r>
              <a:rPr lang="en-US" dirty="0"/>
              <a:t>With the use of money, it is easy to estimate the total income, Y of a country to determine the country’s welfare. It also helps in calculating the GDP.</a:t>
            </a:r>
          </a:p>
        </p:txBody>
      </p:sp>
    </p:spTree>
    <p:extLst>
      <p:ext uri="{BB962C8B-B14F-4D97-AF65-F5344CB8AC3E}">
        <p14:creationId xmlns:p14="http://schemas.microsoft.com/office/powerpoint/2010/main" val="14813081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normAutofit/>
          </a:bodyPr>
          <a:lstStyle/>
          <a:p>
            <a:pPr marL="0" indent="0">
              <a:buNone/>
            </a:pPr>
            <a:r>
              <a:rPr lang="en-US" i="1" dirty="0"/>
              <a:t>5.  In the distribution of National Income</a:t>
            </a:r>
          </a:p>
          <a:p>
            <a:r>
              <a:rPr lang="en-US" dirty="0"/>
              <a:t>Rewards to the factors of production in the form of wages, rent, interest and profit are all determined and paid with money.</a:t>
            </a:r>
          </a:p>
          <a:p>
            <a:pPr marL="0" indent="0">
              <a:buNone/>
            </a:pPr>
            <a:r>
              <a:rPr lang="en-US" b="1" dirty="0"/>
              <a:t>(b) Theoretical definition of money</a:t>
            </a:r>
            <a:endParaRPr lang="en-US" dirty="0"/>
          </a:p>
          <a:p>
            <a:r>
              <a:rPr lang="en-US" dirty="0"/>
              <a:t>In 1962, Prof, Johnson in his book ‘Monetary Theory and Policy’ gave four different schools of thought with regards to the definition of money.</a:t>
            </a:r>
          </a:p>
          <a:p>
            <a:r>
              <a:rPr lang="en-US" dirty="0"/>
              <a:t>The traditional definition of money is also known as the view of the currency school. </a:t>
            </a:r>
          </a:p>
          <a:p>
            <a:endParaRPr lang="en-US" dirty="0"/>
          </a:p>
          <a:p>
            <a:endParaRPr lang="en-US" dirty="0"/>
          </a:p>
          <a:p>
            <a:endParaRPr lang="en-US" dirty="0"/>
          </a:p>
        </p:txBody>
      </p:sp>
    </p:spTree>
    <p:extLst>
      <p:ext uri="{BB962C8B-B14F-4D97-AF65-F5344CB8AC3E}">
        <p14:creationId xmlns:p14="http://schemas.microsoft.com/office/powerpoint/2010/main" val="12358696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normAutofit lnSpcReduction="10000"/>
          </a:bodyPr>
          <a:lstStyle/>
          <a:p>
            <a:r>
              <a:rPr lang="en-US" dirty="0"/>
              <a:t>The traditional definition of money defines money as currency and deposits or </a:t>
            </a:r>
            <a:r>
              <a:rPr lang="en-US" dirty="0" err="1"/>
              <a:t>chequables</a:t>
            </a:r>
            <a:r>
              <a:rPr lang="en-US" dirty="0"/>
              <a:t>. That is money is a medium of exchange. </a:t>
            </a:r>
          </a:p>
          <a:p>
            <a:r>
              <a:rPr lang="en-US" dirty="0"/>
              <a:t>Thus almost 100% liquid. Keynes in his General Theory followed the traditional view and defined money as currency and demand deposits. </a:t>
            </a:r>
          </a:p>
          <a:p>
            <a:r>
              <a:rPr lang="en-US" dirty="0"/>
              <a:t>The  </a:t>
            </a:r>
            <a:r>
              <a:rPr lang="en-US" i="1" dirty="0"/>
              <a:t>Banking  School  </a:t>
            </a:r>
            <a:r>
              <a:rPr lang="en-US" dirty="0"/>
              <a:t>criticized  the  traditional definition of money as arbitrary. </a:t>
            </a:r>
          </a:p>
          <a:p>
            <a:r>
              <a:rPr lang="en-US" dirty="0"/>
              <a:t> This view sees the meaning of money as very narrow because there are other assets which are equally acceptable as media of exchange.  </a:t>
            </a:r>
          </a:p>
          <a:p>
            <a:r>
              <a:rPr lang="en-US" dirty="0"/>
              <a:t>These include time deposits of commercial banks, commercial bills of exchange, </a:t>
            </a:r>
            <a:r>
              <a:rPr lang="en-US" dirty="0" err="1"/>
              <a:t>etc</a:t>
            </a:r>
            <a:endParaRPr lang="en-US" dirty="0"/>
          </a:p>
        </p:txBody>
      </p:sp>
    </p:spTree>
    <p:extLst>
      <p:ext uri="{BB962C8B-B14F-4D97-AF65-F5344CB8AC3E}">
        <p14:creationId xmlns:p14="http://schemas.microsoft.com/office/powerpoint/2010/main" val="7486627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normAutofit fontScale="92500" lnSpcReduction="20000"/>
          </a:bodyPr>
          <a:lstStyle/>
          <a:p>
            <a:r>
              <a:rPr lang="en-US" dirty="0"/>
              <a:t>Other schools of thought like the banking school said that the definition is narrow because it includes other things that money can  do  and that there are other assets which are equally acceptable as medium of exchange. </a:t>
            </a:r>
          </a:p>
          <a:p>
            <a:r>
              <a:rPr lang="en-US" dirty="0"/>
              <a:t>Examples include, time deposits, drafts bonds which are sometimes used as money. By ignoring these assets, the traditional view is not in a position to </a:t>
            </a:r>
            <a:r>
              <a:rPr lang="en-US" dirty="0" err="1"/>
              <a:t>analyse</a:t>
            </a:r>
            <a:r>
              <a:rPr lang="en-US" dirty="0"/>
              <a:t> their influence in increasing their velocity. </a:t>
            </a:r>
          </a:p>
          <a:p>
            <a:r>
              <a:rPr lang="en-US" dirty="0"/>
              <a:t>According to </a:t>
            </a:r>
            <a:r>
              <a:rPr lang="en-US" i="1" dirty="0"/>
              <a:t>classical economists </a:t>
            </a:r>
            <a:r>
              <a:rPr lang="en-US" dirty="0"/>
              <a:t>money is just a medium of exchange and it cannot influence the income and employment of a country. </a:t>
            </a:r>
          </a:p>
          <a:p>
            <a:r>
              <a:rPr lang="en-US" dirty="0"/>
              <a:t>In other words, the money supply which is in circulation just performs the function of exchange of goods and services. </a:t>
            </a:r>
          </a:p>
          <a:p>
            <a:endParaRPr lang="en-US" dirty="0"/>
          </a:p>
          <a:p>
            <a:endParaRPr lang="en-US" dirty="0"/>
          </a:p>
        </p:txBody>
      </p:sp>
    </p:spTree>
    <p:extLst>
      <p:ext uri="{BB962C8B-B14F-4D97-AF65-F5344CB8AC3E}">
        <p14:creationId xmlns:p14="http://schemas.microsoft.com/office/powerpoint/2010/main" val="3056576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normAutofit lnSpcReduction="10000"/>
          </a:bodyPr>
          <a:lstStyle/>
          <a:p>
            <a:r>
              <a:rPr lang="en-US" dirty="0"/>
              <a:t>People keep money with themselves so that they could transact goods and services. </a:t>
            </a:r>
          </a:p>
          <a:p>
            <a:r>
              <a:rPr lang="en-US" dirty="0"/>
              <a:t>Thus, according to them money is just a token and it has nothing to do with economic activity of a country. </a:t>
            </a:r>
          </a:p>
          <a:p>
            <a:r>
              <a:rPr lang="en-US" dirty="0"/>
              <a:t>They further say that money is like a veil which wraps the goods and services in itself. </a:t>
            </a:r>
          </a:p>
          <a:p>
            <a:r>
              <a:rPr lang="en-US" dirty="0"/>
              <a:t>Money has been accorded as a veil because it has camouflaged the operation of real economic forces. </a:t>
            </a:r>
          </a:p>
          <a:p>
            <a:r>
              <a:rPr lang="en-US" dirty="0"/>
              <a:t>Classical economists do not rule out the act of savings or borrowing. They think the savings, borrowings and </a:t>
            </a:r>
            <a:r>
              <a:rPr lang="en-US" dirty="0" err="1"/>
              <a:t>lendings</a:t>
            </a:r>
            <a:r>
              <a:rPr lang="en-US" dirty="0"/>
              <a:t> take place under the shield of a veil. </a:t>
            </a:r>
          </a:p>
        </p:txBody>
      </p:sp>
    </p:spTree>
    <p:extLst>
      <p:ext uri="{BB962C8B-B14F-4D97-AF65-F5344CB8AC3E}">
        <p14:creationId xmlns:p14="http://schemas.microsoft.com/office/powerpoint/2010/main" val="19346901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1854200"/>
            <a:ext cx="9604375" cy="3963988"/>
          </a:xfrm>
        </p:spPr>
        <p:txBody>
          <a:bodyPr>
            <a:normAutofit fontScale="92500" lnSpcReduction="10000"/>
          </a:bodyPr>
          <a:lstStyle/>
          <a:p>
            <a:r>
              <a:rPr lang="en-US" dirty="0"/>
              <a:t>According to </a:t>
            </a:r>
            <a:r>
              <a:rPr lang="en-US" i="1" dirty="0"/>
              <a:t>Keynesian Economists </a:t>
            </a:r>
            <a:r>
              <a:rPr lang="en-US" dirty="0"/>
              <a:t>money has another role to play which is as a store of value.</a:t>
            </a:r>
          </a:p>
          <a:p>
            <a:r>
              <a:rPr lang="en-US" dirty="0"/>
              <a:t>They stressed upon demand for money while the demand for money rises for two motives: (</a:t>
            </a:r>
            <a:r>
              <a:rPr lang="en-US" dirty="0" err="1"/>
              <a:t>i</a:t>
            </a:r>
            <a:r>
              <a:rPr lang="en-US" dirty="0"/>
              <a:t>) Transactive Demand for Money and (ii) Speculative Demand for Money.</a:t>
            </a:r>
          </a:p>
          <a:p>
            <a:r>
              <a:rPr lang="en-US" i="1" dirty="0"/>
              <a:t>Monetarists </a:t>
            </a:r>
            <a:r>
              <a:rPr lang="en-US" dirty="0"/>
              <a:t>which also described as the modern definition of Money or the Chicago school of thought, argue that  the scope of money is much broader than the traditional definitions.</a:t>
            </a:r>
          </a:p>
          <a:p>
            <a:r>
              <a:rPr lang="en-US" dirty="0"/>
              <a:t> Freidman (1959) defined money literally as the number of dollars people carry around  in their pockets as well as the number of dollars they have to their credit at banks in the form of demand deposits and time deposit. </a:t>
            </a:r>
          </a:p>
          <a:p>
            <a:r>
              <a:rPr lang="en-US" dirty="0"/>
              <a:t>In effect, he defines money as currency plus all adjusted deposits in commercial banks. He extended his definition to time deposits-you notify the bank before one can withdraw. </a:t>
            </a:r>
          </a:p>
        </p:txBody>
      </p:sp>
    </p:spTree>
    <p:extLst>
      <p:ext uri="{BB962C8B-B14F-4D97-AF65-F5344CB8AC3E}">
        <p14:creationId xmlns:p14="http://schemas.microsoft.com/office/powerpoint/2010/main" val="370991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normAutofit fontScale="92500" lnSpcReduction="10000"/>
          </a:bodyPr>
          <a:lstStyle/>
          <a:p>
            <a:pPr marL="0" indent="0">
              <a:buNone/>
            </a:pPr>
            <a:r>
              <a:rPr lang="en-US" b="1" dirty="0"/>
              <a:t>Evolution of Money</a:t>
            </a:r>
          </a:p>
          <a:p>
            <a:pPr marL="0" indent="0">
              <a:buNone/>
            </a:pPr>
            <a:r>
              <a:rPr lang="en-US" dirty="0"/>
              <a:t>Money dates back several centuries in the era of the Indo-European </a:t>
            </a:r>
            <a:r>
              <a:rPr lang="en-US" dirty="0" err="1"/>
              <a:t>civilisation</a:t>
            </a:r>
            <a:r>
              <a:rPr lang="en-US" dirty="0"/>
              <a:t>. </a:t>
            </a:r>
          </a:p>
          <a:p>
            <a:pPr marL="0" indent="0">
              <a:buNone/>
            </a:pPr>
            <a:r>
              <a:rPr lang="en-US" dirty="0"/>
              <a:t>The word “money” is derived from the Latin word “Moneta” which was the surname of the Roman Goddess of Juno in whose temple at Rome, money was coined. </a:t>
            </a:r>
          </a:p>
          <a:p>
            <a:pPr marL="0" indent="0">
              <a:buNone/>
            </a:pPr>
            <a:r>
              <a:rPr lang="en-US" b="1" u="sng" dirty="0"/>
              <a:t>A. Barter System</a:t>
            </a:r>
          </a:p>
          <a:p>
            <a:r>
              <a:rPr lang="en-US" dirty="0"/>
              <a:t>In the beginning, there was no money.</a:t>
            </a:r>
          </a:p>
          <a:p>
            <a:r>
              <a:rPr lang="en-US" dirty="0"/>
              <a:t> Before the advent of money, the primitive economy was engaged in exchange and trade but more directly without any medium of exchange. </a:t>
            </a:r>
          </a:p>
          <a:p>
            <a:pPr marL="0" indent="0">
              <a:buNone/>
            </a:pPr>
            <a:endParaRPr lang="en-US" dirty="0"/>
          </a:p>
        </p:txBody>
      </p:sp>
    </p:spTree>
    <p:extLst>
      <p:ext uri="{BB962C8B-B14F-4D97-AF65-F5344CB8AC3E}">
        <p14:creationId xmlns:p14="http://schemas.microsoft.com/office/powerpoint/2010/main" val="37645261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lstStyle/>
          <a:p>
            <a:r>
              <a:rPr lang="en-US" dirty="0"/>
              <a:t>This is known as the Barter system. People engaged in barter, the exchange of merchandise for merchandise, without value equivalence.</a:t>
            </a:r>
          </a:p>
          <a:p>
            <a:pPr marL="0" indent="0">
              <a:buNone/>
            </a:pPr>
            <a:r>
              <a:rPr lang="en-US" i="1" dirty="0"/>
              <a:t>Difficulties of the Barter System</a:t>
            </a:r>
          </a:p>
          <a:p>
            <a:pPr marL="0" indent="0">
              <a:buNone/>
            </a:pPr>
            <a:r>
              <a:rPr lang="en-US" dirty="0"/>
              <a:t>1. Lack of Double Coincidence of Wants.</a:t>
            </a:r>
          </a:p>
          <a:p>
            <a:pPr marL="0" indent="0">
              <a:buNone/>
            </a:pPr>
            <a:r>
              <a:rPr lang="en-US" dirty="0"/>
              <a:t>2. Lack of a Common Measure of Value. </a:t>
            </a:r>
          </a:p>
          <a:p>
            <a:pPr marL="0" indent="0">
              <a:buNone/>
            </a:pPr>
            <a:r>
              <a:rPr lang="en-US" dirty="0"/>
              <a:t>3. Indivisibility of Certain Goods.</a:t>
            </a:r>
          </a:p>
          <a:p>
            <a:pPr marL="0" indent="0">
              <a:buNone/>
            </a:pPr>
            <a:r>
              <a:rPr lang="en-US" dirty="0"/>
              <a:t>4. Difficulty in Storing Value. </a:t>
            </a:r>
          </a:p>
          <a:p>
            <a:pPr marL="0" indent="0">
              <a:buNone/>
            </a:pPr>
            <a:endParaRPr lang="en-US" dirty="0"/>
          </a:p>
        </p:txBody>
      </p:sp>
    </p:spTree>
    <p:extLst>
      <p:ext uri="{BB962C8B-B14F-4D97-AF65-F5344CB8AC3E}">
        <p14:creationId xmlns:p14="http://schemas.microsoft.com/office/powerpoint/2010/main" val="17931423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lstStyle/>
          <a:p>
            <a:pPr marL="0" indent="0">
              <a:buNone/>
            </a:pPr>
            <a:r>
              <a:rPr lang="en-US" dirty="0"/>
              <a:t>5. Difficulty in Making Deferred Payments.</a:t>
            </a:r>
          </a:p>
          <a:p>
            <a:pPr marL="0" indent="0">
              <a:buNone/>
            </a:pPr>
            <a:r>
              <a:rPr lang="en-US" dirty="0"/>
              <a:t>6. Lack of Specialization</a:t>
            </a:r>
          </a:p>
          <a:p>
            <a:pPr marL="0" indent="0">
              <a:buNone/>
            </a:pPr>
            <a:r>
              <a:rPr lang="en-US" b="1" dirty="0"/>
              <a:t>B. Commodity Money</a:t>
            </a:r>
          </a:p>
          <a:p>
            <a:r>
              <a:rPr lang="en-US" dirty="0"/>
              <a:t>Under commodity money, a large number of goods served as money, however the nature of goods varied from time to time and place to place.</a:t>
            </a:r>
          </a:p>
          <a:p>
            <a:r>
              <a:rPr lang="en-US" dirty="0"/>
              <a:t>Examples-agricultural goods, birds, slaves and animals etc. Some commodities, for their utility, came to be more sought than others are.</a:t>
            </a:r>
          </a:p>
        </p:txBody>
      </p:sp>
    </p:spTree>
    <p:extLst>
      <p:ext uri="{BB962C8B-B14F-4D97-AF65-F5344CB8AC3E}">
        <p14:creationId xmlns:p14="http://schemas.microsoft.com/office/powerpoint/2010/main" val="31193064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lstStyle/>
          <a:p>
            <a:r>
              <a:rPr lang="en-US" dirty="0"/>
              <a:t>In order to facilitate the exchange of goods, the commodity money also lost its popularity due to the following reasons:</a:t>
            </a:r>
          </a:p>
          <a:p>
            <a:pPr lvl="1"/>
            <a:r>
              <a:rPr lang="en-US" sz="2000" dirty="0"/>
              <a:t>Lack of Storability Lack of Divisibility Lack of Durability</a:t>
            </a:r>
          </a:p>
          <a:p>
            <a:pPr lvl="1"/>
            <a:r>
              <a:rPr lang="en-US" sz="2000" dirty="0"/>
              <a:t>Lack of Transportability</a:t>
            </a:r>
          </a:p>
          <a:p>
            <a:pPr lvl="1"/>
            <a:r>
              <a:rPr lang="en-US" sz="2000" dirty="0"/>
              <a:t>Lack of Homogeneity </a:t>
            </a:r>
          </a:p>
          <a:p>
            <a:pPr lvl="1"/>
            <a:r>
              <a:rPr lang="en-US" sz="2000" dirty="0"/>
              <a:t>Lack of General Acceptability </a:t>
            </a:r>
          </a:p>
          <a:p>
            <a:pPr marL="457200" lvl="1" indent="0">
              <a:buNone/>
            </a:pPr>
            <a:endParaRPr lang="en-US" sz="2000" dirty="0"/>
          </a:p>
          <a:p>
            <a:pPr lvl="1"/>
            <a:endParaRPr lang="en-US" sz="2000" dirty="0"/>
          </a:p>
          <a:p>
            <a:endParaRPr lang="en-US" dirty="0"/>
          </a:p>
        </p:txBody>
      </p:sp>
    </p:spTree>
    <p:extLst>
      <p:ext uri="{BB962C8B-B14F-4D97-AF65-F5344CB8AC3E}">
        <p14:creationId xmlns:p14="http://schemas.microsoft.com/office/powerpoint/2010/main" val="31045207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normAutofit fontScale="92500" lnSpcReduction="20000"/>
          </a:bodyPr>
          <a:lstStyle/>
          <a:p>
            <a:pPr marL="0" indent="0">
              <a:buNone/>
            </a:pPr>
            <a:r>
              <a:rPr lang="en-US" sz="2200" b="1" dirty="0"/>
              <a:t>C. Metallic money</a:t>
            </a:r>
          </a:p>
          <a:p>
            <a:r>
              <a:rPr lang="en-US" sz="2200" dirty="0"/>
              <a:t>The commodity money due to the discussed drawbacks was replaced by metallic money. </a:t>
            </a:r>
          </a:p>
          <a:p>
            <a:r>
              <a:rPr lang="en-US" sz="2200" dirty="0"/>
              <a:t>As metals were available from early times and were durable, portable and easily divisible therefore it got rapid popularity. </a:t>
            </a:r>
          </a:p>
          <a:p>
            <a:r>
              <a:rPr lang="en-US" sz="2200" dirty="0"/>
              <a:t>This was the era of un-coined metals wherein gold, silver, copper and other metals were used as money. The popularity of metallic money is due to lack of homogeneity, scarcity, to secure metals etc.</a:t>
            </a:r>
          </a:p>
          <a:p>
            <a:r>
              <a:rPr lang="en-US" sz="2200" dirty="0"/>
              <a:t>As soon as man discovered metal, it was used to made utensils and weapons previously made of stone.</a:t>
            </a:r>
          </a:p>
          <a:p>
            <a:pPr marL="0" indent="0">
              <a:buNone/>
            </a:pPr>
            <a:endParaRPr lang="en-US" b="1" dirty="0"/>
          </a:p>
        </p:txBody>
      </p:sp>
    </p:spTree>
    <p:extLst>
      <p:ext uri="{BB962C8B-B14F-4D97-AF65-F5344CB8AC3E}">
        <p14:creationId xmlns:p14="http://schemas.microsoft.com/office/powerpoint/2010/main" val="1760151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normAutofit fontScale="92500"/>
          </a:bodyPr>
          <a:lstStyle/>
          <a:p>
            <a:r>
              <a:rPr lang="en-US" dirty="0"/>
              <a:t>For its advantages, as the possibility of treasuring, divisibility, easy of transportation  and  beauty,  metal  became the main standard of value. </a:t>
            </a:r>
          </a:p>
          <a:p>
            <a:r>
              <a:rPr lang="en-US" dirty="0"/>
              <a:t>It was exchanged under different forms. At the beginning, metal was used in its natural state, and later under the form of ingots and, still, transformed into objects, from rings to bracelets.</a:t>
            </a:r>
          </a:p>
          <a:p>
            <a:r>
              <a:rPr lang="en-US" dirty="0"/>
              <a:t>Money in the Form of Objects-Metal items came to be very valued commodities.</a:t>
            </a:r>
          </a:p>
          <a:p>
            <a:r>
              <a:rPr lang="en-US" dirty="0"/>
              <a:t>The first metals used in coinage were gold and silver. </a:t>
            </a:r>
          </a:p>
          <a:p>
            <a:r>
              <a:rPr lang="en-US" dirty="0"/>
              <a:t>Employment of these metals happened for their rarity, beauty, immunity to corrosion, economic value, and for old religious habits. </a:t>
            </a:r>
          </a:p>
          <a:p>
            <a:endParaRPr lang="en-US" dirty="0"/>
          </a:p>
        </p:txBody>
      </p:sp>
    </p:spTree>
    <p:extLst>
      <p:ext uri="{BB962C8B-B14F-4D97-AF65-F5344CB8AC3E}">
        <p14:creationId xmlns:p14="http://schemas.microsoft.com/office/powerpoint/2010/main" val="23540953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lstStyle/>
          <a:p>
            <a:r>
              <a:rPr lang="en-US" dirty="0"/>
              <a:t>The use of standardized coins has disadvantages of too much time in the extraction of metals from mines, scarcity of metals and mobility,</a:t>
            </a:r>
          </a:p>
          <a:p>
            <a:pPr marL="0" indent="0">
              <a:buNone/>
            </a:pPr>
            <a:r>
              <a:rPr lang="en-US" b="1" dirty="0"/>
              <a:t>D. Paper Money</a:t>
            </a:r>
          </a:p>
          <a:p>
            <a:pPr marL="0" indent="0">
              <a:buNone/>
            </a:pPr>
            <a:r>
              <a:rPr lang="en-US" dirty="0"/>
              <a:t>The emergence of paper money is a significant milestone in the evolution of money.</a:t>
            </a:r>
          </a:p>
          <a:p>
            <a:pPr marL="0" indent="0">
              <a:buNone/>
            </a:pPr>
            <a:r>
              <a:rPr lang="en-US" dirty="0"/>
              <a:t>With  time,  in  the  same  form  it  happened  with coins, the government came to conduct the issue of notes, controlling counterfeits and securing the power to pay.</a:t>
            </a:r>
          </a:p>
          <a:p>
            <a:pPr marL="0" indent="0">
              <a:buNone/>
            </a:pPr>
            <a:r>
              <a:rPr lang="en-US" dirty="0"/>
              <a:t>Currently, all countries have their central bank in charge of issuing coins and notes.</a:t>
            </a:r>
          </a:p>
          <a:p>
            <a:pPr marL="0" indent="0">
              <a:buNone/>
            </a:pPr>
            <a:endParaRPr lang="en-US" dirty="0"/>
          </a:p>
        </p:txBody>
      </p:sp>
    </p:spTree>
    <p:extLst>
      <p:ext uri="{BB962C8B-B14F-4D97-AF65-F5344CB8AC3E}">
        <p14:creationId xmlns:p14="http://schemas.microsoft.com/office/powerpoint/2010/main" val="27711332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E. Monetary System</a:t>
            </a:r>
          </a:p>
          <a:p>
            <a:r>
              <a:rPr lang="en-US" dirty="0"/>
              <a:t>The set of coins and banknotes used by a country form its monetary system. </a:t>
            </a:r>
          </a:p>
          <a:p>
            <a:r>
              <a:rPr lang="en-US" dirty="0"/>
              <a:t>The system is regulated by appropriate legislation and organized from a monetary unit, its base value.</a:t>
            </a:r>
          </a:p>
          <a:p>
            <a:r>
              <a:rPr lang="en-US" dirty="0"/>
              <a:t>Currently almost all countries use a monetary system of centesimal basis, in which the coinage dividing the unit represents one-hundredth of its value.</a:t>
            </a:r>
          </a:p>
          <a:p>
            <a:pPr marL="0" indent="0">
              <a:buNone/>
            </a:pPr>
            <a:r>
              <a:rPr lang="en-US" b="1" dirty="0"/>
              <a:t>F. Near Money </a:t>
            </a:r>
            <a:r>
              <a:rPr lang="en-US" dirty="0"/>
              <a:t>-as coins and notes ceased to be convertible into precious metal, money became more dematerialized and assumed abstract forms.</a:t>
            </a:r>
          </a:p>
          <a:p>
            <a:pPr marL="0" indent="0">
              <a:buNone/>
            </a:pPr>
            <a:endParaRPr lang="en-US" b="1" dirty="0"/>
          </a:p>
          <a:p>
            <a:pPr marL="0" indent="0">
              <a:buNone/>
            </a:pPr>
            <a:endParaRPr lang="en-US" dirty="0"/>
          </a:p>
        </p:txBody>
      </p:sp>
    </p:spTree>
    <p:extLst>
      <p:ext uri="{BB962C8B-B14F-4D97-AF65-F5344CB8AC3E}">
        <p14:creationId xmlns:p14="http://schemas.microsoft.com/office/powerpoint/2010/main" val="26571267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lstStyle/>
          <a:p>
            <a:r>
              <a:rPr lang="en-US" dirty="0"/>
              <a:t>One of these forms is the cheque that, for simplicity of use and security offered, is being adopted by an increasing number of people in their day-by-day activities.</a:t>
            </a:r>
          </a:p>
          <a:p>
            <a:r>
              <a:rPr lang="en-US" dirty="0"/>
              <a:t>The next stage in the evolution of money has been the use of bills of exchange, treasury bills, bonds, debentures, savings certificates, etc. </a:t>
            </a:r>
          </a:p>
          <a:p>
            <a:r>
              <a:rPr lang="en-US" dirty="0"/>
              <a:t> They are known as “near money.”  They are close substitutes for money and are liquid assets.  </a:t>
            </a:r>
          </a:p>
          <a:p>
            <a:r>
              <a:rPr lang="en-US" dirty="0"/>
              <a:t>Thus, in the final stage of its evolution money has become intangible.  Its ownership is now transferable simply by book entry.</a:t>
            </a:r>
          </a:p>
          <a:p>
            <a:endParaRPr lang="en-US" dirty="0"/>
          </a:p>
        </p:txBody>
      </p:sp>
    </p:spTree>
    <p:extLst>
      <p:ext uri="{BB962C8B-B14F-4D97-AF65-F5344CB8AC3E}">
        <p14:creationId xmlns:p14="http://schemas.microsoft.com/office/powerpoint/2010/main" val="20748536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G. Electronic Money</a:t>
            </a:r>
          </a:p>
          <a:p>
            <a:r>
              <a:rPr lang="en-US" dirty="0"/>
              <a:t>Until now it is the last stage of evolution of money, this is the age of computer, now-a-days people avoid using cash and even cheques in their financial matters. </a:t>
            </a:r>
          </a:p>
          <a:p>
            <a:r>
              <a:rPr lang="en-US" dirty="0"/>
              <a:t>Examples include  all kinds of debt cards, credit cards, ATM cards and smart cards</a:t>
            </a:r>
          </a:p>
          <a:p>
            <a:r>
              <a:rPr lang="en-US" dirty="0"/>
              <a:t>Other forms of e-money that have emerged in recent times are money are </a:t>
            </a:r>
            <a:r>
              <a:rPr lang="en-US" i="1" dirty="0"/>
              <a:t>mobile money </a:t>
            </a:r>
            <a:r>
              <a:rPr lang="en-US" dirty="0"/>
              <a:t>and </a:t>
            </a:r>
            <a:r>
              <a:rPr lang="en-US" i="1" dirty="0"/>
              <a:t>digital currency</a:t>
            </a:r>
            <a:r>
              <a:rPr lang="en-US" dirty="0"/>
              <a:t>.</a:t>
            </a:r>
          </a:p>
          <a:p>
            <a:r>
              <a:rPr lang="en-US" i="1" dirty="0"/>
              <a:t>Mobile money </a:t>
            </a:r>
            <a:r>
              <a:rPr lang="en-US" dirty="0"/>
              <a:t>is an electronic wallet service or a movement of value that is made from a mobile wallet, accrues to a mobile wallet, and/or is initiated using a mobile phone.</a:t>
            </a:r>
          </a:p>
        </p:txBody>
      </p:sp>
    </p:spTree>
    <p:extLst>
      <p:ext uri="{BB962C8B-B14F-4D97-AF65-F5344CB8AC3E}">
        <p14:creationId xmlns:p14="http://schemas.microsoft.com/office/powerpoint/2010/main" val="3525397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1854200"/>
            <a:ext cx="9604375" cy="3724275"/>
          </a:xfrm>
        </p:spPr>
        <p:txBody>
          <a:bodyPr>
            <a:normAutofit fontScale="92500" lnSpcReduction="10000"/>
          </a:bodyPr>
          <a:lstStyle/>
          <a:p>
            <a:r>
              <a:rPr lang="en-US" dirty="0"/>
              <a:t>Digital currency (digital money, electronic money or electronic currency) is a balance or a record stored in a  distributed database on the  Internet, in an electronic  computer database, within digital files or within a  stored-value card.</a:t>
            </a:r>
          </a:p>
          <a:p>
            <a:r>
              <a:rPr lang="en-US" dirty="0"/>
              <a:t>Examples of digital currencies include crypto-currencies, virtual currencies, central bank digital currencies and e-Cash.</a:t>
            </a:r>
          </a:p>
          <a:p>
            <a:r>
              <a:rPr lang="en-US" dirty="0"/>
              <a:t>Digital currencies exhibit properties similar to other currencies, but do not have a physical form of banknotes and coins. Not having a physical form, they allow for nearly instantaneous transactions. </a:t>
            </a:r>
          </a:p>
          <a:p>
            <a:r>
              <a:rPr lang="en-US" dirty="0"/>
              <a:t>Usually not issued by a governmental body, virtual currencies are not considered a legal tender and they enable ownership transfer across governmental  borders</a:t>
            </a:r>
          </a:p>
          <a:p>
            <a:endParaRPr lang="en-US" dirty="0"/>
          </a:p>
        </p:txBody>
      </p:sp>
    </p:spTree>
    <p:extLst>
      <p:ext uri="{BB962C8B-B14F-4D97-AF65-F5344CB8AC3E}">
        <p14:creationId xmlns:p14="http://schemas.microsoft.com/office/powerpoint/2010/main" val="25094289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lstStyle/>
          <a:p>
            <a:r>
              <a:rPr lang="en-US" dirty="0"/>
              <a:t>There are two major forms of digital currency.</a:t>
            </a:r>
          </a:p>
          <a:p>
            <a:r>
              <a:rPr lang="en-US" dirty="0"/>
              <a:t>Virtual currency is digital currency that is used within a specific community. </a:t>
            </a:r>
          </a:p>
          <a:p>
            <a:r>
              <a:rPr lang="en-US" dirty="0"/>
              <a:t>Cryptocurrency, on the other hand, is digital currency that does have real world value, like Bitcoin. </a:t>
            </a:r>
          </a:p>
          <a:p>
            <a:r>
              <a:rPr lang="en-US" dirty="0"/>
              <a:t>This type of digital currency is based on mathematical algorithms with tokens being transferred electronically over the internet via peer-to-peer networking.</a:t>
            </a:r>
          </a:p>
          <a:p>
            <a:r>
              <a:rPr lang="en-US" dirty="0"/>
              <a:t>A benefit to cryptocurrency is that it is not tied into the economy of any one country. </a:t>
            </a:r>
          </a:p>
          <a:p>
            <a:endParaRPr lang="en-US" dirty="0"/>
          </a:p>
          <a:p>
            <a:endParaRPr lang="en-US" dirty="0"/>
          </a:p>
        </p:txBody>
      </p:sp>
    </p:spTree>
    <p:extLst>
      <p:ext uri="{BB962C8B-B14F-4D97-AF65-F5344CB8AC3E}">
        <p14:creationId xmlns:p14="http://schemas.microsoft.com/office/powerpoint/2010/main" val="26896807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2016125"/>
            <a:ext cx="9604375" cy="3449638"/>
          </a:xfrm>
        </p:spPr>
        <p:txBody>
          <a:bodyPr/>
          <a:lstStyle/>
          <a:p>
            <a:r>
              <a:rPr lang="en-US" dirty="0"/>
              <a:t>This form is </a:t>
            </a:r>
            <a:r>
              <a:rPr lang="en-US" dirty="0" err="1"/>
              <a:t>decentralised</a:t>
            </a:r>
            <a:r>
              <a:rPr lang="en-US" dirty="0"/>
              <a:t> and does not rely on any one regulatory agency. This means that if the economy of one country crashes, your digital currency will remain the same.</a:t>
            </a:r>
          </a:p>
          <a:p>
            <a:r>
              <a:rPr lang="en-US" dirty="0"/>
              <a:t>With  no  regulatory  agencies  to  go  through,  cryptocurrency  makes  it  easier  to  conduct international transactions. </a:t>
            </a:r>
          </a:p>
          <a:p>
            <a:r>
              <a:rPr lang="en-US" dirty="0"/>
              <a:t>It can also be exchanged for any type of physical currency. And it is completely private. Though transactions are digitally confirmed, they are  anonymous. </a:t>
            </a:r>
          </a:p>
          <a:p>
            <a:r>
              <a:rPr lang="en-US" dirty="0"/>
              <a:t>Your personal details are never attached to your transactions, so there is no money trail as there is with some physical currency.</a:t>
            </a:r>
          </a:p>
        </p:txBody>
      </p:sp>
    </p:spTree>
    <p:extLst>
      <p:ext uri="{BB962C8B-B14F-4D97-AF65-F5344CB8AC3E}">
        <p14:creationId xmlns:p14="http://schemas.microsoft.com/office/powerpoint/2010/main" val="27432941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EB04A9-A43D-C81E-FFBF-6B2CA0E1084B}"/>
              </a:ext>
            </a:extLst>
          </p:cNvPr>
          <p:cNvSpPr>
            <a:spLocks noGrp="1"/>
          </p:cNvSpPr>
          <p:nvPr>
            <p:ph idx="4294967295"/>
          </p:nvPr>
        </p:nvSpPr>
        <p:spPr>
          <a:xfrm>
            <a:off x="2587625" y="2016125"/>
            <a:ext cx="9604375" cy="3449638"/>
          </a:xfrm>
        </p:spPr>
        <p:txBody>
          <a:bodyPr>
            <a:normAutofit fontScale="92500"/>
          </a:bodyPr>
          <a:lstStyle/>
          <a:p>
            <a:pPr marL="0" indent="0">
              <a:buNone/>
            </a:pPr>
            <a:r>
              <a:rPr lang="en-US" b="1" dirty="0"/>
              <a:t>3.3 Characteristics of money</a:t>
            </a:r>
          </a:p>
          <a:p>
            <a:pPr marL="457200" indent="-457200">
              <a:buAutoNum type="arabicPeriod"/>
            </a:pPr>
            <a:r>
              <a:rPr lang="en-US" i="1" dirty="0"/>
              <a:t>Acceptable</a:t>
            </a:r>
            <a:r>
              <a:rPr lang="en-US" dirty="0"/>
              <a:t>: Money is acceptable to all economic agencies in the country, both individuals and businesses, in exchange for goods and services. and in the settlement of debts and obligations.</a:t>
            </a:r>
          </a:p>
          <a:p>
            <a:pPr marL="457200" indent="-457200">
              <a:buAutoNum type="arabicPeriod"/>
            </a:pPr>
            <a:r>
              <a:rPr lang="en-US" i="1" dirty="0"/>
              <a:t>Divisible: </a:t>
            </a:r>
            <a:r>
              <a:rPr lang="en-US" dirty="0"/>
              <a:t>Money is divisible means that money can be divided into small units and exchanged for goods and services. </a:t>
            </a:r>
          </a:p>
          <a:p>
            <a:pPr marL="457200" indent="-457200">
              <a:buAutoNum type="arabicPeriod"/>
            </a:pPr>
            <a:r>
              <a:rPr lang="en-US" i="1" dirty="0"/>
              <a:t>Portable</a:t>
            </a:r>
            <a:r>
              <a:rPr lang="en-US" dirty="0"/>
              <a:t>: Money needs to be easily transported and exchanged for other currencies Money needs to be convenient to carry to facilitate transfer to other people during transactions.</a:t>
            </a:r>
          </a:p>
        </p:txBody>
      </p:sp>
    </p:spTree>
    <p:extLst>
      <p:ext uri="{BB962C8B-B14F-4D97-AF65-F5344CB8AC3E}">
        <p14:creationId xmlns:p14="http://schemas.microsoft.com/office/powerpoint/2010/main" val="7787858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37A8-A644-682C-A02B-C0EAF209E5C6}"/>
              </a:ext>
            </a:extLst>
          </p:cNvPr>
          <p:cNvSpPr>
            <a:spLocks noGrp="1"/>
          </p:cNvSpPr>
          <p:nvPr>
            <p:ph idx="4294967295"/>
          </p:nvPr>
        </p:nvSpPr>
        <p:spPr>
          <a:xfrm>
            <a:off x="2587625" y="1854200"/>
            <a:ext cx="9604375" cy="3937000"/>
          </a:xfrm>
        </p:spPr>
        <p:txBody>
          <a:bodyPr>
            <a:normAutofit fontScale="92500" lnSpcReduction="20000"/>
          </a:bodyPr>
          <a:lstStyle/>
          <a:p>
            <a:pPr marL="0" indent="0">
              <a:buNone/>
            </a:pPr>
            <a:r>
              <a:rPr lang="en-US" i="1" dirty="0"/>
              <a:t>4 . Scarce: </a:t>
            </a:r>
            <a:r>
              <a:rPr lang="en-US" dirty="0"/>
              <a:t>The more money people possess, the less valuable it becomes. Money only becomes valuable       </a:t>
            </a:r>
          </a:p>
          <a:p>
            <a:pPr marL="0" indent="0">
              <a:buNone/>
            </a:pPr>
            <a:r>
              <a:rPr lang="en-US" dirty="0"/>
              <a:t>    when there is a limited supply.</a:t>
            </a:r>
          </a:p>
          <a:p>
            <a:pPr marL="0" indent="0">
              <a:buNone/>
            </a:pPr>
            <a:r>
              <a:rPr lang="en-US" i="1" dirty="0"/>
              <a:t>5. Stable: </a:t>
            </a:r>
            <a:r>
              <a:rPr lang="en-US" dirty="0"/>
              <a:t>Money is stable means that it must have the same value over a long period of time and </a:t>
            </a:r>
          </a:p>
          <a:p>
            <a:pPr marL="0" indent="0">
              <a:buNone/>
            </a:pPr>
            <a:r>
              <a:rPr lang="en-US" dirty="0"/>
              <a:t>    must therefore remain stable.</a:t>
            </a:r>
          </a:p>
          <a:p>
            <a:pPr marL="0" indent="0">
              <a:buNone/>
            </a:pPr>
            <a:r>
              <a:rPr lang="en-US" i="1" dirty="0"/>
              <a:t>6. Durable: </a:t>
            </a:r>
            <a:r>
              <a:rPr lang="en-US" dirty="0"/>
              <a:t>The money has to be strong enough to keep its usefulness in future exchanges and to </a:t>
            </a:r>
          </a:p>
          <a:p>
            <a:pPr marL="0" indent="0">
              <a:buNone/>
            </a:pPr>
            <a:r>
              <a:rPr lang="en-US" dirty="0"/>
              <a:t>   be reused several times. </a:t>
            </a:r>
          </a:p>
          <a:p>
            <a:r>
              <a:rPr lang="en-US" dirty="0"/>
              <a:t>High-quality papers are used for printing paper money while precious metals are used for making coins. </a:t>
            </a:r>
          </a:p>
          <a:p>
            <a:r>
              <a:rPr lang="en-US" dirty="0"/>
              <a:t>Longevity is critical for money to function as a medium of exchange and as a store of value.</a:t>
            </a:r>
          </a:p>
        </p:txBody>
      </p:sp>
    </p:spTree>
    <p:extLst>
      <p:ext uri="{BB962C8B-B14F-4D97-AF65-F5344CB8AC3E}">
        <p14:creationId xmlns:p14="http://schemas.microsoft.com/office/powerpoint/2010/main" val="29947690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AA1483-BFD6-6073-9C84-FAB8587ED1E7}"/>
              </a:ext>
            </a:extLst>
          </p:cNvPr>
          <p:cNvSpPr>
            <a:spLocks noGrp="1"/>
          </p:cNvSpPr>
          <p:nvPr>
            <p:ph idx="4294967295"/>
          </p:nvPr>
        </p:nvSpPr>
        <p:spPr>
          <a:xfrm>
            <a:off x="2587625" y="1854200"/>
            <a:ext cx="9604375" cy="3844925"/>
          </a:xfrm>
        </p:spPr>
        <p:txBody>
          <a:bodyPr>
            <a:normAutofit/>
          </a:bodyPr>
          <a:lstStyle/>
          <a:p>
            <a:r>
              <a:rPr lang="en-US" dirty="0"/>
              <a:t>Money plays a vital role in macroeconomic management.   It is crucial for growth and development. </a:t>
            </a:r>
          </a:p>
          <a:p>
            <a:r>
              <a:rPr lang="en-US" dirty="0"/>
              <a:t>Money and for that matter finance is said to be a lubricant that oils the engine of economic growth; too little of it inside the engine will slow the pace of growth; too much of it will have the same effect. </a:t>
            </a:r>
          </a:p>
          <a:p>
            <a:r>
              <a:rPr lang="en-US" dirty="0"/>
              <a:t>Money has implication for inflation, interest rate, exchange rate and economic growth and must be properly controlled.</a:t>
            </a:r>
          </a:p>
          <a:p>
            <a:r>
              <a:rPr lang="en-US" dirty="0"/>
              <a:t>There are 2 main forms in which the role of money can be classified- Static role and Dynamic role.</a:t>
            </a:r>
          </a:p>
        </p:txBody>
      </p:sp>
    </p:spTree>
    <p:extLst>
      <p:ext uri="{BB962C8B-B14F-4D97-AF65-F5344CB8AC3E}">
        <p14:creationId xmlns:p14="http://schemas.microsoft.com/office/powerpoint/2010/main" val="2141101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7CD078-A1F6-982D-6786-0AEE4437AD35}"/>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Static role</a:t>
            </a:r>
            <a:r>
              <a:rPr lang="en-US" dirty="0"/>
              <a:t>: </a:t>
            </a:r>
          </a:p>
          <a:p>
            <a:r>
              <a:rPr lang="en-US" dirty="0"/>
              <a:t>This role emerges from the traditional functions of money.</a:t>
            </a:r>
          </a:p>
          <a:p>
            <a:r>
              <a:rPr lang="en-US" dirty="0"/>
              <a:t>Dynamic role: In its dynamic role, money plays an important part in the lives of people and in the economic system as a whole.</a:t>
            </a:r>
          </a:p>
          <a:p>
            <a:r>
              <a:rPr lang="en-US" i="1" dirty="0"/>
              <a:t>a) Role of money to the consumer. </a:t>
            </a:r>
            <a:r>
              <a:rPr lang="en-US" dirty="0"/>
              <a:t>It makes the consumer sovereign because the consumer has the power to choose. It also ensures effective demand. </a:t>
            </a:r>
          </a:p>
          <a:p>
            <a:r>
              <a:rPr lang="en-US" dirty="0"/>
              <a:t>It brings about postponement of consumption. The consumer’s income is in the form of money.</a:t>
            </a:r>
          </a:p>
        </p:txBody>
      </p:sp>
    </p:spTree>
    <p:extLst>
      <p:ext uri="{BB962C8B-B14F-4D97-AF65-F5344CB8AC3E}">
        <p14:creationId xmlns:p14="http://schemas.microsoft.com/office/powerpoint/2010/main" val="29121553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9AD252-B4D8-2DD6-C545-16520E2B84A0}"/>
              </a:ext>
            </a:extLst>
          </p:cNvPr>
          <p:cNvSpPr>
            <a:spLocks noGrp="1"/>
          </p:cNvSpPr>
          <p:nvPr>
            <p:ph idx="4294967295"/>
          </p:nvPr>
        </p:nvSpPr>
        <p:spPr>
          <a:xfrm>
            <a:off x="2587625" y="1854200"/>
            <a:ext cx="9604375" cy="3611563"/>
          </a:xfrm>
        </p:spPr>
        <p:txBody>
          <a:bodyPr>
            <a:normAutofit lnSpcReduction="10000"/>
          </a:bodyPr>
          <a:lstStyle/>
          <a:p>
            <a:r>
              <a:rPr lang="en-US" i="1" dirty="0"/>
              <a:t>b) To the producer</a:t>
            </a:r>
            <a:r>
              <a:rPr lang="en-US" dirty="0"/>
              <a:t>. It helps in calculating revenue, cost, and profit. It also aids in planning, forecasting and budgeting. </a:t>
            </a:r>
          </a:p>
          <a:p>
            <a:r>
              <a:rPr lang="en-US" dirty="0"/>
              <a:t>It brings about specialization and division of </a:t>
            </a:r>
            <a:r>
              <a:rPr lang="en-US" dirty="0" err="1"/>
              <a:t>labour</a:t>
            </a:r>
            <a:r>
              <a:rPr lang="en-US" dirty="0"/>
              <a:t> and how much to pay each skills according to the marginal product (MP).</a:t>
            </a:r>
          </a:p>
          <a:p>
            <a:r>
              <a:rPr lang="en-US" i="1" dirty="0"/>
              <a:t>c) It brought about capital formation by transferring saving into investment. </a:t>
            </a:r>
            <a:r>
              <a:rPr lang="en-US" dirty="0"/>
              <a:t>Money has made it possible for people to save usually for a long time and earn interest on their savings.</a:t>
            </a:r>
          </a:p>
          <a:p>
            <a:r>
              <a:rPr lang="en-US" dirty="0"/>
              <a:t> Investment is also linked closely with the growth of the economy. Increasing investment increases the income base of the economy just because money goes around in the economy.</a:t>
            </a:r>
          </a:p>
        </p:txBody>
      </p:sp>
    </p:spTree>
    <p:extLst>
      <p:ext uri="{BB962C8B-B14F-4D97-AF65-F5344CB8AC3E}">
        <p14:creationId xmlns:p14="http://schemas.microsoft.com/office/powerpoint/2010/main" val="13401269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475B82-768A-4A71-475E-04954A3E0214}"/>
              </a:ext>
            </a:extLst>
          </p:cNvPr>
          <p:cNvSpPr>
            <a:spLocks noGrp="1"/>
          </p:cNvSpPr>
          <p:nvPr>
            <p:ph idx="4294967295"/>
          </p:nvPr>
        </p:nvSpPr>
        <p:spPr>
          <a:xfrm>
            <a:off x="2587625" y="2016125"/>
            <a:ext cx="9604375" cy="3449638"/>
          </a:xfrm>
        </p:spPr>
        <p:txBody>
          <a:bodyPr/>
          <a:lstStyle/>
          <a:p>
            <a:r>
              <a:rPr lang="en-US" i="1" dirty="0"/>
              <a:t>d) As an index of economic growth</a:t>
            </a:r>
            <a:r>
              <a:rPr lang="en-US" dirty="0"/>
              <a:t>, National income, income per capita and GDP are all measured in terms of money. </a:t>
            </a:r>
          </a:p>
          <a:p>
            <a:r>
              <a:rPr lang="en-US" dirty="0"/>
              <a:t>When the value of money falls, prices increase and this may arise from too much money in the economy. Money is the index of an economy. </a:t>
            </a:r>
          </a:p>
          <a:p>
            <a:r>
              <a:rPr lang="en-US" dirty="0"/>
              <a:t>If the value of money increases, it means the economy is getting well the general price levels.</a:t>
            </a:r>
          </a:p>
          <a:p>
            <a:r>
              <a:rPr lang="en-US" i="1" dirty="0"/>
              <a:t>e) It has helped in solving the central problems in economic system- </a:t>
            </a:r>
            <a:r>
              <a:rPr lang="en-US" dirty="0"/>
              <a:t>what to produce, how to produce and to whom to produce. </a:t>
            </a:r>
          </a:p>
          <a:p>
            <a:endParaRPr lang="en-US" dirty="0"/>
          </a:p>
        </p:txBody>
      </p:sp>
    </p:spTree>
    <p:extLst>
      <p:ext uri="{BB962C8B-B14F-4D97-AF65-F5344CB8AC3E}">
        <p14:creationId xmlns:p14="http://schemas.microsoft.com/office/powerpoint/2010/main" val="9866697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93332E-1295-809F-A483-873344B7DF8F}"/>
              </a:ext>
            </a:extLst>
          </p:cNvPr>
          <p:cNvSpPr>
            <a:spLocks noGrp="1"/>
          </p:cNvSpPr>
          <p:nvPr>
            <p:ph idx="4294967295"/>
          </p:nvPr>
        </p:nvSpPr>
        <p:spPr>
          <a:xfrm>
            <a:off x="2587625" y="2016125"/>
            <a:ext cx="9604375" cy="3449638"/>
          </a:xfrm>
        </p:spPr>
        <p:txBody>
          <a:bodyPr/>
          <a:lstStyle/>
          <a:p>
            <a:r>
              <a:rPr lang="en-US" dirty="0"/>
              <a:t>When the producer knows the MC, supply which is positively linked with prices (money) gives incentive to the producer to produce where the prices are high </a:t>
            </a:r>
          </a:p>
          <a:p>
            <a:r>
              <a:rPr lang="en-US" dirty="0"/>
              <a:t>(P&gt; MC). </a:t>
            </a:r>
          </a:p>
          <a:p>
            <a:r>
              <a:rPr lang="en-US" i="1" dirty="0"/>
              <a:t>f) Facilitates the collection of taxes and subsidies as well as fostering income distribution.</a:t>
            </a:r>
          </a:p>
          <a:p>
            <a:r>
              <a:rPr lang="en-US" i="1" dirty="0"/>
              <a:t>g)  Money  helps  in  </a:t>
            </a:r>
            <a:r>
              <a:rPr lang="en-US" i="1" dirty="0" err="1"/>
              <a:t>maximising</a:t>
            </a:r>
            <a:r>
              <a:rPr lang="en-US" i="1" dirty="0"/>
              <a:t>  consumers’  satisfaction  and  producers’  profit.  </a:t>
            </a:r>
            <a:r>
              <a:rPr lang="en-US" dirty="0"/>
              <a:t>It  helps  and promotes saving.</a:t>
            </a:r>
          </a:p>
          <a:p>
            <a:endParaRPr lang="en-US" i="1" dirty="0"/>
          </a:p>
        </p:txBody>
      </p:sp>
    </p:spTree>
    <p:extLst>
      <p:ext uri="{BB962C8B-B14F-4D97-AF65-F5344CB8AC3E}">
        <p14:creationId xmlns:p14="http://schemas.microsoft.com/office/powerpoint/2010/main" val="26802025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DC601C-B579-0DE2-301E-2F7A56BA1B20}"/>
              </a:ext>
            </a:extLst>
          </p:cNvPr>
          <p:cNvSpPr>
            <a:spLocks noGrp="1"/>
          </p:cNvSpPr>
          <p:nvPr>
            <p:ph idx="4294967295"/>
          </p:nvPr>
        </p:nvSpPr>
        <p:spPr>
          <a:xfrm>
            <a:off x="2587625" y="2016125"/>
            <a:ext cx="9604375" cy="3449638"/>
          </a:xfrm>
        </p:spPr>
        <p:txBody>
          <a:bodyPr>
            <a:normAutofit lnSpcReduction="10000"/>
          </a:bodyPr>
          <a:lstStyle/>
          <a:p>
            <a:pPr marL="0" indent="0">
              <a:buNone/>
            </a:pPr>
            <a:r>
              <a:rPr lang="en-US" b="1" dirty="0"/>
              <a:t>Defects of Money</a:t>
            </a:r>
          </a:p>
          <a:p>
            <a:pPr marL="457200" indent="-457200">
              <a:buAutoNum type="arabicPeriod"/>
            </a:pPr>
            <a:r>
              <a:rPr lang="en-US" dirty="0"/>
              <a:t>Money brings about instability in the value of money-inflation vs deflation.</a:t>
            </a:r>
          </a:p>
          <a:p>
            <a:pPr marL="457200" indent="-457200">
              <a:buAutoNum type="arabicPeriod"/>
            </a:pPr>
            <a:r>
              <a:rPr lang="en-US" dirty="0"/>
              <a:t>Money spreads monopoly-too much money leads to concentrating of capital in the hands of few capitalists who practice monopoly and exploits both consumers and workers.</a:t>
            </a:r>
          </a:p>
          <a:p>
            <a:pPr marL="457200" indent="-457200">
              <a:buAutoNum type="arabicPeriod"/>
            </a:pPr>
            <a:r>
              <a:rPr lang="en-US" dirty="0"/>
              <a:t>Wastage of resources</a:t>
            </a:r>
          </a:p>
          <a:p>
            <a:pPr marL="457200" indent="-457200">
              <a:buAutoNum type="arabicPeriod"/>
            </a:pPr>
            <a:r>
              <a:rPr lang="en-US" dirty="0"/>
              <a:t>Black Money-money being the store of value usually causes people to hand it. This happens when people conceal money in order to evade tax. </a:t>
            </a:r>
          </a:p>
          <a:p>
            <a:pPr marL="0" indent="0">
              <a:buNone/>
            </a:pPr>
            <a:endParaRPr lang="en-US" dirty="0"/>
          </a:p>
        </p:txBody>
      </p:sp>
    </p:spTree>
    <p:extLst>
      <p:ext uri="{BB962C8B-B14F-4D97-AF65-F5344CB8AC3E}">
        <p14:creationId xmlns:p14="http://schemas.microsoft.com/office/powerpoint/2010/main" val="35348291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B7AF8C-BC62-37F4-225A-2433CF55A265}"/>
              </a:ext>
            </a:extLst>
          </p:cNvPr>
          <p:cNvSpPr>
            <a:spLocks noGrp="1"/>
          </p:cNvSpPr>
          <p:nvPr>
            <p:ph idx="4294967295"/>
          </p:nvPr>
        </p:nvSpPr>
        <p:spPr>
          <a:xfrm>
            <a:off x="2587625" y="2016125"/>
            <a:ext cx="9604375" cy="3449638"/>
          </a:xfrm>
        </p:spPr>
        <p:txBody>
          <a:bodyPr/>
          <a:lstStyle/>
          <a:p>
            <a:r>
              <a:rPr lang="en-US" dirty="0"/>
              <a:t>5. Money creates a class economy which brings about conflict and distinguishes the rich from the poor.</a:t>
            </a:r>
          </a:p>
          <a:p>
            <a:r>
              <a:rPr lang="en-US" dirty="0"/>
              <a:t>6. Cyclical fluctuation in money brings about over production where the economic activities increase. This increases demand.</a:t>
            </a:r>
          </a:p>
          <a:p>
            <a:endParaRPr lang="en-US" dirty="0"/>
          </a:p>
        </p:txBody>
      </p:sp>
    </p:spTree>
    <p:extLst>
      <p:ext uri="{BB962C8B-B14F-4D97-AF65-F5344CB8AC3E}">
        <p14:creationId xmlns:p14="http://schemas.microsoft.com/office/powerpoint/2010/main" val="13987615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4F3CEE-9886-6D2E-3660-4B4587E2730C}"/>
              </a:ext>
            </a:extLst>
          </p:cNvPr>
          <p:cNvSpPr>
            <a:spLocks noGrp="1"/>
          </p:cNvSpPr>
          <p:nvPr>
            <p:ph idx="4294967295"/>
          </p:nvPr>
        </p:nvSpPr>
        <p:spPr>
          <a:xfrm>
            <a:off x="2587625" y="2016125"/>
            <a:ext cx="9604375" cy="3449638"/>
          </a:xfrm>
        </p:spPr>
        <p:txBody>
          <a:bodyPr/>
          <a:lstStyle/>
          <a:p>
            <a:pPr marL="0" indent="0">
              <a:buNone/>
            </a:pPr>
            <a:r>
              <a:rPr lang="en-US" b="1" dirty="0"/>
              <a:t>4.0 Self-assessment exercise</a:t>
            </a:r>
          </a:p>
          <a:p>
            <a:pPr marL="0" indent="0">
              <a:buNone/>
            </a:pPr>
            <a:r>
              <a:rPr lang="en-US" dirty="0"/>
              <a:t>1.Define money from a functional perspective.</a:t>
            </a:r>
          </a:p>
          <a:p>
            <a:pPr marL="0" indent="0">
              <a:buNone/>
            </a:pPr>
            <a:r>
              <a:rPr lang="en-US" dirty="0"/>
              <a:t>2.Evaluate the theoretical definitions of money</a:t>
            </a:r>
          </a:p>
          <a:p>
            <a:pPr marL="0" indent="0">
              <a:buNone/>
            </a:pPr>
            <a:r>
              <a:rPr lang="en-US" dirty="0"/>
              <a:t>3. Examine the characteristics of money.</a:t>
            </a:r>
          </a:p>
          <a:p>
            <a:pPr marL="0" indent="0">
              <a:buNone/>
            </a:pPr>
            <a:r>
              <a:rPr lang="en-US" dirty="0"/>
              <a:t>4. In its dynamic role, Money plays an important part in the lives of people and in the economic system as a whole. Discuss.</a:t>
            </a:r>
          </a:p>
          <a:p>
            <a:pPr marL="0" indent="0">
              <a:buNone/>
            </a:pPr>
            <a:r>
              <a:rPr lang="en-US" dirty="0"/>
              <a:t>5. Money is not without defects. Discuss.</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4707624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3BB7B0-3857-8A74-7FEC-DE8FBA01C712}"/>
              </a:ext>
            </a:extLst>
          </p:cNvPr>
          <p:cNvSpPr>
            <a:spLocks noGrp="1"/>
          </p:cNvSpPr>
          <p:nvPr>
            <p:ph idx="4294967295"/>
          </p:nvPr>
        </p:nvSpPr>
        <p:spPr>
          <a:xfrm>
            <a:off x="2587625" y="2016125"/>
            <a:ext cx="9604375" cy="3449638"/>
          </a:xfrm>
        </p:spPr>
        <p:txBody>
          <a:bodyPr/>
          <a:lstStyle/>
          <a:p>
            <a:pPr marL="0" indent="0">
              <a:buNone/>
            </a:pPr>
            <a:r>
              <a:rPr lang="en-US" b="1" dirty="0"/>
              <a:t>5.0 REFERENCES/FURTHER READINGS</a:t>
            </a:r>
          </a:p>
          <a:p>
            <a:r>
              <a:rPr lang="en-US" dirty="0"/>
              <a:t>Kelechi, I.U., (2016). Monetary Economics, 1st edition, Jaen Publication Limited</a:t>
            </a:r>
          </a:p>
          <a:p>
            <a:r>
              <a:rPr lang="en-US" dirty="0"/>
              <a:t>Leon, K. M., (2014). Monetary Economics, a broader perspective, 1st edition, </a:t>
            </a:r>
            <a:r>
              <a:rPr lang="en-US" dirty="0" err="1"/>
              <a:t>Nilly</a:t>
            </a:r>
            <a:r>
              <a:rPr lang="en-US" dirty="0"/>
              <a:t> </a:t>
            </a:r>
          </a:p>
          <a:p>
            <a:pPr marL="0" indent="0">
              <a:buNone/>
            </a:pPr>
            <a:r>
              <a:rPr lang="en-US" dirty="0"/>
              <a:t>   Publication limited.</a:t>
            </a:r>
          </a:p>
          <a:p>
            <a:r>
              <a:rPr lang="en-US" dirty="0" err="1"/>
              <a:t>Purtin</a:t>
            </a:r>
            <a:r>
              <a:rPr lang="en-US" dirty="0"/>
              <a:t>, A. A., (2015). Monetary Economics, 2nd edition, </a:t>
            </a:r>
            <a:r>
              <a:rPr lang="en-US" dirty="0" err="1"/>
              <a:t>Vinder</a:t>
            </a:r>
            <a:r>
              <a:rPr lang="en-US" dirty="0"/>
              <a:t> Publication limited.</a:t>
            </a:r>
          </a:p>
          <a:p>
            <a:r>
              <a:rPr lang="en-US" dirty="0" err="1"/>
              <a:t>Sanjo</a:t>
            </a:r>
            <a:r>
              <a:rPr lang="en-US" dirty="0"/>
              <a:t>, F.J., (2015). Monetary policy and the economy, Journal vol 2, Mill world </a:t>
            </a:r>
          </a:p>
          <a:p>
            <a:pPr marL="0" indent="0">
              <a:buNone/>
            </a:pPr>
            <a:r>
              <a:rPr lang="en-US" dirty="0"/>
              <a:t>  Publication limited</a:t>
            </a:r>
          </a:p>
          <a:p>
            <a:pPr marL="0" indent="0">
              <a:buNone/>
            </a:pPr>
            <a:endParaRPr lang="en-US" dirty="0"/>
          </a:p>
        </p:txBody>
      </p:sp>
    </p:spTree>
    <p:extLst>
      <p:ext uri="{BB962C8B-B14F-4D97-AF65-F5344CB8AC3E}">
        <p14:creationId xmlns:p14="http://schemas.microsoft.com/office/powerpoint/2010/main" val="5770587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A45C69-3AA9-D893-6A10-56A165F5A78B}"/>
              </a:ext>
            </a:extLst>
          </p:cNvPr>
          <p:cNvSpPr>
            <a:spLocks noGrp="1"/>
          </p:cNvSpPr>
          <p:nvPr>
            <p:ph idx="4294967295"/>
          </p:nvPr>
        </p:nvSpPr>
        <p:spPr>
          <a:xfrm>
            <a:off x="2587625" y="2016125"/>
            <a:ext cx="9604375" cy="3449638"/>
          </a:xfrm>
        </p:spPr>
        <p:txBody>
          <a:bodyPr/>
          <a:lstStyle/>
          <a:p>
            <a:pPr algn="ctr"/>
            <a:endParaRPr lang="en-US" dirty="0"/>
          </a:p>
          <a:p>
            <a:pPr algn="ctr"/>
            <a:endParaRPr lang="en-US" dirty="0"/>
          </a:p>
          <a:p>
            <a:pPr marL="0" indent="0" algn="ctr">
              <a:buNone/>
            </a:pPr>
            <a:r>
              <a:rPr lang="en-US" dirty="0"/>
              <a:t>THE END,</a:t>
            </a:r>
          </a:p>
          <a:p>
            <a:pPr marL="0" indent="0" algn="ctr">
              <a:buNone/>
            </a:pPr>
            <a:r>
              <a:rPr lang="en-US" dirty="0"/>
              <a:t>THANK YOU.</a:t>
            </a:r>
          </a:p>
        </p:txBody>
      </p:sp>
    </p:spTree>
    <p:extLst>
      <p:ext uri="{BB962C8B-B14F-4D97-AF65-F5344CB8AC3E}">
        <p14:creationId xmlns:p14="http://schemas.microsoft.com/office/powerpoint/2010/main" val="283245692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275</TotalTime>
  <Words>3927</Words>
  <Application>Microsoft Office PowerPoint</Application>
  <PresentationFormat>Widescreen</PresentationFormat>
  <Paragraphs>235</Paragraphs>
  <Slides>48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48</vt:i4>
      </vt:variant>
    </vt:vector>
  </HeadingPairs>
  <TitlesOfParts>
    <vt:vector size="51" baseType="lpstr">
      <vt:lpstr>Arial</vt:lpstr>
      <vt:lpstr>Gill Sans MT</vt:lpstr>
      <vt:lpstr>Gallery</vt:lpstr>
      <vt:lpstr>MONETARY THEORY AND POLICY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MONETARY THEORY AND POLICY </dc:title>
  <dc:creator>Evelyn Tipape (Treasury)</dc:creator>
  <cp:lastModifiedBy>Evelyn Tipape (Treasury)</cp:lastModifiedBy>
  <cp:revision>7</cp:revision>
  <dcterms:created xsi:type="dcterms:W3CDTF">2022-11-12T13:58:17Z</dcterms:created>
  <dcterms:modified xsi:type="dcterms:W3CDTF">2022-11-13T16:56:44Z</dcterms:modified>
</cp:coreProperties>
</file>