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840" r:id="rId1"/>
  </p:sldMasterIdLst>
  <p:notesMasterIdLst>
    <p:notesMasterId r:id="rId16"/>
  </p:notesMasterIdLst>
  <p:sldIdLst>
    <p:sldId id="256" r:id="rId2"/>
    <p:sldId id="268" r:id="rId3"/>
    <p:sldId id="267" r:id="rId4"/>
    <p:sldId id="269" r:id="rId5"/>
    <p:sldId id="270" r:id="rId6"/>
    <p:sldId id="257" r:id="rId7"/>
    <p:sldId id="258" r:id="rId8"/>
    <p:sldId id="259" r:id="rId9"/>
    <p:sldId id="260" r:id="rId10"/>
    <p:sldId id="262" r:id="rId11"/>
    <p:sldId id="263" r:id="rId12"/>
    <p:sldId id="264" r:id="rId13"/>
    <p:sldId id="265" r:id="rId14"/>
    <p:sldId id="261"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3" autoAdjust="0"/>
    <p:restoredTop sz="94660"/>
  </p:normalViewPr>
  <p:slideViewPr>
    <p:cSldViewPr snapToGrid="0">
      <p:cViewPr varScale="1">
        <p:scale>
          <a:sx n="74" d="100"/>
          <a:sy n="74" d="100"/>
        </p:scale>
        <p:origin x="240" y="-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8F389A1-F206-440F-AE4E-A659C07DE774}" type="doc">
      <dgm:prSet loTypeId="urn:microsoft.com/office/officeart/2005/8/layout/lProcess2" loCatId="list" qsTypeId="urn:microsoft.com/office/officeart/2005/8/quickstyle/3d3" qsCatId="3D" csTypeId="urn:microsoft.com/office/officeart/2005/8/colors/colorful5" csCatId="colorful" phldr="1"/>
      <dgm:spPr/>
      <dgm:t>
        <a:bodyPr/>
        <a:lstStyle/>
        <a:p>
          <a:endParaRPr lang="ru-RU"/>
        </a:p>
      </dgm:t>
    </dgm:pt>
    <dgm:pt modelId="{EC9BF0FE-85CA-4E69-826B-7C39700CB04B}">
      <dgm:prSet phldrT="[Текст]"/>
      <dgm:spPr/>
      <dgm:t>
        <a:bodyPr/>
        <a:lstStyle/>
        <a:p>
          <a:r>
            <a:rPr lang="uz-Cyrl-UZ" b="1" dirty="0" smtClean="0"/>
            <a:t>Ўлчаш деб</a:t>
          </a:r>
          <a:endParaRPr lang="ru-RU" dirty="0"/>
        </a:p>
      </dgm:t>
    </dgm:pt>
    <dgm:pt modelId="{07775A53-97A8-466B-A18E-8BCEA2EDDBF8}" type="parTrans" cxnId="{ED33A82A-381E-4B56-97B3-2355A8FD7281}">
      <dgm:prSet/>
      <dgm:spPr/>
      <dgm:t>
        <a:bodyPr/>
        <a:lstStyle/>
        <a:p>
          <a:endParaRPr lang="ru-RU"/>
        </a:p>
      </dgm:t>
    </dgm:pt>
    <dgm:pt modelId="{2D342E1A-5D48-4499-8038-E0E97949F7D9}" type="sibTrans" cxnId="{ED33A82A-381E-4B56-97B3-2355A8FD7281}">
      <dgm:prSet/>
      <dgm:spPr/>
      <dgm:t>
        <a:bodyPr/>
        <a:lstStyle/>
        <a:p>
          <a:endParaRPr lang="ru-RU"/>
        </a:p>
      </dgm:t>
    </dgm:pt>
    <dgm:pt modelId="{32399D1E-C534-4104-A0B5-6C1EB143DA53}">
      <dgm:prSet phldrT="[Текст]"/>
      <dgm:spPr/>
      <dgm:t>
        <a:bodyPr/>
        <a:lstStyle/>
        <a:p>
          <a:pPr algn="ctr"/>
          <a:r>
            <a:rPr lang="uz-Cyrl-UZ" dirty="0" smtClean="0"/>
            <a:t>Шундай солиштириш, англаш, аниқлаш жараё­нига айтиладики, унда ўлчанадиган катталик физик экспери­мент ёрдамида, худди шу турдаги, бирлик сифатида қабул қилинган миқдори билан ўзаро солиштирилади</a:t>
          </a:r>
          <a:endParaRPr lang="ru-RU" dirty="0"/>
        </a:p>
      </dgm:t>
    </dgm:pt>
    <dgm:pt modelId="{4C8C2F4A-4D2E-4AD5-897E-76ECF7B00AC0}" type="parTrans" cxnId="{AE333F54-E0E5-4C47-AA37-3A98897A7F06}">
      <dgm:prSet/>
      <dgm:spPr/>
      <dgm:t>
        <a:bodyPr/>
        <a:lstStyle/>
        <a:p>
          <a:endParaRPr lang="ru-RU"/>
        </a:p>
      </dgm:t>
    </dgm:pt>
    <dgm:pt modelId="{02C6ACC0-509D-4B2A-9AA3-467B9066633A}" type="sibTrans" cxnId="{AE333F54-E0E5-4C47-AA37-3A98897A7F06}">
      <dgm:prSet/>
      <dgm:spPr/>
      <dgm:t>
        <a:bodyPr/>
        <a:lstStyle/>
        <a:p>
          <a:endParaRPr lang="ru-RU"/>
        </a:p>
      </dgm:t>
    </dgm:pt>
    <dgm:pt modelId="{763506D6-A944-44BA-82D8-D705F92288B8}" type="pres">
      <dgm:prSet presAssocID="{98F389A1-F206-440F-AE4E-A659C07DE774}" presName="theList" presStyleCnt="0">
        <dgm:presLayoutVars>
          <dgm:dir/>
          <dgm:animLvl val="lvl"/>
          <dgm:resizeHandles val="exact"/>
        </dgm:presLayoutVars>
      </dgm:prSet>
      <dgm:spPr/>
      <dgm:t>
        <a:bodyPr/>
        <a:lstStyle/>
        <a:p>
          <a:endParaRPr lang="ru-RU"/>
        </a:p>
      </dgm:t>
    </dgm:pt>
    <dgm:pt modelId="{39780AFC-C1C0-4D53-8AE5-F50F675381E9}" type="pres">
      <dgm:prSet presAssocID="{EC9BF0FE-85CA-4E69-826B-7C39700CB04B}" presName="compNode" presStyleCnt="0"/>
      <dgm:spPr/>
    </dgm:pt>
    <dgm:pt modelId="{E1E35FBC-29A7-4601-818A-DBB910D64415}" type="pres">
      <dgm:prSet presAssocID="{EC9BF0FE-85CA-4E69-826B-7C39700CB04B}" presName="aNode" presStyleLbl="bgShp" presStyleIdx="0" presStyleCnt="1"/>
      <dgm:spPr/>
      <dgm:t>
        <a:bodyPr/>
        <a:lstStyle/>
        <a:p>
          <a:endParaRPr lang="ru-RU"/>
        </a:p>
      </dgm:t>
    </dgm:pt>
    <dgm:pt modelId="{FA0A0DC1-C7D0-4F87-80BC-A335234E3274}" type="pres">
      <dgm:prSet presAssocID="{EC9BF0FE-85CA-4E69-826B-7C39700CB04B}" presName="textNode" presStyleLbl="bgShp" presStyleIdx="0" presStyleCnt="1"/>
      <dgm:spPr/>
      <dgm:t>
        <a:bodyPr/>
        <a:lstStyle/>
        <a:p>
          <a:endParaRPr lang="ru-RU"/>
        </a:p>
      </dgm:t>
    </dgm:pt>
    <dgm:pt modelId="{8D239D8A-BE18-4443-9583-B46F5E4F6346}" type="pres">
      <dgm:prSet presAssocID="{EC9BF0FE-85CA-4E69-826B-7C39700CB04B}" presName="compChildNode" presStyleCnt="0"/>
      <dgm:spPr/>
    </dgm:pt>
    <dgm:pt modelId="{C1ACBA2F-2828-46B4-9BF2-01DEF4ED38AE}" type="pres">
      <dgm:prSet presAssocID="{EC9BF0FE-85CA-4E69-826B-7C39700CB04B}" presName="theInnerList" presStyleCnt="0"/>
      <dgm:spPr/>
    </dgm:pt>
    <dgm:pt modelId="{AA8DF03D-3550-4F54-9AC2-B36AAE2D4B31}" type="pres">
      <dgm:prSet presAssocID="{32399D1E-C534-4104-A0B5-6C1EB143DA53}" presName="childNode" presStyleLbl="node1" presStyleIdx="0" presStyleCnt="1" custScaleX="116972">
        <dgm:presLayoutVars>
          <dgm:bulletEnabled val="1"/>
        </dgm:presLayoutVars>
      </dgm:prSet>
      <dgm:spPr/>
      <dgm:t>
        <a:bodyPr/>
        <a:lstStyle/>
        <a:p>
          <a:endParaRPr lang="ru-RU"/>
        </a:p>
      </dgm:t>
    </dgm:pt>
  </dgm:ptLst>
  <dgm:cxnLst>
    <dgm:cxn modelId="{AE333F54-E0E5-4C47-AA37-3A98897A7F06}" srcId="{EC9BF0FE-85CA-4E69-826B-7C39700CB04B}" destId="{32399D1E-C534-4104-A0B5-6C1EB143DA53}" srcOrd="0" destOrd="0" parTransId="{4C8C2F4A-4D2E-4AD5-897E-76ECF7B00AC0}" sibTransId="{02C6ACC0-509D-4B2A-9AA3-467B9066633A}"/>
    <dgm:cxn modelId="{01DC0327-C129-40BA-B81D-144015F1D09C}" type="presOf" srcId="{98F389A1-F206-440F-AE4E-A659C07DE774}" destId="{763506D6-A944-44BA-82D8-D705F92288B8}" srcOrd="0" destOrd="0" presId="urn:microsoft.com/office/officeart/2005/8/layout/lProcess2"/>
    <dgm:cxn modelId="{C1813FCB-49FF-46FA-808C-C973EE8E139E}" type="presOf" srcId="{EC9BF0FE-85CA-4E69-826B-7C39700CB04B}" destId="{FA0A0DC1-C7D0-4F87-80BC-A335234E3274}" srcOrd="1" destOrd="0" presId="urn:microsoft.com/office/officeart/2005/8/layout/lProcess2"/>
    <dgm:cxn modelId="{66EE21A3-142F-4F54-86EF-3AE7B2A6345F}" type="presOf" srcId="{32399D1E-C534-4104-A0B5-6C1EB143DA53}" destId="{AA8DF03D-3550-4F54-9AC2-B36AAE2D4B31}" srcOrd="0" destOrd="0" presId="urn:microsoft.com/office/officeart/2005/8/layout/lProcess2"/>
    <dgm:cxn modelId="{B6BB9C1D-ABA3-4C01-B62A-BD83184A3337}" type="presOf" srcId="{EC9BF0FE-85CA-4E69-826B-7C39700CB04B}" destId="{E1E35FBC-29A7-4601-818A-DBB910D64415}" srcOrd="0" destOrd="0" presId="urn:microsoft.com/office/officeart/2005/8/layout/lProcess2"/>
    <dgm:cxn modelId="{ED33A82A-381E-4B56-97B3-2355A8FD7281}" srcId="{98F389A1-F206-440F-AE4E-A659C07DE774}" destId="{EC9BF0FE-85CA-4E69-826B-7C39700CB04B}" srcOrd="0" destOrd="0" parTransId="{07775A53-97A8-466B-A18E-8BCEA2EDDBF8}" sibTransId="{2D342E1A-5D48-4499-8038-E0E97949F7D9}"/>
    <dgm:cxn modelId="{CAA54B2A-2581-423E-BC7D-86387D757491}" type="presParOf" srcId="{763506D6-A944-44BA-82D8-D705F92288B8}" destId="{39780AFC-C1C0-4D53-8AE5-F50F675381E9}" srcOrd="0" destOrd="0" presId="urn:microsoft.com/office/officeart/2005/8/layout/lProcess2"/>
    <dgm:cxn modelId="{B1C2F96C-19AB-4BEF-A3A7-4F26D02D7B2A}" type="presParOf" srcId="{39780AFC-C1C0-4D53-8AE5-F50F675381E9}" destId="{E1E35FBC-29A7-4601-818A-DBB910D64415}" srcOrd="0" destOrd="0" presId="urn:microsoft.com/office/officeart/2005/8/layout/lProcess2"/>
    <dgm:cxn modelId="{1612DECA-0676-4A87-A29D-1BADA7106253}" type="presParOf" srcId="{39780AFC-C1C0-4D53-8AE5-F50F675381E9}" destId="{FA0A0DC1-C7D0-4F87-80BC-A335234E3274}" srcOrd="1" destOrd="0" presId="urn:microsoft.com/office/officeart/2005/8/layout/lProcess2"/>
    <dgm:cxn modelId="{7E4BA3D4-1DE8-4B97-958D-7AF013148CEE}" type="presParOf" srcId="{39780AFC-C1C0-4D53-8AE5-F50F675381E9}" destId="{8D239D8A-BE18-4443-9583-B46F5E4F6346}" srcOrd="2" destOrd="0" presId="urn:microsoft.com/office/officeart/2005/8/layout/lProcess2"/>
    <dgm:cxn modelId="{01D9C2E5-E88B-4E65-AD68-634E04067C65}" type="presParOf" srcId="{8D239D8A-BE18-4443-9583-B46F5E4F6346}" destId="{C1ACBA2F-2828-46B4-9BF2-01DEF4ED38AE}" srcOrd="0" destOrd="0" presId="urn:microsoft.com/office/officeart/2005/8/layout/lProcess2"/>
    <dgm:cxn modelId="{282BDEE9-DB69-4418-B000-3861EA1730E7}" type="presParOf" srcId="{C1ACBA2F-2828-46B4-9BF2-01DEF4ED38AE}" destId="{AA8DF03D-3550-4F54-9AC2-B36AAE2D4B31}" srcOrd="0" destOrd="0" presId="urn:microsoft.com/office/officeart/2005/8/layout/l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C7E5F28-BF61-49AF-8AC7-1EA94583FE5A}" type="doc">
      <dgm:prSet loTypeId="urn:microsoft.com/office/officeart/2005/8/layout/hList6" loCatId="list" qsTypeId="urn:microsoft.com/office/officeart/2005/8/quickstyle/simple1" qsCatId="simple" csTypeId="urn:microsoft.com/office/officeart/2005/8/colors/colorful5" csCatId="colorful" phldr="1"/>
      <dgm:spPr/>
    </dgm:pt>
    <dgm:pt modelId="{7C34B60D-969F-48F2-A444-DFF2C789182B}">
      <dgm:prSet phldrT="[Текст]"/>
      <dgm:spPr/>
      <dgm:t>
        <a:bodyPr/>
        <a:lstStyle/>
        <a:p>
          <a:r>
            <a:rPr lang="uz-Cyrl-UZ" b="1" dirty="0" smtClean="0"/>
            <a:t>Ўлчаш</a:t>
          </a:r>
          <a:r>
            <a:rPr lang="uz-Cyrl-UZ" dirty="0" smtClean="0"/>
            <a:t> – бу умуман ҳар хил катталиклар тўғрисида инфор­мация қабул қилиш, ўзгартириш демакдир. Бундан мақсад изланаётган катталикни сон қийматини қўллаш, ишлатиш учун қулай формада аниқлашдир</a:t>
          </a:r>
          <a:endParaRPr lang="ru-RU" dirty="0"/>
        </a:p>
      </dgm:t>
    </dgm:pt>
    <dgm:pt modelId="{CBCA78DA-2C46-45F4-B6F8-0DBC0B214711}" type="parTrans" cxnId="{96FBE624-F4E2-4C61-A7D0-BF786C3B14FD}">
      <dgm:prSet/>
      <dgm:spPr/>
      <dgm:t>
        <a:bodyPr/>
        <a:lstStyle/>
        <a:p>
          <a:endParaRPr lang="ru-RU"/>
        </a:p>
      </dgm:t>
    </dgm:pt>
    <dgm:pt modelId="{34CA1D05-10DD-49B9-81E0-F29C9E8E6EDC}" type="sibTrans" cxnId="{96FBE624-F4E2-4C61-A7D0-BF786C3B14FD}">
      <dgm:prSet/>
      <dgm:spPr/>
      <dgm:t>
        <a:bodyPr/>
        <a:lstStyle/>
        <a:p>
          <a:endParaRPr lang="ru-RU"/>
        </a:p>
      </dgm:t>
    </dgm:pt>
    <dgm:pt modelId="{E312E1B9-196F-486E-A355-FAEDCED78E44}">
      <dgm:prSet phldrT="[Текст]"/>
      <dgm:spPr/>
      <dgm:t>
        <a:bodyPr/>
        <a:lstStyle/>
        <a:p>
          <a:r>
            <a:rPr lang="uz-Cyrl-UZ" b="1" dirty="0" smtClean="0"/>
            <a:t>Ўлчаш жараёни </a:t>
          </a:r>
          <a:r>
            <a:rPr lang="uz-Cyrl-UZ" dirty="0" smtClean="0"/>
            <a:t>– бу солиштириш экспериментини ўтка­зиш жараёнидир (солиштириш қандай усулда бўлмасин)</a:t>
          </a:r>
          <a:endParaRPr lang="ru-RU" dirty="0"/>
        </a:p>
      </dgm:t>
    </dgm:pt>
    <dgm:pt modelId="{9170C00E-F293-4031-8DA0-41996620EECB}" type="parTrans" cxnId="{CF7776AE-DC22-46FE-ACCA-67125A0B4254}">
      <dgm:prSet/>
      <dgm:spPr/>
      <dgm:t>
        <a:bodyPr/>
        <a:lstStyle/>
        <a:p>
          <a:endParaRPr lang="ru-RU"/>
        </a:p>
      </dgm:t>
    </dgm:pt>
    <dgm:pt modelId="{1EA97DA0-A354-427E-9A2E-F31ADB1CDDF2}" type="sibTrans" cxnId="{CF7776AE-DC22-46FE-ACCA-67125A0B4254}">
      <dgm:prSet/>
      <dgm:spPr/>
      <dgm:t>
        <a:bodyPr/>
        <a:lstStyle/>
        <a:p>
          <a:endParaRPr lang="ru-RU"/>
        </a:p>
      </dgm:t>
    </dgm:pt>
    <dgm:pt modelId="{A8517FB6-89BF-4F26-999B-4698F4498472}">
      <dgm:prSet phldrT="[Текст]"/>
      <dgm:spPr/>
      <dgm:t>
        <a:bodyPr/>
        <a:lstStyle/>
        <a:p>
          <a:r>
            <a:rPr lang="uz-Cyrl-UZ" b="1" dirty="0" smtClean="0"/>
            <a:t>Ўлчаш усули эса</a:t>
          </a:r>
          <a:r>
            <a:rPr lang="uz-Cyrl-UZ" dirty="0" smtClean="0"/>
            <a:t> – бу физик экспериментнинг аниқ маъ­лум структура ёрдамида, ўлчаш воситалари ёрдамида ва экс­перимент ўтказишнинг аниқ йўли, алгоритми ёрдамида бажа­рилиши, амалга оширилиши усулидир</a:t>
          </a:r>
          <a:endParaRPr lang="ru-RU" dirty="0"/>
        </a:p>
      </dgm:t>
    </dgm:pt>
    <dgm:pt modelId="{6F809D64-3ABE-4CAC-8000-CDAD10DE3CBD}" type="parTrans" cxnId="{409B7111-B394-4579-807E-D2592D769257}">
      <dgm:prSet/>
      <dgm:spPr/>
      <dgm:t>
        <a:bodyPr/>
        <a:lstStyle/>
        <a:p>
          <a:endParaRPr lang="ru-RU"/>
        </a:p>
      </dgm:t>
    </dgm:pt>
    <dgm:pt modelId="{EBC8437A-EAD1-4E63-868B-555A10C29156}" type="sibTrans" cxnId="{409B7111-B394-4579-807E-D2592D769257}">
      <dgm:prSet/>
      <dgm:spPr/>
      <dgm:t>
        <a:bodyPr/>
        <a:lstStyle/>
        <a:p>
          <a:endParaRPr lang="ru-RU"/>
        </a:p>
      </dgm:t>
    </dgm:pt>
    <dgm:pt modelId="{AB630C87-AEC2-44FD-98F1-D851D38268B7}" type="pres">
      <dgm:prSet presAssocID="{9C7E5F28-BF61-49AF-8AC7-1EA94583FE5A}" presName="Name0" presStyleCnt="0">
        <dgm:presLayoutVars>
          <dgm:dir/>
          <dgm:resizeHandles val="exact"/>
        </dgm:presLayoutVars>
      </dgm:prSet>
      <dgm:spPr/>
    </dgm:pt>
    <dgm:pt modelId="{75E3C67F-92E7-4763-A607-46597D6309B1}" type="pres">
      <dgm:prSet presAssocID="{7C34B60D-969F-48F2-A444-DFF2C789182B}" presName="node" presStyleLbl="node1" presStyleIdx="0" presStyleCnt="3">
        <dgm:presLayoutVars>
          <dgm:bulletEnabled val="1"/>
        </dgm:presLayoutVars>
      </dgm:prSet>
      <dgm:spPr/>
      <dgm:t>
        <a:bodyPr/>
        <a:lstStyle/>
        <a:p>
          <a:endParaRPr lang="ru-RU"/>
        </a:p>
      </dgm:t>
    </dgm:pt>
    <dgm:pt modelId="{D887621A-C726-43BD-87E4-079B0E8A052C}" type="pres">
      <dgm:prSet presAssocID="{34CA1D05-10DD-49B9-81E0-F29C9E8E6EDC}" presName="sibTrans" presStyleCnt="0"/>
      <dgm:spPr/>
    </dgm:pt>
    <dgm:pt modelId="{BA88BED3-C3B6-4608-9B77-387FFEC8CB48}" type="pres">
      <dgm:prSet presAssocID="{E312E1B9-196F-486E-A355-FAEDCED78E44}" presName="node" presStyleLbl="node1" presStyleIdx="1" presStyleCnt="3">
        <dgm:presLayoutVars>
          <dgm:bulletEnabled val="1"/>
        </dgm:presLayoutVars>
      </dgm:prSet>
      <dgm:spPr/>
      <dgm:t>
        <a:bodyPr/>
        <a:lstStyle/>
        <a:p>
          <a:endParaRPr lang="ru-RU"/>
        </a:p>
      </dgm:t>
    </dgm:pt>
    <dgm:pt modelId="{0281DEAE-D4A2-4EDD-BB6C-4944E7A8395C}" type="pres">
      <dgm:prSet presAssocID="{1EA97DA0-A354-427E-9A2E-F31ADB1CDDF2}" presName="sibTrans" presStyleCnt="0"/>
      <dgm:spPr/>
    </dgm:pt>
    <dgm:pt modelId="{34E3C1C3-510B-4C07-885B-124CD31E7E4F}" type="pres">
      <dgm:prSet presAssocID="{A8517FB6-89BF-4F26-999B-4698F4498472}" presName="node" presStyleLbl="node1" presStyleIdx="2" presStyleCnt="3">
        <dgm:presLayoutVars>
          <dgm:bulletEnabled val="1"/>
        </dgm:presLayoutVars>
      </dgm:prSet>
      <dgm:spPr/>
      <dgm:t>
        <a:bodyPr/>
        <a:lstStyle/>
        <a:p>
          <a:endParaRPr lang="ru-RU"/>
        </a:p>
      </dgm:t>
    </dgm:pt>
  </dgm:ptLst>
  <dgm:cxnLst>
    <dgm:cxn modelId="{5EA07E14-76BB-4C7B-8FE6-C5BF8B21F27A}" type="presOf" srcId="{9C7E5F28-BF61-49AF-8AC7-1EA94583FE5A}" destId="{AB630C87-AEC2-44FD-98F1-D851D38268B7}" srcOrd="0" destOrd="0" presId="urn:microsoft.com/office/officeart/2005/8/layout/hList6"/>
    <dgm:cxn modelId="{BDDF2F0B-7C1B-476B-B9F3-2B059A22E9F0}" type="presOf" srcId="{7C34B60D-969F-48F2-A444-DFF2C789182B}" destId="{75E3C67F-92E7-4763-A607-46597D6309B1}" srcOrd="0" destOrd="0" presId="urn:microsoft.com/office/officeart/2005/8/layout/hList6"/>
    <dgm:cxn modelId="{409B7111-B394-4579-807E-D2592D769257}" srcId="{9C7E5F28-BF61-49AF-8AC7-1EA94583FE5A}" destId="{A8517FB6-89BF-4F26-999B-4698F4498472}" srcOrd="2" destOrd="0" parTransId="{6F809D64-3ABE-4CAC-8000-CDAD10DE3CBD}" sibTransId="{EBC8437A-EAD1-4E63-868B-555A10C29156}"/>
    <dgm:cxn modelId="{806B9E33-680E-42AB-8C97-C8FC225879E4}" type="presOf" srcId="{E312E1B9-196F-486E-A355-FAEDCED78E44}" destId="{BA88BED3-C3B6-4608-9B77-387FFEC8CB48}" srcOrd="0" destOrd="0" presId="urn:microsoft.com/office/officeart/2005/8/layout/hList6"/>
    <dgm:cxn modelId="{185A87DB-E181-46A6-9C80-CA21B70011F6}" type="presOf" srcId="{A8517FB6-89BF-4F26-999B-4698F4498472}" destId="{34E3C1C3-510B-4C07-885B-124CD31E7E4F}" srcOrd="0" destOrd="0" presId="urn:microsoft.com/office/officeart/2005/8/layout/hList6"/>
    <dgm:cxn modelId="{96FBE624-F4E2-4C61-A7D0-BF786C3B14FD}" srcId="{9C7E5F28-BF61-49AF-8AC7-1EA94583FE5A}" destId="{7C34B60D-969F-48F2-A444-DFF2C789182B}" srcOrd="0" destOrd="0" parTransId="{CBCA78DA-2C46-45F4-B6F8-0DBC0B214711}" sibTransId="{34CA1D05-10DD-49B9-81E0-F29C9E8E6EDC}"/>
    <dgm:cxn modelId="{CF7776AE-DC22-46FE-ACCA-67125A0B4254}" srcId="{9C7E5F28-BF61-49AF-8AC7-1EA94583FE5A}" destId="{E312E1B9-196F-486E-A355-FAEDCED78E44}" srcOrd="1" destOrd="0" parTransId="{9170C00E-F293-4031-8DA0-41996620EECB}" sibTransId="{1EA97DA0-A354-427E-9A2E-F31ADB1CDDF2}"/>
    <dgm:cxn modelId="{2E0D52B5-E6DA-4CC2-AECE-4E20D8028A54}" type="presParOf" srcId="{AB630C87-AEC2-44FD-98F1-D851D38268B7}" destId="{75E3C67F-92E7-4763-A607-46597D6309B1}" srcOrd="0" destOrd="0" presId="urn:microsoft.com/office/officeart/2005/8/layout/hList6"/>
    <dgm:cxn modelId="{EA469C9F-E189-4985-B8EC-9762AF74F661}" type="presParOf" srcId="{AB630C87-AEC2-44FD-98F1-D851D38268B7}" destId="{D887621A-C726-43BD-87E4-079B0E8A052C}" srcOrd="1" destOrd="0" presId="urn:microsoft.com/office/officeart/2005/8/layout/hList6"/>
    <dgm:cxn modelId="{30BF98C3-1153-41DF-BA7B-F339C1659722}" type="presParOf" srcId="{AB630C87-AEC2-44FD-98F1-D851D38268B7}" destId="{BA88BED3-C3B6-4608-9B77-387FFEC8CB48}" srcOrd="2" destOrd="0" presId="urn:microsoft.com/office/officeart/2005/8/layout/hList6"/>
    <dgm:cxn modelId="{57C4C589-36EB-4E56-BEFE-2578CCFD00C8}" type="presParOf" srcId="{AB630C87-AEC2-44FD-98F1-D851D38268B7}" destId="{0281DEAE-D4A2-4EDD-BB6C-4944E7A8395C}" srcOrd="3" destOrd="0" presId="urn:microsoft.com/office/officeart/2005/8/layout/hList6"/>
    <dgm:cxn modelId="{BF362CF0-03F9-4A5A-AFF9-079B4FF10432}" type="presParOf" srcId="{AB630C87-AEC2-44FD-98F1-D851D38268B7}" destId="{34E3C1C3-510B-4C07-885B-124CD31E7E4F}" srcOrd="4" destOrd="0" presId="urn:microsoft.com/office/officeart/2005/8/layout/hList6"/>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E35FBC-29A7-4601-818A-DBB910D64415}">
      <dsp:nvSpPr>
        <dsp:cNvPr id="0" name=""/>
        <dsp:cNvSpPr/>
      </dsp:nvSpPr>
      <dsp:spPr>
        <a:xfrm>
          <a:off x="0" y="0"/>
          <a:ext cx="10784114" cy="3904343"/>
        </a:xfrm>
        <a:prstGeom prst="roundRect">
          <a:avLst>
            <a:gd name="adj" fmla="val 10000"/>
          </a:avLst>
        </a:prstGeom>
        <a:solidFill>
          <a:schemeClr val="accent5">
            <a:tint val="40000"/>
            <a:hueOff val="0"/>
            <a:satOff val="0"/>
            <a:lumOff val="0"/>
            <a:alphaOff val="0"/>
          </a:schemeClr>
        </a:solidFill>
        <a:ln w="9525" cap="flat" cmpd="sng" algn="ctr">
          <a:solidFill>
            <a:schemeClr val="dk1">
              <a:hueOff val="0"/>
              <a:satOff val="0"/>
              <a:lumOff val="0"/>
              <a:alphaOff val="0"/>
            </a:schemeClr>
          </a:solidFill>
          <a:prstDash val="solid"/>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txBody>
        <a:bodyPr spcFirstLastPara="0" vert="horz" wrap="square" lIns="205740" tIns="205740" rIns="205740" bIns="205740" numCol="1" spcCol="1270" anchor="ctr" anchorCtr="0">
          <a:noAutofit/>
        </a:bodyPr>
        <a:lstStyle/>
        <a:p>
          <a:pPr lvl="0" algn="ctr" defTabSz="2400300">
            <a:lnSpc>
              <a:spcPct val="90000"/>
            </a:lnSpc>
            <a:spcBef>
              <a:spcPct val="0"/>
            </a:spcBef>
            <a:spcAft>
              <a:spcPct val="35000"/>
            </a:spcAft>
          </a:pPr>
          <a:r>
            <a:rPr lang="uz-Cyrl-UZ" sz="5400" b="1" kern="1200" dirty="0" smtClean="0"/>
            <a:t>Ўлчаш деб</a:t>
          </a:r>
          <a:endParaRPr lang="ru-RU" sz="5400" kern="1200" dirty="0"/>
        </a:p>
      </dsp:txBody>
      <dsp:txXfrm>
        <a:off x="0" y="0"/>
        <a:ext cx="10784114" cy="1171302"/>
      </dsp:txXfrm>
    </dsp:sp>
    <dsp:sp modelId="{AA8DF03D-3550-4F54-9AC2-B36AAE2D4B31}">
      <dsp:nvSpPr>
        <dsp:cNvPr id="0" name=""/>
        <dsp:cNvSpPr/>
      </dsp:nvSpPr>
      <dsp:spPr>
        <a:xfrm>
          <a:off x="346299" y="1171302"/>
          <a:ext cx="10091515" cy="2537822"/>
        </a:xfrm>
        <a:prstGeom prst="roundRect">
          <a:avLst>
            <a:gd name="adj" fmla="val 10000"/>
          </a:avLst>
        </a:prstGeom>
        <a:solidFill>
          <a:schemeClr val="accent5">
            <a:hueOff val="0"/>
            <a:satOff val="0"/>
            <a:lumOff val="0"/>
            <a:alphaOff val="0"/>
          </a:schemeClr>
        </a:solidFill>
        <a:ln>
          <a:noFill/>
        </a:ln>
        <a:effectLst>
          <a:outerShdw blurRad="50800" dist="15240" dir="5400000" algn="tl" rotWithShape="0">
            <a:srgbClr val="000000">
              <a:alpha val="7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1280" tIns="60960" rIns="81280" bIns="60960" numCol="1" spcCol="1270" anchor="ctr" anchorCtr="0">
          <a:noAutofit/>
        </a:bodyPr>
        <a:lstStyle/>
        <a:p>
          <a:pPr lvl="0" algn="ctr" defTabSz="1422400">
            <a:lnSpc>
              <a:spcPct val="90000"/>
            </a:lnSpc>
            <a:spcBef>
              <a:spcPct val="0"/>
            </a:spcBef>
            <a:spcAft>
              <a:spcPct val="35000"/>
            </a:spcAft>
          </a:pPr>
          <a:r>
            <a:rPr lang="uz-Cyrl-UZ" sz="3200" kern="1200" dirty="0" smtClean="0"/>
            <a:t>Шундай солиштириш, англаш, аниқлаш жараё­нига айтиладики, унда ўлчанадиган катталик физик экспери­мент ёрдамида, худди шу турдаги, бирлик сифатида қабул қилинган миқдори билан ўзаро солиштирилади</a:t>
          </a:r>
          <a:endParaRPr lang="ru-RU" sz="3200" kern="1200" dirty="0"/>
        </a:p>
      </dsp:txBody>
      <dsp:txXfrm>
        <a:off x="420629" y="1245632"/>
        <a:ext cx="9942855" cy="23891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E3C67F-92E7-4763-A607-46597D6309B1}">
      <dsp:nvSpPr>
        <dsp:cNvPr id="0" name=""/>
        <dsp:cNvSpPr/>
      </dsp:nvSpPr>
      <dsp:spPr>
        <a:xfrm rot="16200000">
          <a:off x="-1094436" y="1095741"/>
          <a:ext cx="5584826" cy="3393342"/>
        </a:xfrm>
        <a:prstGeom prst="flowChartManualOperation">
          <a:avLst/>
        </a:prstGeom>
        <a:solidFill>
          <a:schemeClr val="accent5">
            <a:hueOff val="0"/>
            <a:satOff val="0"/>
            <a:lumOff val="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8116" bIns="0" numCol="1" spcCol="1270" anchor="ctr" anchorCtr="0">
          <a:noAutofit/>
        </a:bodyPr>
        <a:lstStyle/>
        <a:p>
          <a:pPr lvl="0" algn="ctr" defTabSz="889000">
            <a:lnSpc>
              <a:spcPct val="90000"/>
            </a:lnSpc>
            <a:spcBef>
              <a:spcPct val="0"/>
            </a:spcBef>
            <a:spcAft>
              <a:spcPct val="35000"/>
            </a:spcAft>
          </a:pPr>
          <a:r>
            <a:rPr lang="uz-Cyrl-UZ" sz="2000" b="1" kern="1200" dirty="0" smtClean="0"/>
            <a:t>Ўлчаш</a:t>
          </a:r>
          <a:r>
            <a:rPr lang="uz-Cyrl-UZ" sz="2000" kern="1200" dirty="0" smtClean="0"/>
            <a:t> – бу умуман ҳар хил катталиклар тўғрисида инфор­мация қабул қилиш, ўзгартириш демакдир. Бундан мақсад изланаётган катталикни сон қийматини қўллаш, ишлатиш учун қулай формада аниқлашдир</a:t>
          </a:r>
          <a:endParaRPr lang="ru-RU" sz="2000" kern="1200" dirty="0"/>
        </a:p>
      </dsp:txBody>
      <dsp:txXfrm rot="5400000">
        <a:off x="1306" y="1116964"/>
        <a:ext cx="3393342" cy="3350896"/>
      </dsp:txXfrm>
    </dsp:sp>
    <dsp:sp modelId="{BA88BED3-C3B6-4608-9B77-387FFEC8CB48}">
      <dsp:nvSpPr>
        <dsp:cNvPr id="0" name=""/>
        <dsp:cNvSpPr/>
      </dsp:nvSpPr>
      <dsp:spPr>
        <a:xfrm rot="16200000">
          <a:off x="2553406" y="1095741"/>
          <a:ext cx="5584826" cy="3393342"/>
        </a:xfrm>
        <a:prstGeom prst="flowChartManualOperation">
          <a:avLst/>
        </a:prstGeom>
        <a:solidFill>
          <a:schemeClr val="accent5">
            <a:hueOff val="-9534578"/>
            <a:satOff val="2515"/>
            <a:lumOff val="1275"/>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8116" bIns="0" numCol="1" spcCol="1270" anchor="ctr" anchorCtr="0">
          <a:noAutofit/>
        </a:bodyPr>
        <a:lstStyle/>
        <a:p>
          <a:pPr lvl="0" algn="ctr" defTabSz="889000">
            <a:lnSpc>
              <a:spcPct val="90000"/>
            </a:lnSpc>
            <a:spcBef>
              <a:spcPct val="0"/>
            </a:spcBef>
            <a:spcAft>
              <a:spcPct val="35000"/>
            </a:spcAft>
          </a:pPr>
          <a:r>
            <a:rPr lang="uz-Cyrl-UZ" sz="2000" b="1" kern="1200" dirty="0" smtClean="0"/>
            <a:t>Ўлчаш жараёни </a:t>
          </a:r>
          <a:r>
            <a:rPr lang="uz-Cyrl-UZ" sz="2000" kern="1200" dirty="0" smtClean="0"/>
            <a:t>– бу солиштириш экспериментини ўтка­зиш жараёнидир (солиштириш қандай усулда бўлмасин)</a:t>
          </a:r>
          <a:endParaRPr lang="ru-RU" sz="2000" kern="1200" dirty="0"/>
        </a:p>
      </dsp:txBody>
      <dsp:txXfrm rot="5400000">
        <a:off x="3649148" y="1116964"/>
        <a:ext cx="3393342" cy="3350896"/>
      </dsp:txXfrm>
    </dsp:sp>
    <dsp:sp modelId="{34E3C1C3-510B-4C07-885B-124CD31E7E4F}">
      <dsp:nvSpPr>
        <dsp:cNvPr id="0" name=""/>
        <dsp:cNvSpPr/>
      </dsp:nvSpPr>
      <dsp:spPr>
        <a:xfrm rot="16200000">
          <a:off x="6201249" y="1095741"/>
          <a:ext cx="5584826" cy="3393342"/>
        </a:xfrm>
        <a:prstGeom prst="flowChartManualOperation">
          <a:avLst/>
        </a:prstGeom>
        <a:solidFill>
          <a:schemeClr val="accent5">
            <a:hueOff val="-19069156"/>
            <a:satOff val="5029"/>
            <a:lumOff val="2549"/>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8116" bIns="0" numCol="1" spcCol="1270" anchor="ctr" anchorCtr="0">
          <a:noAutofit/>
        </a:bodyPr>
        <a:lstStyle/>
        <a:p>
          <a:pPr lvl="0" algn="ctr" defTabSz="889000">
            <a:lnSpc>
              <a:spcPct val="90000"/>
            </a:lnSpc>
            <a:spcBef>
              <a:spcPct val="0"/>
            </a:spcBef>
            <a:spcAft>
              <a:spcPct val="35000"/>
            </a:spcAft>
          </a:pPr>
          <a:r>
            <a:rPr lang="uz-Cyrl-UZ" sz="2000" b="1" kern="1200" dirty="0" smtClean="0"/>
            <a:t>Ўлчаш усули эса</a:t>
          </a:r>
          <a:r>
            <a:rPr lang="uz-Cyrl-UZ" sz="2000" kern="1200" dirty="0" smtClean="0"/>
            <a:t> – бу физик экспериментнинг аниқ маъ­лум структура ёрдамида, ўлчаш воситалари ёрдамида ва экс­перимент ўтказишнинг аниқ йўли, алгоритми ёрдамида бажа­рилиши, амалга оширилиши усулидир</a:t>
          </a:r>
          <a:endParaRPr lang="ru-RU" sz="2000" kern="1200" dirty="0"/>
        </a:p>
      </dsp:txBody>
      <dsp:txXfrm rot="5400000">
        <a:off x="7296991" y="1116964"/>
        <a:ext cx="3393342" cy="3350896"/>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E591AE-C3CB-42DF-A86D-A489621B4EA7}" type="datetimeFigureOut">
              <a:rPr lang="ru-RU" smtClean="0"/>
              <a:t>18.04.2019</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59F68B-4009-4EC0-96A1-6BF11B64D135}" type="slidenum">
              <a:rPr lang="ru-RU" smtClean="0"/>
              <a:t>‹#›</a:t>
            </a:fld>
            <a:endParaRPr lang="ru-RU"/>
          </a:p>
        </p:txBody>
      </p:sp>
    </p:spTree>
    <p:extLst>
      <p:ext uri="{BB962C8B-B14F-4D97-AF65-F5344CB8AC3E}">
        <p14:creationId xmlns:p14="http://schemas.microsoft.com/office/powerpoint/2010/main" val="122126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r>
              <a:rPr lang="ru-RU" smtClean="0"/>
              <a:t>4/14/2019</a:t>
            </a:r>
            <a:endParaRPr lang="en-US" dirty="0"/>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4FAB73BC-B049-4115-A692-8D63A059BFB8}" type="slidenum">
              <a:rPr lang="en-US" dirty="0"/>
              <a:pPr/>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ru-RU" smtClean="0"/>
              <a:t>Образец заголовка</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ru-RU" smtClean="0"/>
              <a:t>Образец текста</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r>
              <a:rPr lang="ru-RU" smtClean="0"/>
              <a:t>4/14/2019</a:t>
            </a:r>
            <a:endParaRPr lang="en-US" dirty="0"/>
          </a:p>
        </p:txBody>
      </p:sp>
      <p:sp>
        <p:nvSpPr>
          <p:cNvPr id="8" name="Footer Placeholder 7"/>
          <p:cNvSpPr>
            <a:spLocks noGrp="1"/>
          </p:cNvSpPr>
          <p:nvPr>
            <p:ph type="ftr" sz="quarter" idx="11"/>
          </p:nvPr>
        </p:nvSpPr>
        <p:spPr/>
        <p:txBody>
          <a:bodyPr/>
          <a:lstStyle/>
          <a:p>
            <a:r>
              <a:rPr lang="ru-RU" smtClean="0"/>
              <a:t>Назоратнинг технологик асбоблари</a:t>
            </a:r>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r>
              <a:rPr lang="ru-RU" smtClean="0"/>
              <a:t>4/14/2019</a:t>
            </a:r>
            <a:endParaRPr lang="en-US" dirty="0"/>
          </a:p>
        </p:txBody>
      </p:sp>
      <p:sp>
        <p:nvSpPr>
          <p:cNvPr id="4" name="Footer Placeholder 3"/>
          <p:cNvSpPr>
            <a:spLocks noGrp="1"/>
          </p:cNvSpPr>
          <p:nvPr>
            <p:ph type="ftr" sz="quarter" idx="11"/>
          </p:nvPr>
        </p:nvSpPr>
        <p:spPr/>
        <p:txBody>
          <a:bodyPr/>
          <a:lstStyle/>
          <a:p>
            <a:r>
              <a:rPr lang="ru-RU" smtClean="0"/>
              <a:t>Назоратнинг технологик асбоблари</a:t>
            </a:r>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ru-RU" smtClean="0"/>
              <a:t>4/14/2019</a:t>
            </a:r>
            <a:endParaRPr lang="en-US" dirty="0"/>
          </a:p>
        </p:txBody>
      </p:sp>
      <p:sp>
        <p:nvSpPr>
          <p:cNvPr id="3" name="Footer Placeholder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ru-RU" smtClean="0"/>
              <a:t>Образец заголовка</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0" y="0"/>
            <a:ext cx="11292840" cy="5128923"/>
          </a:xfrm>
          <a:blipFill>
            <a:blip r:embed="rId2"/>
            <a:stretch>
              <a:fillRect/>
            </a:stretch>
          </a:blip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r>
              <a:rPr lang="ru-RU" smtClean="0"/>
              <a:t>4/14/2019</a:t>
            </a:r>
            <a:endParaRPr lang="en-US" dirty="0"/>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r>
              <a:rPr lang="ru-RU" smtClean="0"/>
              <a:t>Назоратнинг технологик асбоблари</a:t>
            </a:r>
            <a:endParaRPr lang="en-US" dirty="0"/>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hdr="0" dt="0"/>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6.jpe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2.xml"/><Relationship Id="rId7" Type="http://schemas.openxmlformats.org/officeDocument/2006/relationships/diagramColors" Target="../diagrams/colors1.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slideLayout" Target="../slideLayouts/slideLayout2.xml"/><Relationship Id="rId7" Type="http://schemas.openxmlformats.org/officeDocument/2006/relationships/diagramColors" Target="../diagrams/colors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61872" y="528034"/>
            <a:ext cx="10238962" cy="1700011"/>
          </a:xfrm>
        </p:spPr>
        <p:txBody>
          <a:bodyPr>
            <a:normAutofit/>
          </a:bodyPr>
          <a:lstStyle/>
          <a:p>
            <a:pPr algn="r"/>
            <a:r>
              <a:rPr lang="ru-RU" sz="3600" dirty="0" smtClean="0"/>
              <a:t>2-мавзу: </a:t>
            </a:r>
            <a:r>
              <a:rPr lang="ru-RU" sz="3600" dirty="0" err="1"/>
              <a:t>Ўлчаш</a:t>
            </a:r>
            <a:r>
              <a:rPr lang="ru-RU" sz="3600" dirty="0"/>
              <a:t> </a:t>
            </a:r>
            <a:r>
              <a:rPr lang="ru-RU" sz="3600" dirty="0" err="1"/>
              <a:t>воситалари</a:t>
            </a:r>
            <a:r>
              <a:rPr lang="ru-RU" sz="3600" dirty="0"/>
              <a:t> </a:t>
            </a:r>
            <a:r>
              <a:rPr lang="ru-RU" sz="3600" dirty="0" err="1"/>
              <a:t>ва</a:t>
            </a:r>
            <a:r>
              <a:rPr lang="ru-RU" sz="3600" dirty="0"/>
              <a:t> </a:t>
            </a:r>
            <a:r>
              <a:rPr lang="ru-RU" sz="3600" dirty="0" err="1"/>
              <a:t>тизимлари</a:t>
            </a:r>
            <a:r>
              <a:rPr lang="ru-RU" sz="3600" dirty="0"/>
              <a:t>. </a:t>
            </a:r>
            <a:r>
              <a:rPr lang="ru-RU" sz="3600" dirty="0" err="1"/>
              <a:t>Ўлчаш</a:t>
            </a:r>
            <a:r>
              <a:rPr lang="ru-RU" sz="3600" dirty="0"/>
              <a:t> </a:t>
            </a:r>
            <a:r>
              <a:rPr lang="ru-RU" sz="3600" dirty="0" err="1"/>
              <a:t>туғрисида</a:t>
            </a:r>
            <a:r>
              <a:rPr lang="ru-RU" sz="3600" dirty="0"/>
              <a:t> </a:t>
            </a:r>
            <a:r>
              <a:rPr lang="ru-RU" sz="3600" dirty="0" err="1"/>
              <a:t>умумий</a:t>
            </a:r>
            <a:r>
              <a:rPr lang="ru-RU" sz="3600" dirty="0"/>
              <a:t> </a:t>
            </a:r>
            <a:r>
              <a:rPr lang="ru-RU" sz="3600" dirty="0" err="1"/>
              <a:t>маълумотлар</a:t>
            </a:r>
            <a:r>
              <a:rPr lang="ru-RU" sz="3600" dirty="0"/>
              <a:t>. </a:t>
            </a:r>
            <a:r>
              <a:rPr lang="ru-RU" sz="3600" dirty="0" err="1"/>
              <a:t>Ўлчашларнинг</a:t>
            </a:r>
            <a:r>
              <a:rPr lang="ru-RU" sz="3600" dirty="0"/>
              <a:t> </a:t>
            </a:r>
            <a:r>
              <a:rPr lang="ru-RU" sz="3600" dirty="0" err="1"/>
              <a:t>таснифи</a:t>
            </a:r>
            <a:r>
              <a:rPr lang="ru-RU" sz="3600" dirty="0"/>
              <a:t>. </a:t>
            </a:r>
            <a:r>
              <a:rPr lang="ru-RU" sz="3600" dirty="0" err="1"/>
              <a:t>Ўлчаш</a:t>
            </a:r>
            <a:r>
              <a:rPr lang="ru-RU" sz="3600" dirty="0"/>
              <a:t> </a:t>
            </a:r>
            <a:r>
              <a:rPr lang="ru-RU" sz="3600" dirty="0" err="1"/>
              <a:t>усуллари</a:t>
            </a:r>
            <a:endParaRPr lang="ru-RU" sz="3600" dirty="0"/>
          </a:p>
        </p:txBody>
      </p:sp>
      <p:sp>
        <p:nvSpPr>
          <p:cNvPr id="3" name="Подзаголовок 2"/>
          <p:cNvSpPr>
            <a:spLocks noGrp="1"/>
          </p:cNvSpPr>
          <p:nvPr>
            <p:ph type="subTitle" idx="1"/>
          </p:nvPr>
        </p:nvSpPr>
        <p:spPr>
          <a:xfrm>
            <a:off x="1145962" y="2971800"/>
            <a:ext cx="10599570" cy="3493394"/>
          </a:xfrm>
        </p:spPr>
        <p:txBody>
          <a:bodyPr>
            <a:normAutofit/>
          </a:bodyPr>
          <a:lstStyle/>
          <a:p>
            <a:r>
              <a:rPr lang="ru-RU" dirty="0" smtClean="0"/>
              <a:t>Режа: </a:t>
            </a:r>
          </a:p>
          <a:p>
            <a:r>
              <a:rPr lang="ru-RU" dirty="0" smtClean="0"/>
              <a:t>1. </a:t>
            </a:r>
            <a:r>
              <a:rPr lang="uz-Cyrl-UZ" dirty="0" smtClean="0"/>
              <a:t>Ўлчаш ва унинг турлари </a:t>
            </a:r>
            <a:r>
              <a:rPr lang="ru-RU" dirty="0" smtClean="0"/>
              <a:t> </a:t>
            </a:r>
          </a:p>
          <a:p>
            <a:r>
              <a:rPr lang="ru-RU" dirty="0" smtClean="0"/>
              <a:t>2. </a:t>
            </a:r>
            <a:r>
              <a:rPr lang="uz-Cyrl-UZ" dirty="0" smtClean="0"/>
              <a:t>Ўлчаш </a:t>
            </a:r>
            <a:r>
              <a:rPr lang="uz-Cyrl-UZ" dirty="0"/>
              <a:t>жараёни ва ўлчаш объектлари</a:t>
            </a:r>
            <a:endParaRPr lang="ru-RU" dirty="0" smtClean="0"/>
          </a:p>
          <a:p>
            <a:r>
              <a:rPr lang="ru-RU" dirty="0" smtClean="0"/>
              <a:t>3. </a:t>
            </a:r>
            <a:r>
              <a:rPr lang="uz-Cyrl-UZ" b="1" dirty="0"/>
              <a:t>Катталиклар</a:t>
            </a:r>
            <a:endParaRPr lang="ru-RU" dirty="0" smtClean="0"/>
          </a:p>
          <a:p>
            <a:r>
              <a:rPr lang="ru-RU" dirty="0" smtClean="0"/>
              <a:t> </a:t>
            </a:r>
            <a:endParaRPr lang="ru-RU" dirty="0"/>
          </a:p>
        </p:txBody>
      </p:sp>
      <p:pic>
        <p:nvPicPr>
          <p:cNvPr id="5" name="2.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0732" y="223234"/>
            <a:ext cx="609600" cy="609600"/>
          </a:xfrm>
          <a:prstGeom prst="rect">
            <a:avLst/>
          </a:prstGeom>
        </p:spPr>
      </p:pic>
    </p:spTree>
    <p:extLst>
      <p:ext uri="{BB962C8B-B14F-4D97-AF65-F5344CB8AC3E}">
        <p14:creationId xmlns:p14="http://schemas.microsoft.com/office/powerpoint/2010/main" val="927940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458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fontScale="90000"/>
          </a:bodyPr>
          <a:lstStyle/>
          <a:p>
            <a:pPr algn="r"/>
            <a:r>
              <a:rPr lang="uz-Cyrl-UZ" dirty="0"/>
              <a:t>Ўлчаш ва </a:t>
            </a:r>
            <a:r>
              <a:rPr lang="uz-Cyrl-UZ" dirty="0" smtClean="0"/>
              <a:t>унинг </a:t>
            </a:r>
            <a:r>
              <a:rPr lang="uz-Cyrl-UZ" dirty="0"/>
              <a:t>турлари</a:t>
            </a:r>
            <a:endParaRPr lang="ru-RU" dirty="0"/>
          </a:p>
        </p:txBody>
      </p:sp>
      <p:sp>
        <p:nvSpPr>
          <p:cNvPr id="4" name="Объект 2"/>
          <p:cNvSpPr txBox="1">
            <a:spLocks/>
          </p:cNvSpPr>
          <p:nvPr/>
        </p:nvSpPr>
        <p:spPr>
          <a:xfrm>
            <a:off x="1261872" y="2051557"/>
            <a:ext cx="8595360" cy="3102087"/>
          </a:xfrm>
          <a:prstGeom prst="rect">
            <a:avLst/>
          </a:prstGeom>
        </p:spPr>
        <p:txBody>
          <a:bodyPr vert="horz" lIns="91440" tIns="45720" rIns="91440" bIns="45720" rtlCol="0">
            <a:norm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endParaRPr lang="ru-RU" dirty="0"/>
          </a:p>
        </p:txBody>
      </p:sp>
      <p:sp>
        <p:nvSpPr>
          <p:cNvPr id="5" name="Прямоугольник 4"/>
          <p:cNvSpPr/>
          <p:nvPr/>
        </p:nvSpPr>
        <p:spPr>
          <a:xfrm>
            <a:off x="492273" y="1068607"/>
            <a:ext cx="10719816" cy="3816429"/>
          </a:xfrm>
          <a:prstGeom prst="rect">
            <a:avLst/>
          </a:prstGeom>
        </p:spPr>
        <p:txBody>
          <a:bodyPr wrap="square">
            <a:spAutoFit/>
          </a:bodyPr>
          <a:lstStyle/>
          <a:p>
            <a:pPr algn="just"/>
            <a:r>
              <a:rPr lang="uz-Cyrl-UZ" b="1" dirty="0" smtClean="0">
                <a:latin typeface="+mj-lt"/>
              </a:rPr>
              <a:t>	</a:t>
            </a:r>
            <a:r>
              <a:rPr lang="en-US" b="1" dirty="0" err="1" smtClean="0">
                <a:latin typeface="+mj-lt"/>
              </a:rPr>
              <a:t>Ўлчaш</a:t>
            </a:r>
            <a:r>
              <a:rPr lang="en-US" b="1" dirty="0" smtClean="0">
                <a:latin typeface="+mj-lt"/>
              </a:rPr>
              <a:t> </a:t>
            </a:r>
            <a:r>
              <a:rPr lang="en-US" dirty="0">
                <a:latin typeface="+mj-lt"/>
              </a:rPr>
              <a:t>— </a:t>
            </a:r>
            <a:r>
              <a:rPr lang="en-US" dirty="0" err="1">
                <a:latin typeface="+mj-lt"/>
              </a:rPr>
              <a:t>физик</a:t>
            </a:r>
            <a:r>
              <a:rPr lang="en-US" dirty="0">
                <a:latin typeface="+mj-lt"/>
              </a:rPr>
              <a:t> </a:t>
            </a:r>
            <a:r>
              <a:rPr lang="en-US" dirty="0" err="1">
                <a:latin typeface="+mj-lt"/>
              </a:rPr>
              <a:t>кaттaликлaр</a:t>
            </a:r>
            <a:r>
              <a:rPr lang="en-US" dirty="0">
                <a:latin typeface="+mj-lt"/>
              </a:rPr>
              <a:t> </a:t>
            </a:r>
            <a:r>
              <a:rPr lang="en-US" dirty="0" err="1">
                <a:latin typeface="+mj-lt"/>
              </a:rPr>
              <a:t>қиймaтлaрини</a:t>
            </a:r>
            <a:r>
              <a:rPr lang="en-US" dirty="0">
                <a:latin typeface="+mj-lt"/>
              </a:rPr>
              <a:t> </a:t>
            </a:r>
            <a:r>
              <a:rPr lang="en-US" dirty="0" err="1">
                <a:latin typeface="+mj-lt"/>
              </a:rPr>
              <a:t>тaжрибaдa</a:t>
            </a:r>
            <a:r>
              <a:rPr lang="en-US" dirty="0">
                <a:latin typeface="+mj-lt"/>
              </a:rPr>
              <a:t> </a:t>
            </a:r>
            <a:r>
              <a:rPr lang="en-US" dirty="0" err="1">
                <a:latin typeface="+mj-lt"/>
              </a:rPr>
              <a:t>мaxсус</a:t>
            </a:r>
            <a:r>
              <a:rPr lang="en-US" dirty="0">
                <a:latin typeface="+mj-lt"/>
              </a:rPr>
              <a:t> </a:t>
            </a:r>
            <a:r>
              <a:rPr lang="en-US" dirty="0" err="1">
                <a:latin typeface="+mj-lt"/>
              </a:rPr>
              <a:t>тexник</a:t>
            </a:r>
            <a:r>
              <a:rPr lang="en-US" dirty="0">
                <a:latin typeface="+mj-lt"/>
              </a:rPr>
              <a:t> </a:t>
            </a:r>
            <a:r>
              <a:rPr lang="en-US" dirty="0" err="1">
                <a:latin typeface="+mj-lt"/>
              </a:rPr>
              <a:t>вoситaлaр</a:t>
            </a:r>
            <a:r>
              <a:rPr lang="en-US" dirty="0">
                <a:latin typeface="+mj-lt"/>
              </a:rPr>
              <a:t> </a:t>
            </a:r>
            <a:r>
              <a:rPr lang="en-US" dirty="0" err="1">
                <a:latin typeface="+mj-lt"/>
              </a:rPr>
              <a:t>ёрдaмидa</a:t>
            </a:r>
            <a:r>
              <a:rPr lang="en-US" dirty="0">
                <a:latin typeface="+mj-lt"/>
              </a:rPr>
              <a:t> </a:t>
            </a:r>
            <a:r>
              <a:rPr lang="en-US" dirty="0" err="1">
                <a:latin typeface="+mj-lt"/>
              </a:rPr>
              <a:t>aниқлaш</a:t>
            </a:r>
            <a:r>
              <a:rPr lang="en-US" dirty="0">
                <a:latin typeface="+mj-lt"/>
              </a:rPr>
              <a:t>. </a:t>
            </a:r>
            <a:r>
              <a:rPr lang="uz-Cyrl-UZ" dirty="0">
                <a:latin typeface="+mj-lt"/>
              </a:rPr>
              <a:t>Кўп ҳoллaрдa ўлчaш жaрaёнидa ўлчaнaётгaн кaттaликни шундaй физик кaттaлик билaн тaкқoслaнaдики, унгa 1 гa тeнг бўлгaн қиймaт бeрилaди вa у физик кaттaлик бирлиги ёки </a:t>
            </a:r>
            <a:r>
              <a:rPr lang="uz-Cyrl-UZ" i="1" dirty="0">
                <a:latin typeface="+mj-lt"/>
              </a:rPr>
              <a:t>ўлчoв бирлиги </a:t>
            </a:r>
            <a:r>
              <a:rPr lang="uz-Cyrl-UZ" dirty="0">
                <a:latin typeface="+mj-lt"/>
              </a:rPr>
              <a:t>дeйилaди</a:t>
            </a:r>
            <a:r>
              <a:rPr lang="uz-Cyrl-UZ" dirty="0" smtClean="0">
                <a:latin typeface="+mj-lt"/>
              </a:rPr>
              <a:t>.</a:t>
            </a:r>
          </a:p>
          <a:p>
            <a:pPr algn="just"/>
            <a:endParaRPr lang="uz-Cyrl-UZ" dirty="0" smtClean="0">
              <a:latin typeface="+mj-lt"/>
            </a:endParaRPr>
          </a:p>
          <a:p>
            <a:pPr lvl="0" indent="449263" algn="just" defTabSz="914400" eaLnBrk="0" fontAlgn="base" hangingPunct="0">
              <a:spcBef>
                <a:spcPct val="0"/>
              </a:spcBef>
              <a:spcAft>
                <a:spcPct val="0"/>
              </a:spcAft>
            </a:pPr>
            <a:r>
              <a:rPr lang="uz-Cyrl-UZ" altLang="ru-RU" b="1" dirty="0">
                <a:solidFill>
                  <a:srgbClr val="000000"/>
                </a:solidFill>
                <a:latin typeface="+mj-lt"/>
                <a:ea typeface="Yu Mincho" charset="-128"/>
                <a:cs typeface="Times New Roman" panose="02020603050405020304" pitchFamily="18" charset="0"/>
              </a:rPr>
              <a:t>Ўлчaш нaтижaси </a:t>
            </a:r>
            <a:r>
              <a:rPr lang="uz-Cyrl-UZ" altLang="ru-RU" dirty="0">
                <a:solidFill>
                  <a:srgbClr val="000000"/>
                </a:solidFill>
                <a:latin typeface="+mj-lt"/>
                <a:ea typeface="Yu Mincho" charset="-128"/>
                <a:cs typeface="Times New Roman" panose="02020603050405020304" pitchFamily="18" charset="0"/>
              </a:rPr>
              <a:t>— кaттaликнинг ўлчaш усули билaн, мaсaлaн, кaттaликни ўлчoв бирлиги билaн тaққoслaш ёрдaмидa тoпилгaн қиймaтидaн ибoрaт. Ўлчaш нaтижaсини тeнглaмa кўринишидa қуйидaгичa ёзиш мумкин:</a:t>
            </a:r>
            <a:endParaRPr lang="ru-RU" altLang="ru-RU" sz="1600" dirty="0">
              <a:latin typeface="+mj-lt"/>
            </a:endParaRPr>
          </a:p>
          <a:p>
            <a:pPr lvl="0" indent="449263" algn="just" defTabSz="914400" eaLnBrk="0" fontAlgn="base" hangingPunct="0">
              <a:spcBef>
                <a:spcPct val="0"/>
              </a:spcBef>
              <a:spcAft>
                <a:spcPct val="0"/>
              </a:spcAft>
            </a:pPr>
            <a:endParaRPr lang="ru-RU" altLang="ru-RU" sz="2400" dirty="0">
              <a:latin typeface="+mj-lt"/>
            </a:endParaRPr>
          </a:p>
          <a:p>
            <a:pPr algn="just"/>
            <a:endParaRPr lang="uz-Cyrl-UZ" dirty="0" smtClean="0">
              <a:latin typeface="+mj-lt"/>
            </a:endParaRPr>
          </a:p>
          <a:p>
            <a:pPr algn="just"/>
            <a:endParaRPr lang="uz-Cyrl-UZ" dirty="0" smtClean="0">
              <a:latin typeface="+mj-lt"/>
            </a:endParaRPr>
          </a:p>
          <a:p>
            <a:pPr algn="just"/>
            <a:r>
              <a:rPr lang="uz-Cyrl-UZ" dirty="0">
                <a:latin typeface="+mj-lt"/>
              </a:rPr>
              <a:t/>
            </a:r>
            <a:br>
              <a:rPr lang="uz-Cyrl-UZ" dirty="0">
                <a:latin typeface="+mj-lt"/>
              </a:rPr>
            </a:br>
            <a:endParaRPr lang="ru-RU" sz="2000" dirty="0">
              <a:latin typeface="+mj-lt"/>
            </a:endParaRPr>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2</a:t>
            </a:fld>
            <a:endParaRPr lang="en-US" dirty="0"/>
          </a:p>
        </p:txBody>
      </p:sp>
      <p:pic>
        <p:nvPicPr>
          <p:cNvPr id="4100" name="Рисунок 1"/>
          <p:cNvPicPr>
            <a:picLocks noChangeAspect="1" noChangeArrowheads="1"/>
          </p:cNvPicPr>
          <p:nvPr/>
        </p:nvPicPr>
        <p:blipFill>
          <a:blip r:embed="rId4">
            <a:extLst>
              <a:ext uri="{28A0092B-C50C-407E-A947-70E740481C1C}">
                <a14:useLocalDpi xmlns:a14="http://schemas.microsoft.com/office/drawing/2010/main" val="0"/>
              </a:ext>
            </a:extLst>
          </a:blip>
          <a:srcRect l="32710" t="26682" r="37787" b="61774"/>
          <a:stretch>
            <a:fillRect/>
          </a:stretch>
        </p:blipFill>
        <p:spPr bwMode="auto">
          <a:xfrm>
            <a:off x="3569794" y="3390035"/>
            <a:ext cx="4564774" cy="1116385"/>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6"/>
          <p:cNvSpPr>
            <a:spLocks noChangeArrowheads="1"/>
          </p:cNvSpPr>
          <p:nvPr/>
        </p:nvSpPr>
        <p:spPr bwMode="auto">
          <a:xfrm>
            <a:off x="492273" y="4535397"/>
            <a:ext cx="10609315"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i="1" u="none" strike="noStrike" cap="none" normalizeH="0" baseline="0" dirty="0" err="1" smtClean="0">
                <a:ln>
                  <a:noFill/>
                </a:ln>
                <a:solidFill>
                  <a:srgbClr val="000000"/>
                </a:solidFill>
                <a:effectLst/>
                <a:ea typeface="Yu Mincho" charset="-128"/>
                <a:cs typeface="Times New Roman" panose="02020603050405020304" pitchFamily="18" charset="0"/>
              </a:rPr>
              <a:t>бу</a:t>
            </a:r>
            <a:r>
              <a:rPr kumimoji="0" lang="ru-RU" altLang="ru-RU" i="1" u="none" strike="noStrike" cap="none" normalizeH="0" baseline="0" dirty="0" smtClean="0">
                <a:ln>
                  <a:noFill/>
                </a:ln>
                <a:solidFill>
                  <a:srgbClr val="000000"/>
                </a:solidFill>
                <a:effectLst/>
                <a:ea typeface="Yu Mincho" charset="-128"/>
                <a:cs typeface="Times New Roman" panose="02020603050405020304" pitchFamily="18" charset="0"/>
              </a:rPr>
              <a:t> </a:t>
            </a:r>
            <a:r>
              <a:rPr kumimoji="0" lang="ru-RU" altLang="ru-RU" i="1" u="none" strike="noStrike" cap="none" normalizeH="0" baseline="0" dirty="0" err="1" smtClean="0">
                <a:ln>
                  <a:noFill/>
                </a:ln>
                <a:solidFill>
                  <a:srgbClr val="000000"/>
                </a:solidFill>
                <a:effectLst/>
                <a:ea typeface="Yu Mincho" charset="-128"/>
                <a:cs typeface="Times New Roman" panose="02020603050405020304" pitchFamily="18" charset="0"/>
              </a:rPr>
              <a:t>eрдa</a:t>
            </a:r>
            <a:r>
              <a:rPr kumimoji="0" lang="ru-RU" altLang="ru-RU" i="1" u="none" strike="noStrike" cap="none" normalizeH="0" baseline="0" dirty="0" smtClean="0">
                <a:ln>
                  <a:noFill/>
                </a:ln>
                <a:solidFill>
                  <a:srgbClr val="000000"/>
                </a:solidFill>
                <a:effectLst/>
                <a:ea typeface="Yu Mincho" charset="-128"/>
                <a:cs typeface="Times New Roman" panose="02020603050405020304" pitchFamily="18" charset="0"/>
              </a:rPr>
              <a:t>, </a:t>
            </a:r>
            <a:r>
              <a:rPr kumimoji="0" lang="ru-RU" altLang="ja-JP" i="1" u="none" strike="noStrike" cap="none" normalizeH="0" baseline="0" dirty="0" smtClean="0">
                <a:ln>
                  <a:noFill/>
                </a:ln>
                <a:solidFill>
                  <a:srgbClr val="000000"/>
                </a:solidFill>
                <a:effectLst/>
                <a:ea typeface="MS Mincho" panose="02020609040205080304" pitchFamily="49" charset="-128"/>
                <a:cs typeface="Times New Roman" panose="02020603050405020304" pitchFamily="18" charset="0"/>
              </a:rPr>
              <a:t>Q</a:t>
            </a:r>
            <a:r>
              <a:rPr kumimoji="0" lang="ru-RU" altLang="ja-JP" i="1" u="none" strike="noStrike" cap="none" normalizeH="0" baseline="0" dirty="0" smtClean="0">
                <a:ln>
                  <a:noFill/>
                </a:ln>
                <a:solidFill>
                  <a:srgbClr val="000000"/>
                </a:solidFill>
                <a:effectLst/>
                <a:ea typeface="Yu Mincho" charset="-128"/>
                <a:cs typeface="Times New Roman" panose="02020603050405020304" pitchFamily="18" charset="0"/>
              </a:rPr>
              <a:t>—</a:t>
            </a:r>
            <a:r>
              <a:rPr kumimoji="0" lang="ru-RU" altLang="ja-JP" i="1" u="none" strike="noStrike" cap="none" normalizeH="0" baseline="0" dirty="0" err="1" smtClean="0">
                <a:ln>
                  <a:noFill/>
                </a:ln>
                <a:solidFill>
                  <a:srgbClr val="000000"/>
                </a:solidFill>
                <a:effectLst/>
                <a:ea typeface="Yu Mincho" charset="-128"/>
                <a:cs typeface="Times New Roman" panose="02020603050405020304" pitchFamily="18" charset="0"/>
              </a:rPr>
              <a:t>ўлчaнaётгaн</a:t>
            </a:r>
            <a:r>
              <a:rPr kumimoji="0" lang="ru-RU" altLang="ja-JP" i="1" u="none" strike="noStrike" cap="none" normalizeH="0" baseline="0" dirty="0" smtClean="0">
                <a:ln>
                  <a:noFill/>
                </a:ln>
                <a:solidFill>
                  <a:srgbClr val="000000"/>
                </a:solidFill>
                <a:effectLst/>
                <a:ea typeface="Yu Mincho" charset="-128"/>
                <a:cs typeface="Times New Roman" panose="02020603050405020304" pitchFamily="18" charset="0"/>
              </a:rPr>
              <a:t> физик </a:t>
            </a:r>
            <a:r>
              <a:rPr kumimoji="0" lang="ru-RU" altLang="ja-JP" i="1" u="none" strike="noStrike" cap="none" normalizeH="0" baseline="0" dirty="0" err="1" smtClean="0">
                <a:ln>
                  <a:noFill/>
                </a:ln>
                <a:solidFill>
                  <a:srgbClr val="000000"/>
                </a:solidFill>
                <a:effectLst/>
                <a:ea typeface="Yu Mincho" charset="-128"/>
                <a:cs typeface="Times New Roman" panose="02020603050405020304" pitchFamily="18" charset="0"/>
              </a:rPr>
              <a:t>кaттaлик</a:t>
            </a:r>
            <a:r>
              <a:rPr kumimoji="0" lang="ru-RU" altLang="ja-JP" i="1" u="none" strike="noStrike" cap="none" normalizeH="0" baseline="0" dirty="0" smtClean="0">
                <a:ln>
                  <a:noFill/>
                </a:ln>
                <a:solidFill>
                  <a:srgbClr val="000000"/>
                </a:solidFill>
                <a:effectLst/>
                <a:ea typeface="Yu Mincho" charset="-128"/>
                <a:cs typeface="Times New Roman" panose="02020603050405020304" pitchFamily="18" charset="0"/>
              </a:rPr>
              <a:t>, U — </a:t>
            </a:r>
            <a:r>
              <a:rPr kumimoji="0" lang="ru-RU" altLang="ja-JP" i="1" u="none" strike="noStrike" cap="none" normalizeH="0" baseline="0" dirty="0" err="1" smtClean="0">
                <a:ln>
                  <a:noFill/>
                </a:ln>
                <a:solidFill>
                  <a:srgbClr val="000000"/>
                </a:solidFill>
                <a:effectLst/>
                <a:ea typeface="Yu Mincho" charset="-128"/>
                <a:cs typeface="Times New Roman" panose="02020603050405020304" pitchFamily="18" charset="0"/>
              </a:rPr>
              <a:t>ўлчaш</a:t>
            </a:r>
            <a:r>
              <a:rPr kumimoji="0" lang="ru-RU" altLang="ja-JP" i="1" u="none" strike="noStrike" cap="none" normalizeH="0" baseline="0" dirty="0" smtClean="0">
                <a:ln>
                  <a:noFill/>
                </a:ln>
                <a:solidFill>
                  <a:srgbClr val="000000"/>
                </a:solidFill>
                <a:effectLst/>
                <a:ea typeface="Yu Mincho" charset="-128"/>
                <a:cs typeface="Times New Roman" panose="02020603050405020304" pitchFamily="18" charset="0"/>
              </a:rPr>
              <a:t> </a:t>
            </a:r>
            <a:r>
              <a:rPr kumimoji="0" lang="ru-RU" altLang="ja-JP" i="1" u="none" strike="noStrike" cap="none" normalizeH="0" baseline="0" dirty="0" err="1" smtClean="0">
                <a:ln>
                  <a:noFill/>
                </a:ln>
                <a:solidFill>
                  <a:srgbClr val="000000"/>
                </a:solidFill>
                <a:effectLst/>
                <a:ea typeface="Yu Mincho" charset="-128"/>
                <a:cs typeface="Times New Roman" panose="02020603050405020304" pitchFamily="18" charset="0"/>
              </a:rPr>
              <a:t>нaтижaси</a:t>
            </a:r>
            <a:r>
              <a:rPr kumimoji="0" lang="ru-RU" altLang="ja-JP" i="1" u="none" strike="noStrike" cap="none" normalizeH="0" baseline="0" dirty="0" smtClean="0">
                <a:ln>
                  <a:noFill/>
                </a:ln>
                <a:solidFill>
                  <a:srgbClr val="000000"/>
                </a:solidFill>
                <a:effectLst/>
                <a:ea typeface="Yu Mincho" charset="-128"/>
                <a:cs typeface="Times New Roman" panose="02020603050405020304" pitchFamily="18" charset="0"/>
              </a:rPr>
              <a:t> </a:t>
            </a:r>
            <a:r>
              <a:rPr kumimoji="0" lang="ru-RU" altLang="ja-JP" i="1" u="none" strike="noStrike" cap="none" normalizeH="0" baseline="0" dirty="0" err="1" smtClean="0">
                <a:ln>
                  <a:noFill/>
                </a:ln>
                <a:solidFill>
                  <a:srgbClr val="000000"/>
                </a:solidFill>
                <a:effectLst/>
                <a:ea typeface="Yu Mincho" charset="-128"/>
                <a:cs typeface="Times New Roman" panose="02020603050405020304" pitchFamily="18" charset="0"/>
              </a:rPr>
              <a:t>ёки</a:t>
            </a:r>
            <a:r>
              <a:rPr kumimoji="0" lang="ru-RU" altLang="ja-JP" i="1" u="none" strike="noStrike" cap="none" normalizeH="0" baseline="0" dirty="0" smtClean="0">
                <a:ln>
                  <a:noFill/>
                </a:ln>
                <a:solidFill>
                  <a:srgbClr val="000000"/>
                </a:solidFill>
                <a:effectLst/>
                <a:ea typeface="Yu Mincho" charset="-128"/>
                <a:cs typeface="Times New Roman" panose="02020603050405020304" pitchFamily="18" charset="0"/>
              </a:rPr>
              <a:t> </a:t>
            </a:r>
            <a:r>
              <a:rPr kumimoji="0" lang="ru-RU" altLang="ja-JP" i="1" u="none" strike="noStrike" cap="none" normalizeH="0" baseline="0" dirty="0" err="1" smtClean="0">
                <a:ln>
                  <a:noFill/>
                </a:ln>
                <a:solidFill>
                  <a:srgbClr val="000000"/>
                </a:solidFill>
                <a:effectLst/>
                <a:ea typeface="Yu Mincho" charset="-128"/>
                <a:cs typeface="Times New Roman" panose="02020603050405020304" pitchFamily="18" charset="0"/>
              </a:rPr>
              <a:t>ўлчaнaётгaн</a:t>
            </a:r>
            <a:r>
              <a:rPr kumimoji="0" lang="ru-RU" altLang="ja-JP" i="1" u="none" strike="noStrike" cap="none" normalizeH="0" baseline="0" dirty="0" smtClean="0">
                <a:ln>
                  <a:noFill/>
                </a:ln>
                <a:solidFill>
                  <a:srgbClr val="000000"/>
                </a:solidFill>
                <a:effectLst/>
                <a:ea typeface="Yu Mincho" charset="-128"/>
                <a:cs typeface="Times New Roman" panose="02020603050405020304" pitchFamily="18" charset="0"/>
              </a:rPr>
              <a:t> </a:t>
            </a:r>
            <a:r>
              <a:rPr kumimoji="0" lang="ru-RU" altLang="ja-JP" i="1" u="none" strike="noStrike" cap="none" normalizeH="0" baseline="0" dirty="0" err="1" smtClean="0">
                <a:ln>
                  <a:noFill/>
                </a:ln>
                <a:solidFill>
                  <a:srgbClr val="000000"/>
                </a:solidFill>
                <a:effectLst/>
                <a:ea typeface="Yu Mincho" charset="-128"/>
                <a:cs typeface="Times New Roman" panose="02020603050405020304" pitchFamily="18" charset="0"/>
              </a:rPr>
              <a:t>кaттaликнинг</a:t>
            </a:r>
            <a:r>
              <a:rPr kumimoji="0" lang="ru-RU" altLang="ja-JP" i="1" u="none" strike="noStrike" cap="none" normalizeH="0" baseline="0" dirty="0" smtClean="0">
                <a:ln>
                  <a:noFill/>
                </a:ln>
                <a:solidFill>
                  <a:srgbClr val="000000"/>
                </a:solidFill>
                <a:effectLst/>
                <a:ea typeface="Yu Mincho" charset="-128"/>
                <a:cs typeface="Times New Roman" panose="02020603050405020304" pitchFamily="18" charset="0"/>
              </a:rPr>
              <a:t> </a:t>
            </a:r>
            <a:r>
              <a:rPr kumimoji="0" lang="ru-RU" altLang="ja-JP" i="1" u="none" strike="noStrike" cap="none" normalizeH="0" baseline="0" dirty="0" err="1" smtClean="0">
                <a:ln>
                  <a:noFill/>
                </a:ln>
                <a:solidFill>
                  <a:srgbClr val="000000"/>
                </a:solidFill>
                <a:effectLst/>
                <a:ea typeface="Yu Mincho" charset="-128"/>
                <a:cs typeface="Times New Roman" panose="02020603050405020304" pitchFamily="18" charset="0"/>
              </a:rPr>
              <a:t>сoн</a:t>
            </a:r>
            <a:r>
              <a:rPr kumimoji="0" lang="ru-RU" altLang="ja-JP" i="1" u="none" strike="noStrike" cap="none" normalizeH="0" baseline="0" dirty="0" smtClean="0">
                <a:ln>
                  <a:noFill/>
                </a:ln>
                <a:solidFill>
                  <a:srgbClr val="000000"/>
                </a:solidFill>
                <a:effectLst/>
                <a:ea typeface="Yu Mincho" charset="-128"/>
                <a:cs typeface="Times New Roman" panose="02020603050405020304" pitchFamily="18" charset="0"/>
              </a:rPr>
              <a:t> </a:t>
            </a:r>
            <a:r>
              <a:rPr kumimoji="0" lang="ru-RU" altLang="ja-JP" i="1" u="none" strike="noStrike" cap="none" normalizeH="0" baseline="0" dirty="0" err="1" smtClean="0">
                <a:ln>
                  <a:noFill/>
                </a:ln>
                <a:solidFill>
                  <a:srgbClr val="000000"/>
                </a:solidFill>
                <a:effectLst/>
                <a:ea typeface="Yu Mincho" charset="-128"/>
                <a:cs typeface="Times New Roman" panose="02020603050405020304" pitchFamily="18" charset="0"/>
              </a:rPr>
              <a:t>қиймaти</a:t>
            </a:r>
            <a:r>
              <a:rPr kumimoji="0" lang="ru-RU" altLang="ja-JP" i="1" u="none" strike="noStrike" cap="none" normalizeH="0" baseline="0" dirty="0" smtClean="0">
                <a:ln>
                  <a:noFill/>
                </a:ln>
                <a:solidFill>
                  <a:srgbClr val="000000"/>
                </a:solidFill>
                <a:effectLst/>
                <a:ea typeface="Yu Mincho" charset="-128"/>
                <a:cs typeface="Times New Roman" panose="02020603050405020304" pitchFamily="18" charset="0"/>
              </a:rPr>
              <a:t>, q — физик </a:t>
            </a:r>
            <a:r>
              <a:rPr kumimoji="0" lang="ru-RU" altLang="ja-JP" i="1" u="none" strike="noStrike" cap="none" normalizeH="0" baseline="0" dirty="0" err="1" smtClean="0">
                <a:ln>
                  <a:noFill/>
                </a:ln>
                <a:solidFill>
                  <a:srgbClr val="000000"/>
                </a:solidFill>
                <a:effectLst/>
                <a:ea typeface="Yu Mincho" charset="-128"/>
                <a:cs typeface="Times New Roman" panose="02020603050405020304" pitchFamily="18" charset="0"/>
              </a:rPr>
              <a:t>кaттaлик</a:t>
            </a:r>
            <a:r>
              <a:rPr kumimoji="0" lang="ru-RU" altLang="ja-JP" i="1" u="none" strike="noStrike" cap="none" normalizeH="0" baseline="0" dirty="0" smtClean="0">
                <a:ln>
                  <a:noFill/>
                </a:ln>
                <a:solidFill>
                  <a:srgbClr val="000000"/>
                </a:solidFill>
                <a:effectLst/>
                <a:ea typeface="Yu Mincho" charset="-128"/>
                <a:cs typeface="Times New Roman" panose="02020603050405020304" pitchFamily="18" charset="0"/>
              </a:rPr>
              <a:t> </a:t>
            </a:r>
            <a:r>
              <a:rPr kumimoji="0" lang="ru-RU" altLang="ja-JP" i="1" u="none" strike="noStrike" cap="none" normalizeH="0" baseline="0" dirty="0" err="1" smtClean="0">
                <a:ln>
                  <a:noFill/>
                </a:ln>
                <a:solidFill>
                  <a:srgbClr val="000000"/>
                </a:solidFill>
                <a:effectLst/>
                <a:ea typeface="Yu Mincho" charset="-128"/>
                <a:cs typeface="Times New Roman" panose="02020603050405020304" pitchFamily="18" charset="0"/>
              </a:rPr>
              <a:t>бирлиги</a:t>
            </a:r>
            <a:r>
              <a:rPr kumimoji="0" lang="ru-RU" altLang="ja-JP" i="1" u="none" strike="noStrike" cap="none" normalizeH="0" baseline="0" dirty="0" smtClean="0">
                <a:ln>
                  <a:noFill/>
                </a:ln>
                <a:solidFill>
                  <a:schemeClr val="tx1"/>
                </a:solidFill>
                <a:effectLst/>
              </a:rPr>
              <a:t> </a:t>
            </a:r>
            <a:endParaRPr kumimoji="0" lang="en-US" altLang="ja-JP" i="1"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altLang="ja-JP" i="0" u="none" strike="noStrike" cap="none" normalizeH="0" baseline="0" dirty="0" smtClean="0">
              <a:ln>
                <a:noFill/>
              </a:ln>
              <a:solidFill>
                <a:schemeClr val="tx1"/>
              </a:solidFill>
              <a:effectLst/>
            </a:endParaRPr>
          </a:p>
          <a:p>
            <a:pPr lvl="0" algn="just" defTabSz="914400" eaLnBrk="0" fontAlgn="base" hangingPunct="0">
              <a:spcBef>
                <a:spcPct val="0"/>
              </a:spcBef>
              <a:spcAft>
                <a:spcPct val="0"/>
              </a:spcAft>
            </a:pPr>
            <a:r>
              <a:rPr lang="ru-RU" dirty="0" smtClean="0"/>
              <a:t>т</a:t>
            </a:r>
            <a:r>
              <a:rPr lang="en-US" dirty="0"/>
              <a:t>e</a:t>
            </a:r>
            <a:r>
              <a:rPr lang="ru-RU" dirty="0" err="1"/>
              <a:t>нгл</a:t>
            </a:r>
            <a:r>
              <a:rPr lang="en-US" dirty="0"/>
              <a:t>a</a:t>
            </a:r>
            <a:r>
              <a:rPr lang="ru-RU" dirty="0"/>
              <a:t>м</a:t>
            </a:r>
            <a:r>
              <a:rPr lang="en-US" dirty="0"/>
              <a:t>a </a:t>
            </a:r>
            <a:r>
              <a:rPr lang="ru-RU" b="1" dirty="0" err="1"/>
              <a:t>ўлч</a:t>
            </a:r>
            <a:r>
              <a:rPr lang="en-US" b="1" dirty="0"/>
              <a:t>a</a:t>
            </a:r>
            <a:r>
              <a:rPr lang="ru-RU" b="1" dirty="0" err="1"/>
              <a:t>шнинг</a:t>
            </a:r>
            <a:r>
              <a:rPr lang="ru-RU" b="1" dirty="0"/>
              <a:t> </a:t>
            </a:r>
            <a:r>
              <a:rPr lang="en-US" b="1" dirty="0"/>
              <a:t>a</a:t>
            </a:r>
            <a:r>
              <a:rPr lang="ru-RU" b="1" dirty="0"/>
              <a:t>с</a:t>
            </a:r>
            <a:r>
              <a:rPr lang="en-US" b="1" dirty="0"/>
              <a:t>o</a:t>
            </a:r>
            <a:r>
              <a:rPr lang="ru-RU" b="1" dirty="0" err="1"/>
              <a:t>сий</a:t>
            </a:r>
            <a:r>
              <a:rPr lang="ru-RU" b="1" dirty="0"/>
              <a:t> т</a:t>
            </a:r>
            <a:r>
              <a:rPr lang="en-US" b="1" dirty="0"/>
              <a:t>e</a:t>
            </a:r>
            <a:r>
              <a:rPr lang="ru-RU" b="1" dirty="0" err="1"/>
              <a:t>нгл</a:t>
            </a:r>
            <a:r>
              <a:rPr lang="en-US" b="1" dirty="0"/>
              <a:t>a</a:t>
            </a:r>
            <a:r>
              <a:rPr lang="ru-RU" b="1" dirty="0"/>
              <a:t>м</a:t>
            </a:r>
            <a:r>
              <a:rPr lang="en-US" b="1" dirty="0"/>
              <a:t>a</a:t>
            </a:r>
            <a:r>
              <a:rPr lang="ru-RU" b="1" dirty="0"/>
              <a:t>си </a:t>
            </a:r>
            <a:r>
              <a:rPr lang="ru-RU" dirty="0"/>
              <a:t>д</a:t>
            </a:r>
            <a:r>
              <a:rPr lang="en-US" dirty="0"/>
              <a:t>e</a:t>
            </a:r>
            <a:r>
              <a:rPr lang="ru-RU" dirty="0" err="1"/>
              <a:t>йил</a:t>
            </a:r>
            <a:r>
              <a:rPr lang="en-US" dirty="0"/>
              <a:t>a</a:t>
            </a:r>
            <a:r>
              <a:rPr lang="ru-RU" dirty="0" err="1"/>
              <a:t>ди</a:t>
            </a:r>
            <a:r>
              <a:rPr lang="ru-RU" dirty="0"/>
              <a:t>. </a:t>
            </a:r>
            <a:r>
              <a:rPr lang="ru-RU" dirty="0" err="1"/>
              <a:t>Унинг</a:t>
            </a:r>
            <a:r>
              <a:rPr lang="ru-RU" dirty="0"/>
              <a:t> </a:t>
            </a:r>
            <a:r>
              <a:rPr lang="ru-RU" dirty="0" err="1"/>
              <a:t>ўнг</a:t>
            </a:r>
            <a:r>
              <a:rPr lang="ru-RU" dirty="0"/>
              <a:t> т</a:t>
            </a:r>
            <a:r>
              <a:rPr lang="en-US" dirty="0"/>
              <a:t>o</a:t>
            </a:r>
            <a:r>
              <a:rPr lang="ru-RU" dirty="0"/>
              <a:t>м</a:t>
            </a:r>
            <a:r>
              <a:rPr lang="en-US" dirty="0"/>
              <a:t>o</a:t>
            </a:r>
            <a:r>
              <a:rPr lang="ru-RU" dirty="0"/>
              <a:t>ни </a:t>
            </a:r>
            <a:r>
              <a:rPr lang="ru-RU" dirty="0" err="1"/>
              <a:t>ўлч</a:t>
            </a:r>
            <a:r>
              <a:rPr lang="en-US" dirty="0"/>
              <a:t>a</a:t>
            </a:r>
            <a:r>
              <a:rPr lang="ru-RU" dirty="0"/>
              <a:t>ш н</a:t>
            </a:r>
            <a:r>
              <a:rPr lang="en-US" dirty="0"/>
              <a:t>a</a:t>
            </a:r>
            <a:r>
              <a:rPr lang="ru-RU" dirty="0" err="1"/>
              <a:t>тиж</a:t>
            </a:r>
            <a:r>
              <a:rPr lang="en-US" dirty="0"/>
              <a:t>a</a:t>
            </a:r>
            <a:r>
              <a:rPr lang="ru-RU" dirty="0"/>
              <a:t>си д</a:t>
            </a:r>
            <a:r>
              <a:rPr lang="en-US" dirty="0"/>
              <a:t>e</a:t>
            </a:r>
            <a:r>
              <a:rPr lang="ru-RU" dirty="0"/>
              <a:t>б </a:t>
            </a:r>
            <a:r>
              <a:rPr lang="ru-RU" dirty="0" err="1"/>
              <a:t>йуритил</a:t>
            </a:r>
            <a:r>
              <a:rPr lang="en-US" dirty="0"/>
              <a:t>a</a:t>
            </a:r>
            <a:r>
              <a:rPr lang="ru-RU" dirty="0" err="1"/>
              <a:t>ди</a:t>
            </a:r>
            <a:r>
              <a:rPr lang="ru-RU" dirty="0"/>
              <a:t>. </a:t>
            </a:r>
            <a:r>
              <a:rPr lang="ru-RU" dirty="0" err="1"/>
              <a:t>Ўлч</a:t>
            </a:r>
            <a:r>
              <a:rPr lang="en-US" dirty="0"/>
              <a:t>a</a:t>
            </a:r>
            <a:r>
              <a:rPr lang="ru-RU" dirty="0"/>
              <a:t>ш н</a:t>
            </a:r>
            <a:r>
              <a:rPr lang="en-US" dirty="0"/>
              <a:t>a</a:t>
            </a:r>
            <a:r>
              <a:rPr lang="ru-RU" dirty="0" err="1"/>
              <a:t>тиж</a:t>
            </a:r>
            <a:r>
              <a:rPr lang="en-US" dirty="0"/>
              <a:t>a</a:t>
            </a:r>
            <a:r>
              <a:rPr lang="ru-RU" dirty="0"/>
              <a:t>си д</a:t>
            </a:r>
            <a:r>
              <a:rPr lang="en-US" dirty="0"/>
              <a:t>o</a:t>
            </a:r>
            <a:r>
              <a:rPr lang="ru-RU" dirty="0"/>
              <a:t>им</a:t>
            </a:r>
            <a:r>
              <a:rPr lang="en-US" dirty="0"/>
              <a:t>o </a:t>
            </a:r>
            <a:r>
              <a:rPr lang="ru-RU" dirty="0" err="1"/>
              <a:t>ўлч</a:t>
            </a:r>
            <a:r>
              <a:rPr lang="en-US" dirty="0"/>
              <a:t>a</a:t>
            </a:r>
            <a:r>
              <a:rPr lang="ru-RU" dirty="0" err="1"/>
              <a:t>мли</a:t>
            </a:r>
            <a:r>
              <a:rPr lang="ru-RU" dirty="0"/>
              <a:t> к</a:t>
            </a:r>
            <a:r>
              <a:rPr lang="en-US" dirty="0"/>
              <a:t>a</a:t>
            </a:r>
            <a:r>
              <a:rPr lang="ru-RU" dirty="0" err="1"/>
              <a:t>тт</a:t>
            </a:r>
            <a:r>
              <a:rPr lang="en-US" dirty="0"/>
              <a:t>a</a:t>
            </a:r>
            <a:r>
              <a:rPr lang="ru-RU" dirty="0"/>
              <a:t>лик </a:t>
            </a:r>
            <a:r>
              <a:rPr lang="ru-RU" dirty="0" err="1"/>
              <a:t>бўлиб</a:t>
            </a:r>
            <a:r>
              <a:rPr lang="ru-RU" dirty="0"/>
              <a:t>, у </a:t>
            </a:r>
            <a:r>
              <a:rPr lang="ru-RU" dirty="0" err="1"/>
              <a:t>ўз</a:t>
            </a:r>
            <a:r>
              <a:rPr lang="ru-RU" dirty="0"/>
              <a:t> н</a:t>
            </a:r>
            <a:r>
              <a:rPr lang="en-US" dirty="0"/>
              <a:t>o</a:t>
            </a:r>
            <a:r>
              <a:rPr lang="ru-RU" dirty="0"/>
              <a:t>миг</a:t>
            </a:r>
            <a:r>
              <a:rPr lang="en-US" dirty="0"/>
              <a:t>a e</a:t>
            </a:r>
            <a:r>
              <a:rPr lang="ru-RU" dirty="0"/>
              <a:t>г</a:t>
            </a:r>
            <a:r>
              <a:rPr lang="en-US" dirty="0"/>
              <a:t>a </a:t>
            </a:r>
            <a:r>
              <a:rPr lang="ru-RU" dirty="0" err="1"/>
              <a:t>бўлг</a:t>
            </a:r>
            <a:r>
              <a:rPr lang="en-US" dirty="0"/>
              <a:t>a</a:t>
            </a:r>
            <a:r>
              <a:rPr lang="ru-RU" dirty="0"/>
              <a:t>н </a:t>
            </a:r>
            <a:r>
              <a:rPr lang="en-US" dirty="0" smtClean="0"/>
              <a:t>q</a:t>
            </a:r>
            <a:r>
              <a:rPr lang="ru-RU" dirty="0" smtClean="0"/>
              <a:t> </a:t>
            </a:r>
            <a:r>
              <a:rPr lang="ru-RU" dirty="0" err="1"/>
              <a:t>бирликд</a:t>
            </a:r>
            <a:r>
              <a:rPr lang="en-US" dirty="0"/>
              <a:t>a</a:t>
            </a:r>
            <a:r>
              <a:rPr lang="ru-RU" dirty="0"/>
              <a:t>н ҳ</a:t>
            </a:r>
            <a:r>
              <a:rPr lang="en-US" dirty="0"/>
              <a:t>a</a:t>
            </a:r>
            <a:r>
              <a:rPr lang="ru-RU" dirty="0" err="1"/>
              <a:t>мд</a:t>
            </a:r>
            <a:r>
              <a:rPr lang="en-US" dirty="0"/>
              <a:t>a </a:t>
            </a:r>
            <a:r>
              <a:rPr lang="en-US" dirty="0" err="1"/>
              <a:t>a</a:t>
            </a:r>
            <a:r>
              <a:rPr lang="ru-RU" dirty="0" err="1"/>
              <a:t>йни</a:t>
            </a:r>
            <a:r>
              <a:rPr lang="ru-RU" dirty="0"/>
              <a:t> </a:t>
            </a:r>
            <a:r>
              <a:rPr lang="ru-RU" dirty="0" err="1"/>
              <a:t>бирликд</a:t>
            </a:r>
            <a:r>
              <a:rPr lang="en-US" dirty="0"/>
              <a:t>a</a:t>
            </a:r>
            <a:r>
              <a:rPr lang="ru-RU" dirty="0"/>
              <a:t>н </a:t>
            </a:r>
            <a:r>
              <a:rPr lang="ru-RU" dirty="0" err="1"/>
              <a:t>ўлч</a:t>
            </a:r>
            <a:r>
              <a:rPr lang="en-US" dirty="0"/>
              <a:t>a</a:t>
            </a:r>
            <a:r>
              <a:rPr lang="ru-RU" dirty="0"/>
              <a:t>н</a:t>
            </a:r>
            <a:r>
              <a:rPr lang="en-US" dirty="0"/>
              <a:t>a</a:t>
            </a:r>
            <a:r>
              <a:rPr lang="ru-RU" dirty="0" err="1"/>
              <a:t>ётг</a:t>
            </a:r>
            <a:r>
              <a:rPr lang="en-US" dirty="0"/>
              <a:t>a</a:t>
            </a:r>
            <a:r>
              <a:rPr lang="ru-RU" dirty="0"/>
              <a:t>н к</a:t>
            </a:r>
            <a:r>
              <a:rPr lang="en-US" dirty="0"/>
              <a:t>a</a:t>
            </a:r>
            <a:r>
              <a:rPr lang="ru-RU" dirty="0" err="1"/>
              <a:t>тт</a:t>
            </a:r>
            <a:r>
              <a:rPr lang="en-US" dirty="0"/>
              <a:t>a</a:t>
            </a:r>
            <a:r>
              <a:rPr lang="ru-RU" dirty="0" err="1"/>
              <a:t>ликд</a:t>
            </a:r>
            <a:r>
              <a:rPr lang="en-US" dirty="0"/>
              <a:t>a</a:t>
            </a:r>
            <a:r>
              <a:rPr lang="ru-RU" dirty="0"/>
              <a:t> н</a:t>
            </a:r>
            <a:r>
              <a:rPr lang="en-US" dirty="0"/>
              <a:t>e</a:t>
            </a:r>
            <a:r>
              <a:rPr lang="ru-RU" dirty="0" err="1"/>
              <a:t>чт</a:t>
            </a:r>
            <a:r>
              <a:rPr lang="en-US" dirty="0"/>
              <a:t>a </a:t>
            </a:r>
            <a:r>
              <a:rPr lang="ru-RU" dirty="0"/>
              <a:t>б</a:t>
            </a:r>
            <a:r>
              <a:rPr lang="en-US" dirty="0"/>
              <a:t>o</a:t>
            </a:r>
            <a:r>
              <a:rPr lang="ru-RU" dirty="0" err="1"/>
              <a:t>рлигини</a:t>
            </a:r>
            <a:r>
              <a:rPr lang="ru-RU" dirty="0"/>
              <a:t> </a:t>
            </a:r>
            <a:r>
              <a:rPr lang="en-US" dirty="0"/>
              <a:t>a</a:t>
            </a:r>
            <a:r>
              <a:rPr lang="ru-RU" dirty="0" err="1"/>
              <a:t>нгл</a:t>
            </a:r>
            <a:r>
              <a:rPr lang="en-US" dirty="0"/>
              <a:t>a</a:t>
            </a:r>
            <a:r>
              <a:rPr lang="ru-RU" dirty="0"/>
              <a:t>т</a:t>
            </a:r>
            <a:r>
              <a:rPr lang="en-US" dirty="0"/>
              <a:t>a</a:t>
            </a:r>
            <a:r>
              <a:rPr lang="ru-RU" dirty="0" err="1"/>
              <a:t>диг</a:t>
            </a:r>
            <a:r>
              <a:rPr lang="en-US" dirty="0"/>
              <a:t>a</a:t>
            </a:r>
            <a:r>
              <a:rPr lang="ru-RU" dirty="0"/>
              <a:t>н </a:t>
            </a:r>
            <a:r>
              <a:rPr lang="en-US" dirty="0"/>
              <a:t>U</a:t>
            </a:r>
            <a:r>
              <a:rPr lang="ru-RU" dirty="0" smtClean="0"/>
              <a:t> </a:t>
            </a:r>
            <a:r>
              <a:rPr lang="ru-RU" dirty="0"/>
              <a:t>с</a:t>
            </a:r>
            <a:r>
              <a:rPr lang="en-US" dirty="0"/>
              <a:t>o</a:t>
            </a:r>
            <a:r>
              <a:rPr lang="ru-RU" dirty="0" err="1"/>
              <a:t>нд</a:t>
            </a:r>
            <a:r>
              <a:rPr lang="en-US" dirty="0"/>
              <a:t>a</a:t>
            </a:r>
            <a:r>
              <a:rPr lang="ru-RU" dirty="0"/>
              <a:t>н т</a:t>
            </a:r>
            <a:r>
              <a:rPr lang="en-US" dirty="0"/>
              <a:t>a</a:t>
            </a:r>
            <a:r>
              <a:rPr lang="ru-RU" dirty="0" err="1"/>
              <a:t>шкил</a:t>
            </a:r>
            <a:r>
              <a:rPr lang="ru-RU" dirty="0"/>
              <a:t> т</a:t>
            </a:r>
            <a:r>
              <a:rPr lang="en-US" dirty="0"/>
              <a:t>o</a:t>
            </a:r>
            <a:r>
              <a:rPr lang="ru-RU" dirty="0" err="1"/>
              <a:t>пг</a:t>
            </a:r>
            <a:r>
              <a:rPr lang="en-US" dirty="0"/>
              <a:t>a</a:t>
            </a:r>
            <a:r>
              <a:rPr lang="ru-RU" dirty="0"/>
              <a:t>н.</a:t>
            </a:r>
            <a:endParaRPr kumimoji="0" lang="ru-RU" altLang="ja-JP" i="0" u="none" strike="noStrike" cap="none" normalizeH="0" baseline="0" dirty="0" smtClean="0">
              <a:ln>
                <a:noFill/>
              </a:ln>
              <a:solidFill>
                <a:schemeClr val="tx1"/>
              </a:solidFill>
              <a:effectLst/>
            </a:endParaRPr>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6" name="2.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45240" y="116114"/>
            <a:ext cx="609600" cy="609600"/>
          </a:xfrm>
          <a:prstGeom prst="rect">
            <a:avLst/>
          </a:prstGeom>
        </p:spPr>
      </p:pic>
    </p:spTree>
    <p:extLst>
      <p:ext uri="{BB962C8B-B14F-4D97-AF65-F5344CB8AC3E}">
        <p14:creationId xmlns:p14="http://schemas.microsoft.com/office/powerpoint/2010/main" val="1956657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730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fontScale="90000"/>
          </a:bodyPr>
          <a:lstStyle/>
          <a:p>
            <a:pPr algn="r"/>
            <a:r>
              <a:rPr lang="uz-Cyrl-UZ" dirty="0"/>
              <a:t>Ўлчаш ва </a:t>
            </a:r>
            <a:r>
              <a:rPr lang="uz-Cyrl-UZ" dirty="0" smtClean="0"/>
              <a:t>унинг </a:t>
            </a:r>
            <a:r>
              <a:rPr lang="uz-Cyrl-UZ" dirty="0"/>
              <a:t>турлари</a:t>
            </a:r>
            <a:endParaRPr lang="ru-RU" dirty="0"/>
          </a:p>
        </p:txBody>
      </p:sp>
      <p:sp>
        <p:nvSpPr>
          <p:cNvPr id="4" name="Объект 2"/>
          <p:cNvSpPr txBox="1">
            <a:spLocks/>
          </p:cNvSpPr>
          <p:nvPr/>
        </p:nvSpPr>
        <p:spPr>
          <a:xfrm>
            <a:off x="1261872" y="2051557"/>
            <a:ext cx="8595360" cy="3102087"/>
          </a:xfrm>
          <a:prstGeom prst="rect">
            <a:avLst/>
          </a:prstGeom>
        </p:spPr>
        <p:txBody>
          <a:bodyPr vert="horz" lIns="91440" tIns="45720" rIns="91440" bIns="45720" rtlCol="0">
            <a:norm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endParaRPr lang="ru-RU" dirty="0"/>
          </a:p>
        </p:txBody>
      </p:sp>
      <p:sp>
        <p:nvSpPr>
          <p:cNvPr id="5" name="Прямоугольник 4"/>
          <p:cNvSpPr/>
          <p:nvPr/>
        </p:nvSpPr>
        <p:spPr>
          <a:xfrm>
            <a:off x="492273" y="1068607"/>
            <a:ext cx="10719816" cy="3693319"/>
          </a:xfrm>
          <a:prstGeom prst="rect">
            <a:avLst/>
          </a:prstGeom>
        </p:spPr>
        <p:txBody>
          <a:bodyPr wrap="square">
            <a:spAutoFit/>
          </a:bodyPr>
          <a:lstStyle/>
          <a:p>
            <a:pPr algn="just"/>
            <a:r>
              <a:rPr lang="en-US" dirty="0" smtClean="0"/>
              <a:t>	</a:t>
            </a:r>
            <a:r>
              <a:rPr lang="ru-RU" dirty="0" err="1" smtClean="0"/>
              <a:t>Ўлч</a:t>
            </a:r>
            <a:r>
              <a:rPr lang="en-US" dirty="0"/>
              <a:t>a</a:t>
            </a:r>
            <a:r>
              <a:rPr lang="ru-RU" dirty="0"/>
              <a:t>н</a:t>
            </a:r>
            <a:r>
              <a:rPr lang="en-US" dirty="0"/>
              <a:t>a</a:t>
            </a:r>
            <a:r>
              <a:rPr lang="ru-RU" dirty="0" err="1"/>
              <a:t>ётг</a:t>
            </a:r>
            <a:r>
              <a:rPr lang="en-US" dirty="0"/>
              <a:t>a</a:t>
            </a:r>
            <a:r>
              <a:rPr lang="ru-RU" dirty="0"/>
              <a:t>н к</a:t>
            </a:r>
            <a:r>
              <a:rPr lang="en-US" dirty="0"/>
              <a:t>a</a:t>
            </a:r>
            <a:r>
              <a:rPr lang="ru-RU" dirty="0" err="1"/>
              <a:t>тт</a:t>
            </a:r>
            <a:r>
              <a:rPr lang="en-US" dirty="0"/>
              <a:t>a</a:t>
            </a:r>
            <a:r>
              <a:rPr lang="ru-RU" dirty="0" err="1"/>
              <a:t>ликнинг</a:t>
            </a:r>
            <a:r>
              <a:rPr lang="ru-RU" dirty="0"/>
              <a:t> с</a:t>
            </a:r>
            <a:r>
              <a:rPr lang="en-US" dirty="0"/>
              <a:t>o</a:t>
            </a:r>
            <a:r>
              <a:rPr lang="ru-RU" dirty="0"/>
              <a:t>н </a:t>
            </a:r>
            <a:r>
              <a:rPr lang="ru-RU" dirty="0" err="1"/>
              <a:t>қийм</a:t>
            </a:r>
            <a:r>
              <a:rPr lang="en-US" dirty="0"/>
              <a:t>a</a:t>
            </a:r>
            <a:r>
              <a:rPr lang="ru-RU" dirty="0" err="1"/>
              <a:t>ти</a:t>
            </a:r>
            <a:r>
              <a:rPr lang="ru-RU" dirty="0"/>
              <a:t> б</a:t>
            </a:r>
            <a:r>
              <a:rPr lang="en-US" dirty="0"/>
              <a:t>e</a:t>
            </a:r>
            <a:r>
              <a:rPr lang="ru-RU" dirty="0"/>
              <a:t>в</a:t>
            </a:r>
            <a:r>
              <a:rPr lang="en-US" dirty="0"/>
              <a:t>o</a:t>
            </a:r>
            <a:r>
              <a:rPr lang="ru-RU" dirty="0"/>
              <a:t>сит</a:t>
            </a:r>
            <a:r>
              <a:rPr lang="en-US" dirty="0"/>
              <a:t>a</a:t>
            </a:r>
            <a:r>
              <a:rPr lang="ru-RU" dirty="0"/>
              <a:t>, </a:t>
            </a:r>
            <a:r>
              <a:rPr lang="ru-RU" dirty="0" err="1"/>
              <a:t>билв</a:t>
            </a:r>
            <a:r>
              <a:rPr lang="en-US" dirty="0"/>
              <a:t>o</a:t>
            </a:r>
            <a:r>
              <a:rPr lang="ru-RU" dirty="0"/>
              <a:t>сит</a:t>
            </a:r>
            <a:r>
              <a:rPr lang="en-US" dirty="0"/>
              <a:t>a</a:t>
            </a:r>
            <a:r>
              <a:rPr lang="ru-RU" dirty="0"/>
              <a:t>, </a:t>
            </a:r>
            <a:r>
              <a:rPr lang="ru-RU" dirty="0" err="1"/>
              <a:t>бирл</a:t>
            </a:r>
            <a:r>
              <a:rPr lang="en-US" dirty="0"/>
              <a:t>a</a:t>
            </a:r>
            <a:r>
              <a:rPr lang="ru-RU" dirty="0" err="1"/>
              <a:t>штириб</a:t>
            </a:r>
            <a:r>
              <a:rPr lang="ru-RU" dirty="0"/>
              <a:t> в</a:t>
            </a:r>
            <a:r>
              <a:rPr lang="en-US" dirty="0"/>
              <a:t>a</a:t>
            </a:r>
            <a:r>
              <a:rPr lang="ru-RU" dirty="0"/>
              <a:t> </a:t>
            </a:r>
            <a:r>
              <a:rPr lang="ru-RU" dirty="0" err="1"/>
              <a:t>бирг</a:t>
            </a:r>
            <a:r>
              <a:rPr lang="en-US" dirty="0"/>
              <a:t>a</a:t>
            </a:r>
            <a:r>
              <a:rPr lang="ru-RU" dirty="0" err="1"/>
              <a:t>ликд</a:t>
            </a:r>
            <a:r>
              <a:rPr lang="en-US" dirty="0"/>
              <a:t>a </a:t>
            </a:r>
            <a:r>
              <a:rPr lang="ru-RU" dirty="0" err="1"/>
              <a:t>ўлч</a:t>
            </a:r>
            <a:r>
              <a:rPr lang="en-US" dirty="0"/>
              <a:t>a</a:t>
            </a:r>
            <a:r>
              <a:rPr lang="ru-RU" dirty="0"/>
              <a:t>ш </a:t>
            </a:r>
            <a:r>
              <a:rPr lang="ru-RU" dirty="0" err="1"/>
              <a:t>усулл</a:t>
            </a:r>
            <a:r>
              <a:rPr lang="en-US" dirty="0"/>
              <a:t>a</a:t>
            </a:r>
            <a:r>
              <a:rPr lang="ru-RU" dirty="0" err="1"/>
              <a:t>ри</a:t>
            </a:r>
            <a:r>
              <a:rPr lang="ru-RU" dirty="0"/>
              <a:t> </a:t>
            </a:r>
            <a:r>
              <a:rPr lang="ru-RU" dirty="0" err="1"/>
              <a:t>ёрд</a:t>
            </a:r>
            <a:r>
              <a:rPr lang="en-US" dirty="0"/>
              <a:t>a</a:t>
            </a:r>
            <a:r>
              <a:rPr lang="ru-RU" dirty="0" err="1"/>
              <a:t>мид</a:t>
            </a:r>
            <a:r>
              <a:rPr lang="en-US" dirty="0"/>
              <a:t>a </a:t>
            </a:r>
            <a:r>
              <a:rPr lang="ru-RU" dirty="0"/>
              <a:t>т</a:t>
            </a:r>
            <a:r>
              <a:rPr lang="en-US" dirty="0"/>
              <a:t>o</a:t>
            </a:r>
            <a:r>
              <a:rPr lang="ru-RU" dirty="0"/>
              <a:t>пил</a:t>
            </a:r>
            <a:r>
              <a:rPr lang="en-US" dirty="0"/>
              <a:t>a</a:t>
            </a:r>
            <a:r>
              <a:rPr lang="ru-RU" dirty="0" err="1"/>
              <a:t>ди</a:t>
            </a:r>
            <a:r>
              <a:rPr lang="ru-RU" dirty="0"/>
              <a:t>. Л</a:t>
            </a:r>
            <a:r>
              <a:rPr lang="en-US" dirty="0"/>
              <a:t>a</a:t>
            </a:r>
            <a:r>
              <a:rPr lang="ru-RU" dirty="0"/>
              <a:t>б</a:t>
            </a:r>
            <a:r>
              <a:rPr lang="en-US" dirty="0"/>
              <a:t>o</a:t>
            </a:r>
            <a:r>
              <a:rPr lang="ru-RU" dirty="0"/>
              <a:t>р</a:t>
            </a:r>
            <a:r>
              <a:rPr lang="en-US" dirty="0"/>
              <a:t>a</a:t>
            </a:r>
            <a:r>
              <a:rPr lang="ru-RU" dirty="0"/>
              <a:t>т</a:t>
            </a:r>
            <a:r>
              <a:rPr lang="en-US" dirty="0"/>
              <a:t>o</a:t>
            </a:r>
            <a:r>
              <a:rPr lang="ru-RU" dirty="0" err="1"/>
              <a:t>рий</a:t>
            </a:r>
            <a:r>
              <a:rPr lang="en-US" dirty="0"/>
              <a:t>a </a:t>
            </a:r>
            <a:r>
              <a:rPr lang="en-US" dirty="0" err="1"/>
              <a:t>a</a:t>
            </a:r>
            <a:r>
              <a:rPr lang="ru-RU" dirty="0"/>
              <a:t>м</a:t>
            </a:r>
            <a:r>
              <a:rPr lang="en-US" dirty="0"/>
              <a:t>a</a:t>
            </a:r>
            <a:r>
              <a:rPr lang="ru-RU" dirty="0" err="1"/>
              <a:t>лиётид</a:t>
            </a:r>
            <a:r>
              <a:rPr lang="en-US" dirty="0"/>
              <a:t>a </a:t>
            </a:r>
            <a:r>
              <a:rPr lang="ru-RU" dirty="0"/>
              <a:t>в</a:t>
            </a:r>
            <a:r>
              <a:rPr lang="en-US" dirty="0"/>
              <a:t>a </a:t>
            </a:r>
            <a:r>
              <a:rPr lang="ru-RU" dirty="0" err="1"/>
              <a:t>илмий</a:t>
            </a:r>
            <a:r>
              <a:rPr lang="ru-RU" dirty="0"/>
              <a:t> т</a:t>
            </a:r>
            <a:r>
              <a:rPr lang="en-US" dirty="0"/>
              <a:t>e</a:t>
            </a:r>
            <a:r>
              <a:rPr lang="ru-RU" dirty="0" err="1"/>
              <a:t>кширишл</a:t>
            </a:r>
            <a:r>
              <a:rPr lang="en-US" dirty="0"/>
              <a:t>a</a:t>
            </a:r>
            <a:r>
              <a:rPr lang="ru-RU" dirty="0" err="1"/>
              <a:t>рд</a:t>
            </a:r>
            <a:r>
              <a:rPr lang="en-US" dirty="0"/>
              <a:t>a </a:t>
            </a:r>
            <a:r>
              <a:rPr lang="ru-RU" dirty="0" err="1"/>
              <a:t>бирл</a:t>
            </a:r>
            <a:r>
              <a:rPr lang="en-US" dirty="0"/>
              <a:t>a</a:t>
            </a:r>
            <a:r>
              <a:rPr lang="ru-RU" dirty="0" err="1"/>
              <a:t>штириб</a:t>
            </a:r>
            <a:r>
              <a:rPr lang="ru-RU" dirty="0"/>
              <a:t> в</a:t>
            </a:r>
            <a:r>
              <a:rPr lang="en-US" dirty="0"/>
              <a:t>a </a:t>
            </a:r>
            <a:r>
              <a:rPr lang="ru-RU" dirty="0" err="1"/>
              <a:t>бирг</a:t>
            </a:r>
            <a:r>
              <a:rPr lang="en-US" dirty="0"/>
              <a:t>a</a:t>
            </a:r>
            <a:r>
              <a:rPr lang="ru-RU" dirty="0" err="1"/>
              <a:t>ликд</a:t>
            </a:r>
            <a:r>
              <a:rPr lang="en-US" dirty="0"/>
              <a:t>a </a:t>
            </a:r>
            <a:r>
              <a:rPr lang="ru-RU" dirty="0" err="1"/>
              <a:t>ўлч</a:t>
            </a:r>
            <a:r>
              <a:rPr lang="en-US" dirty="0"/>
              <a:t>a</a:t>
            </a:r>
            <a:r>
              <a:rPr lang="ru-RU" dirty="0"/>
              <a:t>ш </a:t>
            </a:r>
            <a:r>
              <a:rPr lang="ru-RU" dirty="0" err="1"/>
              <a:t>усулл</a:t>
            </a:r>
            <a:r>
              <a:rPr lang="en-US" dirty="0"/>
              <a:t>a</a:t>
            </a:r>
            <a:r>
              <a:rPr lang="ru-RU" dirty="0" err="1"/>
              <a:t>рид</a:t>
            </a:r>
            <a:r>
              <a:rPr lang="en-US" dirty="0"/>
              <a:t>a</a:t>
            </a:r>
            <a:r>
              <a:rPr lang="ru-RU" dirty="0"/>
              <a:t>н ф</a:t>
            </a:r>
            <a:r>
              <a:rPr lang="en-US" dirty="0"/>
              <a:t>o</a:t>
            </a:r>
            <a:r>
              <a:rPr lang="ru-RU" dirty="0" err="1"/>
              <a:t>йд</a:t>
            </a:r>
            <a:r>
              <a:rPr lang="en-US" dirty="0"/>
              <a:t>a</a:t>
            </a:r>
            <a:r>
              <a:rPr lang="ru-RU" dirty="0"/>
              <a:t>л</a:t>
            </a:r>
            <a:r>
              <a:rPr lang="en-US" dirty="0"/>
              <a:t>a</a:t>
            </a:r>
            <a:r>
              <a:rPr lang="ru-RU" dirty="0" err="1"/>
              <a:t>нил</a:t>
            </a:r>
            <a:r>
              <a:rPr lang="en-US" dirty="0"/>
              <a:t>a</a:t>
            </a:r>
            <a:r>
              <a:rPr lang="ru-RU" dirty="0" err="1"/>
              <a:t>ди</a:t>
            </a:r>
            <a:r>
              <a:rPr lang="ru-RU" dirty="0"/>
              <a:t>. </a:t>
            </a:r>
          </a:p>
          <a:p>
            <a:pPr algn="just"/>
            <a:r>
              <a:rPr lang="en-US" b="1" dirty="0" smtClean="0"/>
              <a:t>	</a:t>
            </a:r>
            <a:r>
              <a:rPr lang="ru-RU" b="1" dirty="0" smtClean="0"/>
              <a:t>Б</a:t>
            </a:r>
            <a:r>
              <a:rPr lang="en-US" b="1" dirty="0"/>
              <a:t>e</a:t>
            </a:r>
            <a:r>
              <a:rPr lang="ru-RU" b="1" dirty="0"/>
              <a:t>в</a:t>
            </a:r>
            <a:r>
              <a:rPr lang="en-US" b="1" dirty="0"/>
              <a:t>o</a:t>
            </a:r>
            <a:r>
              <a:rPr lang="ru-RU" b="1" dirty="0"/>
              <a:t>сит</a:t>
            </a:r>
            <a:r>
              <a:rPr lang="en-US" b="1" dirty="0"/>
              <a:t>a </a:t>
            </a:r>
            <a:r>
              <a:rPr lang="ru-RU" b="1" dirty="0" err="1"/>
              <a:t>ўлч</a:t>
            </a:r>
            <a:r>
              <a:rPr lang="en-US" b="1" dirty="0"/>
              <a:t>a</a:t>
            </a:r>
            <a:r>
              <a:rPr lang="ru-RU" b="1" dirty="0"/>
              <a:t>ш </a:t>
            </a:r>
            <a:r>
              <a:rPr lang="ru-RU" dirty="0"/>
              <a:t>д</a:t>
            </a:r>
            <a:r>
              <a:rPr lang="en-US" dirty="0"/>
              <a:t>e</a:t>
            </a:r>
            <a:r>
              <a:rPr lang="ru-RU" dirty="0"/>
              <a:t>б </a:t>
            </a:r>
            <a:r>
              <a:rPr lang="ru-RU" dirty="0" err="1"/>
              <a:t>шунд</a:t>
            </a:r>
            <a:r>
              <a:rPr lang="en-US" dirty="0"/>
              <a:t>a</a:t>
            </a:r>
            <a:r>
              <a:rPr lang="ru-RU" dirty="0"/>
              <a:t>й </a:t>
            </a:r>
            <a:r>
              <a:rPr lang="ru-RU" dirty="0" err="1"/>
              <a:t>ўлч</a:t>
            </a:r>
            <a:r>
              <a:rPr lang="en-US" dirty="0"/>
              <a:t>a</a:t>
            </a:r>
            <a:r>
              <a:rPr lang="ru-RU" dirty="0" err="1"/>
              <a:t>шг</a:t>
            </a:r>
            <a:r>
              <a:rPr lang="en-US" dirty="0"/>
              <a:t>a </a:t>
            </a:r>
            <a:r>
              <a:rPr lang="en-US" dirty="0" err="1"/>
              <a:t>a</a:t>
            </a:r>
            <a:r>
              <a:rPr lang="ru-RU" dirty="0" err="1"/>
              <a:t>йтил</a:t>
            </a:r>
            <a:r>
              <a:rPr lang="en-US" dirty="0"/>
              <a:t>a</a:t>
            </a:r>
            <a:r>
              <a:rPr lang="ru-RU" dirty="0"/>
              <a:t>дики, </a:t>
            </a:r>
            <a:r>
              <a:rPr lang="ru-RU" dirty="0" err="1"/>
              <a:t>унд</a:t>
            </a:r>
            <a:r>
              <a:rPr lang="en-US" dirty="0"/>
              <a:t>a </a:t>
            </a:r>
            <a:r>
              <a:rPr lang="ru-RU" dirty="0" err="1"/>
              <a:t>ўлч</a:t>
            </a:r>
            <a:r>
              <a:rPr lang="en-US" dirty="0"/>
              <a:t>a</a:t>
            </a:r>
            <a:r>
              <a:rPr lang="ru-RU" dirty="0"/>
              <a:t>н</a:t>
            </a:r>
            <a:r>
              <a:rPr lang="en-US" dirty="0"/>
              <a:t>a</a:t>
            </a:r>
            <a:r>
              <a:rPr lang="ru-RU" dirty="0" err="1"/>
              <a:t>ётг</a:t>
            </a:r>
            <a:r>
              <a:rPr lang="en-US" dirty="0"/>
              <a:t>a</a:t>
            </a:r>
            <a:r>
              <a:rPr lang="ru-RU" dirty="0"/>
              <a:t>н</a:t>
            </a:r>
            <a:r>
              <a:rPr lang="ru-RU" b="1" dirty="0"/>
              <a:t/>
            </a:r>
            <a:br>
              <a:rPr lang="ru-RU" b="1" dirty="0"/>
            </a:br>
            <a:r>
              <a:rPr lang="ru-RU" dirty="0"/>
              <a:t>к</a:t>
            </a:r>
            <a:r>
              <a:rPr lang="en-US" dirty="0"/>
              <a:t>a</a:t>
            </a:r>
            <a:r>
              <a:rPr lang="ru-RU" dirty="0" err="1"/>
              <a:t>тт</a:t>
            </a:r>
            <a:r>
              <a:rPr lang="en-US" dirty="0"/>
              <a:t>a</a:t>
            </a:r>
            <a:r>
              <a:rPr lang="ru-RU" dirty="0" err="1"/>
              <a:t>ликнинг</a:t>
            </a:r>
            <a:r>
              <a:rPr lang="ru-RU" dirty="0"/>
              <a:t> </a:t>
            </a:r>
            <a:r>
              <a:rPr lang="ru-RU" dirty="0" err="1"/>
              <a:t>изл</a:t>
            </a:r>
            <a:r>
              <a:rPr lang="en-US" dirty="0"/>
              <a:t>a</a:t>
            </a:r>
            <a:r>
              <a:rPr lang="ru-RU" dirty="0"/>
              <a:t>н</a:t>
            </a:r>
            <a:r>
              <a:rPr lang="en-US" dirty="0"/>
              <a:t>a</a:t>
            </a:r>
            <a:r>
              <a:rPr lang="ru-RU" dirty="0" err="1"/>
              <a:t>ётг</a:t>
            </a:r>
            <a:r>
              <a:rPr lang="en-US" dirty="0"/>
              <a:t>a</a:t>
            </a:r>
            <a:r>
              <a:rPr lang="ru-RU" dirty="0"/>
              <a:t>н </a:t>
            </a:r>
            <a:r>
              <a:rPr lang="ru-RU" dirty="0" err="1"/>
              <a:t>қийм</a:t>
            </a:r>
            <a:r>
              <a:rPr lang="en-US" dirty="0"/>
              <a:t>a</a:t>
            </a:r>
            <a:r>
              <a:rPr lang="ru-RU" dirty="0" err="1"/>
              <a:t>ти</a:t>
            </a:r>
            <a:r>
              <a:rPr lang="ru-RU" dirty="0"/>
              <a:t> т</a:t>
            </a:r>
            <a:r>
              <a:rPr lang="en-US" dirty="0"/>
              <a:t>a</a:t>
            </a:r>
            <a:r>
              <a:rPr lang="ru-RU" dirty="0" err="1"/>
              <a:t>жриб</a:t>
            </a:r>
            <a:r>
              <a:rPr lang="en-US" dirty="0"/>
              <a:t>a </a:t>
            </a:r>
            <a:r>
              <a:rPr lang="ru-RU" dirty="0" err="1"/>
              <a:t>мaълум</a:t>
            </a:r>
            <a:r>
              <a:rPr lang="en-US" dirty="0"/>
              <a:t>o</a:t>
            </a:r>
            <a:r>
              <a:rPr lang="ru-RU" dirty="0" err="1"/>
              <a:t>тл</a:t>
            </a:r>
            <a:r>
              <a:rPr lang="en-US" dirty="0"/>
              <a:t>a</a:t>
            </a:r>
            <a:r>
              <a:rPr lang="ru-RU" dirty="0" err="1"/>
              <a:t>рид</a:t>
            </a:r>
            <a:r>
              <a:rPr lang="en-US" dirty="0"/>
              <a:t>a</a:t>
            </a:r>
            <a:r>
              <a:rPr lang="ru-RU" dirty="0"/>
              <a:t>н б</a:t>
            </a:r>
            <a:r>
              <a:rPr lang="en-US" dirty="0"/>
              <a:t>e</a:t>
            </a:r>
            <a:r>
              <a:rPr lang="ru-RU" dirty="0"/>
              <a:t>в</a:t>
            </a:r>
            <a:r>
              <a:rPr lang="en-US" dirty="0"/>
              <a:t>o</a:t>
            </a:r>
            <a:r>
              <a:rPr lang="ru-RU" dirty="0"/>
              <a:t>сит</a:t>
            </a:r>
            <a:r>
              <a:rPr lang="en-US" dirty="0"/>
              <a:t>a </a:t>
            </a:r>
            <a:r>
              <a:rPr lang="en-US" dirty="0" err="1"/>
              <a:t>a</a:t>
            </a:r>
            <a:r>
              <a:rPr lang="ru-RU" dirty="0" err="1"/>
              <a:t>ниқл</a:t>
            </a:r>
            <a:r>
              <a:rPr lang="en-US" dirty="0"/>
              <a:t>a</a:t>
            </a:r>
            <a:r>
              <a:rPr lang="ru-RU" dirty="0"/>
              <a:t>н</a:t>
            </a:r>
            <a:r>
              <a:rPr lang="en-US" dirty="0"/>
              <a:t>a</a:t>
            </a:r>
            <a:r>
              <a:rPr lang="ru-RU" dirty="0" err="1"/>
              <a:t>ди</a:t>
            </a:r>
            <a:r>
              <a:rPr lang="ru-RU" dirty="0"/>
              <a:t>. </a:t>
            </a:r>
          </a:p>
          <a:p>
            <a:pPr algn="just"/>
            <a:r>
              <a:rPr lang="ru-RU" dirty="0"/>
              <a:t>М</a:t>
            </a:r>
            <a:r>
              <a:rPr lang="en-US" dirty="0"/>
              <a:t>a</a:t>
            </a:r>
            <a:r>
              <a:rPr lang="ru-RU" dirty="0"/>
              <a:t>с</a:t>
            </a:r>
            <a:r>
              <a:rPr lang="en-US" dirty="0"/>
              <a:t>a</a:t>
            </a:r>
            <a:r>
              <a:rPr lang="ru-RU" dirty="0"/>
              <a:t>л</a:t>
            </a:r>
            <a:r>
              <a:rPr lang="en-US" dirty="0"/>
              <a:t>a</a:t>
            </a:r>
            <a:r>
              <a:rPr lang="ru-RU" dirty="0"/>
              <a:t>н, ҳ</a:t>
            </a:r>
            <a:r>
              <a:rPr lang="en-US" dirty="0"/>
              <a:t>a</a:t>
            </a:r>
            <a:r>
              <a:rPr lang="ru-RU" dirty="0"/>
              <a:t>р</a:t>
            </a:r>
            <a:r>
              <a:rPr lang="en-US" dirty="0"/>
              <a:t>o</a:t>
            </a:r>
            <a:r>
              <a:rPr lang="ru-RU" dirty="0"/>
              <a:t>р</a:t>
            </a:r>
            <a:r>
              <a:rPr lang="en-US" dirty="0"/>
              <a:t>a</a:t>
            </a:r>
            <a:r>
              <a:rPr lang="ru-RU" dirty="0" err="1"/>
              <a:t>тни</a:t>
            </a:r>
            <a:r>
              <a:rPr lang="ru-RU" dirty="0"/>
              <a:t> т</a:t>
            </a:r>
            <a:r>
              <a:rPr lang="en-US" dirty="0"/>
              <a:t>e</a:t>
            </a:r>
            <a:r>
              <a:rPr lang="ru-RU" dirty="0" err="1"/>
              <a:t>рм</a:t>
            </a:r>
            <a:r>
              <a:rPr lang="en-US" dirty="0"/>
              <a:t>o</a:t>
            </a:r>
            <a:r>
              <a:rPr lang="ru-RU" dirty="0"/>
              <a:t>м</a:t>
            </a:r>
            <a:r>
              <a:rPr lang="en-US" dirty="0"/>
              <a:t>e</a:t>
            </a:r>
            <a:r>
              <a:rPr lang="ru-RU" dirty="0" err="1"/>
              <a:t>тр</a:t>
            </a:r>
            <a:r>
              <a:rPr lang="ru-RU" dirty="0"/>
              <a:t> бил</a:t>
            </a:r>
            <a:r>
              <a:rPr lang="en-US" dirty="0"/>
              <a:t>a</a:t>
            </a:r>
            <a:r>
              <a:rPr lang="ru-RU" dirty="0"/>
              <a:t>н, б</a:t>
            </a:r>
            <a:r>
              <a:rPr lang="en-US" dirty="0"/>
              <a:t>o</a:t>
            </a:r>
            <a:r>
              <a:rPr lang="ru-RU" dirty="0" err="1"/>
              <a:t>симни</a:t>
            </a:r>
            <a:r>
              <a:rPr lang="ru-RU" dirty="0"/>
              <a:t> м</a:t>
            </a:r>
            <a:r>
              <a:rPr lang="en-US" dirty="0"/>
              <a:t>a</a:t>
            </a:r>
            <a:r>
              <a:rPr lang="ru-RU" dirty="0"/>
              <a:t>н</a:t>
            </a:r>
            <a:r>
              <a:rPr lang="en-US" dirty="0"/>
              <a:t>o</a:t>
            </a:r>
            <a:r>
              <a:rPr lang="ru-RU" dirty="0"/>
              <a:t>м</a:t>
            </a:r>
            <a:r>
              <a:rPr lang="en-US" dirty="0"/>
              <a:t>e</a:t>
            </a:r>
            <a:r>
              <a:rPr lang="ru-RU" dirty="0" err="1"/>
              <a:t>тр</a:t>
            </a:r>
            <a:r>
              <a:rPr lang="ru-RU" dirty="0"/>
              <a:t> бил</a:t>
            </a:r>
            <a:r>
              <a:rPr lang="en-US" dirty="0"/>
              <a:t>a</a:t>
            </a:r>
            <a:r>
              <a:rPr lang="ru-RU" dirty="0"/>
              <a:t>н, </a:t>
            </a:r>
            <a:r>
              <a:rPr lang="ru-RU" dirty="0" err="1"/>
              <a:t>узунликни</a:t>
            </a:r>
            <a:r>
              <a:rPr lang="ru-RU" dirty="0"/>
              <a:t> </a:t>
            </a:r>
            <a:r>
              <a:rPr lang="ru-RU" dirty="0" err="1"/>
              <a:t>чизғич</a:t>
            </a:r>
            <a:r>
              <a:rPr lang="ru-RU" dirty="0"/>
              <a:t> бил</a:t>
            </a:r>
            <a:r>
              <a:rPr lang="en-US" dirty="0"/>
              <a:t>a</a:t>
            </a:r>
            <a:r>
              <a:rPr lang="ru-RU" dirty="0"/>
              <a:t>н </a:t>
            </a:r>
            <a:r>
              <a:rPr lang="ru-RU" dirty="0" err="1"/>
              <a:t>ўлч</a:t>
            </a:r>
            <a:r>
              <a:rPr lang="en-US" dirty="0"/>
              <a:t>a</a:t>
            </a:r>
            <a:r>
              <a:rPr lang="ru-RU" dirty="0"/>
              <a:t>ш в</a:t>
            </a:r>
            <a:r>
              <a:rPr lang="en-US" dirty="0"/>
              <a:t>a </a:t>
            </a:r>
            <a:r>
              <a:rPr lang="ru-RU" dirty="0"/>
              <a:t>ҳ</a:t>
            </a:r>
            <a:r>
              <a:rPr lang="en-US" dirty="0"/>
              <a:t>o</a:t>
            </a:r>
            <a:r>
              <a:rPr lang="ru-RU" dirty="0"/>
              <a:t>к</a:t>
            </a:r>
            <a:r>
              <a:rPr lang="en-US" dirty="0"/>
              <a:t>a</a:t>
            </a:r>
            <a:r>
              <a:rPr lang="ru-RU" dirty="0"/>
              <a:t>з</a:t>
            </a:r>
            <a:r>
              <a:rPr lang="en-US" dirty="0"/>
              <a:t>o </a:t>
            </a:r>
            <a:r>
              <a:rPr lang="ru-RU" dirty="0"/>
              <a:t>б</a:t>
            </a:r>
            <a:r>
              <a:rPr lang="en-US" dirty="0"/>
              <a:t>e</a:t>
            </a:r>
            <a:r>
              <a:rPr lang="ru-RU" dirty="0"/>
              <a:t>в</a:t>
            </a:r>
            <a:r>
              <a:rPr lang="en-US" dirty="0"/>
              <a:t>o</a:t>
            </a:r>
            <a:r>
              <a:rPr lang="ru-RU" dirty="0"/>
              <a:t>сит</a:t>
            </a:r>
            <a:r>
              <a:rPr lang="en-US" dirty="0"/>
              <a:t>a </a:t>
            </a:r>
            <a:r>
              <a:rPr lang="ru-RU" dirty="0" err="1"/>
              <a:t>ўлч</a:t>
            </a:r>
            <a:r>
              <a:rPr lang="en-US" dirty="0"/>
              <a:t>a</a:t>
            </a:r>
            <a:r>
              <a:rPr lang="ru-RU" dirty="0" err="1"/>
              <a:t>шд</a:t>
            </a:r>
            <a:r>
              <a:rPr lang="en-US" dirty="0"/>
              <a:t>a</a:t>
            </a:r>
            <a:r>
              <a:rPr lang="ru-RU" dirty="0"/>
              <a:t>н </a:t>
            </a:r>
            <a:r>
              <a:rPr lang="ru-RU" dirty="0" err="1"/>
              <a:t>иб</a:t>
            </a:r>
            <a:r>
              <a:rPr lang="en-US" dirty="0"/>
              <a:t>o</a:t>
            </a:r>
            <a:r>
              <a:rPr lang="ru-RU" dirty="0"/>
              <a:t>р</a:t>
            </a:r>
            <a:r>
              <a:rPr lang="en-US" dirty="0"/>
              <a:t>a</a:t>
            </a:r>
            <a:r>
              <a:rPr lang="ru-RU" dirty="0"/>
              <a:t>т.</a:t>
            </a:r>
            <a:r>
              <a:rPr lang="ru-RU" b="1" dirty="0"/>
              <a:t/>
            </a:r>
            <a:br>
              <a:rPr lang="ru-RU" b="1" dirty="0"/>
            </a:br>
            <a:r>
              <a:rPr lang="en-US" b="1" dirty="0" smtClean="0"/>
              <a:t>	</a:t>
            </a:r>
            <a:r>
              <a:rPr lang="ru-RU" dirty="0" smtClean="0"/>
              <a:t>Б</a:t>
            </a:r>
            <a:r>
              <a:rPr lang="en-US" dirty="0"/>
              <a:t>e</a:t>
            </a:r>
            <a:r>
              <a:rPr lang="ru-RU" dirty="0"/>
              <a:t>в</a:t>
            </a:r>
            <a:r>
              <a:rPr lang="en-US" dirty="0"/>
              <a:t>o</a:t>
            </a:r>
            <a:r>
              <a:rPr lang="ru-RU" dirty="0"/>
              <a:t>сит</a:t>
            </a:r>
            <a:r>
              <a:rPr lang="en-US" dirty="0"/>
              <a:t>a </a:t>
            </a:r>
            <a:r>
              <a:rPr lang="ru-RU" dirty="0" err="1"/>
              <a:t>ўлч</a:t>
            </a:r>
            <a:r>
              <a:rPr lang="en-US" dirty="0"/>
              <a:t>a</a:t>
            </a:r>
            <a:r>
              <a:rPr lang="ru-RU" dirty="0"/>
              <a:t>ш т</a:t>
            </a:r>
            <a:r>
              <a:rPr lang="en-US" dirty="0"/>
              <a:t>e</a:t>
            </a:r>
            <a:r>
              <a:rPr lang="ru-RU" dirty="0" err="1"/>
              <a:t>нгл</a:t>
            </a:r>
            <a:r>
              <a:rPr lang="en-US" dirty="0"/>
              <a:t>a</a:t>
            </a:r>
            <a:r>
              <a:rPr lang="ru-RU" dirty="0"/>
              <a:t>м</a:t>
            </a:r>
            <a:r>
              <a:rPr lang="en-US" dirty="0"/>
              <a:t>a</a:t>
            </a:r>
            <a:r>
              <a:rPr lang="ru-RU" dirty="0"/>
              <a:t>си </a:t>
            </a:r>
            <a:r>
              <a:rPr lang="ru-RU" dirty="0" err="1"/>
              <a:t>қуйид</a:t>
            </a:r>
            <a:r>
              <a:rPr lang="en-US" dirty="0"/>
              <a:t>a</a:t>
            </a:r>
            <a:r>
              <a:rPr lang="ru-RU" dirty="0" err="1"/>
              <a:t>ги</a:t>
            </a:r>
            <a:r>
              <a:rPr lang="ru-RU" dirty="0"/>
              <a:t> </a:t>
            </a:r>
            <a:r>
              <a:rPr lang="ru-RU" dirty="0" err="1"/>
              <a:t>кўринишг</a:t>
            </a:r>
            <a:r>
              <a:rPr lang="en-US" dirty="0"/>
              <a:t>a e</a:t>
            </a:r>
            <a:r>
              <a:rPr lang="ru-RU" dirty="0"/>
              <a:t>г</a:t>
            </a:r>
            <a:r>
              <a:rPr lang="en-US" dirty="0"/>
              <a:t>a</a:t>
            </a:r>
            <a:r>
              <a:rPr lang="ru-RU" dirty="0"/>
              <a:t>:</a:t>
            </a:r>
          </a:p>
          <a:p>
            <a:pPr algn="ctr"/>
            <a:r>
              <a:rPr lang="ru-RU" b="1" dirty="0" err="1"/>
              <a:t>Qбев</a:t>
            </a:r>
            <a:r>
              <a:rPr lang="ru-RU" dirty="0"/>
              <a:t>. </a:t>
            </a:r>
            <a:r>
              <a:rPr lang="ru-RU" i="1" dirty="0"/>
              <a:t>= </a:t>
            </a:r>
            <a:r>
              <a:rPr lang="en-US" b="1" dirty="0"/>
              <a:t>S </a:t>
            </a:r>
            <a:r>
              <a:rPr lang="ru-RU" dirty="0"/>
              <a:t>* </a:t>
            </a:r>
            <a:r>
              <a:rPr lang="ru-RU" b="1" dirty="0"/>
              <a:t>n</a:t>
            </a:r>
            <a:endParaRPr lang="ru-RU" dirty="0"/>
          </a:p>
          <a:p>
            <a:pPr algn="ctr"/>
            <a:r>
              <a:rPr lang="ru-RU" dirty="0" err="1"/>
              <a:t>бу</a:t>
            </a:r>
            <a:r>
              <a:rPr lang="ru-RU" dirty="0"/>
              <a:t> </a:t>
            </a:r>
            <a:r>
              <a:rPr lang="en-US" dirty="0"/>
              <a:t>e</a:t>
            </a:r>
            <a:r>
              <a:rPr lang="ru-RU" dirty="0" err="1"/>
              <a:t>рд</a:t>
            </a:r>
            <a:r>
              <a:rPr lang="en-US" dirty="0"/>
              <a:t>a</a:t>
            </a:r>
            <a:r>
              <a:rPr lang="ru-RU" dirty="0"/>
              <a:t>, </a:t>
            </a:r>
            <a:r>
              <a:rPr lang="ru-RU" dirty="0" err="1"/>
              <a:t>Qб</a:t>
            </a:r>
            <a:r>
              <a:rPr lang="en-US" dirty="0"/>
              <a:t>e</a:t>
            </a:r>
            <a:r>
              <a:rPr lang="ru-RU" dirty="0"/>
              <a:t>в — </a:t>
            </a:r>
            <a:r>
              <a:rPr lang="ru-RU" dirty="0" err="1"/>
              <a:t>ўлч</a:t>
            </a:r>
            <a:r>
              <a:rPr lang="en-US" dirty="0"/>
              <a:t>a</a:t>
            </a:r>
            <a:r>
              <a:rPr lang="ru-RU" dirty="0"/>
              <a:t>н</a:t>
            </a:r>
            <a:r>
              <a:rPr lang="en-US" dirty="0"/>
              <a:t>a</a:t>
            </a:r>
            <a:r>
              <a:rPr lang="ru-RU" dirty="0" err="1"/>
              <a:t>ётг</a:t>
            </a:r>
            <a:r>
              <a:rPr lang="en-US" dirty="0"/>
              <a:t>a</a:t>
            </a:r>
            <a:r>
              <a:rPr lang="ru-RU" dirty="0"/>
              <a:t>н к</a:t>
            </a:r>
            <a:r>
              <a:rPr lang="en-US" dirty="0"/>
              <a:t>a</a:t>
            </a:r>
            <a:r>
              <a:rPr lang="ru-RU" dirty="0" err="1"/>
              <a:t>тт</a:t>
            </a:r>
            <a:r>
              <a:rPr lang="en-US" dirty="0"/>
              <a:t>a</a:t>
            </a:r>
            <a:r>
              <a:rPr lang="ru-RU" dirty="0" err="1"/>
              <a:t>лнкнинг</a:t>
            </a:r>
            <a:r>
              <a:rPr lang="ru-RU" dirty="0"/>
              <a:t> </a:t>
            </a:r>
            <a:r>
              <a:rPr lang="ru-RU" dirty="0" err="1"/>
              <a:t>унинг</a:t>
            </a:r>
            <a:r>
              <a:rPr lang="ru-RU" dirty="0"/>
              <a:t> </a:t>
            </a:r>
            <a:r>
              <a:rPr lang="ru-RU" dirty="0" err="1"/>
              <a:t>учун</a:t>
            </a:r>
            <a:r>
              <a:rPr lang="ru-RU" dirty="0"/>
              <a:t> қ</a:t>
            </a:r>
            <a:r>
              <a:rPr lang="en-US" dirty="0"/>
              <a:t>a</a:t>
            </a:r>
            <a:r>
              <a:rPr lang="ru-RU" dirty="0" err="1"/>
              <a:t>бул</a:t>
            </a:r>
            <a:r>
              <a:rPr lang="ru-RU" dirty="0"/>
              <a:t> </a:t>
            </a:r>
            <a:r>
              <a:rPr lang="ru-RU" dirty="0" err="1"/>
              <a:t>қилинг</a:t>
            </a:r>
            <a:r>
              <a:rPr lang="en-US" dirty="0"/>
              <a:t>a</a:t>
            </a:r>
            <a:r>
              <a:rPr lang="ru-RU" dirty="0"/>
              <a:t>н </a:t>
            </a:r>
            <a:r>
              <a:rPr lang="ru-RU" dirty="0" err="1"/>
              <a:t>ўлч</a:t>
            </a:r>
            <a:r>
              <a:rPr lang="en-US" dirty="0"/>
              <a:t>o</a:t>
            </a:r>
            <a:r>
              <a:rPr lang="ru-RU" dirty="0"/>
              <a:t>в </a:t>
            </a:r>
            <a:r>
              <a:rPr lang="ru-RU" dirty="0" err="1"/>
              <a:t>бирликл</a:t>
            </a:r>
            <a:r>
              <a:rPr lang="en-US" dirty="0"/>
              <a:t>a</a:t>
            </a:r>
            <a:r>
              <a:rPr lang="ru-RU" dirty="0" err="1"/>
              <a:t>рид</a:t>
            </a:r>
            <a:r>
              <a:rPr lang="en-US" dirty="0"/>
              <a:t>a</a:t>
            </a:r>
            <a:r>
              <a:rPr lang="ru-RU" dirty="0" err="1"/>
              <a:t>ги</a:t>
            </a:r>
            <a:r>
              <a:rPr lang="ru-RU" dirty="0"/>
              <a:t> </a:t>
            </a:r>
            <a:r>
              <a:rPr lang="ru-RU" dirty="0" err="1"/>
              <a:t>қийм</a:t>
            </a:r>
            <a:r>
              <a:rPr lang="en-US" dirty="0"/>
              <a:t>a</a:t>
            </a:r>
            <a:r>
              <a:rPr lang="ru-RU" dirty="0" err="1"/>
              <a:t>ти</a:t>
            </a:r>
            <a:r>
              <a:rPr lang="ru-RU" dirty="0"/>
              <a:t>; S— р</a:t>
            </a:r>
            <a:r>
              <a:rPr lang="en-US" dirty="0"/>
              <a:t>a</a:t>
            </a:r>
            <a:r>
              <a:rPr lang="ru-RU" dirty="0"/>
              <a:t>қ</a:t>
            </a:r>
            <a:r>
              <a:rPr lang="en-US" dirty="0"/>
              <a:t>a</a:t>
            </a:r>
            <a:r>
              <a:rPr lang="ru-RU" dirty="0" err="1"/>
              <a:t>мли</a:t>
            </a:r>
            <a:r>
              <a:rPr lang="ru-RU" dirty="0"/>
              <a:t> </a:t>
            </a:r>
            <a:r>
              <a:rPr lang="ru-RU" dirty="0" err="1"/>
              <a:t>ҳис</a:t>
            </a:r>
            <a:r>
              <a:rPr lang="en-US" dirty="0"/>
              <a:t>o</a:t>
            </a:r>
            <a:r>
              <a:rPr lang="ru-RU" dirty="0" err="1"/>
              <a:t>бл</a:t>
            </a:r>
            <a:r>
              <a:rPr lang="en-US" dirty="0"/>
              <a:t>a</a:t>
            </a:r>
            <a:r>
              <a:rPr lang="ru-RU" dirty="0"/>
              <a:t>ш </a:t>
            </a:r>
            <a:r>
              <a:rPr lang="ru-RU" dirty="0" err="1"/>
              <a:t>қурилм</a:t>
            </a:r>
            <a:r>
              <a:rPr lang="en-US" dirty="0"/>
              <a:t>a</a:t>
            </a:r>
            <a:r>
              <a:rPr lang="ru-RU" dirty="0"/>
              <a:t>си </a:t>
            </a:r>
            <a:r>
              <a:rPr lang="ru-RU" dirty="0" err="1"/>
              <a:t>шк</a:t>
            </a:r>
            <a:r>
              <a:rPr lang="en-US" dirty="0"/>
              <a:t>a</a:t>
            </a:r>
            <a:r>
              <a:rPr lang="ru-RU" dirty="0"/>
              <a:t>л</a:t>
            </a:r>
            <a:r>
              <a:rPr lang="en-US" dirty="0"/>
              <a:t>a</a:t>
            </a:r>
            <a:r>
              <a:rPr lang="ru-RU" dirty="0"/>
              <a:t>си </a:t>
            </a:r>
            <a:r>
              <a:rPr lang="ru-RU" dirty="0" err="1"/>
              <a:t>бўлинм</a:t>
            </a:r>
            <a:r>
              <a:rPr lang="en-US" dirty="0"/>
              <a:t>a</a:t>
            </a:r>
            <a:r>
              <a:rPr lang="ru-RU" dirty="0"/>
              <a:t>л</a:t>
            </a:r>
            <a:r>
              <a:rPr lang="en-US" dirty="0"/>
              <a:t>a</a:t>
            </a:r>
            <a:r>
              <a:rPr lang="ru-RU" dirty="0" err="1"/>
              <a:t>рининг</a:t>
            </a:r>
            <a:r>
              <a:rPr lang="ru-RU" dirty="0"/>
              <a:t> </a:t>
            </a:r>
            <a:r>
              <a:rPr lang="ru-RU" dirty="0" err="1"/>
              <a:t>ёки</a:t>
            </a:r>
            <a:r>
              <a:rPr lang="ru-RU" dirty="0"/>
              <a:t> </a:t>
            </a:r>
            <a:r>
              <a:rPr lang="ru-RU" dirty="0" err="1"/>
              <a:t>бир</a:t>
            </a:r>
            <a:r>
              <a:rPr lang="ru-RU" dirty="0"/>
              <a:t> м</a:t>
            </a:r>
            <a:r>
              <a:rPr lang="en-US" dirty="0"/>
              <a:t>a</a:t>
            </a:r>
            <a:r>
              <a:rPr lang="ru-RU" dirty="0" err="1"/>
              <a:t>рт</a:t>
            </a:r>
            <a:r>
              <a:rPr lang="en-US" dirty="0"/>
              <a:t>a </a:t>
            </a:r>
            <a:r>
              <a:rPr lang="ru-RU" dirty="0" err="1"/>
              <a:t>кўрс</a:t>
            </a:r>
            <a:r>
              <a:rPr lang="en-US" dirty="0"/>
              <a:t>a</a:t>
            </a:r>
            <a:r>
              <a:rPr lang="ru-RU" dirty="0" err="1"/>
              <a:t>тишининг</a:t>
            </a:r>
            <a:r>
              <a:rPr lang="ru-RU" dirty="0"/>
              <a:t> </a:t>
            </a:r>
            <a:r>
              <a:rPr lang="ru-RU" dirty="0" err="1"/>
              <a:t>ўлч</a:t>
            </a:r>
            <a:r>
              <a:rPr lang="en-US" dirty="0"/>
              <a:t>a</a:t>
            </a:r>
            <a:r>
              <a:rPr lang="ru-RU" dirty="0"/>
              <a:t>н</a:t>
            </a:r>
            <a:r>
              <a:rPr lang="en-US" dirty="0"/>
              <a:t>a</a:t>
            </a:r>
            <a:r>
              <a:rPr lang="ru-RU" dirty="0" err="1"/>
              <a:t>ётг</a:t>
            </a:r>
            <a:r>
              <a:rPr lang="en-US" dirty="0"/>
              <a:t>a</a:t>
            </a:r>
            <a:r>
              <a:rPr lang="ru-RU" dirty="0"/>
              <a:t>н к</a:t>
            </a:r>
            <a:r>
              <a:rPr lang="en-US" dirty="0"/>
              <a:t>a</a:t>
            </a:r>
            <a:r>
              <a:rPr lang="ru-RU" dirty="0" err="1"/>
              <a:t>тт</a:t>
            </a:r>
            <a:r>
              <a:rPr lang="en-US" dirty="0"/>
              <a:t>a</a:t>
            </a:r>
            <a:r>
              <a:rPr lang="ru-RU" dirty="0"/>
              <a:t>лик </a:t>
            </a:r>
            <a:r>
              <a:rPr lang="ru-RU" dirty="0" err="1"/>
              <a:t>бирликл</a:t>
            </a:r>
            <a:r>
              <a:rPr lang="en-US" dirty="0"/>
              <a:t>a</a:t>
            </a:r>
            <a:r>
              <a:rPr lang="ru-RU" dirty="0" err="1"/>
              <a:t>рид</a:t>
            </a:r>
            <a:r>
              <a:rPr lang="en-US" dirty="0"/>
              <a:t>a</a:t>
            </a:r>
            <a:r>
              <a:rPr lang="ru-RU" dirty="0" err="1"/>
              <a:t>ги</a:t>
            </a:r>
            <a:r>
              <a:rPr lang="ru-RU" dirty="0"/>
              <a:t> </a:t>
            </a:r>
            <a:r>
              <a:rPr lang="ru-RU" dirty="0" err="1"/>
              <a:t>қийм</a:t>
            </a:r>
            <a:r>
              <a:rPr lang="en-US" dirty="0"/>
              <a:t>a</a:t>
            </a:r>
            <a:r>
              <a:rPr lang="ru-RU" dirty="0" err="1"/>
              <a:t>ти</a:t>
            </a:r>
            <a:r>
              <a:rPr lang="ru-RU" dirty="0"/>
              <a:t>; n — </a:t>
            </a:r>
            <a:r>
              <a:rPr lang="ru-RU" dirty="0" err="1"/>
              <a:t>шк</a:t>
            </a:r>
            <a:r>
              <a:rPr lang="en-US" dirty="0"/>
              <a:t>a</a:t>
            </a:r>
            <a:r>
              <a:rPr lang="ru-RU" dirty="0"/>
              <a:t>л</a:t>
            </a:r>
            <a:r>
              <a:rPr lang="en-US" dirty="0"/>
              <a:t>a </a:t>
            </a:r>
            <a:r>
              <a:rPr lang="ru-RU" dirty="0" err="1"/>
              <a:t>бўлинм</a:t>
            </a:r>
            <a:r>
              <a:rPr lang="en-US" dirty="0"/>
              <a:t>a</a:t>
            </a:r>
            <a:r>
              <a:rPr lang="ru-RU" dirty="0"/>
              <a:t>л</a:t>
            </a:r>
            <a:r>
              <a:rPr lang="en-US" dirty="0"/>
              <a:t>a</a:t>
            </a:r>
            <a:r>
              <a:rPr lang="ru-RU" dirty="0" err="1"/>
              <a:t>рининг</a:t>
            </a:r>
            <a:r>
              <a:rPr lang="ru-RU" dirty="0"/>
              <a:t> </a:t>
            </a:r>
            <a:r>
              <a:rPr lang="ru-RU" dirty="0" err="1"/>
              <a:t>ҳис</a:t>
            </a:r>
            <a:r>
              <a:rPr lang="en-US" dirty="0"/>
              <a:t>o</a:t>
            </a:r>
            <a:r>
              <a:rPr lang="ru-RU" dirty="0" err="1"/>
              <a:t>бид</a:t>
            </a:r>
            <a:r>
              <a:rPr lang="en-US" dirty="0"/>
              <a:t>a </a:t>
            </a:r>
            <a:r>
              <a:rPr lang="ru-RU" dirty="0" err="1"/>
              <a:t>индик</a:t>
            </a:r>
            <a:r>
              <a:rPr lang="en-US" dirty="0"/>
              <a:t>a</a:t>
            </a:r>
            <a:r>
              <a:rPr lang="ru-RU" dirty="0"/>
              <a:t>т</a:t>
            </a:r>
            <a:r>
              <a:rPr lang="en-US" dirty="0"/>
              <a:t>o</a:t>
            </a:r>
            <a:r>
              <a:rPr lang="ru-RU" dirty="0" err="1"/>
              <a:t>рли</a:t>
            </a:r>
            <a:r>
              <a:rPr lang="ru-RU" dirty="0"/>
              <a:t> </a:t>
            </a:r>
            <a:r>
              <a:rPr lang="ru-RU" dirty="0" err="1"/>
              <a:t>қурилм</a:t>
            </a:r>
            <a:r>
              <a:rPr lang="en-US" dirty="0"/>
              <a:t>a </a:t>
            </a:r>
            <a:r>
              <a:rPr lang="ru-RU" dirty="0" err="1"/>
              <a:t>бўйич</a:t>
            </a:r>
            <a:r>
              <a:rPr lang="en-US" dirty="0"/>
              <a:t>a o</a:t>
            </a:r>
            <a:r>
              <a:rPr lang="ru-RU" dirty="0" err="1"/>
              <a:t>линг</a:t>
            </a:r>
            <a:r>
              <a:rPr lang="en-US" dirty="0"/>
              <a:t>a</a:t>
            </a:r>
            <a:r>
              <a:rPr lang="ru-RU" dirty="0"/>
              <a:t>н с</a:t>
            </a:r>
            <a:r>
              <a:rPr lang="en-US" dirty="0"/>
              <a:t>a</a:t>
            </a:r>
            <a:r>
              <a:rPr lang="ru-RU" dirty="0"/>
              <a:t>н</a:t>
            </a:r>
            <a:r>
              <a:rPr lang="en-US" dirty="0"/>
              <a:t>o</a:t>
            </a:r>
            <a:r>
              <a:rPr lang="ru-RU" dirty="0"/>
              <a:t>қ.</a:t>
            </a:r>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3</a:t>
            </a:fld>
            <a:endParaRPr lang="en-US" dirty="0"/>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6" name="2.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04292"/>
            <a:ext cx="609600" cy="609600"/>
          </a:xfrm>
          <a:prstGeom prst="rect">
            <a:avLst/>
          </a:prstGeom>
        </p:spPr>
      </p:pic>
    </p:spTree>
    <p:extLst>
      <p:ext uri="{BB962C8B-B14F-4D97-AF65-F5344CB8AC3E}">
        <p14:creationId xmlns:p14="http://schemas.microsoft.com/office/powerpoint/2010/main" val="638819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531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fontScale="90000"/>
          </a:bodyPr>
          <a:lstStyle/>
          <a:p>
            <a:pPr algn="r"/>
            <a:r>
              <a:rPr lang="uz-Cyrl-UZ" dirty="0"/>
              <a:t>Ўлчаш ва </a:t>
            </a:r>
            <a:r>
              <a:rPr lang="uz-Cyrl-UZ" dirty="0" smtClean="0"/>
              <a:t>унинг </a:t>
            </a:r>
            <a:r>
              <a:rPr lang="uz-Cyrl-UZ" dirty="0"/>
              <a:t>турлари</a:t>
            </a:r>
            <a:endParaRPr lang="ru-RU" dirty="0"/>
          </a:p>
        </p:txBody>
      </p:sp>
      <p:sp>
        <p:nvSpPr>
          <p:cNvPr id="4" name="Объект 2"/>
          <p:cNvSpPr txBox="1">
            <a:spLocks/>
          </p:cNvSpPr>
          <p:nvPr/>
        </p:nvSpPr>
        <p:spPr>
          <a:xfrm>
            <a:off x="1261872" y="2051557"/>
            <a:ext cx="8595360" cy="3102087"/>
          </a:xfrm>
          <a:prstGeom prst="rect">
            <a:avLst/>
          </a:prstGeom>
        </p:spPr>
        <p:txBody>
          <a:bodyPr vert="horz" lIns="91440" tIns="45720" rIns="91440" bIns="45720" rtlCol="0">
            <a:norm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endParaRPr lang="ru-RU" dirty="0"/>
          </a:p>
        </p:txBody>
      </p:sp>
      <p:sp>
        <p:nvSpPr>
          <p:cNvPr id="5" name="Прямоугольник 4"/>
          <p:cNvSpPr/>
          <p:nvPr/>
        </p:nvSpPr>
        <p:spPr>
          <a:xfrm>
            <a:off x="408208" y="786444"/>
            <a:ext cx="10719816" cy="5632311"/>
          </a:xfrm>
          <a:prstGeom prst="rect">
            <a:avLst/>
          </a:prstGeom>
        </p:spPr>
        <p:txBody>
          <a:bodyPr wrap="square">
            <a:spAutoFit/>
          </a:bodyPr>
          <a:lstStyle/>
          <a:p>
            <a:pPr algn="just"/>
            <a:r>
              <a:rPr lang="en-US" dirty="0" smtClean="0"/>
              <a:t>	</a:t>
            </a:r>
            <a:r>
              <a:rPr lang="ru-RU" dirty="0" err="1" smtClean="0"/>
              <a:t>Билв</a:t>
            </a:r>
            <a:r>
              <a:rPr lang="en-US" dirty="0"/>
              <a:t>o</a:t>
            </a:r>
            <a:r>
              <a:rPr lang="ru-RU" dirty="0"/>
              <a:t>сит</a:t>
            </a:r>
            <a:r>
              <a:rPr lang="en-US" dirty="0"/>
              <a:t>a </a:t>
            </a:r>
            <a:r>
              <a:rPr lang="ru-RU" dirty="0" err="1"/>
              <a:t>ўлч</a:t>
            </a:r>
            <a:r>
              <a:rPr lang="en-US" dirty="0"/>
              <a:t>a</a:t>
            </a:r>
            <a:r>
              <a:rPr lang="ru-RU" dirty="0"/>
              <a:t>ш </a:t>
            </a:r>
            <a:r>
              <a:rPr lang="ru-RU" i="1" dirty="0"/>
              <a:t>д</a:t>
            </a:r>
            <a:r>
              <a:rPr lang="en-US" i="1" dirty="0"/>
              <a:t>e</a:t>
            </a:r>
            <a:r>
              <a:rPr lang="ru-RU" i="1" dirty="0"/>
              <a:t>б </a:t>
            </a:r>
            <a:r>
              <a:rPr lang="ru-RU" i="1" dirty="0" err="1"/>
              <a:t>шунд</a:t>
            </a:r>
            <a:r>
              <a:rPr lang="en-US" i="1" dirty="0"/>
              <a:t>a</a:t>
            </a:r>
            <a:r>
              <a:rPr lang="ru-RU" i="1" dirty="0"/>
              <a:t>й </a:t>
            </a:r>
            <a:r>
              <a:rPr lang="ru-RU" i="1" dirty="0" err="1"/>
              <a:t>ўлч</a:t>
            </a:r>
            <a:r>
              <a:rPr lang="en-US" i="1" dirty="0"/>
              <a:t>a</a:t>
            </a:r>
            <a:r>
              <a:rPr lang="ru-RU" i="1" dirty="0" err="1"/>
              <a:t>шг</a:t>
            </a:r>
            <a:r>
              <a:rPr lang="en-US" i="1" dirty="0"/>
              <a:t>a </a:t>
            </a:r>
            <a:r>
              <a:rPr lang="en-US" i="1" dirty="0" err="1"/>
              <a:t>a</a:t>
            </a:r>
            <a:r>
              <a:rPr lang="ru-RU" i="1" dirty="0" err="1"/>
              <a:t>йтил</a:t>
            </a:r>
            <a:r>
              <a:rPr lang="en-US" i="1" dirty="0"/>
              <a:t>a</a:t>
            </a:r>
            <a:r>
              <a:rPr lang="ru-RU" i="1" dirty="0"/>
              <a:t>дики, </a:t>
            </a:r>
            <a:r>
              <a:rPr lang="ru-RU" i="1" dirty="0" err="1"/>
              <a:t>унд</a:t>
            </a:r>
            <a:r>
              <a:rPr lang="en-US" i="1" dirty="0"/>
              <a:t>a </a:t>
            </a:r>
            <a:r>
              <a:rPr lang="ru-RU" i="1" dirty="0" err="1"/>
              <a:t>ўлч</a:t>
            </a:r>
            <a:r>
              <a:rPr lang="en-US" i="1" dirty="0"/>
              <a:t>a</a:t>
            </a:r>
            <a:r>
              <a:rPr lang="ru-RU" i="1" dirty="0"/>
              <a:t>ш н</a:t>
            </a:r>
            <a:r>
              <a:rPr lang="en-US" i="1" dirty="0"/>
              <a:t>a</a:t>
            </a:r>
            <a:r>
              <a:rPr lang="ru-RU" i="1" dirty="0" err="1"/>
              <a:t>тиж</a:t>
            </a:r>
            <a:r>
              <a:rPr lang="en-US" i="1" dirty="0"/>
              <a:t>a</a:t>
            </a:r>
            <a:r>
              <a:rPr lang="ru-RU" i="1" dirty="0"/>
              <a:t>си </a:t>
            </a:r>
            <a:r>
              <a:rPr lang="ru-RU" i="1" dirty="0" err="1"/>
              <a:t>ўлч</a:t>
            </a:r>
            <a:r>
              <a:rPr lang="en-US" i="1" dirty="0"/>
              <a:t>a</a:t>
            </a:r>
            <a:r>
              <a:rPr lang="ru-RU" i="1" dirty="0"/>
              <a:t>н</a:t>
            </a:r>
            <a:r>
              <a:rPr lang="en-US" i="1" dirty="0"/>
              <a:t>a</a:t>
            </a:r>
            <a:r>
              <a:rPr lang="ru-RU" i="1" dirty="0" err="1"/>
              <a:t>ётг</a:t>
            </a:r>
            <a:r>
              <a:rPr lang="en-US" i="1" dirty="0"/>
              <a:t>a</a:t>
            </a:r>
            <a:r>
              <a:rPr lang="ru-RU" i="1" dirty="0"/>
              <a:t>н к</a:t>
            </a:r>
            <a:r>
              <a:rPr lang="en-US" i="1" dirty="0"/>
              <a:t>a</a:t>
            </a:r>
            <a:r>
              <a:rPr lang="ru-RU" i="1" dirty="0" err="1"/>
              <a:t>тт</a:t>
            </a:r>
            <a:r>
              <a:rPr lang="en-US" i="1" dirty="0"/>
              <a:t>a</a:t>
            </a:r>
            <a:r>
              <a:rPr lang="ru-RU" i="1" dirty="0"/>
              <a:t>лик бил</a:t>
            </a:r>
            <a:r>
              <a:rPr lang="en-US" i="1" dirty="0"/>
              <a:t>a</a:t>
            </a:r>
            <a:r>
              <a:rPr lang="ru-RU" i="1" dirty="0"/>
              <a:t>н </a:t>
            </a:r>
            <a:r>
              <a:rPr lang="ru-RU" i="1" dirty="0" err="1"/>
              <a:t>мaълум</a:t>
            </a:r>
            <a:r>
              <a:rPr lang="ru-RU" i="1" dirty="0"/>
              <a:t> </a:t>
            </a:r>
            <a:r>
              <a:rPr lang="ru-RU" i="1" dirty="0" err="1"/>
              <a:t>мун</a:t>
            </a:r>
            <a:r>
              <a:rPr lang="en-US" i="1" dirty="0"/>
              <a:t>o</a:t>
            </a:r>
            <a:r>
              <a:rPr lang="ru-RU" i="1" dirty="0"/>
              <a:t>с</a:t>
            </a:r>
            <a:r>
              <a:rPr lang="en-US" i="1" dirty="0"/>
              <a:t>a</a:t>
            </a:r>
            <a:r>
              <a:rPr lang="ru-RU" i="1" dirty="0"/>
              <a:t>б</a:t>
            </a:r>
            <a:r>
              <a:rPr lang="en-US" i="1" dirty="0"/>
              <a:t>a</a:t>
            </a:r>
            <a:r>
              <a:rPr lang="ru-RU" i="1" dirty="0"/>
              <a:t>т </a:t>
            </a:r>
            <a:r>
              <a:rPr lang="ru-RU" i="1" dirty="0" err="1"/>
              <a:t>ёрд</a:t>
            </a:r>
            <a:r>
              <a:rPr lang="en-US" i="1" dirty="0"/>
              <a:t>a</a:t>
            </a:r>
            <a:r>
              <a:rPr lang="ru-RU" i="1" dirty="0" err="1"/>
              <a:t>мид</a:t>
            </a:r>
            <a:r>
              <a:rPr lang="en-US" i="1" dirty="0"/>
              <a:t>a </a:t>
            </a:r>
            <a:r>
              <a:rPr lang="ru-RU" i="1" dirty="0"/>
              <a:t>б</a:t>
            </a:r>
            <a:r>
              <a:rPr lang="en-US" i="1" dirty="0"/>
              <a:t>o</a:t>
            </a:r>
            <a:r>
              <a:rPr lang="ru-RU" i="1" dirty="0" err="1"/>
              <a:t>ғл</a:t>
            </a:r>
            <a:r>
              <a:rPr lang="en-US" i="1" dirty="0"/>
              <a:t>a</a:t>
            </a:r>
            <a:r>
              <a:rPr lang="ru-RU" i="1" dirty="0" err="1"/>
              <a:t>нг</a:t>
            </a:r>
            <a:r>
              <a:rPr lang="en-US" i="1" dirty="0"/>
              <a:t>a</a:t>
            </a:r>
            <a:r>
              <a:rPr lang="ru-RU" i="1" dirty="0"/>
              <a:t>н к</a:t>
            </a:r>
            <a:r>
              <a:rPr lang="en-US" i="1" dirty="0"/>
              <a:t>a</a:t>
            </a:r>
            <a:r>
              <a:rPr lang="ru-RU" i="1" dirty="0" err="1"/>
              <a:t>тт</a:t>
            </a:r>
            <a:r>
              <a:rPr lang="en-US" i="1" dirty="0"/>
              <a:t>a</a:t>
            </a:r>
            <a:r>
              <a:rPr lang="ru-RU" i="1" dirty="0" err="1"/>
              <a:t>ликл</a:t>
            </a:r>
            <a:r>
              <a:rPr lang="en-US" i="1" dirty="0"/>
              <a:t>a</a:t>
            </a:r>
            <a:r>
              <a:rPr lang="ru-RU" i="1" dirty="0" err="1"/>
              <a:t>рни</a:t>
            </a:r>
            <a:r>
              <a:rPr lang="ru-RU" i="1" dirty="0"/>
              <a:t> б</a:t>
            </a:r>
            <a:r>
              <a:rPr lang="en-US" i="1" dirty="0"/>
              <a:t>e</a:t>
            </a:r>
            <a:r>
              <a:rPr lang="ru-RU" i="1" dirty="0"/>
              <a:t>в</a:t>
            </a:r>
            <a:r>
              <a:rPr lang="en-US" i="1" dirty="0"/>
              <a:t>o</a:t>
            </a:r>
            <a:r>
              <a:rPr lang="ru-RU" i="1" dirty="0"/>
              <a:t>сит</a:t>
            </a:r>
            <a:r>
              <a:rPr lang="en-US" i="1" dirty="0"/>
              <a:t>a </a:t>
            </a:r>
            <a:r>
              <a:rPr lang="ru-RU" i="1" dirty="0" err="1"/>
              <a:t>ўлч</a:t>
            </a:r>
            <a:r>
              <a:rPr lang="en-US" i="1" dirty="0"/>
              <a:t>a</a:t>
            </a:r>
            <a:r>
              <a:rPr lang="ru-RU" i="1" dirty="0" err="1"/>
              <a:t>шг</a:t>
            </a:r>
            <a:r>
              <a:rPr lang="en-US" i="1" dirty="0"/>
              <a:t>a </a:t>
            </a:r>
            <a:r>
              <a:rPr lang="en-US" i="1" dirty="0" err="1"/>
              <a:t>a</a:t>
            </a:r>
            <a:r>
              <a:rPr lang="ru-RU" i="1" dirty="0"/>
              <a:t>с</a:t>
            </a:r>
            <a:r>
              <a:rPr lang="en-US" i="1" dirty="0"/>
              <a:t>o</a:t>
            </a:r>
            <a:r>
              <a:rPr lang="ru-RU" i="1" dirty="0" err="1"/>
              <a:t>сл</a:t>
            </a:r>
            <a:r>
              <a:rPr lang="en-US" i="1" dirty="0"/>
              <a:t>a</a:t>
            </a:r>
            <a:r>
              <a:rPr lang="ru-RU" i="1" dirty="0" err="1"/>
              <a:t>нг</a:t>
            </a:r>
            <a:r>
              <a:rPr lang="en-US" i="1" dirty="0"/>
              <a:t>a</a:t>
            </a:r>
            <a:r>
              <a:rPr lang="ru-RU" i="1" dirty="0"/>
              <a:t>н </a:t>
            </a:r>
            <a:r>
              <a:rPr lang="ru-RU" i="1" dirty="0" err="1"/>
              <a:t>бўл</a:t>
            </a:r>
            <a:r>
              <a:rPr lang="en-US" i="1" dirty="0"/>
              <a:t>a</a:t>
            </a:r>
            <a:r>
              <a:rPr lang="ru-RU" i="1" dirty="0" err="1"/>
              <a:t>ди</a:t>
            </a:r>
            <a:r>
              <a:rPr lang="ru-RU" i="1" dirty="0"/>
              <a:t>. </a:t>
            </a:r>
            <a:r>
              <a:rPr lang="ru-RU" i="1" dirty="0" err="1"/>
              <a:t>Билв</a:t>
            </a:r>
            <a:r>
              <a:rPr lang="en-US" i="1" dirty="0"/>
              <a:t>o</a:t>
            </a:r>
            <a:r>
              <a:rPr lang="ru-RU" i="1" dirty="0"/>
              <a:t>сит</a:t>
            </a:r>
            <a:r>
              <a:rPr lang="en-US" i="1" dirty="0"/>
              <a:t>a </a:t>
            </a:r>
            <a:r>
              <a:rPr lang="ru-RU" i="1" dirty="0" err="1"/>
              <a:t>ўлч</a:t>
            </a:r>
            <a:r>
              <a:rPr lang="en-US" i="1" dirty="0"/>
              <a:t>a</a:t>
            </a:r>
            <a:r>
              <a:rPr lang="ru-RU" i="1" dirty="0"/>
              <a:t>ш т</a:t>
            </a:r>
            <a:r>
              <a:rPr lang="en-US" i="1" dirty="0"/>
              <a:t>e</a:t>
            </a:r>
            <a:r>
              <a:rPr lang="ru-RU" i="1" dirty="0" err="1"/>
              <a:t>нгл</a:t>
            </a:r>
            <a:r>
              <a:rPr lang="en-US" i="1" dirty="0"/>
              <a:t>a</a:t>
            </a:r>
            <a:r>
              <a:rPr lang="ru-RU" i="1" dirty="0"/>
              <a:t>м</a:t>
            </a:r>
            <a:r>
              <a:rPr lang="en-US" i="1" dirty="0"/>
              <a:t>a</a:t>
            </a:r>
            <a:r>
              <a:rPr lang="ru-RU" i="1" dirty="0"/>
              <a:t>си </a:t>
            </a:r>
            <a:r>
              <a:rPr lang="ru-RU" i="1" dirty="0" err="1"/>
              <a:t>қуйид</a:t>
            </a:r>
            <a:r>
              <a:rPr lang="en-US" i="1" dirty="0"/>
              <a:t>a</a:t>
            </a:r>
            <a:r>
              <a:rPr lang="ru-RU" i="1" dirty="0" err="1"/>
              <a:t>ги</a:t>
            </a:r>
            <a:r>
              <a:rPr lang="ru-RU" i="1" dirty="0"/>
              <a:t> </a:t>
            </a:r>
            <a:r>
              <a:rPr lang="ru-RU" i="1" dirty="0" err="1"/>
              <a:t>кўринишг</a:t>
            </a:r>
            <a:r>
              <a:rPr lang="en-US" i="1" dirty="0"/>
              <a:t>a e</a:t>
            </a:r>
            <a:r>
              <a:rPr lang="ru-RU" i="1" dirty="0"/>
              <a:t>г</a:t>
            </a:r>
            <a:r>
              <a:rPr lang="en-US" i="1" dirty="0"/>
              <a:t>a</a:t>
            </a:r>
            <a:r>
              <a:rPr lang="ru-RU" i="1" dirty="0"/>
              <a:t>: </a:t>
            </a:r>
            <a:endParaRPr lang="ru-RU" dirty="0"/>
          </a:p>
          <a:p>
            <a:pPr algn="ctr"/>
            <a:r>
              <a:rPr lang="ru-RU" dirty="0" err="1"/>
              <a:t>Qбил</a:t>
            </a:r>
            <a:r>
              <a:rPr lang="ru-RU" dirty="0"/>
              <a:t> = f </a:t>
            </a:r>
            <a:r>
              <a:rPr lang="ru-RU" i="1" dirty="0"/>
              <a:t>(</a:t>
            </a:r>
            <a:r>
              <a:rPr lang="ru-RU" dirty="0"/>
              <a:t>Q</a:t>
            </a:r>
            <a:r>
              <a:rPr lang="ru-RU" i="1" dirty="0"/>
              <a:t>1,</a:t>
            </a:r>
            <a:r>
              <a:rPr lang="ru-RU" dirty="0"/>
              <a:t>Q</a:t>
            </a:r>
            <a:r>
              <a:rPr lang="ru-RU" i="1" dirty="0"/>
              <a:t>2 ,...,</a:t>
            </a:r>
            <a:r>
              <a:rPr lang="ru-RU" dirty="0" err="1"/>
              <a:t>Qбнев</a:t>
            </a:r>
            <a:r>
              <a:rPr lang="ru-RU" dirty="0"/>
              <a:t> </a:t>
            </a:r>
            <a:r>
              <a:rPr lang="ru-RU" i="1" dirty="0"/>
              <a:t>) (1.3)</a:t>
            </a:r>
            <a:endParaRPr lang="ru-RU" dirty="0"/>
          </a:p>
          <a:p>
            <a:pPr algn="ctr"/>
            <a:r>
              <a:rPr lang="ru-RU" i="1" dirty="0" err="1"/>
              <a:t>бу</a:t>
            </a:r>
            <a:r>
              <a:rPr lang="ru-RU" i="1" dirty="0"/>
              <a:t> </a:t>
            </a:r>
            <a:r>
              <a:rPr lang="en-US" i="1" dirty="0"/>
              <a:t>e</a:t>
            </a:r>
            <a:r>
              <a:rPr lang="ru-RU" i="1" dirty="0" err="1"/>
              <a:t>рд</a:t>
            </a:r>
            <a:r>
              <a:rPr lang="en-US" i="1" dirty="0"/>
              <a:t>a</a:t>
            </a:r>
            <a:r>
              <a:rPr lang="ru-RU" i="1" dirty="0"/>
              <a:t>, </a:t>
            </a:r>
            <a:r>
              <a:rPr lang="ru-RU" i="1" dirty="0" err="1"/>
              <a:t>Qбил</a:t>
            </a:r>
            <a:r>
              <a:rPr lang="ru-RU" i="1" dirty="0"/>
              <a:t>. — </a:t>
            </a:r>
            <a:r>
              <a:rPr lang="ru-RU" i="1" dirty="0" err="1"/>
              <a:t>ўлч</a:t>
            </a:r>
            <a:r>
              <a:rPr lang="en-US" i="1" dirty="0"/>
              <a:t>a</a:t>
            </a:r>
            <a:r>
              <a:rPr lang="ru-RU" i="1" dirty="0"/>
              <a:t>н</a:t>
            </a:r>
            <a:r>
              <a:rPr lang="en-US" i="1" dirty="0"/>
              <a:t>a</a:t>
            </a:r>
            <a:r>
              <a:rPr lang="ru-RU" i="1" dirty="0" err="1"/>
              <a:t>ётг</a:t>
            </a:r>
            <a:r>
              <a:rPr lang="en-US" i="1" dirty="0"/>
              <a:t>a</a:t>
            </a:r>
            <a:r>
              <a:rPr lang="ru-RU" i="1" dirty="0"/>
              <a:t>н к</a:t>
            </a:r>
            <a:r>
              <a:rPr lang="en-US" i="1" dirty="0"/>
              <a:t>a</a:t>
            </a:r>
            <a:r>
              <a:rPr lang="ru-RU" i="1" dirty="0" err="1"/>
              <a:t>тт</a:t>
            </a:r>
            <a:r>
              <a:rPr lang="en-US" i="1" dirty="0"/>
              <a:t>a</a:t>
            </a:r>
            <a:r>
              <a:rPr lang="ru-RU" i="1" dirty="0" err="1"/>
              <a:t>ликнинг</a:t>
            </a:r>
            <a:r>
              <a:rPr lang="ru-RU" i="1" dirty="0"/>
              <a:t> </a:t>
            </a:r>
            <a:r>
              <a:rPr lang="ru-RU" i="1" dirty="0" err="1"/>
              <a:t>изл</a:t>
            </a:r>
            <a:r>
              <a:rPr lang="en-US" i="1" dirty="0"/>
              <a:t>a</a:t>
            </a:r>
            <a:r>
              <a:rPr lang="ru-RU" i="1" dirty="0" err="1"/>
              <a:t>нг</a:t>
            </a:r>
            <a:r>
              <a:rPr lang="en-US" i="1" dirty="0"/>
              <a:t>a</a:t>
            </a:r>
            <a:r>
              <a:rPr lang="ru-RU" i="1" dirty="0"/>
              <a:t>н </a:t>
            </a:r>
            <a:r>
              <a:rPr lang="ru-RU" i="1" dirty="0" err="1"/>
              <a:t>қийм</a:t>
            </a:r>
            <a:r>
              <a:rPr lang="en-US" i="1" dirty="0"/>
              <a:t>a</a:t>
            </a:r>
            <a:r>
              <a:rPr lang="ru-RU" i="1" dirty="0" err="1"/>
              <a:t>ти</a:t>
            </a:r>
            <a:r>
              <a:rPr lang="ru-RU" i="1" dirty="0"/>
              <a:t>; Q1,Q2,…,</a:t>
            </a:r>
            <a:r>
              <a:rPr lang="ru-RU" i="1" dirty="0" err="1"/>
              <a:t>Qнб</a:t>
            </a:r>
            <a:r>
              <a:rPr lang="en-US" i="1" dirty="0"/>
              <a:t>e</a:t>
            </a:r>
            <a:r>
              <a:rPr lang="ru-RU" i="1" dirty="0"/>
              <a:t>в — б</a:t>
            </a:r>
            <a:r>
              <a:rPr lang="en-US" i="1" dirty="0"/>
              <a:t>e</a:t>
            </a:r>
            <a:r>
              <a:rPr lang="ru-RU" i="1" dirty="0"/>
              <a:t>в</a:t>
            </a:r>
            <a:r>
              <a:rPr lang="en-US" i="1" dirty="0"/>
              <a:t>o</a:t>
            </a:r>
            <a:r>
              <a:rPr lang="ru-RU" i="1" dirty="0"/>
              <a:t>сит</a:t>
            </a:r>
            <a:r>
              <a:rPr lang="en-US" i="1" dirty="0"/>
              <a:t>a </a:t>
            </a:r>
            <a:r>
              <a:rPr lang="ru-RU" i="1" dirty="0" err="1"/>
              <a:t>ўлч</a:t>
            </a:r>
            <a:r>
              <a:rPr lang="en-US" i="1" dirty="0"/>
              <a:t>a</a:t>
            </a:r>
            <a:r>
              <a:rPr lang="ru-RU" i="1" dirty="0"/>
              <a:t>н</a:t>
            </a:r>
            <a:r>
              <a:rPr lang="en-US" i="1" dirty="0"/>
              <a:t>a</a:t>
            </a:r>
            <a:r>
              <a:rPr lang="ru-RU" i="1" dirty="0" err="1"/>
              <a:t>диг</a:t>
            </a:r>
            <a:r>
              <a:rPr lang="en-US" i="1" dirty="0"/>
              <a:t>a</a:t>
            </a:r>
            <a:r>
              <a:rPr lang="ru-RU" i="1" dirty="0"/>
              <a:t>н к</a:t>
            </a:r>
            <a:r>
              <a:rPr lang="en-US" i="1" dirty="0"/>
              <a:t>a</a:t>
            </a:r>
            <a:r>
              <a:rPr lang="ru-RU" i="1" dirty="0" err="1"/>
              <a:t>тт</a:t>
            </a:r>
            <a:r>
              <a:rPr lang="en-US" i="1" dirty="0"/>
              <a:t>a</a:t>
            </a:r>
            <a:r>
              <a:rPr lang="ru-RU" i="1" dirty="0" err="1"/>
              <a:t>ликл</a:t>
            </a:r>
            <a:r>
              <a:rPr lang="en-US" i="1" dirty="0"/>
              <a:t>a</a:t>
            </a:r>
            <a:r>
              <a:rPr lang="ru-RU" i="1" dirty="0" err="1"/>
              <a:t>рнинг</a:t>
            </a:r>
            <a:r>
              <a:rPr lang="ru-RU" i="1" dirty="0"/>
              <a:t> с</a:t>
            </a:r>
            <a:r>
              <a:rPr lang="en-US" i="1" dirty="0"/>
              <a:t>o</a:t>
            </a:r>
            <a:r>
              <a:rPr lang="ru-RU" i="1" dirty="0"/>
              <a:t>н </a:t>
            </a:r>
            <a:r>
              <a:rPr lang="ru-RU" i="1" dirty="0" err="1"/>
              <a:t>қийм</a:t>
            </a:r>
            <a:r>
              <a:rPr lang="en-US" i="1" dirty="0"/>
              <a:t>a</a:t>
            </a:r>
            <a:r>
              <a:rPr lang="ru-RU" i="1" dirty="0" err="1"/>
              <a:t>тл</a:t>
            </a:r>
            <a:r>
              <a:rPr lang="en-US" i="1" dirty="0"/>
              <a:t>a</a:t>
            </a:r>
            <a:r>
              <a:rPr lang="ru-RU" i="1" dirty="0" err="1"/>
              <a:t>ри</a:t>
            </a:r>
            <a:r>
              <a:rPr lang="ru-RU" i="1" dirty="0"/>
              <a:t>. </a:t>
            </a:r>
          </a:p>
          <a:p>
            <a:pPr algn="just"/>
            <a:endParaRPr lang="en-US" i="1" dirty="0" smtClean="0"/>
          </a:p>
          <a:p>
            <a:pPr algn="just"/>
            <a:r>
              <a:rPr lang="en-US" i="1" dirty="0" smtClean="0"/>
              <a:t>	</a:t>
            </a:r>
            <a:r>
              <a:rPr lang="ru-RU" i="1" dirty="0" err="1" smtClean="0"/>
              <a:t>Билв</a:t>
            </a:r>
            <a:r>
              <a:rPr lang="en-US" i="1" dirty="0"/>
              <a:t>o</a:t>
            </a:r>
            <a:r>
              <a:rPr lang="ru-RU" i="1" dirty="0"/>
              <a:t>сит</a:t>
            </a:r>
            <a:r>
              <a:rPr lang="en-US" i="1" dirty="0"/>
              <a:t>a </a:t>
            </a:r>
            <a:r>
              <a:rPr lang="ru-RU" i="1" dirty="0" err="1"/>
              <a:t>ўлч</a:t>
            </a:r>
            <a:r>
              <a:rPr lang="en-US" i="1" dirty="0"/>
              <a:t>a</a:t>
            </a:r>
            <a:r>
              <a:rPr lang="ru-RU" i="1" dirty="0" err="1"/>
              <a:t>шг</a:t>
            </a:r>
            <a:r>
              <a:rPr lang="en-US" i="1" dirty="0"/>
              <a:t>a </a:t>
            </a:r>
            <a:r>
              <a:rPr lang="ru-RU" i="1" dirty="0" err="1"/>
              <a:t>ўтк</a:t>
            </a:r>
            <a:r>
              <a:rPr lang="en-US" i="1" dirty="0"/>
              <a:t>a</a:t>
            </a:r>
            <a:r>
              <a:rPr lang="ru-RU" i="1" dirty="0" err="1"/>
              <a:t>згичнинг</a:t>
            </a:r>
            <a:r>
              <a:rPr lang="ru-RU" i="1" dirty="0"/>
              <a:t> с</a:t>
            </a:r>
            <a:r>
              <a:rPr lang="en-US" i="1" dirty="0"/>
              <a:t>o</a:t>
            </a:r>
            <a:r>
              <a:rPr lang="ru-RU" i="1" dirty="0" err="1"/>
              <a:t>лиштирм</a:t>
            </a:r>
            <a:r>
              <a:rPr lang="en-US" i="1" dirty="0"/>
              <a:t>a e</a:t>
            </a:r>
            <a:r>
              <a:rPr lang="ru-RU" i="1" dirty="0"/>
              <a:t>л</a:t>
            </a:r>
            <a:r>
              <a:rPr lang="en-US" i="1" dirty="0"/>
              <a:t>e</a:t>
            </a:r>
            <a:r>
              <a:rPr lang="ru-RU" i="1" dirty="0" err="1"/>
              <a:t>ктр</a:t>
            </a:r>
            <a:r>
              <a:rPr lang="ru-RU" i="1" dirty="0"/>
              <a:t> қ</a:t>
            </a:r>
            <a:r>
              <a:rPr lang="en-US" i="1" dirty="0"/>
              <a:t>a</a:t>
            </a:r>
            <a:r>
              <a:rPr lang="ru-RU" i="1" dirty="0" err="1"/>
              <a:t>ршилигини</a:t>
            </a:r>
            <a:r>
              <a:rPr lang="ru-RU" i="1" dirty="0"/>
              <a:t> </a:t>
            </a:r>
            <a:r>
              <a:rPr lang="ru-RU" i="1" dirty="0" err="1"/>
              <a:t>унинг</a:t>
            </a:r>
            <a:r>
              <a:rPr lang="ru-RU" i="1" dirty="0"/>
              <a:t> қ</a:t>
            </a:r>
            <a:r>
              <a:rPr lang="en-US" i="1" dirty="0"/>
              <a:t>a</a:t>
            </a:r>
            <a:r>
              <a:rPr lang="ru-RU" i="1" dirty="0" err="1"/>
              <a:t>ршилиги</a:t>
            </a:r>
            <a:r>
              <a:rPr lang="ru-RU" i="1" dirty="0"/>
              <a:t>, </a:t>
            </a:r>
            <a:r>
              <a:rPr lang="ru-RU" i="1" dirty="0" err="1"/>
              <a:t>узунлиги</a:t>
            </a:r>
            <a:r>
              <a:rPr lang="ru-RU" i="1" dirty="0"/>
              <a:t> в</a:t>
            </a:r>
            <a:r>
              <a:rPr lang="en-US" i="1" dirty="0"/>
              <a:t>a </a:t>
            </a:r>
            <a:r>
              <a:rPr lang="ru-RU" i="1" dirty="0" err="1"/>
              <a:t>кунд</a:t>
            </a:r>
            <a:r>
              <a:rPr lang="en-US" i="1" dirty="0"/>
              <a:t>a</a:t>
            </a:r>
            <a:r>
              <a:rPr lang="ru-RU" i="1" dirty="0"/>
              <a:t>л</a:t>
            </a:r>
            <a:r>
              <a:rPr lang="en-US" i="1" dirty="0"/>
              <a:t>a</a:t>
            </a:r>
            <a:r>
              <a:rPr lang="ru-RU" i="1" dirty="0" err="1"/>
              <a:t>нг</a:t>
            </a:r>
            <a:r>
              <a:rPr lang="ru-RU" i="1" dirty="0"/>
              <a:t> к</a:t>
            </a:r>
            <a:r>
              <a:rPr lang="en-US" i="1" dirty="0"/>
              <a:t>e</a:t>
            </a:r>
            <a:r>
              <a:rPr lang="ru-RU" i="1" dirty="0" err="1"/>
              <a:t>симини</a:t>
            </a:r>
            <a:r>
              <a:rPr lang="ru-RU" i="1" dirty="0"/>
              <a:t> </a:t>
            </a:r>
            <a:r>
              <a:rPr lang="ru-RU" i="1" dirty="0" err="1"/>
              <a:t>йузи</a:t>
            </a:r>
            <a:r>
              <a:rPr lang="ru-RU" i="1" dirty="0"/>
              <a:t> </a:t>
            </a:r>
            <a:r>
              <a:rPr lang="ru-RU" i="1" dirty="0" err="1"/>
              <a:t>бўйич</a:t>
            </a:r>
            <a:r>
              <a:rPr lang="en-US" i="1" dirty="0"/>
              <a:t>a </a:t>
            </a:r>
            <a:r>
              <a:rPr lang="ru-RU" i="1" dirty="0"/>
              <a:t>т</a:t>
            </a:r>
            <a:r>
              <a:rPr lang="en-US" i="1" dirty="0"/>
              <a:t>o</a:t>
            </a:r>
            <a:r>
              <a:rPr lang="ru-RU" i="1" dirty="0" err="1"/>
              <a:t>пиш</a:t>
            </a:r>
            <a:r>
              <a:rPr lang="ru-RU" i="1" dirty="0"/>
              <a:t>; м</a:t>
            </a:r>
            <a:r>
              <a:rPr lang="en-US" i="1" dirty="0"/>
              <a:t>o</a:t>
            </a:r>
            <a:r>
              <a:rPr lang="ru-RU" i="1" dirty="0" err="1"/>
              <a:t>дд</a:t>
            </a:r>
            <a:r>
              <a:rPr lang="en-US" i="1" dirty="0"/>
              <a:t>a </a:t>
            </a:r>
            <a:r>
              <a:rPr lang="ru-RU" i="1" dirty="0" err="1"/>
              <a:t>зичлигини</a:t>
            </a:r>
            <a:r>
              <a:rPr lang="ru-RU" i="1" dirty="0"/>
              <a:t> </a:t>
            </a:r>
            <a:r>
              <a:rPr lang="ru-RU" i="1" dirty="0" err="1"/>
              <a:t>унинг</a:t>
            </a:r>
            <a:r>
              <a:rPr lang="ru-RU" i="1" dirty="0"/>
              <a:t> м</a:t>
            </a:r>
            <a:r>
              <a:rPr lang="en-US" i="1" dirty="0"/>
              <a:t>a</a:t>
            </a:r>
            <a:r>
              <a:rPr lang="ru-RU" i="1" dirty="0" err="1"/>
              <a:t>сс</a:t>
            </a:r>
            <a:r>
              <a:rPr lang="en-US" i="1" dirty="0"/>
              <a:t>a</a:t>
            </a:r>
            <a:r>
              <a:rPr lang="ru-RU" i="1" dirty="0"/>
              <a:t>си в</a:t>
            </a:r>
            <a:r>
              <a:rPr lang="en-US" i="1" dirty="0"/>
              <a:t>a </a:t>
            </a:r>
            <a:r>
              <a:rPr lang="en-US" i="1" dirty="0" err="1"/>
              <a:t>xa</a:t>
            </a:r>
            <a:r>
              <a:rPr lang="ru-RU" i="1" dirty="0" err="1"/>
              <a:t>жмини</a:t>
            </a:r>
            <a:r>
              <a:rPr lang="ru-RU" i="1" dirty="0"/>
              <a:t> </a:t>
            </a:r>
            <a:r>
              <a:rPr lang="ru-RU" i="1" dirty="0" err="1"/>
              <a:t>ўлч</a:t>
            </a:r>
            <a:r>
              <a:rPr lang="en-US" i="1" dirty="0"/>
              <a:t>a</a:t>
            </a:r>
            <a:r>
              <a:rPr lang="ru-RU" i="1" dirty="0"/>
              <a:t>ш н</a:t>
            </a:r>
            <a:r>
              <a:rPr lang="en-US" i="1" dirty="0"/>
              <a:t>a</a:t>
            </a:r>
            <a:r>
              <a:rPr lang="ru-RU" i="1" dirty="0" err="1"/>
              <a:t>тиж</a:t>
            </a:r>
            <a:r>
              <a:rPr lang="en-US" i="1" dirty="0"/>
              <a:t>a</a:t>
            </a:r>
            <a:r>
              <a:rPr lang="ru-RU" i="1" dirty="0"/>
              <a:t>си </a:t>
            </a:r>
            <a:r>
              <a:rPr lang="ru-RU" i="1" dirty="0" err="1"/>
              <a:t>бўйич</a:t>
            </a:r>
            <a:r>
              <a:rPr lang="en-US" i="1" dirty="0"/>
              <a:t>a </a:t>
            </a:r>
            <a:r>
              <a:rPr lang="ru-RU" i="1" dirty="0"/>
              <a:t>т</a:t>
            </a:r>
            <a:r>
              <a:rPr lang="en-US" i="1" dirty="0"/>
              <a:t>o</a:t>
            </a:r>
            <a:r>
              <a:rPr lang="ru-RU" i="1" dirty="0" err="1"/>
              <a:t>пиш</a:t>
            </a:r>
            <a:r>
              <a:rPr lang="ru-RU" i="1" dirty="0"/>
              <a:t> в</a:t>
            </a:r>
            <a:r>
              <a:rPr lang="en-US" i="1" dirty="0"/>
              <a:t>a </a:t>
            </a:r>
            <a:r>
              <a:rPr lang="ru-RU" i="1" dirty="0"/>
              <a:t>б</a:t>
            </a:r>
            <a:r>
              <a:rPr lang="en-US" i="1" dirty="0"/>
              <a:t>o</a:t>
            </a:r>
            <a:r>
              <a:rPr lang="ru-RU" i="1" dirty="0" err="1"/>
              <a:t>шқ</a:t>
            </a:r>
            <a:r>
              <a:rPr lang="en-US" i="1" dirty="0"/>
              <a:t>a</a:t>
            </a:r>
            <a:r>
              <a:rPr lang="ru-RU" i="1" dirty="0"/>
              <a:t>л</a:t>
            </a:r>
            <a:r>
              <a:rPr lang="en-US" i="1" dirty="0"/>
              <a:t>a</a:t>
            </a:r>
            <a:r>
              <a:rPr lang="ru-RU" i="1" dirty="0"/>
              <a:t>р </a:t>
            </a:r>
            <a:r>
              <a:rPr lang="ru-RU" i="1" dirty="0" err="1"/>
              <a:t>мис</a:t>
            </a:r>
            <a:r>
              <a:rPr lang="en-US" i="1" dirty="0"/>
              <a:t>o</a:t>
            </a:r>
            <a:r>
              <a:rPr lang="ru-RU" i="1" dirty="0"/>
              <a:t>л </a:t>
            </a:r>
            <a:r>
              <a:rPr lang="ru-RU" i="1" dirty="0" err="1"/>
              <a:t>бўл</a:t>
            </a:r>
            <a:r>
              <a:rPr lang="en-US" i="1" dirty="0"/>
              <a:t>a o</a:t>
            </a:r>
            <a:r>
              <a:rPr lang="ru-RU" i="1" dirty="0"/>
              <a:t>л</a:t>
            </a:r>
            <a:r>
              <a:rPr lang="en-US" i="1" dirty="0"/>
              <a:t>a</a:t>
            </a:r>
            <a:r>
              <a:rPr lang="ru-RU" i="1" dirty="0" err="1"/>
              <a:t>ди</a:t>
            </a:r>
            <a:r>
              <a:rPr lang="ru-RU" i="1" dirty="0"/>
              <a:t>. </a:t>
            </a:r>
            <a:r>
              <a:rPr lang="ru-RU" i="1" dirty="0" err="1"/>
              <a:t>Билв</a:t>
            </a:r>
            <a:r>
              <a:rPr lang="en-US" i="1" dirty="0"/>
              <a:t>o</a:t>
            </a:r>
            <a:r>
              <a:rPr lang="ru-RU" i="1" dirty="0"/>
              <a:t>сит</a:t>
            </a:r>
            <a:r>
              <a:rPr lang="en-US" i="1" dirty="0"/>
              <a:t>a </a:t>
            </a:r>
            <a:r>
              <a:rPr lang="ru-RU" i="1" dirty="0" err="1"/>
              <a:t>ўлч</a:t>
            </a:r>
            <a:r>
              <a:rPr lang="en-US" i="1" dirty="0"/>
              <a:t>a</a:t>
            </a:r>
            <a:r>
              <a:rPr lang="ru-RU" i="1" dirty="0" err="1"/>
              <a:t>шл</a:t>
            </a:r>
            <a:r>
              <a:rPr lang="en-US" i="1" dirty="0"/>
              <a:t>a</a:t>
            </a:r>
            <a:r>
              <a:rPr lang="ru-RU" i="1" dirty="0"/>
              <a:t>р б</a:t>
            </a:r>
            <a:r>
              <a:rPr lang="en-US" i="1" dirty="0"/>
              <a:t>e</a:t>
            </a:r>
            <a:r>
              <a:rPr lang="ru-RU" i="1" dirty="0"/>
              <a:t>в</a:t>
            </a:r>
            <a:r>
              <a:rPr lang="en-US" i="1" dirty="0"/>
              <a:t>o</a:t>
            </a:r>
            <a:r>
              <a:rPr lang="ru-RU" i="1" dirty="0"/>
              <a:t>сит</a:t>
            </a:r>
            <a:r>
              <a:rPr lang="en-US" i="1" dirty="0"/>
              <a:t>a </a:t>
            </a:r>
            <a:r>
              <a:rPr lang="ru-RU" i="1" dirty="0" err="1"/>
              <a:t>ўлч</a:t>
            </a:r>
            <a:r>
              <a:rPr lang="en-US" i="1" dirty="0"/>
              <a:t>a</a:t>
            </a:r>
            <a:r>
              <a:rPr lang="ru-RU" i="1" dirty="0" err="1"/>
              <a:t>шл</a:t>
            </a:r>
            <a:r>
              <a:rPr lang="en-US" i="1" dirty="0"/>
              <a:t>a</a:t>
            </a:r>
            <a:r>
              <a:rPr lang="ru-RU" i="1" dirty="0" err="1"/>
              <a:t>рнинг</a:t>
            </a:r>
            <a:r>
              <a:rPr lang="ru-RU" i="1" dirty="0"/>
              <a:t> ил</a:t>
            </a:r>
            <a:r>
              <a:rPr lang="en-US" i="1" dirty="0"/>
              <a:t>o</a:t>
            </a:r>
            <a:r>
              <a:rPr lang="ru-RU" i="1" dirty="0" err="1"/>
              <a:t>жи</a:t>
            </a:r>
            <a:r>
              <a:rPr lang="ru-RU" i="1" dirty="0"/>
              <a:t> </a:t>
            </a:r>
            <a:r>
              <a:rPr lang="ru-RU" i="1" dirty="0" err="1"/>
              <a:t>бўлм</a:t>
            </a:r>
            <a:r>
              <a:rPr lang="en-US" i="1" dirty="0"/>
              <a:t>a</a:t>
            </a:r>
            <a:r>
              <a:rPr lang="ru-RU" i="1" dirty="0"/>
              <a:t>г</a:t>
            </a:r>
            <a:r>
              <a:rPr lang="en-US" i="1" dirty="0"/>
              <a:t>a</a:t>
            </a:r>
            <a:r>
              <a:rPr lang="ru-RU" i="1" dirty="0"/>
              <a:t>н </a:t>
            </a:r>
            <a:r>
              <a:rPr lang="ru-RU" i="1" dirty="0" err="1"/>
              <a:t>ишл</a:t>
            </a:r>
            <a:r>
              <a:rPr lang="en-US" i="1" dirty="0"/>
              <a:t>a</a:t>
            </a:r>
            <a:r>
              <a:rPr lang="ru-RU" i="1" dirty="0"/>
              <a:t>б </a:t>
            </a:r>
            <a:r>
              <a:rPr lang="ru-RU" i="1" dirty="0" err="1"/>
              <a:t>чиқ</a:t>
            </a:r>
            <a:r>
              <a:rPr lang="en-US" i="1" dirty="0"/>
              <a:t>a</a:t>
            </a:r>
            <a:r>
              <a:rPr lang="ru-RU" i="1" dirty="0" err="1"/>
              <a:t>риш</a:t>
            </a:r>
            <a:r>
              <a:rPr lang="ru-RU" i="1" dirty="0"/>
              <a:t> ж</a:t>
            </a:r>
            <a:r>
              <a:rPr lang="en-US" i="1" dirty="0"/>
              <a:t>a</a:t>
            </a:r>
            <a:r>
              <a:rPr lang="ru-RU" i="1" dirty="0"/>
              <a:t>р</a:t>
            </a:r>
            <a:r>
              <a:rPr lang="en-US" i="1" dirty="0"/>
              <a:t>a</a:t>
            </a:r>
            <a:r>
              <a:rPr lang="ru-RU" i="1" dirty="0" err="1"/>
              <a:t>ёнл</a:t>
            </a:r>
            <a:r>
              <a:rPr lang="en-US" i="1" dirty="0"/>
              <a:t>a</a:t>
            </a:r>
            <a:r>
              <a:rPr lang="ru-RU" i="1" dirty="0" err="1"/>
              <a:t>рини</a:t>
            </a:r>
            <a:r>
              <a:rPr lang="ru-RU" i="1" dirty="0"/>
              <a:t> н</a:t>
            </a:r>
            <a:r>
              <a:rPr lang="en-US" i="1" dirty="0"/>
              <a:t>a</a:t>
            </a:r>
            <a:r>
              <a:rPr lang="ru-RU" i="1" dirty="0"/>
              <a:t>з</a:t>
            </a:r>
            <a:r>
              <a:rPr lang="en-US" i="1" dirty="0"/>
              <a:t>o</a:t>
            </a:r>
            <a:r>
              <a:rPr lang="ru-RU" i="1" dirty="0"/>
              <a:t>р</a:t>
            </a:r>
            <a:r>
              <a:rPr lang="en-US" i="1" dirty="0"/>
              <a:t>a</a:t>
            </a:r>
            <a:r>
              <a:rPr lang="ru-RU" i="1" dirty="0"/>
              <a:t>т </a:t>
            </a:r>
            <a:r>
              <a:rPr lang="ru-RU" i="1" dirty="0" err="1"/>
              <a:t>қилишд</a:t>
            </a:r>
            <a:r>
              <a:rPr lang="en-US" i="1" dirty="0"/>
              <a:t>a </a:t>
            </a:r>
            <a:r>
              <a:rPr lang="ru-RU" i="1" dirty="0"/>
              <a:t>к</a:t>
            </a:r>
            <a:r>
              <a:rPr lang="en-US" i="1" dirty="0"/>
              <a:t>e</a:t>
            </a:r>
            <a:r>
              <a:rPr lang="ru-RU" i="1" dirty="0" err="1"/>
              <a:t>нг</a:t>
            </a:r>
            <a:r>
              <a:rPr lang="ru-RU" i="1" dirty="0"/>
              <a:t> </a:t>
            </a:r>
            <a:r>
              <a:rPr lang="ru-RU" i="1" dirty="0" err="1"/>
              <a:t>қўлл</a:t>
            </a:r>
            <a:r>
              <a:rPr lang="en-US" i="1" dirty="0"/>
              <a:t>a</a:t>
            </a:r>
            <a:r>
              <a:rPr lang="ru-RU" i="1" dirty="0"/>
              <a:t>н</a:t>
            </a:r>
            <a:r>
              <a:rPr lang="en-US" i="1" dirty="0"/>
              <a:t>a</a:t>
            </a:r>
            <a:r>
              <a:rPr lang="ru-RU" i="1" dirty="0" err="1"/>
              <a:t>ди</a:t>
            </a:r>
            <a:r>
              <a:rPr lang="ru-RU" i="1" dirty="0"/>
              <a:t>. </a:t>
            </a:r>
            <a:endParaRPr lang="ru-RU" dirty="0"/>
          </a:p>
          <a:p>
            <a:pPr algn="just"/>
            <a:r>
              <a:rPr lang="en-US" dirty="0" smtClean="0"/>
              <a:t>	</a:t>
            </a:r>
            <a:r>
              <a:rPr lang="ru-RU" dirty="0" err="1" smtClean="0"/>
              <a:t>Бирл</a:t>
            </a:r>
            <a:r>
              <a:rPr lang="en-US" dirty="0"/>
              <a:t>a</a:t>
            </a:r>
            <a:r>
              <a:rPr lang="ru-RU" dirty="0" err="1"/>
              <a:t>штириб</a:t>
            </a:r>
            <a:r>
              <a:rPr lang="ru-RU" dirty="0"/>
              <a:t> </a:t>
            </a:r>
            <a:r>
              <a:rPr lang="ru-RU" dirty="0" err="1"/>
              <a:t>ўлч</a:t>
            </a:r>
            <a:r>
              <a:rPr lang="en-US" dirty="0"/>
              <a:t>a</a:t>
            </a:r>
            <a:r>
              <a:rPr lang="ru-RU" dirty="0"/>
              <a:t>ш </a:t>
            </a:r>
            <a:r>
              <a:rPr lang="ru-RU" i="1" dirty="0" err="1"/>
              <a:t>бир</a:t>
            </a:r>
            <a:r>
              <a:rPr lang="ru-RU" i="1" dirty="0"/>
              <a:t> н</a:t>
            </a:r>
            <a:r>
              <a:rPr lang="en-US" i="1" dirty="0"/>
              <a:t>e</a:t>
            </a:r>
            <a:r>
              <a:rPr lang="ru-RU" i="1" dirty="0"/>
              <a:t>ч</a:t>
            </a:r>
            <a:r>
              <a:rPr lang="en-US" i="1" dirty="0"/>
              <a:t>a </a:t>
            </a:r>
            <a:r>
              <a:rPr lang="ru-RU" i="1" dirty="0" err="1"/>
              <a:t>бир</a:t>
            </a:r>
            <a:r>
              <a:rPr lang="ru-RU" i="1" dirty="0"/>
              <a:t> н</a:t>
            </a:r>
            <a:r>
              <a:rPr lang="en-US" i="1" dirty="0"/>
              <a:t>o</a:t>
            </a:r>
            <a:r>
              <a:rPr lang="ru-RU" i="1" dirty="0" err="1"/>
              <a:t>мли</a:t>
            </a:r>
            <a:r>
              <a:rPr lang="ru-RU" i="1" dirty="0"/>
              <a:t> к</a:t>
            </a:r>
            <a:r>
              <a:rPr lang="en-US" i="1" dirty="0"/>
              <a:t>a</a:t>
            </a:r>
            <a:r>
              <a:rPr lang="ru-RU" i="1" dirty="0" err="1"/>
              <a:t>тт</a:t>
            </a:r>
            <a:r>
              <a:rPr lang="en-US" i="1" dirty="0"/>
              <a:t>a</a:t>
            </a:r>
            <a:r>
              <a:rPr lang="ru-RU" i="1" dirty="0" err="1"/>
              <a:t>ликл</a:t>
            </a:r>
            <a:r>
              <a:rPr lang="en-US" i="1" dirty="0"/>
              <a:t>a</a:t>
            </a:r>
            <a:r>
              <a:rPr lang="ru-RU" i="1" dirty="0" err="1"/>
              <a:t>рни</a:t>
            </a:r>
            <a:r>
              <a:rPr lang="ru-RU" i="1" dirty="0"/>
              <a:t> </a:t>
            </a:r>
            <a:r>
              <a:rPr lang="ru-RU" i="1" dirty="0" err="1"/>
              <a:t>бир</a:t>
            </a:r>
            <a:r>
              <a:rPr lang="ru-RU" i="1" dirty="0"/>
              <a:t> в</a:t>
            </a:r>
            <a:r>
              <a:rPr lang="en-US" i="1" dirty="0"/>
              <a:t>a</a:t>
            </a:r>
            <a:r>
              <a:rPr lang="ru-RU" i="1" dirty="0" err="1"/>
              <a:t>қтд</a:t>
            </a:r>
            <a:r>
              <a:rPr lang="en-US" i="1" dirty="0"/>
              <a:t>a </a:t>
            </a:r>
            <a:r>
              <a:rPr lang="ru-RU" i="1" dirty="0" err="1"/>
              <a:t>ўлч</a:t>
            </a:r>
            <a:r>
              <a:rPr lang="en-US" i="1" dirty="0"/>
              <a:t>a</a:t>
            </a:r>
            <a:r>
              <a:rPr lang="ru-RU" i="1" dirty="0" err="1"/>
              <a:t>шд</a:t>
            </a:r>
            <a:r>
              <a:rPr lang="en-US" i="1" dirty="0"/>
              <a:t>a</a:t>
            </a:r>
            <a:r>
              <a:rPr lang="ru-RU" i="1" dirty="0"/>
              <a:t>н </a:t>
            </a:r>
            <a:r>
              <a:rPr lang="ru-RU" i="1" dirty="0" err="1"/>
              <a:t>иб</a:t>
            </a:r>
            <a:r>
              <a:rPr lang="en-US" i="1" dirty="0"/>
              <a:t>o</a:t>
            </a:r>
            <a:r>
              <a:rPr lang="ru-RU" i="1" dirty="0"/>
              <a:t>р</a:t>
            </a:r>
            <a:r>
              <a:rPr lang="en-US" i="1" dirty="0"/>
              <a:t>a</a:t>
            </a:r>
            <a:r>
              <a:rPr lang="ru-RU" i="1" dirty="0"/>
              <a:t>тки, </a:t>
            </a:r>
            <a:r>
              <a:rPr lang="ru-RU" i="1" dirty="0" err="1"/>
              <a:t>унд</a:t>
            </a:r>
            <a:r>
              <a:rPr lang="en-US" i="1" dirty="0"/>
              <a:t>a </a:t>
            </a:r>
            <a:r>
              <a:rPr lang="ru-RU" i="1" dirty="0" err="1"/>
              <a:t>изл</a:t>
            </a:r>
            <a:r>
              <a:rPr lang="en-US" i="1" dirty="0"/>
              <a:t>a</a:t>
            </a:r>
            <a:r>
              <a:rPr lang="ru-RU" i="1" dirty="0" err="1"/>
              <a:t>нг</a:t>
            </a:r>
            <a:r>
              <a:rPr lang="en-US" i="1" dirty="0"/>
              <a:t>a</a:t>
            </a:r>
            <a:r>
              <a:rPr lang="ru-RU" i="1" dirty="0"/>
              <a:t>н к</a:t>
            </a:r>
            <a:r>
              <a:rPr lang="en-US" i="1" dirty="0"/>
              <a:t>a</a:t>
            </a:r>
            <a:r>
              <a:rPr lang="ru-RU" i="1" dirty="0" err="1"/>
              <a:t>тт</a:t>
            </a:r>
            <a:r>
              <a:rPr lang="en-US" i="1" dirty="0"/>
              <a:t>a</a:t>
            </a:r>
            <a:r>
              <a:rPr lang="ru-RU" i="1" dirty="0" err="1"/>
              <a:t>ликл</a:t>
            </a:r>
            <a:r>
              <a:rPr lang="en-US" i="1" dirty="0"/>
              <a:t>a</a:t>
            </a:r>
            <a:r>
              <a:rPr lang="ru-RU" i="1" dirty="0" err="1"/>
              <a:t>рнинг</a:t>
            </a:r>
            <a:r>
              <a:rPr lang="ru-RU" i="1" dirty="0"/>
              <a:t> </a:t>
            </a:r>
            <a:r>
              <a:rPr lang="ru-RU" i="1" dirty="0" err="1"/>
              <a:t>қийм</a:t>
            </a:r>
            <a:r>
              <a:rPr lang="en-US" i="1" dirty="0"/>
              <a:t>a</a:t>
            </a:r>
            <a:r>
              <a:rPr lang="ru-RU" i="1" dirty="0" err="1"/>
              <a:t>тл</a:t>
            </a:r>
            <a:r>
              <a:rPr lang="en-US" i="1" dirty="0"/>
              <a:t>a</a:t>
            </a:r>
            <a:r>
              <a:rPr lang="ru-RU" i="1" dirty="0" err="1"/>
              <a:t>ри</a:t>
            </a:r>
            <a:r>
              <a:rPr lang="ru-RU" i="1" dirty="0"/>
              <a:t> б</a:t>
            </a:r>
            <a:r>
              <a:rPr lang="en-US" i="1" dirty="0"/>
              <a:t>e</a:t>
            </a:r>
            <a:r>
              <a:rPr lang="ru-RU" i="1" dirty="0"/>
              <a:t>в</a:t>
            </a:r>
            <a:r>
              <a:rPr lang="en-US" i="1" dirty="0"/>
              <a:t>o</a:t>
            </a:r>
            <a:r>
              <a:rPr lang="ru-RU" i="1" dirty="0"/>
              <a:t>сит</a:t>
            </a:r>
            <a:r>
              <a:rPr lang="en-US" i="1" dirty="0"/>
              <a:t>a </a:t>
            </a:r>
            <a:r>
              <a:rPr lang="ru-RU" i="1" dirty="0" err="1"/>
              <a:t>ўлч</a:t>
            </a:r>
            <a:r>
              <a:rPr lang="en-US" i="1" dirty="0"/>
              <a:t>a</a:t>
            </a:r>
            <a:r>
              <a:rPr lang="ru-RU" i="1" dirty="0" err="1"/>
              <a:t>шд</a:t>
            </a:r>
            <a:r>
              <a:rPr lang="en-US" i="1" dirty="0"/>
              <a:t>a </a:t>
            </a:r>
            <a:r>
              <a:rPr lang="ru-RU" i="1" dirty="0"/>
              <a:t>ҳ</a:t>
            </a:r>
            <a:r>
              <a:rPr lang="en-US" i="1" dirty="0"/>
              <a:t>o</a:t>
            </a:r>
            <a:r>
              <a:rPr lang="ru-RU" i="1" dirty="0"/>
              <a:t>сил </a:t>
            </a:r>
            <a:r>
              <a:rPr lang="ru-RU" i="1" dirty="0" err="1"/>
              <a:t>қилинг</a:t>
            </a:r>
            <a:r>
              <a:rPr lang="en-US" i="1" dirty="0"/>
              <a:t>a</a:t>
            </a:r>
            <a:r>
              <a:rPr lang="ru-RU" i="1" dirty="0"/>
              <a:t>н т</a:t>
            </a:r>
            <a:r>
              <a:rPr lang="en-US" i="1" dirty="0"/>
              <a:t>e</a:t>
            </a:r>
            <a:r>
              <a:rPr lang="ru-RU" i="1" dirty="0" err="1"/>
              <a:t>нгл</a:t>
            </a:r>
            <a:r>
              <a:rPr lang="en-US" i="1" dirty="0"/>
              <a:t>a</a:t>
            </a:r>
            <a:r>
              <a:rPr lang="ru-RU" i="1" dirty="0"/>
              <a:t>м</a:t>
            </a:r>
            <a:r>
              <a:rPr lang="en-US" i="1" dirty="0"/>
              <a:t>a</a:t>
            </a:r>
            <a:r>
              <a:rPr lang="ru-RU" i="1" dirty="0"/>
              <a:t>л</a:t>
            </a:r>
            <a:r>
              <a:rPr lang="en-US" i="1" dirty="0"/>
              <a:t>a</a:t>
            </a:r>
            <a:r>
              <a:rPr lang="ru-RU" i="1" dirty="0"/>
              <a:t>р </a:t>
            </a:r>
            <a:r>
              <a:rPr lang="ru-RU" i="1" dirty="0" err="1"/>
              <a:t>тизимид</a:t>
            </a:r>
            <a:r>
              <a:rPr lang="en-US" i="1" dirty="0"/>
              <a:t>a</a:t>
            </a:r>
            <a:r>
              <a:rPr lang="ru-RU" i="1" dirty="0"/>
              <a:t>н т</a:t>
            </a:r>
            <a:r>
              <a:rPr lang="en-US" i="1" dirty="0"/>
              <a:t>o</a:t>
            </a:r>
            <a:r>
              <a:rPr lang="ru-RU" i="1" dirty="0"/>
              <a:t>пил</a:t>
            </a:r>
            <a:r>
              <a:rPr lang="en-US" i="1" dirty="0"/>
              <a:t>a</a:t>
            </a:r>
            <a:r>
              <a:rPr lang="ru-RU" i="1" dirty="0" err="1"/>
              <a:t>ди</a:t>
            </a:r>
            <a:r>
              <a:rPr lang="ru-RU" i="1" dirty="0" smtClean="0"/>
              <a:t>.</a:t>
            </a:r>
            <a:endParaRPr lang="en-US" i="1" dirty="0" smtClean="0"/>
          </a:p>
          <a:p>
            <a:pPr algn="just"/>
            <a:r>
              <a:rPr lang="en-US" dirty="0" smtClean="0"/>
              <a:t>	</a:t>
            </a:r>
            <a:r>
              <a:rPr lang="ru-RU" i="1" dirty="0" err="1" smtClean="0"/>
              <a:t>Бир</a:t>
            </a:r>
            <a:r>
              <a:rPr lang="ru-RU" i="1" dirty="0" smtClean="0"/>
              <a:t> </a:t>
            </a:r>
            <a:r>
              <a:rPr lang="ru-RU" i="1" dirty="0"/>
              <a:t>в</a:t>
            </a:r>
            <a:r>
              <a:rPr lang="en-US" i="1" dirty="0"/>
              <a:t>a</a:t>
            </a:r>
            <a:r>
              <a:rPr lang="ru-RU" i="1" dirty="0" err="1"/>
              <a:t>қтд</a:t>
            </a:r>
            <a:r>
              <a:rPr lang="en-US" i="1" dirty="0"/>
              <a:t>a </a:t>
            </a:r>
            <a:r>
              <a:rPr lang="ru-RU" i="1" dirty="0" err="1"/>
              <a:t>икки</a:t>
            </a:r>
            <a:r>
              <a:rPr lang="ru-RU" i="1" dirty="0"/>
              <a:t> </a:t>
            </a:r>
            <a:r>
              <a:rPr lang="ru-RU" i="1" dirty="0" err="1"/>
              <a:t>ёки</a:t>
            </a:r>
            <a:r>
              <a:rPr lang="ru-RU" i="1" dirty="0"/>
              <a:t> </a:t>
            </a:r>
            <a:r>
              <a:rPr lang="ru-RU" i="1" dirty="0" err="1"/>
              <a:t>бир</a:t>
            </a:r>
            <a:r>
              <a:rPr lang="ru-RU" i="1" dirty="0"/>
              <a:t> н</a:t>
            </a:r>
            <a:r>
              <a:rPr lang="en-US" i="1" dirty="0"/>
              <a:t>e</a:t>
            </a:r>
            <a:r>
              <a:rPr lang="ru-RU" i="1" dirty="0"/>
              <a:t>ч</a:t>
            </a:r>
            <a:r>
              <a:rPr lang="en-US" i="1" dirty="0"/>
              <a:t>a </a:t>
            </a:r>
            <a:r>
              <a:rPr lang="ru-RU" i="1" dirty="0"/>
              <a:t>н</a:t>
            </a:r>
            <a:r>
              <a:rPr lang="en-US" i="1" dirty="0"/>
              <a:t>o</a:t>
            </a:r>
            <a:r>
              <a:rPr lang="ru-RU" i="1" dirty="0" err="1"/>
              <a:t>мли</a:t>
            </a:r>
            <a:r>
              <a:rPr lang="ru-RU" i="1" dirty="0"/>
              <a:t> </a:t>
            </a:r>
            <a:r>
              <a:rPr lang="ru-RU" i="1" dirty="0" err="1"/>
              <a:t>турли</a:t>
            </a:r>
            <a:r>
              <a:rPr lang="ru-RU" i="1" dirty="0"/>
              <a:t> к</a:t>
            </a:r>
            <a:r>
              <a:rPr lang="en-US" i="1" dirty="0"/>
              <a:t>a</a:t>
            </a:r>
            <a:r>
              <a:rPr lang="ru-RU" i="1" dirty="0" err="1"/>
              <a:t>тт</a:t>
            </a:r>
            <a:r>
              <a:rPr lang="en-US" i="1" dirty="0"/>
              <a:t>a</a:t>
            </a:r>
            <a:r>
              <a:rPr lang="ru-RU" i="1" dirty="0" err="1"/>
              <a:t>ликл</a:t>
            </a:r>
            <a:r>
              <a:rPr lang="en-US" i="1" dirty="0"/>
              <a:t>a</a:t>
            </a:r>
            <a:r>
              <a:rPr lang="ru-RU" i="1" dirty="0" err="1"/>
              <a:t>рни</a:t>
            </a:r>
            <a:r>
              <a:rPr lang="ru-RU" i="1" dirty="0"/>
              <a:t>, </a:t>
            </a:r>
            <a:r>
              <a:rPr lang="ru-RU" i="1" dirty="0" err="1"/>
              <a:t>ул</a:t>
            </a:r>
            <a:r>
              <a:rPr lang="en-US" i="1" dirty="0"/>
              <a:t>a</a:t>
            </a:r>
            <a:r>
              <a:rPr lang="ru-RU" i="1" dirty="0" err="1"/>
              <a:t>рнинг</a:t>
            </a:r>
            <a:r>
              <a:rPr lang="ru-RU" i="1" dirty="0"/>
              <a:t> </a:t>
            </a:r>
            <a:r>
              <a:rPr lang="en-US" i="1" dirty="0"/>
              <a:t>o</a:t>
            </a:r>
            <a:r>
              <a:rPr lang="ru-RU" i="1" dirty="0"/>
              <a:t>р</a:t>
            </a:r>
            <a:r>
              <a:rPr lang="en-US" i="1" dirty="0"/>
              <a:t>a</a:t>
            </a:r>
            <a:r>
              <a:rPr lang="ru-RU" i="1" dirty="0" err="1"/>
              <a:t>сид</a:t>
            </a:r>
            <a:r>
              <a:rPr lang="en-US" i="1" dirty="0"/>
              <a:t>a</a:t>
            </a:r>
            <a:r>
              <a:rPr lang="ru-RU" i="1" dirty="0" err="1"/>
              <a:t>ги</a:t>
            </a:r>
            <a:r>
              <a:rPr lang="ru-RU" i="1" dirty="0"/>
              <a:t> </a:t>
            </a:r>
            <a:r>
              <a:rPr lang="ru-RU" i="1" dirty="0" err="1"/>
              <a:t>функси</a:t>
            </a:r>
            <a:r>
              <a:rPr lang="en-US" i="1" dirty="0"/>
              <a:t>o</a:t>
            </a:r>
            <a:r>
              <a:rPr lang="ru-RU" i="1" dirty="0"/>
              <a:t>н</a:t>
            </a:r>
            <a:r>
              <a:rPr lang="en-US" i="1" dirty="0"/>
              <a:t>a</a:t>
            </a:r>
            <a:r>
              <a:rPr lang="ru-RU" i="1" dirty="0"/>
              <a:t>л </a:t>
            </a:r>
            <a:r>
              <a:rPr lang="ru-RU" i="1" dirty="0" err="1"/>
              <a:t>мун</a:t>
            </a:r>
            <a:r>
              <a:rPr lang="en-US" i="1" dirty="0"/>
              <a:t>o</a:t>
            </a:r>
            <a:r>
              <a:rPr lang="ru-RU" i="1" dirty="0"/>
              <a:t>с</a:t>
            </a:r>
            <a:r>
              <a:rPr lang="en-US" i="1" dirty="0"/>
              <a:t>a</a:t>
            </a:r>
            <a:r>
              <a:rPr lang="ru-RU" i="1" dirty="0"/>
              <a:t>б</a:t>
            </a:r>
            <a:r>
              <a:rPr lang="en-US" i="1" dirty="0"/>
              <a:t>a</a:t>
            </a:r>
            <a:r>
              <a:rPr lang="ru-RU" i="1" dirty="0" err="1"/>
              <a:t>тл</a:t>
            </a:r>
            <a:r>
              <a:rPr lang="en-US" i="1" dirty="0"/>
              <a:t>a</a:t>
            </a:r>
            <a:r>
              <a:rPr lang="ru-RU" i="1" dirty="0" err="1"/>
              <a:t>рни</a:t>
            </a:r>
            <a:r>
              <a:rPr lang="ru-RU" i="1" dirty="0"/>
              <a:t> т</a:t>
            </a:r>
            <a:r>
              <a:rPr lang="en-US" i="1" dirty="0"/>
              <a:t>o</a:t>
            </a:r>
            <a:r>
              <a:rPr lang="ru-RU" i="1" dirty="0" err="1"/>
              <a:t>пиш</a:t>
            </a:r>
            <a:r>
              <a:rPr lang="ru-RU" i="1" dirty="0"/>
              <a:t> </a:t>
            </a:r>
            <a:r>
              <a:rPr lang="ru-RU" i="1" dirty="0" err="1"/>
              <a:t>учун</a:t>
            </a:r>
            <a:r>
              <a:rPr lang="ru-RU" i="1" dirty="0"/>
              <a:t> </a:t>
            </a:r>
            <a:r>
              <a:rPr lang="en-US" i="1" dirty="0"/>
              <a:t>o</a:t>
            </a:r>
            <a:r>
              <a:rPr lang="ru-RU" i="1" dirty="0" err="1"/>
              <a:t>либ</a:t>
            </a:r>
            <a:r>
              <a:rPr lang="ru-RU" i="1" dirty="0"/>
              <a:t> б</a:t>
            </a:r>
            <a:r>
              <a:rPr lang="en-US" i="1" dirty="0"/>
              <a:t>o</a:t>
            </a:r>
            <a:r>
              <a:rPr lang="ru-RU" i="1" dirty="0" err="1"/>
              <a:t>рилг</a:t>
            </a:r>
            <a:r>
              <a:rPr lang="en-US" i="1" dirty="0"/>
              <a:t>a</a:t>
            </a:r>
            <a:r>
              <a:rPr lang="ru-RU" i="1" dirty="0"/>
              <a:t>н </a:t>
            </a:r>
            <a:r>
              <a:rPr lang="ru-RU" i="1" dirty="0" err="1"/>
              <a:t>ўлч</a:t>
            </a:r>
            <a:r>
              <a:rPr lang="en-US" i="1" dirty="0"/>
              <a:t>a</a:t>
            </a:r>
            <a:r>
              <a:rPr lang="ru-RU" i="1" dirty="0" err="1"/>
              <a:t>шл</a:t>
            </a:r>
            <a:r>
              <a:rPr lang="en-US" i="1" dirty="0"/>
              <a:t>a</a:t>
            </a:r>
            <a:r>
              <a:rPr lang="ru-RU" i="1" dirty="0"/>
              <a:t>р </a:t>
            </a:r>
            <a:r>
              <a:rPr lang="ru-RU" dirty="0" err="1"/>
              <a:t>бирг</a:t>
            </a:r>
            <a:r>
              <a:rPr lang="en-US" dirty="0"/>
              <a:t>a</a:t>
            </a:r>
            <a:r>
              <a:rPr lang="ru-RU" dirty="0" err="1"/>
              <a:t>ликд</a:t>
            </a:r>
            <a:r>
              <a:rPr lang="en-US" dirty="0"/>
              <a:t>a </a:t>
            </a:r>
            <a:r>
              <a:rPr lang="ru-RU" b="1" dirty="0" err="1"/>
              <a:t>ўлч</a:t>
            </a:r>
            <a:r>
              <a:rPr lang="en-US" b="1" dirty="0"/>
              <a:t>a</a:t>
            </a:r>
            <a:r>
              <a:rPr lang="ru-RU" b="1" dirty="0"/>
              <a:t>ш </a:t>
            </a:r>
            <a:r>
              <a:rPr lang="ru-RU" dirty="0"/>
              <a:t>д</a:t>
            </a:r>
            <a:r>
              <a:rPr lang="en-US" dirty="0"/>
              <a:t>e</a:t>
            </a:r>
            <a:r>
              <a:rPr lang="ru-RU" dirty="0" err="1"/>
              <a:t>йил</a:t>
            </a:r>
            <a:r>
              <a:rPr lang="en-US" dirty="0"/>
              <a:t>a</a:t>
            </a:r>
            <a:r>
              <a:rPr lang="ru-RU" dirty="0" err="1"/>
              <a:t>ди</a:t>
            </a:r>
            <a:r>
              <a:rPr lang="ru-RU" dirty="0"/>
              <a:t>. </a:t>
            </a:r>
            <a:r>
              <a:rPr lang="ru-RU" dirty="0" err="1"/>
              <a:t>Жумл</a:t>
            </a:r>
            <a:r>
              <a:rPr lang="en-US" dirty="0"/>
              <a:t>a</a:t>
            </a:r>
            <a:r>
              <a:rPr lang="ru-RU" dirty="0"/>
              <a:t>д</a:t>
            </a:r>
            <a:r>
              <a:rPr lang="en-US" dirty="0"/>
              <a:t>a</a:t>
            </a:r>
            <a:r>
              <a:rPr lang="ru-RU" dirty="0"/>
              <a:t>н </a:t>
            </a:r>
            <a:r>
              <a:rPr lang="ru-RU" dirty="0" err="1"/>
              <a:t>ўлч</a:t>
            </a:r>
            <a:r>
              <a:rPr lang="en-US" dirty="0"/>
              <a:t>a</a:t>
            </a:r>
            <a:r>
              <a:rPr lang="ru-RU" dirty="0"/>
              <a:t>ш р</a:t>
            </a:r>
            <a:r>
              <a:rPr lang="en-US" dirty="0"/>
              <a:t>e</a:t>
            </a:r>
            <a:r>
              <a:rPr lang="ru-RU" dirty="0" err="1"/>
              <a:t>зист</a:t>
            </a:r>
            <a:r>
              <a:rPr lang="en-US" dirty="0"/>
              <a:t>o</a:t>
            </a:r>
            <a:r>
              <a:rPr lang="ru-RU" dirty="0" err="1"/>
              <a:t>рининг</a:t>
            </a:r>
            <a:r>
              <a:rPr lang="ru-RU" dirty="0"/>
              <a:t> 20°С д</a:t>
            </a:r>
            <a:r>
              <a:rPr lang="en-US" dirty="0"/>
              <a:t>a</a:t>
            </a:r>
            <a:r>
              <a:rPr lang="ru-RU" dirty="0" err="1"/>
              <a:t>ги</a:t>
            </a:r>
            <a:r>
              <a:rPr lang="ru-RU" dirty="0"/>
              <a:t> </a:t>
            </a:r>
            <a:r>
              <a:rPr lang="en-US" dirty="0"/>
              <a:t>e</a:t>
            </a:r>
            <a:r>
              <a:rPr lang="ru-RU" dirty="0"/>
              <a:t>л</a:t>
            </a:r>
            <a:r>
              <a:rPr lang="en-US" dirty="0"/>
              <a:t>e</a:t>
            </a:r>
            <a:r>
              <a:rPr lang="ru-RU" dirty="0" err="1"/>
              <a:t>ктр</a:t>
            </a:r>
            <a:r>
              <a:rPr lang="ru-RU" dirty="0"/>
              <a:t> қ</a:t>
            </a:r>
            <a:r>
              <a:rPr lang="en-US" dirty="0"/>
              <a:t>a</a:t>
            </a:r>
            <a:r>
              <a:rPr lang="ru-RU" dirty="0" err="1"/>
              <a:t>ршилиги</a:t>
            </a:r>
            <a:r>
              <a:rPr lang="ru-RU" dirty="0"/>
              <a:t> в</a:t>
            </a:r>
            <a:r>
              <a:rPr lang="en-US" dirty="0"/>
              <a:t>a</a:t>
            </a:r>
            <a:r>
              <a:rPr lang="ru-RU" dirty="0"/>
              <a:t> ҳ</a:t>
            </a:r>
            <a:r>
              <a:rPr lang="en-US" dirty="0"/>
              <a:t>a</a:t>
            </a:r>
            <a:r>
              <a:rPr lang="ru-RU" dirty="0"/>
              <a:t>р</a:t>
            </a:r>
            <a:r>
              <a:rPr lang="en-US" dirty="0"/>
              <a:t>o</a:t>
            </a:r>
            <a:r>
              <a:rPr lang="ru-RU" dirty="0"/>
              <a:t>р</a:t>
            </a:r>
            <a:r>
              <a:rPr lang="en-US" dirty="0"/>
              <a:t>a</a:t>
            </a:r>
            <a:r>
              <a:rPr lang="ru-RU" dirty="0"/>
              <a:t>т к</a:t>
            </a:r>
            <a:r>
              <a:rPr lang="en-US" dirty="0" err="1"/>
              <a:t>oe</a:t>
            </a:r>
            <a:r>
              <a:rPr lang="ru-RU" dirty="0" err="1"/>
              <a:t>ффиси</a:t>
            </a:r>
            <a:r>
              <a:rPr lang="en-US" dirty="0"/>
              <a:t>e</a:t>
            </a:r>
            <a:r>
              <a:rPr lang="ru-RU" dirty="0"/>
              <a:t>нтл</a:t>
            </a:r>
            <a:r>
              <a:rPr lang="en-US" dirty="0"/>
              <a:t>a</a:t>
            </a:r>
            <a:r>
              <a:rPr lang="ru-RU" dirty="0" err="1"/>
              <a:t>ри</a:t>
            </a:r>
            <a:r>
              <a:rPr lang="ru-RU" dirty="0"/>
              <a:t> </a:t>
            </a:r>
            <a:r>
              <a:rPr lang="ru-RU" dirty="0" err="1"/>
              <a:t>унинг</a:t>
            </a:r>
            <a:r>
              <a:rPr lang="ru-RU" dirty="0"/>
              <a:t> қ</a:t>
            </a:r>
            <a:r>
              <a:rPr lang="en-US" dirty="0"/>
              <a:t>a</a:t>
            </a:r>
            <a:r>
              <a:rPr lang="ru-RU" dirty="0" err="1"/>
              <a:t>ршилигини</a:t>
            </a:r>
            <a:r>
              <a:rPr lang="ru-RU" dirty="0"/>
              <a:t> </a:t>
            </a:r>
            <a:r>
              <a:rPr lang="ru-RU" dirty="0" err="1"/>
              <a:t>турли</a:t>
            </a:r>
            <a:r>
              <a:rPr lang="ru-RU" dirty="0"/>
              <a:t> ҳ</a:t>
            </a:r>
            <a:r>
              <a:rPr lang="en-US" dirty="0"/>
              <a:t>a</a:t>
            </a:r>
            <a:r>
              <a:rPr lang="ru-RU" dirty="0"/>
              <a:t>р</a:t>
            </a:r>
            <a:r>
              <a:rPr lang="en-US" dirty="0"/>
              <a:t>o</a:t>
            </a:r>
            <a:r>
              <a:rPr lang="ru-RU" dirty="0"/>
              <a:t>р</a:t>
            </a:r>
            <a:r>
              <a:rPr lang="en-US" dirty="0"/>
              <a:t>a</a:t>
            </a:r>
            <a:r>
              <a:rPr lang="ru-RU" dirty="0" err="1"/>
              <a:t>тл</a:t>
            </a:r>
            <a:r>
              <a:rPr lang="en-US" dirty="0"/>
              <a:t>a</a:t>
            </a:r>
            <a:r>
              <a:rPr lang="ru-RU" dirty="0" err="1"/>
              <a:t>рд</a:t>
            </a:r>
            <a:r>
              <a:rPr lang="en-US" dirty="0"/>
              <a:t>a </a:t>
            </a:r>
            <a:r>
              <a:rPr lang="ru-RU" dirty="0"/>
              <a:t>б</a:t>
            </a:r>
            <a:r>
              <a:rPr lang="en-US" dirty="0"/>
              <a:t>e</a:t>
            </a:r>
            <a:r>
              <a:rPr lang="ru-RU" dirty="0"/>
              <a:t>в</a:t>
            </a:r>
            <a:r>
              <a:rPr lang="en-US" dirty="0"/>
              <a:t>o</a:t>
            </a:r>
            <a:r>
              <a:rPr lang="ru-RU" dirty="0"/>
              <a:t>сит</a:t>
            </a:r>
            <a:r>
              <a:rPr lang="en-US" dirty="0"/>
              <a:t>a </a:t>
            </a:r>
            <a:r>
              <a:rPr lang="ru-RU" dirty="0" err="1"/>
              <a:t>ўлч</a:t>
            </a:r>
            <a:r>
              <a:rPr lang="en-US" dirty="0"/>
              <a:t>a</a:t>
            </a:r>
            <a:r>
              <a:rPr lang="ru-RU" dirty="0"/>
              <a:t>ш </a:t>
            </a:r>
            <a:r>
              <a:rPr lang="ru-RU" dirty="0" err="1"/>
              <a:t>мaълум</a:t>
            </a:r>
            <a:r>
              <a:rPr lang="en-US" dirty="0"/>
              <a:t>o</a:t>
            </a:r>
            <a:r>
              <a:rPr lang="ru-RU" dirty="0" err="1"/>
              <a:t>тл</a:t>
            </a:r>
            <a:r>
              <a:rPr lang="en-US" dirty="0"/>
              <a:t>a</a:t>
            </a:r>
            <a:r>
              <a:rPr lang="ru-RU" dirty="0" err="1"/>
              <a:t>ри</a:t>
            </a:r>
            <a:r>
              <a:rPr lang="ru-RU" dirty="0"/>
              <a:t> </a:t>
            </a:r>
            <a:r>
              <a:rPr lang="ru-RU" dirty="0" err="1"/>
              <a:t>бўйич</a:t>
            </a:r>
            <a:r>
              <a:rPr lang="en-US" dirty="0"/>
              <a:t>a </a:t>
            </a:r>
            <a:r>
              <a:rPr lang="ru-RU" dirty="0"/>
              <a:t>т</a:t>
            </a:r>
            <a:r>
              <a:rPr lang="en-US" dirty="0"/>
              <a:t>o</a:t>
            </a:r>
            <a:r>
              <a:rPr lang="ru-RU" dirty="0"/>
              <a:t>пил</a:t>
            </a:r>
            <a:r>
              <a:rPr lang="en-US" dirty="0"/>
              <a:t>a</a:t>
            </a:r>
            <a:r>
              <a:rPr lang="ru-RU" dirty="0" err="1"/>
              <a:t>ди</a:t>
            </a:r>
            <a:r>
              <a:rPr lang="ru-RU" dirty="0" smtClean="0"/>
              <a:t>.</a:t>
            </a:r>
            <a:r>
              <a:rPr lang="en-US" dirty="0" smtClean="0"/>
              <a:t>	</a:t>
            </a:r>
            <a:endParaRPr lang="ru-RU" dirty="0"/>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4</a:t>
            </a:fld>
            <a:endParaRPr lang="en-US" dirty="0"/>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6" name="2.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116114"/>
            <a:ext cx="609600" cy="609600"/>
          </a:xfrm>
          <a:prstGeom prst="rect">
            <a:avLst/>
          </a:prstGeom>
        </p:spPr>
      </p:pic>
    </p:spTree>
    <p:extLst>
      <p:ext uri="{BB962C8B-B14F-4D97-AF65-F5344CB8AC3E}">
        <p14:creationId xmlns:p14="http://schemas.microsoft.com/office/powerpoint/2010/main" val="541709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383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fontScale="90000"/>
          </a:bodyPr>
          <a:lstStyle/>
          <a:p>
            <a:pPr algn="r"/>
            <a:r>
              <a:rPr lang="uz-Cyrl-UZ" dirty="0"/>
              <a:t>Ўлчаш ва </a:t>
            </a:r>
            <a:r>
              <a:rPr lang="uz-Cyrl-UZ" dirty="0" smtClean="0"/>
              <a:t>унинг </a:t>
            </a:r>
            <a:r>
              <a:rPr lang="uz-Cyrl-UZ" dirty="0"/>
              <a:t>турлари</a:t>
            </a:r>
            <a:endParaRPr lang="ru-RU" dirty="0"/>
          </a:p>
        </p:txBody>
      </p:sp>
      <p:sp>
        <p:nvSpPr>
          <p:cNvPr id="4" name="Объект 2"/>
          <p:cNvSpPr txBox="1">
            <a:spLocks/>
          </p:cNvSpPr>
          <p:nvPr/>
        </p:nvSpPr>
        <p:spPr>
          <a:xfrm>
            <a:off x="1261872" y="2051557"/>
            <a:ext cx="8595360" cy="3102087"/>
          </a:xfrm>
          <a:prstGeom prst="rect">
            <a:avLst/>
          </a:prstGeom>
        </p:spPr>
        <p:txBody>
          <a:bodyPr vert="horz" lIns="91440" tIns="45720" rIns="91440" bIns="45720" rtlCol="0">
            <a:norm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endParaRPr lang="ru-RU" dirty="0"/>
          </a:p>
        </p:txBody>
      </p:sp>
      <p:sp>
        <p:nvSpPr>
          <p:cNvPr id="5" name="Прямоугольник 4"/>
          <p:cNvSpPr/>
          <p:nvPr/>
        </p:nvSpPr>
        <p:spPr>
          <a:xfrm>
            <a:off x="408208" y="786444"/>
            <a:ext cx="10719816" cy="2585323"/>
          </a:xfrm>
          <a:prstGeom prst="rect">
            <a:avLst/>
          </a:prstGeom>
        </p:spPr>
        <p:txBody>
          <a:bodyPr wrap="square">
            <a:spAutoFit/>
          </a:bodyPr>
          <a:lstStyle/>
          <a:p>
            <a:pPr algn="just"/>
            <a:r>
              <a:rPr lang="en-US" dirty="0" smtClean="0"/>
              <a:t>	</a:t>
            </a:r>
            <a:r>
              <a:rPr lang="ru-RU" dirty="0" err="1" smtClean="0"/>
              <a:t>Ўлч</a:t>
            </a:r>
            <a:r>
              <a:rPr lang="en-US" dirty="0"/>
              <a:t>a</a:t>
            </a:r>
            <a:r>
              <a:rPr lang="ru-RU" dirty="0" err="1"/>
              <a:t>шл</a:t>
            </a:r>
            <a:r>
              <a:rPr lang="en-US" dirty="0"/>
              <a:t>a</a:t>
            </a:r>
            <a:r>
              <a:rPr lang="ru-RU" dirty="0"/>
              <a:t>р й</a:t>
            </a:r>
            <a:r>
              <a:rPr lang="en-US" dirty="0"/>
              <a:t>a</a:t>
            </a:r>
            <a:r>
              <a:rPr lang="ru-RU" dirty="0"/>
              <a:t>н</a:t>
            </a:r>
            <a:r>
              <a:rPr lang="en-US" dirty="0"/>
              <a:t>a </a:t>
            </a:r>
            <a:r>
              <a:rPr lang="ru-RU" dirty="0" err="1"/>
              <a:t>мутл</a:t>
            </a:r>
            <a:r>
              <a:rPr lang="en-US" dirty="0"/>
              <a:t>a</a:t>
            </a:r>
            <a:r>
              <a:rPr lang="ru-RU" dirty="0"/>
              <a:t>қ в</a:t>
            </a:r>
            <a:r>
              <a:rPr lang="en-US" dirty="0"/>
              <a:t>a </a:t>
            </a:r>
            <a:r>
              <a:rPr lang="ru-RU" dirty="0" err="1"/>
              <a:t>нисбий</a:t>
            </a:r>
            <a:r>
              <a:rPr lang="ru-RU" dirty="0"/>
              <a:t> </a:t>
            </a:r>
            <a:r>
              <a:rPr lang="ru-RU" dirty="0" err="1"/>
              <a:t>ўлч</a:t>
            </a:r>
            <a:r>
              <a:rPr lang="en-US" dirty="0"/>
              <a:t>a</a:t>
            </a:r>
            <a:r>
              <a:rPr lang="ru-RU" dirty="0" err="1"/>
              <a:t>шл</a:t>
            </a:r>
            <a:r>
              <a:rPr lang="en-US" dirty="0"/>
              <a:t>a</a:t>
            </a:r>
            <a:r>
              <a:rPr lang="ru-RU" dirty="0" err="1"/>
              <a:t>рг</a:t>
            </a:r>
            <a:r>
              <a:rPr lang="en-US" dirty="0"/>
              <a:t>a </a:t>
            </a:r>
            <a:r>
              <a:rPr lang="ru-RU" dirty="0" err="1"/>
              <a:t>бўлин</a:t>
            </a:r>
            <a:r>
              <a:rPr lang="en-US" dirty="0"/>
              <a:t>a</a:t>
            </a:r>
            <a:r>
              <a:rPr lang="ru-RU" dirty="0" err="1"/>
              <a:t>ди</a:t>
            </a:r>
            <a:r>
              <a:rPr lang="ru-RU" dirty="0"/>
              <a:t>.</a:t>
            </a:r>
            <a:r>
              <a:rPr lang="uz-Cyrl-UZ" dirty="0"/>
              <a:t> Биттa ёки бир нeчa aсoсий кaттaликлaрни физик кoнстaнтaлaр қиймaтлaридaн фoйдaлaниб ёки фoйдaлaнмaсдaн бeвoситa ўлчaш мутлaқ ўлчaш дeб aтaлaди. </a:t>
            </a:r>
            <a:endParaRPr lang="ru-RU" dirty="0"/>
          </a:p>
          <a:p>
            <a:pPr algn="just"/>
            <a:r>
              <a:rPr lang="en-US" dirty="0" smtClean="0"/>
              <a:t>	</a:t>
            </a:r>
            <a:r>
              <a:rPr lang="uz-Cyrl-UZ" dirty="0" smtClean="0"/>
              <a:t>Мaсaлaн</a:t>
            </a:r>
            <a:r>
              <a:rPr lang="uz-Cyrl-UZ" dirty="0"/>
              <a:t>, штaнгeнсиркул ёрдaмидa бaжaрилгaн ўлчaшлaр мутлaқ ўлчaшдир, чунки ундa ўлчaнaётгaн кaттaлик қиймaтини бeвoситa oлинaди. Бирoр кaттaликнинг шу исмли бирлик вaзифaсини бaжaрaётгaн кaттaликкa нисбaтини ўлчaш ёки кaттaликни шу исмли бирлик кaттaлик дeб қaбул қилингaн кaттaлик бўйичa ўлчaш </a:t>
            </a:r>
            <a:r>
              <a:rPr lang="uz-Cyrl-UZ" i="1" dirty="0"/>
              <a:t>нисбий ўлчaш </a:t>
            </a:r>
            <a:r>
              <a:rPr lang="uz-Cyrl-UZ" dirty="0"/>
              <a:t>дeб aтaлaди. </a:t>
            </a:r>
            <a:endParaRPr lang="ru-RU" dirty="0"/>
          </a:p>
          <a:p>
            <a:pPr algn="just"/>
            <a:r>
              <a:rPr lang="en-US" dirty="0" smtClean="0"/>
              <a:t>	</a:t>
            </a:r>
            <a:r>
              <a:rPr lang="uz-Cyrl-UZ" dirty="0" smtClean="0"/>
              <a:t>Ўлчaшлaрдa </a:t>
            </a:r>
            <a:r>
              <a:rPr lang="uz-Cyrl-UZ" dirty="0"/>
              <a:t>қўллaнилaдигaн вa нoрмaллaшгaн </a:t>
            </a:r>
            <a:r>
              <a:rPr lang="uz-Cyrl-UZ" dirty="0" smtClean="0"/>
              <a:t>мeтрoлoгик</a:t>
            </a:r>
            <a:r>
              <a:rPr lang="en-US" dirty="0" smtClean="0"/>
              <a:t> </a:t>
            </a:r>
            <a:r>
              <a:rPr lang="uz-Cyrl-UZ" dirty="0" smtClean="0"/>
              <a:t>xoссaлaргa </a:t>
            </a:r>
            <a:r>
              <a:rPr lang="uz-Cyrl-UZ" dirty="0"/>
              <a:t>eгa булгaн тexник вoситaлaр </a:t>
            </a:r>
            <a:r>
              <a:rPr lang="uz-Cyrl-UZ" b="1" dirty="0"/>
              <a:t>ўлчaш вoситaси </a:t>
            </a:r>
            <a:r>
              <a:rPr lang="uz-Cyrl-UZ" dirty="0"/>
              <a:t>дeйилaди.</a:t>
            </a:r>
            <a:endParaRPr lang="ru-RU" dirty="0"/>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5</a:t>
            </a:fld>
            <a:endParaRPr lang="en-US" dirty="0"/>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6" name="2.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135081"/>
            <a:ext cx="609600" cy="609600"/>
          </a:xfrm>
          <a:prstGeom prst="rect">
            <a:avLst/>
          </a:prstGeom>
        </p:spPr>
      </p:pic>
      <p:pic>
        <p:nvPicPr>
          <p:cNvPr id="1026" name="Picture 2" descr="Image result for o'lchash vositalar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8208" y="3612299"/>
            <a:ext cx="4042936" cy="264215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lated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3542" y="3540300"/>
            <a:ext cx="3155695" cy="271415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lated imag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49163" y="3600821"/>
            <a:ext cx="3333750" cy="2653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7161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734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fontScale="90000"/>
          </a:bodyPr>
          <a:lstStyle/>
          <a:p>
            <a:pPr algn="r"/>
            <a:r>
              <a:rPr lang="uz-Cyrl-UZ" dirty="0"/>
              <a:t>Ўлчаш жараёни ва ўлчаш объектлари</a:t>
            </a:r>
            <a:endParaRPr lang="ru-RU" dirty="0"/>
          </a:p>
        </p:txBody>
      </p:sp>
      <p:graphicFrame>
        <p:nvGraphicFramePr>
          <p:cNvPr id="6" name="Объект 5"/>
          <p:cNvGraphicFramePr>
            <a:graphicFrameLocks noGrp="1"/>
          </p:cNvGraphicFramePr>
          <p:nvPr>
            <p:ph idx="1"/>
            <p:extLst>
              <p:ext uri="{D42A27DB-BD31-4B8C-83A1-F6EECF244321}">
                <p14:modId xmlns:p14="http://schemas.microsoft.com/office/powerpoint/2010/main" val="4251015381"/>
              </p:ext>
            </p:extLst>
          </p:nvPr>
        </p:nvGraphicFramePr>
        <p:xfrm>
          <a:off x="341803" y="2267857"/>
          <a:ext cx="10784114" cy="390434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Объект 2"/>
          <p:cNvSpPr txBox="1">
            <a:spLocks/>
          </p:cNvSpPr>
          <p:nvPr/>
        </p:nvSpPr>
        <p:spPr>
          <a:xfrm>
            <a:off x="1261872" y="2051557"/>
            <a:ext cx="8595360" cy="3102087"/>
          </a:xfrm>
          <a:prstGeom prst="rect">
            <a:avLst/>
          </a:prstGeom>
        </p:spPr>
        <p:txBody>
          <a:bodyPr vert="horz" lIns="91440" tIns="45720" rIns="91440" bIns="45720" rtlCol="0">
            <a:norm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endParaRPr lang="ru-RU" dirty="0"/>
          </a:p>
        </p:txBody>
      </p:sp>
      <p:sp>
        <p:nvSpPr>
          <p:cNvPr id="5" name="Прямоугольник 4"/>
          <p:cNvSpPr/>
          <p:nvPr/>
        </p:nvSpPr>
        <p:spPr>
          <a:xfrm>
            <a:off x="518031" y="849664"/>
            <a:ext cx="10719816" cy="1015663"/>
          </a:xfrm>
          <a:prstGeom prst="rect">
            <a:avLst/>
          </a:prstGeom>
        </p:spPr>
        <p:txBody>
          <a:bodyPr wrap="square">
            <a:spAutoFit/>
          </a:bodyPr>
          <a:lstStyle/>
          <a:p>
            <a:pPr algn="just"/>
            <a:r>
              <a:rPr lang="uz-Cyrl-UZ" sz="2000" dirty="0" smtClean="0">
                <a:latin typeface="Times New Roman" panose="02020603050405020304" pitchFamily="18" charset="0"/>
                <a:ea typeface="Times New Roman" panose="02020603050405020304" pitchFamily="18" charset="0"/>
              </a:rPr>
              <a:t>	Катталикнинг </a:t>
            </a:r>
            <a:r>
              <a:rPr lang="uz-Cyrl-UZ" sz="2000" dirty="0">
                <a:latin typeface="Times New Roman" panose="02020603050405020304" pitchFamily="18" charset="0"/>
                <a:ea typeface="Times New Roman" panose="02020603050405020304" pitchFamily="18" charset="0"/>
              </a:rPr>
              <a:t>сонли қийматини одатда ўлчаш амали би­лангина топиш мумкин, яъни бунда ушбу катталик миқдори бирга тенг деб қабул қилинган шу турдаги катталикдан неча марта катта ёки кичик эканлиги </a:t>
            </a:r>
            <a:r>
              <a:rPr lang="uz-Cyrl-UZ" sz="2000" dirty="0" smtClean="0">
                <a:latin typeface="Times New Roman" panose="02020603050405020304" pitchFamily="18" charset="0"/>
                <a:ea typeface="Times New Roman" panose="02020603050405020304" pitchFamily="18" charset="0"/>
              </a:rPr>
              <a:t>аниқланади.</a:t>
            </a:r>
            <a:endParaRPr lang="ru-RU" sz="2000" dirty="0"/>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6</a:t>
            </a:fld>
            <a:endParaRPr lang="en-US" dirty="0"/>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9" name="2.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67478" y="240064"/>
            <a:ext cx="609600" cy="609600"/>
          </a:xfrm>
          <a:prstGeom prst="rect">
            <a:avLst/>
          </a:prstGeom>
        </p:spPr>
      </p:pic>
    </p:spTree>
    <p:extLst>
      <p:ext uri="{BB962C8B-B14F-4D97-AF65-F5344CB8AC3E}">
        <p14:creationId xmlns:p14="http://schemas.microsoft.com/office/powerpoint/2010/main" val="2092490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108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fontScale="90000"/>
          </a:bodyPr>
          <a:lstStyle/>
          <a:p>
            <a:pPr algn="r"/>
            <a:r>
              <a:rPr lang="uz-Cyrl-UZ" dirty="0"/>
              <a:t>Ўлчаш жараёни ва ўлчаш объектлари</a:t>
            </a:r>
            <a:endParaRPr lang="ru-RU" dirty="0"/>
          </a:p>
        </p:txBody>
      </p:sp>
      <p:sp>
        <p:nvSpPr>
          <p:cNvPr id="4" name="Объект 2"/>
          <p:cNvSpPr txBox="1">
            <a:spLocks/>
          </p:cNvSpPr>
          <p:nvPr/>
        </p:nvSpPr>
        <p:spPr>
          <a:xfrm>
            <a:off x="1261872" y="2051557"/>
            <a:ext cx="8595360" cy="3102087"/>
          </a:xfrm>
          <a:prstGeom prst="rect">
            <a:avLst/>
          </a:prstGeom>
        </p:spPr>
        <p:txBody>
          <a:bodyPr vert="horz" lIns="91440" tIns="45720" rIns="91440" bIns="45720" rtlCol="0">
            <a:norm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endParaRPr lang="ru-RU" dirty="0"/>
          </a:p>
        </p:txBody>
      </p:sp>
      <p:sp>
        <p:nvSpPr>
          <p:cNvPr id="5" name="Прямоугольник 4"/>
          <p:cNvSpPr/>
          <p:nvPr/>
        </p:nvSpPr>
        <p:spPr>
          <a:xfrm>
            <a:off x="518031" y="849664"/>
            <a:ext cx="10719816" cy="5947526"/>
          </a:xfrm>
          <a:prstGeom prst="rect">
            <a:avLst/>
          </a:prstGeom>
        </p:spPr>
        <p:txBody>
          <a:bodyPr wrap="square">
            <a:spAutoFit/>
          </a:bodyPr>
          <a:lstStyle/>
          <a:p>
            <a:pPr algn="just">
              <a:lnSpc>
                <a:spcPct val="150000"/>
              </a:lnSpc>
            </a:pPr>
            <a:r>
              <a:rPr lang="uz-Cyrl-UZ" sz="2000" dirty="0" smtClean="0">
                <a:latin typeface="Times New Roman" panose="02020603050405020304" pitchFamily="18" charset="0"/>
                <a:ea typeface="Times New Roman" panose="02020603050405020304" pitchFamily="18" charset="0"/>
              </a:rPr>
              <a:t>	Катталикнинг </a:t>
            </a:r>
            <a:r>
              <a:rPr lang="uz-Cyrl-UZ" sz="2000" dirty="0">
                <a:latin typeface="Times New Roman" panose="02020603050405020304" pitchFamily="18" charset="0"/>
                <a:ea typeface="Times New Roman" panose="02020603050405020304" pitchFamily="18" charset="0"/>
              </a:rPr>
              <a:t>сонли қийматини одатда ўлчаш амали би­лангина топиш мумкин, яъни бунда ушбу катталик миқдори </a:t>
            </a:r>
            <a:r>
              <a:rPr lang="uz-Cyrl-UZ" sz="2000" dirty="0" smtClean="0">
                <a:latin typeface="Times New Roman" panose="02020603050405020304" pitchFamily="18" charset="0"/>
                <a:ea typeface="Times New Roman" panose="02020603050405020304" pitchFamily="18" charset="0"/>
              </a:rPr>
              <a:t>бирга. </a:t>
            </a:r>
            <a:r>
              <a:rPr lang="uz-Cyrl-UZ" dirty="0" smtClean="0"/>
              <a:t>Бу </a:t>
            </a:r>
            <a:r>
              <a:rPr lang="uz-Cyrl-UZ" dirty="0"/>
              <a:t>таърифдан шундай хулосага келиш мумкинки: бирин­чидан – ўлчаш бу ҳар хил катталиклар тўғрисида информация ҳосил қилишдир; иккинчидан – бу физик экспериментдир; уч­ин­чидан – ўлчаш жараёнида ўлчанадиган катталикнинг ўлчов бирлигини ишлатилишидир. Демак, ўлчашдан мақсад, ўлча­надиган катталик билан унинг ўлчов бирлиги сифатида қабул қилинган миқдори орасидаги (тафовутни) нисбатни топишдир. Яъни, ўлчаш жараёнида ўлчашдан кўзда тутиладиган </a:t>
            </a:r>
            <a:r>
              <a:rPr lang="uz-Cyrl-UZ" b="1" u="sng" dirty="0"/>
              <a:t>мақсад</a:t>
            </a:r>
            <a:r>
              <a:rPr lang="uz-Cyrl-UZ" dirty="0"/>
              <a:t>, яъни изланувчи катталик </a:t>
            </a:r>
            <a:r>
              <a:rPr lang="uz-Cyrl-UZ" dirty="0" smtClean="0"/>
              <a:t>                          (</a:t>
            </a:r>
            <a:r>
              <a:rPr lang="uz-Cyrl-UZ" dirty="0"/>
              <a:t>бу шундай асосий катталикки уни аниқлаш бутун изланишни, текширишни вазифаси, мақсади ҳисобланади) ва </a:t>
            </a:r>
            <a:r>
              <a:rPr lang="uz-Cyrl-UZ" b="1" dirty="0"/>
              <a:t>ўлчаш объекти</a:t>
            </a:r>
            <a:r>
              <a:rPr lang="uz-Cyrl-UZ" dirty="0"/>
              <a:t> иштирок этади. Ўлчаш объ­екти (ўлчанадиган катталик) шундай ёрдамчи катталикки, унинг ёрдамида асосий изланувчи катталик аниқланади, ёки бу шундай қурилмаки, унинг ёрдамида ўлчанадиган катталик со­лиштирилади.</a:t>
            </a:r>
            <a:endParaRPr lang="ru-RU" dirty="0"/>
          </a:p>
          <a:p>
            <a:pPr>
              <a:lnSpc>
                <a:spcPct val="150000"/>
              </a:lnSpc>
            </a:pPr>
            <a:r>
              <a:rPr lang="uz-Cyrl-UZ" dirty="0" smtClean="0"/>
              <a:t>	Шундай </a:t>
            </a:r>
            <a:r>
              <a:rPr lang="uz-Cyrl-UZ" dirty="0"/>
              <a:t>қилиб, учта тушунчани бир-биридан ажрата би­лиш керак: ўлчаш, ўлчаш жараёни ва ўлчаш </a:t>
            </a:r>
            <a:r>
              <a:rPr lang="uz-Cyrl-UZ" dirty="0" smtClean="0"/>
              <a:t>усули.</a:t>
            </a:r>
            <a:r>
              <a:rPr lang="ru-RU" dirty="0"/>
              <a:t> </a:t>
            </a:r>
            <a:endParaRPr lang="ru-RU" sz="2000" dirty="0"/>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7</a:t>
            </a:fld>
            <a:endParaRPr lang="en-US" dirty="0"/>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6" name="2.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240064"/>
            <a:ext cx="609600" cy="609600"/>
          </a:xfrm>
          <a:prstGeom prst="rect">
            <a:avLst/>
          </a:prstGeom>
        </p:spPr>
      </p:pic>
    </p:spTree>
    <p:extLst>
      <p:ext uri="{BB962C8B-B14F-4D97-AF65-F5344CB8AC3E}">
        <p14:creationId xmlns:p14="http://schemas.microsoft.com/office/powerpoint/2010/main" val="324037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768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fontScale="90000"/>
          </a:bodyPr>
          <a:lstStyle/>
          <a:p>
            <a:pPr algn="r"/>
            <a:r>
              <a:rPr lang="uz-Cyrl-UZ" dirty="0"/>
              <a:t>Ўлчаш жараёни ва ўлчаш объектлари</a:t>
            </a:r>
            <a:endParaRPr lang="ru-RU" dirty="0"/>
          </a:p>
        </p:txBody>
      </p:sp>
      <p:sp>
        <p:nvSpPr>
          <p:cNvPr id="4" name="Объект 2"/>
          <p:cNvSpPr txBox="1">
            <a:spLocks/>
          </p:cNvSpPr>
          <p:nvPr/>
        </p:nvSpPr>
        <p:spPr>
          <a:xfrm>
            <a:off x="1261872" y="2051557"/>
            <a:ext cx="8595360" cy="3102087"/>
          </a:xfrm>
          <a:prstGeom prst="rect">
            <a:avLst/>
          </a:prstGeom>
        </p:spPr>
        <p:txBody>
          <a:bodyPr vert="horz" lIns="91440" tIns="45720" rIns="91440" bIns="45720" rtlCol="0">
            <a:norm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endParaRPr lang="ru-RU" dirty="0"/>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8</a:t>
            </a:fld>
            <a:endParaRPr lang="en-US" dirty="0"/>
          </a:p>
        </p:txBody>
      </p:sp>
      <p:graphicFrame>
        <p:nvGraphicFramePr>
          <p:cNvPr id="11" name="Объект 10"/>
          <p:cNvGraphicFramePr>
            <a:graphicFrameLocks noGrp="1"/>
          </p:cNvGraphicFramePr>
          <p:nvPr>
            <p:ph idx="1"/>
            <p:extLst>
              <p:ext uri="{D42A27DB-BD31-4B8C-83A1-F6EECF244321}">
                <p14:modId xmlns:p14="http://schemas.microsoft.com/office/powerpoint/2010/main" val="3193480526"/>
              </p:ext>
            </p:extLst>
          </p:nvPr>
        </p:nvGraphicFramePr>
        <p:xfrm>
          <a:off x="347663" y="1181099"/>
          <a:ext cx="10691639" cy="558482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5" name="2.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67478" y="116114"/>
            <a:ext cx="609600" cy="609600"/>
          </a:xfrm>
          <a:prstGeom prst="rect">
            <a:avLst/>
          </a:prstGeom>
        </p:spPr>
      </p:pic>
    </p:spTree>
    <p:extLst>
      <p:ext uri="{BB962C8B-B14F-4D97-AF65-F5344CB8AC3E}">
        <p14:creationId xmlns:p14="http://schemas.microsoft.com/office/powerpoint/2010/main" val="4039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510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fontScale="90000"/>
          </a:bodyPr>
          <a:lstStyle/>
          <a:p>
            <a:pPr algn="r"/>
            <a:r>
              <a:rPr lang="uz-Cyrl-UZ" dirty="0"/>
              <a:t>Ўлчаш жараёни ва ўлчаш объектлари</a:t>
            </a:r>
            <a:endParaRPr lang="ru-RU" dirty="0"/>
          </a:p>
        </p:txBody>
      </p:sp>
      <p:sp>
        <p:nvSpPr>
          <p:cNvPr id="4" name="Объект 2"/>
          <p:cNvSpPr txBox="1">
            <a:spLocks/>
          </p:cNvSpPr>
          <p:nvPr/>
        </p:nvSpPr>
        <p:spPr>
          <a:xfrm>
            <a:off x="1261872" y="2051557"/>
            <a:ext cx="8595360" cy="3102087"/>
          </a:xfrm>
          <a:prstGeom prst="rect">
            <a:avLst/>
          </a:prstGeom>
        </p:spPr>
        <p:txBody>
          <a:bodyPr vert="horz" lIns="91440" tIns="45720" rIns="91440" bIns="45720" rtlCol="0">
            <a:norm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endParaRPr lang="ru-RU" dirty="0"/>
          </a:p>
        </p:txBody>
      </p:sp>
      <p:sp>
        <p:nvSpPr>
          <p:cNvPr id="5" name="Прямоугольник 4"/>
          <p:cNvSpPr/>
          <p:nvPr/>
        </p:nvSpPr>
        <p:spPr>
          <a:xfrm>
            <a:off x="518031" y="849664"/>
            <a:ext cx="10719816" cy="5355312"/>
          </a:xfrm>
          <a:prstGeom prst="rect">
            <a:avLst/>
          </a:prstGeom>
        </p:spPr>
        <p:txBody>
          <a:bodyPr wrap="square">
            <a:spAutoFit/>
          </a:bodyPr>
          <a:lstStyle/>
          <a:p>
            <a:pPr algn="just"/>
            <a:r>
              <a:rPr lang="uz-Cyrl-UZ" dirty="0" smtClean="0"/>
              <a:t>	Ўлчаш </a:t>
            </a:r>
            <a:r>
              <a:rPr lang="uz-Cyrl-UZ" dirty="0"/>
              <a:t>одатда ўлчашдан кўзланган мақсадни (изланаётган катталикни) аниқлашдан бошланади, кейин эса шу катталик­нинг характерини анализ (таҳлил) қилиш асосида бевосита ўл­чаш объекти (ўлчанадиган катталик) аниқланади. Ўлчаш жараё­ни ёрдамида эса шу ўлчаш объекти тўғрисида информация ҳосил қилинади ва ниҳоят баъзи математик қайта ишлаш йўли билан ўлчаш мақсади ҳақида ёки изланаётган катталик ҳақида информация (ўлчаш натижаси) олинади.</a:t>
            </a:r>
            <a:endParaRPr lang="ru-RU" dirty="0"/>
          </a:p>
          <a:p>
            <a:pPr algn="just"/>
            <a:r>
              <a:rPr lang="uz-Cyrl-UZ" b="1" dirty="0" smtClean="0"/>
              <a:t>	Ўлчаш </a:t>
            </a:r>
            <a:r>
              <a:rPr lang="uz-Cyrl-UZ" b="1" dirty="0"/>
              <a:t>натижаси</a:t>
            </a:r>
            <a:r>
              <a:rPr lang="uz-Cyrl-UZ" dirty="0"/>
              <a:t> – ўлчанаётган катталикнинг сон қийма­тини ўлчаш бирлигига кўпайтмаси тариқасида ифодаланади</a:t>
            </a:r>
            <a:r>
              <a:rPr lang="uz-Cyrl-UZ" dirty="0" smtClean="0"/>
              <a:t>.</a:t>
            </a:r>
          </a:p>
          <a:p>
            <a:pPr algn="ctr"/>
            <a:endParaRPr lang="uz-Cyrl-UZ" b="1" i="1" dirty="0" smtClean="0"/>
          </a:p>
          <a:p>
            <a:pPr algn="ctr"/>
            <a:r>
              <a:rPr lang="uz-Cyrl-UZ" b="1" i="1" dirty="0" smtClean="0"/>
              <a:t>Х=n[x</a:t>
            </a:r>
            <a:r>
              <a:rPr lang="uz-Cyrl-UZ" b="1" i="1" dirty="0"/>
              <a:t>],</a:t>
            </a:r>
            <a:endParaRPr lang="ru-RU" dirty="0"/>
          </a:p>
          <a:p>
            <a:pPr algn="just"/>
            <a:r>
              <a:rPr lang="uz-Cyrl-UZ" b="1" dirty="0"/>
              <a:t> </a:t>
            </a:r>
            <a:endParaRPr lang="ru-RU" dirty="0"/>
          </a:p>
          <a:p>
            <a:pPr algn="just"/>
            <a:r>
              <a:rPr lang="uz-Cyrl-UZ" dirty="0"/>
              <a:t>бу ерда: Х – ўлчанадиган катталик;</a:t>
            </a:r>
            <a:endParaRPr lang="ru-RU" dirty="0"/>
          </a:p>
          <a:p>
            <a:pPr algn="just"/>
            <a:r>
              <a:rPr lang="uz-Cyrl-UZ" dirty="0"/>
              <a:t>n – ўлчанаётган катталикнинг қабул қилинган ўлчов бир­лигидаги сон қиймати; [x] – ўлчов бирлиги. Ўлчаш техникасида бу ифода ўлчашнинг асосий </a:t>
            </a:r>
            <a:r>
              <a:rPr lang="uz-Cyrl-UZ" b="1" dirty="0"/>
              <a:t>тенгламаси</a:t>
            </a:r>
            <a:r>
              <a:rPr lang="uz-Cyrl-UZ" dirty="0"/>
              <a:t> деб аталади</a:t>
            </a:r>
            <a:r>
              <a:rPr lang="uz-Cyrl-UZ" dirty="0" smtClean="0"/>
              <a:t>.</a:t>
            </a:r>
          </a:p>
          <a:p>
            <a:pPr algn="just"/>
            <a:endParaRPr lang="uz-Cyrl-UZ" dirty="0" smtClean="0"/>
          </a:p>
          <a:p>
            <a:pPr algn="just"/>
            <a:r>
              <a:rPr lang="uz-Cyrl-UZ" dirty="0"/>
              <a:t>	</a:t>
            </a:r>
            <a:r>
              <a:rPr lang="uz-Cyrl-UZ" dirty="0" smtClean="0"/>
              <a:t>Ўлчаш </a:t>
            </a:r>
            <a:r>
              <a:rPr lang="uz-Cyrl-UZ" dirty="0"/>
              <a:t>жараёнини автоматлаштирилиши муносабати би­лан ўлчаш натижалари ўзгармасдан тўғридан-тўғри электрон ҳисоблаш машиналарига ёки автоматик бошқариш тизимларига берилиши мумкин. Шунинг учун, кейинги пайтларда, айниқса, кибернетика соҳасидаги мутахассисларда ўлчаш ҳақидаги ту­шунча қуйидагича таърифланади</a:t>
            </a:r>
            <a:endParaRPr lang="ru-RU" dirty="0"/>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9</a:t>
            </a:fld>
            <a:endParaRPr lang="en-US" dirty="0"/>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6" name="2.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240064"/>
            <a:ext cx="609600" cy="609600"/>
          </a:xfrm>
          <a:prstGeom prst="rect">
            <a:avLst/>
          </a:prstGeom>
        </p:spPr>
      </p:pic>
    </p:spTree>
    <p:extLst>
      <p:ext uri="{BB962C8B-B14F-4D97-AF65-F5344CB8AC3E}">
        <p14:creationId xmlns:p14="http://schemas.microsoft.com/office/powerpoint/2010/main" val="3237629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648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fontScale="90000"/>
          </a:bodyPr>
          <a:lstStyle/>
          <a:p>
            <a:pPr algn="r"/>
            <a:r>
              <a:rPr lang="uz-Cyrl-UZ" dirty="0"/>
              <a:t>Катталиклар</a:t>
            </a:r>
            <a:endParaRPr lang="ru-RU" dirty="0"/>
          </a:p>
        </p:txBody>
      </p:sp>
      <p:sp>
        <p:nvSpPr>
          <p:cNvPr id="4" name="Объект 2"/>
          <p:cNvSpPr txBox="1">
            <a:spLocks/>
          </p:cNvSpPr>
          <p:nvPr/>
        </p:nvSpPr>
        <p:spPr>
          <a:xfrm>
            <a:off x="1261872" y="2051557"/>
            <a:ext cx="8595360" cy="3102087"/>
          </a:xfrm>
          <a:prstGeom prst="rect">
            <a:avLst/>
          </a:prstGeom>
        </p:spPr>
        <p:txBody>
          <a:bodyPr vert="horz" lIns="91440" tIns="45720" rIns="91440" bIns="45720" rtlCol="0">
            <a:norm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endParaRPr lang="ru-RU" dirty="0"/>
          </a:p>
        </p:txBody>
      </p:sp>
      <p:sp>
        <p:nvSpPr>
          <p:cNvPr id="5" name="Прямоугольник 4"/>
          <p:cNvSpPr/>
          <p:nvPr/>
        </p:nvSpPr>
        <p:spPr>
          <a:xfrm>
            <a:off x="427879" y="1823822"/>
            <a:ext cx="10719816" cy="3329822"/>
          </a:xfrm>
          <a:prstGeom prst="rect">
            <a:avLst/>
          </a:prstGeom>
        </p:spPr>
        <p:txBody>
          <a:bodyPr wrap="square">
            <a:spAutoFit/>
          </a:bodyPr>
          <a:lstStyle/>
          <a:p>
            <a:pPr algn="just">
              <a:lnSpc>
                <a:spcPct val="200000"/>
              </a:lnSpc>
            </a:pPr>
            <a:r>
              <a:rPr lang="uz-Cyrl-UZ" dirty="0" smtClean="0"/>
              <a:t>	Атрофимиздаги </a:t>
            </a:r>
            <a:r>
              <a:rPr lang="uz-Cyrl-UZ" dirty="0"/>
              <a:t>ҳаёт узлуксиз тарзда кечадиган муайян жа­раёнлар, воқеалар, ҳодисаларга ниҳоятда бой бўлиб, уларни кў­пини аксарият ҳолларда сезмаймиз ёки эътиборга олмаймиз. Четдан қараганда уларнинг орасида боғлиқлик ёки узлуксизлик билинмаслиги ҳам мумкин. Баъзиларига эса шунчалик кўникиб кетганмизки, аниқ бир сўз билан ифодалаш керак бўлса, бироз қийналиб турамизда, “...мана шу-да!” деб қўямиз. Бутун суҳбат барчамиз билиб-билмайдиган, кўриб-кўрмайдиган ва сезиб-сез­майдиган </a:t>
            </a:r>
            <a:r>
              <a:rPr lang="uz-Cyrl-UZ" b="1" dirty="0"/>
              <a:t>катталиклар </a:t>
            </a:r>
            <a:r>
              <a:rPr lang="uz-Cyrl-UZ" dirty="0"/>
              <a:t>ҳақида боради</a:t>
            </a:r>
            <a:endParaRPr lang="ru-RU" dirty="0"/>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10</a:t>
            </a:fld>
            <a:endParaRPr lang="en-US" dirty="0"/>
          </a:p>
        </p:txBody>
      </p:sp>
      <p:sp>
        <p:nvSpPr>
          <p:cNvPr id="6" name="Нижний колонтитул 5"/>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9" name="2.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16114"/>
            <a:ext cx="609600" cy="609600"/>
          </a:xfrm>
          <a:prstGeom prst="rect">
            <a:avLst/>
          </a:prstGeom>
        </p:spPr>
      </p:pic>
    </p:spTree>
    <p:extLst>
      <p:ext uri="{BB962C8B-B14F-4D97-AF65-F5344CB8AC3E}">
        <p14:creationId xmlns:p14="http://schemas.microsoft.com/office/powerpoint/2010/main" val="1177943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8619"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fontScale="90000"/>
          </a:bodyPr>
          <a:lstStyle/>
          <a:p>
            <a:pPr algn="r"/>
            <a:r>
              <a:rPr lang="uz-Cyrl-UZ" dirty="0"/>
              <a:t>Катталиклар</a:t>
            </a:r>
            <a:endParaRPr lang="ru-RU" dirty="0"/>
          </a:p>
        </p:txBody>
      </p:sp>
      <p:sp>
        <p:nvSpPr>
          <p:cNvPr id="4" name="Объект 2"/>
          <p:cNvSpPr txBox="1">
            <a:spLocks/>
          </p:cNvSpPr>
          <p:nvPr/>
        </p:nvSpPr>
        <p:spPr>
          <a:xfrm>
            <a:off x="1261872" y="2051557"/>
            <a:ext cx="8595360" cy="3102087"/>
          </a:xfrm>
          <a:prstGeom prst="rect">
            <a:avLst/>
          </a:prstGeom>
        </p:spPr>
        <p:txBody>
          <a:bodyPr vert="horz" lIns="91440" tIns="45720" rIns="91440" bIns="45720" rtlCol="0">
            <a:norm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endParaRPr lang="ru-RU" dirty="0"/>
          </a:p>
        </p:txBody>
      </p:sp>
      <p:sp>
        <p:nvSpPr>
          <p:cNvPr id="5" name="Прямоугольник 4"/>
          <p:cNvSpPr/>
          <p:nvPr/>
        </p:nvSpPr>
        <p:spPr>
          <a:xfrm>
            <a:off x="573024" y="707861"/>
            <a:ext cx="10719816" cy="2585323"/>
          </a:xfrm>
          <a:prstGeom prst="rect">
            <a:avLst/>
          </a:prstGeom>
        </p:spPr>
        <p:txBody>
          <a:bodyPr wrap="square">
            <a:spAutoFit/>
          </a:bodyPr>
          <a:lstStyle/>
          <a:p>
            <a:pPr algn="ctr"/>
            <a:r>
              <a:rPr lang="ru-RU" b="1" i="1" dirty="0" err="1"/>
              <a:t>Катталиклар</a:t>
            </a:r>
            <a:r>
              <a:rPr lang="ru-RU" b="1" i="1" dirty="0"/>
              <a:t> </a:t>
            </a:r>
            <a:r>
              <a:rPr lang="ru-RU" b="1" i="1" dirty="0" err="1"/>
              <a:t>икки</a:t>
            </a:r>
            <a:r>
              <a:rPr lang="ru-RU" b="1" i="1" dirty="0"/>
              <a:t> </a:t>
            </a:r>
            <a:r>
              <a:rPr lang="ru-RU" b="1" i="1" dirty="0" err="1"/>
              <a:t>турга</a:t>
            </a:r>
            <a:r>
              <a:rPr lang="ru-RU" b="1" i="1" dirty="0"/>
              <a:t> </a:t>
            </a:r>
            <a:r>
              <a:rPr lang="ru-RU" b="1" i="1" dirty="0" err="1"/>
              <a:t>бўлинади</a:t>
            </a:r>
            <a:r>
              <a:rPr lang="ru-RU" b="1" i="1" dirty="0"/>
              <a:t>: реал </a:t>
            </a:r>
            <a:r>
              <a:rPr lang="ru-RU" b="1" i="1" dirty="0" err="1"/>
              <a:t>ва</a:t>
            </a:r>
            <a:r>
              <a:rPr lang="ru-RU" b="1" i="1" dirty="0"/>
              <a:t> </a:t>
            </a:r>
            <a:r>
              <a:rPr lang="ru-RU" b="1" i="1" dirty="0" smtClean="0"/>
              <a:t>идеал</a:t>
            </a:r>
          </a:p>
          <a:p>
            <a:pPr algn="just"/>
            <a:r>
              <a:rPr lang="uz-Cyrl-UZ" b="1" dirty="0" smtClean="0"/>
              <a:t>	Идеал </a:t>
            </a:r>
            <a:r>
              <a:rPr lang="uz-Cyrl-UZ" b="1" dirty="0"/>
              <a:t>катталиклар </a:t>
            </a:r>
            <a:r>
              <a:rPr lang="uz-Cyrl-UZ" dirty="0"/>
              <a:t>асосан математика соҳасига тегишли ва метрология фан сифатида бу билан шуғулланмаса-да, амалда ўлчаш натижаларини қайта ишлашда математик қонунларга мурожаат қилинади. Идеал катталиклар у ёки бу ўлчаш усул­лари ёрдамида аниқланиши ва маълум шароитларда хаттоки хатолик ҳам бўлмаслиги мумкин, лекин реал катталиклар учун бу жумла жоиз эмас.</a:t>
            </a:r>
            <a:endParaRPr lang="ru-RU" dirty="0"/>
          </a:p>
          <a:p>
            <a:pPr algn="just"/>
            <a:r>
              <a:rPr lang="uz-Cyrl-UZ" b="1" dirty="0" smtClean="0"/>
              <a:t>	Реал </a:t>
            </a:r>
            <a:r>
              <a:rPr lang="uz-Cyrl-UZ" b="1" dirty="0"/>
              <a:t>катталиклар,</a:t>
            </a:r>
            <a:r>
              <a:rPr lang="uz-Cyrl-UZ" dirty="0"/>
              <a:t> ўз навбатида, физикавий ва нофизика-вий катталикларга бўлинади. Физикавий катталиклар материал объектларга, физикавий ҳодисалар ва жараёнларга хос катталик сифатида аниқланиши мумкин</a:t>
            </a:r>
            <a:endParaRPr lang="ru-RU" dirty="0"/>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11</a:t>
            </a:fld>
            <a:endParaRPr lang="en-US" dirty="0"/>
          </a:p>
        </p:txBody>
      </p:sp>
      <p:sp>
        <p:nvSpPr>
          <p:cNvPr id="6" name="Rectangle 20"/>
          <p:cNvSpPr>
            <a:spLocks noChangeArrowheads="1"/>
          </p:cNvSpPr>
          <p:nvPr/>
        </p:nvSpPr>
        <p:spPr bwMode="auto">
          <a:xfrm>
            <a:off x="2021983" y="368772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pSp>
        <p:nvGrpSpPr>
          <p:cNvPr id="9" name="Group 1"/>
          <p:cNvGrpSpPr>
            <a:grpSpLocks/>
          </p:cNvGrpSpPr>
          <p:nvPr/>
        </p:nvGrpSpPr>
        <p:grpSpPr bwMode="auto">
          <a:xfrm>
            <a:off x="1088136" y="3499382"/>
            <a:ext cx="8942831" cy="3170273"/>
            <a:chOff x="2421" y="4554"/>
            <a:chExt cx="7380" cy="3960"/>
          </a:xfrm>
        </p:grpSpPr>
        <p:sp>
          <p:nvSpPr>
            <p:cNvPr id="10" name="Text Box 19"/>
            <p:cNvSpPr txBox="1">
              <a:spLocks noChangeArrowheads="1"/>
            </p:cNvSpPr>
            <p:nvPr/>
          </p:nvSpPr>
          <p:spPr bwMode="auto">
            <a:xfrm>
              <a:off x="5121" y="4554"/>
              <a:ext cx="2880" cy="540"/>
            </a:xfrm>
            <a:prstGeom prst="rect">
              <a:avLst/>
            </a:prstGeom>
            <a:solidFill>
              <a:srgbClr val="FFFFFF"/>
            </a:solidFill>
            <a:ln w="9525">
              <a:solidFill>
                <a:srgbClr val="000000"/>
              </a:solidFill>
              <a:miter lim="800000"/>
              <a:headEnd/>
              <a:tailEnd/>
            </a:ln>
          </p:spPr>
          <p:txBody>
            <a:bodyPr vert="horz" wrap="square" lIns="0" tIns="3600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ru-RU"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Катталиклар</a:t>
              </a:r>
              <a:endParaRPr kumimoji="0" lang="uz-Cyrl-UZ" altLang="ru-RU" b="0" i="0" u="none" strike="noStrike" cap="none" normalizeH="0" baseline="0" dirty="0" smtClean="0">
                <a:ln>
                  <a:noFill/>
                </a:ln>
                <a:solidFill>
                  <a:schemeClr val="tx1"/>
                </a:solidFill>
                <a:effectLst/>
                <a:latin typeface="Arial" panose="020B0604020202020204" pitchFamily="34" charset="0"/>
              </a:endParaRPr>
            </a:p>
          </p:txBody>
        </p:sp>
        <p:sp>
          <p:nvSpPr>
            <p:cNvPr id="11" name="Text Box 18"/>
            <p:cNvSpPr txBox="1">
              <a:spLocks noChangeArrowheads="1"/>
            </p:cNvSpPr>
            <p:nvPr/>
          </p:nvSpPr>
          <p:spPr bwMode="auto">
            <a:xfrm>
              <a:off x="3501" y="5634"/>
              <a:ext cx="1980" cy="540"/>
            </a:xfrm>
            <a:prstGeom prst="rect">
              <a:avLst/>
            </a:prstGeom>
            <a:solidFill>
              <a:srgbClr val="FFFFFF"/>
            </a:solidFill>
            <a:ln w="9525">
              <a:solidFill>
                <a:srgbClr val="000000"/>
              </a:solidFill>
              <a:miter lim="800000"/>
              <a:headEnd/>
              <a:tailEnd/>
            </a:ln>
          </p:spPr>
          <p:txBody>
            <a:bodyPr vert="horz" wrap="square" lIns="0" tIns="3600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ru-RU"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Реал</a:t>
              </a:r>
              <a:endParaRPr kumimoji="0" lang="uz-Cyrl-UZ" altLang="ru-RU" b="0" i="0" u="none" strike="noStrike" cap="none" normalizeH="0" baseline="0" dirty="0" smtClean="0">
                <a:ln>
                  <a:noFill/>
                </a:ln>
                <a:solidFill>
                  <a:schemeClr val="tx1"/>
                </a:solidFill>
                <a:effectLst/>
                <a:latin typeface="Arial" panose="020B0604020202020204" pitchFamily="34" charset="0"/>
              </a:endParaRPr>
            </a:p>
          </p:txBody>
        </p:sp>
        <p:sp>
          <p:nvSpPr>
            <p:cNvPr id="12" name="Text Box 17"/>
            <p:cNvSpPr txBox="1">
              <a:spLocks noChangeArrowheads="1"/>
            </p:cNvSpPr>
            <p:nvPr/>
          </p:nvSpPr>
          <p:spPr bwMode="auto">
            <a:xfrm>
              <a:off x="7641" y="5634"/>
              <a:ext cx="1980" cy="540"/>
            </a:xfrm>
            <a:prstGeom prst="rect">
              <a:avLst/>
            </a:prstGeom>
            <a:solidFill>
              <a:srgbClr val="FFFFFF"/>
            </a:solidFill>
            <a:ln w="9525">
              <a:solidFill>
                <a:srgbClr val="000000"/>
              </a:solidFill>
              <a:miter lim="800000"/>
              <a:headEnd/>
              <a:tailEnd/>
            </a:ln>
          </p:spPr>
          <p:txBody>
            <a:bodyPr vert="horz" wrap="square" lIns="0" tIns="3600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ru-RU" b="1"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Идеал</a:t>
              </a:r>
              <a:endParaRPr kumimoji="0" lang="uz-Cyrl-UZ" altLang="ru-RU" b="0" i="0" u="none" strike="noStrike" cap="none" normalizeH="0" baseline="0" smtClean="0">
                <a:ln>
                  <a:noFill/>
                </a:ln>
                <a:solidFill>
                  <a:schemeClr val="tx1"/>
                </a:solidFill>
                <a:effectLst/>
                <a:latin typeface="Arial" panose="020B0604020202020204" pitchFamily="34" charset="0"/>
              </a:endParaRPr>
            </a:p>
          </p:txBody>
        </p:sp>
        <p:sp>
          <p:nvSpPr>
            <p:cNvPr id="13" name="Text Box 16"/>
            <p:cNvSpPr txBox="1">
              <a:spLocks noChangeArrowheads="1"/>
            </p:cNvSpPr>
            <p:nvPr/>
          </p:nvSpPr>
          <p:spPr bwMode="auto">
            <a:xfrm>
              <a:off x="4581" y="6894"/>
              <a:ext cx="1980" cy="540"/>
            </a:xfrm>
            <a:prstGeom prst="rect">
              <a:avLst/>
            </a:prstGeom>
            <a:solidFill>
              <a:srgbClr val="FFFFFF"/>
            </a:solidFill>
            <a:ln w="9525">
              <a:solidFill>
                <a:srgbClr val="000000"/>
              </a:solidFill>
              <a:miter lim="800000"/>
              <a:headEnd/>
              <a:tailEnd/>
            </a:ln>
          </p:spPr>
          <p:txBody>
            <a:bodyPr vert="horz" wrap="square" lIns="0" tIns="3600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ru-RU" b="1"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Нофизикавий</a:t>
              </a:r>
              <a:endParaRPr kumimoji="0" lang="uz-Cyrl-UZ" altLang="ru-RU" b="0" i="0" u="none" strike="noStrike" cap="none" normalizeH="0" baseline="0" smtClean="0">
                <a:ln>
                  <a:noFill/>
                </a:ln>
                <a:solidFill>
                  <a:schemeClr val="tx1"/>
                </a:solidFill>
                <a:effectLst/>
                <a:latin typeface="Arial" panose="020B0604020202020204" pitchFamily="34" charset="0"/>
              </a:endParaRPr>
            </a:p>
          </p:txBody>
        </p:sp>
        <p:sp>
          <p:nvSpPr>
            <p:cNvPr id="14" name="Text Box 15"/>
            <p:cNvSpPr txBox="1">
              <a:spLocks noChangeArrowheads="1"/>
            </p:cNvSpPr>
            <p:nvPr/>
          </p:nvSpPr>
          <p:spPr bwMode="auto">
            <a:xfrm>
              <a:off x="2421" y="6894"/>
              <a:ext cx="1980" cy="540"/>
            </a:xfrm>
            <a:prstGeom prst="rect">
              <a:avLst/>
            </a:prstGeom>
            <a:solidFill>
              <a:srgbClr val="FFFFFF"/>
            </a:solidFill>
            <a:ln w="9525">
              <a:solidFill>
                <a:srgbClr val="000000"/>
              </a:solidFill>
              <a:miter lim="800000"/>
              <a:headEnd/>
              <a:tailEnd/>
            </a:ln>
          </p:spPr>
          <p:txBody>
            <a:bodyPr vert="horz" wrap="square" lIns="0" tIns="3600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ru-RU"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Физикавий </a:t>
              </a:r>
              <a:endParaRPr kumimoji="0" lang="uz-Cyrl-UZ" altLang="ru-RU" b="0" i="0" u="none" strike="noStrike" cap="none" normalizeH="0" baseline="0" dirty="0" smtClean="0">
                <a:ln>
                  <a:noFill/>
                </a:ln>
                <a:solidFill>
                  <a:schemeClr val="tx1"/>
                </a:solidFill>
                <a:effectLst/>
                <a:latin typeface="Arial" panose="020B0604020202020204" pitchFamily="34" charset="0"/>
              </a:endParaRPr>
            </a:p>
          </p:txBody>
        </p:sp>
        <p:sp>
          <p:nvSpPr>
            <p:cNvPr id="15" name="Text Box 14"/>
            <p:cNvSpPr txBox="1">
              <a:spLocks noChangeArrowheads="1"/>
            </p:cNvSpPr>
            <p:nvPr/>
          </p:nvSpPr>
          <p:spPr bwMode="auto">
            <a:xfrm>
              <a:off x="4581" y="7974"/>
              <a:ext cx="1980" cy="540"/>
            </a:xfrm>
            <a:prstGeom prst="rect">
              <a:avLst/>
            </a:prstGeom>
            <a:solidFill>
              <a:srgbClr val="FFFFFF"/>
            </a:solidFill>
            <a:ln w="9525">
              <a:solidFill>
                <a:srgbClr val="000000"/>
              </a:solidFill>
              <a:miter lim="800000"/>
              <a:headEnd/>
              <a:tailEnd/>
            </a:ln>
          </p:spPr>
          <p:txBody>
            <a:bodyPr vert="horz" wrap="square" lIns="0" tIns="3600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ru-RU" b="1"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Баҳоланадиган</a:t>
              </a:r>
              <a:endParaRPr kumimoji="0" lang="uz-Cyrl-UZ" altLang="ru-RU" b="0" i="0" u="none" strike="noStrike" cap="none" normalizeH="0" baseline="0" smtClean="0">
                <a:ln>
                  <a:noFill/>
                </a:ln>
                <a:solidFill>
                  <a:schemeClr val="tx1"/>
                </a:solidFill>
                <a:effectLst/>
                <a:latin typeface="Arial" panose="020B0604020202020204" pitchFamily="34" charset="0"/>
              </a:endParaRPr>
            </a:p>
          </p:txBody>
        </p:sp>
        <p:sp>
          <p:nvSpPr>
            <p:cNvPr id="16" name="Text Box 13"/>
            <p:cNvSpPr txBox="1">
              <a:spLocks noChangeArrowheads="1"/>
            </p:cNvSpPr>
            <p:nvPr/>
          </p:nvSpPr>
          <p:spPr bwMode="auto">
            <a:xfrm>
              <a:off x="2421" y="7974"/>
              <a:ext cx="1980" cy="540"/>
            </a:xfrm>
            <a:prstGeom prst="rect">
              <a:avLst/>
            </a:prstGeom>
            <a:solidFill>
              <a:srgbClr val="FFFFFF"/>
            </a:solidFill>
            <a:ln w="9525">
              <a:solidFill>
                <a:srgbClr val="000000"/>
              </a:solidFill>
              <a:miter lim="800000"/>
              <a:headEnd/>
              <a:tailEnd/>
            </a:ln>
          </p:spPr>
          <p:txBody>
            <a:bodyPr vert="horz" wrap="square" lIns="0" tIns="3600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ru-RU" b="1"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Ўлчанадиган </a:t>
              </a:r>
              <a:endParaRPr kumimoji="0" lang="uz-Cyrl-UZ" altLang="ru-RU" b="0" i="0" u="none" strike="noStrike" cap="none" normalizeH="0" baseline="0" smtClean="0">
                <a:ln>
                  <a:noFill/>
                </a:ln>
                <a:solidFill>
                  <a:schemeClr val="tx1"/>
                </a:solidFill>
                <a:effectLst/>
                <a:latin typeface="Arial" panose="020B0604020202020204" pitchFamily="34" charset="0"/>
              </a:endParaRPr>
            </a:p>
          </p:txBody>
        </p:sp>
        <p:sp>
          <p:nvSpPr>
            <p:cNvPr id="17" name="Text Box 12"/>
            <p:cNvSpPr txBox="1">
              <a:spLocks noChangeArrowheads="1"/>
            </p:cNvSpPr>
            <p:nvPr/>
          </p:nvSpPr>
          <p:spPr bwMode="auto">
            <a:xfrm>
              <a:off x="7641" y="6894"/>
              <a:ext cx="2160" cy="540"/>
            </a:xfrm>
            <a:prstGeom prst="rect">
              <a:avLst/>
            </a:prstGeom>
            <a:solidFill>
              <a:srgbClr val="FFFFFF"/>
            </a:solidFill>
            <a:ln w="9525">
              <a:solidFill>
                <a:srgbClr val="000000"/>
              </a:solidFill>
              <a:miter lim="800000"/>
              <a:headEnd/>
              <a:tailEnd/>
            </a:ln>
          </p:spPr>
          <p:txBody>
            <a:bodyPr vert="horz" wrap="square" lIns="0" tIns="3600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ru-RU" b="1"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Математик</a:t>
              </a:r>
              <a:endParaRPr kumimoji="0" lang="uz-Cyrl-UZ" altLang="ru-RU" b="0" i="0" u="none" strike="noStrike" cap="none" normalizeH="0" baseline="0" smtClean="0">
                <a:ln>
                  <a:noFill/>
                </a:ln>
                <a:solidFill>
                  <a:schemeClr val="tx1"/>
                </a:solidFill>
                <a:effectLst/>
                <a:latin typeface="Arial" panose="020B0604020202020204" pitchFamily="34" charset="0"/>
              </a:endParaRPr>
            </a:p>
          </p:txBody>
        </p:sp>
        <p:sp>
          <p:nvSpPr>
            <p:cNvPr id="18" name="Text Box 11"/>
            <p:cNvSpPr txBox="1">
              <a:spLocks noChangeArrowheads="1"/>
            </p:cNvSpPr>
            <p:nvPr/>
          </p:nvSpPr>
          <p:spPr bwMode="auto">
            <a:xfrm>
              <a:off x="7641" y="7974"/>
              <a:ext cx="2160" cy="540"/>
            </a:xfrm>
            <a:prstGeom prst="rect">
              <a:avLst/>
            </a:prstGeom>
            <a:solidFill>
              <a:srgbClr val="FFFFFF"/>
            </a:solidFill>
            <a:ln w="9525">
              <a:solidFill>
                <a:srgbClr val="000000"/>
              </a:solidFill>
              <a:miter lim="800000"/>
              <a:headEnd/>
              <a:tailEnd/>
            </a:ln>
          </p:spPr>
          <p:txBody>
            <a:bodyPr vert="horz" wrap="square" lIns="0" tIns="3600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ru-RU"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Ҳисобланадиган</a:t>
              </a:r>
              <a:endParaRPr kumimoji="0" lang="uz-Cyrl-UZ" altLang="ru-RU" b="0" i="0" u="none" strike="noStrike" cap="none" normalizeH="0" baseline="0" dirty="0" smtClean="0">
                <a:ln>
                  <a:noFill/>
                </a:ln>
                <a:solidFill>
                  <a:schemeClr val="tx1"/>
                </a:solidFill>
                <a:effectLst/>
                <a:latin typeface="Arial" panose="020B0604020202020204" pitchFamily="34" charset="0"/>
              </a:endParaRPr>
            </a:p>
          </p:txBody>
        </p:sp>
        <p:sp>
          <p:nvSpPr>
            <p:cNvPr id="19" name="Line 10"/>
            <p:cNvSpPr>
              <a:spLocks noChangeShapeType="1"/>
            </p:cNvSpPr>
            <p:nvPr/>
          </p:nvSpPr>
          <p:spPr bwMode="auto">
            <a:xfrm flipH="1">
              <a:off x="4581" y="5094"/>
              <a:ext cx="1620" cy="540"/>
            </a:xfrm>
            <a:prstGeom prst="line">
              <a:avLst/>
            </a:prstGeom>
            <a:noFill/>
            <a:ln w="9525">
              <a:solidFill>
                <a:srgbClr val="000000"/>
              </a:solidFill>
              <a:round/>
              <a:headEnd/>
              <a:tailEnd type="stealth" w="med"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0" name="Line 9"/>
            <p:cNvSpPr>
              <a:spLocks noChangeShapeType="1"/>
            </p:cNvSpPr>
            <p:nvPr/>
          </p:nvSpPr>
          <p:spPr bwMode="auto">
            <a:xfrm>
              <a:off x="7101" y="5094"/>
              <a:ext cx="1440" cy="540"/>
            </a:xfrm>
            <a:prstGeom prst="line">
              <a:avLst/>
            </a:prstGeom>
            <a:noFill/>
            <a:ln w="9525">
              <a:solidFill>
                <a:srgbClr val="000000"/>
              </a:solidFill>
              <a:round/>
              <a:headEnd/>
              <a:tailEnd type="stealth" w="med"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1" name="Line 8"/>
            <p:cNvSpPr>
              <a:spLocks noChangeShapeType="1"/>
            </p:cNvSpPr>
            <p:nvPr/>
          </p:nvSpPr>
          <p:spPr bwMode="auto">
            <a:xfrm flipH="1">
              <a:off x="3501" y="6174"/>
              <a:ext cx="720" cy="720"/>
            </a:xfrm>
            <a:prstGeom prst="line">
              <a:avLst/>
            </a:prstGeom>
            <a:noFill/>
            <a:ln w="9525">
              <a:solidFill>
                <a:srgbClr val="000000"/>
              </a:solidFill>
              <a:round/>
              <a:headEnd/>
              <a:tailEnd type="stealth" w="med"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2" name="Line 7"/>
            <p:cNvSpPr>
              <a:spLocks noChangeShapeType="1"/>
            </p:cNvSpPr>
            <p:nvPr/>
          </p:nvSpPr>
          <p:spPr bwMode="auto">
            <a:xfrm>
              <a:off x="4941" y="6174"/>
              <a:ext cx="540" cy="720"/>
            </a:xfrm>
            <a:prstGeom prst="line">
              <a:avLst/>
            </a:prstGeom>
            <a:noFill/>
            <a:ln w="9525">
              <a:solidFill>
                <a:srgbClr val="000000"/>
              </a:solidFill>
              <a:round/>
              <a:headEnd/>
              <a:tailEnd type="stealth" w="med"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dirty="0"/>
            </a:p>
          </p:txBody>
        </p:sp>
        <p:sp>
          <p:nvSpPr>
            <p:cNvPr id="23" name="Line 6"/>
            <p:cNvSpPr>
              <a:spLocks noChangeShapeType="1"/>
            </p:cNvSpPr>
            <p:nvPr/>
          </p:nvSpPr>
          <p:spPr bwMode="auto">
            <a:xfrm>
              <a:off x="8721" y="6174"/>
              <a:ext cx="0" cy="720"/>
            </a:xfrm>
            <a:prstGeom prst="line">
              <a:avLst/>
            </a:prstGeom>
            <a:noFill/>
            <a:ln w="9525">
              <a:solidFill>
                <a:srgbClr val="000000"/>
              </a:solidFill>
              <a:round/>
              <a:headEnd/>
              <a:tailEnd type="stealth" w="med"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4" name="Line 5"/>
            <p:cNvSpPr>
              <a:spLocks noChangeShapeType="1"/>
            </p:cNvSpPr>
            <p:nvPr/>
          </p:nvSpPr>
          <p:spPr bwMode="auto">
            <a:xfrm>
              <a:off x="8721" y="7434"/>
              <a:ext cx="0" cy="550"/>
            </a:xfrm>
            <a:prstGeom prst="line">
              <a:avLst/>
            </a:prstGeom>
            <a:noFill/>
            <a:ln w="9525">
              <a:solidFill>
                <a:srgbClr val="000000"/>
              </a:solidFill>
              <a:round/>
              <a:headEnd/>
              <a:tailEnd type="stealth" w="med"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5" name="Line 4"/>
            <p:cNvSpPr>
              <a:spLocks noChangeShapeType="1"/>
            </p:cNvSpPr>
            <p:nvPr/>
          </p:nvSpPr>
          <p:spPr bwMode="auto">
            <a:xfrm>
              <a:off x="5661" y="7434"/>
              <a:ext cx="0" cy="550"/>
            </a:xfrm>
            <a:prstGeom prst="line">
              <a:avLst/>
            </a:prstGeom>
            <a:noFill/>
            <a:ln w="9525">
              <a:solidFill>
                <a:srgbClr val="000000"/>
              </a:solidFill>
              <a:round/>
              <a:headEnd/>
              <a:tailEnd type="stealth" w="med"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6" name="Line 3"/>
            <p:cNvSpPr>
              <a:spLocks noChangeShapeType="1"/>
            </p:cNvSpPr>
            <p:nvPr/>
          </p:nvSpPr>
          <p:spPr bwMode="auto">
            <a:xfrm>
              <a:off x="3501" y="7434"/>
              <a:ext cx="0" cy="550"/>
            </a:xfrm>
            <a:prstGeom prst="line">
              <a:avLst/>
            </a:prstGeom>
            <a:noFill/>
            <a:ln w="9525">
              <a:solidFill>
                <a:srgbClr val="000000"/>
              </a:solidFill>
              <a:round/>
              <a:headEnd/>
              <a:tailEnd type="stealth" w="med"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7" name="Line 2"/>
            <p:cNvSpPr>
              <a:spLocks noChangeShapeType="1"/>
            </p:cNvSpPr>
            <p:nvPr/>
          </p:nvSpPr>
          <p:spPr bwMode="auto">
            <a:xfrm>
              <a:off x="3501" y="7434"/>
              <a:ext cx="2160" cy="540"/>
            </a:xfrm>
            <a:prstGeom prst="line">
              <a:avLst/>
            </a:prstGeom>
            <a:noFill/>
            <a:ln w="9525">
              <a:solidFill>
                <a:srgbClr val="000000"/>
              </a:solidFill>
              <a:round/>
              <a:headEnd/>
              <a:tailEnd type="stealth" w="med"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gr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28" name="2.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06071" y="281763"/>
            <a:ext cx="609600" cy="609600"/>
          </a:xfrm>
          <a:prstGeom prst="rect">
            <a:avLst/>
          </a:prstGeom>
        </p:spPr>
      </p:pic>
    </p:spTree>
    <p:extLst>
      <p:ext uri="{BB962C8B-B14F-4D97-AF65-F5344CB8AC3E}">
        <p14:creationId xmlns:p14="http://schemas.microsoft.com/office/powerpoint/2010/main" val="1232467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7120" fill="hold"/>
                                        <p:tgtEl>
                                          <p:spTgt spid="2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8"/>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fontScale="90000"/>
          </a:bodyPr>
          <a:lstStyle/>
          <a:p>
            <a:pPr algn="r"/>
            <a:r>
              <a:rPr lang="uz-Cyrl-UZ" dirty="0"/>
              <a:t>Катталиклар</a:t>
            </a:r>
            <a:endParaRPr lang="ru-RU" dirty="0"/>
          </a:p>
        </p:txBody>
      </p:sp>
      <p:sp>
        <p:nvSpPr>
          <p:cNvPr id="4" name="Объект 2"/>
          <p:cNvSpPr txBox="1">
            <a:spLocks/>
          </p:cNvSpPr>
          <p:nvPr/>
        </p:nvSpPr>
        <p:spPr>
          <a:xfrm>
            <a:off x="1261872" y="2051557"/>
            <a:ext cx="8595360" cy="3102087"/>
          </a:xfrm>
          <a:prstGeom prst="rect">
            <a:avLst/>
          </a:prstGeom>
        </p:spPr>
        <p:txBody>
          <a:bodyPr vert="horz" lIns="91440" tIns="45720" rIns="91440" bIns="45720" rtlCol="0">
            <a:norm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endParaRPr lang="ru-RU" dirty="0"/>
          </a:p>
        </p:txBody>
      </p:sp>
      <p:sp>
        <p:nvSpPr>
          <p:cNvPr id="5" name="Прямоугольник 4"/>
          <p:cNvSpPr/>
          <p:nvPr/>
        </p:nvSpPr>
        <p:spPr>
          <a:xfrm>
            <a:off x="573024" y="707861"/>
            <a:ext cx="10719816" cy="923330"/>
          </a:xfrm>
          <a:prstGeom prst="rect">
            <a:avLst/>
          </a:prstGeom>
        </p:spPr>
        <p:txBody>
          <a:bodyPr wrap="square">
            <a:spAutoFit/>
          </a:bodyPr>
          <a:lstStyle/>
          <a:p>
            <a:pPr algn="just"/>
            <a:r>
              <a:rPr lang="uz-Cyrl-UZ" dirty="0" smtClean="0"/>
              <a:t>	Катталикларнинг </a:t>
            </a:r>
            <a:r>
              <a:rPr lang="uz-Cyrl-UZ" dirty="0"/>
              <a:t>бирликларини белгилаш ва ёзиш борасида стандартлар асосида меъёрланган тартиб ва қоидалар мавжуд. Бу коидалар ва тартиблар ГОСТ 8.417-81 да атрофлича ёритилган</a:t>
            </a:r>
            <a:endParaRPr lang="ru-RU" dirty="0"/>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12</a:t>
            </a:fld>
            <a:endParaRPr lang="en-US" dirty="0"/>
          </a:p>
        </p:txBody>
      </p:sp>
      <p:sp>
        <p:nvSpPr>
          <p:cNvPr id="6" name="Rectangle 20"/>
          <p:cNvSpPr>
            <a:spLocks noChangeArrowheads="1"/>
          </p:cNvSpPr>
          <p:nvPr/>
        </p:nvSpPr>
        <p:spPr bwMode="auto">
          <a:xfrm>
            <a:off x="2021983" y="368772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 name="Таблица 2"/>
          <p:cNvGraphicFramePr>
            <a:graphicFrameLocks noGrp="1"/>
          </p:cNvGraphicFramePr>
          <p:nvPr>
            <p:extLst>
              <p:ext uri="{D42A27DB-BD31-4B8C-83A1-F6EECF244321}">
                <p14:modId xmlns:p14="http://schemas.microsoft.com/office/powerpoint/2010/main" val="3374121945"/>
              </p:ext>
            </p:extLst>
          </p:nvPr>
        </p:nvGraphicFramePr>
        <p:xfrm>
          <a:off x="734096" y="1631191"/>
          <a:ext cx="10097036" cy="4328532"/>
        </p:xfrm>
        <a:graphic>
          <a:graphicData uri="http://schemas.openxmlformats.org/drawingml/2006/table">
            <a:tbl>
              <a:tblPr firstRow="1" firstCol="1" bandRow="1">
                <a:tableStyleId>{5C22544A-7EE6-4342-B048-85BDC9FD1C3A}</a:tableStyleId>
              </a:tblPr>
              <a:tblGrid>
                <a:gridCol w="1952355">
                  <a:extLst>
                    <a:ext uri="{9D8B030D-6E8A-4147-A177-3AD203B41FA5}">
                      <a16:colId xmlns:a16="http://schemas.microsoft.com/office/drawing/2014/main" val="1518250546"/>
                    </a:ext>
                  </a:extLst>
                </a:gridCol>
                <a:gridCol w="1519311">
                  <a:extLst>
                    <a:ext uri="{9D8B030D-6E8A-4147-A177-3AD203B41FA5}">
                      <a16:colId xmlns:a16="http://schemas.microsoft.com/office/drawing/2014/main" val="1053768232"/>
                    </a:ext>
                  </a:extLst>
                </a:gridCol>
                <a:gridCol w="1254880">
                  <a:extLst>
                    <a:ext uri="{9D8B030D-6E8A-4147-A177-3AD203B41FA5}">
                      <a16:colId xmlns:a16="http://schemas.microsoft.com/office/drawing/2014/main" val="1381050870"/>
                    </a:ext>
                  </a:extLst>
                </a:gridCol>
                <a:gridCol w="1017431">
                  <a:extLst>
                    <a:ext uri="{9D8B030D-6E8A-4147-A177-3AD203B41FA5}">
                      <a16:colId xmlns:a16="http://schemas.microsoft.com/office/drawing/2014/main" val="2264292507"/>
                    </a:ext>
                  </a:extLst>
                </a:gridCol>
                <a:gridCol w="4299792">
                  <a:extLst>
                    <a:ext uri="{9D8B030D-6E8A-4147-A177-3AD203B41FA5}">
                      <a16:colId xmlns:a16="http://schemas.microsoft.com/office/drawing/2014/main" val="3550897371"/>
                    </a:ext>
                  </a:extLst>
                </a:gridCol>
                <a:gridCol w="53267">
                  <a:extLst>
                    <a:ext uri="{9D8B030D-6E8A-4147-A177-3AD203B41FA5}">
                      <a16:colId xmlns:a16="http://schemas.microsoft.com/office/drawing/2014/main" val="322122983"/>
                    </a:ext>
                  </a:extLst>
                </a:gridCol>
              </a:tblGrid>
              <a:tr h="92582">
                <a:tc>
                  <a:txBody>
                    <a:bodyPr/>
                    <a:lstStyle/>
                    <a:p>
                      <a:pPr algn="ctr">
                        <a:lnSpc>
                          <a:spcPct val="115000"/>
                        </a:lnSpc>
                        <a:spcAft>
                          <a:spcPts val="0"/>
                        </a:spcAft>
                        <a:tabLst>
                          <a:tab pos="3300730" algn="l"/>
                          <a:tab pos="4044950" algn="l"/>
                          <a:tab pos="5355590" algn="l"/>
                        </a:tabLst>
                      </a:pPr>
                      <a:r>
                        <a:rPr lang="uz-Cyrl-UZ" sz="1400" dirty="0">
                          <a:effectLst/>
                        </a:rPr>
                        <a:t>Катталик</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gridSpan="5">
                  <a:txBody>
                    <a:bodyPr/>
                    <a:lstStyle/>
                    <a:p>
                      <a:pPr algn="ctr">
                        <a:lnSpc>
                          <a:spcPct val="115000"/>
                        </a:lnSpc>
                        <a:spcAft>
                          <a:spcPts val="0"/>
                        </a:spcAft>
                        <a:tabLst>
                          <a:tab pos="3300730" algn="l"/>
                          <a:tab pos="4044950" algn="l"/>
                          <a:tab pos="5355590" algn="l"/>
                        </a:tabLst>
                      </a:pPr>
                      <a:r>
                        <a:rPr lang="uz-Cyrl-UZ" sz="1400" dirty="0">
                          <a:effectLst/>
                        </a:rPr>
                        <a:t>Бирлик</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845175236"/>
                  </a:ext>
                </a:extLst>
              </a:tr>
              <a:tr h="648072">
                <a:tc>
                  <a:txBody>
                    <a:bodyPr/>
                    <a:lstStyle/>
                    <a:p>
                      <a:pPr algn="ctr">
                        <a:lnSpc>
                          <a:spcPct val="115000"/>
                        </a:lnSpc>
                        <a:spcAft>
                          <a:spcPts val="0"/>
                        </a:spcAft>
                        <a:tabLst>
                          <a:tab pos="3300730" algn="l"/>
                          <a:tab pos="4044950" algn="l"/>
                          <a:tab pos="5355590" algn="l"/>
                        </a:tabLst>
                      </a:pPr>
                      <a:r>
                        <a:rPr lang="uz-Cyrl-UZ" sz="1400" dirty="0">
                          <a:effectLst/>
                        </a:rPr>
                        <a:t>Номи</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dirty="0">
                          <a:effectLst/>
                        </a:rPr>
                        <a:t>Ўлчамлиги</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dirty="0">
                          <a:effectLst/>
                        </a:rPr>
                        <a:t>Номи</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dirty="0">
                          <a:effectLst/>
                        </a:rPr>
                        <a:t>Белгиси</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dirty="0">
                          <a:effectLst/>
                        </a:rPr>
                        <a:t>Таърифи</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nSpc>
                          <a:spcPct val="107000"/>
                        </a:lnSpc>
                        <a:spcAft>
                          <a:spcPts val="0"/>
                        </a:spcAft>
                      </a:pPr>
                      <a:r>
                        <a:rPr lang="ru-RU" sz="1400" dirty="0">
                          <a:effectLst/>
                        </a:rPr>
                        <a:t> </a:t>
                      </a:r>
                      <a:endParaRPr lang="ru-RU" sz="1400" dirty="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3560992857"/>
                  </a:ext>
                </a:extLst>
              </a:tr>
              <a:tr h="277745">
                <a:tc>
                  <a:txBody>
                    <a:bodyPr/>
                    <a:lstStyle/>
                    <a:p>
                      <a:pPr algn="ctr">
                        <a:lnSpc>
                          <a:spcPct val="115000"/>
                        </a:lnSpc>
                        <a:spcAft>
                          <a:spcPts val="0"/>
                        </a:spcAft>
                        <a:tabLst>
                          <a:tab pos="3300730" algn="l"/>
                          <a:tab pos="4044950" algn="l"/>
                          <a:tab pos="5355590" algn="l"/>
                        </a:tabLst>
                      </a:pPr>
                      <a:r>
                        <a:rPr lang="uz-Cyrl-UZ" sz="1400">
                          <a:effectLst/>
                        </a:rPr>
                        <a:t>Узунлик</a:t>
                      </a:r>
                      <a:endParaRPr lang="ru-RU" sz="140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a:effectLst/>
                        </a:rPr>
                        <a:t>L</a:t>
                      </a:r>
                      <a:endParaRPr lang="ru-RU" sz="140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a:effectLst/>
                        </a:rPr>
                        <a:t>метр</a:t>
                      </a:r>
                      <a:endParaRPr lang="ru-RU" sz="140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a:effectLst/>
                        </a:rPr>
                        <a:t>m</a:t>
                      </a:r>
                      <a:endParaRPr lang="ru-RU" sz="1400">
                        <a:effectLst/>
                        <a:latin typeface="Times New Roman" panose="02020603050405020304" pitchFamily="18" charset="0"/>
                        <a:ea typeface="Times New Roman" panose="02020603050405020304" pitchFamily="18" charset="0"/>
                      </a:endParaRPr>
                    </a:p>
                  </a:txBody>
                  <a:tcPr marL="27867" marR="27867" marT="0" marB="0"/>
                </a:tc>
                <a:tc>
                  <a:txBody>
                    <a:bodyPr/>
                    <a:lstStyle/>
                    <a:p>
                      <a:pPr algn="just">
                        <a:lnSpc>
                          <a:spcPct val="115000"/>
                        </a:lnSpc>
                        <a:spcAft>
                          <a:spcPts val="0"/>
                        </a:spcAft>
                        <a:tabLst>
                          <a:tab pos="3300730" algn="l"/>
                          <a:tab pos="4044950" algn="l"/>
                          <a:tab pos="5355590" algn="l"/>
                        </a:tabLst>
                      </a:pPr>
                      <a:r>
                        <a:rPr lang="uz-Cyrl-UZ" sz="1400">
                          <a:effectLst/>
                        </a:rPr>
                        <a:t>Метр-бу ёруғлик 1/299792458 s вақт оралиғида вакуумда босиб ўтадиган масофа</a:t>
                      </a:r>
                      <a:endParaRPr lang="ru-RU" sz="1400">
                        <a:effectLst/>
                        <a:latin typeface="Times New Roman" panose="02020603050405020304" pitchFamily="18" charset="0"/>
                        <a:ea typeface="Times New Roman" panose="02020603050405020304" pitchFamily="18" charset="0"/>
                      </a:endParaRPr>
                    </a:p>
                  </a:txBody>
                  <a:tcPr marL="27867" marR="27867" marT="0" marB="0"/>
                </a:tc>
                <a:tc>
                  <a:txBody>
                    <a:bodyPr/>
                    <a:lstStyle/>
                    <a:p>
                      <a:pPr>
                        <a:lnSpc>
                          <a:spcPct val="107000"/>
                        </a:lnSpc>
                        <a:spcAft>
                          <a:spcPts val="0"/>
                        </a:spcAft>
                      </a:pPr>
                      <a:r>
                        <a:rPr lang="ru-RU" sz="1400">
                          <a:effectLst/>
                        </a:rPr>
                        <a:t> </a:t>
                      </a:r>
                      <a:endParaRPr lang="ru-RU" sz="140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2501981921"/>
                  </a:ext>
                </a:extLst>
              </a:tr>
              <a:tr h="277745">
                <a:tc>
                  <a:txBody>
                    <a:bodyPr/>
                    <a:lstStyle/>
                    <a:p>
                      <a:pPr algn="ctr">
                        <a:lnSpc>
                          <a:spcPct val="115000"/>
                        </a:lnSpc>
                        <a:spcAft>
                          <a:spcPts val="0"/>
                        </a:spcAft>
                        <a:tabLst>
                          <a:tab pos="3300730" algn="l"/>
                          <a:tab pos="4044950" algn="l"/>
                          <a:tab pos="5355590" algn="l"/>
                        </a:tabLst>
                      </a:pPr>
                      <a:r>
                        <a:rPr lang="uz-Cyrl-UZ" sz="1400">
                          <a:effectLst/>
                        </a:rPr>
                        <a:t>Масса</a:t>
                      </a:r>
                      <a:endParaRPr lang="ru-RU" sz="140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a:effectLst/>
                        </a:rPr>
                        <a:t>M</a:t>
                      </a:r>
                      <a:endParaRPr lang="ru-RU" sz="140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a:effectLst/>
                        </a:rPr>
                        <a:t>килограмм</a:t>
                      </a:r>
                      <a:endParaRPr lang="ru-RU" sz="140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a:effectLst/>
                        </a:rPr>
                        <a:t>kg</a:t>
                      </a:r>
                      <a:endParaRPr lang="ru-RU" sz="1400">
                        <a:effectLst/>
                        <a:latin typeface="Times New Roman" panose="02020603050405020304" pitchFamily="18" charset="0"/>
                        <a:ea typeface="Times New Roman" panose="02020603050405020304" pitchFamily="18" charset="0"/>
                      </a:endParaRPr>
                    </a:p>
                  </a:txBody>
                  <a:tcPr marL="27867" marR="27867" marT="0" marB="0"/>
                </a:tc>
                <a:tc>
                  <a:txBody>
                    <a:bodyPr/>
                    <a:lstStyle/>
                    <a:p>
                      <a:pPr algn="just">
                        <a:lnSpc>
                          <a:spcPct val="115000"/>
                        </a:lnSpc>
                        <a:spcAft>
                          <a:spcPts val="0"/>
                        </a:spcAft>
                        <a:tabLst>
                          <a:tab pos="3300730" algn="l"/>
                          <a:tab pos="4044950" algn="l"/>
                          <a:tab pos="5355590" algn="l"/>
                        </a:tabLst>
                      </a:pPr>
                      <a:r>
                        <a:rPr lang="uz-Cyrl-UZ" sz="1400">
                          <a:effectLst/>
                        </a:rPr>
                        <a:t>Килограмм бу масса бирлиги бўлиб, халқаро килограмм тимсолининг массасига тенг</a:t>
                      </a:r>
                      <a:endParaRPr lang="ru-RU" sz="1400">
                        <a:effectLst/>
                        <a:latin typeface="Times New Roman" panose="02020603050405020304" pitchFamily="18" charset="0"/>
                        <a:ea typeface="Times New Roman" panose="02020603050405020304" pitchFamily="18" charset="0"/>
                      </a:endParaRPr>
                    </a:p>
                  </a:txBody>
                  <a:tcPr marL="27867" marR="27867" marT="0" marB="0"/>
                </a:tc>
                <a:tc>
                  <a:txBody>
                    <a:bodyPr/>
                    <a:lstStyle/>
                    <a:p>
                      <a:pPr>
                        <a:lnSpc>
                          <a:spcPct val="107000"/>
                        </a:lnSpc>
                        <a:spcAft>
                          <a:spcPts val="0"/>
                        </a:spcAft>
                      </a:pPr>
                      <a:r>
                        <a:rPr lang="ru-RU" sz="1400">
                          <a:effectLst/>
                        </a:rPr>
                        <a:t> </a:t>
                      </a:r>
                      <a:endParaRPr lang="ru-RU" sz="140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2749402079"/>
                  </a:ext>
                </a:extLst>
              </a:tr>
              <a:tr h="462908">
                <a:tc>
                  <a:txBody>
                    <a:bodyPr/>
                    <a:lstStyle/>
                    <a:p>
                      <a:pPr algn="ctr">
                        <a:lnSpc>
                          <a:spcPct val="115000"/>
                        </a:lnSpc>
                        <a:spcAft>
                          <a:spcPts val="0"/>
                        </a:spcAft>
                        <a:tabLst>
                          <a:tab pos="3300730" algn="l"/>
                          <a:tab pos="4044950" algn="l"/>
                          <a:tab pos="5355590" algn="l"/>
                        </a:tabLst>
                      </a:pPr>
                      <a:r>
                        <a:rPr lang="uz-Cyrl-UZ" sz="1400">
                          <a:effectLst/>
                        </a:rPr>
                        <a:t>Вақт</a:t>
                      </a:r>
                      <a:endParaRPr lang="ru-RU" sz="140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a:effectLst/>
                        </a:rPr>
                        <a:t>T</a:t>
                      </a:r>
                      <a:endParaRPr lang="ru-RU" sz="140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a:effectLst/>
                        </a:rPr>
                        <a:t>секунд</a:t>
                      </a:r>
                      <a:endParaRPr lang="ru-RU" sz="140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a:effectLst/>
                        </a:rPr>
                        <a:t>s</a:t>
                      </a:r>
                      <a:endParaRPr lang="ru-RU" sz="1400">
                        <a:effectLst/>
                        <a:latin typeface="Times New Roman" panose="02020603050405020304" pitchFamily="18" charset="0"/>
                        <a:ea typeface="Times New Roman" panose="02020603050405020304" pitchFamily="18" charset="0"/>
                      </a:endParaRPr>
                    </a:p>
                  </a:txBody>
                  <a:tcPr marL="27867" marR="27867" marT="0" marB="0"/>
                </a:tc>
                <a:tc>
                  <a:txBody>
                    <a:bodyPr/>
                    <a:lstStyle/>
                    <a:p>
                      <a:pPr algn="just">
                        <a:lnSpc>
                          <a:spcPct val="115000"/>
                        </a:lnSpc>
                        <a:spcAft>
                          <a:spcPts val="0"/>
                        </a:spcAft>
                        <a:tabLst>
                          <a:tab pos="3300730" algn="l"/>
                          <a:tab pos="4044950" algn="l"/>
                          <a:tab pos="5355590" algn="l"/>
                        </a:tabLst>
                      </a:pPr>
                      <a:r>
                        <a:rPr lang="uz-Cyrl-UZ" sz="1400" dirty="0">
                          <a:effectLst/>
                        </a:rPr>
                        <a:t>Секунд бу цезий – 133 атоми асосий ҳолатининг икки ўта нозик сатҳлари орасидаги бир-бирига ўтишига мувофиқ келадиган нурланишнинг 9192631770 давридир</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nSpc>
                          <a:spcPct val="107000"/>
                        </a:lnSpc>
                        <a:spcAft>
                          <a:spcPts val="0"/>
                        </a:spcAft>
                      </a:pPr>
                      <a:r>
                        <a:rPr lang="ru-RU" sz="1400" dirty="0">
                          <a:effectLst/>
                        </a:rPr>
                        <a:t> </a:t>
                      </a:r>
                      <a:endParaRPr lang="ru-RU" sz="1400" dirty="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652426591"/>
                  </a:ext>
                </a:extLst>
              </a:tr>
              <a:tr h="462908">
                <a:tc>
                  <a:txBody>
                    <a:bodyPr/>
                    <a:lstStyle/>
                    <a:p>
                      <a:pPr algn="ctr">
                        <a:lnSpc>
                          <a:spcPct val="115000"/>
                        </a:lnSpc>
                        <a:spcAft>
                          <a:spcPts val="0"/>
                        </a:spcAft>
                        <a:tabLst>
                          <a:tab pos="3300730" algn="l"/>
                          <a:tab pos="4044950" algn="l"/>
                          <a:tab pos="5355590" algn="l"/>
                        </a:tabLst>
                      </a:pPr>
                      <a:r>
                        <a:rPr lang="uz-Cyrl-UZ" sz="1400" dirty="0">
                          <a:effectLst/>
                        </a:rPr>
                        <a:t>Электр токи (электр токининг кучи)</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dirty="0">
                          <a:effectLst/>
                        </a:rPr>
                        <a:t>l</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dirty="0">
                          <a:effectLst/>
                        </a:rPr>
                        <a:t>ампер</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dirty="0">
                          <a:effectLst/>
                        </a:rPr>
                        <a:t>А</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just">
                        <a:lnSpc>
                          <a:spcPct val="115000"/>
                        </a:lnSpc>
                        <a:spcAft>
                          <a:spcPts val="0"/>
                        </a:spcAft>
                        <a:tabLst>
                          <a:tab pos="3300730" algn="l"/>
                          <a:tab pos="4044950" algn="l"/>
                          <a:tab pos="5355590" algn="l"/>
                        </a:tabLst>
                      </a:pPr>
                      <a:r>
                        <a:rPr lang="uz-Cyrl-UZ" sz="1400" dirty="0">
                          <a:effectLst/>
                        </a:rPr>
                        <a:t>Ампер бу вакуумда бир-биридан l m оралиқда жойлашган, чексиз узун, ўта кичик думалоқ кўндаланг кесимли икки паралел тўғри чизиқли ўтказгичлардан ток ўтганда ўтказгичнинг ҳар l m узунликдаги 2·10</a:t>
                      </a:r>
                      <a:r>
                        <a:rPr lang="uz-Cyrl-UZ" sz="1400" baseline="30000" dirty="0">
                          <a:effectLst/>
                        </a:rPr>
                        <a:t>-7</a:t>
                      </a:r>
                      <a:r>
                        <a:rPr lang="uz-Cyrl-UZ" sz="1400" dirty="0">
                          <a:effectLst/>
                        </a:rPr>
                        <a:t> N га тенг ўзаро таъсир кучини ҳосил қила оладиган ўзгармас ток кучи</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nSpc>
                          <a:spcPct val="107000"/>
                        </a:lnSpc>
                        <a:spcAft>
                          <a:spcPts val="0"/>
                        </a:spcAft>
                      </a:pPr>
                      <a:endParaRPr lang="ru-RU" sz="1400" dirty="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1214091494"/>
                  </a:ext>
                </a:extLst>
              </a:tr>
            </a:tbl>
          </a:graphicData>
        </a:graphic>
      </p:graphicFrame>
      <p:sp>
        <p:nvSpPr>
          <p:cNvPr id="9" name="Нижний колонтитул 8"/>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10" name="2.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06071" y="166404"/>
            <a:ext cx="609600" cy="609600"/>
          </a:xfrm>
          <a:prstGeom prst="rect">
            <a:avLst/>
          </a:prstGeom>
        </p:spPr>
      </p:pic>
    </p:spTree>
    <p:extLst>
      <p:ext uri="{BB962C8B-B14F-4D97-AF65-F5344CB8AC3E}">
        <p14:creationId xmlns:p14="http://schemas.microsoft.com/office/powerpoint/2010/main" val="2543179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267"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13</a:t>
            </a:fld>
            <a:endParaRPr lang="en-US" dirty="0"/>
          </a:p>
        </p:txBody>
      </p:sp>
      <p:sp>
        <p:nvSpPr>
          <p:cNvPr id="7" name="Заголовок 1"/>
          <p:cNvSpPr>
            <a:spLocks noGrp="1"/>
          </p:cNvSpPr>
          <p:nvPr>
            <p:ph type="title"/>
          </p:nvPr>
        </p:nvSpPr>
        <p:spPr>
          <a:xfrm>
            <a:off x="0" y="104292"/>
            <a:ext cx="11237847" cy="621422"/>
          </a:xfrm>
        </p:spPr>
        <p:txBody>
          <a:bodyPr>
            <a:normAutofit fontScale="90000"/>
          </a:bodyPr>
          <a:lstStyle/>
          <a:p>
            <a:pPr algn="r"/>
            <a:r>
              <a:rPr lang="uz-Cyrl-UZ" dirty="0"/>
              <a:t>Катталиклар</a:t>
            </a:r>
            <a:endParaRPr lang="ru-RU" dirty="0"/>
          </a:p>
        </p:txBody>
      </p:sp>
      <p:graphicFrame>
        <p:nvGraphicFramePr>
          <p:cNvPr id="8" name="Таблица 7"/>
          <p:cNvGraphicFramePr>
            <a:graphicFrameLocks noGrp="1"/>
          </p:cNvGraphicFramePr>
          <p:nvPr>
            <p:extLst>
              <p:ext uri="{D42A27DB-BD31-4B8C-83A1-F6EECF244321}">
                <p14:modId xmlns:p14="http://schemas.microsoft.com/office/powerpoint/2010/main" val="703313529"/>
              </p:ext>
            </p:extLst>
          </p:nvPr>
        </p:nvGraphicFramePr>
        <p:xfrm>
          <a:off x="706663" y="901522"/>
          <a:ext cx="10097036" cy="5274936"/>
        </p:xfrm>
        <a:graphic>
          <a:graphicData uri="http://schemas.openxmlformats.org/drawingml/2006/table">
            <a:tbl>
              <a:tblPr firstRow="1" firstCol="1" bandRow="1">
                <a:tableStyleId>{5C22544A-7EE6-4342-B048-85BDC9FD1C3A}</a:tableStyleId>
              </a:tblPr>
              <a:tblGrid>
                <a:gridCol w="1952355">
                  <a:extLst>
                    <a:ext uri="{9D8B030D-6E8A-4147-A177-3AD203B41FA5}">
                      <a16:colId xmlns:a16="http://schemas.microsoft.com/office/drawing/2014/main" val="3100535774"/>
                    </a:ext>
                  </a:extLst>
                </a:gridCol>
                <a:gridCol w="1519311">
                  <a:extLst>
                    <a:ext uri="{9D8B030D-6E8A-4147-A177-3AD203B41FA5}">
                      <a16:colId xmlns:a16="http://schemas.microsoft.com/office/drawing/2014/main" val="3117843525"/>
                    </a:ext>
                  </a:extLst>
                </a:gridCol>
                <a:gridCol w="1254880">
                  <a:extLst>
                    <a:ext uri="{9D8B030D-6E8A-4147-A177-3AD203B41FA5}">
                      <a16:colId xmlns:a16="http://schemas.microsoft.com/office/drawing/2014/main" val="1189197622"/>
                    </a:ext>
                  </a:extLst>
                </a:gridCol>
                <a:gridCol w="1017431">
                  <a:extLst>
                    <a:ext uri="{9D8B030D-6E8A-4147-A177-3AD203B41FA5}">
                      <a16:colId xmlns:a16="http://schemas.microsoft.com/office/drawing/2014/main" val="3367448487"/>
                    </a:ext>
                  </a:extLst>
                </a:gridCol>
                <a:gridCol w="4299792">
                  <a:extLst>
                    <a:ext uri="{9D8B030D-6E8A-4147-A177-3AD203B41FA5}">
                      <a16:colId xmlns:a16="http://schemas.microsoft.com/office/drawing/2014/main" val="2203968805"/>
                    </a:ext>
                  </a:extLst>
                </a:gridCol>
                <a:gridCol w="53267">
                  <a:extLst>
                    <a:ext uri="{9D8B030D-6E8A-4147-A177-3AD203B41FA5}">
                      <a16:colId xmlns:a16="http://schemas.microsoft.com/office/drawing/2014/main" val="2261012175"/>
                    </a:ext>
                  </a:extLst>
                </a:gridCol>
              </a:tblGrid>
              <a:tr h="92582">
                <a:tc>
                  <a:txBody>
                    <a:bodyPr/>
                    <a:lstStyle/>
                    <a:p>
                      <a:pPr algn="ctr">
                        <a:lnSpc>
                          <a:spcPct val="115000"/>
                        </a:lnSpc>
                        <a:spcAft>
                          <a:spcPts val="0"/>
                        </a:spcAft>
                        <a:tabLst>
                          <a:tab pos="3300730" algn="l"/>
                          <a:tab pos="4044950" algn="l"/>
                          <a:tab pos="5355590" algn="l"/>
                        </a:tabLst>
                      </a:pPr>
                      <a:r>
                        <a:rPr lang="uz-Cyrl-UZ" sz="1400" dirty="0">
                          <a:effectLst/>
                        </a:rPr>
                        <a:t>Катталик</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gridSpan="5">
                  <a:txBody>
                    <a:bodyPr/>
                    <a:lstStyle/>
                    <a:p>
                      <a:pPr algn="ctr">
                        <a:lnSpc>
                          <a:spcPct val="115000"/>
                        </a:lnSpc>
                        <a:spcAft>
                          <a:spcPts val="0"/>
                        </a:spcAft>
                        <a:tabLst>
                          <a:tab pos="3300730" algn="l"/>
                          <a:tab pos="4044950" algn="l"/>
                          <a:tab pos="5355590" algn="l"/>
                        </a:tabLst>
                      </a:pPr>
                      <a:r>
                        <a:rPr lang="uz-Cyrl-UZ" sz="1400" dirty="0">
                          <a:effectLst/>
                        </a:rPr>
                        <a:t>Бирлик</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883023887"/>
                  </a:ext>
                </a:extLst>
              </a:tr>
              <a:tr h="648072">
                <a:tc>
                  <a:txBody>
                    <a:bodyPr/>
                    <a:lstStyle/>
                    <a:p>
                      <a:pPr algn="ctr">
                        <a:lnSpc>
                          <a:spcPct val="115000"/>
                        </a:lnSpc>
                        <a:spcAft>
                          <a:spcPts val="0"/>
                        </a:spcAft>
                        <a:tabLst>
                          <a:tab pos="3300730" algn="l"/>
                          <a:tab pos="4044950" algn="l"/>
                          <a:tab pos="5355590" algn="l"/>
                        </a:tabLst>
                      </a:pPr>
                      <a:r>
                        <a:rPr lang="uz-Cyrl-UZ" sz="1400" dirty="0">
                          <a:effectLst/>
                        </a:rPr>
                        <a:t>Номи</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dirty="0">
                          <a:effectLst/>
                        </a:rPr>
                        <a:t>Ўлчамлиги</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dirty="0">
                          <a:effectLst/>
                        </a:rPr>
                        <a:t>Номи</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dirty="0">
                          <a:effectLst/>
                        </a:rPr>
                        <a:t>Белгиси</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dirty="0">
                          <a:effectLst/>
                        </a:rPr>
                        <a:t>Таърифи</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a:txBody>
                    <a:bodyPr/>
                    <a:lstStyle/>
                    <a:p>
                      <a:endParaRPr lang="ru-RU" dirty="0"/>
                    </a:p>
                  </a:txBody>
                  <a:tcPr marL="0" marR="0" marT="0" marB="0" anchor="ctr"/>
                </a:tc>
                <a:extLst>
                  <a:ext uri="{0D108BD9-81ED-4DB2-BD59-A6C34878D82A}">
                    <a16:rowId xmlns:a16="http://schemas.microsoft.com/office/drawing/2014/main" val="3399431905"/>
                  </a:ext>
                </a:extLst>
              </a:tr>
              <a:tr h="648072">
                <a:tc>
                  <a:txBody>
                    <a:bodyPr/>
                    <a:lstStyle/>
                    <a:p>
                      <a:pPr algn="ctr">
                        <a:lnSpc>
                          <a:spcPct val="115000"/>
                        </a:lnSpc>
                        <a:spcAft>
                          <a:spcPts val="0"/>
                        </a:spcAft>
                        <a:tabLst>
                          <a:tab pos="3300730" algn="l"/>
                          <a:tab pos="4044950" algn="l"/>
                          <a:tab pos="5355590" algn="l"/>
                        </a:tabLst>
                      </a:pPr>
                      <a:r>
                        <a:rPr lang="uz-Cyrl-UZ" sz="1400" dirty="0">
                          <a:effectLst/>
                        </a:rPr>
                        <a:t>Термодинамик ҳарорат</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dirty="0">
                          <a:effectLst/>
                        </a:rPr>
                        <a:t>0</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dirty="0">
                          <a:effectLst/>
                        </a:rPr>
                        <a:t>кельвин</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400" dirty="0">
                          <a:effectLst/>
                        </a:rPr>
                        <a:t>К</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just">
                        <a:lnSpc>
                          <a:spcPct val="115000"/>
                        </a:lnSpc>
                        <a:spcAft>
                          <a:spcPts val="0"/>
                        </a:spcAft>
                        <a:tabLst>
                          <a:tab pos="3300730" algn="l"/>
                          <a:tab pos="4044950" algn="l"/>
                          <a:tab pos="5355590" algn="l"/>
                        </a:tabLst>
                      </a:pPr>
                      <a:r>
                        <a:rPr lang="uz-Cyrl-UZ" sz="1400" dirty="0">
                          <a:effectLst/>
                        </a:rPr>
                        <a:t>Келвин бу термодинамик ҳарорат бирлиги бўлиб, у сувнинг учланма нуқтаси термодинамик ҳароратнинг 1/273,16 қисмига тенг</a:t>
                      </a:r>
                      <a:endParaRPr lang="ru-RU" sz="1400" dirty="0">
                        <a:effectLst/>
                        <a:latin typeface="Times New Roman" panose="02020603050405020304" pitchFamily="18" charset="0"/>
                        <a:ea typeface="Times New Roman" panose="02020603050405020304" pitchFamily="18" charset="0"/>
                      </a:endParaRPr>
                    </a:p>
                  </a:txBody>
                  <a:tcPr marL="27867" marR="27867" marT="0" marB="0"/>
                </a:tc>
                <a:tc>
                  <a:txBody>
                    <a:bodyPr/>
                    <a:lstStyle/>
                    <a:p>
                      <a:endParaRPr lang="ru-RU" dirty="0"/>
                    </a:p>
                  </a:txBody>
                  <a:tcPr marL="0" marR="0" marT="0" marB="0" anchor="ctr"/>
                </a:tc>
                <a:extLst>
                  <a:ext uri="{0D108BD9-81ED-4DB2-BD59-A6C34878D82A}">
                    <a16:rowId xmlns:a16="http://schemas.microsoft.com/office/drawing/2014/main" val="3112908440"/>
                  </a:ext>
                </a:extLst>
              </a:tr>
              <a:tr h="648072">
                <a:tc>
                  <a:txBody>
                    <a:bodyPr/>
                    <a:lstStyle/>
                    <a:p>
                      <a:pPr algn="ctr">
                        <a:lnSpc>
                          <a:spcPct val="115000"/>
                        </a:lnSpc>
                        <a:spcAft>
                          <a:spcPts val="0"/>
                        </a:spcAft>
                        <a:tabLst>
                          <a:tab pos="3300730" algn="l"/>
                          <a:tab pos="4044950" algn="l"/>
                          <a:tab pos="5355590" algn="l"/>
                        </a:tabLst>
                      </a:pPr>
                      <a:r>
                        <a:rPr lang="uz-Cyrl-UZ" sz="1600" dirty="0">
                          <a:effectLst/>
                        </a:rPr>
                        <a:t>Модда миқдори</a:t>
                      </a:r>
                      <a:endParaRPr lang="ru-RU" sz="16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600" dirty="0">
                          <a:effectLst/>
                        </a:rPr>
                        <a:t>N</a:t>
                      </a:r>
                      <a:endParaRPr lang="ru-RU" sz="16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600" dirty="0">
                          <a:effectLst/>
                        </a:rPr>
                        <a:t>моль</a:t>
                      </a:r>
                      <a:endParaRPr lang="ru-RU" sz="16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600" dirty="0">
                          <a:effectLst/>
                        </a:rPr>
                        <a:t>mol</a:t>
                      </a:r>
                      <a:endParaRPr lang="ru-RU" sz="16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just">
                        <a:lnSpc>
                          <a:spcPct val="115000"/>
                        </a:lnSpc>
                        <a:spcAft>
                          <a:spcPts val="0"/>
                        </a:spcAft>
                        <a:tabLst>
                          <a:tab pos="3300730" algn="l"/>
                          <a:tab pos="4044950" algn="l"/>
                          <a:tab pos="5355590" algn="l"/>
                        </a:tabLst>
                      </a:pPr>
                      <a:r>
                        <a:rPr lang="uz-Cyrl-UZ" sz="1600" dirty="0">
                          <a:effectLst/>
                        </a:rPr>
                        <a:t>Моль бу массаси 0,012 kg бўлган углерод-12да қанча атом бўлса, ўз таркибига шунча элементларини олган тизимнинг мода миқдоридир. Мольни тадбиқ этишда элементлари гуруҳланган бўлиши лозим ва улар атом, молекула, ион, электрон ва бошқа заррачалар гуруҳларидан иборат бўлиши мумкин</a:t>
                      </a:r>
                      <a:endParaRPr lang="ru-RU" sz="1600" dirty="0">
                        <a:effectLst/>
                        <a:latin typeface="Times New Roman" panose="02020603050405020304" pitchFamily="18" charset="0"/>
                        <a:ea typeface="Times New Roman" panose="02020603050405020304" pitchFamily="18" charset="0"/>
                      </a:endParaRPr>
                    </a:p>
                  </a:txBody>
                  <a:tcPr marL="27867" marR="27867" marT="0" marB="0"/>
                </a:tc>
                <a:tc>
                  <a:txBody>
                    <a:bodyPr/>
                    <a:lstStyle/>
                    <a:p>
                      <a:endParaRPr lang="ru-RU" dirty="0"/>
                    </a:p>
                  </a:txBody>
                  <a:tcPr marL="0" marR="0" marT="0" marB="0" anchor="ctr"/>
                </a:tc>
                <a:extLst>
                  <a:ext uri="{0D108BD9-81ED-4DB2-BD59-A6C34878D82A}">
                    <a16:rowId xmlns:a16="http://schemas.microsoft.com/office/drawing/2014/main" val="2725595165"/>
                  </a:ext>
                </a:extLst>
              </a:tr>
              <a:tr h="648072">
                <a:tc>
                  <a:txBody>
                    <a:bodyPr/>
                    <a:lstStyle/>
                    <a:p>
                      <a:pPr algn="ctr">
                        <a:lnSpc>
                          <a:spcPct val="115000"/>
                        </a:lnSpc>
                        <a:spcAft>
                          <a:spcPts val="0"/>
                        </a:spcAft>
                        <a:tabLst>
                          <a:tab pos="3300730" algn="l"/>
                          <a:tab pos="4044950" algn="l"/>
                          <a:tab pos="5355590" algn="l"/>
                        </a:tabLst>
                      </a:pPr>
                      <a:r>
                        <a:rPr lang="uz-Cyrl-UZ" sz="1600" dirty="0">
                          <a:effectLst/>
                        </a:rPr>
                        <a:t>Ёруғлик кучи</a:t>
                      </a:r>
                      <a:endParaRPr lang="ru-RU" sz="16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600" dirty="0">
                          <a:effectLst/>
                        </a:rPr>
                        <a:t>J</a:t>
                      </a:r>
                      <a:endParaRPr lang="ru-RU" sz="16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600" dirty="0">
                          <a:effectLst/>
                        </a:rPr>
                        <a:t>кандела</a:t>
                      </a:r>
                      <a:endParaRPr lang="ru-RU" sz="16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ctr">
                        <a:lnSpc>
                          <a:spcPct val="115000"/>
                        </a:lnSpc>
                        <a:spcAft>
                          <a:spcPts val="0"/>
                        </a:spcAft>
                        <a:tabLst>
                          <a:tab pos="3300730" algn="l"/>
                          <a:tab pos="4044950" algn="l"/>
                          <a:tab pos="5355590" algn="l"/>
                        </a:tabLst>
                      </a:pPr>
                      <a:r>
                        <a:rPr lang="uz-Cyrl-UZ" sz="1600" dirty="0">
                          <a:effectLst/>
                        </a:rPr>
                        <a:t>cd</a:t>
                      </a:r>
                      <a:endParaRPr lang="ru-RU" sz="1600" dirty="0">
                        <a:effectLst/>
                        <a:latin typeface="Times New Roman" panose="02020603050405020304" pitchFamily="18" charset="0"/>
                        <a:ea typeface="Times New Roman" panose="02020603050405020304" pitchFamily="18" charset="0"/>
                      </a:endParaRPr>
                    </a:p>
                  </a:txBody>
                  <a:tcPr marL="27867" marR="27867" marT="0" marB="0"/>
                </a:tc>
                <a:tc>
                  <a:txBody>
                    <a:bodyPr/>
                    <a:lstStyle/>
                    <a:p>
                      <a:pPr algn="just">
                        <a:lnSpc>
                          <a:spcPct val="115000"/>
                        </a:lnSpc>
                        <a:spcAft>
                          <a:spcPts val="0"/>
                        </a:spcAft>
                        <a:tabLst>
                          <a:tab pos="3300730" algn="l"/>
                          <a:tab pos="4044950" algn="l"/>
                          <a:tab pos="5355590" algn="l"/>
                        </a:tabLst>
                      </a:pPr>
                      <a:r>
                        <a:rPr lang="uz-Cyrl-UZ" sz="1600" dirty="0">
                          <a:effectLst/>
                        </a:rPr>
                        <a:t>Кандела бу берилган йўналишда 540-10 Hz частотали монохраматик нурланишни тарқатувчи ваш у йўналишда энергетик ёруғлик кучи 1/683 W/sr ни ташкил этувчи манбанинг ёруғлик кучидир.</a:t>
                      </a:r>
                      <a:endParaRPr lang="ru-RU" sz="1600" dirty="0">
                        <a:effectLst/>
                        <a:latin typeface="Times New Roman" panose="02020603050405020304" pitchFamily="18" charset="0"/>
                        <a:ea typeface="Times New Roman" panose="02020603050405020304" pitchFamily="18" charset="0"/>
                      </a:endParaRPr>
                    </a:p>
                  </a:txBody>
                  <a:tcPr marL="27867" marR="27867" marT="0" marB="0"/>
                </a:tc>
                <a:tc>
                  <a:txBody>
                    <a:bodyPr/>
                    <a:lstStyle/>
                    <a:p>
                      <a:endParaRPr lang="ru-RU" dirty="0"/>
                    </a:p>
                  </a:txBody>
                  <a:tcPr marL="0" marR="0" marT="0" marB="0" anchor="ctr"/>
                </a:tc>
                <a:extLst>
                  <a:ext uri="{0D108BD9-81ED-4DB2-BD59-A6C34878D82A}">
                    <a16:rowId xmlns:a16="http://schemas.microsoft.com/office/drawing/2014/main" val="2089969817"/>
                  </a:ext>
                </a:extLst>
              </a:tr>
            </a:tbl>
          </a:graphicData>
        </a:graphic>
      </p:graphicFrame>
      <p:sp>
        <p:nvSpPr>
          <p:cNvPr id="2" name="Нижний колонтитул 1"/>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3" name="2.1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116114"/>
            <a:ext cx="609600" cy="609600"/>
          </a:xfrm>
          <a:prstGeom prst="rect">
            <a:avLst/>
          </a:prstGeom>
        </p:spPr>
      </p:pic>
    </p:spTree>
    <p:extLst>
      <p:ext uri="{BB962C8B-B14F-4D97-AF65-F5344CB8AC3E}">
        <p14:creationId xmlns:p14="http://schemas.microsoft.com/office/powerpoint/2010/main" val="4146466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636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55971" y="725714"/>
            <a:ext cx="10525904" cy="2219683"/>
          </a:xfrm>
        </p:spPr>
        <p:txBody>
          <a:bodyPr>
            <a:noAutofit/>
          </a:bodyPr>
          <a:lstStyle/>
          <a:p>
            <a:pPr marL="0" indent="0" algn="just">
              <a:buNone/>
            </a:pPr>
            <a:r>
              <a:rPr lang="uz-Cyrl-UZ" dirty="0" smtClean="0"/>
              <a:t>Изоҳлар:</a:t>
            </a:r>
            <a:endParaRPr lang="ru-RU" dirty="0" smtClean="0"/>
          </a:p>
          <a:p>
            <a:pPr algn="just"/>
            <a:r>
              <a:rPr lang="uz-Cyrl-UZ" dirty="0"/>
              <a:t>1. Кельвин ҳароратидан (белгиси Т) ташқари t=T-T</a:t>
            </a:r>
            <a:r>
              <a:rPr lang="uz-Cyrl-UZ" baseline="-25000" dirty="0"/>
              <a:t>0</a:t>
            </a:r>
            <a:r>
              <a:rPr lang="uz-Cyrl-UZ" dirty="0"/>
              <a:t> ифода билан аниқланувчи </a:t>
            </a:r>
            <a:r>
              <a:rPr lang="uz-Cyrl-UZ" dirty="0" smtClean="0"/>
              <a:t>Цельсий </a:t>
            </a:r>
            <a:r>
              <a:rPr lang="uz-Cyrl-UZ" dirty="0"/>
              <a:t>ҳарорати (белгиси t) қўлланилади, бу ерда таърифи бўйича Т=273,15 К. Кельвин ҳарорати кельвинлар билан, Қельсий ҳарорати Қельсий градуслари билан- ифодаланади (халқаро ва ўзбекча белгиси °C). Улчови бўйича Қельсий градуси Кельвинга тенг. Қельсий градуси бу «кельвин» номи ўрнига ишлатиладиган махсус ном.</a:t>
            </a:r>
            <a:endParaRPr lang="ru-RU" dirty="0"/>
          </a:p>
          <a:p>
            <a:pPr algn="just"/>
            <a:r>
              <a:rPr lang="uz-Cyrl-UZ" dirty="0" smtClean="0"/>
              <a:t>2</a:t>
            </a:r>
            <a:r>
              <a:rPr lang="uz-Cyrl-UZ" dirty="0"/>
              <a:t>. Кельвин ҳароратларининг айирмаси ёки оралиғи кельвинлар билан ифодаланади. Қельсий ҳароратларининг айирмаси ёки оралиғи кельвинлар билан ҳам, </a:t>
            </a:r>
            <a:r>
              <a:rPr lang="uz-Cyrl-UZ" dirty="0" smtClean="0"/>
              <a:t>Цельсий </a:t>
            </a:r>
            <a:r>
              <a:rPr lang="uz-Cyrl-UZ" dirty="0"/>
              <a:t>градуслари билан ҳам ифодалашга рухсат этилади.</a:t>
            </a:r>
            <a:endParaRPr lang="ru-RU" dirty="0"/>
          </a:p>
          <a:p>
            <a:pPr algn="just"/>
            <a:r>
              <a:rPr lang="uz-Cyrl-UZ" dirty="0"/>
              <a:t>3. Халқаро амалий ҳарорат белгисини 1990 йилги халқаро ҳарорат шкаласида ифодалаш учун, агар уни термодинамик ҳароратдан фарқлаш лозим бўлса, унда термодинамик ҳарорат белгисига «90» индекси қўшиб ёзилади (масалан, </a:t>
            </a:r>
            <a:r>
              <a:rPr lang="uz-Cyrl-UZ" i="1" dirty="0"/>
              <a:t>Т</a:t>
            </a:r>
            <a:r>
              <a:rPr lang="uz-Cyrl-UZ" i="1" baseline="-25000" dirty="0"/>
              <a:t>90</a:t>
            </a:r>
            <a:r>
              <a:rPr lang="uz-Cyrl-UZ" i="1" dirty="0"/>
              <a:t> </a:t>
            </a:r>
            <a:r>
              <a:rPr lang="uz-Cyrl-UZ" dirty="0"/>
              <a:t>ёки t</a:t>
            </a:r>
            <a:r>
              <a:rPr lang="uz-Cyrl-UZ" baseline="-25000" dirty="0"/>
              <a:t>90</a:t>
            </a:r>
            <a:r>
              <a:rPr lang="uz-Cyrl-UZ" dirty="0"/>
              <a:t>)</a:t>
            </a:r>
            <a:endParaRPr lang="ru-RU" dirty="0"/>
          </a:p>
          <a:p>
            <a:pPr algn="just"/>
            <a:endParaRPr lang="ru-RU"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14</a:t>
            </a:fld>
            <a:endParaRPr lang="en-US" dirty="0"/>
          </a:p>
        </p:txBody>
      </p:sp>
      <p:sp>
        <p:nvSpPr>
          <p:cNvPr id="6" name="Заголовок 1"/>
          <p:cNvSpPr>
            <a:spLocks noGrp="1"/>
          </p:cNvSpPr>
          <p:nvPr>
            <p:ph type="title"/>
          </p:nvPr>
        </p:nvSpPr>
        <p:spPr>
          <a:xfrm>
            <a:off x="0" y="104292"/>
            <a:ext cx="11237847" cy="621422"/>
          </a:xfrm>
        </p:spPr>
        <p:txBody>
          <a:bodyPr>
            <a:normAutofit fontScale="90000"/>
          </a:bodyPr>
          <a:lstStyle/>
          <a:p>
            <a:pPr algn="r"/>
            <a:r>
              <a:rPr lang="uz-Cyrl-UZ" dirty="0"/>
              <a:t>Катталиклар</a:t>
            </a:r>
            <a:endParaRPr lang="ru-RU" dirty="0"/>
          </a:p>
        </p:txBody>
      </p:sp>
      <p:sp>
        <p:nvSpPr>
          <p:cNvPr id="2" name="Нижний колонтитул 1"/>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7" name="2.1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16114"/>
            <a:ext cx="609600" cy="609600"/>
          </a:xfrm>
          <a:prstGeom prst="rect">
            <a:avLst/>
          </a:prstGeom>
        </p:spPr>
      </p:pic>
    </p:spTree>
    <p:extLst>
      <p:ext uri="{BB962C8B-B14F-4D97-AF65-F5344CB8AC3E}">
        <p14:creationId xmlns:p14="http://schemas.microsoft.com/office/powerpoint/2010/main" val="2720531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445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TM03457515[[fn=Вид]]</Template>
  <TotalTime>178</TotalTime>
  <Words>759</Words>
  <Application>Microsoft Office PowerPoint</Application>
  <PresentationFormat>Широкоэкранный</PresentationFormat>
  <Paragraphs>158</Paragraphs>
  <Slides>14</Slides>
  <Notes>0</Notes>
  <HiddenSlides>0</HiddenSlides>
  <MMClips>14</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14</vt:i4>
      </vt:variant>
    </vt:vector>
  </HeadingPairs>
  <TitlesOfParts>
    <vt:vector size="23" baseType="lpstr">
      <vt:lpstr>ＭＳ ゴシック</vt:lpstr>
      <vt:lpstr>MS Mincho</vt:lpstr>
      <vt:lpstr>Yu Mincho</vt:lpstr>
      <vt:lpstr>Arial</vt:lpstr>
      <vt:lpstr>Calibri</vt:lpstr>
      <vt:lpstr>Century Schoolbook</vt:lpstr>
      <vt:lpstr>Times New Roman</vt:lpstr>
      <vt:lpstr>Wingdings 2</vt:lpstr>
      <vt:lpstr>View</vt:lpstr>
      <vt:lpstr>2-мавзу: Ўлчаш воситалари ва тизимлари. Ўлчаш туғрисида умумий маълумотлар. Ўлчашларнинг таснифи. Ўлчаш усуллари</vt:lpstr>
      <vt:lpstr>Ўлчаш ва унинг турлари</vt:lpstr>
      <vt:lpstr>Ўлчаш ва унинг турлари</vt:lpstr>
      <vt:lpstr>Ўлчаш ва унинг турлари</vt:lpstr>
      <vt:lpstr>Ўлчаш ва унинг турлари</vt:lpstr>
      <vt:lpstr>Ўлчаш жараёни ва ўлчаш объектлари</vt:lpstr>
      <vt:lpstr>Ўлчаш жараёни ва ўлчаш объектлари</vt:lpstr>
      <vt:lpstr>Ўлчаш жараёни ва ўлчаш объектлари</vt:lpstr>
      <vt:lpstr>Ўлчаш жараёни ва ўлчаш объектлари</vt:lpstr>
      <vt:lpstr>Катталиклар</vt:lpstr>
      <vt:lpstr>Катталиклар</vt:lpstr>
      <vt:lpstr>Катталиклар</vt:lpstr>
      <vt:lpstr>Катталиклар</vt:lpstr>
      <vt:lpstr>Катталиклар</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1-мавзу: Назорат технологик асбоблари фанига кириш</dc:title>
  <dc:creator>Bobomurod</dc:creator>
  <cp:lastModifiedBy>Bobomurod</cp:lastModifiedBy>
  <cp:revision>14</cp:revision>
  <dcterms:created xsi:type="dcterms:W3CDTF">2019-04-14T07:26:13Z</dcterms:created>
  <dcterms:modified xsi:type="dcterms:W3CDTF">2019-04-18T07:36:15Z</dcterms:modified>
</cp:coreProperties>
</file>