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15"/>
  </p:notesMasterIdLst>
  <p:sldIdLst>
    <p:sldId id="256" r:id="rId2"/>
    <p:sldId id="268" r:id="rId3"/>
    <p:sldId id="273" r:id="rId4"/>
    <p:sldId id="274" r:id="rId5"/>
    <p:sldId id="275" r:id="rId6"/>
    <p:sldId id="276" r:id="rId7"/>
    <p:sldId id="277" r:id="rId8"/>
    <p:sldId id="278" r:id="rId9"/>
    <p:sldId id="279" r:id="rId10"/>
    <p:sldId id="280" r:id="rId11"/>
    <p:sldId id="281" r:id="rId12"/>
    <p:sldId id="283" r:id="rId13"/>
    <p:sldId id="28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B7362"/>
    <a:srgbClr val="769762"/>
    <a:srgbClr val="639491"/>
    <a:srgbClr val="6F63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p:cViewPr varScale="1">
        <p:scale>
          <a:sx n="74" d="100"/>
          <a:sy n="74" d="100"/>
        </p:scale>
        <p:origin x="240"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8A953D-3147-4BF1-A1C0-909A1CCEA440}" type="doc">
      <dgm:prSet loTypeId="urn:microsoft.com/office/officeart/2008/layout/VerticalCurvedList" loCatId="list" qsTypeId="urn:microsoft.com/office/officeart/2005/8/quickstyle/simple1" qsCatId="simple" csTypeId="urn:microsoft.com/office/officeart/2005/8/colors/colorful5" csCatId="colorful" phldr="1"/>
      <dgm:spPr/>
    </dgm:pt>
    <dgm:pt modelId="{0E80FE34-AAD0-4238-A304-65858A44BE50}">
      <dgm:prSet phldrT="[Текст]"/>
      <dgm:spPr/>
      <dgm:t>
        <a:bodyPr/>
        <a:lstStyle/>
        <a:p>
          <a:r>
            <a:rPr lang="uz-Cyrl-UZ" dirty="0" smtClean="0"/>
            <a:t>Хатоликлар намоён бўлиши характерига кўра; (мунтазам, тасодифий ва қўпол хатоликлар).</a:t>
          </a:r>
          <a:endParaRPr lang="ru-RU" dirty="0"/>
        </a:p>
      </dgm:t>
    </dgm:pt>
    <dgm:pt modelId="{64A61A22-14E5-4324-8232-2E69B32422C7}" type="parTrans" cxnId="{E5873088-3736-4651-8B08-F8A0C6A6A09A}">
      <dgm:prSet/>
      <dgm:spPr/>
      <dgm:t>
        <a:bodyPr/>
        <a:lstStyle/>
        <a:p>
          <a:endParaRPr lang="ru-RU"/>
        </a:p>
      </dgm:t>
    </dgm:pt>
    <dgm:pt modelId="{117EF08A-B998-43C7-B027-422CAA250C40}" type="sibTrans" cxnId="{E5873088-3736-4651-8B08-F8A0C6A6A09A}">
      <dgm:prSet/>
      <dgm:spPr/>
      <dgm:t>
        <a:bodyPr/>
        <a:lstStyle/>
        <a:p>
          <a:endParaRPr lang="ru-RU"/>
        </a:p>
      </dgm:t>
    </dgm:pt>
    <dgm:pt modelId="{F72D6F9C-0CC6-4340-80E5-B5FBDB142043}">
      <dgm:prSet phldrT="[Текст]"/>
      <dgm:spPr/>
      <dgm:t>
        <a:bodyPr/>
        <a:lstStyle/>
        <a:p>
          <a:r>
            <a:rPr lang="uz-Cyrl-UZ" dirty="0" smtClean="0"/>
            <a:t>Сонли ифодаланиш усулига кўра; (абсолют, нисбий ва келтирилган хатоликлар).</a:t>
          </a:r>
          <a:endParaRPr lang="ru-RU" dirty="0"/>
        </a:p>
      </dgm:t>
    </dgm:pt>
    <dgm:pt modelId="{85AA49B8-9AFF-4D57-89C9-5FD48F1BADD3}" type="parTrans" cxnId="{D0854BCE-B3CF-46FE-AEB0-81DACC3917AD}">
      <dgm:prSet/>
      <dgm:spPr/>
      <dgm:t>
        <a:bodyPr/>
        <a:lstStyle/>
        <a:p>
          <a:endParaRPr lang="ru-RU"/>
        </a:p>
      </dgm:t>
    </dgm:pt>
    <dgm:pt modelId="{3244BD24-25C3-414D-8304-312D29FDBD81}" type="sibTrans" cxnId="{D0854BCE-B3CF-46FE-AEB0-81DACC3917AD}">
      <dgm:prSet/>
      <dgm:spPr/>
      <dgm:t>
        <a:bodyPr/>
        <a:lstStyle/>
        <a:p>
          <a:endParaRPr lang="ru-RU"/>
        </a:p>
      </dgm:t>
    </dgm:pt>
    <dgm:pt modelId="{951B0B0B-0965-4EFD-AF1E-658986F7C957}">
      <dgm:prSet phldrT="[Текст]"/>
      <dgm:spPr/>
      <dgm:t>
        <a:bodyPr/>
        <a:lstStyle/>
        <a:p>
          <a:r>
            <a:rPr lang="uz-Cyrl-UZ" dirty="0" smtClean="0"/>
            <a:t>Кириш катталигининг вақт бўйича ўзгариш характерига кўра; (статик ва динамик).</a:t>
          </a:r>
          <a:endParaRPr lang="ru-RU" dirty="0"/>
        </a:p>
      </dgm:t>
    </dgm:pt>
    <dgm:pt modelId="{A692364A-064B-4726-A8F5-63CB7D64233D}" type="parTrans" cxnId="{68FE3DA9-DE97-402B-987B-BE25AE912959}">
      <dgm:prSet/>
      <dgm:spPr/>
      <dgm:t>
        <a:bodyPr/>
        <a:lstStyle/>
        <a:p>
          <a:endParaRPr lang="ru-RU"/>
        </a:p>
      </dgm:t>
    </dgm:pt>
    <dgm:pt modelId="{3F491ACD-43C8-4F24-A9DA-A6A541A5A379}" type="sibTrans" cxnId="{68FE3DA9-DE97-402B-987B-BE25AE912959}">
      <dgm:prSet/>
      <dgm:spPr/>
      <dgm:t>
        <a:bodyPr/>
        <a:lstStyle/>
        <a:p>
          <a:endParaRPr lang="ru-RU"/>
        </a:p>
      </dgm:t>
    </dgm:pt>
    <dgm:pt modelId="{05AA9C08-D158-4281-A051-B36A60899387}">
      <dgm:prSet phldrT="[Текст]"/>
      <dgm:spPr/>
      <dgm:t>
        <a:bodyPr/>
        <a:lstStyle/>
        <a:p>
          <a:r>
            <a:rPr lang="uz-Cyrl-UZ" dirty="0" smtClean="0"/>
            <a:t>Ўлчанаётган катталикка боғлиқлигига кўра; (аддитив ва мултипликатив).</a:t>
          </a:r>
          <a:endParaRPr lang="ru-RU" dirty="0"/>
        </a:p>
      </dgm:t>
    </dgm:pt>
    <dgm:pt modelId="{FB03F112-601C-4476-89AE-56DEB49F704D}" type="parTrans" cxnId="{6AA7845B-F4CA-4626-BE6F-A0D99E9AD836}">
      <dgm:prSet/>
      <dgm:spPr/>
      <dgm:t>
        <a:bodyPr/>
        <a:lstStyle/>
        <a:p>
          <a:endParaRPr lang="ru-RU"/>
        </a:p>
      </dgm:t>
    </dgm:pt>
    <dgm:pt modelId="{3F8B34AA-4AFC-483B-A730-B415BEF645C6}" type="sibTrans" cxnId="{6AA7845B-F4CA-4626-BE6F-A0D99E9AD836}">
      <dgm:prSet/>
      <dgm:spPr/>
      <dgm:t>
        <a:bodyPr/>
        <a:lstStyle/>
        <a:p>
          <a:endParaRPr lang="ru-RU"/>
        </a:p>
      </dgm:t>
    </dgm:pt>
    <dgm:pt modelId="{1B188176-3565-4A54-824E-445C13CBEE1A}">
      <dgm:prSet phldrT="[Текст]"/>
      <dgm:spPr/>
      <dgm:t>
        <a:bodyPr/>
        <a:lstStyle/>
        <a:p>
          <a:r>
            <a:rPr lang="uz-Cyrl-UZ" dirty="0" smtClean="0"/>
            <a:t>Атроф-муҳит параметрларининг таъсирига кўра (асосий ва қўшимча).</a:t>
          </a:r>
          <a:endParaRPr lang="ru-RU" dirty="0"/>
        </a:p>
      </dgm:t>
    </dgm:pt>
    <dgm:pt modelId="{79CC1DFA-AAF9-46FA-AD90-BE7A8881E58A}" type="parTrans" cxnId="{40CDEFEE-A029-45E7-82FB-1EAF2CBACF47}">
      <dgm:prSet/>
      <dgm:spPr/>
      <dgm:t>
        <a:bodyPr/>
        <a:lstStyle/>
        <a:p>
          <a:endParaRPr lang="ru-RU"/>
        </a:p>
      </dgm:t>
    </dgm:pt>
    <dgm:pt modelId="{FE28643A-A5C9-48C9-BA29-B6A3A798167C}" type="sibTrans" cxnId="{40CDEFEE-A029-45E7-82FB-1EAF2CBACF47}">
      <dgm:prSet/>
      <dgm:spPr/>
      <dgm:t>
        <a:bodyPr/>
        <a:lstStyle/>
        <a:p>
          <a:endParaRPr lang="ru-RU"/>
        </a:p>
      </dgm:t>
    </dgm:pt>
    <dgm:pt modelId="{FB5F4702-CBFF-4A14-BF2D-ECAAE579A26D}" type="pres">
      <dgm:prSet presAssocID="{DF8A953D-3147-4BF1-A1C0-909A1CCEA440}" presName="Name0" presStyleCnt="0">
        <dgm:presLayoutVars>
          <dgm:chMax val="7"/>
          <dgm:chPref val="7"/>
          <dgm:dir/>
        </dgm:presLayoutVars>
      </dgm:prSet>
      <dgm:spPr/>
    </dgm:pt>
    <dgm:pt modelId="{D1814309-76F1-4787-BCAB-3FBA60088D96}" type="pres">
      <dgm:prSet presAssocID="{DF8A953D-3147-4BF1-A1C0-909A1CCEA440}" presName="Name1" presStyleCnt="0"/>
      <dgm:spPr/>
    </dgm:pt>
    <dgm:pt modelId="{7D7E05C6-CDAF-431E-A166-D98F4B35F2B9}" type="pres">
      <dgm:prSet presAssocID="{DF8A953D-3147-4BF1-A1C0-909A1CCEA440}" presName="cycle" presStyleCnt="0"/>
      <dgm:spPr/>
    </dgm:pt>
    <dgm:pt modelId="{52772F13-FA2E-4B47-BB09-39B4AEE0E03C}" type="pres">
      <dgm:prSet presAssocID="{DF8A953D-3147-4BF1-A1C0-909A1CCEA440}" presName="srcNode" presStyleLbl="node1" presStyleIdx="0" presStyleCnt="5"/>
      <dgm:spPr/>
    </dgm:pt>
    <dgm:pt modelId="{83CF2401-B12D-4003-A4E9-9D03658C8A17}" type="pres">
      <dgm:prSet presAssocID="{DF8A953D-3147-4BF1-A1C0-909A1CCEA440}" presName="conn" presStyleLbl="parChTrans1D2" presStyleIdx="0" presStyleCnt="1"/>
      <dgm:spPr/>
      <dgm:t>
        <a:bodyPr/>
        <a:lstStyle/>
        <a:p>
          <a:endParaRPr lang="ru-RU"/>
        </a:p>
      </dgm:t>
    </dgm:pt>
    <dgm:pt modelId="{35980BDD-D9DE-456C-9091-CB7300B60781}" type="pres">
      <dgm:prSet presAssocID="{DF8A953D-3147-4BF1-A1C0-909A1CCEA440}" presName="extraNode" presStyleLbl="node1" presStyleIdx="0" presStyleCnt="5"/>
      <dgm:spPr/>
    </dgm:pt>
    <dgm:pt modelId="{D6598E4B-A183-43DD-80ED-7487BED1C547}" type="pres">
      <dgm:prSet presAssocID="{DF8A953D-3147-4BF1-A1C0-909A1CCEA440}" presName="dstNode" presStyleLbl="node1" presStyleIdx="0" presStyleCnt="5"/>
      <dgm:spPr/>
    </dgm:pt>
    <dgm:pt modelId="{3C5B9B84-48A9-44FA-836B-8143277B1919}" type="pres">
      <dgm:prSet presAssocID="{0E80FE34-AAD0-4238-A304-65858A44BE50}" presName="text_1" presStyleLbl="node1" presStyleIdx="0" presStyleCnt="5">
        <dgm:presLayoutVars>
          <dgm:bulletEnabled val="1"/>
        </dgm:presLayoutVars>
      </dgm:prSet>
      <dgm:spPr/>
      <dgm:t>
        <a:bodyPr/>
        <a:lstStyle/>
        <a:p>
          <a:endParaRPr lang="ru-RU"/>
        </a:p>
      </dgm:t>
    </dgm:pt>
    <dgm:pt modelId="{5BC1BDB2-FCA4-4DFB-8CB9-AD27184A9760}" type="pres">
      <dgm:prSet presAssocID="{0E80FE34-AAD0-4238-A304-65858A44BE50}" presName="accent_1" presStyleCnt="0"/>
      <dgm:spPr/>
    </dgm:pt>
    <dgm:pt modelId="{0F7CD491-C55E-4FAB-8247-5FA1C026BD69}" type="pres">
      <dgm:prSet presAssocID="{0E80FE34-AAD0-4238-A304-65858A44BE50}" presName="accentRepeatNode" presStyleLbl="solidFgAcc1" presStyleIdx="0" presStyleCnt="5"/>
      <dgm:spPr/>
    </dgm:pt>
    <dgm:pt modelId="{BB36F53D-FF78-4DE8-9A40-AD5186079704}" type="pres">
      <dgm:prSet presAssocID="{F72D6F9C-0CC6-4340-80E5-B5FBDB142043}" presName="text_2" presStyleLbl="node1" presStyleIdx="1" presStyleCnt="5">
        <dgm:presLayoutVars>
          <dgm:bulletEnabled val="1"/>
        </dgm:presLayoutVars>
      </dgm:prSet>
      <dgm:spPr/>
      <dgm:t>
        <a:bodyPr/>
        <a:lstStyle/>
        <a:p>
          <a:endParaRPr lang="ru-RU"/>
        </a:p>
      </dgm:t>
    </dgm:pt>
    <dgm:pt modelId="{DC1C6F2C-AA57-4C31-9D44-B1C1A4A16681}" type="pres">
      <dgm:prSet presAssocID="{F72D6F9C-0CC6-4340-80E5-B5FBDB142043}" presName="accent_2" presStyleCnt="0"/>
      <dgm:spPr/>
    </dgm:pt>
    <dgm:pt modelId="{142B5029-B0AC-4E48-8528-64B90C702755}" type="pres">
      <dgm:prSet presAssocID="{F72D6F9C-0CC6-4340-80E5-B5FBDB142043}" presName="accentRepeatNode" presStyleLbl="solidFgAcc1" presStyleIdx="1" presStyleCnt="5"/>
      <dgm:spPr/>
    </dgm:pt>
    <dgm:pt modelId="{93552926-9737-4F98-98F0-9D08212C4608}" type="pres">
      <dgm:prSet presAssocID="{951B0B0B-0965-4EFD-AF1E-658986F7C957}" presName="text_3" presStyleLbl="node1" presStyleIdx="2" presStyleCnt="5">
        <dgm:presLayoutVars>
          <dgm:bulletEnabled val="1"/>
        </dgm:presLayoutVars>
      </dgm:prSet>
      <dgm:spPr/>
      <dgm:t>
        <a:bodyPr/>
        <a:lstStyle/>
        <a:p>
          <a:endParaRPr lang="ru-RU"/>
        </a:p>
      </dgm:t>
    </dgm:pt>
    <dgm:pt modelId="{804C0072-9DDB-4B05-B90D-BDE24722B75E}" type="pres">
      <dgm:prSet presAssocID="{951B0B0B-0965-4EFD-AF1E-658986F7C957}" presName="accent_3" presStyleCnt="0"/>
      <dgm:spPr/>
    </dgm:pt>
    <dgm:pt modelId="{8F98B683-5A27-447D-8D3D-F971A5296395}" type="pres">
      <dgm:prSet presAssocID="{951B0B0B-0965-4EFD-AF1E-658986F7C957}" presName="accentRepeatNode" presStyleLbl="solidFgAcc1" presStyleIdx="2" presStyleCnt="5"/>
      <dgm:spPr/>
    </dgm:pt>
    <dgm:pt modelId="{7764FA21-CF9E-4683-979D-C7E359E4862E}" type="pres">
      <dgm:prSet presAssocID="{05AA9C08-D158-4281-A051-B36A60899387}" presName="text_4" presStyleLbl="node1" presStyleIdx="3" presStyleCnt="5">
        <dgm:presLayoutVars>
          <dgm:bulletEnabled val="1"/>
        </dgm:presLayoutVars>
      </dgm:prSet>
      <dgm:spPr/>
      <dgm:t>
        <a:bodyPr/>
        <a:lstStyle/>
        <a:p>
          <a:endParaRPr lang="ru-RU"/>
        </a:p>
      </dgm:t>
    </dgm:pt>
    <dgm:pt modelId="{ED5CF9F8-CC42-4EBD-9108-68839A767F18}" type="pres">
      <dgm:prSet presAssocID="{05AA9C08-D158-4281-A051-B36A60899387}" presName="accent_4" presStyleCnt="0"/>
      <dgm:spPr/>
    </dgm:pt>
    <dgm:pt modelId="{4F92D4BB-192B-40EB-A8EF-FFA5B5F509E9}" type="pres">
      <dgm:prSet presAssocID="{05AA9C08-D158-4281-A051-B36A60899387}" presName="accentRepeatNode" presStyleLbl="solidFgAcc1" presStyleIdx="3" presStyleCnt="5"/>
      <dgm:spPr/>
    </dgm:pt>
    <dgm:pt modelId="{AAB594FF-CCEB-4C32-9351-42DEE21198E1}" type="pres">
      <dgm:prSet presAssocID="{1B188176-3565-4A54-824E-445C13CBEE1A}" presName="text_5" presStyleLbl="node1" presStyleIdx="4" presStyleCnt="5">
        <dgm:presLayoutVars>
          <dgm:bulletEnabled val="1"/>
        </dgm:presLayoutVars>
      </dgm:prSet>
      <dgm:spPr/>
      <dgm:t>
        <a:bodyPr/>
        <a:lstStyle/>
        <a:p>
          <a:endParaRPr lang="ru-RU"/>
        </a:p>
      </dgm:t>
    </dgm:pt>
    <dgm:pt modelId="{6D0537BA-893B-43C5-BAC1-6228A2B14E98}" type="pres">
      <dgm:prSet presAssocID="{1B188176-3565-4A54-824E-445C13CBEE1A}" presName="accent_5" presStyleCnt="0"/>
      <dgm:spPr/>
    </dgm:pt>
    <dgm:pt modelId="{48B7A42C-ADDE-4150-8FE1-7621C2EDF5C8}" type="pres">
      <dgm:prSet presAssocID="{1B188176-3565-4A54-824E-445C13CBEE1A}" presName="accentRepeatNode" presStyleLbl="solidFgAcc1" presStyleIdx="4" presStyleCnt="5"/>
      <dgm:spPr/>
    </dgm:pt>
  </dgm:ptLst>
  <dgm:cxnLst>
    <dgm:cxn modelId="{7F6CD97D-DD7F-40D0-A49C-30A814031533}" type="presOf" srcId="{05AA9C08-D158-4281-A051-B36A60899387}" destId="{7764FA21-CF9E-4683-979D-C7E359E4862E}" srcOrd="0" destOrd="0" presId="urn:microsoft.com/office/officeart/2008/layout/VerticalCurvedList"/>
    <dgm:cxn modelId="{942D54EE-5F1F-4D49-B01C-6F7532C4644C}" type="presOf" srcId="{951B0B0B-0965-4EFD-AF1E-658986F7C957}" destId="{93552926-9737-4F98-98F0-9D08212C4608}" srcOrd="0" destOrd="0" presId="urn:microsoft.com/office/officeart/2008/layout/VerticalCurvedList"/>
    <dgm:cxn modelId="{68FE3DA9-DE97-402B-987B-BE25AE912959}" srcId="{DF8A953D-3147-4BF1-A1C0-909A1CCEA440}" destId="{951B0B0B-0965-4EFD-AF1E-658986F7C957}" srcOrd="2" destOrd="0" parTransId="{A692364A-064B-4726-A8F5-63CB7D64233D}" sibTransId="{3F491ACD-43C8-4F24-A9DA-A6A541A5A379}"/>
    <dgm:cxn modelId="{8971BDE6-7642-4E61-819F-2F7AEAB97BAE}" type="presOf" srcId="{DF8A953D-3147-4BF1-A1C0-909A1CCEA440}" destId="{FB5F4702-CBFF-4A14-BF2D-ECAAE579A26D}" srcOrd="0" destOrd="0" presId="urn:microsoft.com/office/officeart/2008/layout/VerticalCurvedList"/>
    <dgm:cxn modelId="{40CDEFEE-A029-45E7-82FB-1EAF2CBACF47}" srcId="{DF8A953D-3147-4BF1-A1C0-909A1CCEA440}" destId="{1B188176-3565-4A54-824E-445C13CBEE1A}" srcOrd="4" destOrd="0" parTransId="{79CC1DFA-AAF9-46FA-AD90-BE7A8881E58A}" sibTransId="{FE28643A-A5C9-48C9-BA29-B6A3A798167C}"/>
    <dgm:cxn modelId="{98E5561A-D0CE-4919-99F2-DA87A300FC59}" type="presOf" srcId="{117EF08A-B998-43C7-B027-422CAA250C40}" destId="{83CF2401-B12D-4003-A4E9-9D03658C8A17}" srcOrd="0" destOrd="0" presId="urn:microsoft.com/office/officeart/2008/layout/VerticalCurvedList"/>
    <dgm:cxn modelId="{27454349-9DCE-405E-A36C-64B716955246}" type="presOf" srcId="{1B188176-3565-4A54-824E-445C13CBEE1A}" destId="{AAB594FF-CCEB-4C32-9351-42DEE21198E1}" srcOrd="0" destOrd="0" presId="urn:microsoft.com/office/officeart/2008/layout/VerticalCurvedList"/>
    <dgm:cxn modelId="{6AA7845B-F4CA-4626-BE6F-A0D99E9AD836}" srcId="{DF8A953D-3147-4BF1-A1C0-909A1CCEA440}" destId="{05AA9C08-D158-4281-A051-B36A60899387}" srcOrd="3" destOrd="0" parTransId="{FB03F112-601C-4476-89AE-56DEB49F704D}" sibTransId="{3F8B34AA-4AFC-483B-A730-B415BEF645C6}"/>
    <dgm:cxn modelId="{E5873088-3736-4651-8B08-F8A0C6A6A09A}" srcId="{DF8A953D-3147-4BF1-A1C0-909A1CCEA440}" destId="{0E80FE34-AAD0-4238-A304-65858A44BE50}" srcOrd="0" destOrd="0" parTransId="{64A61A22-14E5-4324-8232-2E69B32422C7}" sibTransId="{117EF08A-B998-43C7-B027-422CAA250C40}"/>
    <dgm:cxn modelId="{BCF546E6-8977-4E8D-B488-B2BE4342E31C}" type="presOf" srcId="{0E80FE34-AAD0-4238-A304-65858A44BE50}" destId="{3C5B9B84-48A9-44FA-836B-8143277B1919}" srcOrd="0" destOrd="0" presId="urn:microsoft.com/office/officeart/2008/layout/VerticalCurvedList"/>
    <dgm:cxn modelId="{C61C2C8B-1B60-4876-A24D-5BCC34F7BDD3}" type="presOf" srcId="{F72D6F9C-0CC6-4340-80E5-B5FBDB142043}" destId="{BB36F53D-FF78-4DE8-9A40-AD5186079704}" srcOrd="0" destOrd="0" presId="urn:microsoft.com/office/officeart/2008/layout/VerticalCurvedList"/>
    <dgm:cxn modelId="{D0854BCE-B3CF-46FE-AEB0-81DACC3917AD}" srcId="{DF8A953D-3147-4BF1-A1C0-909A1CCEA440}" destId="{F72D6F9C-0CC6-4340-80E5-B5FBDB142043}" srcOrd="1" destOrd="0" parTransId="{85AA49B8-9AFF-4D57-89C9-5FD48F1BADD3}" sibTransId="{3244BD24-25C3-414D-8304-312D29FDBD81}"/>
    <dgm:cxn modelId="{997FDFC2-240B-40B1-8356-44F63AD28C7D}" type="presParOf" srcId="{FB5F4702-CBFF-4A14-BF2D-ECAAE579A26D}" destId="{D1814309-76F1-4787-BCAB-3FBA60088D96}" srcOrd="0" destOrd="0" presId="urn:microsoft.com/office/officeart/2008/layout/VerticalCurvedList"/>
    <dgm:cxn modelId="{FCB22369-FB99-438E-8FFC-0E6C031F63CA}" type="presParOf" srcId="{D1814309-76F1-4787-BCAB-3FBA60088D96}" destId="{7D7E05C6-CDAF-431E-A166-D98F4B35F2B9}" srcOrd="0" destOrd="0" presId="urn:microsoft.com/office/officeart/2008/layout/VerticalCurvedList"/>
    <dgm:cxn modelId="{860FE848-32FF-4A7F-AD4C-6E966ABEAEA4}" type="presParOf" srcId="{7D7E05C6-CDAF-431E-A166-D98F4B35F2B9}" destId="{52772F13-FA2E-4B47-BB09-39B4AEE0E03C}" srcOrd="0" destOrd="0" presId="urn:microsoft.com/office/officeart/2008/layout/VerticalCurvedList"/>
    <dgm:cxn modelId="{801D867C-291B-4BC8-A886-17836D4A88EB}" type="presParOf" srcId="{7D7E05C6-CDAF-431E-A166-D98F4B35F2B9}" destId="{83CF2401-B12D-4003-A4E9-9D03658C8A17}" srcOrd="1" destOrd="0" presId="urn:microsoft.com/office/officeart/2008/layout/VerticalCurvedList"/>
    <dgm:cxn modelId="{1DE27165-32D6-405D-AD1B-DBCE3A4F3689}" type="presParOf" srcId="{7D7E05C6-CDAF-431E-A166-D98F4B35F2B9}" destId="{35980BDD-D9DE-456C-9091-CB7300B60781}" srcOrd="2" destOrd="0" presId="urn:microsoft.com/office/officeart/2008/layout/VerticalCurvedList"/>
    <dgm:cxn modelId="{0B1BC1ED-FD11-4F90-B50B-F92E9CFC1BC4}" type="presParOf" srcId="{7D7E05C6-CDAF-431E-A166-D98F4B35F2B9}" destId="{D6598E4B-A183-43DD-80ED-7487BED1C547}" srcOrd="3" destOrd="0" presId="urn:microsoft.com/office/officeart/2008/layout/VerticalCurvedList"/>
    <dgm:cxn modelId="{398ECB9A-40E6-4A2F-A572-B84523677796}" type="presParOf" srcId="{D1814309-76F1-4787-BCAB-3FBA60088D96}" destId="{3C5B9B84-48A9-44FA-836B-8143277B1919}" srcOrd="1" destOrd="0" presId="urn:microsoft.com/office/officeart/2008/layout/VerticalCurvedList"/>
    <dgm:cxn modelId="{8166A59D-5E8C-40FB-8680-B4903ED1242C}" type="presParOf" srcId="{D1814309-76F1-4787-BCAB-3FBA60088D96}" destId="{5BC1BDB2-FCA4-4DFB-8CB9-AD27184A9760}" srcOrd="2" destOrd="0" presId="urn:microsoft.com/office/officeart/2008/layout/VerticalCurvedList"/>
    <dgm:cxn modelId="{C29CB59C-6C0D-4BA6-9F5D-09FEBCB0D3FF}" type="presParOf" srcId="{5BC1BDB2-FCA4-4DFB-8CB9-AD27184A9760}" destId="{0F7CD491-C55E-4FAB-8247-5FA1C026BD69}" srcOrd="0" destOrd="0" presId="urn:microsoft.com/office/officeart/2008/layout/VerticalCurvedList"/>
    <dgm:cxn modelId="{816EF276-B8BE-4D61-99D5-1BEEE7088397}" type="presParOf" srcId="{D1814309-76F1-4787-BCAB-3FBA60088D96}" destId="{BB36F53D-FF78-4DE8-9A40-AD5186079704}" srcOrd="3" destOrd="0" presId="urn:microsoft.com/office/officeart/2008/layout/VerticalCurvedList"/>
    <dgm:cxn modelId="{AF174C92-FAEF-48E9-A98A-B4CA57670338}" type="presParOf" srcId="{D1814309-76F1-4787-BCAB-3FBA60088D96}" destId="{DC1C6F2C-AA57-4C31-9D44-B1C1A4A16681}" srcOrd="4" destOrd="0" presId="urn:microsoft.com/office/officeart/2008/layout/VerticalCurvedList"/>
    <dgm:cxn modelId="{E5D3CFB4-CECC-4158-A833-A3F675EB8691}" type="presParOf" srcId="{DC1C6F2C-AA57-4C31-9D44-B1C1A4A16681}" destId="{142B5029-B0AC-4E48-8528-64B90C702755}" srcOrd="0" destOrd="0" presId="urn:microsoft.com/office/officeart/2008/layout/VerticalCurvedList"/>
    <dgm:cxn modelId="{1CA94B70-3966-46CD-B4A4-4689152E930F}" type="presParOf" srcId="{D1814309-76F1-4787-BCAB-3FBA60088D96}" destId="{93552926-9737-4F98-98F0-9D08212C4608}" srcOrd="5" destOrd="0" presId="urn:microsoft.com/office/officeart/2008/layout/VerticalCurvedList"/>
    <dgm:cxn modelId="{DF3A2CDC-279A-47D9-8F60-F66DF48549EF}" type="presParOf" srcId="{D1814309-76F1-4787-BCAB-3FBA60088D96}" destId="{804C0072-9DDB-4B05-B90D-BDE24722B75E}" srcOrd="6" destOrd="0" presId="urn:microsoft.com/office/officeart/2008/layout/VerticalCurvedList"/>
    <dgm:cxn modelId="{ED87F424-0818-4A66-9B9D-A0CBE5F42DEA}" type="presParOf" srcId="{804C0072-9DDB-4B05-B90D-BDE24722B75E}" destId="{8F98B683-5A27-447D-8D3D-F971A5296395}" srcOrd="0" destOrd="0" presId="urn:microsoft.com/office/officeart/2008/layout/VerticalCurvedList"/>
    <dgm:cxn modelId="{719832DC-D3BD-4037-8874-5F766BBE2E63}" type="presParOf" srcId="{D1814309-76F1-4787-BCAB-3FBA60088D96}" destId="{7764FA21-CF9E-4683-979D-C7E359E4862E}" srcOrd="7" destOrd="0" presId="urn:microsoft.com/office/officeart/2008/layout/VerticalCurvedList"/>
    <dgm:cxn modelId="{F53712BF-F8BD-4003-8CFE-25B220444567}" type="presParOf" srcId="{D1814309-76F1-4787-BCAB-3FBA60088D96}" destId="{ED5CF9F8-CC42-4EBD-9108-68839A767F18}" srcOrd="8" destOrd="0" presId="urn:microsoft.com/office/officeart/2008/layout/VerticalCurvedList"/>
    <dgm:cxn modelId="{0E85209F-90B2-4FEE-89C8-F69CBFBE3DEC}" type="presParOf" srcId="{ED5CF9F8-CC42-4EBD-9108-68839A767F18}" destId="{4F92D4BB-192B-40EB-A8EF-FFA5B5F509E9}" srcOrd="0" destOrd="0" presId="urn:microsoft.com/office/officeart/2008/layout/VerticalCurvedList"/>
    <dgm:cxn modelId="{222921E6-4EDB-45E8-A174-3915BE23F48E}" type="presParOf" srcId="{D1814309-76F1-4787-BCAB-3FBA60088D96}" destId="{AAB594FF-CCEB-4C32-9351-42DEE21198E1}" srcOrd="9" destOrd="0" presId="urn:microsoft.com/office/officeart/2008/layout/VerticalCurvedList"/>
    <dgm:cxn modelId="{47BDE5A4-8D94-4FF4-9054-351DC40E5894}" type="presParOf" srcId="{D1814309-76F1-4787-BCAB-3FBA60088D96}" destId="{6D0537BA-893B-43C5-BAC1-6228A2B14E98}" srcOrd="10" destOrd="0" presId="urn:microsoft.com/office/officeart/2008/layout/VerticalCurvedList"/>
    <dgm:cxn modelId="{B6B9DCE9-DFF6-4D11-8C66-96258886F926}" type="presParOf" srcId="{6D0537BA-893B-43C5-BAC1-6228A2B14E98}" destId="{48B7A42C-ADDE-4150-8FE1-7621C2EDF5C8}"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CF2401-B12D-4003-A4E9-9D03658C8A17}">
      <dsp:nvSpPr>
        <dsp:cNvPr id="0" name=""/>
        <dsp:cNvSpPr/>
      </dsp:nvSpPr>
      <dsp:spPr>
        <a:xfrm>
          <a:off x="-6022809" y="-921573"/>
          <a:ext cx="7169739" cy="7169739"/>
        </a:xfrm>
        <a:prstGeom prst="blockArc">
          <a:avLst>
            <a:gd name="adj1" fmla="val 18900000"/>
            <a:gd name="adj2" fmla="val 2700000"/>
            <a:gd name="adj3" fmla="val 301"/>
          </a:avLst>
        </a:prstGeom>
        <a:noFill/>
        <a:ln w="1397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5B9B84-48A9-44FA-836B-8143277B1919}">
      <dsp:nvSpPr>
        <dsp:cNvPr id="0" name=""/>
        <dsp:cNvSpPr/>
      </dsp:nvSpPr>
      <dsp:spPr>
        <a:xfrm>
          <a:off x="501209" y="332805"/>
          <a:ext cx="10716501" cy="666037"/>
        </a:xfrm>
        <a:prstGeom prst="rect">
          <a:avLst/>
        </a:prstGeom>
        <a:solidFill>
          <a:schemeClr val="accent5">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667"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t>Хатоликлар намоён бўлиши характерига кўра; (мунтазам, тасодифий ва қўпол хатоликлар).</a:t>
          </a:r>
          <a:endParaRPr lang="ru-RU" sz="2000" kern="1200" dirty="0"/>
        </a:p>
      </dsp:txBody>
      <dsp:txXfrm>
        <a:off x="501209" y="332805"/>
        <a:ext cx="10716501" cy="666037"/>
      </dsp:txXfrm>
    </dsp:sp>
    <dsp:sp modelId="{0F7CD491-C55E-4FAB-8247-5FA1C026BD69}">
      <dsp:nvSpPr>
        <dsp:cNvPr id="0" name=""/>
        <dsp:cNvSpPr/>
      </dsp:nvSpPr>
      <dsp:spPr>
        <a:xfrm>
          <a:off x="84936" y="249550"/>
          <a:ext cx="832546" cy="832546"/>
        </a:xfrm>
        <a:prstGeom prst="ellipse">
          <a:avLst/>
        </a:prstGeom>
        <a:solidFill>
          <a:schemeClr val="lt1">
            <a:hueOff val="0"/>
            <a:satOff val="0"/>
            <a:lumOff val="0"/>
            <a:alphaOff val="0"/>
          </a:schemeClr>
        </a:solidFill>
        <a:ln w="1397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B36F53D-FF78-4DE8-9A40-AD5186079704}">
      <dsp:nvSpPr>
        <dsp:cNvPr id="0" name=""/>
        <dsp:cNvSpPr/>
      </dsp:nvSpPr>
      <dsp:spPr>
        <a:xfrm>
          <a:off x="978472" y="1331541"/>
          <a:ext cx="10239239" cy="666037"/>
        </a:xfrm>
        <a:prstGeom prst="rect">
          <a:avLst/>
        </a:prstGeom>
        <a:solidFill>
          <a:schemeClr val="accent5">
            <a:hueOff val="-4767289"/>
            <a:satOff val="1257"/>
            <a:lumOff val="637"/>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667"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t>Сонли ифодаланиш усулига кўра; (абсолют, нисбий ва келтирилган хатоликлар).</a:t>
          </a:r>
          <a:endParaRPr lang="ru-RU" sz="2000" kern="1200" dirty="0"/>
        </a:p>
      </dsp:txBody>
      <dsp:txXfrm>
        <a:off x="978472" y="1331541"/>
        <a:ext cx="10239239" cy="666037"/>
      </dsp:txXfrm>
    </dsp:sp>
    <dsp:sp modelId="{142B5029-B0AC-4E48-8528-64B90C702755}">
      <dsp:nvSpPr>
        <dsp:cNvPr id="0" name=""/>
        <dsp:cNvSpPr/>
      </dsp:nvSpPr>
      <dsp:spPr>
        <a:xfrm>
          <a:off x="562198" y="1248286"/>
          <a:ext cx="832546" cy="832546"/>
        </a:xfrm>
        <a:prstGeom prst="ellipse">
          <a:avLst/>
        </a:prstGeom>
        <a:solidFill>
          <a:schemeClr val="lt1">
            <a:hueOff val="0"/>
            <a:satOff val="0"/>
            <a:lumOff val="0"/>
            <a:alphaOff val="0"/>
          </a:schemeClr>
        </a:solidFill>
        <a:ln w="13970" cap="flat" cmpd="sng" algn="ctr">
          <a:solidFill>
            <a:schemeClr val="accent5">
              <a:hueOff val="-4767289"/>
              <a:satOff val="1257"/>
              <a:lumOff val="637"/>
              <a:alphaOff val="0"/>
            </a:schemeClr>
          </a:solidFill>
          <a:prstDash val="solid"/>
        </a:ln>
        <a:effectLst/>
      </dsp:spPr>
      <dsp:style>
        <a:lnRef idx="2">
          <a:scrgbClr r="0" g="0" b="0"/>
        </a:lnRef>
        <a:fillRef idx="1">
          <a:scrgbClr r="0" g="0" b="0"/>
        </a:fillRef>
        <a:effectRef idx="0">
          <a:scrgbClr r="0" g="0" b="0"/>
        </a:effectRef>
        <a:fontRef idx="minor"/>
      </dsp:style>
    </dsp:sp>
    <dsp:sp modelId="{93552926-9737-4F98-98F0-9D08212C4608}">
      <dsp:nvSpPr>
        <dsp:cNvPr id="0" name=""/>
        <dsp:cNvSpPr/>
      </dsp:nvSpPr>
      <dsp:spPr>
        <a:xfrm>
          <a:off x="1124953" y="2330277"/>
          <a:ext cx="10092757" cy="666037"/>
        </a:xfrm>
        <a:prstGeom prst="rect">
          <a:avLst/>
        </a:prstGeom>
        <a:solidFill>
          <a:schemeClr val="accent5">
            <a:hueOff val="-9534578"/>
            <a:satOff val="2515"/>
            <a:lumOff val="1275"/>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667"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t>Кириш катталигининг вақт бўйича ўзгариш характерига кўра; (статик ва динамик).</a:t>
          </a:r>
          <a:endParaRPr lang="ru-RU" sz="2000" kern="1200" dirty="0"/>
        </a:p>
      </dsp:txBody>
      <dsp:txXfrm>
        <a:off x="1124953" y="2330277"/>
        <a:ext cx="10092757" cy="666037"/>
      </dsp:txXfrm>
    </dsp:sp>
    <dsp:sp modelId="{8F98B683-5A27-447D-8D3D-F971A5296395}">
      <dsp:nvSpPr>
        <dsp:cNvPr id="0" name=""/>
        <dsp:cNvSpPr/>
      </dsp:nvSpPr>
      <dsp:spPr>
        <a:xfrm>
          <a:off x="708680" y="2247022"/>
          <a:ext cx="832546" cy="832546"/>
        </a:xfrm>
        <a:prstGeom prst="ellipse">
          <a:avLst/>
        </a:prstGeom>
        <a:solidFill>
          <a:schemeClr val="lt1">
            <a:hueOff val="0"/>
            <a:satOff val="0"/>
            <a:lumOff val="0"/>
            <a:alphaOff val="0"/>
          </a:schemeClr>
        </a:solidFill>
        <a:ln w="13970" cap="flat" cmpd="sng" algn="ctr">
          <a:solidFill>
            <a:schemeClr val="accent5">
              <a:hueOff val="-9534578"/>
              <a:satOff val="2515"/>
              <a:lumOff val="1275"/>
              <a:alphaOff val="0"/>
            </a:schemeClr>
          </a:solidFill>
          <a:prstDash val="solid"/>
        </a:ln>
        <a:effectLst/>
      </dsp:spPr>
      <dsp:style>
        <a:lnRef idx="2">
          <a:scrgbClr r="0" g="0" b="0"/>
        </a:lnRef>
        <a:fillRef idx="1">
          <a:scrgbClr r="0" g="0" b="0"/>
        </a:fillRef>
        <a:effectRef idx="0">
          <a:scrgbClr r="0" g="0" b="0"/>
        </a:effectRef>
        <a:fontRef idx="minor"/>
      </dsp:style>
    </dsp:sp>
    <dsp:sp modelId="{7764FA21-CF9E-4683-979D-C7E359E4862E}">
      <dsp:nvSpPr>
        <dsp:cNvPr id="0" name=""/>
        <dsp:cNvSpPr/>
      </dsp:nvSpPr>
      <dsp:spPr>
        <a:xfrm>
          <a:off x="978472" y="3329013"/>
          <a:ext cx="10239239" cy="666037"/>
        </a:xfrm>
        <a:prstGeom prst="rect">
          <a:avLst/>
        </a:prstGeom>
        <a:solidFill>
          <a:schemeClr val="accent5">
            <a:hueOff val="-14301867"/>
            <a:satOff val="3772"/>
            <a:lumOff val="1912"/>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667"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t>Ўлчанаётган катталикка боғлиқлигига кўра; (аддитив ва мултипликатив).</a:t>
          </a:r>
          <a:endParaRPr lang="ru-RU" sz="2000" kern="1200" dirty="0"/>
        </a:p>
      </dsp:txBody>
      <dsp:txXfrm>
        <a:off x="978472" y="3329013"/>
        <a:ext cx="10239239" cy="666037"/>
      </dsp:txXfrm>
    </dsp:sp>
    <dsp:sp modelId="{4F92D4BB-192B-40EB-A8EF-FFA5B5F509E9}">
      <dsp:nvSpPr>
        <dsp:cNvPr id="0" name=""/>
        <dsp:cNvSpPr/>
      </dsp:nvSpPr>
      <dsp:spPr>
        <a:xfrm>
          <a:off x="562198" y="3245758"/>
          <a:ext cx="832546" cy="832546"/>
        </a:xfrm>
        <a:prstGeom prst="ellipse">
          <a:avLst/>
        </a:prstGeom>
        <a:solidFill>
          <a:schemeClr val="lt1">
            <a:hueOff val="0"/>
            <a:satOff val="0"/>
            <a:lumOff val="0"/>
            <a:alphaOff val="0"/>
          </a:schemeClr>
        </a:solidFill>
        <a:ln w="13970" cap="flat" cmpd="sng" algn="ctr">
          <a:solidFill>
            <a:schemeClr val="accent5">
              <a:hueOff val="-14301867"/>
              <a:satOff val="3772"/>
              <a:lumOff val="1912"/>
              <a:alphaOff val="0"/>
            </a:schemeClr>
          </a:solidFill>
          <a:prstDash val="solid"/>
        </a:ln>
        <a:effectLst/>
      </dsp:spPr>
      <dsp:style>
        <a:lnRef idx="2">
          <a:scrgbClr r="0" g="0" b="0"/>
        </a:lnRef>
        <a:fillRef idx="1">
          <a:scrgbClr r="0" g="0" b="0"/>
        </a:fillRef>
        <a:effectRef idx="0">
          <a:scrgbClr r="0" g="0" b="0"/>
        </a:effectRef>
        <a:fontRef idx="minor"/>
      </dsp:style>
    </dsp:sp>
    <dsp:sp modelId="{AAB594FF-CCEB-4C32-9351-42DEE21198E1}">
      <dsp:nvSpPr>
        <dsp:cNvPr id="0" name=""/>
        <dsp:cNvSpPr/>
      </dsp:nvSpPr>
      <dsp:spPr>
        <a:xfrm>
          <a:off x="501209" y="4327749"/>
          <a:ext cx="10716501" cy="666037"/>
        </a:xfrm>
        <a:prstGeom prst="rect">
          <a:avLst/>
        </a:prstGeom>
        <a:solidFill>
          <a:schemeClr val="accent5">
            <a:hueOff val="-19069156"/>
            <a:satOff val="5029"/>
            <a:lumOff val="254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28667" tIns="50800" rIns="50800" bIns="50800" numCol="1" spcCol="1270" anchor="ctr" anchorCtr="0">
          <a:noAutofit/>
        </a:bodyPr>
        <a:lstStyle/>
        <a:p>
          <a:pPr lvl="0" algn="l" defTabSz="889000">
            <a:lnSpc>
              <a:spcPct val="90000"/>
            </a:lnSpc>
            <a:spcBef>
              <a:spcPct val="0"/>
            </a:spcBef>
            <a:spcAft>
              <a:spcPct val="35000"/>
            </a:spcAft>
          </a:pPr>
          <a:r>
            <a:rPr lang="uz-Cyrl-UZ" sz="2000" kern="1200" dirty="0" smtClean="0"/>
            <a:t>Атроф-муҳит параметрларининг таъсирига кўра (асосий ва қўшимча).</a:t>
          </a:r>
          <a:endParaRPr lang="ru-RU" sz="2000" kern="1200" dirty="0"/>
        </a:p>
      </dsp:txBody>
      <dsp:txXfrm>
        <a:off x="501209" y="4327749"/>
        <a:ext cx="10716501" cy="666037"/>
      </dsp:txXfrm>
    </dsp:sp>
    <dsp:sp modelId="{48B7A42C-ADDE-4150-8FE1-7621C2EDF5C8}">
      <dsp:nvSpPr>
        <dsp:cNvPr id="0" name=""/>
        <dsp:cNvSpPr/>
      </dsp:nvSpPr>
      <dsp:spPr>
        <a:xfrm>
          <a:off x="84936" y="4244494"/>
          <a:ext cx="832546" cy="832546"/>
        </a:xfrm>
        <a:prstGeom prst="ellipse">
          <a:avLst/>
        </a:prstGeom>
        <a:solidFill>
          <a:schemeClr val="lt1">
            <a:hueOff val="0"/>
            <a:satOff val="0"/>
            <a:lumOff val="0"/>
            <a:alphaOff val="0"/>
          </a:schemeClr>
        </a:solidFill>
        <a:ln w="13970" cap="flat" cmpd="sng" algn="ctr">
          <a:solidFill>
            <a:schemeClr val="accent5">
              <a:hueOff val="-19069156"/>
              <a:satOff val="5029"/>
              <a:lumOff val="2549"/>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18.04.2019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6.jpe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1.m4a"/><Relationship Id="rId7" Type="http://schemas.openxmlformats.org/officeDocument/2006/relationships/image" Target="../media/image10.png"/><Relationship Id="rId2" Type="http://schemas.microsoft.com/office/2007/relationships/media" Target="../media/media11.m4a"/><Relationship Id="rId1" Type="http://schemas.openxmlformats.org/officeDocument/2006/relationships/vmlDrawing" Target="../drawings/vmlDrawing1.vml"/><Relationship Id="rId6" Type="http://schemas.openxmlformats.org/officeDocument/2006/relationships/image" Target="../media/image9.w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61872" y="528034"/>
            <a:ext cx="10238962" cy="1700011"/>
          </a:xfrm>
        </p:spPr>
        <p:txBody>
          <a:bodyPr>
            <a:normAutofit/>
          </a:bodyPr>
          <a:lstStyle/>
          <a:p>
            <a:pPr algn="r"/>
            <a:r>
              <a:rPr lang="ru-RU" sz="3600" dirty="0" smtClean="0"/>
              <a:t>3-мавзу: </a:t>
            </a:r>
            <a:r>
              <a:rPr lang="ru-RU" sz="3600" dirty="0" err="1"/>
              <a:t>Ўлчаш</a:t>
            </a:r>
            <a:r>
              <a:rPr lang="ru-RU" sz="3600" dirty="0"/>
              <a:t> </a:t>
            </a:r>
            <a:r>
              <a:rPr lang="ru-RU" sz="3600" dirty="0" err="1" smtClean="0"/>
              <a:t>хатоликлари</a:t>
            </a:r>
            <a:endParaRPr lang="ru-RU" sz="3600" dirty="0"/>
          </a:p>
        </p:txBody>
      </p:sp>
      <p:sp>
        <p:nvSpPr>
          <p:cNvPr id="3" name="Подзаголовок 2"/>
          <p:cNvSpPr>
            <a:spLocks noGrp="1"/>
          </p:cNvSpPr>
          <p:nvPr>
            <p:ph type="subTitle" idx="1"/>
          </p:nvPr>
        </p:nvSpPr>
        <p:spPr>
          <a:xfrm>
            <a:off x="1145962" y="2971800"/>
            <a:ext cx="10599570" cy="3493394"/>
          </a:xfrm>
        </p:spPr>
        <p:txBody>
          <a:bodyPr>
            <a:normAutofit/>
          </a:bodyPr>
          <a:lstStyle/>
          <a:p>
            <a:r>
              <a:rPr lang="ru-RU" dirty="0" smtClean="0"/>
              <a:t>Режа: </a:t>
            </a:r>
          </a:p>
          <a:p>
            <a:r>
              <a:rPr lang="ru-RU" dirty="0" smtClean="0"/>
              <a:t>1. </a:t>
            </a:r>
            <a:r>
              <a:rPr lang="uz-Cyrl-UZ" b="1" dirty="0"/>
              <a:t>Ўлчаш ва ўлчов асбобларининг хатоликлари ҳақида </a:t>
            </a:r>
            <a:r>
              <a:rPr lang="uz-Cyrl-UZ" b="1" dirty="0" smtClean="0"/>
              <a:t>асосий тушунча</a:t>
            </a:r>
            <a:endParaRPr lang="ru-RU" dirty="0" smtClean="0"/>
          </a:p>
          <a:p>
            <a:r>
              <a:rPr lang="ru-RU" dirty="0" smtClean="0"/>
              <a:t>2. </a:t>
            </a:r>
            <a:r>
              <a:rPr lang="uz-Cyrl-UZ" b="1" dirty="0"/>
              <a:t>Ўлчов асбобларининг асосий элементлари</a:t>
            </a:r>
            <a:endParaRPr lang="ru-RU" dirty="0" smtClean="0"/>
          </a:p>
          <a:p>
            <a:r>
              <a:rPr lang="ru-RU" dirty="0" smtClean="0"/>
              <a:t>3. </a:t>
            </a:r>
            <a:r>
              <a:rPr lang="uz-Cyrl-UZ" b="1" dirty="0"/>
              <a:t>Ўлчаш хатоликлари классификацияси</a:t>
            </a:r>
            <a:r>
              <a:rPr lang="ru-RU" b="1" dirty="0" smtClean="0"/>
              <a:t> </a:t>
            </a:r>
            <a:endParaRPr lang="ru-RU" b="1" dirty="0"/>
          </a:p>
        </p:txBody>
      </p:sp>
      <p:pic>
        <p:nvPicPr>
          <p:cNvPr id="4" name="3.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00834" y="123423"/>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4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b="1" dirty="0"/>
              <a:t>Ўлчаш ва ўлчов асбобларининг хатоликлари ҳақида асосий тушунча</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sp>
        <p:nvSpPr>
          <p:cNvPr id="15" name="Прямоугольник 14"/>
          <p:cNvSpPr/>
          <p:nvPr/>
        </p:nvSpPr>
        <p:spPr>
          <a:xfrm>
            <a:off x="253284" y="1035894"/>
            <a:ext cx="10835426" cy="4216539"/>
          </a:xfrm>
          <a:prstGeom prst="rect">
            <a:avLst/>
          </a:prstGeom>
        </p:spPr>
        <p:txBody>
          <a:bodyPr wrap="square">
            <a:spAutoFit/>
          </a:bodyPr>
          <a:lstStyle/>
          <a:p>
            <a:pPr indent="342900" algn="just">
              <a:spcAft>
                <a:spcPts val="0"/>
              </a:spcAft>
              <a:tabLst>
                <a:tab pos="342900" algn="l"/>
              </a:tabLst>
            </a:pPr>
            <a:r>
              <a:rPr lang="uz-Cyrl-UZ" dirty="0">
                <a:solidFill>
                  <a:srgbClr val="000000"/>
                </a:solidFill>
                <a:latin typeface="Times New Roman" panose="02020603050405020304" pitchFamily="18" charset="0"/>
                <a:ea typeface="Times New Roman" panose="02020603050405020304" pitchFamily="18" charset="0"/>
              </a:rPr>
              <a:t>Ўлчаш деб берилган катталикни шартли равишда бирлик деб қабул қилинган бошқа бир катталик билан таққослаб билиш жараёнига айтилади</a:t>
            </a:r>
            <a:endParaRPr lang="ru-RU" sz="1600" dirty="0">
              <a:latin typeface="Times New Roman" panose="02020603050405020304" pitchFamily="18" charset="0"/>
              <a:ea typeface="Times New Roman" panose="02020603050405020304" pitchFamily="18" charset="0"/>
            </a:endParaRPr>
          </a:p>
          <a:p>
            <a:pPr marL="457200" indent="342900" algn="ctr">
              <a:spcAft>
                <a:spcPts val="0"/>
              </a:spcAft>
            </a:pPr>
            <a:r>
              <a:rPr lang="uz-Cyrl-UZ" b="1" dirty="0">
                <a:latin typeface="Times New Roman" panose="02020603050405020304" pitchFamily="18" charset="0"/>
                <a:ea typeface="Times New Roman" panose="02020603050405020304" pitchFamily="18" charset="0"/>
              </a:rPr>
              <a:t>Q = U g</a:t>
            </a:r>
            <a:endParaRPr lang="ru-RU" sz="2000" b="1" dirty="0">
              <a:latin typeface="Times New Roman" panose="02020603050405020304" pitchFamily="18" charset="0"/>
              <a:ea typeface="Times New Roman" panose="02020603050405020304" pitchFamily="18" charset="0"/>
            </a:endParaRPr>
          </a:p>
          <a:p>
            <a:pPr indent="342900" algn="just">
              <a:spcAft>
                <a:spcPts val="0"/>
              </a:spcAft>
              <a:tabLst>
                <a:tab pos="342900" algn="l"/>
              </a:tabLst>
            </a:pPr>
            <a:r>
              <a:rPr lang="uz-Cyrl-UZ" dirty="0">
                <a:solidFill>
                  <a:srgbClr val="000000"/>
                </a:solidFill>
                <a:latin typeface="Times New Roman" panose="02020603050405020304" pitchFamily="18" charset="0"/>
                <a:ea typeface="Times New Roman" panose="02020603050405020304" pitchFamily="18" charset="0"/>
              </a:rPr>
              <a:t>бу ерда </a:t>
            </a:r>
            <a:r>
              <a:rPr lang="uz-Cyrl-UZ" dirty="0">
                <a:latin typeface="Times New Roman" panose="02020603050405020304" pitchFamily="18" charset="0"/>
                <a:ea typeface="Times New Roman" panose="02020603050405020304" pitchFamily="18" charset="0"/>
              </a:rPr>
              <a:t>Q – ўлчаниладиган катталик, U – ўлчаниладиган катталикда қанча бирлик борлигини кўрсатадиган сон g – ўлчов </a:t>
            </a:r>
            <a:r>
              <a:rPr lang="uz-Cyrl-UZ" dirty="0" smtClean="0">
                <a:latin typeface="Times New Roman" panose="02020603050405020304" pitchFamily="18" charset="0"/>
                <a:ea typeface="Times New Roman" panose="02020603050405020304" pitchFamily="18" charset="0"/>
              </a:rPr>
              <a:t>бирлиги.</a:t>
            </a:r>
          </a:p>
          <a:p>
            <a:pPr indent="342900" algn="just">
              <a:spcAft>
                <a:spcPts val="0"/>
              </a:spcAft>
              <a:tabLst>
                <a:tab pos="342900" algn="l"/>
              </a:tabLst>
            </a:pPr>
            <a:endParaRPr lang="uz-Cyrl-UZ" dirty="0" smtClean="0"/>
          </a:p>
          <a:p>
            <a:pPr indent="342900" algn="just">
              <a:spcAft>
                <a:spcPts val="0"/>
              </a:spcAft>
              <a:tabLst>
                <a:tab pos="342900" algn="l"/>
              </a:tabLst>
            </a:pPr>
            <a:r>
              <a:rPr lang="uz-Cyrl-UZ" dirty="0" smtClean="0"/>
              <a:t>Ўлчанадиган </a:t>
            </a:r>
            <a:r>
              <a:rPr lang="uz-Cyrl-UZ" dirty="0"/>
              <a:t>катталикни ўлчов бирлиги билан таққослаш учун қўлланиладиган асбоб ўлчов асбоби деб аталади</a:t>
            </a:r>
            <a:r>
              <a:rPr lang="uz-Cyrl-UZ" dirty="0" smtClean="0"/>
              <a:t>.</a:t>
            </a:r>
          </a:p>
          <a:p>
            <a:pPr indent="342900" algn="just">
              <a:spcAft>
                <a:spcPts val="0"/>
              </a:spcAft>
              <a:tabLst>
                <a:tab pos="342900" algn="l"/>
              </a:tabLst>
            </a:pPr>
            <a:endParaRPr lang="uz-Cyrl-UZ" dirty="0" smtClean="0"/>
          </a:p>
          <a:p>
            <a:pPr indent="342900" algn="just">
              <a:spcAft>
                <a:spcPts val="0"/>
              </a:spcAft>
              <a:tabLst>
                <a:tab pos="342900" algn="l"/>
              </a:tabLst>
            </a:pPr>
            <a:r>
              <a:rPr lang="uz-Cyrl-UZ" dirty="0" smtClean="0"/>
              <a:t>Ўлчов </a:t>
            </a:r>
            <a:r>
              <a:rPr lang="uz-Cyrl-UZ" dirty="0"/>
              <a:t>асбобларининг текшируви деб, унинг кўрсатмаларини ўлчовлардаги хатоликларни аниқлаш учун ишлаб чиқариладиган янада аниқроқ бўлган асбоб кўрсатмалари билан солиштирилади</a:t>
            </a:r>
            <a:r>
              <a:rPr lang="uz-Cyrl-UZ" dirty="0" smtClean="0"/>
              <a:t>.</a:t>
            </a:r>
          </a:p>
          <a:p>
            <a:pPr indent="342900" algn="just">
              <a:spcAft>
                <a:spcPts val="0"/>
              </a:spcAft>
              <a:tabLst>
                <a:tab pos="342900" algn="l"/>
              </a:tabLst>
            </a:pPr>
            <a:endParaRPr lang="uz-Cyrl-UZ" sz="1600" dirty="0">
              <a:effectLst/>
              <a:latin typeface="Times New Roman" panose="02020603050405020304" pitchFamily="18" charset="0"/>
              <a:ea typeface="Times New Roman" panose="02020603050405020304" pitchFamily="18" charset="0"/>
            </a:endParaRPr>
          </a:p>
          <a:p>
            <a:pPr indent="342900" algn="just">
              <a:spcAft>
                <a:spcPts val="0"/>
              </a:spcAft>
              <a:tabLst>
                <a:tab pos="342900" algn="l"/>
              </a:tabLst>
            </a:pPr>
            <a:r>
              <a:rPr lang="uz-Cyrl-UZ" dirty="0"/>
              <a:t>Ўлчаниладиган катталикнинг қиймати сонини аниқлаш учун ўлчовларнинг бевосита ва билвосита усулларидан фойдаланилади.</a:t>
            </a:r>
            <a:endParaRPr lang="ru-RU" sz="1600" dirty="0">
              <a:effectLst/>
              <a:latin typeface="Times New Roman" panose="02020603050405020304" pitchFamily="18" charset="0"/>
              <a:ea typeface="Times New Roman" panose="02020603050405020304" pitchFamily="18" charset="0"/>
            </a:endParaRPr>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82400" y="116114"/>
            <a:ext cx="609600" cy="609600"/>
          </a:xfrm>
          <a:prstGeom prst="rect">
            <a:avLst/>
          </a:prstGeom>
        </p:spPr>
      </p:pic>
    </p:spTree>
    <p:extLst>
      <p:ext uri="{BB962C8B-B14F-4D97-AF65-F5344CB8AC3E}">
        <p14:creationId xmlns:p14="http://schemas.microsoft.com/office/powerpoint/2010/main" val="1956657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29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b="1" dirty="0"/>
              <a:t>Ўлчаш ва ўлчов асбобларининг хатоликлари ҳақида асосий тушунча</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15" name="Прямоугольник 14"/>
          <p:cNvSpPr/>
          <p:nvPr/>
        </p:nvSpPr>
        <p:spPr>
          <a:xfrm>
            <a:off x="253284" y="1035894"/>
            <a:ext cx="10835426" cy="5355312"/>
          </a:xfrm>
          <a:prstGeom prst="rect">
            <a:avLst/>
          </a:prstGeom>
        </p:spPr>
        <p:txBody>
          <a:bodyPr wrap="square">
            <a:spAutoFit/>
          </a:bodyPr>
          <a:lstStyle/>
          <a:p>
            <a:pPr algn="just"/>
            <a:r>
              <a:rPr lang="uz-Cyrl-UZ" b="1" dirty="0" smtClean="0"/>
              <a:t>	Бевосита </a:t>
            </a:r>
            <a:r>
              <a:rPr lang="uz-Cyrl-UZ" b="1" dirty="0"/>
              <a:t>- </a:t>
            </a:r>
            <a:r>
              <a:rPr lang="uz-Cyrl-UZ" dirty="0"/>
              <a:t>ўлчовлар ўлчаниладиган катталикни ўлчов асбобларининг ўлчамлари ёки кўрсатмалари (тарози, хажм ўлчаш счётчиклари ва бош) билан бевосита таққослашга асосланган. Масалан: узунликни-метр билан ва босимни – манометр билан ўлчаш усуллари бевосита усул дейилади. Бевосита ўлчовларнинг қуйидаги асосий усуллари мавжуд: бевосита аниқлаш усуллари, компенсацион (ноль) ва дифференциал (фарқлаш) усули.</a:t>
            </a:r>
            <a:endParaRPr lang="ru-RU" dirty="0"/>
          </a:p>
          <a:p>
            <a:pPr algn="just"/>
            <a:r>
              <a:rPr lang="uz-Cyrl-UZ" dirty="0"/>
              <a:t>	</a:t>
            </a:r>
            <a:endParaRPr lang="uz-Cyrl-UZ" dirty="0" smtClean="0"/>
          </a:p>
          <a:p>
            <a:pPr algn="just"/>
            <a:r>
              <a:rPr lang="uz-Cyrl-UZ" dirty="0"/>
              <a:t>	</a:t>
            </a:r>
            <a:r>
              <a:rPr lang="uz-Cyrl-UZ" dirty="0" smtClean="0"/>
              <a:t>Бевосита </a:t>
            </a:r>
            <a:r>
              <a:rPr lang="uz-Cyrl-UZ" dirty="0"/>
              <a:t>аниқлаш усули билан ўлчаниладиган катталикнинг миқдори тўғридан-тўғри асбобнинг чиқиш катталигига айланади ва асбоб бевосита ўлчаниладиган катталикнинг миқдорини кўрсатади.</a:t>
            </a:r>
            <a:endParaRPr lang="ru-RU" dirty="0"/>
          </a:p>
          <a:p>
            <a:pPr algn="just"/>
            <a:r>
              <a:rPr lang="uz-Cyrl-UZ" dirty="0"/>
              <a:t>	</a:t>
            </a:r>
            <a:endParaRPr lang="uz-Cyrl-UZ" dirty="0" smtClean="0"/>
          </a:p>
          <a:p>
            <a:pPr algn="just"/>
            <a:r>
              <a:rPr lang="uz-Cyrl-UZ" dirty="0"/>
              <a:t>	</a:t>
            </a:r>
            <a:r>
              <a:rPr lang="uz-Cyrl-UZ" dirty="0" smtClean="0"/>
              <a:t>Компенсацион </a:t>
            </a:r>
            <a:r>
              <a:rPr lang="uz-Cyrl-UZ" dirty="0"/>
              <a:t>(ноль) усули деб номаълум ўлчаниладиган катталикни маълум катталик билан солиштиришга айтилади. Ўлчаниладиган катталикнинг миқдори тенглаштириладиган (маълум) катталик қийматига тенг мувозанатда бўлади. Бундай асбоблар қаторига потенциометрлар, кучли компенсацияли асбоблар ва майинли тарозилар киради.</a:t>
            </a:r>
            <a:endParaRPr lang="ru-RU" dirty="0"/>
          </a:p>
          <a:p>
            <a:pPr algn="just"/>
            <a:r>
              <a:rPr lang="uz-Cyrl-UZ" dirty="0"/>
              <a:t>	</a:t>
            </a:r>
            <a:endParaRPr lang="uz-Cyrl-UZ" dirty="0" smtClean="0"/>
          </a:p>
          <a:p>
            <a:pPr algn="just"/>
            <a:r>
              <a:rPr lang="uz-Cyrl-UZ" dirty="0"/>
              <a:t>	</a:t>
            </a:r>
            <a:r>
              <a:rPr lang="uz-Cyrl-UZ" dirty="0" smtClean="0"/>
              <a:t>Дифференциал </a:t>
            </a:r>
            <a:r>
              <a:rPr lang="uz-Cyrl-UZ" dirty="0"/>
              <a:t>(фарқлаш) усули шундан иборатки, асбоб ёрдамида ўлчанадиган ва қандайдир бир маълум катталик ўртасидаги фарқ аниқланади. Ундан сўнг ўлчанадиган катталик маълум катталик қиймати ва олинган фарқни алгебраик кўпайтириш йўли билан аниқланади.</a:t>
            </a:r>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6114"/>
            <a:ext cx="609600" cy="609600"/>
          </a:xfrm>
          <a:prstGeom prst="rect">
            <a:avLst/>
          </a:prstGeom>
        </p:spPr>
      </p:pic>
    </p:spTree>
    <p:extLst>
      <p:ext uri="{BB962C8B-B14F-4D97-AF65-F5344CB8AC3E}">
        <p14:creationId xmlns:p14="http://schemas.microsoft.com/office/powerpoint/2010/main" val="36108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81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b="1" dirty="0"/>
              <a:t>Ўлчаш ва ўлчов асбобларининг хатоликлари ҳақида асосий тушунча</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15" name="Прямоугольник 14"/>
          <p:cNvSpPr/>
          <p:nvPr/>
        </p:nvSpPr>
        <p:spPr>
          <a:xfrm>
            <a:off x="253284" y="1035894"/>
            <a:ext cx="10835426" cy="2585323"/>
          </a:xfrm>
          <a:prstGeom prst="rect">
            <a:avLst/>
          </a:prstGeom>
        </p:spPr>
        <p:txBody>
          <a:bodyPr wrap="square">
            <a:spAutoFit/>
          </a:bodyPr>
          <a:lstStyle/>
          <a:p>
            <a:pPr algn="just"/>
            <a:r>
              <a:rPr lang="uz-Cyrl-UZ" b="1" dirty="0" smtClean="0"/>
              <a:t>	Билвосита </a:t>
            </a:r>
            <a:r>
              <a:rPr lang="uz-Cyrl-UZ" b="1" dirty="0"/>
              <a:t>– </a:t>
            </a:r>
            <a:r>
              <a:rPr lang="uz-Cyrl-UZ" dirty="0"/>
              <a:t>бундай усул билан номаълум катталик Q  бевосита эмас, балки ўзи функционал боғланиш билан боғланган бошқа бир ёки бир неча катталикларни (А,В,С, .......) тўғридан-тўғри ўлчаш йўли билан аниқланади. Бунда ўлчанадиган катталик қуйидаги формула бўйича ҳисоблаб чиқилади</a:t>
            </a:r>
            <a:endParaRPr lang="ru-RU" dirty="0"/>
          </a:p>
          <a:p>
            <a:pPr algn="ctr"/>
            <a:r>
              <a:rPr lang="uz-Cyrl-UZ" dirty="0"/>
              <a:t>Q=f (A,B,C,…)</a:t>
            </a:r>
            <a:endParaRPr lang="ru-RU" dirty="0"/>
          </a:p>
          <a:p>
            <a:r>
              <a:rPr lang="uz-Cyrl-UZ" dirty="0"/>
              <a:t>Масалан: бакдаги суюқлик миқдори сатҳга </a:t>
            </a:r>
            <a:r>
              <a:rPr lang="uz-Cyrl-UZ" dirty="0" smtClean="0"/>
              <a:t>кўра</a:t>
            </a:r>
          </a:p>
          <a:p>
            <a:pPr algn="just"/>
            <a:r>
              <a:rPr lang="uz-Cyrl-UZ" dirty="0" smtClean="0"/>
              <a:t>	Ўлчов </a:t>
            </a:r>
            <a:r>
              <a:rPr lang="uz-Cyrl-UZ" dirty="0"/>
              <a:t>асбоблари деб ўлчанадиган катталикни ўлчов бирлиги билан бевосита ёки билвосита таққослаш учун хизмат қиладиган қурилмага айтилади.</a:t>
            </a:r>
            <a:endParaRPr lang="ru-RU" dirty="0"/>
          </a:p>
          <a:p>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6114"/>
            <a:ext cx="609600" cy="609600"/>
          </a:xfrm>
          <a:prstGeom prst="rect">
            <a:avLst/>
          </a:prstGeom>
        </p:spPr>
      </p:pic>
      <p:pic>
        <p:nvPicPr>
          <p:cNvPr id="11266" name="Picture 2" descr="Image result for ÑÐ»ÑÐ°ÑÐ»Ð°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8743" y="3621217"/>
            <a:ext cx="3958108" cy="263610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Relat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4344" y="3604694"/>
            <a:ext cx="3982916" cy="2652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455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2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b="1" dirty="0"/>
              <a:t>Ўлчов асбобларининг асосий элементлари</a:t>
            </a:r>
            <a:endParaRPr lang="ru-RU" sz="2000" dirty="0"/>
          </a:p>
        </p:txBody>
      </p:sp>
      <p:sp>
        <p:nvSpPr>
          <p:cNvPr id="4" name="Объект 2"/>
          <p:cNvSpPr txBox="1">
            <a:spLocks/>
          </p:cNvSpPr>
          <p:nvPr/>
        </p:nvSpPr>
        <p:spPr>
          <a:xfrm>
            <a:off x="1648238" y="6204660"/>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15" name="Прямоугольник 14"/>
          <p:cNvSpPr/>
          <p:nvPr/>
        </p:nvSpPr>
        <p:spPr>
          <a:xfrm>
            <a:off x="253284" y="1035894"/>
            <a:ext cx="10835426" cy="2031325"/>
          </a:xfrm>
          <a:prstGeom prst="rect">
            <a:avLst/>
          </a:prstGeom>
        </p:spPr>
        <p:txBody>
          <a:bodyPr wrap="square">
            <a:spAutoFit/>
          </a:bodyPr>
          <a:lstStyle/>
          <a:p>
            <a:pPr algn="just"/>
            <a:r>
              <a:rPr lang="uz-Cyrl-UZ" b="1" dirty="0" smtClean="0"/>
              <a:t>	Ўлчов </a:t>
            </a:r>
            <a:r>
              <a:rPr lang="uz-Cyrl-UZ" b="1" dirty="0"/>
              <a:t>асбобларининг асосий элементлари -</a:t>
            </a:r>
            <a:r>
              <a:rPr lang="uz-Cyrl-UZ" dirty="0"/>
              <a:t> сезгир элемент ёрдамида бевосита ўлчовни амалга оширадиган ўлчов механизми ва ҳисоблагич қурилмадан (ўзи ёзадиган ва умумий йиғиндисини кўрсатадиган) иборат.</a:t>
            </a:r>
            <a:endParaRPr lang="ru-RU" dirty="0"/>
          </a:p>
          <a:p>
            <a:pPr algn="just"/>
            <a:r>
              <a:rPr lang="uz-Cyrl-UZ" dirty="0"/>
              <a:t>	Шкаладаги белгилар </a:t>
            </a:r>
            <a:r>
              <a:rPr lang="uz-Cyrl-UZ" b="1" dirty="0"/>
              <a:t>градуировка </a:t>
            </a:r>
            <a:r>
              <a:rPr lang="uz-Cyrl-UZ" dirty="0"/>
              <a:t>деб аталади, миқдорий белгилар эса шкаланинг рақамланиши деб аталади. Ўлчов бирликларида ифодаланган шкаланинг энг кичик бўлинмаси – шкала бўлиниш баҳоси (қиймати) деб аталади. Шкаланинг бошланғич ва охирги белгисини асбобнинг қуйи ва юқори ўлчов чегараси ёки шкала диапазони белгилайди.</a:t>
            </a:r>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6114"/>
            <a:ext cx="609600" cy="609600"/>
          </a:xfrm>
          <a:prstGeom prst="rect">
            <a:avLst/>
          </a:prstGeom>
        </p:spPr>
      </p:pic>
      <p:pic>
        <p:nvPicPr>
          <p:cNvPr id="12290" name="Picture 2" descr="Image result for Ð¿ÑÐ¸Ð±Ð¾ÑÐ¸ Ð´Ð»Ñ Ð¸Ð·Ð¼ÐµÑÐµÐ½Ð¸Ñ"/>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4972" y="3184525"/>
            <a:ext cx="9753600"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981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02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b="1" dirty="0"/>
              <a:t>Ўлчов асбобларининг асосий элементлари</a:t>
            </a:r>
            <a:endParaRPr lang="ru-RU" sz="2000"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sp>
        <p:nvSpPr>
          <p:cNvPr id="15" name="Прямоугольник 14"/>
          <p:cNvSpPr/>
          <p:nvPr/>
        </p:nvSpPr>
        <p:spPr>
          <a:xfrm>
            <a:off x="253284" y="1035894"/>
            <a:ext cx="10835426" cy="3416320"/>
          </a:xfrm>
          <a:prstGeom prst="rect">
            <a:avLst/>
          </a:prstGeom>
        </p:spPr>
        <p:txBody>
          <a:bodyPr wrap="square">
            <a:spAutoFit/>
          </a:bodyPr>
          <a:lstStyle/>
          <a:p>
            <a:pPr algn="just"/>
            <a:r>
              <a:rPr lang="uz-Cyrl-UZ" dirty="0"/>
              <a:t>	Бир корпусга эга асбоб кўпинча маҳаллий асбоб бўлади, бир неча корпусдан иборат асбоб эса – кўрсатгични масофадан узатадиган ҳисобланади. Кўрсатгични масофадан узатадиган ўлчов қурилмаси бирламчи ва иккиламчи асбобдан иборат. Бирламчи асбобда комплектнинг қабул қилиб олувчи қисми ўлчов пунктида ўрнатиладиган сезгир элементдан иборат. </a:t>
            </a:r>
            <a:r>
              <a:rPr lang="uz-Cyrl-UZ" dirty="0" smtClean="0"/>
              <a:t>	</a:t>
            </a:r>
          </a:p>
          <a:p>
            <a:pPr algn="just"/>
            <a:endParaRPr lang="uz-Cyrl-UZ" dirty="0" smtClean="0"/>
          </a:p>
          <a:p>
            <a:pPr algn="just"/>
            <a:r>
              <a:rPr lang="uz-Cyrl-UZ" dirty="0"/>
              <a:t>	</a:t>
            </a:r>
            <a:r>
              <a:rPr lang="uz-Cyrl-UZ" dirty="0" smtClean="0"/>
              <a:t>Иккиламчи </a:t>
            </a:r>
            <a:r>
              <a:rPr lang="uz-Cyrl-UZ" dirty="0"/>
              <a:t>асбоб бирламчи асбобдан қабул қилиб ҳисоблагич қурилманинг тегишли бўлимига ўтказган сигнални қайта ўзгартириб, ўлчанадиган катталикнинг кўрсатгичини беради.</a:t>
            </a:r>
            <a:endParaRPr lang="ru-RU" dirty="0"/>
          </a:p>
          <a:p>
            <a:pPr algn="just"/>
            <a:endParaRPr lang="uz-Cyrl-UZ" dirty="0" smtClean="0"/>
          </a:p>
          <a:p>
            <a:pPr algn="just"/>
            <a:r>
              <a:rPr lang="uz-Cyrl-UZ" dirty="0"/>
              <a:t>	Масофадан ўлчашда бирламчи асбоблар бирламчи ўзгартиргич (датчиклар) билан таъминланадилар, бу датчиклар ўлчанадиган катталикни пропорционал равишда пневматик ёки электр сигналига айлантириб берадилар.</a:t>
            </a:r>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6114"/>
            <a:ext cx="609600" cy="609600"/>
          </a:xfrm>
          <a:prstGeom prst="rect">
            <a:avLst/>
          </a:prstGeom>
        </p:spPr>
      </p:pic>
      <p:pic>
        <p:nvPicPr>
          <p:cNvPr id="13314" name="Picture 2" descr="Image result for Ð¿ÑÐ¸Ð±Ð¾ÑÐ¸ Ð´Ð»Ñ Ð¸Ð·Ð¼ÐµÑÐµÐ½Ð¸Ñ"/>
          <p:cNvPicPr>
            <a:picLocks noChangeAspect="1" noChangeArrowheads="1"/>
          </p:cNvPicPr>
          <p:nvPr/>
        </p:nvPicPr>
        <p:blipFill rotWithShape="1">
          <a:blip r:embed="rId5">
            <a:extLst>
              <a:ext uri="{28A0092B-C50C-407E-A947-70E740481C1C}">
                <a14:useLocalDpi xmlns:a14="http://schemas.microsoft.com/office/drawing/2010/main" val="0"/>
              </a:ext>
            </a:extLst>
          </a:blip>
          <a:srcRect t="39160" b="9009"/>
          <a:stretch/>
        </p:blipFill>
        <p:spPr bwMode="auto">
          <a:xfrm>
            <a:off x="2721176" y="4889964"/>
            <a:ext cx="4825843" cy="1875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47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9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b="1" dirty="0"/>
              <a:t>Ўлчов асбобларининг асосий элементлари</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15" name="Прямоугольник 14"/>
          <p:cNvSpPr/>
          <p:nvPr/>
        </p:nvSpPr>
        <p:spPr>
          <a:xfrm>
            <a:off x="253284" y="1035894"/>
            <a:ext cx="10835426" cy="3139321"/>
          </a:xfrm>
          <a:prstGeom prst="rect">
            <a:avLst/>
          </a:prstGeom>
        </p:spPr>
        <p:txBody>
          <a:bodyPr wrap="square">
            <a:spAutoFit/>
          </a:bodyPr>
          <a:lstStyle/>
          <a:p>
            <a:pPr algn="just"/>
            <a:r>
              <a:rPr lang="uz-Cyrl-UZ" b="1" dirty="0" smtClean="0"/>
              <a:t>	Ўлчов </a:t>
            </a:r>
            <a:r>
              <a:rPr lang="uz-Cyrl-UZ" b="1" dirty="0"/>
              <a:t>асбобларининг сифати</a:t>
            </a:r>
            <a:r>
              <a:rPr lang="uz-Cyrl-UZ" dirty="0"/>
              <a:t> - ўлчовнинг аниқлиги, сезгирлиги ва тезкорлиги билан характерланади.</a:t>
            </a:r>
            <a:endParaRPr lang="ru-RU" dirty="0"/>
          </a:p>
          <a:p>
            <a:endParaRPr lang="uz-Cyrl-UZ" dirty="0" smtClean="0"/>
          </a:p>
          <a:p>
            <a:pPr algn="just"/>
            <a:r>
              <a:rPr lang="uz-Cyrl-UZ" dirty="0"/>
              <a:t>	</a:t>
            </a:r>
            <a:r>
              <a:rPr lang="uz-Cyrl-UZ" b="1" dirty="0"/>
              <a:t>Ўлчов асбобининг </a:t>
            </a:r>
            <a:r>
              <a:rPr lang="uz-Cyrl-UZ" dirty="0"/>
              <a:t>аниқлиги унинг кўрсатмаларининг ишончлиги билан белгиланади, яъни ўлчов натижалари ўлчанадиган катталикнинг амалдаги қийматидан қанчалик фарқ қилиши билан.</a:t>
            </a:r>
            <a:endParaRPr lang="ru-RU" dirty="0"/>
          </a:p>
          <a:p>
            <a:endParaRPr lang="uz-Cyrl-UZ" dirty="0" smtClean="0"/>
          </a:p>
          <a:p>
            <a:pPr algn="just"/>
            <a:r>
              <a:rPr lang="uz-Cyrl-UZ" dirty="0"/>
              <a:t>	</a:t>
            </a:r>
            <a:r>
              <a:rPr lang="uz-Cyrl-UZ" b="1" dirty="0"/>
              <a:t>Асбобнинг сезгирлиги - </a:t>
            </a:r>
            <a:r>
              <a:rPr lang="uz-Cyrl-UZ" dirty="0"/>
              <a:t>деб унинг ўлчанадиган катталикдаги унча катта бўлмаган ўзгаришларига нисбатан жавоб бериш хусусиятига айтилади. Асбобнинг сезувчанлигини кўрсаткич (стрелка)нинг чизиқли ёки бурчакли, силжишининг, ўлчанадиган катталикда ушбу силжиш туфайлши содир бўлган ўзгаришига нисбати орқали ифодалаш мумкин.</a:t>
            </a:r>
            <a:endParaRPr lang="ru-RU" dirty="0"/>
          </a:p>
        </p:txBody>
      </p:sp>
      <p:pic>
        <p:nvPicPr>
          <p:cNvPr id="17" name="Рисунок 16"/>
          <p:cNvPicPr>
            <a:picLocks noChangeAspect="1"/>
          </p:cNvPicPr>
          <p:nvPr/>
        </p:nvPicPr>
        <p:blipFill rotWithShape="1">
          <a:blip r:embed="rId4"/>
          <a:srcRect l="34683" t="62972" r="35986" b="27056"/>
          <a:stretch/>
        </p:blipFill>
        <p:spPr>
          <a:xfrm>
            <a:off x="3515932" y="4284502"/>
            <a:ext cx="3576033" cy="759854"/>
          </a:xfrm>
          <a:prstGeom prst="rect">
            <a:avLst/>
          </a:prstGeom>
        </p:spPr>
      </p:pic>
      <p:sp>
        <p:nvSpPr>
          <p:cNvPr id="18" name="Прямоугольник 17"/>
          <p:cNvSpPr/>
          <p:nvPr/>
        </p:nvSpPr>
        <p:spPr>
          <a:xfrm>
            <a:off x="253283" y="5245977"/>
            <a:ext cx="10732395" cy="707886"/>
          </a:xfrm>
          <a:prstGeom prst="rect">
            <a:avLst/>
          </a:prstGeom>
        </p:spPr>
        <p:txBody>
          <a:bodyPr wrap="square">
            <a:spAutoFit/>
          </a:bodyPr>
          <a:lstStyle/>
          <a:p>
            <a:pPr indent="342900" algn="just">
              <a:spcAft>
                <a:spcPts val="0"/>
              </a:spcAft>
              <a:tabLst>
                <a:tab pos="342900" algn="l"/>
              </a:tabLst>
            </a:pPr>
            <a:r>
              <a:rPr lang="uz-Cyrl-UZ" sz="2000" dirty="0">
                <a:solidFill>
                  <a:srgbClr val="000000"/>
                </a:solidFill>
                <a:latin typeface="+mj-lt"/>
                <a:ea typeface="Times New Roman" panose="02020603050405020304" pitchFamily="18" charset="0"/>
              </a:rPr>
              <a:t>бу шуни  англатадики, ўлчов асбобида ўлчанадиган катталикнинг четга оғиши қанчалик кам қайд этилса, унинг сезувчанлиги шунчалик юқори бўлади.</a:t>
            </a:r>
            <a:endParaRPr lang="ru-RU" sz="2000" dirty="0">
              <a:effectLst/>
              <a:latin typeface="+mj-lt"/>
              <a:ea typeface="Times New Roman" panose="02020603050405020304" pitchFamily="18" charset="0"/>
            </a:endParaRPr>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82400" y="116114"/>
            <a:ext cx="609600" cy="609600"/>
          </a:xfrm>
          <a:prstGeom prst="rect">
            <a:avLst/>
          </a:prstGeom>
        </p:spPr>
      </p:pic>
    </p:spTree>
    <p:extLst>
      <p:ext uri="{BB962C8B-B14F-4D97-AF65-F5344CB8AC3E}">
        <p14:creationId xmlns:p14="http://schemas.microsoft.com/office/powerpoint/2010/main" val="3317428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63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b="1" dirty="0"/>
              <a:t>Ўлчов асбобларининг асосий элементлари</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sp>
        <p:nvSpPr>
          <p:cNvPr id="15" name="Прямоугольник 14"/>
          <p:cNvSpPr/>
          <p:nvPr/>
        </p:nvSpPr>
        <p:spPr>
          <a:xfrm>
            <a:off x="253284" y="1035894"/>
            <a:ext cx="10835426" cy="4801314"/>
          </a:xfrm>
          <a:prstGeom prst="rect">
            <a:avLst/>
          </a:prstGeom>
        </p:spPr>
        <p:txBody>
          <a:bodyPr wrap="square">
            <a:spAutoFit/>
          </a:bodyPr>
          <a:lstStyle/>
          <a:p>
            <a:pPr algn="just"/>
            <a:r>
              <a:rPr lang="uz-Cyrl-UZ" b="1" dirty="0" smtClean="0"/>
              <a:t>	Асбобнинг </a:t>
            </a:r>
            <a:r>
              <a:rPr lang="uz-Cyrl-UZ" b="1" dirty="0"/>
              <a:t>тезкорлиги – </a:t>
            </a:r>
            <a:r>
              <a:rPr lang="uz-Cyrl-UZ" dirty="0"/>
              <a:t>унинг кўрсатмаларининг кеч қолиши туфайли юзага келадиган инерцияликка боғлиқ.</a:t>
            </a:r>
            <a:endParaRPr lang="ru-RU" dirty="0"/>
          </a:p>
          <a:p>
            <a:pPr algn="just"/>
            <a:r>
              <a:rPr lang="uz-Cyrl-UZ" dirty="0"/>
              <a:t>	Турли асбоблар учун ўзининг эксплуатацияси шароитига боғлиқ талаблари мавжуд (харорат, намлик, вибрация ва бошқ).</a:t>
            </a:r>
            <a:endParaRPr lang="ru-RU" dirty="0"/>
          </a:p>
          <a:p>
            <a:pPr algn="just"/>
            <a:r>
              <a:rPr lang="uz-Cyrl-UZ" dirty="0"/>
              <a:t>	Ўзбекистон Республикасида саноат асбоблари ва автоматлаштириш воситалари учун ягона давлат тизими (ГСП) амал </a:t>
            </a:r>
            <a:r>
              <a:rPr lang="uz-Cyrl-UZ" dirty="0" smtClean="0"/>
              <a:t>қилади.</a:t>
            </a:r>
          </a:p>
          <a:p>
            <a:pPr algn="just"/>
            <a:r>
              <a:rPr lang="uz-Cyrl-UZ" dirty="0" smtClean="0"/>
              <a:t>	ГСП </a:t>
            </a:r>
            <a:r>
              <a:rPr lang="uz-Cyrl-UZ" dirty="0"/>
              <a:t>нинг тузилиши ўлчов ва автоматлаштириш воситаларини кенг стандартлаштириш ва унификациялашни кўзда тутади.</a:t>
            </a:r>
            <a:endParaRPr lang="ru-RU" dirty="0"/>
          </a:p>
          <a:p>
            <a:pPr algn="just"/>
            <a:r>
              <a:rPr lang="uz-Cyrl-UZ" dirty="0"/>
              <a:t>	Сигналларни унификациялаштириш (бир хиллаш) ГСПнинг асосий вазифасидир (пневматик сигнал 0,02-0,1 МПН; электр сигнали 0-5; 0-20 та</a:t>
            </a:r>
            <a:r>
              <a:rPr lang="uz-Cyrl-UZ" dirty="0" smtClean="0"/>
              <a:t>).</a:t>
            </a:r>
            <a:endParaRPr lang="ru-RU" dirty="0"/>
          </a:p>
          <a:p>
            <a:pPr algn="just"/>
            <a:r>
              <a:rPr lang="uz-Cyrl-UZ" b="1" dirty="0" smtClean="0"/>
              <a:t>	</a:t>
            </a:r>
          </a:p>
          <a:p>
            <a:pPr algn="just"/>
            <a:r>
              <a:rPr lang="uz-Cyrl-UZ" b="1" dirty="0"/>
              <a:t>	</a:t>
            </a:r>
            <a:r>
              <a:rPr lang="uz-Cyrl-UZ" b="1" dirty="0" smtClean="0"/>
              <a:t>Ўлчашлардаги </a:t>
            </a:r>
            <a:r>
              <a:rPr lang="uz-Cyrl-UZ" b="1" dirty="0"/>
              <a:t>хатоликлар - </a:t>
            </a:r>
            <a:r>
              <a:rPr lang="uz-Cyrl-UZ" dirty="0"/>
              <a:t> Физик катталикларнинг ўлчовини ўлчов асбоблари ва ўлчов усулларининг номукаммаллиги оқибатида, шунингдек ўлчов шароитининг таъсири туфайли мутлақо аниқ амалга ошириб бўлмайди. Бунда пайдо бўладиган хатоликлар сони ўлчов хатолиги деб аталади, яъни ўлчов асбобининг хатолиги деб унинг кўрсатмаси ва ўлчанадиган катталикнинг ҳақиқий қиймати ўртасидаги фарқга айтилади.</a:t>
            </a:r>
            <a:endParaRPr lang="ru-RU" dirty="0"/>
          </a:p>
          <a:p>
            <a:endParaRPr lang="ru-RU" dirty="0"/>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04292"/>
            <a:ext cx="609600" cy="609600"/>
          </a:xfrm>
          <a:prstGeom prst="rect">
            <a:avLst/>
          </a:prstGeom>
        </p:spPr>
      </p:pic>
    </p:spTree>
    <p:extLst>
      <p:ext uri="{BB962C8B-B14F-4D97-AF65-F5344CB8AC3E}">
        <p14:creationId xmlns:p14="http://schemas.microsoft.com/office/powerpoint/2010/main" val="395427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267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dirty="0"/>
              <a:t>Ўлчаш хатоликлари классификацияси</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15" name="Прямоугольник 14"/>
          <p:cNvSpPr/>
          <p:nvPr/>
        </p:nvSpPr>
        <p:spPr>
          <a:xfrm>
            <a:off x="253284" y="1035894"/>
            <a:ext cx="10835426" cy="369332"/>
          </a:xfrm>
          <a:prstGeom prst="rect">
            <a:avLst/>
          </a:prstGeom>
        </p:spPr>
        <p:txBody>
          <a:bodyPr wrap="square">
            <a:spAutoFit/>
          </a:bodyPr>
          <a:lstStyle/>
          <a:p>
            <a:pPr algn="ctr"/>
            <a:r>
              <a:rPr lang="uz-Cyrl-UZ" b="1" smtClean="0"/>
              <a:t>Ўлчаш хатоликлари қуйидагича классификациясияланади</a:t>
            </a:r>
            <a:endParaRPr lang="ru-RU" b="1" dirty="0"/>
          </a:p>
        </p:txBody>
      </p:sp>
      <p:graphicFrame>
        <p:nvGraphicFramePr>
          <p:cNvPr id="3" name="Схема 2"/>
          <p:cNvGraphicFramePr/>
          <p:nvPr>
            <p:extLst>
              <p:ext uri="{D42A27DB-BD31-4B8C-83A1-F6EECF244321}">
                <p14:modId xmlns:p14="http://schemas.microsoft.com/office/powerpoint/2010/main" val="2648801453"/>
              </p:ext>
            </p:extLst>
          </p:nvPr>
        </p:nvGraphicFramePr>
        <p:xfrm>
          <a:off x="1" y="1439334"/>
          <a:ext cx="11292839" cy="53265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Прямоугольник 8"/>
          <p:cNvSpPr/>
          <p:nvPr/>
        </p:nvSpPr>
        <p:spPr>
          <a:xfrm>
            <a:off x="229103" y="1589892"/>
            <a:ext cx="569387" cy="923330"/>
          </a:xfrm>
          <a:prstGeom prst="rect">
            <a:avLst/>
          </a:prstGeom>
          <a:noFill/>
        </p:spPr>
        <p:txBody>
          <a:bodyPr wrap="none" lIns="91440" tIns="45720" rIns="91440" bIns="45720">
            <a:spAutoFit/>
          </a:bodyPr>
          <a:lstStyle/>
          <a:p>
            <a:pPr algn="ctr"/>
            <a:r>
              <a:rPr lang="ru-RU" sz="5400" b="0" cap="none" spc="0"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1</a:t>
            </a:r>
            <a:endParaRPr lang="ru-RU"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11" name="Прямоугольник 10"/>
          <p:cNvSpPr/>
          <p:nvPr/>
        </p:nvSpPr>
        <p:spPr>
          <a:xfrm>
            <a:off x="674782" y="2608248"/>
            <a:ext cx="569387" cy="923330"/>
          </a:xfrm>
          <a:prstGeom prst="rect">
            <a:avLst/>
          </a:prstGeom>
          <a:noFill/>
        </p:spPr>
        <p:txBody>
          <a:bodyPr wrap="none" lIns="91440" tIns="45720" rIns="91440" bIns="45720">
            <a:spAutoFit/>
          </a:bodyPr>
          <a:lstStyle/>
          <a:p>
            <a:pPr algn="ctr"/>
            <a:r>
              <a:rPr lang="ru-RU" sz="5400" b="0" cap="none" spc="0" dirty="0" smtClean="0">
                <a:ln w="0">
                  <a:solidFill>
                    <a:srgbClr val="6F6390"/>
                  </a:solidFill>
                </a:ln>
                <a:solidFill>
                  <a:srgbClr val="6F6390"/>
                </a:solidFill>
                <a:effectLst>
                  <a:reflection blurRad="6350" stA="53000" endA="300" endPos="35500" dir="5400000" sy="-90000" algn="bl" rotWithShape="0"/>
                </a:effectLst>
              </a:rPr>
              <a:t>2</a:t>
            </a:r>
            <a:endParaRPr lang="ru-RU" sz="5400" b="0" cap="none" spc="0" dirty="0">
              <a:ln w="0">
                <a:solidFill>
                  <a:srgbClr val="6F6390"/>
                </a:solidFill>
              </a:ln>
              <a:solidFill>
                <a:srgbClr val="6F6390"/>
              </a:solidFill>
              <a:effectLst>
                <a:reflection blurRad="6350" stA="53000" endA="300" endPos="35500" dir="5400000" sy="-90000" algn="bl" rotWithShape="0"/>
              </a:effectLst>
            </a:endParaRPr>
          </a:p>
        </p:txBody>
      </p:sp>
      <p:sp>
        <p:nvSpPr>
          <p:cNvPr id="12" name="Прямоугольник 11"/>
          <p:cNvSpPr/>
          <p:nvPr/>
        </p:nvSpPr>
        <p:spPr>
          <a:xfrm>
            <a:off x="835768" y="3594210"/>
            <a:ext cx="569387" cy="923330"/>
          </a:xfrm>
          <a:prstGeom prst="rect">
            <a:avLst/>
          </a:prstGeom>
          <a:noFill/>
        </p:spPr>
        <p:txBody>
          <a:bodyPr wrap="none" lIns="91440" tIns="45720" rIns="91440" bIns="45720">
            <a:spAutoFit/>
          </a:bodyPr>
          <a:lstStyle/>
          <a:p>
            <a:pPr algn="ctr"/>
            <a:r>
              <a:rPr lang="ru-RU" sz="5400" b="0" cap="none" spc="0" dirty="0" smtClean="0">
                <a:ln w="0">
                  <a:solidFill>
                    <a:srgbClr val="639491"/>
                  </a:solidFill>
                </a:ln>
                <a:solidFill>
                  <a:srgbClr val="639491"/>
                </a:solidFill>
                <a:effectLst>
                  <a:reflection blurRad="6350" stA="53000" endA="300" endPos="35500" dir="5400000" sy="-90000" algn="bl" rotWithShape="0"/>
                </a:effectLst>
              </a:rPr>
              <a:t>3</a:t>
            </a:r>
            <a:endParaRPr lang="ru-RU" sz="5400" b="0" cap="none" spc="0" dirty="0">
              <a:ln w="0">
                <a:solidFill>
                  <a:srgbClr val="639491"/>
                </a:solidFill>
              </a:ln>
              <a:solidFill>
                <a:srgbClr val="639491"/>
              </a:solidFill>
              <a:effectLst>
                <a:reflection blurRad="6350" stA="53000" endA="300" endPos="35500" dir="5400000" sy="-90000" algn="bl" rotWithShape="0"/>
              </a:effectLst>
            </a:endParaRPr>
          </a:p>
        </p:txBody>
      </p:sp>
      <p:sp>
        <p:nvSpPr>
          <p:cNvPr id="13" name="Прямоугольник 12"/>
          <p:cNvSpPr/>
          <p:nvPr/>
        </p:nvSpPr>
        <p:spPr>
          <a:xfrm>
            <a:off x="670433" y="4612566"/>
            <a:ext cx="569387" cy="923330"/>
          </a:xfrm>
          <a:prstGeom prst="rect">
            <a:avLst/>
          </a:prstGeom>
          <a:noFill/>
        </p:spPr>
        <p:txBody>
          <a:bodyPr wrap="none" lIns="91440" tIns="45720" rIns="91440" bIns="45720">
            <a:spAutoFit/>
          </a:bodyPr>
          <a:lstStyle/>
          <a:p>
            <a:pPr algn="ctr"/>
            <a:r>
              <a:rPr lang="ru-RU" sz="5400" b="0" cap="none" spc="0" dirty="0" smtClean="0">
                <a:ln w="0"/>
                <a:solidFill>
                  <a:srgbClr val="769762"/>
                </a:solidFill>
                <a:effectLst>
                  <a:reflection blurRad="6350" stA="53000" endA="300" endPos="35500" dir="5400000" sy="-90000" algn="bl" rotWithShape="0"/>
                </a:effectLst>
              </a:rPr>
              <a:t>4</a:t>
            </a:r>
            <a:endParaRPr lang="ru-RU" sz="5400" b="0" cap="none" spc="0" dirty="0">
              <a:ln w="0"/>
              <a:solidFill>
                <a:srgbClr val="769762"/>
              </a:solidFill>
              <a:effectLst>
                <a:reflection blurRad="6350" stA="53000" endA="300" endPos="35500" dir="5400000" sy="-90000" algn="bl" rotWithShape="0"/>
              </a:effectLst>
            </a:endParaRPr>
          </a:p>
        </p:txBody>
      </p:sp>
      <p:sp>
        <p:nvSpPr>
          <p:cNvPr id="14" name="Прямоугольник 13"/>
          <p:cNvSpPr/>
          <p:nvPr/>
        </p:nvSpPr>
        <p:spPr>
          <a:xfrm>
            <a:off x="229102" y="5630922"/>
            <a:ext cx="569387" cy="923330"/>
          </a:xfrm>
          <a:prstGeom prst="rect">
            <a:avLst/>
          </a:prstGeom>
          <a:noFill/>
        </p:spPr>
        <p:txBody>
          <a:bodyPr wrap="none" lIns="91440" tIns="45720" rIns="91440" bIns="45720">
            <a:spAutoFit/>
          </a:bodyPr>
          <a:lstStyle/>
          <a:p>
            <a:pPr algn="ctr"/>
            <a:r>
              <a:rPr lang="ru-RU" sz="5400" b="0" cap="none" spc="0" dirty="0" smtClean="0">
                <a:ln w="0"/>
                <a:solidFill>
                  <a:srgbClr val="9B7362"/>
                </a:solidFill>
                <a:effectLst>
                  <a:reflection blurRad="6350" stA="53000" endA="300" endPos="35500" dir="5400000" sy="-90000" algn="bl" rotWithShape="0"/>
                </a:effectLst>
              </a:rPr>
              <a:t>5</a:t>
            </a:r>
            <a:endParaRPr lang="ru-RU" sz="5400" b="0" cap="none" spc="0" dirty="0">
              <a:ln w="0"/>
              <a:solidFill>
                <a:srgbClr val="9B7362"/>
              </a:solidFill>
              <a:effectLst>
                <a:reflection blurRad="6350" stA="53000" endA="300" endPos="35500" dir="5400000" sy="-90000" algn="bl" rotWithShape="0"/>
              </a:effectLst>
            </a:endParaRPr>
          </a:p>
        </p:txBody>
      </p:sp>
      <p:sp>
        <p:nvSpPr>
          <p:cNvPr id="5" name="Нижний колонтитул 4"/>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3.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7478" y="116114"/>
            <a:ext cx="609600" cy="609600"/>
          </a:xfrm>
          <a:prstGeom prst="rect">
            <a:avLst/>
          </a:prstGeom>
        </p:spPr>
      </p:pic>
    </p:spTree>
    <p:extLst>
      <p:ext uri="{BB962C8B-B14F-4D97-AF65-F5344CB8AC3E}">
        <p14:creationId xmlns:p14="http://schemas.microsoft.com/office/powerpoint/2010/main" val="550953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19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dirty="0"/>
              <a:t>Ўлчаш хатоликлари классификацияси</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15" name="Прямоугольник 14"/>
          <p:cNvSpPr/>
          <p:nvPr/>
        </p:nvSpPr>
        <p:spPr>
          <a:xfrm>
            <a:off x="253284" y="1035894"/>
            <a:ext cx="10835426" cy="5632311"/>
          </a:xfrm>
          <a:prstGeom prst="rect">
            <a:avLst/>
          </a:prstGeom>
        </p:spPr>
        <p:txBody>
          <a:bodyPr wrap="square">
            <a:spAutoFit/>
          </a:bodyPr>
          <a:lstStyle/>
          <a:p>
            <a:pPr algn="just"/>
            <a:r>
              <a:rPr lang="uz-Cyrl-UZ" dirty="0" smtClean="0"/>
              <a:t>	Мунтазам </a:t>
            </a:r>
            <a:r>
              <a:rPr lang="uz-Cyrl-UZ" dirty="0"/>
              <a:t>хатолик дейилганда, фақат бита катталикни қайта-қайта ўлчанганда ўзгармас бўлиб қоладиган ёки бирор қонун бўйича ўзгарадиган ўлчаш хатолиги тушунилади. Улар аниқ қиймат ва ишорага эга бўлади, уларни тузатмалар киритиш йўли билан йўқотиш </a:t>
            </a:r>
            <a:r>
              <a:rPr lang="uz-Cyrl-UZ" dirty="0" smtClean="0"/>
              <a:t>мумкин.</a:t>
            </a:r>
          </a:p>
          <a:p>
            <a:pPr algn="just"/>
            <a:r>
              <a:rPr lang="uz-Cyrl-UZ" dirty="0" smtClean="0"/>
              <a:t>	Ўлчовнинг </a:t>
            </a:r>
            <a:r>
              <a:rPr lang="uz-Cyrl-UZ" dirty="0"/>
              <a:t>хатолиги абсолют ёки нисбий катталик кўринишида ифодаланиши мумкин.</a:t>
            </a:r>
            <a:endParaRPr lang="ru-RU" dirty="0"/>
          </a:p>
          <a:p>
            <a:pPr algn="just"/>
            <a:r>
              <a:rPr lang="uz-Cyrl-UZ" dirty="0"/>
              <a:t>	</a:t>
            </a:r>
            <a:r>
              <a:rPr lang="uz-Cyrl-UZ" b="1" dirty="0"/>
              <a:t>Абсолют хатолик – </a:t>
            </a:r>
            <a:r>
              <a:rPr lang="uz-Cyrl-UZ" dirty="0"/>
              <a:t>“а” ўлчов бирликларида ифодаланиб, асбоб кўрсатмаси А</a:t>
            </a:r>
            <a:r>
              <a:rPr lang="uz-Cyrl-UZ" baseline="-25000" dirty="0"/>
              <a:t>н</a:t>
            </a:r>
            <a:r>
              <a:rPr lang="uz-Cyrl-UZ" dirty="0"/>
              <a:t> ва ўлчанадиган катталикнинг хақиқий қиймати А</a:t>
            </a:r>
            <a:r>
              <a:rPr lang="uz-Cyrl-UZ" baseline="-25000" dirty="0"/>
              <a:t>д</a:t>
            </a:r>
            <a:r>
              <a:rPr lang="uz-Cyrl-UZ" dirty="0"/>
              <a:t> ўртасидаги фарқни </a:t>
            </a:r>
            <a:r>
              <a:rPr lang="uz-Cyrl-UZ" dirty="0" smtClean="0"/>
              <a:t>кўрсатади.</a:t>
            </a:r>
          </a:p>
          <a:p>
            <a:pPr algn="ctr"/>
            <a:endParaRPr lang="ru-RU" dirty="0" smtClean="0"/>
          </a:p>
          <a:p>
            <a:pPr algn="ctr"/>
            <a:r>
              <a:rPr lang="ru-RU" dirty="0" smtClean="0"/>
              <a:t>а </a:t>
            </a:r>
            <a:r>
              <a:rPr lang="ru-RU" dirty="0"/>
              <a:t>= А</a:t>
            </a:r>
            <a:r>
              <a:rPr lang="ru-RU" baseline="-25000" dirty="0"/>
              <a:t>п </a:t>
            </a:r>
            <a:r>
              <a:rPr lang="ru-RU" dirty="0"/>
              <a:t>- А</a:t>
            </a:r>
            <a:r>
              <a:rPr lang="ru-RU" baseline="-25000" dirty="0"/>
              <a:t>д</a:t>
            </a:r>
            <a:r>
              <a:rPr lang="ru-RU" dirty="0"/>
              <a:t>.</a:t>
            </a:r>
          </a:p>
          <a:p>
            <a:pPr algn="just"/>
            <a:r>
              <a:rPr lang="uz-Cyrl-UZ" dirty="0"/>
              <a:t>нисбий хатолик “в” эса процентларда келтирилиб, абсолют хатоликнинг хақиқий қийматга муносабатини </a:t>
            </a:r>
            <a:r>
              <a:rPr lang="uz-Cyrl-UZ" dirty="0" smtClean="0"/>
              <a:t>билдиради</a:t>
            </a:r>
          </a:p>
          <a:p>
            <a:pPr algn="just"/>
            <a:endParaRPr lang="uz-Cyrl-UZ" dirty="0" smtClean="0"/>
          </a:p>
          <a:p>
            <a:pPr algn="just"/>
            <a:r>
              <a:rPr lang="uz-Cyrl-UZ" dirty="0"/>
              <a:t>	</a:t>
            </a:r>
            <a:r>
              <a:rPr lang="uz-Cyrl-UZ" dirty="0" smtClean="0"/>
              <a:t>яъни</a:t>
            </a:r>
          </a:p>
          <a:p>
            <a:pPr algn="just"/>
            <a:endParaRPr lang="uz-Cyrl-UZ" b="1" dirty="0"/>
          </a:p>
          <a:p>
            <a:pPr algn="just"/>
            <a:endParaRPr lang="uz-Cyrl-UZ" b="1" dirty="0" smtClean="0"/>
          </a:p>
          <a:p>
            <a:pPr algn="just"/>
            <a:r>
              <a:rPr lang="uz-Cyrl-UZ" dirty="0" smtClean="0"/>
              <a:t>	Ўлчанадиган </a:t>
            </a:r>
            <a:r>
              <a:rPr lang="uz-Cyrl-UZ" dirty="0"/>
              <a:t>катталикнинг ҳақиқий қийматини аниқлаш учун асбобнинг кўрсатмасига абсолют хатоликнинг сонига тенг равишда қарама-қарши (тескари) белги билан олинган “d” тузатиши киритилади.</a:t>
            </a:r>
            <a:endParaRPr lang="ru-RU" dirty="0"/>
          </a:p>
          <a:p>
            <a:pPr algn="just"/>
            <a:r>
              <a:rPr lang="uz-Cyrl-UZ" dirty="0" smtClean="0"/>
              <a:t>	Техникада </a:t>
            </a:r>
            <a:r>
              <a:rPr lang="uz-Cyrl-UZ" dirty="0"/>
              <a:t>шундай асбоблардан фойдаланиладики, улар ёрдамида фақатгина аввалдан белгиланиб берилган аниқлик – йўл қўйилиши мумкин бўлган асосий хатолик билан ўлчовлар ўтказилади</a:t>
            </a:r>
            <a:endParaRPr lang="ru-RU" b="1" dirty="0"/>
          </a:p>
        </p:txBody>
      </p:sp>
      <p:pic>
        <p:nvPicPr>
          <p:cNvPr id="16" name="Рисунок 15"/>
          <p:cNvPicPr>
            <a:picLocks noChangeAspect="1"/>
          </p:cNvPicPr>
          <p:nvPr/>
        </p:nvPicPr>
        <p:blipFill rotWithShape="1">
          <a:blip r:embed="rId4"/>
          <a:srcRect l="42240" t="54000" r="41354" b="35750"/>
          <a:stretch/>
        </p:blipFill>
        <p:spPr>
          <a:xfrm>
            <a:off x="4559427" y="4061689"/>
            <a:ext cx="2000250" cy="781050"/>
          </a:xfrm>
          <a:prstGeom prst="rect">
            <a:avLst/>
          </a:prstGeom>
        </p:spPr>
      </p:pic>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7478" y="116114"/>
            <a:ext cx="609600" cy="609600"/>
          </a:xfrm>
          <a:prstGeom prst="rect">
            <a:avLst/>
          </a:prstGeom>
        </p:spPr>
      </p:pic>
    </p:spTree>
    <p:extLst>
      <p:ext uri="{BB962C8B-B14F-4D97-AF65-F5344CB8AC3E}">
        <p14:creationId xmlns:p14="http://schemas.microsoft.com/office/powerpoint/2010/main" val="383508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5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dirty="0"/>
              <a:t>Ўлчаш хатоликлари классификацияси</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15" name="Прямоугольник 14"/>
          <p:cNvSpPr/>
          <p:nvPr/>
        </p:nvSpPr>
        <p:spPr>
          <a:xfrm>
            <a:off x="253284" y="1035894"/>
            <a:ext cx="10835426" cy="5355312"/>
          </a:xfrm>
          <a:prstGeom prst="rect">
            <a:avLst/>
          </a:prstGeom>
        </p:spPr>
        <p:txBody>
          <a:bodyPr wrap="square">
            <a:spAutoFit/>
          </a:bodyPr>
          <a:lstStyle/>
          <a:p>
            <a:pPr algn="just"/>
            <a:r>
              <a:rPr lang="uz-Cyrl-UZ" dirty="0" smtClean="0"/>
              <a:t>	Асбобларнинг </a:t>
            </a:r>
            <a:r>
              <a:rPr lang="uz-Cyrl-UZ" dirty="0"/>
              <a:t>нормал шароитда ишлашига мувофиқ келадиган, йўл қўйилиши мумкин бўлган асосий хатоликлар катталиги стандартлар томонидан белгиланади. Ўлчов асбоблари йўл қўйилиши мумкин бўлган асосий хатоликлари катталигига кўра қуйидаги аниқлик синфларига бўлинади: 0,005; 0,02; 0,05; 0,2; (наъмунавий, лаборатория ва эталон асбоблар), 0,35; (назорат асбоблари) 0,5; 1; 1,5; 2; 2,5; (техник асбоблар)</a:t>
            </a:r>
            <a:endParaRPr lang="ru-RU" dirty="0"/>
          </a:p>
          <a:p>
            <a:pPr algn="just"/>
            <a:r>
              <a:rPr lang="uz-Cyrl-UZ" dirty="0" smtClean="0"/>
              <a:t>	Шартли </a:t>
            </a:r>
            <a:r>
              <a:rPr lang="uz-Cyrl-UZ" dirty="0"/>
              <a:t>равишда белгиланган аниқлик синфи – N  шкаласи диапазонига келтирилган ва процентларда ифодаланган, </a:t>
            </a:r>
            <a:r>
              <a:rPr lang="uz-Cyrl-UZ" dirty="0" smtClean="0"/>
              <a:t>яъни			 </a:t>
            </a:r>
            <a:r>
              <a:rPr lang="uz-Cyrl-UZ" dirty="0"/>
              <a:t>энг катта йўл қўйилиши мумкин бўлган асосий </a:t>
            </a:r>
            <a:endParaRPr lang="uz-Cyrl-UZ" dirty="0" smtClean="0"/>
          </a:p>
          <a:p>
            <a:endParaRPr lang="uz-Cyrl-UZ" dirty="0"/>
          </a:p>
          <a:p>
            <a:r>
              <a:rPr lang="uz-Cyrl-UZ" dirty="0" smtClean="0"/>
              <a:t>хатолик </a:t>
            </a:r>
            <a:r>
              <a:rPr lang="uz-Cyrl-UZ" dirty="0"/>
              <a:t>“а” га мос келади. Бошқа тарафдан процентларда ифодаланган диапазон шкаласига абсолют хатоликнинг нисбати </a:t>
            </a:r>
            <a:r>
              <a:rPr lang="uz-Cyrl-UZ" dirty="0" smtClean="0"/>
              <a:t> </a:t>
            </a:r>
            <a:r>
              <a:rPr lang="uz-Cyrl-UZ" b="1" dirty="0"/>
              <a:t>келтирилган нисбий хатолик</a:t>
            </a:r>
            <a:r>
              <a:rPr lang="uz-Cyrl-UZ" dirty="0"/>
              <a:t>  деб </a:t>
            </a:r>
            <a:r>
              <a:rPr lang="uz-Cyrl-UZ" dirty="0" smtClean="0"/>
              <a:t>аталади. </a:t>
            </a:r>
          </a:p>
          <a:p>
            <a:r>
              <a:rPr lang="uz-Cyrl-UZ" dirty="0"/>
              <a:t>	</a:t>
            </a:r>
            <a:endParaRPr lang="uz-Cyrl-UZ" dirty="0" smtClean="0"/>
          </a:p>
          <a:p>
            <a:r>
              <a:rPr lang="uz-Cyrl-UZ" dirty="0"/>
              <a:t>	</a:t>
            </a:r>
            <a:r>
              <a:rPr lang="uz-Cyrl-UZ" dirty="0" smtClean="0"/>
              <a:t>	Яъни</a:t>
            </a:r>
          </a:p>
          <a:p>
            <a:endParaRPr lang="uz-Cyrl-UZ" dirty="0"/>
          </a:p>
          <a:p>
            <a:endParaRPr lang="uz-Cyrl-UZ" dirty="0" smtClean="0"/>
          </a:p>
          <a:p>
            <a:pPr algn="just"/>
            <a:r>
              <a:rPr lang="uz-Cyrl-UZ" dirty="0" smtClean="0"/>
              <a:t>	Шундай </a:t>
            </a:r>
            <a:r>
              <a:rPr lang="uz-Cyrl-UZ" dirty="0"/>
              <a:t>қилиб, асбобнинг аниқлик синфи асбоб шкала диапазонига нисбатан (процентларда) йўл қўйиши мумкин бўлган хатоликни кўрсатади.</a:t>
            </a:r>
            <a:endParaRPr lang="ru-RU" dirty="0"/>
          </a:p>
          <a:p>
            <a:pPr algn="just"/>
            <a:r>
              <a:rPr lang="uz-Cyrl-UZ" dirty="0" smtClean="0"/>
              <a:t>	Аниқлик </a:t>
            </a:r>
            <a:r>
              <a:rPr lang="uz-Cyrl-UZ" dirty="0"/>
              <a:t>синфи одатда асбоб циферблатида белгиланади.</a:t>
            </a:r>
            <a:endParaRPr lang="ru-RU" dirty="0"/>
          </a:p>
          <a:p>
            <a:r>
              <a:rPr lang="uz-Cyrl-UZ" dirty="0"/>
              <a:t>Ўлчов асбобининг нормал ишлаш шароитидаги ҳолати ва хусусиятларига боғлиқ бўлган ўлчов хатоликлари </a:t>
            </a:r>
            <a:r>
              <a:rPr lang="uz-Cyrl-UZ" b="1" dirty="0"/>
              <a:t>асосий хатоликлар</a:t>
            </a:r>
            <a:r>
              <a:rPr lang="uz-Cyrl-UZ" dirty="0"/>
              <a:t> деб, қолган барчаси эса – қўшимча хатоликлар деб аталади</a:t>
            </a:r>
            <a:endParaRPr lang="uz-Cyrl-UZ" dirty="0" smtClean="0"/>
          </a:p>
        </p:txBody>
      </p:sp>
      <p:sp>
        <p:nvSpPr>
          <p:cNvPr id="13" name="Rectangle 9"/>
          <p:cNvSpPr>
            <a:spLocks noChangeArrowheads="1"/>
          </p:cNvSpPr>
          <p:nvPr/>
        </p:nvSpPr>
        <p:spPr bwMode="auto">
          <a:xfrm>
            <a:off x="4365938" y="26766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2035577234"/>
              </p:ext>
            </p:extLst>
          </p:nvPr>
        </p:nvGraphicFramePr>
        <p:xfrm>
          <a:off x="4365938" y="2676694"/>
          <a:ext cx="1030310" cy="662270"/>
        </p:xfrm>
        <a:graphic>
          <a:graphicData uri="http://schemas.openxmlformats.org/presentationml/2006/ole">
            <mc:AlternateContent xmlns:mc="http://schemas.openxmlformats.org/markup-compatibility/2006">
              <mc:Choice xmlns:v="urn:schemas-microsoft-com:vml" Requires="v">
                <p:oleObj spid="_x0000_s10255" name="Формула" r:id="rId5" imgW="558558" imgH="393529" progId="Equation.3">
                  <p:embed/>
                </p:oleObj>
              </mc:Choice>
              <mc:Fallback>
                <p:oleObj name="Формула" r:id="rId5" imgW="558558" imgH="393529"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65938" y="2676694"/>
                        <a:ext cx="1030310" cy="662270"/>
                      </a:xfrm>
                      <a:prstGeom prst="rect">
                        <a:avLst/>
                      </a:prstGeom>
                      <a:noFill/>
                    </p:spPr>
                  </p:pic>
                </p:oleObj>
              </mc:Fallback>
            </mc:AlternateContent>
          </a:graphicData>
        </a:graphic>
      </p:graphicFrame>
      <p:pic>
        <p:nvPicPr>
          <p:cNvPr id="17" name="Рисунок 16"/>
          <p:cNvPicPr>
            <a:picLocks noChangeAspect="1"/>
          </p:cNvPicPr>
          <p:nvPr/>
        </p:nvPicPr>
        <p:blipFill rotWithShape="1">
          <a:blip r:embed="rId7"/>
          <a:srcRect l="62746" t="59929" r="20458" b="28578"/>
          <a:stretch/>
        </p:blipFill>
        <p:spPr>
          <a:xfrm>
            <a:off x="4647126" y="3986567"/>
            <a:ext cx="1710991" cy="731744"/>
          </a:xfrm>
          <a:prstGeom prst="rect">
            <a:avLst/>
          </a:prstGeom>
        </p:spPr>
      </p:pic>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1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567478" y="125808"/>
            <a:ext cx="609600" cy="609600"/>
          </a:xfrm>
          <a:prstGeom prst="rect">
            <a:avLst/>
          </a:prstGeom>
        </p:spPr>
      </p:pic>
    </p:spTree>
    <p:extLst>
      <p:ext uri="{BB962C8B-B14F-4D97-AF65-F5344CB8AC3E}">
        <p14:creationId xmlns:p14="http://schemas.microsoft.com/office/powerpoint/2010/main" val="1188075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737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dirty="0"/>
              <a:t>Ўлчаш хатоликлари классификацияси</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sp>
        <p:nvSpPr>
          <p:cNvPr id="15" name="Прямоугольник 14"/>
          <p:cNvSpPr/>
          <p:nvPr/>
        </p:nvSpPr>
        <p:spPr>
          <a:xfrm>
            <a:off x="201209" y="662214"/>
            <a:ext cx="11036637" cy="6463308"/>
          </a:xfrm>
          <a:prstGeom prst="rect">
            <a:avLst/>
          </a:prstGeom>
        </p:spPr>
        <p:txBody>
          <a:bodyPr wrap="square">
            <a:spAutoFit/>
          </a:bodyPr>
          <a:lstStyle/>
          <a:p>
            <a:pPr algn="just"/>
            <a:r>
              <a:rPr lang="uz-Cyrl-UZ" dirty="0" smtClean="0"/>
              <a:t>	Асбобнинг </a:t>
            </a:r>
            <a:r>
              <a:rPr lang="uz-Cyrl-UZ" dirty="0"/>
              <a:t>асосий хатолигини топиш учун у маълум бир муддат ўтгандан сўнг текширувдан ўтказилади, яъни унинг кўрсатмалари текширилаётган асбобга нисбатан бир неча баробар кам хатоликка эга, янада аниқроқ бўлган асбобнинг кўрсатмалари билан солиштирилади.</a:t>
            </a:r>
            <a:endParaRPr lang="ru-RU" dirty="0"/>
          </a:p>
          <a:p>
            <a:pPr algn="just"/>
            <a:r>
              <a:rPr lang="uz-Cyrl-UZ" dirty="0" smtClean="0"/>
              <a:t>	Одатда </a:t>
            </a:r>
            <a:r>
              <a:rPr lang="uz-Cyrl-UZ" dirty="0"/>
              <a:t>текширув ўлчанадиган катталик қийматининг ошаётганида (тўғри юриш), кейин эса камаяётганида (тескари юриш) амалга оширилади.</a:t>
            </a:r>
            <a:endParaRPr lang="ru-RU" dirty="0"/>
          </a:p>
          <a:p>
            <a:pPr algn="just"/>
            <a:r>
              <a:rPr lang="uz-Cyrl-UZ" dirty="0" smtClean="0"/>
              <a:t>	Ўлчов </a:t>
            </a:r>
            <a:r>
              <a:rPr lang="uz-Cyrl-UZ" dirty="0"/>
              <a:t>катталигининг бир ҳил қиймати ва ўзгармас ташқи шароитда олинган у ёки бу ўлчовлар кўрсатмаси ўртасидаги энг катта фарқ асбоб кўрсатмасининг вариацияси деб аталади. Вариациянинг пайдо бўлиши, одатда сезувчан элементнинг эластиклиги (таранглиги) ёки термиклиги оқибатида, асбобнинг харакатланадиган қисмларининг ишқаланиши натижасида, ўлчов механизми қисмларининг бириккан жойлари орасида жуда тор тирқиш (люфтлар) бўлиши натижасида ҳосил бўлади.</a:t>
            </a:r>
            <a:endParaRPr lang="ru-RU" dirty="0"/>
          </a:p>
          <a:p>
            <a:pPr algn="just"/>
            <a:r>
              <a:rPr lang="uz-Cyrl-UZ" dirty="0"/>
              <a:t>Асбоб вариациясининг 2 кўрсатмаси кўпинча шкала диапазонидан фоизларда ифодаланади</a:t>
            </a:r>
            <a:r>
              <a:rPr lang="uz-Cyrl-UZ" dirty="0" smtClean="0"/>
              <a:t>.</a:t>
            </a:r>
          </a:p>
          <a:p>
            <a:pPr algn="just"/>
            <a:endParaRPr lang="uz-Cyrl-UZ" dirty="0"/>
          </a:p>
          <a:p>
            <a:pPr algn="just"/>
            <a:endParaRPr lang="uz-Cyrl-UZ" dirty="0" smtClean="0"/>
          </a:p>
          <a:p>
            <a:pPr algn="just"/>
            <a:endParaRPr lang="uz-Cyrl-UZ" dirty="0"/>
          </a:p>
          <a:p>
            <a:pPr algn="just"/>
            <a:r>
              <a:rPr lang="uz-Cyrl-UZ" dirty="0" smtClean="0"/>
              <a:t>ва </a:t>
            </a:r>
            <a:r>
              <a:rPr lang="uz-Cyrl-UZ" dirty="0"/>
              <a:t>асбобнинг йўл қўйилиши мумкин бўлган асосий хатолигидан кичик бўлиши лозим (аниқлик синфидан).</a:t>
            </a:r>
            <a:endParaRPr lang="ru-RU" dirty="0"/>
          </a:p>
          <a:p>
            <a:pPr algn="just"/>
            <a:r>
              <a:rPr lang="uz-Cyrl-UZ" dirty="0"/>
              <a:t>	Агарда асбоб нормал шароитдан фарқ қиладиган шароитда ишласа, унда қўшимча хатоликлар пайдо бўлади.</a:t>
            </a:r>
            <a:endParaRPr lang="ru-RU" dirty="0"/>
          </a:p>
          <a:p>
            <a:pPr algn="just"/>
            <a:r>
              <a:rPr lang="uz-Cyrl-UZ" dirty="0"/>
              <a:t>	Бундан ташқари, ўлчовнинг хатоликлари уларнинг характерига қараб </a:t>
            </a:r>
            <a:r>
              <a:rPr lang="uz-Cyrl-UZ" b="1" dirty="0"/>
              <a:t>систематик, тасодифий ва қўпол </a:t>
            </a:r>
            <a:r>
              <a:rPr lang="uz-Cyrl-UZ" dirty="0"/>
              <a:t> турларига бўлинади.</a:t>
            </a:r>
            <a:endParaRPr lang="ru-RU" dirty="0"/>
          </a:p>
          <a:p>
            <a:r>
              <a:rPr lang="uz-Cyrl-UZ" b="1" dirty="0" smtClean="0"/>
              <a:t>	Систематик </a:t>
            </a:r>
            <a:r>
              <a:rPr lang="uz-Cyrl-UZ" b="1" dirty="0"/>
              <a:t>– </a:t>
            </a:r>
            <a:r>
              <a:rPr lang="uz-Cyrl-UZ" dirty="0"/>
              <a:t>деб пайдо бўлиши яхши маълум бўлган хатоликларга айтилади.</a:t>
            </a:r>
            <a:endParaRPr lang="ru-RU" dirty="0"/>
          </a:p>
          <a:p>
            <a:pPr algn="just"/>
            <a:endParaRPr lang="uz-Cyrl-UZ" dirty="0" smtClean="0"/>
          </a:p>
        </p:txBody>
      </p:sp>
      <p:sp>
        <p:nvSpPr>
          <p:cNvPr id="13" name="Rectangle 9"/>
          <p:cNvSpPr>
            <a:spLocks noChangeArrowheads="1"/>
          </p:cNvSpPr>
          <p:nvPr/>
        </p:nvSpPr>
        <p:spPr bwMode="auto">
          <a:xfrm>
            <a:off x="4365938" y="26766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3" name="Рисунок 2"/>
          <p:cNvPicPr>
            <a:picLocks noChangeAspect="1"/>
          </p:cNvPicPr>
          <p:nvPr/>
        </p:nvPicPr>
        <p:blipFill rotWithShape="1">
          <a:blip r:embed="rId4"/>
          <a:srcRect l="50469" t="35750" r="25469" b="52750"/>
          <a:stretch/>
        </p:blipFill>
        <p:spPr>
          <a:xfrm>
            <a:off x="4362890" y="4068152"/>
            <a:ext cx="2248727" cy="671698"/>
          </a:xfrm>
          <a:prstGeom prst="rect">
            <a:avLst/>
          </a:prstGeom>
        </p:spPr>
      </p:pic>
      <p:sp>
        <p:nvSpPr>
          <p:cNvPr id="5" name="Нижний колонтитул 4"/>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6" name="3.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7478" y="199745"/>
            <a:ext cx="609600" cy="609600"/>
          </a:xfrm>
          <a:prstGeom prst="rect">
            <a:avLst/>
          </a:prstGeom>
        </p:spPr>
      </p:pic>
    </p:spTree>
    <p:extLst>
      <p:ext uri="{BB962C8B-B14F-4D97-AF65-F5344CB8AC3E}">
        <p14:creationId xmlns:p14="http://schemas.microsoft.com/office/powerpoint/2010/main" val="3932516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952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04292"/>
            <a:ext cx="11237847" cy="621422"/>
          </a:xfrm>
        </p:spPr>
        <p:txBody>
          <a:bodyPr>
            <a:normAutofit/>
          </a:bodyPr>
          <a:lstStyle/>
          <a:p>
            <a:pPr algn="r"/>
            <a:r>
              <a:rPr lang="uz-Cyrl-UZ" sz="2000" dirty="0"/>
              <a:t>Ўлчаш хатоликлари классификацияси</a:t>
            </a:r>
            <a:endParaRPr lang="ru-RU" sz="2000" dirty="0"/>
          </a:p>
        </p:txBody>
      </p:sp>
      <p:sp>
        <p:nvSpPr>
          <p:cNvPr id="4" name="Объект 2"/>
          <p:cNvSpPr txBox="1">
            <a:spLocks/>
          </p:cNvSpPr>
          <p:nvPr/>
        </p:nvSpPr>
        <p:spPr>
          <a:xfrm>
            <a:off x="1261872" y="2051557"/>
            <a:ext cx="8595360" cy="3102087"/>
          </a:xfrm>
          <a:prstGeom prst="rect">
            <a:avLst/>
          </a:prstGeom>
        </p:spPr>
        <p:txBody>
          <a:bodyPr vert="horz" lIns="91440" tIns="45720" rIns="91440" bIns="45720" rtlCol="0">
            <a:normAutofit/>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endParaRPr lang="ru-RU" dirty="0"/>
          </a:p>
        </p:txBody>
      </p:sp>
      <p:sp>
        <p:nvSpPr>
          <p:cNvPr id="8" name="Номер слайда 7"/>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15" name="Прямоугольник 14"/>
          <p:cNvSpPr/>
          <p:nvPr/>
        </p:nvSpPr>
        <p:spPr>
          <a:xfrm>
            <a:off x="201209" y="662214"/>
            <a:ext cx="11036637" cy="5632311"/>
          </a:xfrm>
          <a:prstGeom prst="rect">
            <a:avLst/>
          </a:prstGeom>
        </p:spPr>
        <p:txBody>
          <a:bodyPr wrap="square">
            <a:spAutoFit/>
          </a:bodyPr>
          <a:lstStyle/>
          <a:p>
            <a:pPr algn="just"/>
            <a:r>
              <a:rPr lang="uz-Cyrl-UZ" b="1" dirty="0" smtClean="0"/>
              <a:t>	Тасодифий </a:t>
            </a:r>
            <a:r>
              <a:rPr lang="uz-Cyrl-UZ" dirty="0"/>
              <a:t>– хатоликлар қандайдир маълум бўлган у ёки бу қонуниятларга бўйсунмайдилар.</a:t>
            </a:r>
            <a:endParaRPr lang="ru-RU" dirty="0"/>
          </a:p>
          <a:p>
            <a:pPr algn="just"/>
            <a:r>
              <a:rPr lang="uz-Cyrl-UZ" dirty="0" smtClean="0"/>
              <a:t>	</a:t>
            </a:r>
          </a:p>
          <a:p>
            <a:pPr algn="just"/>
            <a:r>
              <a:rPr lang="uz-Cyrl-UZ" dirty="0" smtClean="0"/>
              <a:t>	Қўпол </a:t>
            </a:r>
            <a:r>
              <a:rPr lang="uz-Cyrl-UZ" dirty="0"/>
              <a:t>хатоликларга эга ўлчовлар натижалари ноаниқ ўлчов деб қабул қилинади.</a:t>
            </a:r>
            <a:endParaRPr lang="ru-RU" dirty="0"/>
          </a:p>
          <a:p>
            <a:pPr algn="just"/>
            <a:r>
              <a:rPr lang="uz-Cyrl-UZ" dirty="0" smtClean="0"/>
              <a:t>	</a:t>
            </a:r>
          </a:p>
          <a:p>
            <a:pPr algn="just"/>
            <a:r>
              <a:rPr lang="uz-Cyrl-UZ" dirty="0" smtClean="0"/>
              <a:t>	Тасодифий </a:t>
            </a:r>
            <a:r>
              <a:rPr lang="uz-Cyrl-UZ" dirty="0"/>
              <a:t>хатоликлар ўзининг табиати ва катта-кичиклиги бўйича аввалдан маълум бўлмаган </a:t>
            </a:r>
            <a:r>
              <a:rPr lang="uz-Cyrl-UZ" dirty="0" smtClean="0"/>
              <a:t>бўлади</a:t>
            </a:r>
            <a:r>
              <a:rPr lang="uz-Cyrl-UZ" dirty="0"/>
              <a:t>. Такрорий ўтказилган ўлчовларда улар доимий бўлмайдилар, чунки улар ўлчов жараёнига турли сабабларнинг биргаликда таъсири натижасида пайдо бўлиб, бу сабабларнинг ҳар бири ўзини ҳар ҳил тутади ва бир-бирига боғлиқ эмас</a:t>
            </a:r>
            <a:r>
              <a:rPr lang="uz-Cyrl-UZ" dirty="0" smtClean="0"/>
              <a:t>.</a:t>
            </a:r>
          </a:p>
          <a:p>
            <a:pPr algn="just"/>
            <a:endParaRPr lang="uz-Cyrl-UZ" dirty="0" smtClean="0"/>
          </a:p>
          <a:p>
            <a:pPr algn="just"/>
            <a:r>
              <a:rPr lang="uz-Cyrl-UZ" dirty="0" smtClean="0"/>
              <a:t>	Бир </a:t>
            </a:r>
            <a:r>
              <a:rPr lang="uz-Cyrl-UZ" dirty="0"/>
              <a:t>ҳил ўлчовлардаги тасодифий хатоликларни ҳисобга олиб бўлмайди, аммо айнан бир доимий катталик учун такрорий ўлчовни бир ҳил синчковлик билан ўтказилганда тасодифий хатоликларнинг олинган натижаларга таъсирини систематик ва қўпол ҳатоликларни истисно этган ҳолда маълум бир эҳтимоллик билан баҳолаш мумкин.</a:t>
            </a:r>
            <a:endParaRPr lang="ru-RU" dirty="0"/>
          </a:p>
          <a:p>
            <a:pPr algn="just"/>
            <a:endParaRPr lang="uz-Cyrl-UZ" dirty="0" smtClean="0"/>
          </a:p>
          <a:p>
            <a:pPr algn="just"/>
            <a:r>
              <a:rPr lang="uz-Cyrl-UZ" dirty="0" smtClean="0"/>
              <a:t>	Тасодифий </a:t>
            </a:r>
            <a:r>
              <a:rPr lang="uz-Cyrl-UZ" dirty="0"/>
              <a:t>хатоликларнинг назарияси математик статистика ва эҳтимоллик назарияси методларига асосланган бўлиб, бир неча бора такрорий ўлчовлар ўтказилганда якуний, охирги натижани аниқлаш имконини беради. Шу сабабли тасодифий хатоликлар теорияси ўлчов асбоблари ишларининг ишончлилиги ва ўлчовларнинг аниқлигини баҳолаш учун кенг қўлланилади</a:t>
            </a:r>
            <a:endParaRPr lang="uz-Cyrl-UZ" dirty="0" smtClean="0"/>
          </a:p>
        </p:txBody>
      </p:sp>
      <p:sp>
        <p:nvSpPr>
          <p:cNvPr id="13" name="Rectangle 9"/>
          <p:cNvSpPr>
            <a:spLocks noChangeArrowheads="1"/>
          </p:cNvSpPr>
          <p:nvPr/>
        </p:nvSpPr>
        <p:spPr bwMode="auto">
          <a:xfrm>
            <a:off x="4365938" y="267669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5" name="3.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7478" y="116114"/>
            <a:ext cx="609600" cy="609600"/>
          </a:xfrm>
          <a:prstGeom prst="rect">
            <a:avLst/>
          </a:prstGeom>
        </p:spPr>
      </p:pic>
    </p:spTree>
    <p:extLst>
      <p:ext uri="{BB962C8B-B14F-4D97-AF65-F5344CB8AC3E}">
        <p14:creationId xmlns:p14="http://schemas.microsoft.com/office/powerpoint/2010/main" val="650072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415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226</TotalTime>
  <Words>310</Words>
  <Application>Microsoft Office PowerPoint</Application>
  <PresentationFormat>Широкоэкранный</PresentationFormat>
  <Paragraphs>135</Paragraphs>
  <Slides>13</Slides>
  <Notes>0</Notes>
  <HiddenSlides>0</HiddenSlides>
  <MMClips>13</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13</vt:i4>
      </vt:variant>
    </vt:vector>
  </HeadingPairs>
  <TitlesOfParts>
    <vt:vector size="20" baseType="lpstr">
      <vt:lpstr>Arial</vt:lpstr>
      <vt:lpstr>Calibri</vt:lpstr>
      <vt:lpstr>Century Schoolbook</vt:lpstr>
      <vt:lpstr>Times New Roman</vt:lpstr>
      <vt:lpstr>Wingdings 2</vt:lpstr>
      <vt:lpstr>View</vt:lpstr>
      <vt:lpstr>Формула</vt:lpstr>
      <vt:lpstr>3-мавзу: Ўлчаш хатоликлари</vt:lpstr>
      <vt:lpstr>Ўлчаш ва ўлчов асбобларининг хатоликлари ҳақида асосий тушунча</vt:lpstr>
      <vt:lpstr>Ўлчаш ва ўлчов асбобларининг хатоликлари ҳақида асосий тушунча</vt:lpstr>
      <vt:lpstr>Ўлчаш ва ўлчов асбобларининг хатоликлари ҳақида асосий тушунча</vt:lpstr>
      <vt:lpstr>Ўлчов асбобларининг асосий элементлари</vt:lpstr>
      <vt:lpstr>Ўлчов асбобларининг асосий элементлари</vt:lpstr>
      <vt:lpstr>Ўлчов асбобларининг асосий элементлари</vt:lpstr>
      <vt:lpstr>Ўлчов асбобларининг асосий элементлари</vt:lpstr>
      <vt:lpstr>Ўлчаш хатоликлари классификацияси</vt:lpstr>
      <vt:lpstr>Ўлчаш хатоликлари классификацияси</vt:lpstr>
      <vt:lpstr>Ўлчаш хатоликлари классификацияси</vt:lpstr>
      <vt:lpstr>Ўлчаш хатоликлари классификацияси</vt:lpstr>
      <vt:lpstr>Ўлчаш хатоликлари классификацияси</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21</cp:revision>
  <dcterms:created xsi:type="dcterms:W3CDTF">2019-04-14T07:26:13Z</dcterms:created>
  <dcterms:modified xsi:type="dcterms:W3CDTF">2019-04-18T07:48:05Z</dcterms:modified>
</cp:coreProperties>
</file>