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1"/>
  </p:notesMasterIdLst>
  <p:sldIdLst>
    <p:sldId id="256" r:id="rId2"/>
    <p:sldId id="296" r:id="rId3"/>
    <p:sldId id="257" r:id="rId4"/>
    <p:sldId id="297" r:id="rId5"/>
    <p:sldId id="298" r:id="rId6"/>
    <p:sldId id="299" r:id="rId7"/>
    <p:sldId id="300" r:id="rId8"/>
    <p:sldId id="301" r:id="rId9"/>
    <p:sldId id="258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326" r:id="rId35"/>
    <p:sldId id="327" r:id="rId36"/>
    <p:sldId id="331" r:id="rId37"/>
    <p:sldId id="328" r:id="rId38"/>
    <p:sldId id="329" r:id="rId39"/>
    <p:sldId id="330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962234-2005-4D96-8F53-8A8A9F264E1D}" type="datetimeFigureOut">
              <a:rPr lang="en-AU" smtClean="0"/>
              <a:t>2022-09-09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F525AB-DC7A-4DDD-9FB5-57B640FBC9E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86521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525AB-DC7A-4DDD-9FB5-57B640FBC9EC}" type="slidenum">
              <a:rPr lang="en-AU" smtClean="0"/>
              <a:t>21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20492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CC2367-B7E7-4D27-BF84-3506AA780C9B}" type="slidenum">
              <a:rPr lang="en-AU" smtClean="0"/>
              <a:t>26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865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CC2367-B7E7-4D27-BF84-3506AA780C9B}" type="slidenum">
              <a:rPr lang="en-AU" smtClean="0"/>
              <a:t>28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74070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BBC1C-A75A-49E1-A308-267979508E56}" type="datetime1">
              <a:rPr lang="en-AU" smtClean="0"/>
              <a:t>2022-09-09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32860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F812D-0DCB-46F7-89A8-B93A8B305215}" type="datetime1">
              <a:rPr lang="en-AU" smtClean="0"/>
              <a:t>2022-09-09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2468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9E4CD-73E0-464D-B145-9E28AFA0E729}" type="datetime1">
              <a:rPr lang="en-AU" smtClean="0"/>
              <a:t>2022-09-09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33935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87AA-B2F5-45EB-983B-83DA55CEFFBC}" type="datetime1">
              <a:rPr lang="en-AU" smtClean="0"/>
              <a:t>2022-09-09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1919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E12BA-14C5-4699-AAAB-2D2280F2A13D}" type="datetime1">
              <a:rPr lang="en-AU" smtClean="0"/>
              <a:t>2022-09-09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0655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4637-03B8-4124-80D9-D9FC3B027DA9}" type="datetime1">
              <a:rPr lang="en-AU" smtClean="0"/>
              <a:t>2022-09-09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56824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588D-4F88-4F43-9C48-33878CE11928}" type="datetime1">
              <a:rPr lang="en-AU" smtClean="0"/>
              <a:t>2022-09-09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7025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6B4A5-4AF0-4625-9ACE-DC0EA233EA15}" type="datetime1">
              <a:rPr lang="en-AU" smtClean="0"/>
              <a:t>2022-09-09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25831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5832-9F9F-48DC-B3E9-5BEDA95A3A81}" type="datetime1">
              <a:rPr lang="en-AU" smtClean="0"/>
              <a:t>2022-09-09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24527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C03B5-9F74-457F-988F-6801D7A8D11E}" type="datetime1">
              <a:rPr lang="en-AU" smtClean="0"/>
              <a:t>2022-09-09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34550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AB67F-28F5-4A2C-94BA-B2CB38AA5427}" type="datetime1">
              <a:rPr lang="en-AU" smtClean="0"/>
              <a:t>2022-09-09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0283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E6015-F07F-4AF7-8D4A-71B79275BEA4}" type="datetime1">
              <a:rPr lang="en-AU" smtClean="0"/>
              <a:t>2022-09-09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0D32E-6026-43D1-B4F9-895B4756D80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97488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rdictionary.com/economics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74812"/>
            <a:ext cx="9144000" cy="2286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4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ECONOMIC ANALYSIS</a:t>
            </a:r>
            <a:endParaRPr lang="en-AU" sz="49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618446" y="2859540"/>
            <a:ext cx="9049554" cy="3811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– 1  (Week 1) </a:t>
            </a:r>
          </a:p>
          <a:p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(Chapter 1) </a:t>
            </a:r>
          </a:p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AU" sz="3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6660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7012" y="1355638"/>
            <a:ext cx="10515600" cy="5502361"/>
          </a:xfrm>
        </p:spPr>
        <p:txBody>
          <a:bodyPr/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studying this chapter students will be able to learn: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Economics and Engineering Economics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Why engineer needs the concept of economics?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Role of Engineer in making decision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terminologies used in the engineering economic analysis.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engineering economics.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develop cash flow diagram. </a:t>
            </a:r>
          </a:p>
          <a:p>
            <a:endParaRPr lang="en-AU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415070" y="411924"/>
            <a:ext cx="7239711" cy="9437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689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20426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Economics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938" y="1445989"/>
            <a:ext cx="9027611" cy="4710112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Economics is the study of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individual or  society manages its scarce resources.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Allocation of the resources to fulfill the unlimited desires of the human beings.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Economics is the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science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examines how people choose to use limited or scarce resources in attempting to satisfy their unlimited wants. [1]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science that deals with the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production, distribution, and consumption of wealth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with the various related problems of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finance, taxation, etc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[2]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1440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252" y="206062"/>
            <a:ext cx="5830889" cy="1366233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Engineering Economics??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773" y="1336919"/>
            <a:ext cx="9011971" cy="5201993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economics is the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practical application of economic principles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field of engineering technology. [3]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any engineering design to be successful, it must be technically sound and produce benefits.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 should exceeds the cost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associated with the design.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field of engineering economics is required to know  about the various financial and economic aspects technically involved with the project from its planning phase to the workout phase.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297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377" y="0"/>
            <a:ext cx="8305823" cy="1752599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Engineering Economics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8698" y="1459918"/>
            <a:ext cx="8973336" cy="5189114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“Engineering economics deals with the methods that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enables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to take economics decision towards 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minimizing the cost or maximizing benefits</a:t>
            </a:r>
            <a:r>
              <a:rPr lang="en-US" altLang="en-US" b="1" dirty="0">
                <a:solidFill>
                  <a:srgbClr val="99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business organization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”. [4]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“Engineering Economics deals with the concepts and techniques of analysis useful in evaluating the worth of systems, products, and services in relation to their cost”.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simplest term, engineering economy is a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collection of techniques that simplify comparisons of alternatives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on an economic basis. [5] </a:t>
            </a:r>
          </a:p>
          <a:p>
            <a:pPr algn="just"/>
            <a:endParaRPr lang="en-US" alt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1333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252" y="1"/>
            <a:ext cx="10018713" cy="1449946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 of Engineering Economics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512" y="1199122"/>
            <a:ext cx="8981401" cy="5408054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pioneer in the field of engineering economics was 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Arthur M. Wellington, a civil engineer. (1847 -1895)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[3]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father of subject engineering economy,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capitalized cost method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of analysis to select the preferred length of rail lines or curvatures. [3]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 Theory of Railway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Location”, published by New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York: John Wiley &amp; Sons,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1887,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written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him 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pioneered engineering interest in economic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(6)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“A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 book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“Principles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Engineering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Economy”,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York: The Ronald Press Company, 1930, was published by Eugene Grant.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12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6513" y="179007"/>
            <a:ext cx="10018713" cy="1171978"/>
          </a:xfrm>
        </p:spPr>
        <p:txBody>
          <a:bodyPr>
            <a:normAutofit/>
          </a:bodyPr>
          <a:lstStyle/>
          <a:p>
            <a:pPr algn="ctr"/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 of engineers in decision making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078" y="1350985"/>
            <a:ext cx="9039349" cy="5370490"/>
          </a:xfrm>
        </p:spPr>
        <p:txBody>
          <a:bodyPr>
            <a:normAutofit fontScale="925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the development of any product,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engineers are called upon to translate the idea into reality.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engineers are planners and designers, they must consider the costs and benefits associated in the particular project.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manufacturing or construction, engineering is involved (about 85%) from conceptual design to distribution.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Engineers must decide if the benefits of the project exceeds its cost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must make this  comparison in unified framework.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framework within which this comparison is made is the field of engineering economics.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engineers are required to have the knowledge of engineering economics. </a:t>
            </a:r>
          </a:p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0019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1890" y="341605"/>
            <a:ext cx="9243790" cy="872544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Engineering 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Economics  </a:t>
            </a:r>
            <a:endParaRPr lang="en-AU" sz="32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580" y="1246504"/>
            <a:ext cx="8934696" cy="521335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  <a:tabLst>
                <a:tab pos="1885950" algn="l"/>
              </a:tabLst>
              <a:defRPr/>
            </a:pPr>
            <a:r>
              <a:rPr lang="en-US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Principle </a:t>
            </a:r>
            <a:r>
              <a:rPr lang="en-US" b="1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1: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Develop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Alternatives:</a:t>
            </a:r>
            <a:r>
              <a:rPr lang="en-US" b="1" i="1" dirty="0" smtClean="0">
                <a:solidFill>
                  <a:srgbClr val="9966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tabLst>
                <a:tab pos="1885950" algn="l"/>
              </a:tabLst>
              <a:defRPr/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decision involves making the choice among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alternatives. </a:t>
            </a:r>
            <a:endParaRPr lang="en-US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tabLst>
                <a:tab pos="1885950" algn="l"/>
              </a:tabLst>
              <a:defRPr/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alternatives need to be identified and then defined for subsequent analysis. </a:t>
            </a:r>
            <a:endParaRPr lang="en-US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tabLst>
                <a:tab pos="1885950" algn="l"/>
              </a:tabLst>
              <a:defRPr/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Developing and defining the alternatives for detailed evaluation is important because of the resulting impact on the quality of decision.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defRPr/>
            </a:pPr>
            <a:endParaRPr lang="en-AU" b="1" dirty="0"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1885950" algn="l"/>
              </a:tabLst>
              <a:defRPr/>
            </a:pPr>
            <a:endParaRPr lang="en-US" b="1" dirty="0" smtClean="0">
              <a:latin typeface="Constantia" panose="0203060205030603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1885950" algn="l"/>
              </a:tabLst>
              <a:defRPr/>
            </a:pPr>
            <a:endParaRPr lang="en-US" b="1" dirty="0">
              <a:latin typeface="Constantia" panose="0203060205030603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6673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169" y="486221"/>
            <a:ext cx="9104290" cy="6371779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  <a:tabLst>
                <a:tab pos="1885950" algn="l"/>
              </a:tabLst>
              <a:defRPr/>
            </a:pPr>
            <a:r>
              <a:rPr lang="en-US" b="1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Principle </a:t>
            </a:r>
            <a:r>
              <a:rPr lang="en-US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2: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Focus on the Differences: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the differences in expected future outcomes among the alternatives are relevant to their comparison and should be considered in the decision.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Outcomes that are common can be ignored in the comparison</a:t>
            </a:r>
            <a:r>
              <a:rPr lang="en-US" b="1" dirty="0">
                <a:latin typeface="Constantia" panose="02030602050306030303" pitchFamily="18" charset="0"/>
                <a:cs typeface="Times New Roman" panose="02020603050405020304" pitchFamily="18" charset="0"/>
              </a:rPr>
              <a:t>. </a:t>
            </a:r>
            <a:endParaRPr lang="en-US" b="1" dirty="0" smtClean="0"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3: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a Consistent Viewpoint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prospective outcomes of the alternatives, economic and other, should be consistently developed from a defined viewpoint (perspective).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perspective of the owner or decision maker is normally used.   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  <a:defRPr/>
            </a:pPr>
            <a:endParaRPr lang="en-US" b="1" dirty="0"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404369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84820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Engineering Economics 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290" y="1252805"/>
            <a:ext cx="8975502" cy="5508604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4: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a Common Unit of Measure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i="1" dirty="0">
                <a:solidFill>
                  <a:srgbClr val="99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 common unit of measurement to enumerate as many of the prospective outcomes as possible will make easier the analysis and comparison of the alternatives.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more than one monetary units is used for the economic comparison than it makes the project complicated to analyse.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example: if the money is invested in Rupees, the benefits cannot be in Dollar.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852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551" y="0"/>
            <a:ext cx="8767271" cy="1752599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Engineering Economics 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21" y="876299"/>
            <a:ext cx="9011971" cy="4712595"/>
          </a:xfrm>
        </p:spPr>
        <p:txBody>
          <a:bodyPr>
            <a:normAutofit lnSpcReduction="10000"/>
          </a:bodyPr>
          <a:lstStyle/>
          <a:p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en-US" b="1" u="sng" dirty="0">
                <a:latin typeface="Constantia" panose="02030602050306030303" pitchFamily="18" charset="0"/>
                <a:cs typeface="Times New Roman" panose="02020603050405020304" pitchFamily="18" charset="0"/>
              </a:rPr>
              <a:t>Principle </a:t>
            </a:r>
            <a:r>
              <a:rPr lang="en-US" b="1" u="sng" dirty="0" smtClean="0">
                <a:latin typeface="Constantia" panose="02030602050306030303" pitchFamily="18" charset="0"/>
                <a:cs typeface="Times New Roman" panose="02020603050405020304" pitchFamily="18" charset="0"/>
              </a:rPr>
              <a:t>5:</a:t>
            </a:r>
            <a:r>
              <a:rPr lang="en-US" b="1" dirty="0" smtClean="0">
                <a:latin typeface="Constantia" panose="02030602050306030303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 All Relevant Criteria</a:t>
            </a:r>
            <a:endParaRPr lang="en-US" b="1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u="sng" dirty="0" smtClean="0">
                <a:latin typeface="Constantia" panose="02030602050306030303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of preferred alternative requires the use of criteria or several criteria.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engineering economic analysis, the primary criteria may be the long term financial interest of the owner.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Capitals should be allocated to provide the maximum benefit to the owner.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defRPr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769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9010" y="0"/>
            <a:ext cx="10930922" cy="1752599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Engineering 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7335" y="1305058"/>
            <a:ext cx="9037730" cy="46643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</a:t>
            </a:r>
            <a:r>
              <a:rPr lang="en-US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Make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Uncertainty Explicit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Uncertainty is inherent in projecting the future outcomes of the alternatives and should be recognized in their analysis and comparison.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Dealing with uncertainty is very important in engineering economic analysis as its magnitude and impacts of future outcome is unknown. 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  <a:defRPr/>
            </a:pPr>
            <a:endParaRPr lang="en-AU" b="1" dirty="0"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740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5465" y="286555"/>
            <a:ext cx="8731875" cy="1294371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Engineering Economics 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533" y="1439259"/>
            <a:ext cx="9014137" cy="4351338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  <a:defRPr/>
            </a:pP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</a:t>
            </a:r>
            <a:r>
              <a:rPr lang="en-US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: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Revisit the Decision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defRPr/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decision making results from an adaptive process to the extent practicable, the initial projected outcomes of the selected alternative should be subsequently compared with actual results achieved.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009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0673" y="222160"/>
            <a:ext cx="10106674" cy="1752599"/>
          </a:xfrm>
        </p:spPr>
        <p:txBody>
          <a:bodyPr>
            <a:normAutofit/>
          </a:bodyPr>
          <a:lstStyle/>
          <a:p>
            <a:pPr algn="ctr"/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8700" y="1610931"/>
            <a:ext cx="9011970" cy="4480775"/>
          </a:xfrm>
        </p:spPr>
        <p:txBody>
          <a:bodyPr/>
          <a:lstStyle/>
          <a:p>
            <a:pPr marL="0" indent="0" algn="just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 Capital: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financial resources involved in establishing and sustaining an enterprise or project.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term describing wealth which may be utilized to economic advantage.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form of wealth may be as cash, land, equipment, finished product, raw materials etc.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can also be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referred as the initial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nvestment for the project. 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92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992" y="193183"/>
            <a:ext cx="10068038" cy="1752599"/>
          </a:xfrm>
        </p:spPr>
        <p:txBody>
          <a:bodyPr>
            <a:normAutofit/>
          </a:bodyPr>
          <a:lstStyle/>
          <a:p>
            <a:pPr algn="ctr"/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6893" y="1592239"/>
            <a:ext cx="9023777" cy="47641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 Assets: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economic resource of entity (including money resources, physical resources, and intangible resources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 investment of the capital, assets are generated inside the organization or project. </a:t>
            </a:r>
          </a:p>
          <a:p>
            <a:pPr marL="0" indent="0" algn="just">
              <a:buNone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Cash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Flow: </a:t>
            </a:r>
            <a:endParaRPr lang="en-US" alt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Actual statement showing actual amount coming into the firm and/or going out of the firm.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Graphical representation of the actual money going out and coming in the organization is cash flow diagram. 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8697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366" y="1521016"/>
            <a:ext cx="8985183" cy="251386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Annuity: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series of equal payments or receipt occurring at equal interval of time.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Amount paid annually/monthly/weekly etc. including reimbursement of borrowed capital and payment of interest.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10256" y="144697"/>
            <a:ext cx="934682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6" name="Rectangle 5"/>
          <p:cNvSpPr/>
          <p:nvPr/>
        </p:nvSpPr>
        <p:spPr>
          <a:xfrm>
            <a:off x="925129" y="4939662"/>
            <a:ext cx="87984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Here in the above figure, the series of equal magnitude amount A is occurring at equal interval of time. Therefore A is referred as annuity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400838" y="3863899"/>
            <a:ext cx="4797938" cy="1073514"/>
            <a:chOff x="2387959" y="4138274"/>
            <a:chExt cx="4797938" cy="1073514"/>
          </a:xfrm>
        </p:grpSpPr>
        <p:cxnSp>
          <p:nvCxnSpPr>
            <p:cNvPr id="10" name="Straight Connector 9"/>
            <p:cNvCxnSpPr/>
            <p:nvPr/>
          </p:nvCxnSpPr>
          <p:spPr>
            <a:xfrm flipV="1">
              <a:off x="2653048" y="4842456"/>
              <a:ext cx="3219718" cy="12879"/>
            </a:xfrm>
            <a:prstGeom prst="line">
              <a:avLst/>
            </a:prstGeom>
            <a:ln w="28575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5898524" y="4842456"/>
              <a:ext cx="296214" cy="0"/>
            </a:xfrm>
            <a:prstGeom prst="line">
              <a:avLst/>
            </a:prstGeom>
            <a:ln w="28575">
              <a:prstDash val="sys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207617" y="4842456"/>
              <a:ext cx="706192" cy="0"/>
            </a:xfrm>
            <a:prstGeom prst="line">
              <a:avLst/>
            </a:prstGeom>
            <a:ln w="28575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flipV="1">
              <a:off x="3425780" y="4475409"/>
              <a:ext cx="0" cy="33485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 flipV="1">
              <a:off x="4084749" y="4475409"/>
              <a:ext cx="0" cy="33485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V="1">
              <a:off x="4726548" y="4507606"/>
              <a:ext cx="0" cy="33485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V="1">
              <a:off x="5361905" y="4507606"/>
              <a:ext cx="0" cy="33485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 flipV="1">
              <a:off x="6207617" y="4462530"/>
              <a:ext cx="0" cy="33485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 flipV="1">
              <a:off x="6913809" y="4462530"/>
              <a:ext cx="0" cy="33485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3255137" y="4138274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10888" y="4152160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548391" y="4165038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186973" y="4165038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047705" y="4138274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760895" y="4149076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87959" y="4657790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59964" y="4793019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919468" y="4810052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554824" y="4805485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196622" y="4815214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982771" y="4842456"/>
              <a:ext cx="673995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N-1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760894" y="4821654"/>
              <a:ext cx="42500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AU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en-AU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9098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517" y="1541068"/>
            <a:ext cx="10018713" cy="2417887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Break 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 point </a:t>
            </a:r>
            <a:endParaRPr lang="en-US" alt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point where the total cost line and the total sales line intersects each other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shown in figure below.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point where there is neither profit nor loss.</a:t>
            </a:r>
          </a:p>
          <a:p>
            <a:pPr marL="0" indent="0">
              <a:buNone/>
            </a:pPr>
            <a:endParaRPr lang="en-US" alt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309545" y="173344"/>
            <a:ext cx="9488489" cy="17507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2462282" y="3352800"/>
            <a:ext cx="7183013" cy="3215425"/>
            <a:chOff x="2742" y="1999"/>
            <a:chExt cx="6176" cy="3857"/>
          </a:xfrm>
        </p:grpSpPr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6427" y="1999"/>
              <a:ext cx="1318" cy="463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 b="1" dirty="0" smtClean="0">
                  <a:solidFill>
                    <a:srgbClr val="660033"/>
                  </a:solidFill>
                </a:rPr>
                <a:t>Total Sales</a:t>
              </a:r>
              <a:endParaRPr lang="en-US" altLang="en-US" sz="2000" dirty="0">
                <a:solidFill>
                  <a:srgbClr val="660033"/>
                </a:solidFill>
              </a:endParaRPr>
            </a:p>
          </p:txBody>
        </p:sp>
        <p:grpSp>
          <p:nvGrpSpPr>
            <p:cNvPr id="7" name="Group 7"/>
            <p:cNvGrpSpPr>
              <a:grpSpLocks/>
            </p:cNvGrpSpPr>
            <p:nvPr/>
          </p:nvGrpSpPr>
          <p:grpSpPr bwMode="auto">
            <a:xfrm>
              <a:off x="2742" y="2014"/>
              <a:ext cx="6176" cy="3842"/>
              <a:chOff x="2742" y="2014"/>
              <a:chExt cx="6176" cy="3842"/>
            </a:xfrm>
          </p:grpSpPr>
          <p:sp>
            <p:nvSpPr>
              <p:cNvPr id="8" name="Line 8"/>
              <p:cNvSpPr>
                <a:spLocks noChangeShapeType="1"/>
              </p:cNvSpPr>
              <p:nvPr/>
            </p:nvSpPr>
            <p:spPr bwMode="auto">
              <a:xfrm>
                <a:off x="3427" y="2462"/>
                <a:ext cx="0" cy="308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9" name="Line 9"/>
              <p:cNvSpPr>
                <a:spLocks noChangeShapeType="1"/>
              </p:cNvSpPr>
              <p:nvPr/>
            </p:nvSpPr>
            <p:spPr bwMode="auto">
              <a:xfrm>
                <a:off x="3427" y="5548"/>
                <a:ext cx="4050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0" name="Text Box 10"/>
              <p:cNvSpPr txBox="1">
                <a:spLocks noChangeArrowheads="1"/>
              </p:cNvSpPr>
              <p:nvPr/>
            </p:nvSpPr>
            <p:spPr bwMode="auto">
              <a:xfrm>
                <a:off x="2742" y="2014"/>
                <a:ext cx="1647" cy="2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b="1" dirty="0">
                    <a:solidFill>
                      <a:srgbClr val="660033"/>
                    </a:solidFill>
                  </a:rPr>
                  <a:t>Cost/Revenue </a:t>
                </a:r>
              </a:p>
            </p:txBody>
          </p:sp>
          <p:sp>
            <p:nvSpPr>
              <p:cNvPr id="11" name="Text Box 11"/>
              <p:cNvSpPr txBox="1">
                <a:spLocks noChangeArrowheads="1"/>
              </p:cNvSpPr>
              <p:nvPr/>
            </p:nvSpPr>
            <p:spPr bwMode="auto">
              <a:xfrm>
                <a:off x="7477" y="5394"/>
                <a:ext cx="1350" cy="462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b="1"/>
                  <a:t>Production </a:t>
                </a:r>
                <a:endParaRPr lang="en-US" altLang="en-US" sz="2000"/>
              </a:p>
            </p:txBody>
          </p:sp>
          <p:sp>
            <p:nvSpPr>
              <p:cNvPr id="12" name="Line 12"/>
              <p:cNvSpPr>
                <a:spLocks noChangeShapeType="1"/>
              </p:cNvSpPr>
              <p:nvPr/>
            </p:nvSpPr>
            <p:spPr bwMode="auto">
              <a:xfrm flipH="1" flipV="1">
                <a:off x="6577" y="2616"/>
                <a:ext cx="900" cy="61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3" name="Text Box 13"/>
              <p:cNvSpPr txBox="1">
                <a:spLocks noChangeArrowheads="1"/>
              </p:cNvSpPr>
              <p:nvPr/>
            </p:nvSpPr>
            <p:spPr bwMode="auto">
              <a:xfrm>
                <a:off x="3727" y="4468"/>
                <a:ext cx="750" cy="308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>
                    <a:solidFill>
                      <a:srgbClr val="660033"/>
                    </a:solidFill>
                  </a:rPr>
                  <a:t>Loss</a:t>
                </a:r>
              </a:p>
            </p:txBody>
          </p:sp>
          <p:sp>
            <p:nvSpPr>
              <p:cNvPr id="14" name="Line 14"/>
              <p:cNvSpPr>
                <a:spLocks noChangeShapeType="1"/>
              </p:cNvSpPr>
              <p:nvPr/>
            </p:nvSpPr>
            <p:spPr bwMode="auto">
              <a:xfrm flipV="1">
                <a:off x="3427" y="2616"/>
                <a:ext cx="3150" cy="293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5" name="Line 15"/>
              <p:cNvSpPr>
                <a:spLocks noChangeShapeType="1"/>
              </p:cNvSpPr>
              <p:nvPr/>
            </p:nvSpPr>
            <p:spPr bwMode="auto">
              <a:xfrm flipV="1">
                <a:off x="3427" y="3234"/>
                <a:ext cx="4050" cy="138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6" name="Text Box 16"/>
              <p:cNvSpPr txBox="1">
                <a:spLocks noChangeArrowheads="1"/>
              </p:cNvSpPr>
              <p:nvPr/>
            </p:nvSpPr>
            <p:spPr bwMode="auto">
              <a:xfrm>
                <a:off x="6127" y="3079"/>
                <a:ext cx="750" cy="309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>
                    <a:solidFill>
                      <a:srgbClr val="660033"/>
                    </a:solidFill>
                  </a:rPr>
                  <a:t>Profit </a:t>
                </a:r>
              </a:p>
            </p:txBody>
          </p:sp>
          <p:sp>
            <p:nvSpPr>
              <p:cNvPr id="17" name="Line 17"/>
              <p:cNvSpPr>
                <a:spLocks noChangeShapeType="1"/>
              </p:cNvSpPr>
              <p:nvPr/>
            </p:nvSpPr>
            <p:spPr bwMode="auto">
              <a:xfrm>
                <a:off x="5077" y="4159"/>
                <a:ext cx="1350" cy="61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AU"/>
              </a:p>
            </p:txBody>
          </p:sp>
          <p:sp>
            <p:nvSpPr>
              <p:cNvPr id="18" name="Text Box 18"/>
              <p:cNvSpPr txBox="1">
                <a:spLocks noChangeArrowheads="1"/>
              </p:cNvSpPr>
              <p:nvPr/>
            </p:nvSpPr>
            <p:spPr bwMode="auto">
              <a:xfrm>
                <a:off x="5677" y="4776"/>
                <a:ext cx="1950" cy="463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1800" b="1" dirty="0"/>
                  <a:t>Break Even Point</a:t>
                </a:r>
              </a:p>
            </p:txBody>
          </p:sp>
          <p:sp>
            <p:nvSpPr>
              <p:cNvPr id="19" name="Text Box 19"/>
              <p:cNvSpPr txBox="1">
                <a:spLocks noChangeArrowheads="1"/>
              </p:cNvSpPr>
              <p:nvPr/>
            </p:nvSpPr>
            <p:spPr bwMode="auto">
              <a:xfrm>
                <a:off x="7627" y="2925"/>
                <a:ext cx="1291" cy="463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bg2"/>
                  </a:buClr>
                  <a:buSzPct val="75000"/>
                  <a:buFont typeface="Wingdings" panose="05000000000000000000" pitchFamily="2" charset="2"/>
                  <a:buChar char="n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80000"/>
                  <a:buFont typeface="Wingdings" panose="05000000000000000000" pitchFamily="2" charset="2"/>
                  <a:buChar char="¨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bg2"/>
                  </a:buClr>
                  <a:buSzPct val="65000"/>
                  <a:buFont typeface="Wingdings" panose="05000000000000000000" pitchFamily="2" charset="2"/>
                  <a:buChar char="n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¨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bg2"/>
                  </a:buClr>
                  <a:buFont typeface="Wingdings" panose="05000000000000000000" pitchFamily="2" charset="2"/>
                  <a:buChar char="§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 b="1" dirty="0" smtClean="0">
                    <a:solidFill>
                      <a:srgbClr val="660033"/>
                    </a:solidFill>
                  </a:rPr>
                  <a:t>Total Cost</a:t>
                </a:r>
                <a:r>
                  <a:rPr lang="en-US" altLang="en-US" sz="1200" b="1" dirty="0" smtClean="0">
                    <a:solidFill>
                      <a:srgbClr val="660033"/>
                    </a:solidFill>
                  </a:rPr>
                  <a:t> </a:t>
                </a:r>
                <a:endParaRPr lang="en-US" altLang="en-US" sz="1800" dirty="0">
                  <a:solidFill>
                    <a:srgbClr val="660033"/>
                  </a:solidFill>
                </a:endParaRPr>
              </a:p>
            </p:txBody>
          </p:sp>
        </p:grpSp>
      </p:grp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2230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577" y="1270265"/>
            <a:ext cx="8986215" cy="558773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Interest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Interest is the fee that is charged for use of someone else’s money.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size of the fee will depend upon the total amount of money borrowed and the length of time over which it is borrowed. </a:t>
            </a:r>
          </a:p>
          <a:p>
            <a:pPr marL="0" indent="0" algn="just">
              <a:buNone/>
            </a:pPr>
            <a:r>
              <a:rPr lang="en-A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Interest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interest charges under the condition that interest in any time period is charged only on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initial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principal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Compound Interest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type of interest that is periodically added to the amount investment (or loan) so that subsequent interest is based on the cumulative amount </a:t>
            </a:r>
          </a:p>
          <a:p>
            <a:endParaRPr lang="en-AU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468191" y="0"/>
            <a:ext cx="9337184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0292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2941" y="1417748"/>
            <a:ext cx="9037729" cy="509896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Decision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process of choosing the best option among the various available alternatives. </a:t>
            </a:r>
          </a:p>
          <a:p>
            <a:pPr marL="0" indent="0" algn="just">
              <a:buNone/>
            </a:pPr>
            <a:r>
              <a:rPr lang="en-A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under certainty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decisions that assumes complete information and no uncertainty connected with the analysis of the decisions. </a:t>
            </a:r>
          </a:p>
          <a:p>
            <a:pPr marL="0" indent="0" algn="just">
              <a:buNone/>
            </a:pPr>
            <a:r>
              <a:rPr lang="en-AU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under </a:t>
            </a:r>
            <a:r>
              <a:rPr lang="en-A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uncertainty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for which the analyst elects to consider several possible futures, the probabilities of which cannot be estimated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278248" y="-103031"/>
            <a:ext cx="9591521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93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905" y="1511120"/>
            <a:ext cx="8949766" cy="521035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under </a:t>
            </a:r>
            <a:r>
              <a:rPr lang="en-A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decision problem in which the analyst elects to consider several possible futures, the probabilities of which can be estimated.  </a:t>
            </a:r>
          </a:p>
          <a:p>
            <a:pPr marL="0" indent="0" algn="just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Economic life/Useful life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timeframe an asset will be economically useful.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timeframe within which the assets at can be kept in productive use in a trade or business. </a:t>
            </a:r>
          </a:p>
          <a:p>
            <a:pPr marL="0" indent="0" algn="just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Analysis period/Study period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time span over which the economic effects of an investments will be evaluated.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368401" y="196403"/>
            <a:ext cx="9411216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20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2217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072" y="1259290"/>
            <a:ext cx="9143477" cy="312420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Compound rate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rate which is used to calculate the future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value of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present value is called the compound rate. </a:t>
            </a:r>
          </a:p>
          <a:p>
            <a:pPr marL="0" indent="0" algn="just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Discount rate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The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rate used to calculate the present value of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</a:p>
          <a:p>
            <a:pPr marL="0" indent="0" algn="just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future cash flows. It is inverse of compounding.</a:t>
            </a:r>
          </a:p>
          <a:p>
            <a:pPr algn="just"/>
            <a:endParaRPr lang="en-AU" dirty="0"/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5219163" y="5447761"/>
            <a:ext cx="160664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" name="Straight Arrow Connector 4"/>
          <p:cNvCxnSpPr>
            <a:cxnSpLocks noChangeShapeType="1"/>
          </p:cNvCxnSpPr>
          <p:nvPr/>
        </p:nvCxnSpPr>
        <p:spPr bwMode="auto">
          <a:xfrm>
            <a:off x="5219163" y="5447761"/>
            <a:ext cx="0" cy="45720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6" name="Straight Arrow Connector 5"/>
          <p:cNvCxnSpPr>
            <a:cxnSpLocks noChangeShapeType="1"/>
          </p:cNvCxnSpPr>
          <p:nvPr/>
        </p:nvCxnSpPr>
        <p:spPr bwMode="auto">
          <a:xfrm flipV="1">
            <a:off x="6825803" y="4990561"/>
            <a:ext cx="0" cy="45720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914363" y="5219161"/>
            <a:ext cx="304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b="1"/>
              <a:t>0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774288" y="5257261"/>
            <a:ext cx="304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b="1" dirty="0"/>
              <a:t>1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914363" y="5904961"/>
            <a:ext cx="68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b="1"/>
              <a:t>100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583788" y="4662877"/>
            <a:ext cx="685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b="1" dirty="0"/>
              <a:t>110</a:t>
            </a:r>
          </a:p>
        </p:txBody>
      </p:sp>
      <p:sp>
        <p:nvSpPr>
          <p:cNvPr id="11" name="Title 1"/>
          <p:cNvSpPr txBox="1">
            <a:spLocks noGrp="1"/>
          </p:cNvSpPr>
          <p:nvPr>
            <p:ph type="title"/>
          </p:nvPr>
        </p:nvSpPr>
        <p:spPr>
          <a:xfrm>
            <a:off x="998406" y="-8580"/>
            <a:ext cx="10145311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13" name="Curved Down Arrow 12"/>
          <p:cNvSpPr/>
          <p:nvPr/>
        </p:nvSpPr>
        <p:spPr>
          <a:xfrm>
            <a:off x="5219163" y="4797748"/>
            <a:ext cx="1555124" cy="46685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677467" y="4422562"/>
            <a:ext cx="7871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b="1" dirty="0" smtClean="0"/>
              <a:t>10 %</a:t>
            </a:r>
            <a:endParaRPr lang="en-AU" b="1" dirty="0"/>
          </a:p>
        </p:txBody>
      </p:sp>
      <p:sp>
        <p:nvSpPr>
          <p:cNvPr id="16" name="Curved Down Arrow 15"/>
          <p:cNvSpPr/>
          <p:nvPr/>
        </p:nvSpPr>
        <p:spPr>
          <a:xfrm rot="10800000">
            <a:off x="5219163" y="5569405"/>
            <a:ext cx="1555124" cy="46685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796597" y="6084897"/>
            <a:ext cx="7871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b="1" dirty="0" smtClean="0"/>
              <a:t>10 %</a:t>
            </a:r>
            <a:endParaRPr lang="en-AU" b="1" dirty="0"/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6423338" y="4469923"/>
            <a:ext cx="804930" cy="281417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7269588" y="4166313"/>
            <a:ext cx="24539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b="1" dirty="0" smtClean="0">
                <a:solidFill>
                  <a:schemeClr val="accent1"/>
                </a:solidFill>
              </a:rPr>
              <a:t>Compound rate </a:t>
            </a:r>
            <a:endParaRPr lang="en-AU" b="1" dirty="0">
              <a:solidFill>
                <a:schemeClr val="accent1"/>
              </a:solidFill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7421988" y="5758459"/>
            <a:ext cx="24539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AU" b="1" dirty="0" smtClean="0">
                <a:solidFill>
                  <a:schemeClr val="accent1"/>
                </a:solidFill>
              </a:rPr>
              <a:t>Discount rate </a:t>
            </a:r>
            <a:endParaRPr lang="en-AU" b="1" dirty="0">
              <a:solidFill>
                <a:schemeClr val="accent1"/>
              </a:solidFill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6515099" y="5952204"/>
            <a:ext cx="804930" cy="281417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>
          <a:xfrm>
            <a:off x="8971208" y="6271666"/>
            <a:ext cx="2743200" cy="365125"/>
          </a:xfrm>
        </p:spPr>
        <p:txBody>
          <a:bodyPr/>
          <a:lstStyle/>
          <a:p>
            <a:fld id="{1C0EFC43-1ADD-4952-B492-8FECD4FE203F}" type="slidenum">
              <a:rPr lang="en-AU" smtClean="0"/>
              <a:t>21</a:t>
            </a:fld>
            <a:endParaRPr lang="en-AU"/>
          </a:p>
        </p:txBody>
      </p:sp>
      <p:sp>
        <p:nvSpPr>
          <p:cNvPr id="2" name="Rectangle 1"/>
          <p:cNvSpPr/>
          <p:nvPr/>
        </p:nvSpPr>
        <p:spPr>
          <a:xfrm>
            <a:off x="744579" y="4644317"/>
            <a:ext cx="40353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figure represents compounding and discounting the present and future value with 10% interest rate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6999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2789" y="1498239"/>
            <a:ext cx="9127881" cy="48581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Depreciation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Decrease in the value of the asset with the passage of          time. </a:t>
            </a:r>
          </a:p>
          <a:p>
            <a:pPr marL="0" indent="0" algn="just">
              <a:buNone/>
            </a:pPr>
            <a:r>
              <a:rPr lang="en-AU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 Salvage value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Receipt at project termination for sale or transfer of         the equipment.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other words, it is the second hand value of the asset. </a:t>
            </a:r>
          </a:p>
          <a:p>
            <a:pPr marL="0" indent="0" algn="just">
              <a:buNone/>
            </a:pPr>
            <a:r>
              <a:rPr lang="en-AU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 Scrap Value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Receipt at project termination after dismantling the         asset or equipment. </a:t>
            </a:r>
          </a:p>
          <a:p>
            <a:endParaRPr lang="en-AU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304006" y="132007"/>
            <a:ext cx="9514248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22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4595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911" y="1420967"/>
            <a:ext cx="9140759" cy="53005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 Capital Recovery Cost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annual equivalent cost of the capital cost.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If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one time incurring cost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a project is converted         into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annual basis, it is called capital recovery cost. </a:t>
            </a:r>
          </a:p>
          <a:p>
            <a:pPr marL="0" indent="0" algn="just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16. Opportunity Cost  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value of benefits sacrificed in selecting a course of action among alternatives.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of the next best opportunity foregone by deciding to do one thing rather than another.</a:t>
            </a:r>
            <a:endParaRPr lang="en-GB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991672" y="28978"/>
            <a:ext cx="10109915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23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8061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667" y="1523999"/>
            <a:ext cx="9282429" cy="51974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. Sunk Cost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It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money that is invested in one project cannot be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recovered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invest in the new project.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Marginal Cost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Marginal costs are year by year estimates of the costs to</a:t>
            </a:r>
          </a:p>
          <a:p>
            <a:pPr marL="0" indent="0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own and operate an assets for that year.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Marginal cost of the product is the cost of producing an </a:t>
            </a:r>
          </a:p>
          <a:p>
            <a:pPr marL="0" indent="0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additional cost of that product.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445674" y="196403"/>
            <a:ext cx="9346822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24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4135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2789" y="1627028"/>
            <a:ext cx="9127882" cy="4954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19. Inflation </a:t>
            </a:r>
          </a:p>
          <a:p>
            <a:pPr marL="609600" indent="-609600"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in the average price paid for goods and services bringing about reduction in the purchasing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power of money.</a:t>
            </a:r>
          </a:p>
          <a:p>
            <a:pPr marL="609600" indent="-609600"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Decrease in the purchasing power of money with passage of time. 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converse of inflation is deflation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marL="0" indent="0">
              <a:buNone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20. Economic Efficiency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It is the ratio of output to input of a business system. 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Economic Efficiency = (Worth/Cost) *100%</a:t>
            </a:r>
          </a:p>
          <a:p>
            <a:pPr marL="609600" indent="-609600">
              <a:buFont typeface="Wingdings" panose="05000000000000000000" pitchFamily="2" charset="2"/>
              <a:buChar char="Ø"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085067" y="209280"/>
            <a:ext cx="9990764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25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4229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548" y="1408088"/>
            <a:ext cx="9076366" cy="494826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21. 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Intangibles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Conditions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economy factors that cannot be readily evaluated in quantitative terms as in money.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accounting, the assets that cannot be reliably evaluated (e.g., goodwill, social values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22. Time value of money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Since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has the ability to earn interest, its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value </a:t>
            </a:r>
          </a:p>
          <a:p>
            <a:pPr marL="0" indent="0" algn="just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increases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time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It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relationship between interest and time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059309" y="119130"/>
            <a:ext cx="10042280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Terminologies in Engineering Economic Analysis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26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5663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1888" y="231820"/>
            <a:ext cx="8883182" cy="965915"/>
          </a:xfrm>
        </p:spPr>
        <p:txBody>
          <a:bodyPr>
            <a:normAutofit/>
          </a:bodyPr>
          <a:lstStyle/>
          <a:p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Cash Flow</a:t>
            </a:r>
            <a:endParaRPr lang="en-AU" sz="32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4077" y="1197735"/>
            <a:ext cx="9036593" cy="590711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analysis of events and transactions that affects the cash position of company is termed as cash flow.</a:t>
            </a:r>
            <a:r>
              <a:rPr lang="en-GB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cash flow is the statement that shows the actual amount coming into the organization or project or going out from the organization or project.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actual amount coming into the organization is called the cash inflow.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actual amount going out from the organization is called the cash outflow.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the cash inflow and cash outflow in any period of time is called the net cash flow of that period.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 Cash Flow = Cash Inflow – Cash Outflow  </a:t>
            </a:r>
          </a:p>
          <a:p>
            <a:pPr algn="just"/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27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353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 flipH="1" flipV="1">
            <a:off x="3461386" y="3080191"/>
            <a:ext cx="12879" cy="218940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8919759" y="3095220"/>
            <a:ext cx="0" cy="257577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437347" y="-103031"/>
            <a:ext cx="7028624" cy="1752599"/>
          </a:xfrm>
        </p:spPr>
        <p:txBody>
          <a:bodyPr>
            <a:normAutofit/>
          </a:bodyPr>
          <a:lstStyle/>
          <a:p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Cash Flow 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ont’d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..)</a:t>
            </a:r>
            <a:endParaRPr lang="en-AU" sz="32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24316"/>
              </p:ext>
            </p:extLst>
          </p:nvPr>
        </p:nvGraphicFramePr>
        <p:xfrm>
          <a:off x="988431" y="1223704"/>
          <a:ext cx="8361631" cy="454152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4050526"/>
                <a:gridCol w="431110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en-US" sz="28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Cash Inflows</a:t>
                      </a:r>
                      <a:endParaRPr lang="en-A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en-US" sz="28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Cash outflows</a:t>
                      </a:r>
                      <a:endParaRPr lang="en-A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en-AU" sz="2400" b="1" dirty="0" smtClean="0"/>
                        <a:t>Actual money coming inside the organization </a:t>
                      </a:r>
                      <a:endParaRPr lang="en-A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Wingdings" panose="05000000000000000000" pitchFamily="2" charset="2"/>
                        <a:buChar char="Ø"/>
                      </a:pPr>
                      <a:r>
                        <a:rPr lang="en-AU" sz="2400" b="1" dirty="0" smtClean="0"/>
                        <a:t>Actual money going out from an organization</a:t>
                      </a:r>
                      <a:endParaRPr lang="en-AU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en-AU" sz="2400" b="1" dirty="0" smtClean="0"/>
                        <a:t>Represented by the upward pointing arrow (  )</a:t>
                      </a:r>
                      <a:endParaRPr lang="en-A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en-AU" sz="2400" b="1" dirty="0" smtClean="0"/>
                        <a:t>Represented by the downward pointing arrow ( )</a:t>
                      </a:r>
                      <a:endParaRPr lang="en-AU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en-AU" sz="2400" b="1" dirty="0" smtClean="0"/>
                        <a:t>Sign convention is positive (+)</a:t>
                      </a:r>
                      <a:endParaRPr lang="en-A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en-AU" sz="2400" b="1" dirty="0" smtClean="0"/>
                        <a:t>Sign Convention is negative (-) </a:t>
                      </a:r>
                      <a:endParaRPr lang="en-AU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en-AU" sz="2400" b="1" dirty="0" smtClean="0"/>
                        <a:t>Examples: Savings, receipts, profit, revenue, income, gain, salvage value</a:t>
                      </a:r>
                      <a:endParaRPr lang="en-A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en-AU" sz="2400" b="1" dirty="0" smtClean="0"/>
                        <a:t>Examples: Investment, payment,</a:t>
                      </a:r>
                      <a:r>
                        <a:rPr lang="en-AU" sz="2400" b="1" baseline="0" dirty="0" smtClean="0"/>
                        <a:t> expenses, deposit, loss, costs, operation, maintenance, tax</a:t>
                      </a:r>
                      <a:endParaRPr lang="en-AU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28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44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1591" y="172946"/>
            <a:ext cx="6049830" cy="1752599"/>
          </a:xfrm>
        </p:spPr>
        <p:txBody>
          <a:bodyPr>
            <a:normAutofit/>
          </a:bodyPr>
          <a:lstStyle/>
          <a:p>
            <a:r>
              <a:rPr lang="en-US" altLang="en-US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Cash Flow Diagram</a:t>
            </a:r>
            <a:br>
              <a:rPr lang="en-US" altLang="en-US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2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1519" y="1254011"/>
            <a:ext cx="8937636" cy="5262699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graphical representation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actual money coming in and going out from the organization in a time scale is called the cash flow diagram.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cash flow diagram is a very important tool in engineering economic analysis, because it form the basis for evaluating alternatives. 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cash flow diagram includes what is known, what is estimated, and what is needed. [5]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cash flow diagram is drawn , another person should easily understand and able to work on the problem by seeing the diagram.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29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7437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6432" y="-198898"/>
            <a:ext cx="7247565" cy="1752599"/>
          </a:xfrm>
        </p:spPr>
        <p:txBody>
          <a:bodyPr>
            <a:normAutofit/>
          </a:bodyPr>
          <a:lstStyle/>
          <a:p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Features of 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cash flow diagram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154" y="1174376"/>
            <a:ext cx="8961844" cy="5406728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en-US" altLang="en-US" sz="28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Horizontal </a:t>
            </a:r>
            <a:r>
              <a:rPr lang="en-US" altLang="en-US" sz="28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  <a:r>
              <a:rPr lang="en-US" alt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Denotes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which marked off in equal increment, one per period up to the duration of project.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time (t) = 0, it represents the present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 (beginning of the year 1)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when t=1, it represent the end of time period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(end of year 1) . (As shown in figure below)</a:t>
            </a:r>
          </a:p>
          <a:p>
            <a:pPr algn="just">
              <a:buFont typeface="Symbol" panose="05050102010706020507" pitchFamily="18" charset="2"/>
              <a:buChar char=""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Symbol" panose="05050102010706020507" pitchFamily="18" charset="2"/>
              <a:buChar char=""/>
            </a:pPr>
            <a:endParaRPr lang="en-US" alt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Symbol" panose="05050102010706020507" pitchFamily="18" charset="2"/>
              <a:buChar char=""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figure, year 0 is present time (beginning of year 1) and year 1 is the end of year 1.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 of year 1 is the beginning of year 2) 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30</a:t>
            </a:fld>
            <a:endParaRPr lang="en-AU"/>
          </a:p>
        </p:txBody>
      </p:sp>
      <p:cxnSp>
        <p:nvCxnSpPr>
          <p:cNvPr id="6" name="Straight Connector 5"/>
          <p:cNvCxnSpPr/>
          <p:nvPr/>
        </p:nvCxnSpPr>
        <p:spPr>
          <a:xfrm>
            <a:off x="3773509" y="4325217"/>
            <a:ext cx="3747752" cy="0"/>
          </a:xfrm>
          <a:prstGeom prst="line">
            <a:avLst/>
          </a:prstGeom>
          <a:ln w="381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618965" y="4235066"/>
            <a:ext cx="37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94477" y="4252375"/>
            <a:ext cx="37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30966" y="4257810"/>
            <a:ext cx="37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93472" y="4265254"/>
            <a:ext cx="37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48212" y="4271555"/>
            <a:ext cx="37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80684" y="4252376"/>
            <a:ext cx="37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2877619" y="4334864"/>
            <a:ext cx="862884" cy="309369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833183" y="4658060"/>
            <a:ext cx="208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Beginning of year 1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4549028" y="4095819"/>
            <a:ext cx="275630" cy="175667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992452" y="3741489"/>
            <a:ext cx="208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 of year 1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93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7251" y="-180277"/>
            <a:ext cx="10018713" cy="1752599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Features of cash flow 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diagram 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..)</a:t>
            </a:r>
            <a:endParaRPr lang="en-AU" sz="32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162" y="1136372"/>
            <a:ext cx="8996993" cy="356525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AU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Arrows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direction on the cash flow diagram indicates whether its cash inflow or outflow and is very important in analysis.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upward pointing arrow is positive cash flow i.e. inflow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downward pointing arrow is negative cash flow i.e.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outflow.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Arrow lengths are approximately proportional to the magnitude of the cash flow.</a:t>
            </a:r>
          </a:p>
          <a:p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31</a:t>
            </a:fld>
            <a:endParaRPr lang="en-AU"/>
          </a:p>
        </p:txBody>
      </p:sp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4427634" y="5622656"/>
            <a:ext cx="3429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V="1">
            <a:off x="5097857" y="4784456"/>
            <a:ext cx="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>
            <a:off x="5113434" y="5622656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>
            <a:off x="5875434" y="5622656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6561234" y="5622656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7170834" y="5622656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 flipH="1">
            <a:off x="7845871" y="5622656"/>
            <a:ext cx="10763" cy="531991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5402128" y="4368859"/>
            <a:ext cx="21679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 dirty="0" smtClean="0"/>
              <a:t> cash inflow</a:t>
            </a:r>
            <a:endParaRPr lang="en-US" altLang="en-US" sz="2400" b="1" dirty="0"/>
          </a:p>
        </p:txBody>
      </p:sp>
      <p:sp>
        <p:nvSpPr>
          <p:cNvPr id="17" name="Text Box 20"/>
          <p:cNvSpPr txBox="1">
            <a:spLocks noChangeArrowheads="1"/>
          </p:cNvSpPr>
          <p:nvPr/>
        </p:nvSpPr>
        <p:spPr bwMode="auto">
          <a:xfrm>
            <a:off x="4199034" y="5394056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/>
              <a:t>0</a:t>
            </a:r>
          </a:p>
        </p:txBody>
      </p:sp>
      <p:sp>
        <p:nvSpPr>
          <p:cNvPr id="18" name="Text Box 22"/>
          <p:cNvSpPr txBox="1">
            <a:spLocks noChangeArrowheads="1"/>
          </p:cNvSpPr>
          <p:nvPr/>
        </p:nvSpPr>
        <p:spPr bwMode="auto">
          <a:xfrm>
            <a:off x="4999671" y="5343614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 dirty="0"/>
              <a:t>1</a:t>
            </a:r>
          </a:p>
        </p:txBody>
      </p:sp>
      <p:sp>
        <p:nvSpPr>
          <p:cNvPr id="19" name="Text Box 23"/>
          <p:cNvSpPr txBox="1">
            <a:spLocks noChangeArrowheads="1"/>
          </p:cNvSpPr>
          <p:nvPr/>
        </p:nvSpPr>
        <p:spPr bwMode="auto">
          <a:xfrm>
            <a:off x="5800308" y="5330735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/>
              <a:t>2</a:t>
            </a:r>
          </a:p>
        </p:txBody>
      </p:sp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6486108" y="5343614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/>
              <a:t>3</a:t>
            </a: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095708" y="5343614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/>
              <a:t>4</a:t>
            </a:r>
          </a:p>
        </p:txBody>
      </p:sp>
      <p:sp>
        <p:nvSpPr>
          <p:cNvPr id="22" name="Text Box 26"/>
          <p:cNvSpPr txBox="1">
            <a:spLocks noChangeArrowheads="1"/>
          </p:cNvSpPr>
          <p:nvPr/>
        </p:nvSpPr>
        <p:spPr bwMode="auto">
          <a:xfrm>
            <a:off x="7768629" y="5330735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/>
              <a:t>5</a:t>
            </a:r>
          </a:p>
        </p:txBody>
      </p:sp>
      <p:sp>
        <p:nvSpPr>
          <p:cNvPr id="23" name="Text Box 27"/>
          <p:cNvSpPr txBox="1">
            <a:spLocks noChangeArrowheads="1"/>
          </p:cNvSpPr>
          <p:nvPr/>
        </p:nvSpPr>
        <p:spPr bwMode="auto">
          <a:xfrm>
            <a:off x="8085234" y="5394056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/>
              <a:t>Time in years</a:t>
            </a:r>
          </a:p>
        </p:txBody>
      </p:sp>
      <p:sp>
        <p:nvSpPr>
          <p:cNvPr id="24" name="Line 5"/>
          <p:cNvSpPr>
            <a:spLocks noChangeShapeType="1"/>
          </p:cNvSpPr>
          <p:nvPr/>
        </p:nvSpPr>
        <p:spPr bwMode="auto">
          <a:xfrm flipV="1">
            <a:off x="5875434" y="4784456"/>
            <a:ext cx="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5" name="Line 5"/>
          <p:cNvSpPr>
            <a:spLocks noChangeShapeType="1"/>
          </p:cNvSpPr>
          <p:nvPr/>
        </p:nvSpPr>
        <p:spPr bwMode="auto">
          <a:xfrm flipV="1">
            <a:off x="6579985" y="4822556"/>
            <a:ext cx="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6" name="Line 5"/>
          <p:cNvSpPr>
            <a:spLocks noChangeShapeType="1"/>
          </p:cNvSpPr>
          <p:nvPr/>
        </p:nvSpPr>
        <p:spPr bwMode="auto">
          <a:xfrm flipV="1">
            <a:off x="7174560" y="4784456"/>
            <a:ext cx="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7" name="Line 5"/>
          <p:cNvSpPr>
            <a:spLocks noChangeShapeType="1"/>
          </p:cNvSpPr>
          <p:nvPr/>
        </p:nvSpPr>
        <p:spPr bwMode="auto">
          <a:xfrm flipV="1">
            <a:off x="7845871" y="4822556"/>
            <a:ext cx="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5490571" y="6078369"/>
            <a:ext cx="21679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 dirty="0" smtClean="0"/>
              <a:t> cash outflow</a:t>
            </a:r>
            <a:endParaRPr lang="en-US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6747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8142" y="1174459"/>
            <a:ext cx="9058285" cy="53937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AU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Perspective </a:t>
            </a:r>
            <a:r>
              <a:rPr lang="en-AU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Viewpoint </a:t>
            </a:r>
            <a:endParaRPr lang="en-AU" b="1" u="sng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Generally, there are always two parties involved in the cash flow: First is the lender and second is the borrower.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viewpoint must be determined prior placing a sign in each cash flow and diagramming it. 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general sample of the cash flow diagram from Lender’s perspective and borrower perspective is presented in the figure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32</a:t>
            </a:fld>
            <a:endParaRPr lang="en-AU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36978" y="-340217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Features of cash flow diagram 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..)</a:t>
            </a:r>
            <a:endParaRPr lang="en-AU" sz="32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3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33</a:t>
            </a:fld>
            <a:endParaRPr lang="en-AU"/>
          </a:p>
        </p:txBody>
      </p:sp>
      <p:grpSp>
        <p:nvGrpSpPr>
          <p:cNvPr id="5" name="Group 4"/>
          <p:cNvGrpSpPr/>
          <p:nvPr/>
        </p:nvGrpSpPr>
        <p:grpSpPr>
          <a:xfrm>
            <a:off x="2057400" y="677549"/>
            <a:ext cx="6553200" cy="5472113"/>
            <a:chOff x="1143000" y="1219200"/>
            <a:chExt cx="6553200" cy="5472113"/>
          </a:xfrm>
        </p:grpSpPr>
        <p:sp>
          <p:nvSpPr>
            <p:cNvPr id="6" name="Line 4"/>
            <p:cNvSpPr>
              <a:spLocks noChangeShapeType="1"/>
            </p:cNvSpPr>
            <p:nvPr/>
          </p:nvSpPr>
          <p:spPr bwMode="auto">
            <a:xfrm>
              <a:off x="1981200" y="2438400"/>
              <a:ext cx="34290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7" name="Line 5"/>
            <p:cNvSpPr>
              <a:spLocks noChangeShapeType="1"/>
            </p:cNvSpPr>
            <p:nvPr/>
          </p:nvSpPr>
          <p:spPr bwMode="auto">
            <a:xfrm flipV="1">
              <a:off x="1981200" y="1600200"/>
              <a:ext cx="0" cy="8382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8" name="Line 6"/>
            <p:cNvSpPr>
              <a:spLocks noChangeShapeType="1"/>
            </p:cNvSpPr>
            <p:nvPr/>
          </p:nvSpPr>
          <p:spPr bwMode="auto">
            <a:xfrm>
              <a:off x="2667000" y="2438400"/>
              <a:ext cx="0" cy="53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9" name="Line 7"/>
            <p:cNvSpPr>
              <a:spLocks noChangeShapeType="1"/>
            </p:cNvSpPr>
            <p:nvPr/>
          </p:nvSpPr>
          <p:spPr bwMode="auto">
            <a:xfrm>
              <a:off x="3429000" y="2438400"/>
              <a:ext cx="0" cy="53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4114800" y="2438400"/>
              <a:ext cx="0" cy="53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4724400" y="2438400"/>
              <a:ext cx="0" cy="53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5410200" y="2438400"/>
              <a:ext cx="0" cy="9906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auto">
            <a:xfrm>
              <a:off x="1447800" y="1219200"/>
              <a:ext cx="17526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400" b="1" dirty="0" smtClean="0"/>
                <a:t>1000</a:t>
              </a:r>
              <a:endParaRPr lang="en-US" altLang="en-US" sz="2400" b="1" dirty="0"/>
            </a:p>
          </p:txBody>
        </p:sp>
        <p:sp>
          <p:nvSpPr>
            <p:cNvPr id="14" name="Text Box 13"/>
            <p:cNvSpPr txBox="1">
              <a:spLocks noChangeArrowheads="1"/>
            </p:cNvSpPr>
            <p:nvPr/>
          </p:nvSpPr>
          <p:spPr bwMode="auto">
            <a:xfrm>
              <a:off x="1905000" y="2895600"/>
              <a:ext cx="10668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000" b="1"/>
                <a:t>      120</a:t>
              </a:r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2819400" y="2895600"/>
              <a:ext cx="11430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000" b="1"/>
                <a:t>   120</a:t>
              </a: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3810000" y="2895600"/>
              <a:ext cx="11430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000" b="1"/>
                <a:t>120</a:t>
              </a:r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4419600" y="2895600"/>
              <a:ext cx="11430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000" b="1"/>
                <a:t>120</a:t>
              </a:r>
            </a:p>
          </p:txBody>
        </p:sp>
        <p:sp>
          <p:nvSpPr>
            <p:cNvPr id="18" name="Text Box 18"/>
            <p:cNvSpPr txBox="1">
              <a:spLocks noChangeArrowheads="1"/>
            </p:cNvSpPr>
            <p:nvPr/>
          </p:nvSpPr>
          <p:spPr bwMode="auto">
            <a:xfrm>
              <a:off x="4953000" y="3308621"/>
              <a:ext cx="13716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000" b="1" dirty="0" smtClean="0"/>
                <a:t> </a:t>
              </a:r>
              <a:r>
                <a:rPr lang="en-US" altLang="en-US" sz="2000" b="1" dirty="0"/>
                <a:t>1120</a:t>
              </a:r>
            </a:p>
          </p:txBody>
        </p:sp>
        <p:sp>
          <p:nvSpPr>
            <p:cNvPr id="19" name="Text Box 19"/>
            <p:cNvSpPr txBox="1">
              <a:spLocks noChangeArrowheads="1"/>
            </p:cNvSpPr>
            <p:nvPr/>
          </p:nvSpPr>
          <p:spPr bwMode="auto">
            <a:xfrm>
              <a:off x="1981200" y="3810000"/>
              <a:ext cx="3733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Borrower Point of view</a:t>
              </a:r>
            </a:p>
          </p:txBody>
        </p:sp>
        <p:sp>
          <p:nvSpPr>
            <p:cNvPr id="20" name="Text Box 20"/>
            <p:cNvSpPr txBox="1">
              <a:spLocks noChangeArrowheads="1"/>
            </p:cNvSpPr>
            <p:nvPr/>
          </p:nvSpPr>
          <p:spPr bwMode="auto">
            <a:xfrm>
              <a:off x="1752600" y="22098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0</a:t>
              </a:r>
            </a:p>
          </p:txBody>
        </p:sp>
        <p:sp>
          <p:nvSpPr>
            <p:cNvPr id="21" name="Text Box 22"/>
            <p:cNvSpPr txBox="1">
              <a:spLocks noChangeArrowheads="1"/>
            </p:cNvSpPr>
            <p:nvPr/>
          </p:nvSpPr>
          <p:spPr bwMode="auto">
            <a:xfrm>
              <a:off x="2514600" y="21336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1</a:t>
              </a:r>
            </a:p>
          </p:txBody>
        </p:sp>
        <p:sp>
          <p:nvSpPr>
            <p:cNvPr id="22" name="Text Box 23"/>
            <p:cNvSpPr txBox="1">
              <a:spLocks noChangeArrowheads="1"/>
            </p:cNvSpPr>
            <p:nvPr/>
          </p:nvSpPr>
          <p:spPr bwMode="auto">
            <a:xfrm>
              <a:off x="3276600" y="21336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2</a:t>
              </a:r>
            </a:p>
          </p:txBody>
        </p:sp>
        <p:sp>
          <p:nvSpPr>
            <p:cNvPr id="23" name="Text Box 24"/>
            <p:cNvSpPr txBox="1">
              <a:spLocks noChangeArrowheads="1"/>
            </p:cNvSpPr>
            <p:nvPr/>
          </p:nvSpPr>
          <p:spPr bwMode="auto">
            <a:xfrm>
              <a:off x="3962400" y="21336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3</a:t>
              </a:r>
            </a:p>
          </p:txBody>
        </p:sp>
        <p:sp>
          <p:nvSpPr>
            <p:cNvPr id="24" name="Text Box 25"/>
            <p:cNvSpPr txBox="1">
              <a:spLocks noChangeArrowheads="1"/>
            </p:cNvSpPr>
            <p:nvPr/>
          </p:nvSpPr>
          <p:spPr bwMode="auto">
            <a:xfrm>
              <a:off x="4572000" y="21336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4</a:t>
              </a:r>
            </a:p>
          </p:txBody>
        </p:sp>
        <p:sp>
          <p:nvSpPr>
            <p:cNvPr id="25" name="Text Box 26"/>
            <p:cNvSpPr txBox="1">
              <a:spLocks noChangeArrowheads="1"/>
            </p:cNvSpPr>
            <p:nvPr/>
          </p:nvSpPr>
          <p:spPr bwMode="auto">
            <a:xfrm>
              <a:off x="5257800" y="21336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5</a:t>
              </a:r>
            </a:p>
          </p:txBody>
        </p:sp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5638800" y="2209800"/>
              <a:ext cx="1905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Time in years</a:t>
              </a:r>
            </a:p>
          </p:txBody>
        </p:sp>
        <p:sp>
          <p:nvSpPr>
            <p:cNvPr id="27" name="Line 28"/>
            <p:cNvSpPr>
              <a:spLocks noChangeShapeType="1"/>
            </p:cNvSpPr>
            <p:nvPr/>
          </p:nvSpPr>
          <p:spPr bwMode="auto">
            <a:xfrm>
              <a:off x="1905000" y="5334000"/>
              <a:ext cx="35052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28" name="Line 30"/>
            <p:cNvSpPr>
              <a:spLocks noChangeShapeType="1"/>
            </p:cNvSpPr>
            <p:nvPr/>
          </p:nvSpPr>
          <p:spPr bwMode="auto">
            <a:xfrm>
              <a:off x="1905000" y="5334000"/>
              <a:ext cx="0" cy="7620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29" name="Line 31"/>
            <p:cNvSpPr>
              <a:spLocks noChangeShapeType="1"/>
            </p:cNvSpPr>
            <p:nvPr/>
          </p:nvSpPr>
          <p:spPr bwMode="auto">
            <a:xfrm flipV="1">
              <a:off x="2590800" y="4800600"/>
              <a:ext cx="0" cy="53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30" name="Line 32"/>
            <p:cNvSpPr>
              <a:spLocks noChangeShapeType="1"/>
            </p:cNvSpPr>
            <p:nvPr/>
          </p:nvSpPr>
          <p:spPr bwMode="auto">
            <a:xfrm flipV="1">
              <a:off x="3429000" y="4800600"/>
              <a:ext cx="0" cy="53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31" name="Line 33"/>
            <p:cNvSpPr>
              <a:spLocks noChangeShapeType="1"/>
            </p:cNvSpPr>
            <p:nvPr/>
          </p:nvSpPr>
          <p:spPr bwMode="auto">
            <a:xfrm flipV="1">
              <a:off x="4800600" y="4800600"/>
              <a:ext cx="0" cy="53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32" name="Line 34"/>
            <p:cNvSpPr>
              <a:spLocks noChangeShapeType="1"/>
            </p:cNvSpPr>
            <p:nvPr/>
          </p:nvSpPr>
          <p:spPr bwMode="auto">
            <a:xfrm flipV="1">
              <a:off x="4114800" y="4800600"/>
              <a:ext cx="0" cy="53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33" name="Line 35"/>
            <p:cNvSpPr>
              <a:spLocks noChangeShapeType="1"/>
            </p:cNvSpPr>
            <p:nvPr/>
          </p:nvSpPr>
          <p:spPr bwMode="auto">
            <a:xfrm flipV="1">
              <a:off x="5410200" y="4419600"/>
              <a:ext cx="0" cy="914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AU"/>
            </a:p>
          </p:txBody>
        </p:sp>
        <p:sp>
          <p:nvSpPr>
            <p:cNvPr id="34" name="Text Box 36"/>
            <p:cNvSpPr txBox="1">
              <a:spLocks noChangeArrowheads="1"/>
            </p:cNvSpPr>
            <p:nvPr/>
          </p:nvSpPr>
          <p:spPr bwMode="auto">
            <a:xfrm>
              <a:off x="1143000" y="5943600"/>
              <a:ext cx="17526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400" b="1" dirty="0" smtClean="0"/>
                <a:t> </a:t>
              </a:r>
              <a:r>
                <a:rPr lang="en-US" altLang="en-US" sz="2400" b="1" dirty="0"/>
                <a:t>1000</a:t>
              </a:r>
            </a:p>
          </p:txBody>
        </p:sp>
        <p:sp>
          <p:nvSpPr>
            <p:cNvPr id="35" name="Text Box 37"/>
            <p:cNvSpPr txBox="1">
              <a:spLocks noChangeArrowheads="1"/>
            </p:cNvSpPr>
            <p:nvPr/>
          </p:nvSpPr>
          <p:spPr bwMode="auto">
            <a:xfrm>
              <a:off x="1905000" y="4419600"/>
              <a:ext cx="10668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000" b="1"/>
                <a:t>      120</a:t>
              </a:r>
            </a:p>
          </p:txBody>
        </p:sp>
        <p:sp>
          <p:nvSpPr>
            <p:cNvPr id="36" name="Text Box 38"/>
            <p:cNvSpPr txBox="1">
              <a:spLocks noChangeArrowheads="1"/>
            </p:cNvSpPr>
            <p:nvPr/>
          </p:nvSpPr>
          <p:spPr bwMode="auto">
            <a:xfrm>
              <a:off x="2667000" y="4419600"/>
              <a:ext cx="10668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000" b="1"/>
                <a:t>      120</a:t>
              </a:r>
            </a:p>
          </p:txBody>
        </p:sp>
        <p:sp>
          <p:nvSpPr>
            <p:cNvPr id="37" name="Text Box 39"/>
            <p:cNvSpPr txBox="1">
              <a:spLocks noChangeArrowheads="1"/>
            </p:cNvSpPr>
            <p:nvPr/>
          </p:nvSpPr>
          <p:spPr bwMode="auto">
            <a:xfrm>
              <a:off x="3429000" y="4419600"/>
              <a:ext cx="10668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000" b="1"/>
                <a:t>      120</a:t>
              </a:r>
            </a:p>
          </p:txBody>
        </p:sp>
        <p:sp>
          <p:nvSpPr>
            <p:cNvPr id="38" name="Text Box 40"/>
            <p:cNvSpPr txBox="1">
              <a:spLocks noChangeArrowheads="1"/>
            </p:cNvSpPr>
            <p:nvPr/>
          </p:nvSpPr>
          <p:spPr bwMode="auto">
            <a:xfrm>
              <a:off x="4038600" y="4419600"/>
              <a:ext cx="10668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000" b="1"/>
                <a:t>      120</a:t>
              </a:r>
            </a:p>
          </p:txBody>
        </p:sp>
        <p:sp>
          <p:nvSpPr>
            <p:cNvPr id="39" name="Text Box 41"/>
            <p:cNvSpPr txBox="1">
              <a:spLocks noChangeArrowheads="1"/>
            </p:cNvSpPr>
            <p:nvPr/>
          </p:nvSpPr>
          <p:spPr bwMode="auto">
            <a:xfrm>
              <a:off x="5081743" y="4091781"/>
              <a:ext cx="13716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000" b="1" dirty="0" smtClean="0"/>
                <a:t>1120</a:t>
              </a:r>
              <a:endParaRPr lang="en-US" altLang="en-US" sz="2000" b="1" dirty="0"/>
            </a:p>
          </p:txBody>
        </p:sp>
        <p:sp>
          <p:nvSpPr>
            <p:cNvPr id="40" name="Text Box 42"/>
            <p:cNvSpPr txBox="1">
              <a:spLocks noChangeArrowheads="1"/>
            </p:cNvSpPr>
            <p:nvPr/>
          </p:nvSpPr>
          <p:spPr bwMode="auto">
            <a:xfrm>
              <a:off x="1600200" y="51054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0</a:t>
              </a:r>
            </a:p>
          </p:txBody>
        </p:sp>
        <p:sp>
          <p:nvSpPr>
            <p:cNvPr id="41" name="Text Box 44"/>
            <p:cNvSpPr txBox="1">
              <a:spLocks noChangeArrowheads="1"/>
            </p:cNvSpPr>
            <p:nvPr/>
          </p:nvSpPr>
          <p:spPr bwMode="auto">
            <a:xfrm>
              <a:off x="2438400" y="53340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1</a:t>
              </a:r>
            </a:p>
          </p:txBody>
        </p:sp>
        <p:sp>
          <p:nvSpPr>
            <p:cNvPr id="42" name="Text Box 45"/>
            <p:cNvSpPr txBox="1">
              <a:spLocks noChangeArrowheads="1"/>
            </p:cNvSpPr>
            <p:nvPr/>
          </p:nvSpPr>
          <p:spPr bwMode="auto">
            <a:xfrm>
              <a:off x="3276600" y="53340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2</a:t>
              </a:r>
            </a:p>
          </p:txBody>
        </p:sp>
        <p:sp>
          <p:nvSpPr>
            <p:cNvPr id="43" name="Text Box 46"/>
            <p:cNvSpPr txBox="1">
              <a:spLocks noChangeArrowheads="1"/>
            </p:cNvSpPr>
            <p:nvPr/>
          </p:nvSpPr>
          <p:spPr bwMode="auto">
            <a:xfrm>
              <a:off x="3962400" y="53340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3</a:t>
              </a:r>
            </a:p>
          </p:txBody>
        </p:sp>
        <p:sp>
          <p:nvSpPr>
            <p:cNvPr id="44" name="Text Box 47"/>
            <p:cNvSpPr txBox="1">
              <a:spLocks noChangeArrowheads="1"/>
            </p:cNvSpPr>
            <p:nvPr/>
          </p:nvSpPr>
          <p:spPr bwMode="auto">
            <a:xfrm>
              <a:off x="4648200" y="53340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4</a:t>
              </a:r>
            </a:p>
          </p:txBody>
        </p:sp>
        <p:sp>
          <p:nvSpPr>
            <p:cNvPr id="45" name="Text Box 48"/>
            <p:cNvSpPr txBox="1">
              <a:spLocks noChangeArrowheads="1"/>
            </p:cNvSpPr>
            <p:nvPr/>
          </p:nvSpPr>
          <p:spPr bwMode="auto">
            <a:xfrm>
              <a:off x="5257800" y="5334000"/>
              <a:ext cx="381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5</a:t>
              </a:r>
            </a:p>
          </p:txBody>
        </p:sp>
        <p:sp>
          <p:nvSpPr>
            <p:cNvPr id="46" name="Text Box 49"/>
            <p:cNvSpPr txBox="1">
              <a:spLocks noChangeArrowheads="1"/>
            </p:cNvSpPr>
            <p:nvPr/>
          </p:nvSpPr>
          <p:spPr bwMode="auto">
            <a:xfrm>
              <a:off x="5791200" y="5105400"/>
              <a:ext cx="19050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Time in years</a:t>
              </a:r>
            </a:p>
          </p:txBody>
        </p:sp>
        <p:sp>
          <p:nvSpPr>
            <p:cNvPr id="47" name="Text Box 50"/>
            <p:cNvSpPr txBox="1">
              <a:spLocks noChangeArrowheads="1"/>
            </p:cNvSpPr>
            <p:nvPr/>
          </p:nvSpPr>
          <p:spPr bwMode="auto">
            <a:xfrm>
              <a:off x="2438400" y="6324600"/>
              <a:ext cx="3733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 b="1"/>
                <a:t>Lender Point of view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690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0240" y="-131800"/>
            <a:ext cx="6024073" cy="1752599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Cash Flow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0287" y="1286500"/>
            <a:ext cx="10018713" cy="5571500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Single Cash Flow </a:t>
            </a:r>
          </a:p>
          <a:p>
            <a:pPr marL="457200" indent="-457200">
              <a:buFont typeface="+mj-lt"/>
              <a:buAutoNum type="arabicPeriod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Uniform Series Cash Flow 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34</a:t>
            </a:fld>
            <a:endParaRPr lang="en-AU"/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878C7D90-26DB-46EC-9C46-7E36A644C532}"/>
              </a:ext>
            </a:extLst>
          </p:cNvPr>
          <p:cNvCxnSpPr>
            <a:cxnSpLocks/>
          </p:cNvCxnSpPr>
          <p:nvPr/>
        </p:nvCxnSpPr>
        <p:spPr>
          <a:xfrm>
            <a:off x="2466511" y="2645732"/>
            <a:ext cx="22131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BF20E041-1582-42CF-8E5A-CD167686C3D7}"/>
              </a:ext>
            </a:extLst>
          </p:cNvPr>
          <p:cNvCxnSpPr>
            <a:cxnSpLocks/>
          </p:cNvCxnSpPr>
          <p:nvPr/>
        </p:nvCxnSpPr>
        <p:spPr>
          <a:xfrm>
            <a:off x="4679624" y="2645733"/>
            <a:ext cx="596348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57A8E733-CD2B-4F66-9CA5-574C6E6665B9}"/>
              </a:ext>
            </a:extLst>
          </p:cNvPr>
          <p:cNvCxnSpPr>
            <a:cxnSpLocks/>
          </p:cNvCxnSpPr>
          <p:nvPr/>
        </p:nvCxnSpPr>
        <p:spPr>
          <a:xfrm>
            <a:off x="5275972" y="2645732"/>
            <a:ext cx="221311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="" xmlns:a16="http://schemas.microsoft.com/office/drawing/2014/main" id="{98A9891C-9BEB-4EF8-9F46-865C21B22929}"/>
              </a:ext>
            </a:extLst>
          </p:cNvPr>
          <p:cNvCxnSpPr/>
          <p:nvPr/>
        </p:nvCxnSpPr>
        <p:spPr>
          <a:xfrm>
            <a:off x="3218058" y="5582142"/>
            <a:ext cx="0" cy="71561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="" xmlns:a16="http://schemas.microsoft.com/office/drawing/2014/main" id="{CC9E1BFF-6532-4BE8-B8C4-B45C36E65B40}"/>
              </a:ext>
            </a:extLst>
          </p:cNvPr>
          <p:cNvCxnSpPr/>
          <p:nvPr/>
        </p:nvCxnSpPr>
        <p:spPr>
          <a:xfrm flipV="1">
            <a:off x="7489085" y="1996379"/>
            <a:ext cx="0" cy="64935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1471682-0F0C-4497-93A4-37FDB377DA3A}"/>
              </a:ext>
            </a:extLst>
          </p:cNvPr>
          <p:cNvSpPr txBox="1"/>
          <p:nvPr/>
        </p:nvSpPr>
        <p:spPr>
          <a:xfrm>
            <a:off x="2294231" y="3268344"/>
            <a:ext cx="1338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/>
              <a:t>P</a:t>
            </a:r>
            <a:endParaRPr lang="en-AU" sz="2000" b="1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D122884B-4C73-47F4-989B-F67FAE14B8C4}"/>
              </a:ext>
            </a:extLst>
          </p:cNvPr>
          <p:cNvSpPr txBox="1"/>
          <p:nvPr/>
        </p:nvSpPr>
        <p:spPr>
          <a:xfrm>
            <a:off x="7349936" y="1698989"/>
            <a:ext cx="1338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/>
              <a:t>F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27FF96-27C3-477A-8020-453D8C12285C}"/>
              </a:ext>
            </a:extLst>
          </p:cNvPr>
          <p:cNvSpPr txBox="1"/>
          <p:nvPr/>
        </p:nvSpPr>
        <p:spPr>
          <a:xfrm>
            <a:off x="3987199" y="2017791"/>
            <a:ext cx="1649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/>
              <a:t>Interest =</a:t>
            </a:r>
            <a:r>
              <a:rPr lang="en-AU" sz="2000" b="1" dirty="0" err="1"/>
              <a:t>i</a:t>
            </a:r>
            <a:r>
              <a:rPr lang="en-AU" sz="2000" b="1" dirty="0"/>
              <a:t>%</a:t>
            </a:r>
            <a:r>
              <a:rPr lang="en-AU" sz="20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111D546-0F22-424A-8AAB-30D12906AF9F}"/>
              </a:ext>
            </a:extLst>
          </p:cNvPr>
          <p:cNvSpPr txBox="1"/>
          <p:nvPr/>
        </p:nvSpPr>
        <p:spPr>
          <a:xfrm>
            <a:off x="2294231" y="2324974"/>
            <a:ext cx="530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61CF0FDF-A11C-47F7-9018-493B606C7F6B}"/>
              </a:ext>
            </a:extLst>
          </p:cNvPr>
          <p:cNvSpPr txBox="1"/>
          <p:nvPr/>
        </p:nvSpPr>
        <p:spPr>
          <a:xfrm>
            <a:off x="7452640" y="2474022"/>
            <a:ext cx="530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3228324" y="5569263"/>
            <a:ext cx="3219718" cy="12879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473800" y="5569263"/>
            <a:ext cx="296214" cy="0"/>
          </a:xfrm>
          <a:prstGeom prst="line">
            <a:avLst/>
          </a:prstGeom>
          <a:ln w="28575"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782893" y="5569263"/>
            <a:ext cx="706192" cy="0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4001056" y="5202216"/>
            <a:ext cx="0" cy="33485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4660025" y="5202216"/>
            <a:ext cx="0" cy="33485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5301824" y="5234413"/>
            <a:ext cx="0" cy="33485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5937181" y="5234413"/>
            <a:ext cx="0" cy="33485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6782893" y="5189337"/>
            <a:ext cx="0" cy="33485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7489085" y="5189337"/>
            <a:ext cx="0" cy="33485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830413" y="4865081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86164" y="4878967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23667" y="4891845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62249" y="4891845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22981" y="4865081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36171" y="4875883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963235" y="5384597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835240" y="5519826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494744" y="5536859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30100" y="5532292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71898" y="5542021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558047" y="5569263"/>
            <a:ext cx="67399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N-1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36170" y="5548461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="" xmlns:a16="http://schemas.microsoft.com/office/drawing/2014/main" id="{CC9E1BFF-6532-4BE8-B8C4-B45C36E65B40}"/>
              </a:ext>
            </a:extLst>
          </p:cNvPr>
          <p:cNvCxnSpPr/>
          <p:nvPr/>
        </p:nvCxnSpPr>
        <p:spPr>
          <a:xfrm flipV="1">
            <a:off x="7489085" y="4242492"/>
            <a:ext cx="0" cy="64935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="" xmlns:a16="http://schemas.microsoft.com/office/drawing/2014/main" id="{98A9891C-9BEB-4EF8-9F46-865C21B22929}"/>
              </a:ext>
            </a:extLst>
          </p:cNvPr>
          <p:cNvCxnSpPr/>
          <p:nvPr/>
        </p:nvCxnSpPr>
        <p:spPr>
          <a:xfrm>
            <a:off x="2466511" y="2649591"/>
            <a:ext cx="0" cy="71561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71471682-0F0C-4497-93A4-37FDB377DA3A}"/>
              </a:ext>
            </a:extLst>
          </p:cNvPr>
          <p:cNvSpPr txBox="1"/>
          <p:nvPr/>
        </p:nvSpPr>
        <p:spPr>
          <a:xfrm>
            <a:off x="3057354" y="6256691"/>
            <a:ext cx="1338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 smtClean="0"/>
              <a:t>P</a:t>
            </a:r>
            <a:endParaRPr lang="en-AU" sz="2000" b="1" dirty="0"/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D122884B-4C73-47F4-989B-F67FAE14B8C4}"/>
              </a:ext>
            </a:extLst>
          </p:cNvPr>
          <p:cNvSpPr txBox="1"/>
          <p:nvPr/>
        </p:nvSpPr>
        <p:spPr>
          <a:xfrm>
            <a:off x="7364701" y="3901276"/>
            <a:ext cx="1338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b="1" dirty="0"/>
              <a:t>F </a:t>
            </a:r>
          </a:p>
        </p:txBody>
      </p:sp>
    </p:spTree>
    <p:extLst>
      <p:ext uri="{BB962C8B-B14F-4D97-AF65-F5344CB8AC3E}">
        <p14:creationId xmlns:p14="http://schemas.microsoft.com/office/powerpoint/2010/main" val="406358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5047" y="-434319"/>
            <a:ext cx="5537913" cy="1752599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Cash 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..)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530" y="1030378"/>
            <a:ext cx="10018713" cy="4631219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Uneven Series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Cash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Flow </a:t>
            </a: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Linear Gradient Series Cash Flow 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35</a:t>
            </a:fld>
            <a:endParaRPr lang="en-AU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3029760" y="2478857"/>
            <a:ext cx="3219718" cy="12879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275236" y="2478857"/>
            <a:ext cx="296214" cy="0"/>
          </a:xfrm>
          <a:prstGeom prst="line">
            <a:avLst/>
          </a:prstGeom>
          <a:ln w="28575"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584329" y="2478857"/>
            <a:ext cx="706192" cy="0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3802492" y="2111810"/>
            <a:ext cx="0" cy="33485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5103260" y="2246649"/>
            <a:ext cx="7897" cy="232209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584329" y="1487373"/>
            <a:ext cx="0" cy="946408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7290521" y="2294191"/>
            <a:ext cx="0" cy="13959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764671" y="2294191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36676" y="2429420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96180" y="2446453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31536" y="2441886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73334" y="2451615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59483" y="2478857"/>
            <a:ext cx="67399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N-1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37606" y="2458055"/>
            <a:ext cx="42500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6" name="Straight Arrow Connector 35"/>
          <p:cNvCxnSpPr/>
          <p:nvPr/>
        </p:nvCxnSpPr>
        <p:spPr>
          <a:xfrm flipV="1">
            <a:off x="4414234" y="1750414"/>
            <a:ext cx="0" cy="707641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V="1">
            <a:off x="5785835" y="1976770"/>
            <a:ext cx="0" cy="514967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="" xmlns:a16="http://schemas.microsoft.com/office/drawing/2014/main" id="{243D72E9-57A6-4AD8-A7E0-DC50E30BFE90}"/>
              </a:ext>
            </a:extLst>
          </p:cNvPr>
          <p:cNvCxnSpPr/>
          <p:nvPr/>
        </p:nvCxnSpPr>
        <p:spPr>
          <a:xfrm>
            <a:off x="2295146" y="5795341"/>
            <a:ext cx="36576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="" xmlns:a16="http://schemas.microsoft.com/office/drawing/2014/main" id="{5EE68E59-13CD-4832-921A-12FDEAC9A32C}"/>
              </a:ext>
            </a:extLst>
          </p:cNvPr>
          <p:cNvCxnSpPr/>
          <p:nvPr/>
        </p:nvCxnSpPr>
        <p:spPr>
          <a:xfrm rot="5400000" flipH="1" flipV="1">
            <a:off x="3588959" y="5642942"/>
            <a:ext cx="306388" cy="1587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="" xmlns:a16="http://schemas.microsoft.com/office/drawing/2014/main" id="{A4A70CF0-0966-4D7C-993C-2B796010C86C}"/>
              </a:ext>
            </a:extLst>
          </p:cNvPr>
          <p:cNvCxnSpPr/>
          <p:nvPr/>
        </p:nvCxnSpPr>
        <p:spPr>
          <a:xfrm rot="5400000" flipH="1" flipV="1">
            <a:off x="4314447" y="5452442"/>
            <a:ext cx="685800" cy="3175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="" xmlns:a16="http://schemas.microsoft.com/office/drawing/2014/main" id="{339C3E1A-5AEC-4653-A8CA-DBFE03BF06CB}"/>
              </a:ext>
            </a:extLst>
          </p:cNvPr>
          <p:cNvCxnSpPr/>
          <p:nvPr/>
        </p:nvCxnSpPr>
        <p:spPr>
          <a:xfrm rot="5400000" flipH="1" flipV="1">
            <a:off x="5038347" y="5261942"/>
            <a:ext cx="1066800" cy="3175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="" xmlns:a16="http://schemas.microsoft.com/office/drawing/2014/main" id="{5A407E18-619F-41FE-ADEE-A9452CDCF244}"/>
              </a:ext>
            </a:extLst>
          </p:cNvPr>
          <p:cNvCxnSpPr/>
          <p:nvPr/>
        </p:nvCxnSpPr>
        <p:spPr>
          <a:xfrm rot="5400000" flipH="1" flipV="1">
            <a:off x="6105147" y="5033342"/>
            <a:ext cx="1524000" cy="3175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="" xmlns:a16="http://schemas.microsoft.com/office/drawing/2014/main" id="{E682F4D5-629E-4C7A-B057-2D5FDEEA6666}"/>
              </a:ext>
            </a:extLst>
          </p:cNvPr>
          <p:cNvCxnSpPr/>
          <p:nvPr/>
        </p:nvCxnSpPr>
        <p:spPr>
          <a:xfrm rot="5400000" flipH="1" flipV="1">
            <a:off x="7057647" y="4766642"/>
            <a:ext cx="2057400" cy="3175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18">
            <a:extLst>
              <a:ext uri="{FF2B5EF4-FFF2-40B4-BE49-F238E27FC236}">
                <a16:creationId xmlns="" xmlns:a16="http://schemas.microsoft.com/office/drawing/2014/main" id="{6E17E9CC-27BB-44D0-B399-43BEA316616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952746" y="5795341"/>
            <a:ext cx="609600" cy="1588"/>
          </a:xfrm>
          <a:prstGeom prst="line">
            <a:avLst/>
          </a:prstGeom>
          <a:noFill/>
          <a:ln w="28575" algn="ctr">
            <a:solidFill>
              <a:schemeClr val="tx1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" name="Straight Connector 52">
            <a:extLst>
              <a:ext uri="{FF2B5EF4-FFF2-40B4-BE49-F238E27FC236}">
                <a16:creationId xmlns="" xmlns:a16="http://schemas.microsoft.com/office/drawing/2014/main" id="{D2D1F827-F558-413C-AB46-E6AF02CB986F}"/>
              </a:ext>
            </a:extLst>
          </p:cNvPr>
          <p:cNvCxnSpPr/>
          <p:nvPr/>
        </p:nvCxnSpPr>
        <p:spPr>
          <a:xfrm>
            <a:off x="6486146" y="5795341"/>
            <a:ext cx="16002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23">
            <a:extLst>
              <a:ext uri="{FF2B5EF4-FFF2-40B4-BE49-F238E27FC236}">
                <a16:creationId xmlns="" xmlns:a16="http://schemas.microsoft.com/office/drawing/2014/main" id="{43A36AD7-BDCC-4015-A255-CBBEBD590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7960" y="5706325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0</a:t>
            </a:r>
          </a:p>
        </p:txBody>
      </p:sp>
      <p:sp>
        <p:nvSpPr>
          <p:cNvPr id="55" name="TextBox 24">
            <a:extLst>
              <a:ext uri="{FF2B5EF4-FFF2-40B4-BE49-F238E27FC236}">
                <a16:creationId xmlns="" xmlns:a16="http://schemas.microsoft.com/office/drawing/2014/main" id="{7BC4DA98-8440-429A-8593-8B961CB43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7560" y="5706325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1</a:t>
            </a:r>
          </a:p>
        </p:txBody>
      </p:sp>
      <p:sp>
        <p:nvSpPr>
          <p:cNvPr id="56" name="TextBox 25">
            <a:extLst>
              <a:ext uri="{FF2B5EF4-FFF2-40B4-BE49-F238E27FC236}">
                <a16:creationId xmlns="" xmlns:a16="http://schemas.microsoft.com/office/drawing/2014/main" id="{EEDA5B14-14A5-43D7-9342-2C4232DC21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4173" y="5728272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2</a:t>
            </a:r>
          </a:p>
        </p:txBody>
      </p:sp>
      <p:sp>
        <p:nvSpPr>
          <p:cNvPr id="57" name="TextBox 26">
            <a:extLst>
              <a:ext uri="{FF2B5EF4-FFF2-40B4-BE49-F238E27FC236}">
                <a16:creationId xmlns="" xmlns:a16="http://schemas.microsoft.com/office/drawing/2014/main" id="{29296DD4-4991-447E-AB15-4272D5030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9954" y="5753046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3</a:t>
            </a:r>
          </a:p>
        </p:txBody>
      </p:sp>
      <p:sp>
        <p:nvSpPr>
          <p:cNvPr id="58" name="TextBox 27">
            <a:extLst>
              <a:ext uri="{FF2B5EF4-FFF2-40B4-BE49-F238E27FC236}">
                <a16:creationId xmlns="" xmlns:a16="http://schemas.microsoft.com/office/drawing/2014/main" id="{A7F18D17-1857-468C-8D35-C9BEED9B80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4560" y="5706325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4</a:t>
            </a:r>
          </a:p>
        </p:txBody>
      </p:sp>
      <p:sp>
        <p:nvSpPr>
          <p:cNvPr id="59" name="TextBox 28">
            <a:extLst>
              <a:ext uri="{FF2B5EF4-FFF2-40B4-BE49-F238E27FC236}">
                <a16:creationId xmlns="" xmlns:a16="http://schemas.microsoft.com/office/drawing/2014/main" id="{65FBABE5-4A09-427D-9D22-296360EB3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7560" y="5782525"/>
            <a:ext cx="76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N-1</a:t>
            </a:r>
          </a:p>
        </p:txBody>
      </p:sp>
      <p:sp>
        <p:nvSpPr>
          <p:cNvPr id="60" name="TextBox 29">
            <a:extLst>
              <a:ext uri="{FF2B5EF4-FFF2-40B4-BE49-F238E27FC236}">
                <a16:creationId xmlns="" xmlns:a16="http://schemas.microsoft.com/office/drawing/2014/main" id="{A75EF3B9-2B7A-4396-9ABB-2A7D634F36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2960" y="5782525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N</a:t>
            </a:r>
          </a:p>
        </p:txBody>
      </p:sp>
      <p:sp>
        <p:nvSpPr>
          <p:cNvPr id="61" name="TextBox 30">
            <a:extLst>
              <a:ext uri="{FF2B5EF4-FFF2-40B4-BE49-F238E27FC236}">
                <a16:creationId xmlns="" xmlns:a16="http://schemas.microsoft.com/office/drawing/2014/main" id="{91FF1088-E909-44CA-833B-6F554E9681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261" y="5098251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G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="" xmlns:a16="http://schemas.microsoft.com/office/drawing/2014/main" id="{625920A8-0603-4201-B5A2-D51F21C7BE87}"/>
              </a:ext>
            </a:extLst>
          </p:cNvPr>
          <p:cNvCxnSpPr/>
          <p:nvPr/>
        </p:nvCxnSpPr>
        <p:spPr>
          <a:xfrm rot="5400000" flipH="1" flipV="1">
            <a:off x="4562096" y="2004391"/>
            <a:ext cx="2133600" cy="544830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34">
            <a:extLst>
              <a:ext uri="{FF2B5EF4-FFF2-40B4-BE49-F238E27FC236}">
                <a16:creationId xmlns="" xmlns:a16="http://schemas.microsoft.com/office/drawing/2014/main" id="{D35EB45B-930E-4A73-B2E2-9694FAEEFC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2546" y="4652341"/>
            <a:ext cx="609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2G</a:t>
            </a:r>
          </a:p>
        </p:txBody>
      </p:sp>
      <p:sp>
        <p:nvSpPr>
          <p:cNvPr id="64" name="TextBox 36">
            <a:extLst>
              <a:ext uri="{FF2B5EF4-FFF2-40B4-BE49-F238E27FC236}">
                <a16:creationId xmlns="" xmlns:a16="http://schemas.microsoft.com/office/drawing/2014/main" id="{7FB1E6D6-257C-4A3B-892A-1D3E79818D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5236" y="3846406"/>
            <a:ext cx="1143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(N-2)G</a:t>
            </a:r>
          </a:p>
        </p:txBody>
      </p:sp>
      <p:sp>
        <p:nvSpPr>
          <p:cNvPr id="65" name="TextBox 71">
            <a:extLst>
              <a:ext uri="{FF2B5EF4-FFF2-40B4-BE49-F238E27FC236}">
                <a16:creationId xmlns="" xmlns:a16="http://schemas.microsoft.com/office/drawing/2014/main" id="{1BA50304-2595-4598-B123-53E64983EF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3146" y="4271341"/>
            <a:ext cx="609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3G</a:t>
            </a:r>
          </a:p>
        </p:txBody>
      </p:sp>
      <p:sp>
        <p:nvSpPr>
          <p:cNvPr id="66" name="TextBox 38">
            <a:extLst>
              <a:ext uri="{FF2B5EF4-FFF2-40B4-BE49-F238E27FC236}">
                <a16:creationId xmlns="" xmlns:a16="http://schemas.microsoft.com/office/drawing/2014/main" id="{666D849D-2DCA-4A2C-A1A2-F68BB8AFC0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1960" y="3351435"/>
            <a:ext cx="1143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(N-1)G</a:t>
            </a:r>
          </a:p>
        </p:txBody>
      </p:sp>
    </p:spTree>
    <p:extLst>
      <p:ext uri="{BB962C8B-B14F-4D97-AF65-F5344CB8AC3E}">
        <p14:creationId xmlns:p14="http://schemas.microsoft.com/office/powerpoint/2010/main" val="98652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0753" y="109630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Cash Flow 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Geometric Gradient Series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Cash Flow </a:t>
            </a: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0D32E-6026-43D1-B4F9-895B4756D80F}" type="slidenum">
              <a:rPr lang="en-AU" smtClean="0"/>
              <a:t>36</a:t>
            </a:fld>
            <a:endParaRPr lang="en-AU"/>
          </a:p>
        </p:txBody>
      </p: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243D72E9-57A6-4AD8-A7E0-DC50E30BFE90}"/>
              </a:ext>
            </a:extLst>
          </p:cNvPr>
          <p:cNvCxnSpPr/>
          <p:nvPr/>
        </p:nvCxnSpPr>
        <p:spPr>
          <a:xfrm>
            <a:off x="2416171" y="4864857"/>
            <a:ext cx="36576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5EE68E59-13CD-4832-921A-12FDEAC9A32C}"/>
              </a:ext>
            </a:extLst>
          </p:cNvPr>
          <p:cNvCxnSpPr/>
          <p:nvPr/>
        </p:nvCxnSpPr>
        <p:spPr>
          <a:xfrm flipV="1">
            <a:off x="3862384" y="4449378"/>
            <a:ext cx="2972" cy="417068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="" xmlns:a16="http://schemas.microsoft.com/office/drawing/2014/main" id="{A4A70CF0-0966-4D7C-993C-2B796010C86C}"/>
              </a:ext>
            </a:extLst>
          </p:cNvPr>
          <p:cNvCxnSpPr/>
          <p:nvPr/>
        </p:nvCxnSpPr>
        <p:spPr>
          <a:xfrm rot="5400000" flipH="1" flipV="1">
            <a:off x="4435472" y="4521958"/>
            <a:ext cx="685800" cy="3175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="" xmlns:a16="http://schemas.microsoft.com/office/drawing/2014/main" id="{339C3E1A-5AEC-4653-A8CA-DBFE03BF06CB}"/>
              </a:ext>
            </a:extLst>
          </p:cNvPr>
          <p:cNvCxnSpPr/>
          <p:nvPr/>
        </p:nvCxnSpPr>
        <p:spPr>
          <a:xfrm rot="5400000" flipH="1" flipV="1">
            <a:off x="5159372" y="4331458"/>
            <a:ext cx="1066800" cy="3175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="" xmlns:a16="http://schemas.microsoft.com/office/drawing/2014/main" id="{5A407E18-619F-41FE-ADEE-A9452CDCF244}"/>
              </a:ext>
            </a:extLst>
          </p:cNvPr>
          <p:cNvCxnSpPr/>
          <p:nvPr/>
        </p:nvCxnSpPr>
        <p:spPr>
          <a:xfrm rot="5400000" flipH="1" flipV="1">
            <a:off x="6226172" y="4102858"/>
            <a:ext cx="1524000" cy="3175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="" xmlns:a16="http://schemas.microsoft.com/office/drawing/2014/main" id="{E682F4D5-629E-4C7A-B057-2D5FDEEA6666}"/>
              </a:ext>
            </a:extLst>
          </p:cNvPr>
          <p:cNvCxnSpPr/>
          <p:nvPr/>
        </p:nvCxnSpPr>
        <p:spPr>
          <a:xfrm rot="5400000" flipH="1" flipV="1">
            <a:off x="7178672" y="3836158"/>
            <a:ext cx="2057400" cy="3175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18">
            <a:extLst>
              <a:ext uri="{FF2B5EF4-FFF2-40B4-BE49-F238E27FC236}">
                <a16:creationId xmlns="" xmlns:a16="http://schemas.microsoft.com/office/drawing/2014/main" id="{6E17E9CC-27BB-44D0-B399-43BEA316616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073771" y="4864857"/>
            <a:ext cx="609600" cy="1588"/>
          </a:xfrm>
          <a:prstGeom prst="line">
            <a:avLst/>
          </a:prstGeom>
          <a:noFill/>
          <a:ln w="28575" algn="ctr">
            <a:solidFill>
              <a:schemeClr val="tx1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Straight Connector 26">
            <a:extLst>
              <a:ext uri="{FF2B5EF4-FFF2-40B4-BE49-F238E27FC236}">
                <a16:creationId xmlns="" xmlns:a16="http://schemas.microsoft.com/office/drawing/2014/main" id="{D2D1F827-F558-413C-AB46-E6AF02CB986F}"/>
              </a:ext>
            </a:extLst>
          </p:cNvPr>
          <p:cNvCxnSpPr/>
          <p:nvPr/>
        </p:nvCxnSpPr>
        <p:spPr>
          <a:xfrm>
            <a:off x="6607171" y="4864857"/>
            <a:ext cx="1600200" cy="1588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>
            <a:extLst>
              <a:ext uri="{FF2B5EF4-FFF2-40B4-BE49-F238E27FC236}">
                <a16:creationId xmlns="" xmlns:a16="http://schemas.microsoft.com/office/drawing/2014/main" id="{43A36AD7-BDCC-4015-A255-CBBEBD590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8985" y="4775841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0</a:t>
            </a:r>
          </a:p>
        </p:txBody>
      </p:sp>
      <p:sp>
        <p:nvSpPr>
          <p:cNvPr id="29" name="TextBox 24">
            <a:extLst>
              <a:ext uri="{FF2B5EF4-FFF2-40B4-BE49-F238E27FC236}">
                <a16:creationId xmlns="" xmlns:a16="http://schemas.microsoft.com/office/drawing/2014/main" id="{7BC4DA98-8440-429A-8593-8B961CB43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8585" y="4775841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1</a:t>
            </a:r>
          </a:p>
        </p:txBody>
      </p:sp>
      <p:sp>
        <p:nvSpPr>
          <p:cNvPr id="30" name="TextBox 25">
            <a:extLst>
              <a:ext uri="{FF2B5EF4-FFF2-40B4-BE49-F238E27FC236}">
                <a16:creationId xmlns="" xmlns:a16="http://schemas.microsoft.com/office/drawing/2014/main" id="{EEDA5B14-14A5-43D7-9342-2C4232DC21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5198" y="4797788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2</a:t>
            </a:r>
          </a:p>
        </p:txBody>
      </p:sp>
      <p:sp>
        <p:nvSpPr>
          <p:cNvPr id="31" name="TextBox 26">
            <a:extLst>
              <a:ext uri="{FF2B5EF4-FFF2-40B4-BE49-F238E27FC236}">
                <a16:creationId xmlns="" xmlns:a16="http://schemas.microsoft.com/office/drawing/2014/main" id="{29296DD4-4991-447E-AB15-4272D5030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0979" y="4822562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3</a:t>
            </a:r>
          </a:p>
        </p:txBody>
      </p:sp>
      <p:sp>
        <p:nvSpPr>
          <p:cNvPr id="32" name="TextBox 27">
            <a:extLst>
              <a:ext uri="{FF2B5EF4-FFF2-40B4-BE49-F238E27FC236}">
                <a16:creationId xmlns="" xmlns:a16="http://schemas.microsoft.com/office/drawing/2014/main" id="{A7F18D17-1857-468C-8D35-C9BEED9B80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5585" y="4775841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4</a:t>
            </a:r>
          </a:p>
        </p:txBody>
      </p:sp>
      <p:sp>
        <p:nvSpPr>
          <p:cNvPr id="33" name="TextBox 28">
            <a:extLst>
              <a:ext uri="{FF2B5EF4-FFF2-40B4-BE49-F238E27FC236}">
                <a16:creationId xmlns="" xmlns:a16="http://schemas.microsoft.com/office/drawing/2014/main" id="{65FBABE5-4A09-427D-9D22-296360EB3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8585" y="4852041"/>
            <a:ext cx="76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N-1</a:t>
            </a:r>
          </a:p>
        </p:txBody>
      </p:sp>
      <p:sp>
        <p:nvSpPr>
          <p:cNvPr id="34" name="TextBox 29">
            <a:extLst>
              <a:ext uri="{FF2B5EF4-FFF2-40B4-BE49-F238E27FC236}">
                <a16:creationId xmlns="" xmlns:a16="http://schemas.microsoft.com/office/drawing/2014/main" id="{A75EF3B9-2B7A-4396-9ABB-2A7D634F36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3985" y="4852041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/>
              <a:t>N</a:t>
            </a:r>
          </a:p>
        </p:txBody>
      </p:sp>
      <p:sp>
        <p:nvSpPr>
          <p:cNvPr id="35" name="TextBox 30">
            <a:extLst>
              <a:ext uri="{FF2B5EF4-FFF2-40B4-BE49-F238E27FC236}">
                <a16:creationId xmlns="" xmlns:a16="http://schemas.microsoft.com/office/drawing/2014/main" id="{91FF1088-E909-44CA-833B-6F554E9681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8585" y="4277325"/>
            <a:ext cx="381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 smtClean="0"/>
              <a:t>A</a:t>
            </a:r>
            <a:endParaRPr lang="en-US" altLang="en-US" b="1" dirty="0"/>
          </a:p>
        </p:txBody>
      </p:sp>
      <p:sp>
        <p:nvSpPr>
          <p:cNvPr id="37" name="TextBox 34">
            <a:extLst>
              <a:ext uri="{FF2B5EF4-FFF2-40B4-BE49-F238E27FC236}">
                <a16:creationId xmlns="" xmlns:a16="http://schemas.microsoft.com/office/drawing/2014/main" id="{D35EB45B-930E-4A73-B2E2-9694FAEEFC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609" y="4092659"/>
            <a:ext cx="9509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 smtClean="0"/>
              <a:t>A(1+g)</a:t>
            </a:r>
            <a:endParaRPr lang="en-US" altLang="en-US" b="1" dirty="0"/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="" xmlns:a16="http://schemas.microsoft.com/office/drawing/2014/main" id="{5EE68E59-13CD-4832-921A-12FDEAC9A32C}"/>
              </a:ext>
            </a:extLst>
          </p:cNvPr>
          <p:cNvCxnSpPr/>
          <p:nvPr/>
        </p:nvCxnSpPr>
        <p:spPr>
          <a:xfrm flipV="1">
            <a:off x="3060417" y="4596454"/>
            <a:ext cx="1588" cy="269991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34">
            <a:extLst>
              <a:ext uri="{FF2B5EF4-FFF2-40B4-BE49-F238E27FC236}">
                <a16:creationId xmlns="" xmlns:a16="http://schemas.microsoft.com/office/drawing/2014/main" id="{D35EB45B-930E-4A73-B2E2-9694FAEEFC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8810" y="3824380"/>
            <a:ext cx="11663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 smtClean="0"/>
              <a:t>A(1+g)</a:t>
            </a:r>
            <a:r>
              <a:rPr lang="en-US" altLang="en-US" b="1" baseline="30000" dirty="0" smtClean="0"/>
              <a:t>2</a:t>
            </a:r>
            <a:endParaRPr lang="en-US" altLang="en-US" b="1" baseline="30000" dirty="0"/>
          </a:p>
        </p:txBody>
      </p:sp>
      <p:sp>
        <p:nvSpPr>
          <p:cNvPr id="45" name="TextBox 34">
            <a:extLst>
              <a:ext uri="{FF2B5EF4-FFF2-40B4-BE49-F238E27FC236}">
                <a16:creationId xmlns="" xmlns:a16="http://schemas.microsoft.com/office/drawing/2014/main" id="{D35EB45B-930E-4A73-B2E2-9694FAEEFC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2222" y="3396779"/>
            <a:ext cx="11663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 smtClean="0"/>
              <a:t>A(1+g)</a:t>
            </a:r>
            <a:r>
              <a:rPr lang="en-US" altLang="en-US" b="1" baseline="30000" dirty="0" smtClean="0"/>
              <a:t>3</a:t>
            </a:r>
            <a:endParaRPr lang="en-US" altLang="en-US" b="1" baseline="30000" dirty="0"/>
          </a:p>
        </p:txBody>
      </p:sp>
      <p:sp>
        <p:nvSpPr>
          <p:cNvPr id="46" name="TextBox 34">
            <a:extLst>
              <a:ext uri="{FF2B5EF4-FFF2-40B4-BE49-F238E27FC236}">
                <a16:creationId xmlns="" xmlns:a16="http://schemas.microsoft.com/office/drawing/2014/main" id="{D35EB45B-930E-4A73-B2E2-9694FAEEFC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636" y="2969501"/>
            <a:ext cx="11663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 smtClean="0"/>
              <a:t>A(1+g)</a:t>
            </a:r>
            <a:r>
              <a:rPr lang="en-US" altLang="en-US" b="1" baseline="30000" dirty="0" smtClean="0"/>
              <a:t>N-2</a:t>
            </a:r>
            <a:endParaRPr lang="en-US" altLang="en-US" b="1" baseline="30000" dirty="0"/>
          </a:p>
        </p:txBody>
      </p:sp>
      <p:sp>
        <p:nvSpPr>
          <p:cNvPr id="47" name="TextBox 34">
            <a:extLst>
              <a:ext uri="{FF2B5EF4-FFF2-40B4-BE49-F238E27FC236}">
                <a16:creationId xmlns="" xmlns:a16="http://schemas.microsoft.com/office/drawing/2014/main" id="{D35EB45B-930E-4A73-B2E2-9694FAEEFC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5378" y="2418613"/>
            <a:ext cx="11663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 smtClean="0"/>
              <a:t>A(1+g)</a:t>
            </a:r>
            <a:r>
              <a:rPr lang="en-US" altLang="en-US" b="1" baseline="30000" dirty="0" smtClean="0"/>
              <a:t>N-1</a:t>
            </a:r>
            <a:endParaRPr lang="en-US" altLang="en-US" b="1" baseline="30000" dirty="0"/>
          </a:p>
        </p:txBody>
      </p:sp>
    </p:spTree>
    <p:extLst>
      <p:ext uri="{BB962C8B-B14F-4D97-AF65-F5344CB8AC3E}">
        <p14:creationId xmlns:p14="http://schemas.microsoft.com/office/powerpoint/2010/main" val="306795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3104" y="1"/>
            <a:ext cx="3203600" cy="1405942"/>
          </a:xfrm>
        </p:spPr>
        <p:txBody>
          <a:bodyPr>
            <a:normAutofit/>
          </a:bodyPr>
          <a:lstStyle/>
          <a:p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7031" y="1376691"/>
            <a:ext cx="9140761" cy="514277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Microeconomics 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N. Gregory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Mankiw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Thompson/South – Western, 2004. 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Economics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https://www.yourdictionary.com/economics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(Viewed August 2022) 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Economics and Costing :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K.K.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Patra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Dhiraj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Bhattacharjee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First Edition, S. Chand and Company Ltd, 2013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Economics: R. </a:t>
            </a:r>
            <a:r>
              <a:rPr lang="en-A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Paneerselvam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Eastern Economy Edition, Prentice Hall of India Private Limited, New Delhi, India, 2001. </a:t>
            </a:r>
            <a:endParaRPr lang="en-A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37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423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0824" y="222160"/>
            <a:ext cx="5740737" cy="1752599"/>
          </a:xfrm>
        </p:spPr>
        <p:txBody>
          <a:bodyPr>
            <a:normAutofit/>
          </a:bodyPr>
          <a:lstStyle/>
          <a:p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r>
              <a:rPr lang="en-AU" sz="32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r>
              <a:rPr lang="en-AU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910" y="1804115"/>
            <a:ext cx="9111972" cy="49173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Basics of Engineering Economy: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Leland Blank and Anthony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Tarquin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Indian Edition, Tata McGraw Hill Education Private Limited, New Delhi, India, 2013. 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Economics: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James L. Riggs, David D. Bedworth and Sabah U. Randhawa, Fourth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Edition, Tata McGraw Hill Education Private Limited, New Delhi, India, 2004. 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Economy: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William G. Sullivan, James A.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Bontadelli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Elin M. Wicks, Eleventh Edition, Pearson Educations, Inc. 2000</a:t>
            </a:r>
          </a:p>
          <a:p>
            <a:pPr marL="0" indent="0" algn="just">
              <a:buNone/>
            </a:pP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38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9379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A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  YOU</a:t>
            </a:r>
            <a:endParaRPr lang="en-A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39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13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4307</TotalTime>
  <Words>2958</Words>
  <Application>Microsoft Office PowerPoint</Application>
  <PresentationFormat>Widescreen</PresentationFormat>
  <Paragraphs>405</Paragraphs>
  <Slides>39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Arial</vt:lpstr>
      <vt:lpstr>Calibri</vt:lpstr>
      <vt:lpstr>Calibri Light</vt:lpstr>
      <vt:lpstr>Constantia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Definition of Economics</vt:lpstr>
      <vt:lpstr>Why Engineering Economics??</vt:lpstr>
      <vt:lpstr>Definition of Engineering Economics </vt:lpstr>
      <vt:lpstr>Origin of Engineering Economics </vt:lpstr>
      <vt:lpstr>Role of engineers in decision making</vt:lpstr>
      <vt:lpstr>Principle of Engineering Economics  </vt:lpstr>
      <vt:lpstr>PowerPoint Presentation</vt:lpstr>
      <vt:lpstr>Principle of Engineering Economics  (Cont’d….)</vt:lpstr>
      <vt:lpstr>Principle of Engineering Economics  (Cont’d….)</vt:lpstr>
      <vt:lpstr>Principle of Engineering Economics (Cont’d….)</vt:lpstr>
      <vt:lpstr>Principle of Engineering Economics  (Cont’d….)</vt:lpstr>
      <vt:lpstr>Essential Terminologies in Engineering Economic Analysis</vt:lpstr>
      <vt:lpstr>Essential Terminologies in Engineering Economic Analysis (Cont’d….)</vt:lpstr>
      <vt:lpstr>PowerPoint Presentation</vt:lpstr>
      <vt:lpstr>PowerPoint Presentation</vt:lpstr>
      <vt:lpstr>Essential Terminologies in Engineering Economic Analysis (Contd….)</vt:lpstr>
      <vt:lpstr>Essential Terminologies in Engineering Economic Analysis (Cont’d….)</vt:lpstr>
      <vt:lpstr>Essential Terminologies in Engineering Economic Analysis (Cont’d….)</vt:lpstr>
      <vt:lpstr>Essential Terminologies in Engineering Economic Analysis (Cont’d….)</vt:lpstr>
      <vt:lpstr>Essential Terminologies in Engineering Economic Analysis (Cont’d….)</vt:lpstr>
      <vt:lpstr>Essential Terminologies in Engineering Economic Analysis (Cont’d….)</vt:lpstr>
      <vt:lpstr>Essential Terminologies in Engineering Economic Analysis (Cont’d….)</vt:lpstr>
      <vt:lpstr>Essential Terminologies in Engineering Economic Analysis (Cont’d….)</vt:lpstr>
      <vt:lpstr>Essential Terminologies in Engineering Economic Analysis (Cont’d….)</vt:lpstr>
      <vt:lpstr>Definition of Cash Flow</vt:lpstr>
      <vt:lpstr>Definition of Cash Flow (Cont’d..)</vt:lpstr>
      <vt:lpstr>Cash Flow Diagram </vt:lpstr>
      <vt:lpstr>Features of cash flow diagram</vt:lpstr>
      <vt:lpstr>Features of cash flow diagram (Cont’d..)</vt:lpstr>
      <vt:lpstr>PowerPoint Presentation</vt:lpstr>
      <vt:lpstr>PowerPoint Presentation</vt:lpstr>
      <vt:lpstr>Types of Cash Flow </vt:lpstr>
      <vt:lpstr>Types of Cash Flow (Cont’d..) </vt:lpstr>
      <vt:lpstr>Types of Cash Flow (Cont’d…)</vt:lpstr>
      <vt:lpstr>References: </vt:lpstr>
      <vt:lpstr>References (Cont’d..)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47</cp:revision>
  <dcterms:created xsi:type="dcterms:W3CDTF">2022-08-29T06:36:00Z</dcterms:created>
  <dcterms:modified xsi:type="dcterms:W3CDTF">2022-09-09T12:16:37Z</dcterms:modified>
</cp:coreProperties>
</file>