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66" r:id="rId5"/>
    <p:sldId id="258" r:id="rId6"/>
    <p:sldId id="304" r:id="rId7"/>
    <p:sldId id="260" r:id="rId8"/>
    <p:sldId id="305" r:id="rId9"/>
    <p:sldId id="261" r:id="rId10"/>
    <p:sldId id="262" r:id="rId11"/>
    <p:sldId id="263" r:id="rId12"/>
    <p:sldId id="300" r:id="rId13"/>
    <p:sldId id="264" r:id="rId14"/>
    <p:sldId id="271" r:id="rId15"/>
    <p:sldId id="268" r:id="rId16"/>
    <p:sldId id="269" r:id="rId17"/>
    <p:sldId id="270" r:id="rId18"/>
    <p:sldId id="296" r:id="rId19"/>
    <p:sldId id="272" r:id="rId20"/>
    <p:sldId id="298" r:id="rId21"/>
    <p:sldId id="273" r:id="rId22"/>
    <p:sldId id="274" r:id="rId23"/>
    <p:sldId id="275" r:id="rId24"/>
    <p:sldId id="299" r:id="rId25"/>
    <p:sldId id="276" r:id="rId26"/>
    <p:sldId id="277" r:id="rId27"/>
    <p:sldId id="278" r:id="rId28"/>
    <p:sldId id="297"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307" r:id="rId42"/>
    <p:sldId id="295" r:id="rId43"/>
    <p:sldId id="292" r:id="rId44"/>
    <p:sldId id="306" r:id="rId45"/>
    <p:sldId id="301" r:id="rId46"/>
    <p:sldId id="302" r:id="rId47"/>
    <p:sldId id="303" r:id="rId48"/>
    <p:sldId id="259" r:id="rId49"/>
    <p:sldId id="293" r:id="rId50"/>
    <p:sldId id="29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46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76CF42E9-99BD-4819-8444-5E2441759611}" type="datetimeFigureOut">
              <a:rPr lang="en-AU" smtClean="0"/>
              <a:t>28/09/2022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4178569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6CF42E9-99BD-4819-8444-5E2441759611}" type="datetimeFigureOut">
              <a:rPr lang="en-AU" smtClean="0"/>
              <a:t>28/09/2022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634003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6CF42E9-99BD-4819-8444-5E2441759611}" type="datetimeFigureOut">
              <a:rPr lang="en-AU" smtClean="0"/>
              <a:t>28/09/2022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2112420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76CF42E9-99BD-4819-8444-5E2441759611}" type="datetimeFigureOut">
              <a:rPr lang="en-AU" smtClean="0"/>
              <a:t>28/09/2022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3711672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76CF42E9-99BD-4819-8444-5E2441759611}" type="datetimeFigureOut">
              <a:rPr lang="en-AU" smtClean="0"/>
              <a:t>28/09/2022</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1362103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76CF42E9-99BD-4819-8444-5E2441759611}" type="datetimeFigureOut">
              <a:rPr lang="en-AU" smtClean="0"/>
              <a:t>28/09/2022</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3719150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CF42E9-99BD-4819-8444-5E2441759611}" type="datetimeFigureOut">
              <a:rPr lang="en-AU" smtClean="0"/>
              <a:t>28/09/2022</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873835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CF42E9-99BD-4819-8444-5E2441759611}" type="datetimeFigureOut">
              <a:rPr lang="en-AU" smtClean="0"/>
              <a:t>28/09/2022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393041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CF42E9-99BD-4819-8444-5E2441759611}" type="datetimeFigureOut">
              <a:rPr lang="en-AU" smtClean="0"/>
              <a:t>28/09/2022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146135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6CF42E9-99BD-4819-8444-5E2441759611}" type="datetimeFigureOut">
              <a:rPr lang="en-AU" smtClean="0"/>
              <a:t>28/09/2022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2474227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6CF42E9-99BD-4819-8444-5E2441759611}" type="datetimeFigureOut">
              <a:rPr lang="en-AU" smtClean="0"/>
              <a:t>28/09/2022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7524948-D002-4B27-98BD-DFD42AEBEC61}" type="slidenum">
              <a:rPr lang="en-AU" smtClean="0"/>
              <a:t>‹#›</a:t>
            </a:fld>
            <a:endParaRPr lang="en-AU"/>
          </a:p>
        </p:txBody>
      </p:sp>
    </p:spTree>
    <p:extLst>
      <p:ext uri="{BB962C8B-B14F-4D97-AF65-F5344CB8AC3E}">
        <p14:creationId xmlns:p14="http://schemas.microsoft.com/office/powerpoint/2010/main" val="38455814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CF42E9-99BD-4819-8444-5E2441759611}" type="datetimeFigureOut">
              <a:rPr lang="en-AU" smtClean="0"/>
              <a:t>28/09/2022</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524948-D002-4B27-98BD-DFD42AEBEC61}" type="slidenum">
              <a:rPr lang="en-AU" smtClean="0"/>
              <a:t>‹#›</a:t>
            </a:fld>
            <a:endParaRPr lang="en-AU"/>
          </a:p>
        </p:txBody>
      </p:sp>
    </p:spTree>
    <p:extLst>
      <p:ext uri="{BB962C8B-B14F-4D97-AF65-F5344CB8AC3E}">
        <p14:creationId xmlns:p14="http://schemas.microsoft.com/office/powerpoint/2010/main" val="15753857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corporatefinanceinstitute.com/" TargetMode="External"/><Relationship Id="rId2" Type="http://schemas.openxmlformats.org/officeDocument/2006/relationships/hyperlink" Target="https://marketbusinessnews.com/financial-glossary/earning-power/"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790477" y="-561225"/>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3600" b="1" dirty="0" smtClean="0">
                <a:solidFill>
                  <a:srgbClr val="FF0000"/>
                </a:solidFill>
                <a:latin typeface="Times New Roman" panose="02020603050405020304" pitchFamily="18" charset="0"/>
                <a:cs typeface="Times New Roman" panose="02020603050405020304" pitchFamily="18" charset="0"/>
              </a:rPr>
              <a:t>COURSE TITLE</a:t>
            </a:r>
            <a:r>
              <a:rPr lang="en-AU" sz="3600" b="1" dirty="0" smtClean="0">
                <a:latin typeface="Times New Roman" panose="02020603050405020304" pitchFamily="18" charset="0"/>
                <a:cs typeface="Times New Roman" panose="02020603050405020304" pitchFamily="18" charset="0"/>
              </a:rPr>
              <a:t/>
            </a:r>
            <a:br>
              <a:rPr lang="en-AU" sz="36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ENGINEERING ECONOMIC ANALYSIS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1270525" y="1946845"/>
            <a:ext cx="9359153" cy="4496001"/>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2 - (</a:t>
            </a:r>
            <a:r>
              <a:rPr lang="en-AU" sz="3300" b="1" dirty="0">
                <a:solidFill>
                  <a:srgbClr val="FF0000"/>
                </a:solidFill>
                <a:latin typeface="Times New Roman" panose="02020603050405020304" pitchFamily="18" charset="0"/>
                <a:cs typeface="Times New Roman" panose="02020603050405020304" pitchFamily="18" charset="0"/>
              </a:rPr>
              <a:t>Week 2) </a:t>
            </a:r>
            <a:endParaRPr lang="en-AU" sz="3300" b="1" dirty="0" smtClean="0">
              <a:solidFill>
                <a:srgbClr val="FF0000"/>
              </a:solidFill>
              <a:latin typeface="Times New Roman" panose="02020603050405020304" pitchFamily="18" charset="0"/>
              <a:cs typeface="Times New Roman" panose="02020603050405020304" pitchFamily="18" charset="0"/>
            </a:endParaRPr>
          </a:p>
          <a:p>
            <a:r>
              <a:rPr lang="en-AU" sz="3200" b="1" dirty="0" smtClean="0">
                <a:solidFill>
                  <a:srgbClr val="002060"/>
                </a:solidFill>
                <a:latin typeface="Times New Roman" panose="02020603050405020304" pitchFamily="18" charset="0"/>
                <a:cs typeface="Times New Roman" panose="02020603050405020304" pitchFamily="18" charset="0"/>
              </a:rPr>
              <a:t>INTEREST AND TIME VALUE OF MONEY</a:t>
            </a:r>
          </a:p>
          <a:p>
            <a:endParaRPr lang="en-AU" sz="3200" b="1" dirty="0" smtClean="0">
              <a:solidFill>
                <a:srgbClr val="FF000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2</a:t>
            </a:r>
            <a:endParaRPr lang="en-AU" sz="3200" b="1" dirty="0">
              <a:solidFill>
                <a:srgbClr val="FF0000"/>
              </a:solidFill>
              <a:latin typeface="Times New Roman" panose="02020603050405020304" pitchFamily="18" charset="0"/>
              <a:cs typeface="Times New Roman" panose="02020603050405020304" pitchFamily="18" charset="0"/>
            </a:endParaRPr>
          </a:p>
          <a:p>
            <a:r>
              <a:rPr lang="en-AU" sz="2800" b="1" dirty="0" smtClean="0">
                <a:solidFill>
                  <a:srgbClr val="FF0000"/>
                </a:solidFill>
                <a:latin typeface="Times New Roman" panose="02020603050405020304" pitchFamily="18" charset="0"/>
                <a:cs typeface="Times New Roman" panose="02020603050405020304" pitchFamily="18" charset="0"/>
              </a:rPr>
              <a:t>Time value of Money, Interest, Single Cash flow Formula, Economic Equivalence &amp;Nominal and Effective Interest</a:t>
            </a:r>
          </a:p>
          <a:p>
            <a:endParaRPr lang="en-AU"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97152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857129" cy="4351338"/>
          </a:xfrm>
        </p:spPr>
        <p:txBody>
          <a:bodyPr/>
          <a:lstStyle/>
          <a:p>
            <a:pPr marL="0" indent="0" algn="just">
              <a:buNone/>
            </a:pPr>
            <a:r>
              <a:rPr lang="en-AU" b="1" dirty="0" smtClean="0">
                <a:latin typeface="Times New Roman" panose="02020603050405020304" pitchFamily="18" charset="0"/>
                <a:cs typeface="Times New Roman" panose="02020603050405020304" pitchFamily="18" charset="0"/>
              </a:rPr>
              <a:t>After studying this lecture students will be able to learn: </a:t>
            </a:r>
          </a:p>
          <a:p>
            <a:pPr marL="0" indent="0" algn="just">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concept of time value of money.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Simple and Compound Interest.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formula required to analyse the single cash flow.</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Economic Equivalence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Nominal and Effective interest rate. </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23209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7776" y="1825625"/>
            <a:ext cx="8014448" cy="4351338"/>
          </a:xfrm>
        </p:spPr>
        <p:txBody>
          <a:bodyPr>
            <a:normAutofit/>
          </a:bodyPr>
          <a:lstStyle/>
          <a:p>
            <a:pPr marL="0" indent="0" algn="ctr">
              <a:buNone/>
            </a:pPr>
            <a:r>
              <a:rPr lang="en-AU" b="1" dirty="0">
                <a:latin typeface="Times New Roman" panose="02020603050405020304" pitchFamily="18" charset="0"/>
                <a:cs typeface="Times New Roman" panose="02020603050405020304" pitchFamily="18" charset="0"/>
              </a:rPr>
              <a:t>Lets Begin with an Example: </a:t>
            </a:r>
          </a:p>
          <a:p>
            <a:pPr marL="0" indent="0" algn="ctr">
              <a:buNone/>
            </a:pPr>
            <a:endParaRPr lang="en-AU" b="1" dirty="0">
              <a:latin typeface="Times New Roman" panose="02020603050405020304" pitchFamily="18" charset="0"/>
              <a:cs typeface="Times New Roman" panose="02020603050405020304" pitchFamily="18" charset="0"/>
            </a:endParaRPr>
          </a:p>
          <a:p>
            <a:pPr marL="0" indent="0" algn="ctr">
              <a:buNone/>
            </a:pPr>
            <a:r>
              <a:rPr lang="en-AU" b="1" dirty="0">
                <a:solidFill>
                  <a:srgbClr val="C00000"/>
                </a:solidFill>
                <a:latin typeface="Times New Roman" panose="02020603050405020304" pitchFamily="18" charset="0"/>
                <a:cs typeface="Times New Roman" panose="02020603050405020304" pitchFamily="18" charset="0"/>
              </a:rPr>
              <a:t>Option 1 : </a:t>
            </a:r>
            <a:r>
              <a:rPr lang="en-AU" b="1" dirty="0" smtClean="0">
                <a:solidFill>
                  <a:srgbClr val="C00000"/>
                </a:solidFill>
                <a:latin typeface="Times New Roman" panose="02020603050405020304" pitchFamily="18" charset="0"/>
                <a:cs typeface="Times New Roman" panose="02020603050405020304" pitchFamily="18" charset="0"/>
              </a:rPr>
              <a:t>Receiving </a:t>
            </a:r>
            <a:r>
              <a:rPr lang="en-AU" b="1" dirty="0">
                <a:solidFill>
                  <a:srgbClr val="C00000"/>
                </a:solidFill>
                <a:latin typeface="Times New Roman" panose="02020603050405020304" pitchFamily="18" charset="0"/>
                <a:cs typeface="Times New Roman" panose="02020603050405020304" pitchFamily="18" charset="0"/>
              </a:rPr>
              <a:t>$1000 today      OR </a:t>
            </a:r>
          </a:p>
          <a:p>
            <a:pPr marL="0" indent="0" algn="ctr">
              <a:buNone/>
            </a:pPr>
            <a:r>
              <a:rPr lang="en-AU" b="1" dirty="0">
                <a:solidFill>
                  <a:srgbClr val="C00000"/>
                </a:solidFill>
                <a:latin typeface="Times New Roman" panose="02020603050405020304" pitchFamily="18" charset="0"/>
                <a:cs typeface="Times New Roman" panose="02020603050405020304" pitchFamily="18" charset="0"/>
              </a:rPr>
              <a:t>Option 2 : </a:t>
            </a:r>
            <a:r>
              <a:rPr lang="en-AU" b="1" dirty="0" smtClean="0">
                <a:solidFill>
                  <a:srgbClr val="C00000"/>
                </a:solidFill>
                <a:latin typeface="Times New Roman" panose="02020603050405020304" pitchFamily="18" charset="0"/>
                <a:cs typeface="Times New Roman" panose="02020603050405020304" pitchFamily="18" charset="0"/>
              </a:rPr>
              <a:t>Receiving  </a:t>
            </a:r>
            <a:r>
              <a:rPr lang="en-AU" b="1" dirty="0">
                <a:solidFill>
                  <a:srgbClr val="C00000"/>
                </a:solidFill>
                <a:latin typeface="Times New Roman" panose="02020603050405020304" pitchFamily="18" charset="0"/>
                <a:cs typeface="Times New Roman" panose="02020603050405020304" pitchFamily="18" charset="0"/>
              </a:rPr>
              <a:t>$ 1000 a year after </a:t>
            </a:r>
          </a:p>
          <a:p>
            <a:pPr marL="0" indent="0" algn="ctr">
              <a:buNone/>
            </a:pPr>
            <a:endParaRPr lang="en-AU" b="1" dirty="0">
              <a:latin typeface="Times New Roman" panose="02020603050405020304" pitchFamily="18" charset="0"/>
              <a:cs typeface="Times New Roman" panose="02020603050405020304" pitchFamily="18" charset="0"/>
            </a:endParaRPr>
          </a:p>
          <a:p>
            <a:pPr marL="0" indent="0" algn="ctr">
              <a:buNone/>
            </a:pPr>
            <a:r>
              <a:rPr lang="en-AU" b="1" dirty="0">
                <a:latin typeface="Times New Roman" panose="02020603050405020304" pitchFamily="18" charset="0"/>
                <a:cs typeface="Times New Roman" panose="02020603050405020304" pitchFamily="18" charset="0"/>
              </a:rPr>
              <a:t>Which option would you Prefer?? </a:t>
            </a:r>
          </a:p>
        </p:txBody>
      </p:sp>
      <p:sp>
        <p:nvSpPr>
          <p:cNvPr id="4" name="Title 1">
            <a:extLst>
              <a:ext uri="{FF2B5EF4-FFF2-40B4-BE49-F238E27FC236}">
                <a16:creationId xmlns="" xmlns:a16="http://schemas.microsoft.com/office/drawing/2014/main" id="{2F84DEA6-34DC-494F-8F46-7A4AD592FE0C}"/>
              </a:ext>
            </a:extLst>
          </p:cNvPr>
          <p:cNvSpPr>
            <a:spLocks noGrp="1"/>
          </p:cNvSpPr>
          <p:nvPr>
            <p:ph type="title"/>
          </p:nvPr>
        </p:nvSpPr>
        <p:spPr/>
        <p:txBody>
          <a:bodyPr>
            <a:normAutofit/>
          </a:bodyPr>
          <a:lstStyle/>
          <a:p>
            <a:pPr algn="ctr"/>
            <a:r>
              <a:rPr lang="en-US" altLang="en-US" sz="3600" b="1" dirty="0">
                <a:solidFill>
                  <a:srgbClr val="002060"/>
                </a:solidFill>
                <a:latin typeface="Constantia" panose="02030602050306030303" pitchFamily="18" charset="0"/>
              </a:rPr>
              <a:t>Time Value of Money</a:t>
            </a:r>
          </a:p>
        </p:txBody>
      </p:sp>
    </p:spTree>
    <p:extLst>
      <p:ext uri="{BB962C8B-B14F-4D97-AF65-F5344CB8AC3E}">
        <p14:creationId xmlns:p14="http://schemas.microsoft.com/office/powerpoint/2010/main" val="16283715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3729" y="1825624"/>
            <a:ext cx="9112623" cy="4696199"/>
          </a:xfrm>
        </p:spPr>
        <p:txBody>
          <a:bodyPr>
            <a:normAutofit/>
          </a:bodyPr>
          <a:lstStyle/>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Definitely you receive $ 1000 today, because you can invest this money in some business </a:t>
            </a:r>
            <a:r>
              <a:rPr lang="en-AU" b="1" dirty="0" smtClean="0">
                <a:latin typeface="Times New Roman" panose="02020603050405020304" pitchFamily="18" charset="0"/>
                <a:cs typeface="Times New Roman" panose="02020603050405020304" pitchFamily="18" charset="0"/>
              </a:rPr>
              <a:t>and the profit can be earned so </a:t>
            </a:r>
            <a:r>
              <a:rPr lang="en-AU" b="1" dirty="0">
                <a:latin typeface="Times New Roman" panose="02020603050405020304" pitchFamily="18" charset="0"/>
                <a:cs typeface="Times New Roman" panose="02020603050405020304" pitchFamily="18" charset="0"/>
              </a:rPr>
              <a:t>that its value is greater that $1000 a year after. </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value of money grows when the time is elapsing. </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phenomenon of </a:t>
            </a:r>
            <a:r>
              <a:rPr lang="en-AU" b="1" dirty="0">
                <a:solidFill>
                  <a:srgbClr val="C00000"/>
                </a:solidFill>
                <a:latin typeface="Times New Roman" panose="02020603050405020304" pitchFamily="18" charset="0"/>
                <a:cs typeface="Times New Roman" panose="02020603050405020304" pitchFamily="18" charset="0"/>
              </a:rPr>
              <a:t>growing the money with respect to time</a:t>
            </a:r>
            <a:r>
              <a:rPr lang="en-AU" b="1" dirty="0">
                <a:latin typeface="Times New Roman" panose="02020603050405020304" pitchFamily="18" charset="0"/>
                <a:cs typeface="Times New Roman" panose="02020603050405020304" pitchFamily="18" charset="0"/>
              </a:rPr>
              <a:t> is called the time value of money. </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 xmlns:a16="http://schemas.microsoft.com/office/drawing/2014/main" id="{2F84DEA6-34DC-494F-8F46-7A4AD592FE0C}"/>
              </a:ext>
            </a:extLst>
          </p:cNvPr>
          <p:cNvSpPr>
            <a:spLocks noGrp="1"/>
          </p:cNvSpPr>
          <p:nvPr>
            <p:ph type="title"/>
          </p:nvPr>
        </p:nvSpPr>
        <p:spPr>
          <a:xfrm>
            <a:off x="838200" y="365125"/>
            <a:ext cx="7633447" cy="1325563"/>
          </a:xfrm>
        </p:spPr>
        <p:txBody>
          <a:bodyPr>
            <a:normAutofit/>
          </a:bodyPr>
          <a:lstStyle/>
          <a:p>
            <a:pPr algn="ctr"/>
            <a:r>
              <a:rPr lang="en-US" altLang="en-US" sz="3200" b="1" dirty="0">
                <a:solidFill>
                  <a:srgbClr val="002060"/>
                </a:solidFill>
                <a:latin typeface="Constantia" panose="02030602050306030303" pitchFamily="18" charset="0"/>
              </a:rPr>
              <a:t>Time Value of </a:t>
            </a:r>
            <a:r>
              <a:rPr lang="en-US" altLang="en-US" sz="3200" b="1" dirty="0" smtClean="0">
                <a:solidFill>
                  <a:srgbClr val="002060"/>
                </a:solidFill>
                <a:latin typeface="Constantia" panose="02030602050306030303" pitchFamily="18" charset="0"/>
              </a:rPr>
              <a:t>Money (Cont’d..)</a:t>
            </a:r>
            <a:endParaRPr lang="en-US" altLang="en-US" sz="3200" b="1" dirty="0">
              <a:solidFill>
                <a:srgbClr val="002060"/>
              </a:solidFill>
              <a:latin typeface="Constantia" panose="02030602050306030303" pitchFamily="18" charset="0"/>
            </a:endParaRPr>
          </a:p>
        </p:txBody>
      </p:sp>
    </p:spTree>
    <p:extLst>
      <p:ext uri="{BB962C8B-B14F-4D97-AF65-F5344CB8AC3E}">
        <p14:creationId xmlns:p14="http://schemas.microsoft.com/office/powerpoint/2010/main" val="12450627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6492" y="1109377"/>
            <a:ext cx="10086141" cy="5355105"/>
          </a:xfrm>
        </p:spPr>
        <p:txBody>
          <a:bodyPr>
            <a:normAutofit/>
          </a:bodyPr>
          <a:lstStyle/>
          <a:p>
            <a:pPr algn="just">
              <a:lnSpc>
                <a:spcPct val="150000"/>
              </a:lnSpc>
              <a:buFont typeface="Wingdings" panose="05000000000000000000" pitchFamily="2" charset="2"/>
              <a:buChar char="Ø"/>
            </a:pPr>
            <a:r>
              <a:rPr lang="en-AU" dirty="0" smtClean="0"/>
              <a:t> </a:t>
            </a:r>
            <a:r>
              <a:rPr lang="en-AU" b="1" dirty="0" smtClean="0">
                <a:latin typeface="Times New Roman" panose="02020603050405020304" pitchFamily="18" charset="0"/>
                <a:cs typeface="Times New Roman" panose="02020603050405020304" pitchFamily="18" charset="0"/>
              </a:rPr>
              <a:t>Money has two types of power: </a:t>
            </a:r>
          </a:p>
          <a:p>
            <a:pPr marL="0" indent="0" algn="just">
              <a:lnSpc>
                <a:spcPct val="150000"/>
              </a:lnSpc>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  Earning Power </a:t>
            </a:r>
          </a:p>
          <a:p>
            <a:pPr marL="0" indent="0" algn="just">
              <a:lnSpc>
                <a:spcPct val="150000"/>
              </a:lnSpc>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(b) Purchasing Power </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Earning power of money is concerned with the </a:t>
            </a:r>
            <a:r>
              <a:rPr lang="en-AU" b="1" dirty="0">
                <a:solidFill>
                  <a:srgbClr val="C00000"/>
                </a:solidFill>
                <a:latin typeface="Times New Roman" panose="02020603050405020304" pitchFamily="18" charset="0"/>
                <a:cs typeface="Times New Roman" panose="02020603050405020304" pitchFamily="18" charset="0"/>
              </a:rPr>
              <a:t>ability of a business to earn a profit on invested capital </a:t>
            </a:r>
            <a:r>
              <a:rPr lang="en-AU" b="1" dirty="0">
                <a:latin typeface="Times New Roman" panose="02020603050405020304" pitchFamily="18" charset="0"/>
                <a:cs typeface="Times New Roman" panose="02020603050405020304" pitchFamily="18" charset="0"/>
              </a:rPr>
              <a:t>after paying owners and employees, servicing obligations, and fully recognizing its costs while following good accounting practices</a:t>
            </a:r>
            <a:r>
              <a:rPr lang="en-AU" b="1" dirty="0" smtClean="0">
                <a:latin typeface="Times New Roman" panose="02020603050405020304" pitchFamily="18" charset="0"/>
                <a:cs typeface="Times New Roman" panose="02020603050405020304" pitchFamily="18" charset="0"/>
              </a:rPr>
              <a:t>. [1] </a:t>
            </a:r>
          </a:p>
        </p:txBody>
      </p:sp>
      <p:sp>
        <p:nvSpPr>
          <p:cNvPr id="5" name="Title 1">
            <a:extLst>
              <a:ext uri="{FF2B5EF4-FFF2-40B4-BE49-F238E27FC236}">
                <a16:creationId xmlns="" xmlns:a16="http://schemas.microsoft.com/office/drawing/2014/main" id="{2F84DEA6-34DC-494F-8F46-7A4AD592FE0C}"/>
              </a:ext>
            </a:extLst>
          </p:cNvPr>
          <p:cNvSpPr txBox="1">
            <a:spLocks/>
          </p:cNvSpPr>
          <p:nvPr/>
        </p:nvSpPr>
        <p:spPr>
          <a:xfrm>
            <a:off x="-183776" y="24410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200" b="1" dirty="0" smtClean="0">
                <a:solidFill>
                  <a:srgbClr val="002060"/>
                </a:solidFill>
                <a:latin typeface="Constantia" panose="02030602050306030303" pitchFamily="18" charset="0"/>
              </a:rPr>
              <a:t>Time Value of Money (Cont’d..)</a:t>
            </a:r>
            <a:endParaRPr lang="en-US" altLang="en-US" sz="3200" b="1" dirty="0">
              <a:solidFill>
                <a:srgbClr val="002060"/>
              </a:solidFill>
              <a:latin typeface="Constantia" panose="02030602050306030303" pitchFamily="18" charset="0"/>
            </a:endParaRPr>
          </a:p>
        </p:txBody>
      </p:sp>
    </p:spTree>
    <p:extLst>
      <p:ext uri="{BB962C8B-B14F-4D97-AF65-F5344CB8AC3E}">
        <p14:creationId xmlns:p14="http://schemas.microsoft.com/office/powerpoint/2010/main" val="7269375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7816" y="1575458"/>
            <a:ext cx="9179859" cy="4661439"/>
          </a:xfrm>
        </p:spPr>
        <p:txBody>
          <a:bodyPr>
            <a:normAutofit lnSpcReduction="10000"/>
          </a:bodyPr>
          <a:lstStyle/>
          <a:p>
            <a:pPr algn="just">
              <a:lnSpc>
                <a:spcPct val="150000"/>
              </a:lnSpc>
            </a:pPr>
            <a:r>
              <a:rPr lang="en-AU" b="1" dirty="0">
                <a:latin typeface="Times New Roman" panose="02020603050405020304" pitchFamily="18" charset="0"/>
                <a:cs typeface="Times New Roman" panose="02020603050405020304" pitchFamily="18" charset="0"/>
              </a:rPr>
              <a:t>Purchasing Power is concerned with the </a:t>
            </a:r>
            <a:r>
              <a:rPr lang="en-AU" b="1" dirty="0">
                <a:solidFill>
                  <a:srgbClr val="C00000"/>
                </a:solidFill>
                <a:latin typeface="Times New Roman" panose="02020603050405020304" pitchFamily="18" charset="0"/>
                <a:cs typeface="Times New Roman" panose="02020603050405020304" pitchFamily="18" charset="0"/>
              </a:rPr>
              <a:t>ability of the money to buy certain commodity</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algn="just">
              <a:lnSpc>
                <a:spcPct val="150000"/>
              </a:lnSpc>
            </a:pPr>
            <a:r>
              <a:rPr lang="en-AU" b="1" dirty="0" smtClean="0">
                <a:latin typeface="Times New Roman" panose="02020603050405020304" pitchFamily="18" charset="0"/>
                <a:cs typeface="Times New Roman" panose="02020603050405020304" pitchFamily="18" charset="0"/>
              </a:rPr>
              <a:t>Inflation </a:t>
            </a:r>
            <a:r>
              <a:rPr lang="en-AU" b="1" dirty="0">
                <a:latin typeface="Times New Roman" panose="02020603050405020304" pitchFamily="18" charset="0"/>
                <a:cs typeface="Times New Roman" panose="02020603050405020304" pitchFamily="18" charset="0"/>
              </a:rPr>
              <a:t>and Deflation is considered for the analysis. </a:t>
            </a:r>
          </a:p>
          <a:p>
            <a:pPr algn="just">
              <a:lnSpc>
                <a:spcPct val="150000"/>
              </a:lnSpc>
            </a:pPr>
            <a:r>
              <a:rPr lang="en-AU" b="1" dirty="0">
                <a:latin typeface="Times New Roman" panose="02020603050405020304" pitchFamily="18" charset="0"/>
                <a:cs typeface="Times New Roman" panose="02020603050405020304" pitchFamily="18" charset="0"/>
              </a:rPr>
              <a:t>If the ability of money to buy some goods decreases then it is the condition of </a:t>
            </a:r>
            <a:r>
              <a:rPr lang="en-AU" b="1" dirty="0" smtClean="0">
                <a:latin typeface="Times New Roman" panose="02020603050405020304" pitchFamily="18" charset="0"/>
                <a:cs typeface="Times New Roman" panose="02020603050405020304" pitchFamily="18" charset="0"/>
              </a:rPr>
              <a:t>inflation </a:t>
            </a:r>
          </a:p>
          <a:p>
            <a:pPr algn="just">
              <a:lnSpc>
                <a:spcPct val="150000"/>
              </a:lnSpc>
            </a:pPr>
            <a:r>
              <a:rPr lang="en-AU" b="1" dirty="0" smtClean="0">
                <a:latin typeface="Times New Roman" panose="02020603050405020304" pitchFamily="18" charset="0"/>
                <a:cs typeface="Times New Roman" panose="02020603050405020304" pitchFamily="18" charset="0"/>
              </a:rPr>
              <a:t>If the ability of money can buy greater quantity than it is the condition of deflation. </a:t>
            </a:r>
            <a:endParaRPr lang="en-AU" b="1"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 xmlns:a16="http://schemas.microsoft.com/office/drawing/2014/main" id="{2F84DEA6-34DC-494F-8F46-7A4AD592FE0C}"/>
              </a:ext>
            </a:extLst>
          </p:cNvPr>
          <p:cNvSpPr txBox="1">
            <a:spLocks noGrp="1"/>
          </p:cNvSpPr>
          <p:nvPr>
            <p:ph type="title"/>
          </p:nvPr>
        </p:nvSpPr>
        <p:spPr>
          <a:xfrm>
            <a:off x="1035424" y="500062"/>
            <a:ext cx="65218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200" b="1" dirty="0" smtClean="0">
                <a:solidFill>
                  <a:srgbClr val="002060"/>
                </a:solidFill>
                <a:latin typeface="Constantia" panose="02030602050306030303" pitchFamily="18" charset="0"/>
              </a:rPr>
              <a:t>Time Value of Money (Cont’d..)</a:t>
            </a:r>
            <a:endParaRPr lang="en-US" altLang="en-US" sz="3200" b="1" dirty="0">
              <a:solidFill>
                <a:srgbClr val="002060"/>
              </a:solidFill>
              <a:latin typeface="Constantia" panose="02030602050306030303" pitchFamily="18" charset="0"/>
            </a:endParaRPr>
          </a:p>
        </p:txBody>
      </p:sp>
    </p:spTree>
    <p:extLst>
      <p:ext uri="{BB962C8B-B14F-4D97-AF65-F5344CB8AC3E}">
        <p14:creationId xmlns:p14="http://schemas.microsoft.com/office/powerpoint/2010/main" val="19131176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0999" y="1328083"/>
            <a:ext cx="9273989" cy="5314764"/>
          </a:xfrm>
        </p:spPr>
        <p:txBody>
          <a:bodyPr>
            <a:noAutofit/>
          </a:bodyPr>
          <a:lstStyle/>
          <a:p>
            <a:pPr algn="just">
              <a:lnSpc>
                <a:spcPct val="16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Time value of money is </a:t>
            </a:r>
            <a:r>
              <a:rPr lang="en-AU" b="1" dirty="0">
                <a:solidFill>
                  <a:srgbClr val="C00000"/>
                </a:solidFill>
                <a:latin typeface="Times New Roman" panose="02020603050405020304" pitchFamily="18" charset="0"/>
                <a:cs typeface="Times New Roman" panose="02020603050405020304" pitchFamily="18" charset="0"/>
              </a:rPr>
              <a:t>concerned with earning potential of the money</a:t>
            </a:r>
            <a:r>
              <a:rPr lang="en-AU" b="1" dirty="0">
                <a:latin typeface="Times New Roman" panose="02020603050405020304" pitchFamily="18" charset="0"/>
                <a:cs typeface="Times New Roman" panose="02020603050405020304" pitchFamily="18" charset="0"/>
              </a:rPr>
              <a:t>. </a:t>
            </a:r>
          </a:p>
          <a:p>
            <a:pPr algn="just">
              <a:lnSpc>
                <a:spcPct val="16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simple concept of time value of money is that </a:t>
            </a:r>
            <a:r>
              <a:rPr lang="en-AU" b="1" dirty="0">
                <a:solidFill>
                  <a:srgbClr val="C00000"/>
                </a:solidFill>
                <a:latin typeface="Times New Roman" panose="02020603050405020304" pitchFamily="18" charset="0"/>
                <a:cs typeface="Times New Roman" panose="02020603050405020304" pitchFamily="18" charset="0"/>
              </a:rPr>
              <a:t>the value of money received today is more than the value of same money received after a certain period</a:t>
            </a:r>
            <a:r>
              <a:rPr lang="en-AU" b="1" dirty="0">
                <a:latin typeface="Times New Roman" panose="02020603050405020304" pitchFamily="18" charset="0"/>
                <a:cs typeface="Times New Roman" panose="02020603050405020304" pitchFamily="18" charset="0"/>
              </a:rPr>
              <a:t>. </a:t>
            </a:r>
          </a:p>
          <a:p>
            <a:pPr algn="just">
              <a:lnSpc>
                <a:spcPct val="16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 xmlns:a16="http://schemas.microsoft.com/office/drawing/2014/main" id="{2F84DEA6-34DC-494F-8F46-7A4AD592FE0C}"/>
              </a:ext>
            </a:extLst>
          </p:cNvPr>
          <p:cNvSpPr>
            <a:spLocks noGrp="1"/>
          </p:cNvSpPr>
          <p:nvPr>
            <p:ph type="title"/>
          </p:nvPr>
        </p:nvSpPr>
        <p:spPr>
          <a:xfrm>
            <a:off x="1385048" y="270995"/>
            <a:ext cx="7530352" cy="1325563"/>
          </a:xfrm>
        </p:spPr>
        <p:txBody>
          <a:bodyPr>
            <a:normAutofit/>
          </a:bodyPr>
          <a:lstStyle/>
          <a:p>
            <a:pPr algn="ctr"/>
            <a:r>
              <a:rPr lang="en-US" altLang="en-US" sz="3200" b="1" dirty="0">
                <a:solidFill>
                  <a:srgbClr val="002060"/>
                </a:solidFill>
                <a:latin typeface="Constantia" panose="02030602050306030303" pitchFamily="18" charset="0"/>
              </a:rPr>
              <a:t>Time Value of </a:t>
            </a:r>
            <a:r>
              <a:rPr lang="en-US" altLang="en-US" sz="3200" b="1" dirty="0" smtClean="0">
                <a:solidFill>
                  <a:srgbClr val="002060"/>
                </a:solidFill>
                <a:latin typeface="Constantia" panose="02030602050306030303" pitchFamily="18" charset="0"/>
              </a:rPr>
              <a:t>Money (Cont’d..)</a:t>
            </a:r>
            <a:endParaRPr lang="en-US" altLang="en-US" sz="3200" b="1" dirty="0">
              <a:solidFill>
                <a:srgbClr val="002060"/>
              </a:solidFill>
              <a:latin typeface="Constantia" panose="02030602050306030303" pitchFamily="18" charset="0"/>
            </a:endParaRPr>
          </a:p>
        </p:txBody>
      </p:sp>
    </p:spTree>
    <p:extLst>
      <p:ext uri="{BB962C8B-B14F-4D97-AF65-F5344CB8AC3E}">
        <p14:creationId xmlns:p14="http://schemas.microsoft.com/office/powerpoint/2010/main" val="37764535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965" y="1516343"/>
            <a:ext cx="8857129" cy="4615516"/>
          </a:xfrm>
        </p:spPr>
        <p:txBody>
          <a:bodyPr>
            <a:normAutofit lnSpcReduction="10000"/>
          </a:bodyPr>
          <a:lstStyle/>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a:t>
            </a:r>
            <a:r>
              <a:rPr lang="en-AU" b="1" dirty="0">
                <a:solidFill>
                  <a:srgbClr val="C00000"/>
                </a:solidFill>
                <a:latin typeface="Times New Roman" panose="02020603050405020304" pitchFamily="18" charset="0"/>
                <a:cs typeface="Times New Roman" panose="02020603050405020304" pitchFamily="18" charset="0"/>
              </a:rPr>
              <a:t>change in the amount of money over a given time period is called the time value of money</a:t>
            </a:r>
            <a:r>
              <a:rPr lang="en-AU" b="1" dirty="0">
                <a:latin typeface="Times New Roman" panose="02020603050405020304" pitchFamily="18" charset="0"/>
                <a:cs typeface="Times New Roman" panose="02020603050405020304" pitchFamily="18" charset="0"/>
              </a:rPr>
              <a:t>, which is the important concept in engineering economy. [2</a:t>
            </a:r>
            <a:r>
              <a:rPr lang="en-AU" b="1" dirty="0" smtClean="0">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ability of money to change its value over time is </a:t>
            </a:r>
            <a:r>
              <a:rPr lang="en-AU" b="1" dirty="0">
                <a:solidFill>
                  <a:srgbClr val="C00000"/>
                </a:solidFill>
                <a:latin typeface="Times New Roman" panose="02020603050405020304" pitchFamily="18" charset="0"/>
                <a:cs typeface="Times New Roman" panose="02020603050405020304" pitchFamily="18" charset="0"/>
              </a:rPr>
              <a:t>due to the interest</a:t>
            </a:r>
            <a:r>
              <a:rPr lang="en-AU" b="1" dirty="0">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another words, Time value of money can be </a:t>
            </a:r>
            <a:r>
              <a:rPr lang="en-AU" b="1" dirty="0">
                <a:solidFill>
                  <a:srgbClr val="C00000"/>
                </a:solidFill>
                <a:latin typeface="Times New Roman" panose="02020603050405020304" pitchFamily="18" charset="0"/>
                <a:cs typeface="Times New Roman" panose="02020603050405020304" pitchFamily="18" charset="0"/>
              </a:rPr>
              <a:t>defined as the relationship between interest and time</a:t>
            </a:r>
            <a:r>
              <a:rPr lang="en-AU" b="1" dirty="0">
                <a:latin typeface="Times New Roman" panose="02020603050405020304" pitchFamily="18" charset="0"/>
                <a:cs typeface="Times New Roman" panose="02020603050405020304" pitchFamily="18" charset="0"/>
              </a:rPr>
              <a:t>.  </a:t>
            </a:r>
          </a:p>
          <a:p>
            <a:pPr>
              <a:lnSpc>
                <a:spcPct val="150000"/>
              </a:lnSpc>
            </a:pPr>
            <a:endParaRPr lang="en-AU" b="1" dirty="0" smtClean="0">
              <a:latin typeface="Times New Roman" panose="02020603050405020304" pitchFamily="18" charset="0"/>
              <a:cs typeface="Times New Roman" panose="02020603050405020304" pitchFamily="18" charset="0"/>
            </a:endParaRPr>
          </a:p>
          <a:p>
            <a:endParaRPr lang="en-AU" dirty="0"/>
          </a:p>
        </p:txBody>
      </p:sp>
      <p:sp>
        <p:nvSpPr>
          <p:cNvPr id="4" name="Title 1">
            <a:extLst>
              <a:ext uri="{FF2B5EF4-FFF2-40B4-BE49-F238E27FC236}">
                <a16:creationId xmlns="" xmlns:a16="http://schemas.microsoft.com/office/drawing/2014/main" id="{2F84DEA6-34DC-494F-8F46-7A4AD592FE0C}"/>
              </a:ext>
            </a:extLst>
          </p:cNvPr>
          <p:cNvSpPr>
            <a:spLocks noGrp="1"/>
          </p:cNvSpPr>
          <p:nvPr>
            <p:ph type="title"/>
          </p:nvPr>
        </p:nvSpPr>
        <p:spPr>
          <a:xfrm>
            <a:off x="596153" y="392020"/>
            <a:ext cx="8305800" cy="1325563"/>
          </a:xfrm>
        </p:spPr>
        <p:txBody>
          <a:bodyPr>
            <a:normAutofit/>
          </a:bodyPr>
          <a:lstStyle/>
          <a:p>
            <a:pPr algn="ctr"/>
            <a:r>
              <a:rPr lang="en-US" altLang="en-US" sz="3200" b="1" dirty="0">
                <a:solidFill>
                  <a:srgbClr val="002060"/>
                </a:solidFill>
                <a:latin typeface="Constantia" panose="02030602050306030303" pitchFamily="18" charset="0"/>
              </a:rPr>
              <a:t>Time Value of </a:t>
            </a:r>
            <a:r>
              <a:rPr lang="en-US" altLang="en-US" sz="3200" b="1" dirty="0" smtClean="0">
                <a:solidFill>
                  <a:srgbClr val="002060"/>
                </a:solidFill>
                <a:latin typeface="Constantia" panose="02030602050306030303" pitchFamily="18" charset="0"/>
              </a:rPr>
              <a:t>Money (Cont’d..)</a:t>
            </a:r>
            <a:endParaRPr lang="en-US" altLang="en-US" sz="3200" b="1" dirty="0">
              <a:solidFill>
                <a:srgbClr val="002060"/>
              </a:solidFill>
              <a:latin typeface="Constantia" panose="02030602050306030303" pitchFamily="18" charset="0"/>
            </a:endParaRPr>
          </a:p>
        </p:txBody>
      </p:sp>
    </p:spTree>
    <p:extLst>
      <p:ext uri="{BB962C8B-B14F-4D97-AF65-F5344CB8AC3E}">
        <p14:creationId xmlns:p14="http://schemas.microsoft.com/office/powerpoint/2010/main" val="23086509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9949" y="902638"/>
            <a:ext cx="9663953" cy="5476595"/>
          </a:xfrm>
        </p:spPr>
        <p:txBody>
          <a:bodyPr>
            <a:normAutofit fontScale="92500" lnSpcReduction="10000"/>
          </a:bodyPr>
          <a:lstStyle/>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value of money can be analysed either on a given future date or the present date. </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When the </a:t>
            </a:r>
            <a:r>
              <a:rPr lang="en-AU" b="1" dirty="0">
                <a:solidFill>
                  <a:srgbClr val="C00000"/>
                </a:solidFill>
                <a:latin typeface="Times New Roman" panose="02020603050405020304" pitchFamily="18" charset="0"/>
                <a:cs typeface="Times New Roman" panose="02020603050405020304" pitchFamily="18" charset="0"/>
              </a:rPr>
              <a:t>value is calculated at the future date</a:t>
            </a:r>
            <a:r>
              <a:rPr lang="en-AU" b="1" dirty="0">
                <a:latin typeface="Times New Roman" panose="02020603050405020304" pitchFamily="18" charset="0"/>
                <a:cs typeface="Times New Roman" panose="02020603050405020304" pitchFamily="18" charset="0"/>
              </a:rPr>
              <a:t>, it is called </a:t>
            </a:r>
            <a:r>
              <a:rPr lang="en-AU" b="1" dirty="0">
                <a:solidFill>
                  <a:srgbClr val="C00000"/>
                </a:solidFill>
                <a:latin typeface="Times New Roman" panose="02020603050405020304" pitchFamily="18" charset="0"/>
                <a:cs typeface="Times New Roman" panose="02020603050405020304" pitchFamily="18" charset="0"/>
              </a:rPr>
              <a:t>‘future value’ </a:t>
            </a:r>
            <a:r>
              <a:rPr lang="en-AU" b="1" dirty="0">
                <a:latin typeface="Times New Roman" panose="02020603050405020304" pitchFamily="18" charset="0"/>
                <a:cs typeface="Times New Roman" panose="02020603050405020304" pitchFamily="18" charset="0"/>
              </a:rPr>
              <a:t>of money </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Similarly, when the </a:t>
            </a:r>
            <a:r>
              <a:rPr lang="en-AU" b="1" dirty="0">
                <a:solidFill>
                  <a:srgbClr val="C00000"/>
                </a:solidFill>
                <a:latin typeface="Times New Roman" panose="02020603050405020304" pitchFamily="18" charset="0"/>
                <a:cs typeface="Times New Roman" panose="02020603050405020304" pitchFamily="18" charset="0"/>
              </a:rPr>
              <a:t>value is calculated on a present date,</a:t>
            </a:r>
            <a:r>
              <a:rPr lang="en-AU" b="1" dirty="0">
                <a:latin typeface="Times New Roman" panose="02020603050405020304" pitchFamily="18" charset="0"/>
                <a:cs typeface="Times New Roman" panose="02020603050405020304" pitchFamily="18" charset="0"/>
              </a:rPr>
              <a:t> it is called the </a:t>
            </a:r>
            <a:r>
              <a:rPr lang="en-AU" b="1" dirty="0">
                <a:solidFill>
                  <a:srgbClr val="C00000"/>
                </a:solidFill>
                <a:latin typeface="Times New Roman" panose="02020603050405020304" pitchFamily="18" charset="0"/>
                <a:cs typeface="Times New Roman" panose="02020603050405020304" pitchFamily="18" charset="0"/>
              </a:rPr>
              <a:t>‘present value’ </a:t>
            </a:r>
            <a:r>
              <a:rPr lang="en-AU" b="1" dirty="0">
                <a:latin typeface="Times New Roman" panose="02020603050405020304" pitchFamily="18" charset="0"/>
                <a:cs typeface="Times New Roman" panose="02020603050405020304" pitchFamily="18" charset="0"/>
              </a:rPr>
              <a:t>of money. </a:t>
            </a:r>
            <a:endParaRPr lang="en-AU"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calculation on the </a:t>
            </a:r>
            <a:r>
              <a:rPr lang="en-AU" b="1" dirty="0" smtClean="0">
                <a:solidFill>
                  <a:srgbClr val="C00000"/>
                </a:solidFill>
                <a:latin typeface="Times New Roman" panose="02020603050405020304" pitchFamily="18" charset="0"/>
                <a:cs typeface="Times New Roman" panose="02020603050405020304" pitchFamily="18" charset="0"/>
              </a:rPr>
              <a:t>future date is called the ‘compounding process’ </a:t>
            </a:r>
            <a:r>
              <a:rPr lang="en-AU" b="1" dirty="0" smtClean="0">
                <a:latin typeface="Times New Roman" panose="02020603050405020304" pitchFamily="18" charset="0"/>
                <a:cs typeface="Times New Roman" panose="02020603050405020304" pitchFamily="18" charset="0"/>
              </a:rPr>
              <a:t>and calculation on the </a:t>
            </a:r>
            <a:r>
              <a:rPr lang="en-AU" b="1" dirty="0" smtClean="0">
                <a:solidFill>
                  <a:srgbClr val="C00000"/>
                </a:solidFill>
                <a:latin typeface="Times New Roman" panose="02020603050405020304" pitchFamily="18" charset="0"/>
                <a:cs typeface="Times New Roman" panose="02020603050405020304" pitchFamily="18" charset="0"/>
              </a:rPr>
              <a:t>present date is called the ‘discounting process’. </a:t>
            </a:r>
            <a:endParaRPr lang="en-AU" b="1" dirty="0">
              <a:solidFill>
                <a:srgbClr val="C00000"/>
              </a:solidFill>
              <a:latin typeface="Times New Roman" panose="02020603050405020304" pitchFamily="18" charset="0"/>
              <a:cs typeface="Times New Roman" panose="02020603050405020304" pitchFamily="18" charset="0"/>
            </a:endParaRPr>
          </a:p>
          <a:p>
            <a:endParaRPr lang="en-AU" b="1"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 xmlns:a16="http://schemas.microsoft.com/office/drawing/2014/main" id="{2F84DEA6-34DC-494F-8F46-7A4AD592FE0C}"/>
              </a:ext>
            </a:extLst>
          </p:cNvPr>
          <p:cNvSpPr>
            <a:spLocks noGrp="1"/>
          </p:cNvSpPr>
          <p:nvPr>
            <p:ph type="title"/>
          </p:nvPr>
        </p:nvSpPr>
        <p:spPr>
          <a:xfrm>
            <a:off x="1086166" y="0"/>
            <a:ext cx="7691719" cy="1325563"/>
          </a:xfrm>
        </p:spPr>
        <p:txBody>
          <a:bodyPr>
            <a:normAutofit/>
          </a:bodyPr>
          <a:lstStyle/>
          <a:p>
            <a:pPr algn="ctr"/>
            <a:r>
              <a:rPr lang="en-US" altLang="en-US" sz="3200" b="1" dirty="0">
                <a:solidFill>
                  <a:srgbClr val="002060"/>
                </a:solidFill>
                <a:latin typeface="Constantia" panose="02030602050306030303" pitchFamily="18" charset="0"/>
              </a:rPr>
              <a:t>Time Value of </a:t>
            </a:r>
            <a:r>
              <a:rPr lang="en-US" altLang="en-US" sz="3200" b="1" dirty="0" smtClean="0">
                <a:solidFill>
                  <a:srgbClr val="002060"/>
                </a:solidFill>
                <a:latin typeface="Constantia" panose="02030602050306030303" pitchFamily="18" charset="0"/>
              </a:rPr>
              <a:t>Money (Cont’d..)</a:t>
            </a:r>
            <a:endParaRPr lang="en-US" altLang="en-US" sz="3200" b="1" dirty="0">
              <a:solidFill>
                <a:srgbClr val="002060"/>
              </a:solidFill>
              <a:latin typeface="Constantia" panose="02030602050306030303" pitchFamily="18" charset="0"/>
            </a:endParaRPr>
          </a:p>
        </p:txBody>
      </p:sp>
    </p:spTree>
    <p:extLst>
      <p:ext uri="{BB962C8B-B14F-4D97-AF65-F5344CB8AC3E}">
        <p14:creationId xmlns:p14="http://schemas.microsoft.com/office/powerpoint/2010/main" val="2001707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ime value of money ch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7741" y="1309396"/>
            <a:ext cx="6925489" cy="413142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 xmlns:a16="http://schemas.microsoft.com/office/drawing/2014/main" id="{2F84DEA6-34DC-494F-8F46-7A4AD592FE0C}"/>
              </a:ext>
            </a:extLst>
          </p:cNvPr>
          <p:cNvSpPr>
            <a:spLocks noGrp="1"/>
          </p:cNvSpPr>
          <p:nvPr>
            <p:ph type="title"/>
          </p:nvPr>
        </p:nvSpPr>
        <p:spPr>
          <a:xfrm>
            <a:off x="463922" y="280147"/>
            <a:ext cx="10515600" cy="1325563"/>
          </a:xfrm>
        </p:spPr>
        <p:txBody>
          <a:bodyPr>
            <a:normAutofit/>
          </a:bodyPr>
          <a:lstStyle/>
          <a:p>
            <a:pPr algn="ctr"/>
            <a:r>
              <a:rPr lang="en-US" altLang="en-US" sz="3600" b="1" dirty="0">
                <a:solidFill>
                  <a:srgbClr val="002060"/>
                </a:solidFill>
                <a:latin typeface="Constantia" panose="02030602050306030303" pitchFamily="18" charset="0"/>
              </a:rPr>
              <a:t>Time Value of </a:t>
            </a:r>
            <a:r>
              <a:rPr lang="en-US" altLang="en-US" sz="3600" b="1" dirty="0" smtClean="0">
                <a:solidFill>
                  <a:srgbClr val="002060"/>
                </a:solidFill>
                <a:latin typeface="Constantia" panose="02030602050306030303" pitchFamily="18" charset="0"/>
              </a:rPr>
              <a:t>Money (Cont’d..)</a:t>
            </a:r>
            <a:endParaRPr lang="en-US" altLang="en-US" sz="3600" b="1" dirty="0">
              <a:solidFill>
                <a:srgbClr val="002060"/>
              </a:solidFill>
              <a:latin typeface="Constantia" panose="02030602050306030303" pitchFamily="18" charset="0"/>
            </a:endParaRPr>
          </a:p>
        </p:txBody>
      </p:sp>
      <p:sp>
        <p:nvSpPr>
          <p:cNvPr id="4" name="Rectangle 3"/>
          <p:cNvSpPr/>
          <p:nvPr/>
        </p:nvSpPr>
        <p:spPr>
          <a:xfrm>
            <a:off x="3737558" y="5547866"/>
            <a:ext cx="4481611" cy="461665"/>
          </a:xfrm>
          <a:prstGeom prst="rect">
            <a:avLst/>
          </a:prstGeom>
        </p:spPr>
        <p:txBody>
          <a:bodyPr wrap="none">
            <a:spAutoFit/>
          </a:bodyPr>
          <a:lstStyle/>
          <a:p>
            <a:r>
              <a:rPr lang="en-AU" sz="2400" b="1" dirty="0" smtClean="0">
                <a:latin typeface="Times New Roman" panose="02020603050405020304" pitchFamily="18" charset="0"/>
                <a:cs typeface="Times New Roman" panose="02020603050405020304" pitchFamily="18" charset="0"/>
              </a:rPr>
              <a:t>Figure :Time value of Money [3] </a:t>
            </a: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22123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4329" y="176865"/>
            <a:ext cx="3254189" cy="1325563"/>
          </a:xfrm>
        </p:spPr>
        <p:txBody>
          <a:bodyPr>
            <a:normAutofit/>
          </a:bodyPr>
          <a:lstStyle/>
          <a:p>
            <a:pPr algn="ctr"/>
            <a:r>
              <a:rPr lang="en-AU" sz="3600" b="1" dirty="0">
                <a:solidFill>
                  <a:srgbClr val="002060"/>
                </a:solidFill>
                <a:latin typeface="Constantia" panose="02030602050306030303" pitchFamily="18" charset="0"/>
              </a:rPr>
              <a:t>Interest </a:t>
            </a:r>
          </a:p>
        </p:txBody>
      </p:sp>
      <p:sp>
        <p:nvSpPr>
          <p:cNvPr id="3" name="Content Placeholder 2"/>
          <p:cNvSpPr>
            <a:spLocks noGrp="1"/>
          </p:cNvSpPr>
          <p:nvPr>
            <p:ph idx="1"/>
          </p:nvPr>
        </p:nvSpPr>
        <p:spPr>
          <a:xfrm>
            <a:off x="690280" y="1058675"/>
            <a:ext cx="9139519" cy="5529917"/>
          </a:xfrm>
        </p:spPr>
        <p:txBody>
          <a:bodyPr>
            <a:normAutofit lnSpcReduction="10000"/>
          </a:bodyPr>
          <a:lstStyle/>
          <a:p>
            <a:pPr>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simple terms interest is the fee that is charged for the use of someone’s else money. </a:t>
            </a:r>
            <a:r>
              <a:rPr lang="en-US" altLang="en-US" b="1" dirty="0" smtClean="0">
                <a:latin typeface="Times New Roman" panose="02020603050405020304" pitchFamily="18" charset="0"/>
                <a:cs typeface="Times New Roman" panose="02020603050405020304" pitchFamily="18" charset="0"/>
              </a:rPr>
              <a:t>[4] </a:t>
            </a:r>
          </a:p>
          <a:p>
            <a:pPr algn="just">
              <a:lnSpc>
                <a:spcPct val="15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The </a:t>
            </a:r>
            <a:r>
              <a:rPr lang="en-US" altLang="en-US" b="1" dirty="0">
                <a:latin typeface="Times New Roman" panose="02020603050405020304" pitchFamily="18" charset="0"/>
                <a:cs typeface="Times New Roman" panose="02020603050405020304" pitchFamily="18" charset="0"/>
              </a:rPr>
              <a:t>size of the fee will depend upon the total amount of money borrowed and the length of time over which it is borrowed.</a:t>
            </a:r>
            <a:r>
              <a:rPr lang="en-US" altLang="en-US" dirty="0" smtClean="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[4] </a:t>
            </a:r>
            <a:endParaRPr lang="en-US" altLang="en-US"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Computationally, interest is the difference between the ending amount and beginning amount of money. </a:t>
            </a:r>
          </a:p>
          <a:p>
            <a:pPr marL="0" indent="0" algn="ctr">
              <a:lnSpc>
                <a:spcPct val="150000"/>
              </a:lnSpc>
              <a:buNone/>
            </a:pPr>
            <a:r>
              <a:rPr lang="en-US" altLang="en-US" b="1" dirty="0">
                <a:latin typeface="Times New Roman" panose="02020603050405020304" pitchFamily="18" charset="0"/>
                <a:cs typeface="Times New Roman" panose="02020603050405020304" pitchFamily="18" charset="0"/>
              </a:rPr>
              <a:t>  </a:t>
            </a:r>
            <a:r>
              <a:rPr lang="en-US" altLang="en-US" b="1" dirty="0">
                <a:solidFill>
                  <a:srgbClr val="C00000"/>
                </a:solidFill>
                <a:latin typeface="Times New Roman" panose="02020603050405020304" pitchFamily="18" charset="0"/>
                <a:cs typeface="Times New Roman" panose="02020603050405020304" pitchFamily="18" charset="0"/>
              </a:rPr>
              <a:t>Interest = End amount – Original amount </a:t>
            </a:r>
          </a:p>
          <a:p>
            <a:pPr algn="just">
              <a:buFont typeface="Wingdings" panose="05000000000000000000" pitchFamily="2" charset="2"/>
              <a:buChar char="Ø"/>
            </a:pPr>
            <a:endParaRPr lang="en-US" altLang="en-US" b="1" dirty="0"/>
          </a:p>
          <a:p>
            <a:pPr marL="0" indent="0">
              <a:buNone/>
            </a:pPr>
            <a:endParaRPr lang="en-AU" dirty="0"/>
          </a:p>
        </p:txBody>
      </p:sp>
    </p:spTree>
    <p:extLst>
      <p:ext uri="{BB962C8B-B14F-4D97-AF65-F5344CB8AC3E}">
        <p14:creationId xmlns:p14="http://schemas.microsoft.com/office/powerpoint/2010/main" val="18664355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741" y="351678"/>
            <a:ext cx="5239871" cy="1325563"/>
          </a:xfrm>
        </p:spPr>
        <p:txBody>
          <a:bodyPr>
            <a:normAutofit/>
          </a:bodyPr>
          <a:lstStyle/>
          <a:p>
            <a:r>
              <a:rPr lang="en-AU" sz="3600" b="1" dirty="0">
                <a:solidFill>
                  <a:srgbClr val="002060"/>
                </a:solidFill>
                <a:latin typeface="Constantia" panose="02030602050306030303" pitchFamily="18" charset="0"/>
              </a:rPr>
              <a:t>Interest rate </a:t>
            </a:r>
          </a:p>
        </p:txBody>
      </p:sp>
      <p:sp>
        <p:nvSpPr>
          <p:cNvPr id="3" name="Content Placeholder 2"/>
          <p:cNvSpPr>
            <a:spLocks noGrp="1"/>
          </p:cNvSpPr>
          <p:nvPr>
            <p:ph idx="1"/>
          </p:nvPr>
        </p:nvSpPr>
        <p:spPr>
          <a:xfrm>
            <a:off x="562535" y="1677241"/>
            <a:ext cx="9240372" cy="4351338"/>
          </a:xfrm>
        </p:spPr>
        <p:txBody>
          <a:bodyPr/>
          <a:lstStyle/>
          <a:p>
            <a:pPr marL="0" indent="0">
              <a:buNone/>
            </a:pPr>
            <a:endParaRPr lang="en-US" altLang="en-US" b="1" dirty="0" smtClean="0">
              <a:latin typeface="Constantia" panose="02030602050306030303" pitchFamily="18" charset="0"/>
            </a:endParaRPr>
          </a:p>
          <a:p>
            <a:pPr marL="0" indent="0" algn="just">
              <a:lnSpc>
                <a:spcPct val="150000"/>
              </a:lnSpc>
              <a:buNone/>
            </a:pPr>
            <a:r>
              <a:rPr lang="en-AU" b="1" dirty="0">
                <a:latin typeface="Times New Roman" panose="02020603050405020304" pitchFamily="18" charset="0"/>
                <a:cs typeface="Times New Roman" panose="02020603050405020304" pitchFamily="18" charset="0"/>
              </a:rPr>
              <a:t>When the interest over a specific time unit is expressed as a percentage of the original amount (principal), the result is called the interest rate</a:t>
            </a:r>
            <a:endParaRPr lang="en-US" altLang="en-US"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altLang="en-US" b="1" dirty="0" smtClean="0">
              <a:latin typeface="Constantia" panose="02030602050306030303" pitchFamily="18" charset="0"/>
            </a:endParaRPr>
          </a:p>
          <a:p>
            <a:pPr marL="0" indent="0" algn="just">
              <a:buNone/>
            </a:pPr>
            <a:r>
              <a:rPr lang="en-US" altLang="en-US" b="1" dirty="0" smtClean="0">
                <a:solidFill>
                  <a:srgbClr val="C00000"/>
                </a:solidFill>
                <a:latin typeface="Constantia" panose="02030602050306030303" pitchFamily="18" charset="0"/>
              </a:rPr>
              <a:t>Interest </a:t>
            </a:r>
            <a:r>
              <a:rPr lang="en-US" altLang="en-US" b="1" dirty="0">
                <a:solidFill>
                  <a:srgbClr val="C00000"/>
                </a:solidFill>
                <a:latin typeface="Constantia" panose="02030602050306030303" pitchFamily="18" charset="0"/>
              </a:rPr>
              <a:t>Rate = (interest accrued per time unit) * 100%</a:t>
            </a:r>
          </a:p>
          <a:p>
            <a:pPr marL="0" indent="0" algn="just">
              <a:buNone/>
            </a:pPr>
            <a:r>
              <a:rPr lang="en-US" altLang="en-US" dirty="0">
                <a:solidFill>
                  <a:srgbClr val="C00000"/>
                </a:solidFill>
                <a:latin typeface="Constantia" panose="02030602050306030303" pitchFamily="18" charset="0"/>
              </a:rPr>
              <a:t>                                         </a:t>
            </a:r>
            <a:r>
              <a:rPr lang="en-US" altLang="en-US" b="1" dirty="0">
                <a:solidFill>
                  <a:srgbClr val="C00000"/>
                </a:solidFill>
                <a:latin typeface="Constantia" panose="02030602050306030303" pitchFamily="18" charset="0"/>
              </a:rPr>
              <a:t>original amount </a:t>
            </a:r>
          </a:p>
          <a:p>
            <a:pPr algn="just"/>
            <a:endParaRPr lang="en-AU" dirty="0"/>
          </a:p>
        </p:txBody>
      </p:sp>
      <p:cxnSp>
        <p:nvCxnSpPr>
          <p:cNvPr id="4" name="Straight Connector 3"/>
          <p:cNvCxnSpPr/>
          <p:nvPr/>
        </p:nvCxnSpPr>
        <p:spPr>
          <a:xfrm>
            <a:off x="3361764" y="5446060"/>
            <a:ext cx="4935071" cy="0"/>
          </a:xfrm>
          <a:prstGeom prst="line">
            <a:avLst/>
          </a:prstGeom>
          <a:ln w="38100">
            <a:solidFill>
              <a:srgbClr val="C00000"/>
            </a:solidFill>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9254105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1847" y="190313"/>
            <a:ext cx="10515600" cy="1325563"/>
          </a:xfrm>
        </p:spPr>
        <p:txBody>
          <a:bodyPr>
            <a:normAutofit/>
          </a:bodyPr>
          <a:lstStyle/>
          <a:p>
            <a:r>
              <a:rPr lang="en-AU" sz="3600" b="1" dirty="0">
                <a:solidFill>
                  <a:srgbClr val="002060"/>
                </a:solidFill>
                <a:latin typeface="Constantia" panose="02030602050306030303" pitchFamily="18" charset="0"/>
              </a:rPr>
              <a:t>Elements of Interest </a:t>
            </a:r>
          </a:p>
        </p:txBody>
      </p:sp>
      <p:sp>
        <p:nvSpPr>
          <p:cNvPr id="3" name="Content Placeholder 2"/>
          <p:cNvSpPr>
            <a:spLocks noGrp="1"/>
          </p:cNvSpPr>
          <p:nvPr>
            <p:ph idx="1"/>
          </p:nvPr>
        </p:nvSpPr>
        <p:spPr>
          <a:xfrm>
            <a:off x="623046" y="1287742"/>
            <a:ext cx="9260541" cy="5059270"/>
          </a:xfrm>
        </p:spPr>
        <p:txBody>
          <a:bodyPr>
            <a:normAutofit/>
          </a:bodyPr>
          <a:lstStyle/>
          <a:p>
            <a:pPr marL="514350" indent="-514350" algn="just">
              <a:buFont typeface="+mj-lt"/>
              <a:buAutoNum type="arabicPeriod"/>
            </a:pPr>
            <a:r>
              <a:rPr lang="en-AU" b="1" dirty="0" smtClean="0">
                <a:latin typeface="Times New Roman" panose="02020603050405020304" pitchFamily="18" charset="0"/>
                <a:cs typeface="Times New Roman" panose="02020603050405020304" pitchFamily="18" charset="0"/>
              </a:rPr>
              <a:t>An initial amount money including loan or investment is called </a:t>
            </a:r>
            <a:r>
              <a:rPr lang="en-AU" b="1" i="1" dirty="0" smtClean="0">
                <a:solidFill>
                  <a:srgbClr val="C00000"/>
                </a:solidFill>
                <a:latin typeface="Times New Roman" panose="02020603050405020304" pitchFamily="18" charset="0"/>
                <a:cs typeface="Times New Roman" panose="02020603050405020304" pitchFamily="18" charset="0"/>
              </a:rPr>
              <a:t>principal</a:t>
            </a:r>
            <a:r>
              <a:rPr lang="en-AU" b="1" dirty="0" smtClean="0">
                <a:latin typeface="Times New Roman" panose="02020603050405020304" pitchFamily="18" charset="0"/>
                <a:cs typeface="Times New Roman" panose="02020603050405020304" pitchFamily="18" charset="0"/>
              </a:rPr>
              <a:t>. </a:t>
            </a:r>
          </a:p>
          <a:p>
            <a:pPr marL="514350" indent="-514350" algn="just">
              <a:buFont typeface="+mj-lt"/>
              <a:buAutoNum type="arabicPeriod"/>
            </a:pPr>
            <a:r>
              <a:rPr lang="en-AU" b="1" dirty="0" smtClean="0">
                <a:latin typeface="Times New Roman" panose="02020603050405020304" pitchFamily="18" charset="0"/>
                <a:cs typeface="Times New Roman" panose="02020603050405020304" pitchFamily="18" charset="0"/>
              </a:rPr>
              <a:t>The rate expressed in a percentage per period of time is called </a:t>
            </a:r>
            <a:r>
              <a:rPr lang="en-AU" b="1" i="1" dirty="0" smtClean="0">
                <a:solidFill>
                  <a:srgbClr val="C00000"/>
                </a:solidFill>
                <a:latin typeface="Times New Roman" panose="02020603050405020304" pitchFamily="18" charset="0"/>
                <a:cs typeface="Times New Roman" panose="02020603050405020304" pitchFamily="18" charset="0"/>
              </a:rPr>
              <a:t>interest rate </a:t>
            </a:r>
            <a:endParaRPr lang="en-AU" b="1" dirty="0" smtClean="0">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AU" b="1" dirty="0" smtClean="0">
                <a:latin typeface="Times New Roman" panose="02020603050405020304" pitchFamily="18" charset="0"/>
                <a:cs typeface="Times New Roman" panose="02020603050405020304" pitchFamily="18" charset="0"/>
              </a:rPr>
              <a:t>A period of time which determines the frequency of interest is called the </a:t>
            </a:r>
            <a:r>
              <a:rPr lang="en-AU" b="1" i="1" dirty="0" smtClean="0">
                <a:solidFill>
                  <a:srgbClr val="C00000"/>
                </a:solidFill>
                <a:latin typeface="Times New Roman" panose="02020603050405020304" pitchFamily="18" charset="0"/>
                <a:cs typeface="Times New Roman" panose="02020603050405020304" pitchFamily="18" charset="0"/>
              </a:rPr>
              <a:t>interest period</a:t>
            </a:r>
            <a:r>
              <a:rPr lang="en-AU" b="1" dirty="0">
                <a:latin typeface="Times New Roman" panose="02020603050405020304" pitchFamily="18" charset="0"/>
                <a:cs typeface="Times New Roman" panose="02020603050405020304" pitchFamily="18" charset="0"/>
              </a:rPr>
              <a:t>.</a:t>
            </a:r>
            <a:endParaRPr lang="en-AU" b="1" dirty="0" smtClean="0">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AU" b="1" dirty="0" smtClean="0">
                <a:latin typeface="Times New Roman" panose="02020603050405020304" pitchFamily="18" charset="0"/>
                <a:cs typeface="Times New Roman" panose="02020603050405020304" pitchFamily="18" charset="0"/>
              </a:rPr>
              <a:t>A specified length of time that marks the duration of the transaction and thereby establishes a certain </a:t>
            </a:r>
            <a:r>
              <a:rPr lang="en-AU" b="1" i="1" dirty="0" smtClean="0">
                <a:solidFill>
                  <a:srgbClr val="C00000"/>
                </a:solidFill>
                <a:latin typeface="Times New Roman" panose="02020603050405020304" pitchFamily="18" charset="0"/>
                <a:cs typeface="Times New Roman" panose="02020603050405020304" pitchFamily="18" charset="0"/>
              </a:rPr>
              <a:t>number of interest period</a:t>
            </a:r>
            <a:r>
              <a:rPr lang="en-AU" b="1" dirty="0" smtClean="0">
                <a:latin typeface="Times New Roman" panose="02020603050405020304" pitchFamily="18" charset="0"/>
                <a:cs typeface="Times New Roman" panose="02020603050405020304" pitchFamily="18" charset="0"/>
              </a:rPr>
              <a:t>.  [5] </a:t>
            </a:r>
          </a:p>
          <a:p>
            <a:pPr marL="514350" indent="-514350" algn="just">
              <a:buFont typeface="+mj-lt"/>
              <a:buAutoNum type="arabicPeriod"/>
            </a:pPr>
            <a:r>
              <a:rPr lang="en-AU" b="1" dirty="0" smtClean="0">
                <a:latin typeface="Times New Roman" panose="02020603050405020304" pitchFamily="18" charset="0"/>
                <a:cs typeface="Times New Roman" panose="02020603050405020304" pitchFamily="18" charset="0"/>
              </a:rPr>
              <a:t>The money that results from the cumulative effects of the interest rate is called </a:t>
            </a:r>
            <a:r>
              <a:rPr lang="en-AU" b="1" i="1" dirty="0" smtClean="0">
                <a:solidFill>
                  <a:srgbClr val="C00000"/>
                </a:solidFill>
                <a:latin typeface="Times New Roman" panose="02020603050405020304" pitchFamily="18" charset="0"/>
                <a:cs typeface="Times New Roman" panose="02020603050405020304" pitchFamily="18" charset="0"/>
              </a:rPr>
              <a:t>Future amount. </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7814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 xmlns:a16="http://schemas.microsoft.com/office/drawing/2014/main" id="{878C7D90-26DB-46EC-9C46-7E36A644C532}"/>
              </a:ext>
            </a:extLst>
          </p:cNvPr>
          <p:cNvCxnSpPr>
            <a:cxnSpLocks/>
          </p:cNvCxnSpPr>
          <p:nvPr/>
        </p:nvCxnSpPr>
        <p:spPr>
          <a:xfrm>
            <a:off x="3239377" y="3511433"/>
            <a:ext cx="221311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 xmlns:a16="http://schemas.microsoft.com/office/drawing/2014/main" id="{BF20E041-1582-42CF-8E5A-CD167686C3D7}"/>
              </a:ext>
            </a:extLst>
          </p:cNvPr>
          <p:cNvCxnSpPr>
            <a:cxnSpLocks/>
          </p:cNvCxnSpPr>
          <p:nvPr/>
        </p:nvCxnSpPr>
        <p:spPr>
          <a:xfrm>
            <a:off x="5452490" y="3511434"/>
            <a:ext cx="596348" cy="0"/>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57A8E733-CD2B-4F66-9CA5-574C6E6665B9}"/>
              </a:ext>
            </a:extLst>
          </p:cNvPr>
          <p:cNvCxnSpPr>
            <a:cxnSpLocks/>
          </p:cNvCxnSpPr>
          <p:nvPr/>
        </p:nvCxnSpPr>
        <p:spPr>
          <a:xfrm>
            <a:off x="6048838" y="3511433"/>
            <a:ext cx="221311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 xmlns:a16="http://schemas.microsoft.com/office/drawing/2014/main" id="{98A9891C-9BEB-4EF8-9F46-865C21B22929}"/>
              </a:ext>
            </a:extLst>
          </p:cNvPr>
          <p:cNvCxnSpPr/>
          <p:nvPr/>
        </p:nvCxnSpPr>
        <p:spPr>
          <a:xfrm>
            <a:off x="3239378" y="3484932"/>
            <a:ext cx="0" cy="7156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 xmlns:a16="http://schemas.microsoft.com/office/drawing/2014/main" id="{CC9E1BFF-6532-4BE8-B8C4-B45C36E65B40}"/>
              </a:ext>
            </a:extLst>
          </p:cNvPr>
          <p:cNvCxnSpPr/>
          <p:nvPr/>
        </p:nvCxnSpPr>
        <p:spPr>
          <a:xfrm flipV="1">
            <a:off x="8261951" y="2862080"/>
            <a:ext cx="0" cy="6493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 xmlns:a16="http://schemas.microsoft.com/office/drawing/2014/main" id="{71471682-0F0C-4497-93A4-37FDB377DA3A}"/>
              </a:ext>
            </a:extLst>
          </p:cNvPr>
          <p:cNvSpPr txBox="1"/>
          <p:nvPr/>
        </p:nvSpPr>
        <p:spPr>
          <a:xfrm>
            <a:off x="3067097" y="4121197"/>
            <a:ext cx="1338470" cy="400110"/>
          </a:xfrm>
          <a:prstGeom prst="rect">
            <a:avLst/>
          </a:prstGeom>
          <a:noFill/>
        </p:spPr>
        <p:txBody>
          <a:bodyPr wrap="square" rtlCol="0">
            <a:spAutoFit/>
          </a:bodyPr>
          <a:lstStyle/>
          <a:p>
            <a:r>
              <a:rPr lang="en-AU" sz="2000" b="1" dirty="0">
                <a:solidFill>
                  <a:srgbClr val="C00000"/>
                </a:solidFill>
              </a:rPr>
              <a:t>P </a:t>
            </a:r>
          </a:p>
        </p:txBody>
      </p:sp>
      <p:sp>
        <p:nvSpPr>
          <p:cNvPr id="20" name="TextBox 19">
            <a:extLst>
              <a:ext uri="{FF2B5EF4-FFF2-40B4-BE49-F238E27FC236}">
                <a16:creationId xmlns="" xmlns:a16="http://schemas.microsoft.com/office/drawing/2014/main" id="{D122884B-4C73-47F4-989B-F67FAE14B8C4}"/>
              </a:ext>
            </a:extLst>
          </p:cNvPr>
          <p:cNvSpPr txBox="1"/>
          <p:nvPr/>
        </p:nvSpPr>
        <p:spPr>
          <a:xfrm>
            <a:off x="8122802" y="2525562"/>
            <a:ext cx="1338470" cy="400110"/>
          </a:xfrm>
          <a:prstGeom prst="rect">
            <a:avLst/>
          </a:prstGeom>
          <a:noFill/>
        </p:spPr>
        <p:txBody>
          <a:bodyPr wrap="square" rtlCol="0">
            <a:spAutoFit/>
          </a:bodyPr>
          <a:lstStyle/>
          <a:p>
            <a:r>
              <a:rPr lang="en-AU" sz="2000" b="1" dirty="0">
                <a:solidFill>
                  <a:srgbClr val="C00000"/>
                </a:solidFill>
              </a:rPr>
              <a:t>F </a:t>
            </a:r>
            <a:r>
              <a:rPr lang="en-AU" sz="2000" b="1" dirty="0" smtClean="0">
                <a:solidFill>
                  <a:srgbClr val="C00000"/>
                </a:solidFill>
              </a:rPr>
              <a:t> </a:t>
            </a:r>
            <a:endParaRPr lang="en-AU" sz="2000" b="1" dirty="0">
              <a:solidFill>
                <a:srgbClr val="C00000"/>
              </a:solidFill>
            </a:endParaRPr>
          </a:p>
        </p:txBody>
      </p:sp>
      <p:sp>
        <p:nvSpPr>
          <p:cNvPr id="21" name="TextBox 20">
            <a:extLst>
              <a:ext uri="{FF2B5EF4-FFF2-40B4-BE49-F238E27FC236}">
                <a16:creationId xmlns="" xmlns:a16="http://schemas.microsoft.com/office/drawing/2014/main" id="{2A27FF96-27C3-477A-8020-453D8C12285C}"/>
              </a:ext>
            </a:extLst>
          </p:cNvPr>
          <p:cNvSpPr txBox="1"/>
          <p:nvPr/>
        </p:nvSpPr>
        <p:spPr>
          <a:xfrm>
            <a:off x="5115828" y="2816847"/>
            <a:ext cx="1649893" cy="400110"/>
          </a:xfrm>
          <a:prstGeom prst="rect">
            <a:avLst/>
          </a:prstGeom>
          <a:noFill/>
        </p:spPr>
        <p:txBody>
          <a:bodyPr wrap="square" rtlCol="0">
            <a:spAutoFit/>
          </a:bodyPr>
          <a:lstStyle/>
          <a:p>
            <a:r>
              <a:rPr lang="en-AU" sz="2000" b="1" dirty="0" err="1" smtClean="0">
                <a:solidFill>
                  <a:srgbClr val="C00000"/>
                </a:solidFill>
              </a:rPr>
              <a:t>i</a:t>
            </a:r>
            <a:r>
              <a:rPr lang="en-AU" sz="2000" b="1" dirty="0" smtClean="0">
                <a:solidFill>
                  <a:srgbClr val="C00000"/>
                </a:solidFill>
              </a:rPr>
              <a:t> % </a:t>
            </a:r>
            <a:endParaRPr lang="en-AU" sz="2000" b="1" dirty="0">
              <a:solidFill>
                <a:srgbClr val="C00000"/>
              </a:solidFill>
            </a:endParaRPr>
          </a:p>
        </p:txBody>
      </p:sp>
      <p:sp>
        <p:nvSpPr>
          <p:cNvPr id="23" name="TextBox 22">
            <a:extLst>
              <a:ext uri="{FF2B5EF4-FFF2-40B4-BE49-F238E27FC236}">
                <a16:creationId xmlns="" xmlns:a16="http://schemas.microsoft.com/office/drawing/2014/main" id="{B111D546-0F22-424A-8AAB-30D12906AF9F}"/>
              </a:ext>
            </a:extLst>
          </p:cNvPr>
          <p:cNvSpPr txBox="1"/>
          <p:nvPr/>
        </p:nvSpPr>
        <p:spPr>
          <a:xfrm>
            <a:off x="2964396" y="3403832"/>
            <a:ext cx="530086" cy="369332"/>
          </a:xfrm>
          <a:prstGeom prst="rect">
            <a:avLst/>
          </a:prstGeom>
          <a:noFill/>
        </p:spPr>
        <p:txBody>
          <a:bodyPr wrap="square" rtlCol="0">
            <a:spAutoFit/>
          </a:bodyPr>
          <a:lstStyle/>
          <a:p>
            <a:r>
              <a:rPr lang="en-AU" dirty="0"/>
              <a:t>0</a:t>
            </a:r>
          </a:p>
        </p:txBody>
      </p:sp>
      <p:sp>
        <p:nvSpPr>
          <p:cNvPr id="24" name="TextBox 23">
            <a:extLst>
              <a:ext uri="{FF2B5EF4-FFF2-40B4-BE49-F238E27FC236}">
                <a16:creationId xmlns="" xmlns:a16="http://schemas.microsoft.com/office/drawing/2014/main" id="{61CF0FDF-A11C-47F7-9018-493B606C7F6B}"/>
              </a:ext>
            </a:extLst>
          </p:cNvPr>
          <p:cNvSpPr txBox="1"/>
          <p:nvPr/>
        </p:nvSpPr>
        <p:spPr>
          <a:xfrm>
            <a:off x="8261951" y="3336446"/>
            <a:ext cx="530086" cy="369332"/>
          </a:xfrm>
          <a:prstGeom prst="rect">
            <a:avLst/>
          </a:prstGeom>
          <a:noFill/>
        </p:spPr>
        <p:txBody>
          <a:bodyPr wrap="square" rtlCol="0">
            <a:spAutoFit/>
          </a:bodyPr>
          <a:lstStyle/>
          <a:p>
            <a:r>
              <a:rPr lang="en-AU" dirty="0"/>
              <a:t>N</a:t>
            </a:r>
          </a:p>
        </p:txBody>
      </p:sp>
      <p:sp>
        <p:nvSpPr>
          <p:cNvPr id="25" name="TextBox 24">
            <a:extLst>
              <a:ext uri="{FF2B5EF4-FFF2-40B4-BE49-F238E27FC236}">
                <a16:creationId xmlns="" xmlns:a16="http://schemas.microsoft.com/office/drawing/2014/main" id="{B111D546-0F22-424A-8AAB-30D12906AF9F}"/>
              </a:ext>
            </a:extLst>
          </p:cNvPr>
          <p:cNvSpPr txBox="1"/>
          <p:nvPr/>
        </p:nvSpPr>
        <p:spPr>
          <a:xfrm>
            <a:off x="3736332" y="3473408"/>
            <a:ext cx="530086" cy="369332"/>
          </a:xfrm>
          <a:prstGeom prst="rect">
            <a:avLst/>
          </a:prstGeom>
          <a:noFill/>
        </p:spPr>
        <p:txBody>
          <a:bodyPr wrap="square" rtlCol="0">
            <a:spAutoFit/>
          </a:bodyPr>
          <a:lstStyle/>
          <a:p>
            <a:r>
              <a:rPr lang="en-AU" dirty="0" smtClean="0"/>
              <a:t>1</a:t>
            </a:r>
            <a:endParaRPr lang="en-AU" dirty="0"/>
          </a:p>
        </p:txBody>
      </p:sp>
      <p:sp>
        <p:nvSpPr>
          <p:cNvPr id="26" name="TextBox 25">
            <a:extLst>
              <a:ext uri="{FF2B5EF4-FFF2-40B4-BE49-F238E27FC236}">
                <a16:creationId xmlns="" xmlns:a16="http://schemas.microsoft.com/office/drawing/2014/main" id="{B111D546-0F22-424A-8AAB-30D12906AF9F}"/>
              </a:ext>
            </a:extLst>
          </p:cNvPr>
          <p:cNvSpPr txBox="1"/>
          <p:nvPr/>
        </p:nvSpPr>
        <p:spPr>
          <a:xfrm>
            <a:off x="4400309" y="3458094"/>
            <a:ext cx="530086" cy="369332"/>
          </a:xfrm>
          <a:prstGeom prst="rect">
            <a:avLst/>
          </a:prstGeom>
          <a:noFill/>
        </p:spPr>
        <p:txBody>
          <a:bodyPr wrap="square" rtlCol="0">
            <a:spAutoFit/>
          </a:bodyPr>
          <a:lstStyle/>
          <a:p>
            <a:r>
              <a:rPr lang="en-AU" dirty="0" smtClean="0"/>
              <a:t>2</a:t>
            </a:r>
            <a:endParaRPr lang="en-AU" dirty="0"/>
          </a:p>
        </p:txBody>
      </p:sp>
      <p:sp>
        <p:nvSpPr>
          <p:cNvPr id="27" name="TextBox 26">
            <a:extLst>
              <a:ext uri="{FF2B5EF4-FFF2-40B4-BE49-F238E27FC236}">
                <a16:creationId xmlns="" xmlns:a16="http://schemas.microsoft.com/office/drawing/2014/main" id="{B111D546-0F22-424A-8AAB-30D12906AF9F}"/>
              </a:ext>
            </a:extLst>
          </p:cNvPr>
          <p:cNvSpPr txBox="1"/>
          <p:nvPr/>
        </p:nvSpPr>
        <p:spPr>
          <a:xfrm>
            <a:off x="5240160" y="3474351"/>
            <a:ext cx="530086" cy="369332"/>
          </a:xfrm>
          <a:prstGeom prst="rect">
            <a:avLst/>
          </a:prstGeom>
          <a:noFill/>
        </p:spPr>
        <p:txBody>
          <a:bodyPr wrap="square" rtlCol="0">
            <a:spAutoFit/>
          </a:bodyPr>
          <a:lstStyle/>
          <a:p>
            <a:r>
              <a:rPr lang="en-AU" dirty="0" smtClean="0"/>
              <a:t>3</a:t>
            </a:r>
            <a:endParaRPr lang="en-AU" dirty="0"/>
          </a:p>
        </p:txBody>
      </p:sp>
      <p:sp>
        <p:nvSpPr>
          <p:cNvPr id="28" name="TextBox 27">
            <a:extLst>
              <a:ext uri="{FF2B5EF4-FFF2-40B4-BE49-F238E27FC236}">
                <a16:creationId xmlns="" xmlns:a16="http://schemas.microsoft.com/office/drawing/2014/main" id="{B111D546-0F22-424A-8AAB-30D12906AF9F}"/>
              </a:ext>
            </a:extLst>
          </p:cNvPr>
          <p:cNvSpPr txBox="1"/>
          <p:nvPr/>
        </p:nvSpPr>
        <p:spPr>
          <a:xfrm>
            <a:off x="6570935" y="3488631"/>
            <a:ext cx="733548" cy="369332"/>
          </a:xfrm>
          <a:prstGeom prst="rect">
            <a:avLst/>
          </a:prstGeom>
          <a:noFill/>
        </p:spPr>
        <p:txBody>
          <a:bodyPr wrap="square" rtlCol="0">
            <a:spAutoFit/>
          </a:bodyPr>
          <a:lstStyle/>
          <a:p>
            <a:r>
              <a:rPr lang="en-AU" dirty="0" smtClean="0"/>
              <a:t>N -2</a:t>
            </a:r>
            <a:endParaRPr lang="en-AU" dirty="0"/>
          </a:p>
        </p:txBody>
      </p:sp>
      <p:sp>
        <p:nvSpPr>
          <p:cNvPr id="29" name="TextBox 28">
            <a:extLst>
              <a:ext uri="{FF2B5EF4-FFF2-40B4-BE49-F238E27FC236}">
                <a16:creationId xmlns="" xmlns:a16="http://schemas.microsoft.com/office/drawing/2014/main" id="{B111D546-0F22-424A-8AAB-30D12906AF9F}"/>
              </a:ext>
            </a:extLst>
          </p:cNvPr>
          <p:cNvSpPr txBox="1"/>
          <p:nvPr/>
        </p:nvSpPr>
        <p:spPr>
          <a:xfrm>
            <a:off x="7304483" y="3501755"/>
            <a:ext cx="733548" cy="369332"/>
          </a:xfrm>
          <a:prstGeom prst="rect">
            <a:avLst/>
          </a:prstGeom>
          <a:noFill/>
        </p:spPr>
        <p:txBody>
          <a:bodyPr wrap="square" rtlCol="0">
            <a:spAutoFit/>
          </a:bodyPr>
          <a:lstStyle/>
          <a:p>
            <a:r>
              <a:rPr lang="en-AU" dirty="0" smtClean="0"/>
              <a:t>N -1</a:t>
            </a:r>
            <a:endParaRPr lang="en-AU" dirty="0"/>
          </a:p>
        </p:txBody>
      </p:sp>
      <p:sp>
        <p:nvSpPr>
          <p:cNvPr id="30" name="Title 1"/>
          <p:cNvSpPr>
            <a:spLocks noGrp="1"/>
          </p:cNvSpPr>
          <p:nvPr>
            <p:ph type="title"/>
          </p:nvPr>
        </p:nvSpPr>
        <p:spPr/>
        <p:txBody>
          <a:bodyPr>
            <a:normAutofit/>
          </a:bodyPr>
          <a:lstStyle/>
          <a:p>
            <a:r>
              <a:rPr lang="en-AU" sz="3600" b="1" dirty="0">
                <a:solidFill>
                  <a:srgbClr val="002060"/>
                </a:solidFill>
                <a:latin typeface="Constantia" panose="02030602050306030303" pitchFamily="18" charset="0"/>
              </a:rPr>
              <a:t>Elements of </a:t>
            </a:r>
            <a:r>
              <a:rPr lang="en-AU" sz="3600" b="1" dirty="0" smtClean="0">
                <a:solidFill>
                  <a:srgbClr val="002060"/>
                </a:solidFill>
                <a:latin typeface="Constantia" panose="02030602050306030303" pitchFamily="18" charset="0"/>
              </a:rPr>
              <a:t>Interest (Cont’d..)  </a:t>
            </a:r>
            <a:endParaRPr lang="en-AU" sz="3600" b="1" dirty="0">
              <a:solidFill>
                <a:srgbClr val="002060"/>
              </a:solidFill>
              <a:latin typeface="Constantia" panose="02030602050306030303" pitchFamily="18" charset="0"/>
            </a:endParaRPr>
          </a:p>
        </p:txBody>
      </p:sp>
      <p:cxnSp>
        <p:nvCxnSpPr>
          <p:cNvPr id="32" name="Straight Arrow Connector 31"/>
          <p:cNvCxnSpPr/>
          <p:nvPr/>
        </p:nvCxnSpPr>
        <p:spPr>
          <a:xfrm flipV="1">
            <a:off x="8038031" y="3705779"/>
            <a:ext cx="337631" cy="10895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 xmlns:a16="http://schemas.microsoft.com/office/drawing/2014/main" id="{71471682-0F0C-4497-93A4-37FDB377DA3A}"/>
              </a:ext>
            </a:extLst>
          </p:cNvPr>
          <p:cNvSpPr txBox="1"/>
          <p:nvPr/>
        </p:nvSpPr>
        <p:spPr>
          <a:xfrm>
            <a:off x="3901690" y="4953585"/>
            <a:ext cx="1338470" cy="400110"/>
          </a:xfrm>
          <a:prstGeom prst="rect">
            <a:avLst/>
          </a:prstGeom>
          <a:noFill/>
        </p:spPr>
        <p:txBody>
          <a:bodyPr wrap="square" rtlCol="0">
            <a:spAutoFit/>
          </a:bodyPr>
          <a:lstStyle/>
          <a:p>
            <a:r>
              <a:rPr lang="en-AU" sz="2000" b="1" dirty="0" smtClean="0">
                <a:latin typeface="Times New Roman" panose="02020603050405020304" pitchFamily="18" charset="0"/>
                <a:cs typeface="Times New Roman" panose="02020603050405020304" pitchFamily="18" charset="0"/>
              </a:rPr>
              <a:t>Principal </a:t>
            </a:r>
            <a:endParaRPr lang="en-AU" sz="2000" b="1" dirty="0">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71471682-0F0C-4497-93A4-37FDB377DA3A}"/>
              </a:ext>
            </a:extLst>
          </p:cNvPr>
          <p:cNvSpPr txBox="1"/>
          <p:nvPr/>
        </p:nvSpPr>
        <p:spPr>
          <a:xfrm>
            <a:off x="5599239" y="1743617"/>
            <a:ext cx="1705244" cy="400110"/>
          </a:xfrm>
          <a:prstGeom prst="rect">
            <a:avLst/>
          </a:prstGeom>
          <a:noFill/>
        </p:spPr>
        <p:txBody>
          <a:bodyPr wrap="square" rtlCol="0">
            <a:spAutoFit/>
          </a:bodyPr>
          <a:lstStyle/>
          <a:p>
            <a:r>
              <a:rPr lang="en-AU" sz="2000" b="1" dirty="0" smtClean="0">
                <a:latin typeface="Times New Roman" panose="02020603050405020304" pitchFamily="18" charset="0"/>
                <a:cs typeface="Times New Roman" panose="02020603050405020304" pitchFamily="18" charset="0"/>
              </a:rPr>
              <a:t>Interest rate </a:t>
            </a:r>
            <a:endParaRPr lang="en-AU" sz="2000" b="1" dirty="0">
              <a:latin typeface="Times New Roman" panose="02020603050405020304" pitchFamily="18" charset="0"/>
              <a:cs typeface="Times New Roman" panose="02020603050405020304" pitchFamily="18" charset="0"/>
            </a:endParaRPr>
          </a:p>
        </p:txBody>
      </p:sp>
      <p:cxnSp>
        <p:nvCxnSpPr>
          <p:cNvPr id="36" name="Straight Arrow Connector 35"/>
          <p:cNvCxnSpPr/>
          <p:nvPr/>
        </p:nvCxnSpPr>
        <p:spPr>
          <a:xfrm flipH="1">
            <a:off x="5240160" y="2218765"/>
            <a:ext cx="530086" cy="5980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8261951" y="1743617"/>
            <a:ext cx="397955" cy="7554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 xmlns:a16="http://schemas.microsoft.com/office/drawing/2014/main" id="{71471682-0F0C-4497-93A4-37FDB377DA3A}"/>
              </a:ext>
            </a:extLst>
          </p:cNvPr>
          <p:cNvSpPr txBox="1"/>
          <p:nvPr/>
        </p:nvSpPr>
        <p:spPr>
          <a:xfrm>
            <a:off x="7705165" y="1317043"/>
            <a:ext cx="1933943" cy="400110"/>
          </a:xfrm>
          <a:prstGeom prst="rect">
            <a:avLst/>
          </a:prstGeom>
          <a:noFill/>
        </p:spPr>
        <p:txBody>
          <a:bodyPr wrap="square" rtlCol="0">
            <a:spAutoFit/>
          </a:bodyPr>
          <a:lstStyle/>
          <a:p>
            <a:r>
              <a:rPr lang="en-AU" sz="2000" b="1" dirty="0" smtClean="0">
                <a:latin typeface="Times New Roman" panose="02020603050405020304" pitchFamily="18" charset="0"/>
                <a:cs typeface="Times New Roman" panose="02020603050405020304" pitchFamily="18" charset="0"/>
              </a:rPr>
              <a:t>Future amount</a:t>
            </a:r>
            <a:endParaRPr lang="en-AU" sz="2000" b="1" dirty="0">
              <a:latin typeface="Times New Roman" panose="02020603050405020304" pitchFamily="18" charset="0"/>
              <a:cs typeface="Times New Roman" panose="02020603050405020304" pitchFamily="18" charset="0"/>
            </a:endParaRPr>
          </a:p>
        </p:txBody>
      </p:sp>
      <p:cxnSp>
        <p:nvCxnSpPr>
          <p:cNvPr id="40" name="Straight Arrow Connector 39"/>
          <p:cNvCxnSpPr>
            <a:stCxn id="42" idx="2"/>
          </p:cNvCxnSpPr>
          <p:nvPr/>
        </p:nvCxnSpPr>
        <p:spPr>
          <a:xfrm flipH="1">
            <a:off x="4219551" y="2645353"/>
            <a:ext cx="1" cy="4958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 xmlns:a16="http://schemas.microsoft.com/office/drawing/2014/main" id="{71471682-0F0C-4497-93A4-37FDB377DA3A}"/>
              </a:ext>
            </a:extLst>
          </p:cNvPr>
          <p:cNvSpPr txBox="1"/>
          <p:nvPr/>
        </p:nvSpPr>
        <p:spPr>
          <a:xfrm>
            <a:off x="3239377" y="2245243"/>
            <a:ext cx="1960349" cy="400110"/>
          </a:xfrm>
          <a:prstGeom prst="rect">
            <a:avLst/>
          </a:prstGeom>
          <a:noFill/>
        </p:spPr>
        <p:txBody>
          <a:bodyPr wrap="square" rtlCol="0">
            <a:spAutoFit/>
          </a:bodyPr>
          <a:lstStyle/>
          <a:p>
            <a:r>
              <a:rPr lang="en-AU" sz="2000" b="1" dirty="0" smtClean="0">
                <a:latin typeface="Times New Roman" panose="02020603050405020304" pitchFamily="18" charset="0"/>
                <a:cs typeface="Times New Roman" panose="02020603050405020304" pitchFamily="18" charset="0"/>
              </a:rPr>
              <a:t>Interest period </a:t>
            </a:r>
            <a:endParaRPr lang="en-AU" sz="2000" b="1" dirty="0">
              <a:latin typeface="Times New Roman" panose="02020603050405020304" pitchFamily="18" charset="0"/>
              <a:cs typeface="Times New Roman" panose="02020603050405020304" pitchFamily="18" charset="0"/>
            </a:endParaRPr>
          </a:p>
        </p:txBody>
      </p:sp>
      <p:cxnSp>
        <p:nvCxnSpPr>
          <p:cNvPr id="43" name="Straight Arrow Connector 42"/>
          <p:cNvCxnSpPr/>
          <p:nvPr/>
        </p:nvCxnSpPr>
        <p:spPr>
          <a:xfrm flipH="1" flipV="1">
            <a:off x="3275234" y="4404122"/>
            <a:ext cx="726141" cy="5647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 xmlns:a16="http://schemas.microsoft.com/office/drawing/2014/main" id="{71471682-0F0C-4497-93A4-37FDB377DA3A}"/>
              </a:ext>
            </a:extLst>
          </p:cNvPr>
          <p:cNvSpPr txBox="1"/>
          <p:nvPr/>
        </p:nvSpPr>
        <p:spPr>
          <a:xfrm>
            <a:off x="6793493" y="4768844"/>
            <a:ext cx="2936916" cy="400110"/>
          </a:xfrm>
          <a:prstGeom prst="rect">
            <a:avLst/>
          </a:prstGeom>
          <a:noFill/>
        </p:spPr>
        <p:txBody>
          <a:bodyPr wrap="square" rtlCol="0">
            <a:spAutoFit/>
          </a:bodyPr>
          <a:lstStyle/>
          <a:p>
            <a:r>
              <a:rPr lang="en-AU" sz="2000" b="1" dirty="0" smtClean="0">
                <a:latin typeface="Times New Roman" panose="02020603050405020304" pitchFamily="18" charset="0"/>
                <a:cs typeface="Times New Roman" panose="02020603050405020304" pitchFamily="18" charset="0"/>
              </a:rPr>
              <a:t>Specified length of time </a:t>
            </a:r>
            <a:endParaRPr lang="en-AU" sz="2000" b="1" dirty="0">
              <a:latin typeface="Times New Roman" panose="02020603050405020304" pitchFamily="18" charset="0"/>
              <a:cs typeface="Times New Roman" panose="02020603050405020304" pitchFamily="18" charset="0"/>
            </a:endParaRPr>
          </a:p>
        </p:txBody>
      </p:sp>
      <p:cxnSp>
        <p:nvCxnSpPr>
          <p:cNvPr id="8" name="Straight Arrow Connector 7"/>
          <p:cNvCxnSpPr/>
          <p:nvPr/>
        </p:nvCxnSpPr>
        <p:spPr>
          <a:xfrm>
            <a:off x="3879523" y="3389986"/>
            <a:ext cx="77378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49262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506" y="176866"/>
            <a:ext cx="5280212"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Calculation of Interest </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75129" y="1028138"/>
            <a:ext cx="9724939" cy="5601261"/>
          </a:xfrm>
        </p:spPr>
        <p:txBody>
          <a:bodyPr>
            <a:normAutofit/>
          </a:bodyPr>
          <a:lstStyle/>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Money earns the interest in different ways.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interest earned on the principal amount at the end of interest period is calculated according to the interest rate. </a:t>
            </a:r>
            <a:r>
              <a:rPr lang="en-AU" b="1" dirty="0">
                <a:latin typeface="Times New Roman" panose="02020603050405020304" pitchFamily="18" charset="0"/>
                <a:cs typeface="Times New Roman" panose="02020603050405020304" pitchFamily="18" charset="0"/>
              </a:rPr>
              <a:t>[</a:t>
            </a:r>
            <a:r>
              <a:rPr lang="en-AU" b="1" dirty="0" smtClean="0">
                <a:latin typeface="Times New Roman" panose="02020603050405020304" pitchFamily="18" charset="0"/>
                <a:cs typeface="Times New Roman" panose="02020603050405020304" pitchFamily="18" charset="0"/>
              </a:rPr>
              <a:t>4]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two types of techniques are used for the calculation of interest:  </a:t>
            </a:r>
          </a:p>
          <a:p>
            <a:pPr marL="514350" indent="-514350" algn="ctr">
              <a:buFont typeface="+mj-lt"/>
              <a:buAutoNum type="arabicPeriod"/>
            </a:pPr>
            <a:r>
              <a:rPr lang="en-AU" b="1" dirty="0">
                <a:latin typeface="Times New Roman" panose="02020603050405020304" pitchFamily="18" charset="0"/>
                <a:cs typeface="Times New Roman" panose="02020603050405020304" pitchFamily="18" charset="0"/>
              </a:rPr>
              <a:t> </a:t>
            </a:r>
            <a:r>
              <a:rPr lang="en-AU" b="1" dirty="0" smtClean="0">
                <a:solidFill>
                  <a:srgbClr val="C00000"/>
                </a:solidFill>
                <a:latin typeface="Times New Roman" panose="02020603050405020304" pitchFamily="18" charset="0"/>
                <a:cs typeface="Times New Roman" panose="02020603050405020304" pitchFamily="18" charset="0"/>
              </a:rPr>
              <a:t>Simple Interest  </a:t>
            </a:r>
            <a:r>
              <a:rPr lang="en-AU" b="1" dirty="0" smtClean="0">
                <a:latin typeface="Times New Roman" panose="02020603050405020304" pitchFamily="18" charset="0"/>
                <a:cs typeface="Times New Roman" panose="02020603050405020304" pitchFamily="18" charset="0"/>
              </a:rPr>
              <a:t>and  </a:t>
            </a:r>
          </a:p>
          <a:p>
            <a:pPr marL="514350" indent="-514350" algn="ctr">
              <a:buFont typeface="+mj-lt"/>
              <a:buAutoNum type="arabicPeriod"/>
            </a:pPr>
            <a:r>
              <a:rPr lang="en-AU" b="1" dirty="0" smtClean="0">
                <a:solidFill>
                  <a:srgbClr val="C00000"/>
                </a:solidFill>
                <a:latin typeface="Times New Roman" panose="02020603050405020304" pitchFamily="18" charset="0"/>
                <a:cs typeface="Times New Roman" panose="02020603050405020304" pitchFamily="18" charset="0"/>
              </a:rPr>
              <a:t>Compound Interest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However compound interest is used widely and </a:t>
            </a:r>
            <a:r>
              <a:rPr lang="en-AU" b="1" dirty="0" smtClean="0">
                <a:latin typeface="Times New Roman" panose="02020603050405020304" pitchFamily="18" charset="0"/>
                <a:cs typeface="Times New Roman" panose="02020603050405020304" pitchFamily="18" charset="0"/>
              </a:rPr>
              <a:t>exclusively.</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3636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5295" y="378572"/>
            <a:ext cx="10515600"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Simple Interest </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36494" y="1273829"/>
            <a:ext cx="9166411" cy="5221100"/>
          </a:xfrm>
        </p:spPr>
        <p:txBody>
          <a:bodyPr>
            <a:normAutofit lnSpcReduction="10000"/>
          </a:bodyPr>
          <a:lstStyle/>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When the money is borrowed for certain period of time, the borrower pays interest to the lender, only on the borrowed amount is the simple interest. [6]</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other words , when the </a:t>
            </a:r>
            <a:r>
              <a:rPr lang="en-AU" b="1" dirty="0" smtClean="0">
                <a:solidFill>
                  <a:srgbClr val="C00000"/>
                </a:solidFill>
                <a:latin typeface="Times New Roman" panose="02020603050405020304" pitchFamily="18" charset="0"/>
                <a:cs typeface="Times New Roman" panose="02020603050405020304" pitchFamily="18" charset="0"/>
              </a:rPr>
              <a:t>interest is earned only on the principal amount</a:t>
            </a:r>
            <a:r>
              <a:rPr lang="en-AU" b="1" dirty="0" smtClean="0">
                <a:latin typeface="Times New Roman" panose="02020603050405020304" pitchFamily="18" charset="0"/>
                <a:cs typeface="Times New Roman" panose="02020603050405020304" pitchFamily="18" charset="0"/>
              </a:rPr>
              <a:t> during each interest period is called simple interest.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does not earn additional interest on accumulated interest, so it ignores the effect of compounding.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42876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6117" y="1314636"/>
            <a:ext cx="8695765" cy="5032376"/>
          </a:xfrm>
        </p:spPr>
        <p:txBody>
          <a:bodyPr>
            <a:normAutofit lnSpcReduction="10000"/>
          </a:bodyPr>
          <a:lstStyle/>
          <a:p>
            <a:pPr marL="0" indent="0" algn="just">
              <a:buNone/>
            </a:pPr>
            <a:r>
              <a:rPr lang="en-AU" b="1" dirty="0" smtClean="0">
                <a:latin typeface="Times New Roman" panose="02020603050405020304" pitchFamily="18" charset="0"/>
                <a:cs typeface="Times New Roman" panose="02020603050405020304" pitchFamily="18" charset="0"/>
              </a:rPr>
              <a:t>Let, </a:t>
            </a:r>
          </a:p>
          <a:p>
            <a:pPr marL="0" indent="0" algn="just">
              <a:buNone/>
            </a:pPr>
            <a:r>
              <a:rPr lang="en-AU" b="1" dirty="0" smtClean="0">
                <a:latin typeface="Times New Roman" panose="02020603050405020304" pitchFamily="18" charset="0"/>
                <a:cs typeface="Times New Roman" panose="02020603050405020304" pitchFamily="18" charset="0"/>
              </a:rPr>
              <a:t>P = Principal amount (borrowed amount) </a:t>
            </a:r>
          </a:p>
          <a:p>
            <a:pPr marL="0" indent="0" algn="just">
              <a:buNone/>
            </a:pP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Interest rate per period of time </a:t>
            </a:r>
          </a:p>
          <a:p>
            <a:pPr marL="0" indent="0" algn="just">
              <a:buNone/>
            </a:pPr>
            <a:r>
              <a:rPr lang="en-AU" b="1" dirty="0" smtClean="0">
                <a:latin typeface="Times New Roman" panose="02020603050405020304" pitchFamily="18" charset="0"/>
                <a:cs typeface="Times New Roman" panose="02020603050405020304" pitchFamily="18" charset="0"/>
              </a:rPr>
              <a:t>N = Specified length of time </a:t>
            </a:r>
          </a:p>
          <a:p>
            <a:pPr marL="0" indent="0" algn="just">
              <a:buNone/>
            </a:pPr>
            <a:r>
              <a:rPr lang="en-AU" b="1" dirty="0" smtClean="0">
                <a:latin typeface="Times New Roman" panose="02020603050405020304" pitchFamily="18" charset="0"/>
                <a:cs typeface="Times New Roman" panose="02020603050405020304" pitchFamily="18" charset="0"/>
              </a:rPr>
              <a:t>The simple interest (I)  is calculated as: </a:t>
            </a:r>
          </a:p>
          <a:p>
            <a:pPr marL="0" indent="0" algn="just">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b="1" dirty="0" smtClean="0">
                <a:solidFill>
                  <a:srgbClr val="C00000"/>
                </a:solidFill>
                <a:latin typeface="Times New Roman" panose="02020603050405020304" pitchFamily="18" charset="0"/>
                <a:cs typeface="Times New Roman" panose="02020603050405020304" pitchFamily="18" charset="0"/>
              </a:rPr>
              <a:t>I  = P * N * </a:t>
            </a:r>
            <a:r>
              <a:rPr lang="en-AU" b="1" dirty="0" err="1" smtClean="0">
                <a:solidFill>
                  <a:srgbClr val="C00000"/>
                </a:solidFill>
                <a:latin typeface="Times New Roman" panose="02020603050405020304" pitchFamily="18" charset="0"/>
                <a:cs typeface="Times New Roman" panose="02020603050405020304" pitchFamily="18" charset="0"/>
              </a:rPr>
              <a:t>i</a:t>
            </a:r>
            <a:r>
              <a:rPr lang="en-AU" b="1" dirty="0" smtClean="0">
                <a:solidFill>
                  <a:srgbClr val="C00000"/>
                </a:solidFill>
                <a:latin typeface="Times New Roman" panose="02020603050405020304" pitchFamily="18" charset="0"/>
                <a:cs typeface="Times New Roman" panose="02020603050405020304" pitchFamily="18" charset="0"/>
              </a:rPr>
              <a:t> </a:t>
            </a:r>
          </a:p>
          <a:p>
            <a:pPr marL="0" indent="0" algn="just">
              <a:buNone/>
            </a:pPr>
            <a:r>
              <a:rPr lang="en-AU" b="1" dirty="0" smtClean="0">
                <a:latin typeface="Times New Roman" panose="02020603050405020304" pitchFamily="18" charset="0"/>
                <a:cs typeface="Times New Roman" panose="02020603050405020304" pitchFamily="18" charset="0"/>
              </a:rPr>
              <a:t>The Future sum of value at the end of interest period (N) will be </a:t>
            </a:r>
          </a:p>
          <a:p>
            <a:pPr marL="0" indent="0" algn="just">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F = P + I </a:t>
            </a:r>
          </a:p>
          <a:p>
            <a:pPr marL="0" indent="0" algn="just">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F  = P + P * N *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p>
          <a:p>
            <a:pPr marL="0" indent="0" algn="just">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b="1" dirty="0" smtClean="0">
                <a:solidFill>
                  <a:srgbClr val="C00000"/>
                </a:solidFill>
                <a:latin typeface="Times New Roman" panose="02020603050405020304" pitchFamily="18" charset="0"/>
                <a:cs typeface="Times New Roman" panose="02020603050405020304" pitchFamily="18" charset="0"/>
              </a:rPr>
              <a:t>F  = P (1 + Ni) </a:t>
            </a:r>
          </a:p>
          <a:p>
            <a:pPr marL="0" indent="0">
              <a:buNone/>
            </a:pPr>
            <a:endParaRPr lang="en-AU" dirty="0"/>
          </a:p>
          <a:p>
            <a:pPr marL="0" indent="0">
              <a:buNone/>
            </a:pPr>
            <a:endParaRPr lang="en-AU" dirty="0"/>
          </a:p>
        </p:txBody>
      </p:sp>
      <p:sp>
        <p:nvSpPr>
          <p:cNvPr id="4" name="Title 1"/>
          <p:cNvSpPr>
            <a:spLocks noGrp="1"/>
          </p:cNvSpPr>
          <p:nvPr>
            <p:ph type="title"/>
          </p:nvPr>
        </p:nvSpPr>
        <p:spPr>
          <a:xfrm>
            <a:off x="2451847" y="338230"/>
            <a:ext cx="5307106"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Simple Interest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37574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41853"/>
            <a:ext cx="10515600"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Example of Simple Interest </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76799" y="1170016"/>
            <a:ext cx="8870576" cy="5234082"/>
          </a:xfrm>
        </p:spPr>
        <p:txBody>
          <a:bodyPr/>
          <a:lstStyle/>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Suppose that $ 1000 is being deposited into the saving account which earns 7% simple interest. What is the accumulated value at the end of 2</a:t>
            </a:r>
            <a:r>
              <a:rPr lang="en-AU" b="1" baseline="30000" dirty="0" smtClean="0">
                <a:latin typeface="Times New Roman" panose="02020603050405020304" pitchFamily="18" charset="0"/>
                <a:cs typeface="Times New Roman" panose="02020603050405020304" pitchFamily="18" charset="0"/>
              </a:rPr>
              <a:t>nd</a:t>
            </a:r>
            <a:r>
              <a:rPr lang="en-AU" b="1" dirty="0" smtClean="0">
                <a:latin typeface="Times New Roman" panose="02020603050405020304" pitchFamily="18" charset="0"/>
                <a:cs typeface="Times New Roman" panose="02020603050405020304" pitchFamily="18" charset="0"/>
              </a:rPr>
              <a:t> year? </a:t>
            </a:r>
          </a:p>
          <a:p>
            <a:pPr marL="0" indent="0" algn="just">
              <a:buNone/>
            </a:pPr>
            <a:r>
              <a:rPr lang="en-AU" b="1" dirty="0" smtClean="0">
                <a:latin typeface="Times New Roman" panose="02020603050405020304" pitchFamily="18" charset="0"/>
                <a:cs typeface="Times New Roman" panose="02020603050405020304" pitchFamily="18" charset="0"/>
              </a:rPr>
              <a:t>Here, principal amount (P) = $ 1000 </a:t>
            </a:r>
          </a:p>
          <a:p>
            <a:pPr marL="0" indent="0" algn="just">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interest rate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7% </a:t>
            </a:r>
          </a:p>
          <a:p>
            <a:pPr marL="0" indent="0" algn="just">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Time (N) = 2 year </a:t>
            </a:r>
          </a:p>
          <a:p>
            <a:pPr marL="0" indent="0" algn="just">
              <a:buNone/>
            </a:pPr>
            <a:r>
              <a:rPr lang="en-AU" b="1" dirty="0" smtClean="0">
                <a:latin typeface="Times New Roman" panose="02020603050405020304" pitchFamily="18" charset="0"/>
                <a:cs typeface="Times New Roman" panose="02020603050405020304" pitchFamily="18" charset="0"/>
              </a:rPr>
              <a:t>Simple Interest = P * N *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1000*0.07 *2</a:t>
            </a:r>
          </a:p>
          <a:p>
            <a:pPr marL="0" indent="0" algn="just">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 $140 </a:t>
            </a:r>
          </a:p>
          <a:p>
            <a:pPr marL="0" indent="0" algn="just">
              <a:buNone/>
            </a:pPr>
            <a:r>
              <a:rPr lang="en-AU" b="1" dirty="0" smtClean="0">
                <a:latin typeface="Times New Roman" panose="02020603050405020304" pitchFamily="18" charset="0"/>
                <a:cs typeface="Times New Roman" panose="02020603050405020304" pitchFamily="18" charset="0"/>
              </a:rPr>
              <a:t>Future Value (F) = 1000 +140 = $1140.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75206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5364" y="107577"/>
            <a:ext cx="7176247"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Compound Interest </a:t>
            </a:r>
          </a:p>
        </p:txBody>
      </p:sp>
      <p:sp>
        <p:nvSpPr>
          <p:cNvPr id="3" name="Content Placeholder 2"/>
          <p:cNvSpPr>
            <a:spLocks noGrp="1"/>
          </p:cNvSpPr>
          <p:nvPr>
            <p:ph idx="1"/>
          </p:nvPr>
        </p:nvSpPr>
        <p:spPr>
          <a:xfrm>
            <a:off x="385566" y="975938"/>
            <a:ext cx="9775841" cy="5545885"/>
          </a:xfrm>
        </p:spPr>
        <p:txBody>
          <a:bodyPr>
            <a:normAutofit/>
          </a:bodyPr>
          <a:lstStyle/>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When the total time period is subdivided into several interest periods (one year, half yearly, quarterly, monthly etc.), interest is credited at the end of each interest period.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credited </a:t>
            </a:r>
            <a:r>
              <a:rPr lang="en-AU" b="1" dirty="0" smtClean="0">
                <a:solidFill>
                  <a:srgbClr val="C00000"/>
                </a:solidFill>
                <a:latin typeface="Times New Roman" panose="02020603050405020304" pitchFamily="18" charset="0"/>
                <a:cs typeface="Times New Roman" panose="02020603050405020304" pitchFamily="18" charset="0"/>
              </a:rPr>
              <a:t>interest is allowed to accumulate from one interest period to next</a:t>
            </a:r>
            <a:r>
              <a:rPr lang="en-AU" b="1" dirty="0" smtClean="0">
                <a:latin typeface="Times New Roman" panose="02020603050405020304" pitchFamily="18" charset="0"/>
                <a:cs typeface="Times New Roman" panose="02020603050405020304" pitchFamily="18" charset="0"/>
              </a:rPr>
              <a:t>, then the interest is said to be compound interest. </a:t>
            </a:r>
            <a:r>
              <a:rPr lang="en-US" b="1" dirty="0" smtClean="0">
                <a:latin typeface="Times New Roman" panose="02020603050405020304" pitchFamily="18" charset="0"/>
                <a:cs typeface="Times New Roman" panose="02020603050405020304" pitchFamily="18" charset="0"/>
              </a:rPr>
              <a:t>[</a:t>
            </a:r>
            <a:r>
              <a:rPr lang="en-US" altLang="en-US" b="1" dirty="0" smtClean="0">
                <a:latin typeface="Times New Roman" panose="02020603050405020304" pitchFamily="18" charset="0"/>
                <a:cs typeface="Times New Roman" panose="02020603050405020304" pitchFamily="18" charset="0"/>
              </a:rPr>
              <a:t>4]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Suppose that if you invest $ 1000 for 2 years at an interest rate at 10% for 2 years then: </a:t>
            </a: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931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8897471" cy="4602069"/>
          </a:xfrm>
        </p:spPr>
        <p:txBody>
          <a:bodyPr/>
          <a:lstStyle/>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interest earned in first year is $1000*0.1 = $ 100 </a:t>
            </a:r>
            <a:endParaRPr lang="en-AU"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Future </a:t>
            </a:r>
            <a:r>
              <a:rPr lang="en-AU" b="1" dirty="0">
                <a:latin typeface="Times New Roman" panose="02020603050405020304" pitchFamily="18" charset="0"/>
                <a:cs typeface="Times New Roman" panose="02020603050405020304" pitchFamily="18" charset="0"/>
              </a:rPr>
              <a:t>value after one year </a:t>
            </a:r>
            <a:r>
              <a:rPr lang="en-AU" b="1" dirty="0" smtClean="0">
                <a:latin typeface="Times New Roman" panose="02020603050405020304" pitchFamily="18" charset="0"/>
                <a:cs typeface="Times New Roman" panose="02020603050405020304" pitchFamily="18" charset="0"/>
              </a:rPr>
              <a:t>is</a:t>
            </a:r>
          </a:p>
          <a:p>
            <a:pPr marL="0" indent="0" algn="just">
              <a:lnSpc>
                <a:spcPct val="150000"/>
              </a:lnSpc>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1000+100 = $ 1100. </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the second year interest is charged for $ 1100 and the future value will be </a:t>
            </a:r>
            <a:endParaRPr lang="en-AU" b="1"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1100 +$1100*0.1 = $1210.</a:t>
            </a:r>
            <a:endParaRPr lang="en-AU" dirty="0"/>
          </a:p>
        </p:txBody>
      </p:sp>
      <p:sp>
        <p:nvSpPr>
          <p:cNvPr id="4" name="Title 1"/>
          <p:cNvSpPr>
            <a:spLocks noGrp="1"/>
          </p:cNvSpPr>
          <p:nvPr>
            <p:ph type="title"/>
          </p:nvPr>
        </p:nvSpPr>
        <p:spPr>
          <a:xfrm>
            <a:off x="1846729" y="378572"/>
            <a:ext cx="10515600"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Compound </a:t>
            </a:r>
            <a:r>
              <a:rPr lang="en-AU" sz="3200" b="1" dirty="0" smtClean="0">
                <a:solidFill>
                  <a:srgbClr val="002060"/>
                </a:solidFill>
                <a:latin typeface="Times New Roman" panose="02020603050405020304" pitchFamily="18" charset="0"/>
                <a:cs typeface="Times New Roman" panose="02020603050405020304" pitchFamily="18" charset="0"/>
              </a:rPr>
              <a:t>Interest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93471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9788" y="152700"/>
            <a:ext cx="7458635"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Single Cash </a:t>
            </a:r>
            <a:r>
              <a:rPr lang="en-AU" sz="3200" b="1" dirty="0" smtClean="0">
                <a:solidFill>
                  <a:srgbClr val="002060"/>
                </a:solidFill>
                <a:latin typeface="Times New Roman" panose="02020603050405020304" pitchFamily="18" charset="0"/>
                <a:cs typeface="Times New Roman" panose="02020603050405020304" pitchFamily="18" charset="0"/>
              </a:rPr>
              <a:t>Flow  Formula  </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52562" y="1246985"/>
            <a:ext cx="9056213" cy="5486400"/>
          </a:xfrm>
        </p:spPr>
        <p:txBody>
          <a:bodyPr>
            <a:normAutofit/>
          </a:bodyPr>
          <a:lstStyle/>
          <a:p>
            <a:pPr marL="0" indent="0" algn="just">
              <a:lnSpc>
                <a:spcPct val="150000"/>
              </a:lnSpc>
              <a:buNone/>
            </a:pPr>
            <a:r>
              <a:rPr lang="en-US" altLang="en-US" b="1" dirty="0" smtClean="0">
                <a:latin typeface="Times New Roman" panose="02020603050405020304" pitchFamily="18" charset="0"/>
                <a:cs typeface="Times New Roman" panose="02020603050405020304" pitchFamily="18" charset="0"/>
              </a:rPr>
              <a:t>The single cash flow formula deals with the only two amount: a single present amount P and Future amount F. </a:t>
            </a:r>
            <a:r>
              <a:rPr lang="en-US" altLang="en-US" b="1" dirty="0" smtClean="0">
                <a:solidFill>
                  <a:srgbClr val="000099"/>
                </a:solidFill>
                <a:latin typeface="Constantia" panose="02030602050306030303" pitchFamily="18" charset="0"/>
              </a:rPr>
              <a:t>TO FIND F WHEN P IS GIVEN </a:t>
            </a:r>
            <a:endParaRPr lang="en-AU" dirty="0" smtClean="0">
              <a:solidFill>
                <a:srgbClr val="000099"/>
              </a:solidFill>
              <a:latin typeface="Constantia" panose="02030602050306030303" pitchFamily="18" charset="0"/>
            </a:endParaRPr>
          </a:p>
          <a:p>
            <a:pPr marL="0" indent="0">
              <a:buNone/>
            </a:pPr>
            <a:r>
              <a:rPr lang="en-US" altLang="en-US" b="1" dirty="0" smtClean="0">
                <a:latin typeface="Times New Roman" panose="02020603050405020304" pitchFamily="18" charset="0"/>
                <a:cs typeface="Times New Roman" panose="02020603050405020304" pitchFamily="18" charset="0"/>
              </a:rPr>
              <a:t>If </a:t>
            </a:r>
            <a:r>
              <a:rPr lang="en-US" altLang="en-US" b="1" i="1" dirty="0" smtClean="0">
                <a:latin typeface="Times New Roman" panose="02020603050405020304" pitchFamily="18" charset="0"/>
                <a:cs typeface="Times New Roman" panose="02020603050405020304" pitchFamily="18" charset="0"/>
              </a:rPr>
              <a:t>P</a:t>
            </a:r>
            <a:r>
              <a:rPr lang="en-US" altLang="en-US" b="1" dirty="0" smtClean="0">
                <a:latin typeface="Times New Roman" panose="02020603050405020304" pitchFamily="18" charset="0"/>
                <a:cs typeface="Times New Roman" panose="02020603050405020304" pitchFamily="18" charset="0"/>
              </a:rPr>
              <a:t> dollar is deposited (invested) today at interest rate of </a:t>
            </a:r>
            <a:r>
              <a:rPr lang="en-US" altLang="en-US" b="1" i="1" dirty="0" err="1" smtClean="0">
                <a:latin typeface="Times New Roman" panose="02020603050405020304" pitchFamily="18" charset="0"/>
                <a:cs typeface="Times New Roman" panose="02020603050405020304" pitchFamily="18" charset="0"/>
              </a:rPr>
              <a:t>i</a:t>
            </a:r>
            <a:r>
              <a:rPr lang="en-US" altLang="en-US" b="1" i="1" dirty="0" smtClean="0">
                <a:latin typeface="Times New Roman" panose="02020603050405020304" pitchFamily="18" charset="0"/>
                <a:cs typeface="Times New Roman" panose="02020603050405020304" pitchFamily="18" charset="0"/>
              </a:rPr>
              <a:t>%</a:t>
            </a:r>
            <a:r>
              <a:rPr lang="en-US" altLang="en-US" b="1" dirty="0" smtClean="0">
                <a:latin typeface="Times New Roman" panose="02020603050405020304" pitchFamily="18" charset="0"/>
                <a:cs typeface="Times New Roman" panose="02020603050405020304" pitchFamily="18" charset="0"/>
              </a:rPr>
              <a:t>, then </a:t>
            </a:r>
          </a:p>
          <a:p>
            <a:pPr marL="0" indent="0">
              <a:buNone/>
            </a:pPr>
            <a:endParaRPr lang="en-US" b="1" dirty="0"/>
          </a:p>
          <a:p>
            <a:pPr marL="0" indent="0">
              <a:buNone/>
            </a:pPr>
            <a:endParaRPr lang="en-US" b="1" dirty="0" smtClean="0"/>
          </a:p>
          <a:p>
            <a:pPr marL="0" indent="0">
              <a:buNone/>
            </a:pPr>
            <a:endParaRPr lang="en-US" b="1" dirty="0"/>
          </a:p>
          <a:p>
            <a:pPr marL="0" indent="0">
              <a:buNone/>
            </a:pPr>
            <a:endParaRPr lang="en-US" b="1" dirty="0" smtClean="0"/>
          </a:p>
          <a:p>
            <a:pPr marL="0" indent="0">
              <a:buNone/>
            </a:pPr>
            <a:endParaRPr lang="en-AU" dirty="0"/>
          </a:p>
        </p:txBody>
      </p:sp>
      <p:cxnSp>
        <p:nvCxnSpPr>
          <p:cNvPr id="5" name="Straight Connector 4">
            <a:extLst>
              <a:ext uri="{FF2B5EF4-FFF2-40B4-BE49-F238E27FC236}">
                <a16:creationId xmlns="" xmlns:a16="http://schemas.microsoft.com/office/drawing/2014/main" id="{878C7D90-26DB-46EC-9C46-7E36A644C532}"/>
              </a:ext>
            </a:extLst>
          </p:cNvPr>
          <p:cNvCxnSpPr>
            <a:cxnSpLocks/>
          </p:cNvCxnSpPr>
          <p:nvPr/>
        </p:nvCxnSpPr>
        <p:spPr>
          <a:xfrm>
            <a:off x="2505926" y="5214842"/>
            <a:ext cx="221311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BF20E041-1582-42CF-8E5A-CD167686C3D7}"/>
              </a:ext>
            </a:extLst>
          </p:cNvPr>
          <p:cNvCxnSpPr>
            <a:cxnSpLocks/>
          </p:cNvCxnSpPr>
          <p:nvPr/>
        </p:nvCxnSpPr>
        <p:spPr>
          <a:xfrm>
            <a:off x="4719039" y="5214843"/>
            <a:ext cx="596348" cy="0"/>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57A8E733-CD2B-4F66-9CA5-574C6E6665B9}"/>
              </a:ext>
            </a:extLst>
          </p:cNvPr>
          <p:cNvCxnSpPr>
            <a:cxnSpLocks/>
          </p:cNvCxnSpPr>
          <p:nvPr/>
        </p:nvCxnSpPr>
        <p:spPr>
          <a:xfrm>
            <a:off x="5315387" y="5214842"/>
            <a:ext cx="221311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 xmlns:a16="http://schemas.microsoft.com/office/drawing/2014/main" id="{98A9891C-9BEB-4EF8-9F46-865C21B22929}"/>
              </a:ext>
            </a:extLst>
          </p:cNvPr>
          <p:cNvCxnSpPr/>
          <p:nvPr/>
        </p:nvCxnSpPr>
        <p:spPr>
          <a:xfrm>
            <a:off x="2505927" y="5188341"/>
            <a:ext cx="0" cy="7156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 xmlns:a16="http://schemas.microsoft.com/office/drawing/2014/main" id="{CC9E1BFF-6532-4BE8-B8C4-B45C36E65B40}"/>
              </a:ext>
            </a:extLst>
          </p:cNvPr>
          <p:cNvCxnSpPr/>
          <p:nvPr/>
        </p:nvCxnSpPr>
        <p:spPr>
          <a:xfrm flipV="1">
            <a:off x="7528500" y="4565489"/>
            <a:ext cx="0" cy="6493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 xmlns:a16="http://schemas.microsoft.com/office/drawing/2014/main" id="{71471682-0F0C-4497-93A4-37FDB377DA3A}"/>
              </a:ext>
            </a:extLst>
          </p:cNvPr>
          <p:cNvSpPr txBox="1"/>
          <p:nvPr/>
        </p:nvSpPr>
        <p:spPr>
          <a:xfrm>
            <a:off x="2068604" y="5963620"/>
            <a:ext cx="1338470" cy="400110"/>
          </a:xfrm>
          <a:prstGeom prst="rect">
            <a:avLst/>
          </a:prstGeom>
          <a:noFill/>
        </p:spPr>
        <p:txBody>
          <a:bodyPr wrap="square" rtlCol="0">
            <a:spAutoFit/>
          </a:bodyPr>
          <a:lstStyle/>
          <a:p>
            <a:r>
              <a:rPr lang="en-AU" sz="2000" b="1" dirty="0">
                <a:solidFill>
                  <a:srgbClr val="C00000"/>
                </a:solidFill>
              </a:rPr>
              <a:t>P =Given </a:t>
            </a:r>
          </a:p>
        </p:txBody>
      </p:sp>
      <p:sp>
        <p:nvSpPr>
          <p:cNvPr id="11" name="TextBox 10">
            <a:extLst>
              <a:ext uri="{FF2B5EF4-FFF2-40B4-BE49-F238E27FC236}">
                <a16:creationId xmlns="" xmlns:a16="http://schemas.microsoft.com/office/drawing/2014/main" id="{D122884B-4C73-47F4-989B-F67FAE14B8C4}"/>
              </a:ext>
            </a:extLst>
          </p:cNvPr>
          <p:cNvSpPr txBox="1"/>
          <p:nvPr/>
        </p:nvSpPr>
        <p:spPr>
          <a:xfrm>
            <a:off x="7203824" y="4231640"/>
            <a:ext cx="1338470" cy="400110"/>
          </a:xfrm>
          <a:prstGeom prst="rect">
            <a:avLst/>
          </a:prstGeom>
          <a:noFill/>
        </p:spPr>
        <p:txBody>
          <a:bodyPr wrap="square" rtlCol="0">
            <a:spAutoFit/>
          </a:bodyPr>
          <a:lstStyle/>
          <a:p>
            <a:r>
              <a:rPr lang="en-AU" sz="2000" b="1" dirty="0">
                <a:solidFill>
                  <a:srgbClr val="C00000"/>
                </a:solidFill>
              </a:rPr>
              <a:t>F =? </a:t>
            </a:r>
          </a:p>
        </p:txBody>
      </p:sp>
      <p:sp>
        <p:nvSpPr>
          <p:cNvPr id="12" name="TextBox 11">
            <a:extLst>
              <a:ext uri="{FF2B5EF4-FFF2-40B4-BE49-F238E27FC236}">
                <a16:creationId xmlns="" xmlns:a16="http://schemas.microsoft.com/office/drawing/2014/main" id="{2A27FF96-27C3-477A-8020-453D8C12285C}"/>
              </a:ext>
            </a:extLst>
          </p:cNvPr>
          <p:cNvSpPr txBox="1"/>
          <p:nvPr/>
        </p:nvSpPr>
        <p:spPr>
          <a:xfrm>
            <a:off x="4074647" y="4544817"/>
            <a:ext cx="1649893" cy="400110"/>
          </a:xfrm>
          <a:prstGeom prst="rect">
            <a:avLst/>
          </a:prstGeom>
          <a:noFill/>
        </p:spPr>
        <p:txBody>
          <a:bodyPr wrap="square" rtlCol="0">
            <a:spAutoFit/>
          </a:bodyPr>
          <a:lstStyle/>
          <a:p>
            <a:r>
              <a:rPr lang="en-AU" sz="2000" b="1" dirty="0">
                <a:solidFill>
                  <a:srgbClr val="C00000"/>
                </a:solidFill>
              </a:rPr>
              <a:t>Interest </a:t>
            </a:r>
            <a:r>
              <a:rPr lang="en-AU" sz="2000" b="1" dirty="0" smtClean="0">
                <a:solidFill>
                  <a:srgbClr val="C00000"/>
                </a:solidFill>
              </a:rPr>
              <a:t>= </a:t>
            </a:r>
            <a:r>
              <a:rPr lang="en-AU" sz="2000" b="1" dirty="0" err="1" smtClean="0">
                <a:solidFill>
                  <a:srgbClr val="C00000"/>
                </a:solidFill>
              </a:rPr>
              <a:t>i</a:t>
            </a:r>
            <a:r>
              <a:rPr lang="en-AU" sz="2000" b="1" dirty="0" smtClean="0">
                <a:solidFill>
                  <a:srgbClr val="C00000"/>
                </a:solidFill>
              </a:rPr>
              <a:t> % </a:t>
            </a:r>
            <a:endParaRPr lang="en-AU" sz="2000" b="1" dirty="0">
              <a:solidFill>
                <a:srgbClr val="C00000"/>
              </a:solidFill>
            </a:endParaRPr>
          </a:p>
        </p:txBody>
      </p:sp>
      <p:sp>
        <p:nvSpPr>
          <p:cNvPr id="14" name="TextBox 13">
            <a:extLst>
              <a:ext uri="{FF2B5EF4-FFF2-40B4-BE49-F238E27FC236}">
                <a16:creationId xmlns="" xmlns:a16="http://schemas.microsoft.com/office/drawing/2014/main" id="{B111D546-0F22-424A-8AAB-30D12906AF9F}"/>
              </a:ext>
            </a:extLst>
          </p:cNvPr>
          <p:cNvSpPr txBox="1"/>
          <p:nvPr/>
        </p:nvSpPr>
        <p:spPr>
          <a:xfrm>
            <a:off x="2333646" y="4894084"/>
            <a:ext cx="530086" cy="369332"/>
          </a:xfrm>
          <a:prstGeom prst="rect">
            <a:avLst/>
          </a:prstGeom>
          <a:noFill/>
        </p:spPr>
        <p:txBody>
          <a:bodyPr wrap="square" rtlCol="0">
            <a:spAutoFit/>
          </a:bodyPr>
          <a:lstStyle/>
          <a:p>
            <a:r>
              <a:rPr lang="en-AU" dirty="0"/>
              <a:t>0</a:t>
            </a:r>
          </a:p>
        </p:txBody>
      </p:sp>
      <p:sp>
        <p:nvSpPr>
          <p:cNvPr id="15" name="TextBox 14">
            <a:extLst>
              <a:ext uri="{FF2B5EF4-FFF2-40B4-BE49-F238E27FC236}">
                <a16:creationId xmlns="" xmlns:a16="http://schemas.microsoft.com/office/drawing/2014/main" id="{61CF0FDF-A11C-47F7-9018-493B606C7F6B}"/>
              </a:ext>
            </a:extLst>
          </p:cNvPr>
          <p:cNvSpPr txBox="1"/>
          <p:nvPr/>
        </p:nvSpPr>
        <p:spPr>
          <a:xfrm>
            <a:off x="7528500" y="5039855"/>
            <a:ext cx="530086" cy="369332"/>
          </a:xfrm>
          <a:prstGeom prst="rect">
            <a:avLst/>
          </a:prstGeom>
          <a:noFill/>
        </p:spPr>
        <p:txBody>
          <a:bodyPr wrap="square" rtlCol="0">
            <a:spAutoFit/>
          </a:bodyPr>
          <a:lstStyle/>
          <a:p>
            <a:r>
              <a:rPr lang="en-AU" dirty="0"/>
              <a:t>N</a:t>
            </a:r>
          </a:p>
        </p:txBody>
      </p:sp>
    </p:spTree>
    <p:extLst>
      <p:ext uri="{BB962C8B-B14F-4D97-AF65-F5344CB8AC3E}">
        <p14:creationId xmlns:p14="http://schemas.microsoft.com/office/powerpoint/2010/main" val="25613531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8843682" cy="4628963"/>
          </a:xfrm>
        </p:spPr>
        <p:txBody>
          <a:bodyPr>
            <a:normAutofit/>
          </a:bodyPr>
          <a:lstStyle/>
          <a:p>
            <a:pPr marL="0" indent="0">
              <a:buNone/>
            </a:pPr>
            <a:r>
              <a:rPr lang="en-AU" b="1" u="sng" dirty="0">
                <a:latin typeface="Times New Roman" panose="02020603050405020304" pitchFamily="18" charset="0"/>
                <a:cs typeface="Times New Roman" panose="02020603050405020304" pitchFamily="18" charset="0"/>
              </a:rPr>
              <a:t>For the 1</a:t>
            </a:r>
            <a:r>
              <a:rPr lang="en-AU" b="1" u="sng" baseline="30000" dirty="0">
                <a:latin typeface="Times New Roman" panose="02020603050405020304" pitchFamily="18" charset="0"/>
                <a:cs typeface="Times New Roman" panose="02020603050405020304" pitchFamily="18" charset="0"/>
              </a:rPr>
              <a:t>st</a:t>
            </a:r>
            <a:r>
              <a:rPr lang="en-AU" b="1" u="sng" dirty="0">
                <a:latin typeface="Times New Roman" panose="02020603050405020304" pitchFamily="18" charset="0"/>
                <a:cs typeface="Times New Roman" panose="02020603050405020304" pitchFamily="18" charset="0"/>
              </a:rPr>
              <a:t> Interest Period </a:t>
            </a:r>
          </a:p>
          <a:p>
            <a:pPr marL="0" indent="0" algn="ctr">
              <a:buNone/>
            </a:pPr>
            <a:r>
              <a:rPr lang="en-AU" b="1" dirty="0">
                <a:solidFill>
                  <a:srgbClr val="000099"/>
                </a:solidFill>
                <a:latin typeface="Times New Roman" panose="02020603050405020304" pitchFamily="18" charset="0"/>
                <a:cs typeface="Times New Roman" panose="02020603050405020304" pitchFamily="18" charset="0"/>
              </a:rPr>
              <a:t>Interest (I</a:t>
            </a:r>
            <a:r>
              <a:rPr lang="en-AU" b="1" baseline="-25000" dirty="0">
                <a:solidFill>
                  <a:srgbClr val="000099"/>
                </a:solidFill>
                <a:latin typeface="Times New Roman" panose="02020603050405020304" pitchFamily="18" charset="0"/>
                <a:cs typeface="Times New Roman" panose="02020603050405020304" pitchFamily="18" charset="0"/>
              </a:rPr>
              <a:t>1</a:t>
            </a:r>
            <a:r>
              <a:rPr lang="en-AU" b="1" dirty="0">
                <a:solidFill>
                  <a:srgbClr val="000099"/>
                </a:solidFill>
                <a:latin typeface="Times New Roman" panose="02020603050405020304" pitchFamily="18" charset="0"/>
                <a:cs typeface="Times New Roman" panose="02020603050405020304" pitchFamily="18" charset="0"/>
              </a:rPr>
              <a:t>) = P * </a:t>
            </a:r>
            <a:r>
              <a:rPr lang="en-AU" b="1" dirty="0" err="1">
                <a:solidFill>
                  <a:srgbClr val="000099"/>
                </a:solidFill>
                <a:latin typeface="Times New Roman" panose="02020603050405020304" pitchFamily="18" charset="0"/>
                <a:cs typeface="Times New Roman" panose="02020603050405020304" pitchFamily="18" charset="0"/>
              </a:rPr>
              <a:t>i</a:t>
            </a:r>
            <a:r>
              <a:rPr lang="en-AU" b="1" dirty="0">
                <a:solidFill>
                  <a:srgbClr val="000099"/>
                </a:solidFill>
                <a:latin typeface="Times New Roman" panose="02020603050405020304" pitchFamily="18" charset="0"/>
                <a:cs typeface="Times New Roman" panose="02020603050405020304" pitchFamily="18" charset="0"/>
              </a:rPr>
              <a:t> </a:t>
            </a:r>
          </a:p>
          <a:p>
            <a:pPr marL="0" indent="0">
              <a:buNone/>
            </a:pPr>
            <a:r>
              <a:rPr lang="en-AU" b="1" dirty="0" smtClean="0">
                <a:latin typeface="Times New Roman" panose="02020603050405020304" pitchFamily="18" charset="0"/>
                <a:cs typeface="Times New Roman" panose="02020603050405020304" pitchFamily="18" charset="0"/>
              </a:rPr>
              <a:t>Total accumulated amount at the end of 1st year </a:t>
            </a:r>
          </a:p>
          <a:p>
            <a:pPr marL="0" indent="0">
              <a:buNone/>
            </a:pPr>
            <a:r>
              <a:rPr lang="en-AU" b="1" dirty="0" smtClean="0">
                <a:latin typeface="Times New Roman" panose="02020603050405020304" pitchFamily="18" charset="0"/>
                <a:cs typeface="Times New Roman" panose="02020603050405020304" pitchFamily="18" charset="0"/>
              </a:rPr>
              <a:t>                                  F</a:t>
            </a:r>
            <a:r>
              <a:rPr lang="en-AU" b="1" baseline="-25000" dirty="0" smtClean="0">
                <a:latin typeface="Times New Roman" panose="02020603050405020304" pitchFamily="18" charset="0"/>
                <a:cs typeface="Times New Roman" panose="02020603050405020304" pitchFamily="18" charset="0"/>
              </a:rPr>
              <a:t>1</a:t>
            </a:r>
            <a:r>
              <a:rPr lang="en-AU" b="1" dirty="0" smtClean="0">
                <a:latin typeface="Times New Roman" panose="02020603050405020304" pitchFamily="18" charset="0"/>
                <a:cs typeface="Times New Roman" panose="02020603050405020304" pitchFamily="18" charset="0"/>
              </a:rPr>
              <a:t> = P+I</a:t>
            </a:r>
            <a:r>
              <a:rPr lang="en-AU" b="1" baseline="-25000" dirty="0" smtClean="0">
                <a:latin typeface="Times New Roman" panose="02020603050405020304" pitchFamily="18" charset="0"/>
                <a:cs typeface="Times New Roman" panose="02020603050405020304" pitchFamily="18" charset="0"/>
              </a:rPr>
              <a:t>1    </a:t>
            </a:r>
            <a:r>
              <a:rPr lang="en-AU" b="1" dirty="0" smtClean="0">
                <a:latin typeface="Times New Roman" panose="02020603050405020304" pitchFamily="18" charset="0"/>
                <a:cs typeface="Times New Roman" panose="02020603050405020304" pitchFamily="18" charset="0"/>
              </a:rPr>
              <a:t>= P + P*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a:t>
            </a:r>
            <a:r>
              <a:rPr lang="en-AU" b="1" dirty="0" smtClean="0">
                <a:solidFill>
                  <a:srgbClr val="000099"/>
                </a:solidFill>
                <a:latin typeface="Times New Roman" panose="02020603050405020304" pitchFamily="18" charset="0"/>
                <a:cs typeface="Times New Roman" panose="02020603050405020304" pitchFamily="18" charset="0"/>
              </a:rPr>
              <a:t>P (1+i) </a:t>
            </a:r>
          </a:p>
          <a:p>
            <a:pPr marL="0" indent="0">
              <a:buNone/>
            </a:pPr>
            <a:r>
              <a:rPr lang="en-AU" b="1" u="sng" dirty="0" smtClean="0">
                <a:latin typeface="Times New Roman" panose="02020603050405020304" pitchFamily="18" charset="0"/>
                <a:cs typeface="Times New Roman" panose="02020603050405020304" pitchFamily="18" charset="0"/>
              </a:rPr>
              <a:t>For the 2</a:t>
            </a:r>
            <a:r>
              <a:rPr lang="en-AU" b="1" u="sng" baseline="30000" dirty="0" smtClean="0">
                <a:latin typeface="Times New Roman" panose="02020603050405020304" pitchFamily="18" charset="0"/>
                <a:cs typeface="Times New Roman" panose="02020603050405020304" pitchFamily="18" charset="0"/>
              </a:rPr>
              <a:t>nd</a:t>
            </a:r>
            <a:r>
              <a:rPr lang="en-AU" b="1" u="sng" dirty="0" smtClean="0">
                <a:latin typeface="Times New Roman" panose="02020603050405020304" pitchFamily="18" charset="0"/>
                <a:cs typeface="Times New Roman" panose="02020603050405020304" pitchFamily="18" charset="0"/>
              </a:rPr>
              <a:t> Interest Period </a:t>
            </a:r>
          </a:p>
          <a:p>
            <a:pPr marL="0" indent="0">
              <a:buNone/>
            </a:pPr>
            <a:r>
              <a:rPr lang="en-AU" b="1" dirty="0" smtClean="0">
                <a:solidFill>
                  <a:srgbClr val="000099"/>
                </a:solidFill>
                <a:latin typeface="Times New Roman" panose="02020603050405020304" pitchFamily="18" charset="0"/>
                <a:cs typeface="Times New Roman" panose="02020603050405020304" pitchFamily="18" charset="0"/>
              </a:rPr>
              <a:t>                                     Interest (I</a:t>
            </a:r>
            <a:r>
              <a:rPr lang="en-AU" b="1" baseline="-25000" dirty="0" smtClean="0">
                <a:solidFill>
                  <a:srgbClr val="000099"/>
                </a:solidFill>
                <a:latin typeface="Times New Roman" panose="02020603050405020304" pitchFamily="18" charset="0"/>
                <a:cs typeface="Times New Roman" panose="02020603050405020304" pitchFamily="18" charset="0"/>
              </a:rPr>
              <a:t>2</a:t>
            </a:r>
            <a:r>
              <a:rPr lang="en-AU" b="1" dirty="0" smtClean="0">
                <a:solidFill>
                  <a:srgbClr val="000099"/>
                </a:solidFill>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b="1" dirty="0" smtClean="0">
                <a:solidFill>
                  <a:srgbClr val="000099"/>
                </a:solidFill>
                <a:latin typeface="Times New Roman" panose="02020603050405020304" pitchFamily="18" charset="0"/>
                <a:cs typeface="Times New Roman" panose="02020603050405020304" pitchFamily="18" charset="0"/>
              </a:rPr>
              <a:t>F</a:t>
            </a:r>
            <a:r>
              <a:rPr lang="en-AU" b="1" baseline="-25000" dirty="0" smtClean="0">
                <a:solidFill>
                  <a:srgbClr val="000099"/>
                </a:solidFill>
                <a:latin typeface="Times New Roman" panose="02020603050405020304" pitchFamily="18" charset="0"/>
                <a:cs typeface="Times New Roman" panose="02020603050405020304" pitchFamily="18" charset="0"/>
              </a:rPr>
              <a:t>1</a:t>
            </a:r>
            <a:r>
              <a:rPr lang="en-AU" b="1" baseline="-25000" dirty="0" smtClean="0">
                <a:latin typeface="Times New Roman" panose="02020603050405020304" pitchFamily="18" charset="0"/>
                <a:cs typeface="Times New Roman" panose="02020603050405020304" pitchFamily="18" charset="0"/>
              </a:rPr>
              <a:t> </a:t>
            </a:r>
            <a:r>
              <a:rPr lang="en-AU" b="1" dirty="0" smtClean="0">
                <a:solidFill>
                  <a:srgbClr val="000099"/>
                </a:solidFill>
                <a:latin typeface="Times New Roman" panose="02020603050405020304" pitchFamily="18" charset="0"/>
                <a:cs typeface="Times New Roman" panose="02020603050405020304" pitchFamily="18" charset="0"/>
              </a:rPr>
              <a:t>* </a:t>
            </a:r>
            <a:r>
              <a:rPr lang="en-AU" b="1" dirty="0" err="1" smtClean="0">
                <a:solidFill>
                  <a:srgbClr val="000099"/>
                </a:solidFill>
                <a:latin typeface="Times New Roman" panose="02020603050405020304" pitchFamily="18" charset="0"/>
                <a:cs typeface="Times New Roman" panose="02020603050405020304" pitchFamily="18" charset="0"/>
              </a:rPr>
              <a:t>i</a:t>
            </a:r>
            <a:r>
              <a:rPr lang="en-AU" b="1" dirty="0" smtClean="0">
                <a:solidFill>
                  <a:srgbClr val="000099"/>
                </a:solidFill>
                <a:latin typeface="Times New Roman" panose="02020603050405020304" pitchFamily="18" charset="0"/>
                <a:cs typeface="Times New Roman" panose="02020603050405020304" pitchFamily="18" charset="0"/>
              </a:rPr>
              <a:t> </a:t>
            </a:r>
          </a:p>
          <a:p>
            <a:pPr marL="0" indent="0">
              <a:buNone/>
            </a:pPr>
            <a:r>
              <a:rPr lang="en-AU" b="1" dirty="0" smtClean="0">
                <a:latin typeface="Times New Roman" panose="02020603050405020304" pitchFamily="18" charset="0"/>
                <a:cs typeface="Times New Roman" panose="02020603050405020304" pitchFamily="18" charset="0"/>
              </a:rPr>
              <a:t>Total accumulated amount at the end of 2</a:t>
            </a:r>
            <a:r>
              <a:rPr lang="en-AU" b="1" baseline="30000" dirty="0" smtClean="0">
                <a:latin typeface="Times New Roman" panose="02020603050405020304" pitchFamily="18" charset="0"/>
                <a:cs typeface="Times New Roman" panose="02020603050405020304" pitchFamily="18" charset="0"/>
              </a:rPr>
              <a:t>nd</a:t>
            </a:r>
            <a:r>
              <a:rPr lang="en-AU" b="1" dirty="0" smtClean="0">
                <a:latin typeface="Times New Roman" panose="02020603050405020304" pitchFamily="18" charset="0"/>
                <a:cs typeface="Times New Roman" panose="02020603050405020304" pitchFamily="18" charset="0"/>
              </a:rPr>
              <a:t> year </a:t>
            </a:r>
          </a:p>
          <a:p>
            <a:pPr marL="0" indent="0">
              <a:buNone/>
            </a:pPr>
            <a:r>
              <a:rPr lang="en-AU" b="1" dirty="0" smtClean="0">
                <a:latin typeface="Times New Roman" panose="02020603050405020304" pitchFamily="18" charset="0"/>
                <a:cs typeface="Times New Roman" panose="02020603050405020304" pitchFamily="18" charset="0"/>
              </a:rPr>
              <a:t>                                 F</a:t>
            </a:r>
            <a:r>
              <a:rPr lang="en-AU" b="1" baseline="-25000" dirty="0" smtClean="0">
                <a:latin typeface="Times New Roman" panose="02020603050405020304" pitchFamily="18" charset="0"/>
                <a:cs typeface="Times New Roman" panose="02020603050405020304" pitchFamily="18" charset="0"/>
              </a:rPr>
              <a:t>2</a:t>
            </a:r>
            <a:r>
              <a:rPr lang="en-AU" b="1" dirty="0" smtClean="0">
                <a:latin typeface="Times New Roman" panose="02020603050405020304" pitchFamily="18" charset="0"/>
                <a:cs typeface="Times New Roman" panose="02020603050405020304" pitchFamily="18" charset="0"/>
              </a:rPr>
              <a:t> = F</a:t>
            </a:r>
            <a:r>
              <a:rPr lang="en-AU" b="1" baseline="-25000" dirty="0" smtClean="0">
                <a:latin typeface="Times New Roman" panose="02020603050405020304" pitchFamily="18" charset="0"/>
                <a:cs typeface="Times New Roman" panose="02020603050405020304" pitchFamily="18" charset="0"/>
              </a:rPr>
              <a:t>1</a:t>
            </a:r>
            <a:r>
              <a:rPr lang="en-AU" b="1" dirty="0" smtClean="0">
                <a:latin typeface="Times New Roman" panose="02020603050405020304" pitchFamily="18" charset="0"/>
                <a:cs typeface="Times New Roman" panose="02020603050405020304" pitchFamily="18" charset="0"/>
              </a:rPr>
              <a:t>+I</a:t>
            </a:r>
            <a:r>
              <a:rPr lang="en-AU" b="1" baseline="-25000" dirty="0" smtClean="0">
                <a:latin typeface="Times New Roman" panose="02020603050405020304" pitchFamily="18" charset="0"/>
                <a:cs typeface="Times New Roman" panose="02020603050405020304" pitchFamily="18" charset="0"/>
              </a:rPr>
              <a:t>2    </a:t>
            </a:r>
            <a:r>
              <a:rPr lang="en-AU" b="1" dirty="0" smtClean="0">
                <a:latin typeface="Times New Roman" panose="02020603050405020304" pitchFamily="18" charset="0"/>
                <a:cs typeface="Times New Roman" panose="02020603050405020304" pitchFamily="18" charset="0"/>
              </a:rPr>
              <a:t>= </a:t>
            </a:r>
            <a:r>
              <a:rPr lang="en-AU" b="1" dirty="0" smtClean="0">
                <a:solidFill>
                  <a:srgbClr val="000099"/>
                </a:solidFill>
                <a:latin typeface="Times New Roman" panose="02020603050405020304" pitchFamily="18" charset="0"/>
                <a:cs typeface="Times New Roman" panose="02020603050405020304" pitchFamily="18" charset="0"/>
              </a:rPr>
              <a:t>P (1+i) + P (1+i) * </a:t>
            </a:r>
            <a:r>
              <a:rPr lang="en-AU" b="1" dirty="0" err="1" smtClean="0">
                <a:solidFill>
                  <a:srgbClr val="000099"/>
                </a:solidFill>
                <a:latin typeface="Times New Roman" panose="02020603050405020304" pitchFamily="18" charset="0"/>
                <a:cs typeface="Times New Roman" panose="02020603050405020304" pitchFamily="18" charset="0"/>
              </a:rPr>
              <a:t>i</a:t>
            </a:r>
            <a:endParaRPr lang="en-AU" b="1" dirty="0" smtClean="0">
              <a:solidFill>
                <a:srgbClr val="000099"/>
              </a:solidFill>
              <a:latin typeface="Times New Roman" panose="02020603050405020304" pitchFamily="18" charset="0"/>
              <a:cs typeface="Times New Roman" panose="02020603050405020304" pitchFamily="18" charset="0"/>
            </a:endParaRPr>
          </a:p>
          <a:p>
            <a:pPr marL="0" indent="0">
              <a:buNone/>
            </a:pPr>
            <a:r>
              <a:rPr lang="en-AU" b="1" dirty="0" smtClean="0">
                <a:solidFill>
                  <a:srgbClr val="000099"/>
                </a:solidFill>
                <a:latin typeface="Times New Roman" panose="02020603050405020304" pitchFamily="18" charset="0"/>
                <a:cs typeface="Times New Roman" panose="02020603050405020304" pitchFamily="18" charset="0"/>
              </a:rPr>
              <a:t>                                                  = P (1+i)(1+i) = P (1+i)</a:t>
            </a:r>
            <a:r>
              <a:rPr lang="en-AU" b="1" baseline="30000" dirty="0" smtClean="0">
                <a:solidFill>
                  <a:srgbClr val="000099"/>
                </a:solidFill>
                <a:latin typeface="Times New Roman" panose="02020603050405020304" pitchFamily="18" charset="0"/>
                <a:cs typeface="Times New Roman" panose="02020603050405020304" pitchFamily="18" charset="0"/>
              </a:rPr>
              <a:t>2</a:t>
            </a:r>
            <a:r>
              <a:rPr lang="en-AU" b="1" dirty="0" smtClean="0">
                <a:solidFill>
                  <a:srgbClr val="000099"/>
                </a:solidFill>
                <a:latin typeface="Times New Roman" panose="02020603050405020304" pitchFamily="18" charset="0"/>
                <a:cs typeface="Times New Roman" panose="02020603050405020304" pitchFamily="18" charset="0"/>
              </a:rPr>
              <a:t> </a:t>
            </a:r>
          </a:p>
          <a:p>
            <a:endParaRPr lang="en-AU" dirty="0"/>
          </a:p>
        </p:txBody>
      </p:sp>
      <p:sp>
        <p:nvSpPr>
          <p:cNvPr id="4" name="Title 1"/>
          <p:cNvSpPr>
            <a:spLocks noGrp="1"/>
          </p:cNvSpPr>
          <p:nvPr>
            <p:ph type="title"/>
          </p:nvPr>
        </p:nvSpPr>
        <p:spPr>
          <a:xfrm>
            <a:off x="2465295" y="324784"/>
            <a:ext cx="7109011"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Single Cash </a:t>
            </a:r>
            <a:r>
              <a:rPr lang="en-AU" sz="3200" b="1" dirty="0" smtClean="0">
                <a:solidFill>
                  <a:srgbClr val="002060"/>
                </a:solidFill>
                <a:latin typeface="Times New Roman" panose="02020603050405020304" pitchFamily="18" charset="0"/>
                <a:cs typeface="Times New Roman" panose="02020603050405020304" pitchFamily="18" charset="0"/>
              </a:rPr>
              <a:t>Flow Formula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9976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13011" y="1691152"/>
            <a:ext cx="8857129" cy="5328211"/>
          </a:xfrm>
        </p:spPr>
        <p:txBody>
          <a:bodyPr>
            <a:normAutofit/>
          </a:bodyPr>
          <a:lstStyle/>
          <a:p>
            <a:pPr marL="0" indent="0">
              <a:buNone/>
            </a:pPr>
            <a:r>
              <a:rPr lang="en-AU" b="1" u="sng" dirty="0">
                <a:latin typeface="Times New Roman" panose="02020603050405020304" pitchFamily="18" charset="0"/>
                <a:cs typeface="Times New Roman" panose="02020603050405020304" pitchFamily="18" charset="0"/>
              </a:rPr>
              <a:t>For the 3</a:t>
            </a:r>
            <a:r>
              <a:rPr lang="en-AU" b="1" u="sng" baseline="30000" dirty="0">
                <a:latin typeface="Times New Roman" panose="02020603050405020304" pitchFamily="18" charset="0"/>
                <a:cs typeface="Times New Roman" panose="02020603050405020304" pitchFamily="18" charset="0"/>
              </a:rPr>
              <a:t>rd</a:t>
            </a:r>
            <a:r>
              <a:rPr lang="en-AU" b="1" u="sng" dirty="0">
                <a:latin typeface="Times New Roman" panose="02020603050405020304" pitchFamily="18" charset="0"/>
                <a:cs typeface="Times New Roman" panose="02020603050405020304" pitchFamily="18" charset="0"/>
              </a:rPr>
              <a:t> Interest Period </a:t>
            </a:r>
          </a:p>
          <a:p>
            <a:pPr marL="0" indent="0">
              <a:buNone/>
            </a:pPr>
            <a:r>
              <a:rPr lang="en-AU" b="1" dirty="0">
                <a:solidFill>
                  <a:srgbClr val="000099"/>
                </a:solidFill>
                <a:latin typeface="Times New Roman" panose="02020603050405020304" pitchFamily="18" charset="0"/>
                <a:cs typeface="Times New Roman" panose="02020603050405020304" pitchFamily="18" charset="0"/>
              </a:rPr>
              <a:t>                                     Interest (I</a:t>
            </a:r>
            <a:r>
              <a:rPr lang="en-AU" b="1" baseline="-25000" dirty="0">
                <a:solidFill>
                  <a:srgbClr val="000099"/>
                </a:solidFill>
                <a:latin typeface="Times New Roman" panose="02020603050405020304" pitchFamily="18" charset="0"/>
                <a:cs typeface="Times New Roman" panose="02020603050405020304" pitchFamily="18" charset="0"/>
              </a:rPr>
              <a:t>3</a:t>
            </a:r>
            <a:r>
              <a:rPr lang="en-AU" b="1" dirty="0">
                <a:solidFill>
                  <a:srgbClr val="000099"/>
                </a:solidFill>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 </a:t>
            </a:r>
            <a:r>
              <a:rPr lang="en-AU" b="1" dirty="0">
                <a:solidFill>
                  <a:srgbClr val="000099"/>
                </a:solidFill>
                <a:latin typeface="Times New Roman" panose="02020603050405020304" pitchFamily="18" charset="0"/>
                <a:cs typeface="Times New Roman" panose="02020603050405020304" pitchFamily="18" charset="0"/>
              </a:rPr>
              <a:t>F</a:t>
            </a:r>
            <a:r>
              <a:rPr lang="en-AU" b="1" baseline="-25000" dirty="0">
                <a:solidFill>
                  <a:srgbClr val="000099"/>
                </a:solidFill>
                <a:latin typeface="Times New Roman" panose="02020603050405020304" pitchFamily="18" charset="0"/>
                <a:cs typeface="Times New Roman" panose="02020603050405020304" pitchFamily="18" charset="0"/>
              </a:rPr>
              <a:t>2</a:t>
            </a:r>
            <a:r>
              <a:rPr lang="en-AU" b="1" baseline="-25000" dirty="0">
                <a:latin typeface="Times New Roman" panose="02020603050405020304" pitchFamily="18" charset="0"/>
                <a:cs typeface="Times New Roman" panose="02020603050405020304" pitchFamily="18" charset="0"/>
              </a:rPr>
              <a:t> </a:t>
            </a:r>
            <a:r>
              <a:rPr lang="en-AU" b="1" dirty="0">
                <a:solidFill>
                  <a:srgbClr val="000099"/>
                </a:solidFill>
                <a:latin typeface="Times New Roman" panose="02020603050405020304" pitchFamily="18" charset="0"/>
                <a:cs typeface="Times New Roman" panose="02020603050405020304" pitchFamily="18" charset="0"/>
              </a:rPr>
              <a:t>* </a:t>
            </a:r>
            <a:r>
              <a:rPr lang="en-AU" b="1" dirty="0" err="1">
                <a:solidFill>
                  <a:srgbClr val="000099"/>
                </a:solidFill>
                <a:latin typeface="Times New Roman" panose="02020603050405020304" pitchFamily="18" charset="0"/>
                <a:cs typeface="Times New Roman" panose="02020603050405020304" pitchFamily="18" charset="0"/>
              </a:rPr>
              <a:t>i</a:t>
            </a:r>
            <a:r>
              <a:rPr lang="en-AU" b="1" dirty="0">
                <a:solidFill>
                  <a:srgbClr val="000099"/>
                </a:solidFill>
                <a:latin typeface="Times New Roman" panose="02020603050405020304" pitchFamily="18" charset="0"/>
                <a:cs typeface="Times New Roman" panose="02020603050405020304" pitchFamily="18" charset="0"/>
              </a:rPr>
              <a:t> </a:t>
            </a:r>
          </a:p>
          <a:p>
            <a:pPr marL="0" indent="0">
              <a:buNone/>
            </a:pPr>
            <a:endParaRPr lang="en-AU" b="1" dirty="0" smtClean="0">
              <a:latin typeface="Times New Roman" panose="02020603050405020304" pitchFamily="18" charset="0"/>
              <a:cs typeface="Times New Roman" panose="02020603050405020304" pitchFamily="18" charset="0"/>
            </a:endParaRPr>
          </a:p>
          <a:p>
            <a:pPr marL="0" indent="0">
              <a:buNone/>
            </a:pPr>
            <a:r>
              <a:rPr lang="en-AU" b="1" dirty="0" smtClean="0">
                <a:latin typeface="Times New Roman" panose="02020603050405020304" pitchFamily="18" charset="0"/>
                <a:cs typeface="Times New Roman" panose="02020603050405020304" pitchFamily="18" charset="0"/>
              </a:rPr>
              <a:t>Total accumulated amount at the end of 3</a:t>
            </a:r>
            <a:r>
              <a:rPr lang="en-AU" b="1" baseline="30000" dirty="0" smtClean="0">
                <a:latin typeface="Times New Roman" panose="02020603050405020304" pitchFamily="18" charset="0"/>
                <a:cs typeface="Times New Roman" panose="02020603050405020304" pitchFamily="18" charset="0"/>
              </a:rPr>
              <a:t>rd</a:t>
            </a:r>
            <a:r>
              <a:rPr lang="en-AU" b="1" dirty="0" smtClean="0">
                <a:latin typeface="Times New Roman" panose="02020603050405020304" pitchFamily="18" charset="0"/>
                <a:cs typeface="Times New Roman" panose="02020603050405020304" pitchFamily="18" charset="0"/>
              </a:rPr>
              <a:t>  year </a:t>
            </a:r>
          </a:p>
          <a:p>
            <a:pPr marL="0" indent="0">
              <a:buNone/>
            </a:pPr>
            <a:r>
              <a:rPr lang="en-AU" b="1" dirty="0" smtClean="0">
                <a:latin typeface="Times New Roman" panose="02020603050405020304" pitchFamily="18" charset="0"/>
                <a:cs typeface="Times New Roman" panose="02020603050405020304" pitchFamily="18" charset="0"/>
              </a:rPr>
              <a:t>                                 F</a:t>
            </a:r>
            <a:r>
              <a:rPr lang="en-AU" b="1" baseline="-25000" dirty="0" smtClean="0">
                <a:latin typeface="Times New Roman" panose="02020603050405020304" pitchFamily="18" charset="0"/>
                <a:cs typeface="Times New Roman" panose="02020603050405020304" pitchFamily="18" charset="0"/>
              </a:rPr>
              <a:t>3</a:t>
            </a:r>
            <a:r>
              <a:rPr lang="en-AU" b="1" dirty="0" smtClean="0">
                <a:latin typeface="Times New Roman" panose="02020603050405020304" pitchFamily="18" charset="0"/>
                <a:cs typeface="Times New Roman" panose="02020603050405020304" pitchFamily="18" charset="0"/>
              </a:rPr>
              <a:t> = F</a:t>
            </a:r>
            <a:r>
              <a:rPr lang="en-AU" b="1" baseline="-25000" dirty="0" smtClean="0">
                <a:latin typeface="Times New Roman" panose="02020603050405020304" pitchFamily="18" charset="0"/>
                <a:cs typeface="Times New Roman" panose="02020603050405020304" pitchFamily="18" charset="0"/>
              </a:rPr>
              <a:t>2</a:t>
            </a:r>
            <a:r>
              <a:rPr lang="en-AU" b="1" dirty="0" smtClean="0">
                <a:latin typeface="Times New Roman" panose="02020603050405020304" pitchFamily="18" charset="0"/>
                <a:cs typeface="Times New Roman" panose="02020603050405020304" pitchFamily="18" charset="0"/>
              </a:rPr>
              <a:t>+I</a:t>
            </a:r>
            <a:r>
              <a:rPr lang="en-AU" b="1" baseline="-25000" dirty="0" smtClean="0">
                <a:latin typeface="Times New Roman" panose="02020603050405020304" pitchFamily="18" charset="0"/>
                <a:cs typeface="Times New Roman" panose="02020603050405020304" pitchFamily="18" charset="0"/>
              </a:rPr>
              <a:t>3    </a:t>
            </a:r>
            <a:r>
              <a:rPr lang="en-AU" b="1" dirty="0" smtClean="0">
                <a:latin typeface="Times New Roman" panose="02020603050405020304" pitchFamily="18" charset="0"/>
                <a:cs typeface="Times New Roman" panose="02020603050405020304" pitchFamily="18" charset="0"/>
              </a:rPr>
              <a:t>= </a:t>
            </a:r>
            <a:r>
              <a:rPr lang="en-AU" b="1" dirty="0" smtClean="0">
                <a:solidFill>
                  <a:srgbClr val="000099"/>
                </a:solidFill>
                <a:latin typeface="Times New Roman" panose="02020603050405020304" pitchFamily="18" charset="0"/>
                <a:cs typeface="Times New Roman" panose="02020603050405020304" pitchFamily="18" charset="0"/>
              </a:rPr>
              <a:t>P (1+i)</a:t>
            </a:r>
            <a:r>
              <a:rPr lang="en-AU" b="1" baseline="30000" dirty="0" smtClean="0">
                <a:solidFill>
                  <a:srgbClr val="000099"/>
                </a:solidFill>
                <a:latin typeface="Times New Roman" panose="02020603050405020304" pitchFamily="18" charset="0"/>
                <a:cs typeface="Times New Roman" panose="02020603050405020304" pitchFamily="18" charset="0"/>
              </a:rPr>
              <a:t>2</a:t>
            </a:r>
            <a:r>
              <a:rPr lang="en-AU" b="1" dirty="0" smtClean="0">
                <a:solidFill>
                  <a:srgbClr val="000099"/>
                </a:solidFill>
                <a:latin typeface="Times New Roman" panose="02020603050405020304" pitchFamily="18" charset="0"/>
                <a:cs typeface="Times New Roman" panose="02020603050405020304" pitchFamily="18" charset="0"/>
              </a:rPr>
              <a:t> + P (1+i)</a:t>
            </a:r>
            <a:r>
              <a:rPr lang="en-AU" b="1" baseline="30000" dirty="0" smtClean="0">
                <a:solidFill>
                  <a:srgbClr val="000099"/>
                </a:solidFill>
                <a:latin typeface="Times New Roman" panose="02020603050405020304" pitchFamily="18" charset="0"/>
                <a:cs typeface="Times New Roman" panose="02020603050405020304" pitchFamily="18" charset="0"/>
              </a:rPr>
              <a:t>2</a:t>
            </a:r>
            <a:r>
              <a:rPr lang="en-AU" b="1" dirty="0" smtClean="0">
                <a:solidFill>
                  <a:srgbClr val="000099"/>
                </a:solidFill>
                <a:latin typeface="Times New Roman" panose="02020603050405020304" pitchFamily="18" charset="0"/>
                <a:cs typeface="Times New Roman" panose="02020603050405020304" pitchFamily="18" charset="0"/>
              </a:rPr>
              <a:t> * </a:t>
            </a:r>
            <a:r>
              <a:rPr lang="en-AU" b="1" dirty="0" err="1" smtClean="0">
                <a:solidFill>
                  <a:srgbClr val="000099"/>
                </a:solidFill>
                <a:latin typeface="Times New Roman" panose="02020603050405020304" pitchFamily="18" charset="0"/>
                <a:cs typeface="Times New Roman" panose="02020603050405020304" pitchFamily="18" charset="0"/>
              </a:rPr>
              <a:t>i</a:t>
            </a:r>
            <a:r>
              <a:rPr lang="en-AU" b="1" dirty="0" smtClean="0">
                <a:solidFill>
                  <a:srgbClr val="000099"/>
                </a:solidFill>
                <a:latin typeface="Times New Roman" panose="02020603050405020304" pitchFamily="18" charset="0"/>
                <a:cs typeface="Times New Roman" panose="02020603050405020304" pitchFamily="18" charset="0"/>
              </a:rPr>
              <a:t>  </a:t>
            </a:r>
          </a:p>
          <a:p>
            <a:pPr marL="0" indent="0">
              <a:buNone/>
            </a:pPr>
            <a:r>
              <a:rPr lang="en-AU" b="1" dirty="0" smtClean="0">
                <a:solidFill>
                  <a:srgbClr val="000099"/>
                </a:solidFill>
                <a:latin typeface="Times New Roman" panose="02020603050405020304" pitchFamily="18" charset="0"/>
                <a:cs typeface="Times New Roman" panose="02020603050405020304" pitchFamily="18" charset="0"/>
              </a:rPr>
              <a:t>                                                     = P (1+i)</a:t>
            </a:r>
            <a:r>
              <a:rPr lang="en-AU" b="1" baseline="30000" dirty="0" smtClean="0">
                <a:solidFill>
                  <a:srgbClr val="000099"/>
                </a:solidFill>
                <a:latin typeface="Times New Roman" panose="02020603050405020304" pitchFamily="18" charset="0"/>
                <a:cs typeface="Times New Roman" panose="02020603050405020304" pitchFamily="18" charset="0"/>
              </a:rPr>
              <a:t>3 </a:t>
            </a: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2451846" y="203761"/>
            <a:ext cx="6826625"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Single Cash </a:t>
            </a:r>
            <a:r>
              <a:rPr lang="en-AU" sz="3200" b="1" dirty="0" smtClean="0">
                <a:solidFill>
                  <a:srgbClr val="002060"/>
                </a:solidFill>
                <a:latin typeface="Times New Roman" panose="02020603050405020304" pitchFamily="18" charset="0"/>
                <a:cs typeface="Times New Roman" panose="02020603050405020304" pitchFamily="18" charset="0"/>
              </a:rPr>
              <a:t>Flow Formula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32736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1512" y="1486250"/>
            <a:ext cx="9388288" cy="5143150"/>
          </a:xfrm>
        </p:spPr>
        <p:txBody>
          <a:bodyPr/>
          <a:lstStyle/>
          <a:p>
            <a:pPr marL="0" indent="0">
              <a:buNone/>
            </a:pPr>
            <a:r>
              <a:rPr lang="en-AU" b="1" dirty="0">
                <a:latin typeface="Times New Roman" panose="02020603050405020304" pitchFamily="18" charset="0"/>
                <a:cs typeface="Times New Roman" panose="02020603050405020304" pitchFamily="18" charset="0"/>
              </a:rPr>
              <a:t>If we continue compounding until N</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interest period we get:  </a:t>
            </a:r>
            <a:r>
              <a:rPr lang="en-AU" b="1" baseline="30000" dirty="0">
                <a:solidFill>
                  <a:srgbClr val="000099"/>
                </a:solidFill>
                <a:latin typeface="Times New Roman" panose="02020603050405020304" pitchFamily="18" charset="0"/>
                <a:cs typeface="Times New Roman" panose="02020603050405020304" pitchFamily="18" charset="0"/>
              </a:rPr>
              <a:t>   </a:t>
            </a:r>
          </a:p>
          <a:p>
            <a:pPr marL="0" indent="0">
              <a:buNone/>
            </a:pPr>
            <a:r>
              <a:rPr lang="en-AU" b="1" u="sng" dirty="0">
                <a:latin typeface="Times New Roman" panose="02020603050405020304" pitchFamily="18" charset="0"/>
                <a:cs typeface="Times New Roman" panose="02020603050405020304" pitchFamily="18" charset="0"/>
              </a:rPr>
              <a:t>For the N</a:t>
            </a:r>
            <a:r>
              <a:rPr lang="en-AU" b="1" u="sng" baseline="30000" dirty="0">
                <a:latin typeface="Times New Roman" panose="02020603050405020304" pitchFamily="18" charset="0"/>
                <a:cs typeface="Times New Roman" panose="02020603050405020304" pitchFamily="18" charset="0"/>
              </a:rPr>
              <a:t>th </a:t>
            </a:r>
            <a:r>
              <a:rPr lang="en-AU" b="1" u="sng" dirty="0">
                <a:latin typeface="Times New Roman" panose="02020603050405020304" pitchFamily="18" charset="0"/>
                <a:cs typeface="Times New Roman" panose="02020603050405020304" pitchFamily="18" charset="0"/>
              </a:rPr>
              <a:t>Interest Period </a:t>
            </a:r>
          </a:p>
          <a:p>
            <a:pPr marL="0" indent="0" algn="ctr">
              <a:buNone/>
            </a:pPr>
            <a:r>
              <a:rPr lang="en-AU" b="1" dirty="0">
                <a:solidFill>
                  <a:srgbClr val="C00000"/>
                </a:solidFill>
                <a:latin typeface="Constantia" panose="02030602050306030303" pitchFamily="18" charset="0"/>
              </a:rPr>
              <a:t>F = P {(1+ </a:t>
            </a:r>
            <a:r>
              <a:rPr lang="en-AU" b="1" dirty="0" err="1">
                <a:solidFill>
                  <a:srgbClr val="C00000"/>
                </a:solidFill>
                <a:latin typeface="Constantia" panose="02030602050306030303" pitchFamily="18" charset="0"/>
              </a:rPr>
              <a:t>i</a:t>
            </a:r>
            <a:r>
              <a:rPr lang="en-AU" b="1" dirty="0">
                <a:solidFill>
                  <a:srgbClr val="C00000"/>
                </a:solidFill>
                <a:latin typeface="Constantia" panose="02030602050306030303" pitchFamily="18" charset="0"/>
              </a:rPr>
              <a:t>)</a:t>
            </a:r>
            <a:r>
              <a:rPr lang="en-AU" b="1" baseline="30000" dirty="0">
                <a:solidFill>
                  <a:srgbClr val="C00000"/>
                </a:solidFill>
                <a:latin typeface="Constantia" panose="02030602050306030303" pitchFamily="18" charset="0"/>
              </a:rPr>
              <a:t>N</a:t>
            </a:r>
            <a:r>
              <a:rPr lang="en-AU" b="1" dirty="0">
                <a:solidFill>
                  <a:srgbClr val="C00000"/>
                </a:solidFill>
                <a:latin typeface="Constantia" panose="02030602050306030303" pitchFamily="18" charset="0"/>
              </a:rPr>
              <a:t>}</a:t>
            </a:r>
          </a:p>
          <a:p>
            <a:pPr marL="0" indent="0" algn="ctr">
              <a:buNone/>
            </a:pPr>
            <a:endParaRPr lang="en-AU" b="1" dirty="0">
              <a:solidFill>
                <a:srgbClr val="C00000"/>
              </a:solidFill>
              <a:latin typeface="Constantia" panose="02030602050306030303" pitchFamily="18" charset="0"/>
            </a:endParaRPr>
          </a:p>
          <a:p>
            <a:pPr marL="0" indent="0" algn="ctr">
              <a:buNone/>
            </a:pPr>
            <a:r>
              <a:rPr lang="en-AU" b="1" dirty="0">
                <a:latin typeface="Constantia" panose="02030602050306030303" pitchFamily="18" charset="0"/>
              </a:rPr>
              <a:t>Single Payment Compound Amount Factor </a:t>
            </a:r>
          </a:p>
          <a:p>
            <a:pPr marL="0" indent="0">
              <a:buNone/>
            </a:pPr>
            <a:r>
              <a:rPr lang="en-AU" b="1" dirty="0">
                <a:latin typeface="Constantia" panose="02030602050306030303" pitchFamily="18" charset="0"/>
              </a:rPr>
              <a:t>Functionally, </a:t>
            </a:r>
          </a:p>
          <a:p>
            <a:pPr marL="0" indent="0">
              <a:buNone/>
            </a:pPr>
            <a:r>
              <a:rPr lang="en-AU" b="1" dirty="0">
                <a:solidFill>
                  <a:srgbClr val="C00000"/>
                </a:solidFill>
                <a:latin typeface="Constantia" panose="02030602050306030303" pitchFamily="18" charset="0"/>
              </a:rPr>
              <a:t>                            F = P (F/P, </a:t>
            </a:r>
            <a:r>
              <a:rPr lang="en-AU" b="1" dirty="0" err="1">
                <a:solidFill>
                  <a:srgbClr val="C00000"/>
                </a:solidFill>
                <a:latin typeface="Constantia" panose="02030602050306030303" pitchFamily="18" charset="0"/>
              </a:rPr>
              <a:t>i</a:t>
            </a:r>
            <a:r>
              <a:rPr lang="en-AU" b="1" dirty="0">
                <a:solidFill>
                  <a:srgbClr val="C00000"/>
                </a:solidFill>
                <a:latin typeface="Constantia" panose="02030602050306030303" pitchFamily="18" charset="0"/>
              </a:rPr>
              <a:t>%, N) </a:t>
            </a:r>
            <a:endParaRPr lang="en-AU" b="1" dirty="0" smtClean="0">
              <a:solidFill>
                <a:srgbClr val="C00000"/>
              </a:solidFill>
              <a:latin typeface="Constantia" panose="02030602050306030303" pitchFamily="18" charset="0"/>
            </a:endParaRPr>
          </a:p>
          <a:p>
            <a:pPr marL="0" indent="0" algn="just">
              <a:buNone/>
            </a:pPr>
            <a:r>
              <a:rPr lang="en-AU" b="1" dirty="0" smtClean="0">
                <a:latin typeface="Constantia" panose="02030602050306030303" pitchFamily="18" charset="0"/>
              </a:rPr>
              <a:t>Here F represents what is sought, P is given, </a:t>
            </a:r>
            <a:r>
              <a:rPr lang="en-AU" b="1" dirty="0" err="1" smtClean="0">
                <a:latin typeface="Constantia" panose="02030602050306030303" pitchFamily="18" charset="0"/>
              </a:rPr>
              <a:t>i</a:t>
            </a:r>
            <a:r>
              <a:rPr lang="en-AU" b="1" dirty="0" smtClean="0">
                <a:latin typeface="Constantia" panose="02030602050306030303" pitchFamily="18" charset="0"/>
              </a:rPr>
              <a:t> is interest rate and N is number of periods. </a:t>
            </a:r>
            <a:endParaRPr lang="en-AU" b="1" dirty="0">
              <a:latin typeface="Constantia" panose="02030602050306030303" pitchFamily="18" charset="0"/>
            </a:endParaRPr>
          </a:p>
          <a:p>
            <a:pPr marL="0" indent="0" algn="ctr">
              <a:buNone/>
            </a:pPr>
            <a:endParaRPr lang="en-AU" b="1" baseline="30000" dirty="0">
              <a:solidFill>
                <a:srgbClr val="C00000"/>
              </a:solidFill>
              <a:latin typeface="Constantia" panose="02030602050306030303" pitchFamily="18" charset="0"/>
            </a:endParaRPr>
          </a:p>
          <a:p>
            <a:endParaRPr lang="en-AU" dirty="0"/>
          </a:p>
        </p:txBody>
      </p:sp>
      <p:cxnSp>
        <p:nvCxnSpPr>
          <p:cNvPr id="4" name="Straight Arrow Connector 3"/>
          <p:cNvCxnSpPr/>
          <p:nvPr/>
        </p:nvCxnSpPr>
        <p:spPr>
          <a:xfrm flipV="1">
            <a:off x="4069976" y="3046554"/>
            <a:ext cx="847165" cy="53788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Title 1"/>
          <p:cNvSpPr>
            <a:spLocks noGrp="1"/>
          </p:cNvSpPr>
          <p:nvPr>
            <p:ph type="title"/>
          </p:nvPr>
        </p:nvSpPr>
        <p:spPr>
          <a:xfrm>
            <a:off x="1160929" y="314092"/>
            <a:ext cx="10515600"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Single Cash </a:t>
            </a:r>
            <a:r>
              <a:rPr lang="en-AU" sz="3200" b="1" dirty="0" smtClean="0">
                <a:solidFill>
                  <a:srgbClr val="002060"/>
                </a:solidFill>
                <a:latin typeface="Times New Roman" panose="02020603050405020304" pitchFamily="18" charset="0"/>
                <a:cs typeface="Times New Roman" panose="02020603050405020304" pitchFamily="18" charset="0"/>
              </a:rPr>
              <a:t>Flow Formula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31609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5635" y="299086"/>
            <a:ext cx="7404847"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Single Cash Flow Formula (Cont’d..) </a:t>
            </a:r>
            <a:endParaRPr lang="en-AU" sz="3200" dirty="0"/>
          </a:p>
        </p:txBody>
      </p:sp>
      <p:sp>
        <p:nvSpPr>
          <p:cNvPr id="3" name="Content Placeholder 2"/>
          <p:cNvSpPr>
            <a:spLocks noGrp="1"/>
          </p:cNvSpPr>
          <p:nvPr>
            <p:ph idx="1"/>
          </p:nvPr>
        </p:nvSpPr>
        <p:spPr>
          <a:xfrm>
            <a:off x="858760" y="1448812"/>
            <a:ext cx="9163585" cy="5195294"/>
          </a:xfrm>
        </p:spPr>
        <p:txBody>
          <a:bodyPr>
            <a:normAutofit lnSpcReduction="10000"/>
          </a:bodyPr>
          <a:lstStyle/>
          <a:p>
            <a:pPr marL="0" indent="0">
              <a:buNone/>
            </a:pPr>
            <a:r>
              <a:rPr lang="en-US" altLang="en-US" b="1" dirty="0" smtClean="0">
                <a:solidFill>
                  <a:srgbClr val="000099"/>
                </a:solidFill>
                <a:latin typeface="Constantia" panose="02030602050306030303" pitchFamily="18" charset="0"/>
              </a:rPr>
              <a:t>TO FIND P WHEN F IS GIVEN </a:t>
            </a:r>
          </a:p>
          <a:p>
            <a:pPr marL="0" indent="0">
              <a:buNone/>
            </a:pPr>
            <a:r>
              <a:rPr lang="en-US" altLang="en-US" b="1" dirty="0" smtClean="0">
                <a:latin typeface="Constantia" panose="02030602050306030303" pitchFamily="18" charset="0"/>
              </a:rPr>
              <a:t>We can reverse the situation and find out the present value of the Future value </a:t>
            </a:r>
          </a:p>
          <a:p>
            <a:pPr marL="0" indent="0">
              <a:buNone/>
            </a:pPr>
            <a:endParaRPr lang="en-US" altLang="en-US" b="1" dirty="0">
              <a:solidFill>
                <a:srgbClr val="002060"/>
              </a:solidFill>
              <a:latin typeface="Constantia" panose="02030602050306030303" pitchFamily="18" charset="0"/>
            </a:endParaRPr>
          </a:p>
          <a:p>
            <a:pPr marL="0" indent="0">
              <a:buNone/>
            </a:pPr>
            <a:endParaRPr lang="en-US" altLang="en-US" b="1" dirty="0" smtClean="0">
              <a:solidFill>
                <a:srgbClr val="002060"/>
              </a:solidFill>
              <a:latin typeface="Constantia" panose="02030602050306030303" pitchFamily="18" charset="0"/>
            </a:endParaRPr>
          </a:p>
          <a:p>
            <a:pPr marL="0" indent="0" algn="ctr">
              <a:buNone/>
            </a:pPr>
            <a:r>
              <a:rPr lang="en-AU" dirty="0" smtClean="0">
                <a:solidFill>
                  <a:srgbClr val="000099"/>
                </a:solidFill>
                <a:latin typeface="Constantia" panose="02030602050306030303" pitchFamily="18" charset="0"/>
              </a:rPr>
              <a:t/>
            </a:r>
            <a:br>
              <a:rPr lang="en-AU" dirty="0" smtClean="0">
                <a:solidFill>
                  <a:srgbClr val="000099"/>
                </a:solidFill>
                <a:latin typeface="Constantia" panose="02030602050306030303" pitchFamily="18" charset="0"/>
              </a:rPr>
            </a:br>
            <a:r>
              <a:rPr lang="en-AU" b="1" dirty="0" smtClean="0">
                <a:solidFill>
                  <a:srgbClr val="C00000"/>
                </a:solidFill>
                <a:latin typeface="Constantia" panose="02030602050306030303" pitchFamily="18" charset="0"/>
              </a:rPr>
              <a:t>P= F {(1+ </a:t>
            </a:r>
            <a:r>
              <a:rPr lang="en-AU" b="1" dirty="0" err="1" smtClean="0">
                <a:solidFill>
                  <a:srgbClr val="C00000"/>
                </a:solidFill>
                <a:latin typeface="Constantia" panose="02030602050306030303" pitchFamily="18" charset="0"/>
              </a:rPr>
              <a:t>i</a:t>
            </a:r>
            <a:r>
              <a:rPr lang="en-AU" b="1" dirty="0" smtClean="0">
                <a:solidFill>
                  <a:srgbClr val="C00000"/>
                </a:solidFill>
                <a:latin typeface="Constantia" panose="02030602050306030303" pitchFamily="18" charset="0"/>
              </a:rPr>
              <a:t>)</a:t>
            </a:r>
            <a:r>
              <a:rPr lang="en-AU" b="1" baseline="30000" dirty="0" smtClean="0">
                <a:solidFill>
                  <a:srgbClr val="C00000"/>
                </a:solidFill>
                <a:latin typeface="Constantia" panose="02030602050306030303" pitchFamily="18" charset="0"/>
              </a:rPr>
              <a:t>-N</a:t>
            </a:r>
            <a:r>
              <a:rPr lang="en-AU" b="1" dirty="0" smtClean="0">
                <a:solidFill>
                  <a:srgbClr val="C00000"/>
                </a:solidFill>
                <a:latin typeface="Constantia" panose="02030602050306030303" pitchFamily="18" charset="0"/>
              </a:rPr>
              <a:t>}</a:t>
            </a:r>
          </a:p>
          <a:p>
            <a:pPr marL="0" indent="0" algn="ctr">
              <a:buNone/>
            </a:pPr>
            <a:endParaRPr lang="en-AU" b="1" baseline="30000" dirty="0">
              <a:solidFill>
                <a:srgbClr val="C00000"/>
              </a:solidFill>
              <a:latin typeface="Constantia" panose="02030602050306030303" pitchFamily="18" charset="0"/>
            </a:endParaRPr>
          </a:p>
          <a:p>
            <a:pPr marL="0" indent="0" algn="ctr">
              <a:buNone/>
            </a:pPr>
            <a:r>
              <a:rPr lang="en-AU" b="1" dirty="0" smtClean="0">
                <a:latin typeface="Constantia" panose="02030602050306030303" pitchFamily="18" charset="0"/>
              </a:rPr>
              <a:t>Single </a:t>
            </a:r>
            <a:r>
              <a:rPr lang="en-AU" b="1" dirty="0">
                <a:latin typeface="Constantia" panose="02030602050306030303" pitchFamily="18" charset="0"/>
              </a:rPr>
              <a:t>Payment Present </a:t>
            </a:r>
            <a:r>
              <a:rPr lang="en-AU" b="1" dirty="0" smtClean="0">
                <a:latin typeface="Constantia" panose="02030602050306030303" pitchFamily="18" charset="0"/>
              </a:rPr>
              <a:t>(Discount) Amount Factor </a:t>
            </a:r>
          </a:p>
          <a:p>
            <a:pPr marL="0" indent="0">
              <a:buNone/>
            </a:pPr>
            <a:r>
              <a:rPr lang="en-AU" b="1" dirty="0">
                <a:latin typeface="Constantia" panose="02030602050306030303" pitchFamily="18" charset="0"/>
              </a:rPr>
              <a:t>Functionally, </a:t>
            </a:r>
          </a:p>
          <a:p>
            <a:pPr marL="0" indent="0">
              <a:buNone/>
            </a:pPr>
            <a:r>
              <a:rPr lang="en-AU" b="1" dirty="0" smtClean="0">
                <a:solidFill>
                  <a:srgbClr val="000099"/>
                </a:solidFill>
                <a:latin typeface="Constantia" panose="02030602050306030303" pitchFamily="18" charset="0"/>
              </a:rPr>
              <a:t>                            P</a:t>
            </a:r>
            <a:r>
              <a:rPr lang="en-AU" b="1" dirty="0">
                <a:solidFill>
                  <a:srgbClr val="000099"/>
                </a:solidFill>
                <a:latin typeface="Constantia" panose="02030602050306030303" pitchFamily="18" charset="0"/>
              </a:rPr>
              <a:t>= F (P/F, </a:t>
            </a:r>
            <a:r>
              <a:rPr lang="en-AU" b="1" dirty="0" err="1">
                <a:solidFill>
                  <a:srgbClr val="000099"/>
                </a:solidFill>
                <a:latin typeface="Constantia" panose="02030602050306030303" pitchFamily="18" charset="0"/>
              </a:rPr>
              <a:t>i</a:t>
            </a:r>
            <a:r>
              <a:rPr lang="en-AU" b="1" dirty="0">
                <a:solidFill>
                  <a:srgbClr val="000099"/>
                </a:solidFill>
                <a:latin typeface="Constantia" panose="02030602050306030303" pitchFamily="18" charset="0"/>
              </a:rPr>
              <a:t>%, N</a:t>
            </a:r>
            <a:r>
              <a:rPr lang="en-AU" b="1" dirty="0" smtClean="0">
                <a:solidFill>
                  <a:srgbClr val="000099"/>
                </a:solidFill>
                <a:latin typeface="Constantia" panose="02030602050306030303" pitchFamily="18" charset="0"/>
              </a:rPr>
              <a:t>)</a:t>
            </a:r>
            <a:endParaRPr lang="en-AU" b="1" dirty="0">
              <a:solidFill>
                <a:srgbClr val="000099"/>
              </a:solidFill>
              <a:latin typeface="Constantia" panose="02030602050306030303" pitchFamily="18" charset="0"/>
            </a:endParaRPr>
          </a:p>
          <a:p>
            <a:pPr marL="0" indent="0" algn="ctr">
              <a:buNone/>
            </a:pPr>
            <a:endParaRPr lang="en-AU" b="1" baseline="30000" dirty="0">
              <a:solidFill>
                <a:srgbClr val="C00000"/>
              </a:solidFill>
              <a:latin typeface="Constantia" panose="02030602050306030303" pitchFamily="18" charset="0"/>
            </a:endParaRPr>
          </a:p>
          <a:p>
            <a:pPr marL="0" indent="0" algn="ctr">
              <a:buNone/>
            </a:pPr>
            <a:endParaRPr lang="en-AU" b="1" baseline="30000" dirty="0" smtClean="0">
              <a:solidFill>
                <a:srgbClr val="C00000"/>
              </a:solidFill>
              <a:latin typeface="Constantia" panose="02030602050306030303" pitchFamily="18" charset="0"/>
            </a:endParaRPr>
          </a:p>
          <a:p>
            <a:pPr marL="0" indent="0">
              <a:buNone/>
            </a:pPr>
            <a:endParaRPr lang="en-AU" dirty="0"/>
          </a:p>
        </p:txBody>
      </p:sp>
      <p:cxnSp>
        <p:nvCxnSpPr>
          <p:cNvPr id="4" name="Straight Arrow Connector 3">
            <a:extLst>
              <a:ext uri="{FF2B5EF4-FFF2-40B4-BE49-F238E27FC236}">
                <a16:creationId xmlns="" xmlns:a16="http://schemas.microsoft.com/office/drawing/2014/main" id="{08220F02-93F0-49C2-A5F3-A4430E430278}"/>
              </a:ext>
            </a:extLst>
          </p:cNvPr>
          <p:cNvCxnSpPr/>
          <p:nvPr/>
        </p:nvCxnSpPr>
        <p:spPr>
          <a:xfrm flipV="1">
            <a:off x="4873289" y="4461702"/>
            <a:ext cx="298516" cy="395539"/>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878C7D90-26DB-46EC-9C46-7E36A644C532}"/>
              </a:ext>
            </a:extLst>
          </p:cNvPr>
          <p:cNvCxnSpPr>
            <a:cxnSpLocks/>
          </p:cNvCxnSpPr>
          <p:nvPr/>
        </p:nvCxnSpPr>
        <p:spPr>
          <a:xfrm>
            <a:off x="2362344" y="3245543"/>
            <a:ext cx="221311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 xmlns:a16="http://schemas.microsoft.com/office/drawing/2014/main" id="{BF20E041-1582-42CF-8E5A-CD167686C3D7}"/>
              </a:ext>
            </a:extLst>
          </p:cNvPr>
          <p:cNvCxnSpPr>
            <a:cxnSpLocks/>
          </p:cNvCxnSpPr>
          <p:nvPr/>
        </p:nvCxnSpPr>
        <p:spPr>
          <a:xfrm>
            <a:off x="4575457" y="3245544"/>
            <a:ext cx="596348" cy="0"/>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 xmlns:a16="http://schemas.microsoft.com/office/drawing/2014/main" id="{57A8E733-CD2B-4F66-9CA5-574C6E6665B9}"/>
              </a:ext>
            </a:extLst>
          </p:cNvPr>
          <p:cNvCxnSpPr>
            <a:cxnSpLocks/>
          </p:cNvCxnSpPr>
          <p:nvPr/>
        </p:nvCxnSpPr>
        <p:spPr>
          <a:xfrm>
            <a:off x="5171805" y="3245543"/>
            <a:ext cx="221311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 xmlns:a16="http://schemas.microsoft.com/office/drawing/2014/main" id="{98A9891C-9BEB-4EF8-9F46-865C21B22929}"/>
              </a:ext>
            </a:extLst>
          </p:cNvPr>
          <p:cNvCxnSpPr/>
          <p:nvPr/>
        </p:nvCxnSpPr>
        <p:spPr>
          <a:xfrm>
            <a:off x="2362345" y="3219042"/>
            <a:ext cx="0" cy="7156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 xmlns:a16="http://schemas.microsoft.com/office/drawing/2014/main" id="{CC9E1BFF-6532-4BE8-B8C4-B45C36E65B40}"/>
              </a:ext>
            </a:extLst>
          </p:cNvPr>
          <p:cNvCxnSpPr/>
          <p:nvPr/>
        </p:nvCxnSpPr>
        <p:spPr>
          <a:xfrm flipV="1">
            <a:off x="7384918" y="2596190"/>
            <a:ext cx="0" cy="6493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 xmlns:a16="http://schemas.microsoft.com/office/drawing/2014/main" id="{71471682-0F0C-4497-93A4-37FDB377DA3A}"/>
              </a:ext>
            </a:extLst>
          </p:cNvPr>
          <p:cNvSpPr txBox="1"/>
          <p:nvPr/>
        </p:nvSpPr>
        <p:spPr>
          <a:xfrm>
            <a:off x="1925022" y="3994321"/>
            <a:ext cx="1338470" cy="400110"/>
          </a:xfrm>
          <a:prstGeom prst="rect">
            <a:avLst/>
          </a:prstGeom>
          <a:noFill/>
        </p:spPr>
        <p:txBody>
          <a:bodyPr wrap="square" rtlCol="0">
            <a:spAutoFit/>
          </a:bodyPr>
          <a:lstStyle/>
          <a:p>
            <a:r>
              <a:rPr lang="en-AU" sz="2000" b="1" dirty="0">
                <a:solidFill>
                  <a:srgbClr val="C00000"/>
                </a:solidFill>
              </a:rPr>
              <a:t>P </a:t>
            </a:r>
            <a:r>
              <a:rPr lang="en-AU" sz="2000" b="1" dirty="0" smtClean="0">
                <a:solidFill>
                  <a:srgbClr val="C00000"/>
                </a:solidFill>
              </a:rPr>
              <a:t>=? </a:t>
            </a:r>
            <a:endParaRPr lang="en-AU" sz="2000" b="1" dirty="0">
              <a:solidFill>
                <a:srgbClr val="C00000"/>
              </a:solidFill>
            </a:endParaRPr>
          </a:p>
        </p:txBody>
      </p:sp>
      <p:sp>
        <p:nvSpPr>
          <p:cNvPr id="13" name="TextBox 12">
            <a:extLst>
              <a:ext uri="{FF2B5EF4-FFF2-40B4-BE49-F238E27FC236}">
                <a16:creationId xmlns="" xmlns:a16="http://schemas.microsoft.com/office/drawing/2014/main" id="{D122884B-4C73-47F4-989B-F67FAE14B8C4}"/>
              </a:ext>
            </a:extLst>
          </p:cNvPr>
          <p:cNvSpPr txBox="1"/>
          <p:nvPr/>
        </p:nvSpPr>
        <p:spPr>
          <a:xfrm>
            <a:off x="7060242" y="2262341"/>
            <a:ext cx="1338470" cy="400110"/>
          </a:xfrm>
          <a:prstGeom prst="rect">
            <a:avLst/>
          </a:prstGeom>
          <a:noFill/>
        </p:spPr>
        <p:txBody>
          <a:bodyPr wrap="square" rtlCol="0">
            <a:spAutoFit/>
          </a:bodyPr>
          <a:lstStyle/>
          <a:p>
            <a:r>
              <a:rPr lang="en-AU" sz="2000" b="1" dirty="0">
                <a:solidFill>
                  <a:srgbClr val="C00000"/>
                </a:solidFill>
              </a:rPr>
              <a:t>F </a:t>
            </a:r>
            <a:r>
              <a:rPr lang="en-AU" sz="2000" b="1" dirty="0" smtClean="0">
                <a:solidFill>
                  <a:srgbClr val="C00000"/>
                </a:solidFill>
              </a:rPr>
              <a:t>= Given </a:t>
            </a:r>
            <a:endParaRPr lang="en-AU" sz="2000" b="1" dirty="0">
              <a:solidFill>
                <a:srgbClr val="C00000"/>
              </a:solidFill>
            </a:endParaRPr>
          </a:p>
        </p:txBody>
      </p:sp>
      <p:sp>
        <p:nvSpPr>
          <p:cNvPr id="14" name="TextBox 13">
            <a:extLst>
              <a:ext uri="{FF2B5EF4-FFF2-40B4-BE49-F238E27FC236}">
                <a16:creationId xmlns="" xmlns:a16="http://schemas.microsoft.com/office/drawing/2014/main" id="{2A27FF96-27C3-477A-8020-453D8C12285C}"/>
              </a:ext>
            </a:extLst>
          </p:cNvPr>
          <p:cNvSpPr txBox="1"/>
          <p:nvPr/>
        </p:nvSpPr>
        <p:spPr>
          <a:xfrm>
            <a:off x="4414821" y="2654666"/>
            <a:ext cx="1649893" cy="400110"/>
          </a:xfrm>
          <a:prstGeom prst="rect">
            <a:avLst/>
          </a:prstGeom>
          <a:noFill/>
        </p:spPr>
        <p:txBody>
          <a:bodyPr wrap="square" rtlCol="0">
            <a:spAutoFit/>
          </a:bodyPr>
          <a:lstStyle/>
          <a:p>
            <a:r>
              <a:rPr lang="en-AU" sz="2000" b="1" dirty="0">
                <a:solidFill>
                  <a:srgbClr val="C00000"/>
                </a:solidFill>
              </a:rPr>
              <a:t>Interest </a:t>
            </a:r>
            <a:r>
              <a:rPr lang="en-AU" sz="2000" b="1" dirty="0" smtClean="0">
                <a:solidFill>
                  <a:srgbClr val="C00000"/>
                </a:solidFill>
              </a:rPr>
              <a:t>= </a:t>
            </a:r>
            <a:r>
              <a:rPr lang="en-AU" sz="2000" b="1" dirty="0" err="1" smtClean="0">
                <a:solidFill>
                  <a:srgbClr val="C00000"/>
                </a:solidFill>
              </a:rPr>
              <a:t>i</a:t>
            </a:r>
            <a:r>
              <a:rPr lang="en-AU" sz="2000" b="1" dirty="0" smtClean="0">
                <a:solidFill>
                  <a:srgbClr val="C00000"/>
                </a:solidFill>
              </a:rPr>
              <a:t> % </a:t>
            </a:r>
            <a:endParaRPr lang="en-AU" sz="2000" b="1" dirty="0">
              <a:solidFill>
                <a:srgbClr val="C00000"/>
              </a:solidFill>
            </a:endParaRPr>
          </a:p>
        </p:txBody>
      </p:sp>
      <p:sp>
        <p:nvSpPr>
          <p:cNvPr id="16" name="TextBox 15">
            <a:extLst>
              <a:ext uri="{FF2B5EF4-FFF2-40B4-BE49-F238E27FC236}">
                <a16:creationId xmlns="" xmlns:a16="http://schemas.microsoft.com/office/drawing/2014/main" id="{B111D546-0F22-424A-8AAB-30D12906AF9F}"/>
              </a:ext>
            </a:extLst>
          </p:cNvPr>
          <p:cNvSpPr txBox="1"/>
          <p:nvPr/>
        </p:nvSpPr>
        <p:spPr>
          <a:xfrm>
            <a:off x="2190064" y="2924785"/>
            <a:ext cx="530086" cy="369332"/>
          </a:xfrm>
          <a:prstGeom prst="rect">
            <a:avLst/>
          </a:prstGeom>
          <a:noFill/>
        </p:spPr>
        <p:txBody>
          <a:bodyPr wrap="square" rtlCol="0">
            <a:spAutoFit/>
          </a:bodyPr>
          <a:lstStyle/>
          <a:p>
            <a:r>
              <a:rPr lang="en-AU" dirty="0"/>
              <a:t>0</a:t>
            </a:r>
          </a:p>
        </p:txBody>
      </p:sp>
      <p:sp>
        <p:nvSpPr>
          <p:cNvPr id="17" name="TextBox 16">
            <a:extLst>
              <a:ext uri="{FF2B5EF4-FFF2-40B4-BE49-F238E27FC236}">
                <a16:creationId xmlns="" xmlns:a16="http://schemas.microsoft.com/office/drawing/2014/main" id="{61CF0FDF-A11C-47F7-9018-493B606C7F6B}"/>
              </a:ext>
            </a:extLst>
          </p:cNvPr>
          <p:cNvSpPr txBox="1"/>
          <p:nvPr/>
        </p:nvSpPr>
        <p:spPr>
          <a:xfrm>
            <a:off x="7384918" y="3070556"/>
            <a:ext cx="530086" cy="369332"/>
          </a:xfrm>
          <a:prstGeom prst="rect">
            <a:avLst/>
          </a:prstGeom>
          <a:noFill/>
        </p:spPr>
        <p:txBody>
          <a:bodyPr wrap="square" rtlCol="0">
            <a:spAutoFit/>
          </a:bodyPr>
          <a:lstStyle/>
          <a:p>
            <a:r>
              <a:rPr lang="en-AU" dirty="0"/>
              <a:t>N</a:t>
            </a:r>
          </a:p>
        </p:txBody>
      </p:sp>
    </p:spTree>
    <p:extLst>
      <p:ext uri="{BB962C8B-B14F-4D97-AF65-F5344CB8AC3E}">
        <p14:creationId xmlns:p14="http://schemas.microsoft.com/office/powerpoint/2010/main" val="8914626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9565" y="1287742"/>
            <a:ext cx="8722659" cy="5247529"/>
          </a:xfrm>
        </p:spPr>
        <p:txBody>
          <a:bodyPr>
            <a:normAutofit/>
          </a:bodyPr>
          <a:lstStyle/>
          <a:p>
            <a:pPr marL="0" indent="0" algn="just">
              <a:buNone/>
            </a:pPr>
            <a:r>
              <a:rPr lang="en-US" b="1" dirty="0" smtClean="0">
                <a:effectLst/>
                <a:latin typeface="Times New Roman" panose="02020603050405020304" pitchFamily="18" charset="0"/>
                <a:ea typeface="Constantia" panose="02030602050306030303" pitchFamily="18" charset="0"/>
                <a:cs typeface="Times New Roman" panose="02020603050405020304" pitchFamily="18" charset="0"/>
              </a:rPr>
              <a:t>Mr. X deposits $ 10,000 now in a bank which gives 8% interest per year. He draws $ 4,000 at the end of 2</a:t>
            </a:r>
            <a:r>
              <a:rPr lang="en-US" b="1" baseline="30000" dirty="0" smtClean="0">
                <a:effectLst/>
                <a:latin typeface="Times New Roman" panose="02020603050405020304" pitchFamily="18" charset="0"/>
                <a:ea typeface="Constantia" panose="02030602050306030303" pitchFamily="18" charset="0"/>
                <a:cs typeface="Times New Roman" panose="02020603050405020304" pitchFamily="18" charset="0"/>
              </a:rPr>
              <a:t>nd</a:t>
            </a:r>
            <a:r>
              <a:rPr lang="en-US" b="1" dirty="0" smtClean="0">
                <a:effectLst/>
                <a:latin typeface="Times New Roman" panose="02020603050405020304" pitchFamily="18" charset="0"/>
                <a:ea typeface="Constantia" panose="02030602050306030303" pitchFamily="18" charset="0"/>
                <a:cs typeface="Times New Roman" panose="02020603050405020304" pitchFamily="18" charset="0"/>
              </a:rPr>
              <a:t> year. What will be the remaining amount at the end of 5</a:t>
            </a:r>
            <a:r>
              <a:rPr lang="en-US" b="1" baseline="30000" dirty="0" smtClean="0">
                <a:effectLst/>
                <a:latin typeface="Times New Roman" panose="02020603050405020304" pitchFamily="18" charset="0"/>
                <a:ea typeface="Constantia" panose="02030602050306030303" pitchFamily="18" charset="0"/>
                <a:cs typeface="Times New Roman" panose="02020603050405020304" pitchFamily="18" charset="0"/>
              </a:rPr>
              <a:t>th </a:t>
            </a:r>
            <a:r>
              <a:rPr lang="en-US" b="1" dirty="0" smtClean="0">
                <a:effectLst/>
                <a:latin typeface="Times New Roman" panose="02020603050405020304" pitchFamily="18" charset="0"/>
                <a:ea typeface="Constantia" panose="02030602050306030303" pitchFamily="18" charset="0"/>
                <a:cs typeface="Times New Roman" panose="02020603050405020304" pitchFamily="18" charset="0"/>
              </a:rPr>
              <a:t>year?</a:t>
            </a:r>
          </a:p>
          <a:p>
            <a:pPr marL="0" indent="0">
              <a:buNone/>
            </a:pPr>
            <a:endParaRPr lang="en-US" b="1" dirty="0">
              <a:latin typeface="Times New Roman" panose="02020603050405020304" pitchFamily="18" charset="0"/>
              <a:ea typeface="Constantia" panose="02030602050306030303" pitchFamily="18" charset="0"/>
              <a:cs typeface="Times New Roman" panose="02020603050405020304" pitchFamily="18" charset="0"/>
            </a:endParaRPr>
          </a:p>
          <a:p>
            <a:pPr marL="0" indent="0">
              <a:buNone/>
            </a:pPr>
            <a:endParaRPr lang="en-US" b="1" dirty="0" smtClean="0">
              <a:effectLst/>
              <a:latin typeface="Times New Roman" panose="02020603050405020304" pitchFamily="18" charset="0"/>
              <a:ea typeface="Constantia" panose="02030602050306030303" pitchFamily="18" charset="0"/>
              <a:cs typeface="Times New Roman" panose="02020603050405020304" pitchFamily="18" charset="0"/>
            </a:endParaRPr>
          </a:p>
          <a:p>
            <a:pPr marL="0" indent="0">
              <a:buNone/>
            </a:pPr>
            <a:endParaRPr lang="en-US" b="1" dirty="0">
              <a:latin typeface="Times New Roman" panose="02020603050405020304" pitchFamily="18" charset="0"/>
              <a:ea typeface="Constantia" panose="02030602050306030303" pitchFamily="18" charset="0"/>
              <a:cs typeface="Times New Roman" panose="02020603050405020304" pitchFamily="18" charset="0"/>
            </a:endParaRPr>
          </a:p>
          <a:p>
            <a:pPr marL="0" indent="0" algn="just">
              <a:lnSpc>
                <a:spcPct val="115000"/>
              </a:lnSpc>
              <a:spcAft>
                <a:spcPts val="1000"/>
              </a:spcAft>
              <a:buNone/>
            </a:pPr>
            <a:r>
              <a:rPr lang="en-US" b="1" dirty="0">
                <a:latin typeface="Times New Roman" panose="02020603050405020304" pitchFamily="18" charset="0"/>
                <a:ea typeface="Constantia" panose="02030602050306030303" pitchFamily="18" charset="0"/>
                <a:cs typeface="Times New Roman" panose="02020603050405020304" pitchFamily="18" charset="0"/>
              </a:rPr>
              <a:t>At the end of the 2nd year, the accumulated amount will be </a:t>
            </a:r>
            <a:endParaRPr lang="en-AU" b="1" dirty="0">
              <a:latin typeface="Times New Roman" panose="02020603050405020304" pitchFamily="18" charset="0"/>
              <a:ea typeface="Constantia" panose="02030602050306030303" pitchFamily="18" charset="0"/>
              <a:cs typeface="Times New Roman" panose="02020603050405020304" pitchFamily="18" charset="0"/>
            </a:endParaRPr>
          </a:p>
          <a:p>
            <a:pPr marL="0" indent="0" algn="just">
              <a:lnSpc>
                <a:spcPct val="115000"/>
              </a:lnSpc>
              <a:spcAft>
                <a:spcPts val="1000"/>
              </a:spcAft>
              <a:buNone/>
            </a:pPr>
            <a:r>
              <a:rPr lang="en-US"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b="1" dirty="0">
                <a:latin typeface="Times New Roman" panose="02020603050405020304" pitchFamily="18" charset="0"/>
                <a:ea typeface="Constantia" panose="02030602050306030303" pitchFamily="18" charset="0"/>
                <a:cs typeface="Times New Roman" panose="02020603050405020304" pitchFamily="18" charset="0"/>
              </a:rPr>
              <a:t>10,000 (F/P, 8%, 2) = 10,000 (1+0.08)</a:t>
            </a:r>
            <a:r>
              <a:rPr lang="en-US" b="1" baseline="30000" dirty="0">
                <a:latin typeface="Times New Roman" panose="02020603050405020304" pitchFamily="18" charset="0"/>
                <a:ea typeface="Constantia" panose="02030602050306030303" pitchFamily="18" charset="0"/>
                <a:cs typeface="Times New Roman" panose="02020603050405020304" pitchFamily="18" charset="0"/>
              </a:rPr>
              <a:t>2</a:t>
            </a:r>
            <a:r>
              <a:rPr lang="en-US" b="1" dirty="0">
                <a:latin typeface="Times New Roman" panose="02020603050405020304" pitchFamily="18" charset="0"/>
                <a:ea typeface="Constantia" panose="02030602050306030303" pitchFamily="18" charset="0"/>
                <a:cs typeface="Times New Roman" panose="02020603050405020304" pitchFamily="18" charset="0"/>
              </a:rPr>
              <a:t> = $</a:t>
            </a:r>
            <a:r>
              <a:rPr lang="en-US"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b="1" dirty="0">
                <a:latin typeface="Times New Roman" panose="02020603050405020304" pitchFamily="18" charset="0"/>
                <a:ea typeface="Constantia" panose="02030602050306030303" pitchFamily="18" charset="0"/>
                <a:cs typeface="Times New Roman" panose="02020603050405020304" pitchFamily="18" charset="0"/>
              </a:rPr>
              <a:t>11,664 </a:t>
            </a:r>
            <a:endParaRPr lang="en-AU" b="1" dirty="0">
              <a:latin typeface="Times New Roman" panose="02020603050405020304" pitchFamily="18" charset="0"/>
              <a:ea typeface="Constantia" panose="02030602050306030303" pitchFamily="18" charset="0"/>
              <a:cs typeface="Times New Roman" panose="02020603050405020304" pitchFamily="18" charset="0"/>
            </a:endParaRPr>
          </a:p>
          <a:p>
            <a:pPr marL="0" indent="0">
              <a:buNone/>
            </a:pPr>
            <a:endParaRPr lang="en-AU" b="1" dirty="0" smtClean="0">
              <a:effectLst/>
              <a:latin typeface="Times New Roman" panose="02020603050405020304" pitchFamily="18" charset="0"/>
              <a:ea typeface="Constantia" panose="02030602050306030303"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2424953" y="149972"/>
            <a:ext cx="7929283"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Single Cash Flow Example</a:t>
            </a:r>
            <a:endParaRPr lang="en-AU" sz="3200" dirty="0"/>
          </a:p>
        </p:txBody>
      </p:sp>
      <p:pic>
        <p:nvPicPr>
          <p:cNvPr id="5" name="Picture 4">
            <a:extLst>
              <a:ext uri="{FF2B5EF4-FFF2-40B4-BE49-F238E27FC236}">
                <a16:creationId xmlns="" xmlns:a16="http://schemas.microsoft.com/office/drawing/2014/main" id="{6C67AB70-FFBD-443F-83FE-ABA20F6E29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0506" y="2546069"/>
            <a:ext cx="7328647" cy="1716769"/>
          </a:xfrm>
          <a:prstGeom prst="rect">
            <a:avLst/>
          </a:prstGeom>
        </p:spPr>
      </p:pic>
    </p:spTree>
    <p:extLst>
      <p:ext uri="{BB962C8B-B14F-4D97-AF65-F5344CB8AC3E}">
        <p14:creationId xmlns:p14="http://schemas.microsoft.com/office/powerpoint/2010/main" val="17645358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6118" y="1435660"/>
            <a:ext cx="8736106" cy="4682752"/>
          </a:xfrm>
        </p:spPr>
        <p:txBody>
          <a:bodyPr/>
          <a:lstStyle/>
          <a:p>
            <a:pPr marL="0" indent="0" algn="just">
              <a:lnSpc>
                <a:spcPct val="115000"/>
              </a:lnSpc>
              <a:spcAft>
                <a:spcPts val="1000"/>
              </a:spcAft>
              <a:buNone/>
            </a:pPr>
            <a:r>
              <a:rPr lang="en-US" b="1" dirty="0" smtClean="0">
                <a:solidFill>
                  <a:schemeClr val="tx1">
                    <a:lumMod val="75000"/>
                    <a:lumOff val="25000"/>
                  </a:schemeClr>
                </a:solidFill>
                <a:latin typeface="Times New Roman" panose="02020603050405020304" pitchFamily="18" charset="0"/>
                <a:cs typeface="Times New Roman" panose="02020603050405020304" pitchFamily="18" charset="0"/>
              </a:rPr>
              <a:t>After drawing 4000, the remaining deposit amount at the end of 2nd year will be, </a:t>
            </a:r>
            <a:endParaRPr lang="en-AU" b="1" dirty="0" smtClean="0">
              <a:solidFill>
                <a:schemeClr val="tx1">
                  <a:lumMod val="75000"/>
                  <a:lumOff val="25000"/>
                </a:schemeClr>
              </a:solidFill>
              <a:latin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b="1" dirty="0" smtClean="0">
                <a:solidFill>
                  <a:schemeClr val="tx1">
                    <a:lumMod val="75000"/>
                    <a:lumOff val="25000"/>
                  </a:schemeClr>
                </a:solidFill>
                <a:latin typeface="Times New Roman" panose="02020603050405020304" pitchFamily="18" charset="0"/>
                <a:cs typeface="Times New Roman" panose="02020603050405020304" pitchFamily="18" charset="0"/>
              </a:rPr>
              <a:t> 11,664 – 4,000 = $ 7,664 </a:t>
            </a:r>
            <a:endParaRPr lang="en-AU" b="1" dirty="0" smtClean="0">
              <a:solidFill>
                <a:schemeClr val="tx1">
                  <a:lumMod val="75000"/>
                  <a:lumOff val="25000"/>
                </a:schemeClr>
              </a:solidFill>
              <a:latin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b="1" dirty="0" smtClean="0">
                <a:solidFill>
                  <a:schemeClr val="tx1">
                    <a:lumMod val="75000"/>
                    <a:lumOff val="25000"/>
                  </a:schemeClr>
                </a:solidFill>
                <a:latin typeface="Times New Roman" panose="02020603050405020304" pitchFamily="18" charset="0"/>
                <a:cs typeface="Times New Roman" panose="02020603050405020304" pitchFamily="18" charset="0"/>
              </a:rPr>
              <a:t>At the end of the fifth year the total accumulated amount will be </a:t>
            </a:r>
            <a:endParaRPr lang="en-AU" b="1" dirty="0" smtClean="0">
              <a:solidFill>
                <a:schemeClr val="tx1">
                  <a:lumMod val="75000"/>
                  <a:lumOff val="25000"/>
                </a:schemeClr>
              </a:solidFill>
              <a:latin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b="1" dirty="0" smtClean="0">
                <a:solidFill>
                  <a:schemeClr val="tx1">
                    <a:lumMod val="75000"/>
                    <a:lumOff val="25000"/>
                  </a:schemeClr>
                </a:solidFill>
                <a:latin typeface="Times New Roman" panose="02020603050405020304" pitchFamily="18" charset="0"/>
                <a:cs typeface="Times New Roman" panose="02020603050405020304" pitchFamily="18" charset="0"/>
              </a:rPr>
              <a:t>   7,664 (F/P, 8%, 3) = 7,664 (1+0.08)</a:t>
            </a:r>
            <a:r>
              <a:rPr lang="en-US" b="1" baseline="30000" dirty="0" smtClean="0">
                <a:solidFill>
                  <a:schemeClr val="tx1">
                    <a:lumMod val="75000"/>
                    <a:lumOff val="25000"/>
                  </a:schemeClr>
                </a:solidFill>
                <a:latin typeface="Times New Roman" panose="02020603050405020304" pitchFamily="18" charset="0"/>
                <a:cs typeface="Times New Roman" panose="02020603050405020304" pitchFamily="18" charset="0"/>
              </a:rPr>
              <a:t>3</a:t>
            </a:r>
            <a:r>
              <a:rPr lang="en-US" b="1" dirty="0" smtClean="0">
                <a:solidFill>
                  <a:schemeClr val="tx1">
                    <a:lumMod val="75000"/>
                    <a:lumOff val="25000"/>
                  </a:schemeClr>
                </a:solidFill>
                <a:latin typeface="Times New Roman" panose="02020603050405020304" pitchFamily="18" charset="0"/>
                <a:cs typeface="Times New Roman" panose="02020603050405020304" pitchFamily="18" charset="0"/>
              </a:rPr>
              <a:t> = $ 9,654.5 </a:t>
            </a:r>
            <a:endParaRPr lang="en-AU" b="1" dirty="0" smtClean="0">
              <a:solidFill>
                <a:schemeClr val="tx1">
                  <a:lumMod val="75000"/>
                  <a:lumOff val="25000"/>
                </a:schemeClr>
              </a:solidFill>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792941" y="392020"/>
            <a:ext cx="7431741"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Single Cash Flow Example (Cont’d..) </a:t>
            </a:r>
            <a:endParaRPr lang="en-AU" sz="3200" dirty="0"/>
          </a:p>
        </p:txBody>
      </p:sp>
    </p:spTree>
    <p:extLst>
      <p:ext uri="{BB962C8B-B14F-4D97-AF65-F5344CB8AC3E}">
        <p14:creationId xmlns:p14="http://schemas.microsoft.com/office/powerpoint/2010/main" val="25084409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070" y="352145"/>
            <a:ext cx="6781800" cy="1325563"/>
          </a:xfrm>
        </p:spPr>
        <p:txBody>
          <a:bodyPr>
            <a:normAutofit/>
          </a:bodyPr>
          <a:lstStyle/>
          <a:p>
            <a:pPr algn="ctr"/>
            <a:r>
              <a:rPr lang="en-US" sz="3200" b="1" dirty="0">
                <a:solidFill>
                  <a:srgbClr val="002060"/>
                </a:solidFill>
                <a:latin typeface="Times New Roman" panose="02020603050405020304" pitchFamily="18" charset="0"/>
                <a:cs typeface="Times New Roman" panose="02020603050405020304" pitchFamily="18" charset="0"/>
              </a:rPr>
              <a:t>RULE OF 72 (Doubling of Money)  </a:t>
            </a:r>
            <a:r>
              <a:rPr lang="en-AU" sz="3200" b="1" dirty="0">
                <a:solidFill>
                  <a:srgbClr val="002060"/>
                </a:solidFill>
                <a:latin typeface="Times New Roman" panose="02020603050405020304" pitchFamily="18" charset="0"/>
                <a:cs typeface="Times New Roman" panose="02020603050405020304" pitchFamily="18" charset="0"/>
              </a:rPr>
              <a:t/>
            </a:r>
            <a:br>
              <a:rPr lang="en-AU" sz="3200" b="1" dirty="0">
                <a:solidFill>
                  <a:srgbClr val="002060"/>
                </a:solidFill>
                <a:latin typeface="Times New Roman" panose="02020603050405020304" pitchFamily="18" charset="0"/>
                <a:cs typeface="Times New Roman" panose="02020603050405020304" pitchFamily="18" charset="0"/>
              </a:rPr>
            </a:b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6835" y="1283867"/>
            <a:ext cx="9139517" cy="5090039"/>
          </a:xfrm>
        </p:spPr>
        <p:txBody>
          <a:bodyPr>
            <a:normAutofit/>
          </a:bodyPr>
          <a:lstStyle/>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Rule </a:t>
            </a:r>
            <a:r>
              <a:rPr lang="en-US" b="1" dirty="0">
                <a:latin typeface="Times New Roman" panose="02020603050405020304" pitchFamily="18" charset="0"/>
                <a:cs typeface="Times New Roman" panose="02020603050405020304" pitchFamily="18" charset="0"/>
              </a:rPr>
              <a:t>of 72 can determine approximately how long it will take for a sum of money to ‘double’. The rule states that “to find the time it takes for the present sum of money to grow by a factor of 2, we divide 72 by the interest rate</a:t>
            </a:r>
            <a:r>
              <a:rPr lang="en-US" b="1" dirty="0" smtClean="0">
                <a:latin typeface="Times New Roman" panose="02020603050405020304" pitchFamily="18" charset="0"/>
                <a:cs typeface="Times New Roman" panose="02020603050405020304" pitchFamily="18" charset="0"/>
              </a:rPr>
              <a:t>”</a:t>
            </a:r>
          </a:p>
          <a:p>
            <a:pPr marL="0" indent="0" algn="just">
              <a:buNone/>
            </a:pP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marL="0" indent="0" algn="ctr">
              <a:buNone/>
            </a:pPr>
            <a:r>
              <a:rPr lang="en-US" b="1" dirty="0" smtClean="0">
                <a:solidFill>
                  <a:srgbClr val="C00000"/>
                </a:solidFill>
                <a:latin typeface="Times New Roman" panose="02020603050405020304" pitchFamily="18" charset="0"/>
                <a:cs typeface="Times New Roman" panose="02020603050405020304" pitchFamily="18" charset="0"/>
              </a:rPr>
              <a:t>Approximately n = 72/</a:t>
            </a:r>
            <a:r>
              <a:rPr lang="en-US" b="1" dirty="0" err="1" smtClean="0">
                <a:solidFill>
                  <a:srgbClr val="C00000"/>
                </a:solidFill>
                <a:latin typeface="Times New Roman" panose="02020603050405020304" pitchFamily="18" charset="0"/>
                <a:cs typeface="Times New Roman" panose="02020603050405020304" pitchFamily="18" charset="0"/>
              </a:rPr>
              <a:t>i</a:t>
            </a:r>
            <a:endParaRPr lang="en-AU" b="1" dirty="0">
              <a:solidFill>
                <a:srgbClr val="C00000"/>
              </a:solidFill>
              <a:latin typeface="Times New Roman" panose="02020603050405020304" pitchFamily="18" charset="0"/>
              <a:cs typeface="Times New Roman" panose="02020603050405020304" pitchFamily="18" charset="0"/>
            </a:endParaRPr>
          </a:p>
          <a:p>
            <a:pPr marL="0" indent="0" algn="just">
              <a:buNone/>
            </a:pPr>
            <a:endParaRPr lang="en-AU" b="1" dirty="0" smtClean="0">
              <a:latin typeface="Times New Roman" panose="02020603050405020304" pitchFamily="18" charset="0"/>
              <a:cs typeface="Times New Roman" panose="02020603050405020304" pitchFamily="18" charset="0"/>
            </a:endParaRPr>
          </a:p>
          <a:p>
            <a:pPr marL="0" indent="0" algn="just">
              <a:buNone/>
            </a:pPr>
            <a:r>
              <a:rPr lang="en-AU" b="1" dirty="0" smtClean="0">
                <a:latin typeface="Times New Roman" panose="02020603050405020304" pitchFamily="18" charset="0"/>
                <a:cs typeface="Times New Roman" panose="02020603050405020304" pitchFamily="18" charset="0"/>
              </a:rPr>
              <a:t>For example, at 5% per year, it takes approximately 72/5 =14.4 years for a current amount to double.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00377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1" y="258109"/>
            <a:ext cx="4433047"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Economic Equivalence </a:t>
            </a:r>
          </a:p>
        </p:txBody>
      </p:sp>
      <p:sp>
        <p:nvSpPr>
          <p:cNvPr id="3" name="Content Placeholder 2"/>
          <p:cNvSpPr>
            <a:spLocks noGrp="1"/>
          </p:cNvSpPr>
          <p:nvPr>
            <p:ph idx="1"/>
          </p:nvPr>
        </p:nvSpPr>
        <p:spPr>
          <a:xfrm>
            <a:off x="744069" y="3178179"/>
            <a:ext cx="9811871" cy="4351338"/>
          </a:xfrm>
        </p:spPr>
        <p:txBody>
          <a:bodyPr>
            <a:normAutofit/>
          </a:bodyPr>
          <a:lstStyle/>
          <a:p>
            <a:pPr algn="just">
              <a:buFont typeface="Wingdings" panose="05000000000000000000" pitchFamily="2" charset="2"/>
              <a:buChar char="Ø"/>
            </a:pPr>
            <a:r>
              <a:rPr lang="en-AU" b="1" dirty="0">
                <a:solidFill>
                  <a:schemeClr val="tx1">
                    <a:lumMod val="75000"/>
                    <a:lumOff val="25000"/>
                  </a:schemeClr>
                </a:solidFill>
                <a:latin typeface="Times New Roman" panose="02020603050405020304" pitchFamily="18" charset="0"/>
                <a:cs typeface="Times New Roman" panose="02020603050405020304" pitchFamily="18" charset="0"/>
              </a:rPr>
              <a:t>The time value of money and the interest rate helps to develop the concept of economic equivalence. [</a:t>
            </a:r>
            <a:r>
              <a:rPr lang="en-AU" b="1" dirty="0" smtClean="0">
                <a:solidFill>
                  <a:schemeClr val="tx1">
                    <a:lumMod val="75000"/>
                    <a:lumOff val="25000"/>
                  </a:schemeClr>
                </a:solidFill>
                <a:latin typeface="Times New Roman" panose="02020603050405020304" pitchFamily="18" charset="0"/>
                <a:cs typeface="Times New Roman" panose="02020603050405020304" pitchFamily="18" charset="0"/>
              </a:rPr>
              <a:t>2] </a:t>
            </a:r>
            <a:endParaRPr lang="en-AU" b="1" dirty="0">
              <a:solidFill>
                <a:schemeClr val="tx1">
                  <a:lumMod val="75000"/>
                  <a:lumOff val="25000"/>
                </a:schemeClr>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AU" b="1" dirty="0">
                <a:solidFill>
                  <a:schemeClr val="tx1">
                    <a:lumMod val="75000"/>
                    <a:lumOff val="25000"/>
                  </a:schemeClr>
                </a:solidFill>
                <a:latin typeface="Times New Roman" panose="02020603050405020304" pitchFamily="18" charset="0"/>
                <a:cs typeface="Times New Roman" panose="02020603050405020304" pitchFamily="18" charset="0"/>
              </a:rPr>
              <a:t>Economic equivalence means the different sums of money at different </a:t>
            </a:r>
            <a:r>
              <a:rPr lang="en-AU" b="1" dirty="0" smtClean="0">
                <a:solidFill>
                  <a:schemeClr val="tx1">
                    <a:lumMod val="75000"/>
                    <a:lumOff val="25000"/>
                  </a:schemeClr>
                </a:solidFill>
                <a:latin typeface="Times New Roman" panose="02020603050405020304" pitchFamily="18" charset="0"/>
                <a:cs typeface="Times New Roman" panose="02020603050405020304" pitchFamily="18" charset="0"/>
              </a:rPr>
              <a:t>times </a:t>
            </a:r>
            <a:r>
              <a:rPr lang="en-AU" b="1" dirty="0">
                <a:solidFill>
                  <a:schemeClr val="tx1">
                    <a:lumMod val="75000"/>
                    <a:lumOff val="25000"/>
                  </a:schemeClr>
                </a:solidFill>
                <a:latin typeface="Times New Roman" panose="02020603050405020304" pitchFamily="18" charset="0"/>
                <a:cs typeface="Times New Roman" panose="02020603050405020304" pitchFamily="18" charset="0"/>
              </a:rPr>
              <a:t>are equal in economic value. </a:t>
            </a:r>
            <a:endParaRPr lang="en-AU" b="1" dirty="0" smtClean="0">
              <a:solidFill>
                <a:schemeClr val="tx1">
                  <a:lumMod val="75000"/>
                  <a:lumOff val="25000"/>
                </a:schemeClr>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AU" b="1" dirty="0" smtClean="0">
                <a:solidFill>
                  <a:schemeClr val="tx1">
                    <a:lumMod val="75000"/>
                    <a:lumOff val="25000"/>
                  </a:schemeClr>
                </a:solidFill>
                <a:latin typeface="Times New Roman" panose="02020603050405020304" pitchFamily="18" charset="0"/>
                <a:cs typeface="Times New Roman" panose="02020603050405020304" pitchFamily="18" charset="0"/>
              </a:rPr>
              <a:t>For example, if the interest rate 6% per year, , $ 100 today is equivalent to $106 one year from today. </a:t>
            </a:r>
          </a:p>
        </p:txBody>
      </p:sp>
      <p:cxnSp>
        <p:nvCxnSpPr>
          <p:cNvPr id="4" name="Straight Connector 3">
            <a:extLst>
              <a:ext uri="{FF2B5EF4-FFF2-40B4-BE49-F238E27FC236}">
                <a16:creationId xmlns="" xmlns:a16="http://schemas.microsoft.com/office/drawing/2014/main" id="{878C7D90-26DB-46EC-9C46-7E36A644C532}"/>
              </a:ext>
            </a:extLst>
          </p:cNvPr>
          <p:cNvCxnSpPr>
            <a:cxnSpLocks/>
          </p:cNvCxnSpPr>
          <p:nvPr/>
        </p:nvCxnSpPr>
        <p:spPr>
          <a:xfrm>
            <a:off x="3191725" y="2158802"/>
            <a:ext cx="221311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BF20E041-1582-42CF-8E5A-CD167686C3D7}"/>
              </a:ext>
            </a:extLst>
          </p:cNvPr>
          <p:cNvCxnSpPr>
            <a:cxnSpLocks/>
          </p:cNvCxnSpPr>
          <p:nvPr/>
        </p:nvCxnSpPr>
        <p:spPr>
          <a:xfrm>
            <a:off x="5404838" y="2158803"/>
            <a:ext cx="596348" cy="0"/>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57A8E733-CD2B-4F66-9CA5-574C6E6665B9}"/>
              </a:ext>
            </a:extLst>
          </p:cNvPr>
          <p:cNvCxnSpPr>
            <a:cxnSpLocks/>
          </p:cNvCxnSpPr>
          <p:nvPr/>
        </p:nvCxnSpPr>
        <p:spPr>
          <a:xfrm>
            <a:off x="6001186" y="2158802"/>
            <a:ext cx="221311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 xmlns:a16="http://schemas.microsoft.com/office/drawing/2014/main" id="{98A9891C-9BEB-4EF8-9F46-865C21B22929}"/>
              </a:ext>
            </a:extLst>
          </p:cNvPr>
          <p:cNvCxnSpPr/>
          <p:nvPr/>
        </p:nvCxnSpPr>
        <p:spPr>
          <a:xfrm>
            <a:off x="3191726" y="2132301"/>
            <a:ext cx="0" cy="7156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 xmlns:a16="http://schemas.microsoft.com/office/drawing/2014/main" id="{CC9E1BFF-6532-4BE8-B8C4-B45C36E65B40}"/>
              </a:ext>
            </a:extLst>
          </p:cNvPr>
          <p:cNvCxnSpPr/>
          <p:nvPr/>
        </p:nvCxnSpPr>
        <p:spPr>
          <a:xfrm flipV="1">
            <a:off x="8214299" y="1509449"/>
            <a:ext cx="0" cy="6493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 xmlns:a16="http://schemas.microsoft.com/office/drawing/2014/main" id="{71471682-0F0C-4497-93A4-37FDB377DA3A}"/>
              </a:ext>
            </a:extLst>
          </p:cNvPr>
          <p:cNvSpPr txBox="1"/>
          <p:nvPr/>
        </p:nvSpPr>
        <p:spPr>
          <a:xfrm>
            <a:off x="2727510" y="2778069"/>
            <a:ext cx="1338470" cy="400110"/>
          </a:xfrm>
          <a:prstGeom prst="rect">
            <a:avLst/>
          </a:prstGeom>
          <a:noFill/>
        </p:spPr>
        <p:txBody>
          <a:bodyPr wrap="square" rtlCol="0">
            <a:spAutoFit/>
          </a:bodyPr>
          <a:lstStyle/>
          <a:p>
            <a:r>
              <a:rPr lang="en-AU" sz="2000" b="1" dirty="0">
                <a:solidFill>
                  <a:srgbClr val="C00000"/>
                </a:solidFill>
              </a:rPr>
              <a:t>P </a:t>
            </a:r>
            <a:r>
              <a:rPr lang="en-AU" sz="2000" b="1" dirty="0" smtClean="0">
                <a:solidFill>
                  <a:srgbClr val="C00000"/>
                </a:solidFill>
              </a:rPr>
              <a:t>=  $ 100 </a:t>
            </a:r>
            <a:endParaRPr lang="en-AU" sz="2000" b="1" dirty="0">
              <a:solidFill>
                <a:srgbClr val="C00000"/>
              </a:solidFill>
            </a:endParaRPr>
          </a:p>
        </p:txBody>
      </p:sp>
      <p:sp>
        <p:nvSpPr>
          <p:cNvPr id="10" name="TextBox 9">
            <a:extLst>
              <a:ext uri="{FF2B5EF4-FFF2-40B4-BE49-F238E27FC236}">
                <a16:creationId xmlns="" xmlns:a16="http://schemas.microsoft.com/office/drawing/2014/main" id="{D122884B-4C73-47F4-989B-F67FAE14B8C4}"/>
              </a:ext>
            </a:extLst>
          </p:cNvPr>
          <p:cNvSpPr txBox="1"/>
          <p:nvPr/>
        </p:nvSpPr>
        <p:spPr>
          <a:xfrm>
            <a:off x="7889623" y="1175600"/>
            <a:ext cx="1338470" cy="400110"/>
          </a:xfrm>
          <a:prstGeom prst="rect">
            <a:avLst/>
          </a:prstGeom>
          <a:noFill/>
        </p:spPr>
        <p:txBody>
          <a:bodyPr wrap="square" rtlCol="0">
            <a:spAutoFit/>
          </a:bodyPr>
          <a:lstStyle/>
          <a:p>
            <a:r>
              <a:rPr lang="en-AU" sz="2000" b="1" dirty="0">
                <a:solidFill>
                  <a:srgbClr val="C00000"/>
                </a:solidFill>
              </a:rPr>
              <a:t>F </a:t>
            </a:r>
            <a:r>
              <a:rPr lang="en-AU" sz="2000" b="1" dirty="0" smtClean="0">
                <a:solidFill>
                  <a:srgbClr val="C00000"/>
                </a:solidFill>
              </a:rPr>
              <a:t>=$ 106 </a:t>
            </a:r>
            <a:endParaRPr lang="en-AU" sz="2000" b="1" dirty="0">
              <a:solidFill>
                <a:srgbClr val="C00000"/>
              </a:solidFill>
            </a:endParaRPr>
          </a:p>
        </p:txBody>
      </p:sp>
      <p:sp>
        <p:nvSpPr>
          <p:cNvPr id="11" name="TextBox 10">
            <a:extLst>
              <a:ext uri="{FF2B5EF4-FFF2-40B4-BE49-F238E27FC236}">
                <a16:creationId xmlns="" xmlns:a16="http://schemas.microsoft.com/office/drawing/2014/main" id="{2A27FF96-27C3-477A-8020-453D8C12285C}"/>
              </a:ext>
            </a:extLst>
          </p:cNvPr>
          <p:cNvSpPr txBox="1"/>
          <p:nvPr/>
        </p:nvSpPr>
        <p:spPr>
          <a:xfrm>
            <a:off x="4760446" y="1488777"/>
            <a:ext cx="1649893" cy="400110"/>
          </a:xfrm>
          <a:prstGeom prst="rect">
            <a:avLst/>
          </a:prstGeom>
          <a:noFill/>
        </p:spPr>
        <p:txBody>
          <a:bodyPr wrap="square" rtlCol="0">
            <a:spAutoFit/>
          </a:bodyPr>
          <a:lstStyle/>
          <a:p>
            <a:r>
              <a:rPr lang="en-AU" sz="2000" b="1" dirty="0">
                <a:solidFill>
                  <a:srgbClr val="C00000"/>
                </a:solidFill>
              </a:rPr>
              <a:t>Interest </a:t>
            </a:r>
            <a:r>
              <a:rPr lang="en-AU" sz="2000" b="1" dirty="0" smtClean="0">
                <a:solidFill>
                  <a:srgbClr val="C00000"/>
                </a:solidFill>
              </a:rPr>
              <a:t>= 6 % </a:t>
            </a:r>
            <a:endParaRPr lang="en-AU" sz="2000" b="1" dirty="0">
              <a:solidFill>
                <a:srgbClr val="C00000"/>
              </a:solidFill>
            </a:endParaRPr>
          </a:p>
        </p:txBody>
      </p:sp>
      <p:sp>
        <p:nvSpPr>
          <p:cNvPr id="13" name="TextBox 12">
            <a:extLst>
              <a:ext uri="{FF2B5EF4-FFF2-40B4-BE49-F238E27FC236}">
                <a16:creationId xmlns="" xmlns:a16="http://schemas.microsoft.com/office/drawing/2014/main" id="{B111D546-0F22-424A-8AAB-30D12906AF9F}"/>
              </a:ext>
            </a:extLst>
          </p:cNvPr>
          <p:cNvSpPr txBox="1"/>
          <p:nvPr/>
        </p:nvSpPr>
        <p:spPr>
          <a:xfrm>
            <a:off x="3019445" y="1838044"/>
            <a:ext cx="530086" cy="369332"/>
          </a:xfrm>
          <a:prstGeom prst="rect">
            <a:avLst/>
          </a:prstGeom>
          <a:noFill/>
        </p:spPr>
        <p:txBody>
          <a:bodyPr wrap="square" rtlCol="0">
            <a:spAutoFit/>
          </a:bodyPr>
          <a:lstStyle/>
          <a:p>
            <a:r>
              <a:rPr lang="en-AU" dirty="0"/>
              <a:t>0</a:t>
            </a:r>
          </a:p>
        </p:txBody>
      </p:sp>
      <p:sp>
        <p:nvSpPr>
          <p:cNvPr id="14" name="TextBox 13">
            <a:extLst>
              <a:ext uri="{FF2B5EF4-FFF2-40B4-BE49-F238E27FC236}">
                <a16:creationId xmlns="" xmlns:a16="http://schemas.microsoft.com/office/drawing/2014/main" id="{61CF0FDF-A11C-47F7-9018-493B606C7F6B}"/>
              </a:ext>
            </a:extLst>
          </p:cNvPr>
          <p:cNvSpPr txBox="1"/>
          <p:nvPr/>
        </p:nvSpPr>
        <p:spPr>
          <a:xfrm>
            <a:off x="8214299" y="1983815"/>
            <a:ext cx="530086" cy="369332"/>
          </a:xfrm>
          <a:prstGeom prst="rect">
            <a:avLst/>
          </a:prstGeom>
          <a:noFill/>
        </p:spPr>
        <p:txBody>
          <a:bodyPr wrap="square" rtlCol="0">
            <a:spAutoFit/>
          </a:bodyPr>
          <a:lstStyle/>
          <a:p>
            <a:r>
              <a:rPr lang="en-AU" dirty="0" smtClean="0"/>
              <a:t>1</a:t>
            </a:r>
            <a:endParaRPr lang="en-AU" dirty="0"/>
          </a:p>
        </p:txBody>
      </p:sp>
    </p:spTree>
    <p:extLst>
      <p:ext uri="{BB962C8B-B14F-4D97-AF65-F5344CB8AC3E}">
        <p14:creationId xmlns:p14="http://schemas.microsoft.com/office/powerpoint/2010/main" val="35376426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9453" y="1051063"/>
            <a:ext cx="9142352" cy="5637960"/>
          </a:xfrm>
        </p:spPr>
        <p:txBody>
          <a:bodyPr>
            <a:normAutofit fontScale="92500" lnSpcReduction="10000"/>
          </a:bodyPr>
          <a:lstStyle/>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If you receive $ 100 today or $ 106 one year from today, it makes no difference. Both the values are same.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If the interest rate is varied, $ 100 is not equivalent to $106 one year from today .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Calculations for determining the economic effects of one or more cash flows are based on the concept of economic equivalence. </a:t>
            </a:r>
            <a:r>
              <a:rPr lang="en-AU" b="1" dirty="0">
                <a:latin typeface="Times New Roman" panose="02020603050405020304" pitchFamily="18" charset="0"/>
                <a:cs typeface="Times New Roman" panose="02020603050405020304" pitchFamily="18" charset="0"/>
              </a:rPr>
              <a:t>[</a:t>
            </a:r>
            <a:r>
              <a:rPr lang="en-AU" b="1" dirty="0" smtClean="0">
                <a:latin typeface="Times New Roman" panose="02020603050405020304" pitchFamily="18" charset="0"/>
                <a:cs typeface="Times New Roman" panose="02020603050405020304" pitchFamily="18" charset="0"/>
              </a:rPr>
              <a:t>4]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Economic equivalence exists between cash flows that have same economic effect.  </a:t>
            </a:r>
          </a:p>
        </p:txBody>
      </p:sp>
      <p:sp>
        <p:nvSpPr>
          <p:cNvPr id="4" name="Title 1"/>
          <p:cNvSpPr>
            <a:spLocks noGrp="1"/>
          </p:cNvSpPr>
          <p:nvPr>
            <p:ph type="title"/>
          </p:nvPr>
        </p:nvSpPr>
        <p:spPr>
          <a:xfrm>
            <a:off x="1716741" y="0"/>
            <a:ext cx="6606988"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Economic Equivalence </a:t>
            </a:r>
            <a:r>
              <a:rPr lang="en-AU" sz="3200" b="1" dirty="0" smtClean="0">
                <a:solidFill>
                  <a:srgbClr val="002060"/>
                </a:solidFill>
                <a:latin typeface="Times New Roman" panose="02020603050405020304" pitchFamily="18" charset="0"/>
                <a:cs typeface="Times New Roman" panose="02020603050405020304" pitchFamily="18" charset="0"/>
              </a:rPr>
              <a:t>(Cont’d..)</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8765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8"/>
            <a:ext cx="8897471" cy="4924799"/>
          </a:xfrm>
        </p:spPr>
        <p:txBody>
          <a:bodyPr/>
          <a:lstStyle/>
          <a:p>
            <a:pPr marL="0" indent="0">
              <a:buNone/>
            </a:pPr>
            <a:r>
              <a:rPr lang="en-AU" dirty="0"/>
              <a:t> </a:t>
            </a:r>
            <a:r>
              <a:rPr lang="en-US" b="1" u="sng" dirty="0">
                <a:solidFill>
                  <a:srgbClr val="C00000"/>
                </a:solidFill>
                <a:latin typeface="Times New Roman" panose="02020603050405020304" pitchFamily="18" charset="0"/>
                <a:cs typeface="Times New Roman" panose="02020603050405020304" pitchFamily="18" charset="0"/>
              </a:rPr>
              <a:t>Principle </a:t>
            </a:r>
            <a:r>
              <a:rPr lang="en-US" b="1" u="sng" dirty="0" smtClean="0">
                <a:solidFill>
                  <a:srgbClr val="C00000"/>
                </a:solidFill>
                <a:latin typeface="Times New Roman" panose="02020603050405020304" pitchFamily="18" charset="0"/>
                <a:cs typeface="Times New Roman" panose="02020603050405020304" pitchFamily="18" charset="0"/>
              </a:rPr>
              <a:t>1: </a:t>
            </a:r>
            <a:r>
              <a:rPr lang="en-US" b="1" dirty="0" smtClean="0">
                <a:solidFill>
                  <a:srgbClr val="C00000"/>
                </a:solidFill>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Equivalence calculations made to compare alternatives requires a common time basis. </a:t>
            </a:r>
            <a:endParaRPr lang="en-AU" b="1" dirty="0">
              <a:solidFill>
                <a:srgbClr val="C00000"/>
              </a:solidFill>
              <a:latin typeface="Times New Roman" panose="02020603050405020304" pitchFamily="18" charset="0"/>
              <a:cs typeface="Times New Roman" panose="02020603050405020304" pitchFamily="18" charset="0"/>
            </a:endParaRPr>
          </a:p>
          <a:p>
            <a:pPr lvl="0" algn="just"/>
            <a:r>
              <a:rPr lang="en-US" b="1" dirty="0" smtClean="0">
                <a:latin typeface="Times New Roman" panose="02020603050405020304" pitchFamily="18" charset="0"/>
                <a:cs typeface="Times New Roman" panose="02020603050405020304" pitchFamily="18" charset="0"/>
              </a:rPr>
              <a:t>If </a:t>
            </a:r>
            <a:r>
              <a:rPr lang="en-US" b="1" dirty="0">
                <a:latin typeface="Times New Roman" panose="02020603050405020304" pitchFamily="18" charset="0"/>
                <a:cs typeface="Times New Roman" panose="02020603050405020304" pitchFamily="18" charset="0"/>
              </a:rPr>
              <a:t>we had been given magnitude of each cash flow and had been asked to determine their equivalency, we should choose the reference point and find the value of each cash flow at that point</a:t>
            </a:r>
            <a:r>
              <a:rPr lang="en-US" b="1" dirty="0" smtClean="0">
                <a:latin typeface="Times New Roman" panose="02020603050405020304" pitchFamily="18" charset="0"/>
                <a:cs typeface="Times New Roman" panose="02020603050405020304" pitchFamily="18" charset="0"/>
              </a:rPr>
              <a:t>. </a:t>
            </a:r>
          </a:p>
          <a:p>
            <a:pPr lvl="0" algn="just"/>
            <a:r>
              <a:rPr lang="en-US" b="1" dirty="0">
                <a:latin typeface="Times New Roman" panose="02020603050405020304" pitchFamily="18" charset="0"/>
                <a:cs typeface="Times New Roman" panose="02020603050405020304" pitchFamily="18" charset="0"/>
              </a:rPr>
              <a:t>For selecting the reference point, commonly present time (present worth) or some point in future (future worth) is used.</a:t>
            </a:r>
            <a:endParaRPr lang="en-AU"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The choice of point is chosen as per convenience.</a:t>
            </a:r>
            <a:endParaRPr lang="en-AU" b="1" dirty="0">
              <a:latin typeface="Times New Roman" panose="02020603050405020304" pitchFamily="18" charset="0"/>
              <a:cs typeface="Times New Roman" panose="02020603050405020304" pitchFamily="18" charset="0"/>
            </a:endParaRPr>
          </a:p>
          <a:p>
            <a:pPr lvl="0"/>
            <a:endParaRPr lang="en-AU" dirty="0"/>
          </a:p>
          <a:p>
            <a:endParaRPr lang="en-AU" dirty="0"/>
          </a:p>
        </p:txBody>
      </p:sp>
      <p:sp>
        <p:nvSpPr>
          <p:cNvPr id="4" name="Title 1"/>
          <p:cNvSpPr>
            <a:spLocks noGrp="1"/>
          </p:cNvSpPr>
          <p:nvPr>
            <p:ph type="title"/>
          </p:nvPr>
        </p:nvSpPr>
        <p:spPr>
          <a:xfrm>
            <a:off x="1676400" y="365125"/>
            <a:ext cx="10515600"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Economic Equivalence </a:t>
            </a:r>
            <a:r>
              <a:rPr lang="en-AU" sz="3200" b="1" dirty="0" smtClean="0">
                <a:solidFill>
                  <a:srgbClr val="002060"/>
                </a:solidFill>
                <a:latin typeface="Times New Roman" panose="02020603050405020304" pitchFamily="18" charset="0"/>
                <a:cs typeface="Times New Roman" panose="02020603050405020304" pitchFamily="18" charset="0"/>
              </a:rPr>
              <a:t>Principles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929369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4362" y="2033618"/>
            <a:ext cx="9016759" cy="5032375"/>
          </a:xfrm>
        </p:spPr>
        <p:txBody>
          <a:bodyPr>
            <a:normAutofit fontScale="77500" lnSpcReduction="20000"/>
          </a:bodyPr>
          <a:lstStyle/>
          <a:p>
            <a:endParaRPr lang="en-AU" dirty="0" smtClean="0"/>
          </a:p>
          <a:p>
            <a:endParaRPr lang="en-AU" dirty="0"/>
          </a:p>
          <a:p>
            <a:endParaRPr lang="en-AU" dirty="0" smtClean="0"/>
          </a:p>
          <a:p>
            <a:endParaRPr lang="en-AU" dirty="0"/>
          </a:p>
          <a:p>
            <a:endParaRPr lang="en-AU" dirty="0" smtClean="0"/>
          </a:p>
          <a:p>
            <a:pPr marL="0" indent="0">
              <a:buNone/>
            </a:pPr>
            <a:endParaRPr lang="en-AU" sz="2200" b="1" i="1" dirty="0" smtClean="0">
              <a:latin typeface="Times New Roman" panose="02020603050405020304" pitchFamily="18" charset="0"/>
              <a:cs typeface="Times New Roman" panose="02020603050405020304" pitchFamily="18" charset="0"/>
            </a:endParaRPr>
          </a:p>
          <a:p>
            <a:pPr marL="0" indent="0">
              <a:buNone/>
            </a:pPr>
            <a:r>
              <a:rPr lang="en-AU" sz="2200" b="1" i="1" dirty="0">
                <a:latin typeface="Times New Roman" panose="02020603050405020304" pitchFamily="18" charset="0"/>
                <a:cs typeface="Times New Roman" panose="02020603050405020304" pitchFamily="18" charset="0"/>
              </a:rPr>
              <a:t> </a:t>
            </a:r>
            <a:r>
              <a:rPr lang="en-AU" sz="2200" b="1" i="1" dirty="0" smtClean="0">
                <a:latin typeface="Times New Roman" panose="02020603050405020304" pitchFamily="18" charset="0"/>
                <a:cs typeface="Times New Roman" panose="02020603050405020304" pitchFamily="18" charset="0"/>
              </a:rPr>
              <a:t>                                                                Figure </a:t>
            </a:r>
            <a:r>
              <a:rPr lang="en-AU" sz="2200" b="1" i="1" dirty="0">
                <a:latin typeface="Times New Roman" panose="02020603050405020304" pitchFamily="18" charset="0"/>
                <a:cs typeface="Times New Roman" panose="02020603050405020304" pitchFamily="18" charset="0"/>
              </a:rPr>
              <a:t>Source: [5]</a:t>
            </a:r>
          </a:p>
          <a:p>
            <a:endParaRPr lang="en-AU" sz="3000" b="1" dirty="0" smtClean="0">
              <a:latin typeface="Times New Roman" panose="02020603050405020304" pitchFamily="18" charset="0"/>
              <a:cs typeface="Times New Roman" panose="02020603050405020304" pitchFamily="18" charset="0"/>
            </a:endParaRPr>
          </a:p>
          <a:p>
            <a:pPr>
              <a:lnSpc>
                <a:spcPct val="12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Here receiving $2042 is equivalent to receiving $3000 after 5 years at an interest rate of 8%. </a:t>
            </a:r>
          </a:p>
          <a:p>
            <a:pPr>
              <a:lnSpc>
                <a:spcPct val="12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These two values are also equivalent at the common time period i.e. year 3. </a:t>
            </a:r>
            <a:endParaRPr lang="en-AU" sz="3000" b="1" dirty="0">
              <a:latin typeface="Times New Roman" panose="02020603050405020304" pitchFamily="18" charset="0"/>
              <a:cs typeface="Times New Roman" panose="02020603050405020304" pitchFamily="18" charset="0"/>
            </a:endParaRPr>
          </a:p>
          <a:p>
            <a:pPr marL="0" indent="0" algn="ctr">
              <a:buNone/>
            </a:pPr>
            <a:r>
              <a:rPr lang="en-AU" dirty="0" smtClean="0"/>
              <a:t> </a:t>
            </a:r>
            <a:endParaRPr lang="en-AU" sz="2000" b="1" i="1" dirty="0">
              <a:latin typeface="Times New Roman" panose="02020603050405020304" pitchFamily="18" charset="0"/>
              <a:cs typeface="Times New Roman" panose="02020603050405020304" pitchFamily="18" charset="0"/>
            </a:endParaRPr>
          </a:p>
        </p:txBody>
      </p:sp>
      <p:grpSp>
        <p:nvGrpSpPr>
          <p:cNvPr id="4" name="Group 3"/>
          <p:cNvGrpSpPr/>
          <p:nvPr/>
        </p:nvGrpSpPr>
        <p:grpSpPr>
          <a:xfrm>
            <a:off x="2123708" y="1006889"/>
            <a:ext cx="7204557" cy="3793710"/>
            <a:chOff x="457200" y="587120"/>
            <a:chExt cx="7890956" cy="6133232"/>
          </a:xfrm>
        </p:grpSpPr>
        <p:cxnSp>
          <p:nvCxnSpPr>
            <p:cNvPr id="5" name="Straight Connector 4"/>
            <p:cNvCxnSpPr/>
            <p:nvPr/>
          </p:nvCxnSpPr>
          <p:spPr>
            <a:xfrm>
              <a:off x="1447800" y="2438400"/>
              <a:ext cx="5486400" cy="158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rot="5400000" flipH="1" flipV="1">
              <a:off x="1066801" y="2057400"/>
              <a:ext cx="762000" cy="317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 name="TextBox 15"/>
            <p:cNvSpPr txBox="1">
              <a:spLocks noChangeArrowheads="1"/>
            </p:cNvSpPr>
            <p:nvPr/>
          </p:nvSpPr>
          <p:spPr bwMode="auto">
            <a:xfrm>
              <a:off x="1295399" y="2438163"/>
              <a:ext cx="416112"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0</a:t>
              </a:r>
              <a:endParaRPr lang="en-AU" sz="1200">
                <a:effectLst/>
                <a:latin typeface="Times New Roman" panose="02020603050405020304" pitchFamily="18" charset="0"/>
                <a:ea typeface="Times New Roman" panose="02020603050405020304" pitchFamily="18" charset="0"/>
              </a:endParaRPr>
            </a:p>
          </p:txBody>
        </p:sp>
        <p:sp>
          <p:nvSpPr>
            <p:cNvPr id="8" name="TextBox 16"/>
            <p:cNvSpPr txBox="1">
              <a:spLocks noChangeArrowheads="1"/>
            </p:cNvSpPr>
            <p:nvPr/>
          </p:nvSpPr>
          <p:spPr bwMode="auto">
            <a:xfrm>
              <a:off x="2438400" y="2514352"/>
              <a:ext cx="686655"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a:t>
              </a:r>
              <a:endParaRPr lang="en-AU" sz="1200">
                <a:effectLst/>
                <a:latin typeface="Times New Roman" panose="02020603050405020304" pitchFamily="18" charset="0"/>
                <a:ea typeface="Times New Roman" panose="02020603050405020304" pitchFamily="18" charset="0"/>
              </a:endParaRPr>
            </a:p>
          </p:txBody>
        </p:sp>
        <p:sp>
          <p:nvSpPr>
            <p:cNvPr id="9" name="TextBox 18"/>
            <p:cNvSpPr txBox="1">
              <a:spLocks noChangeArrowheads="1"/>
            </p:cNvSpPr>
            <p:nvPr/>
          </p:nvSpPr>
          <p:spPr bwMode="auto">
            <a:xfrm>
              <a:off x="3581400" y="2514352"/>
              <a:ext cx="534217"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en-AU" sz="1200">
                <a:effectLst/>
                <a:latin typeface="Times New Roman" panose="02020603050405020304" pitchFamily="18" charset="0"/>
                <a:ea typeface="Times New Roman" panose="02020603050405020304" pitchFamily="18" charset="0"/>
              </a:endParaRPr>
            </a:p>
          </p:txBody>
        </p:sp>
        <p:sp>
          <p:nvSpPr>
            <p:cNvPr id="10" name="TextBox 19"/>
            <p:cNvSpPr txBox="1">
              <a:spLocks noChangeArrowheads="1"/>
            </p:cNvSpPr>
            <p:nvPr/>
          </p:nvSpPr>
          <p:spPr bwMode="auto">
            <a:xfrm>
              <a:off x="4800599" y="2514352"/>
              <a:ext cx="686655"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a:t>
              </a:r>
              <a:endParaRPr lang="en-AU" sz="1200">
                <a:effectLst/>
                <a:latin typeface="Times New Roman" panose="02020603050405020304" pitchFamily="18" charset="0"/>
                <a:ea typeface="Times New Roman" panose="02020603050405020304" pitchFamily="18" charset="0"/>
              </a:endParaRPr>
            </a:p>
          </p:txBody>
        </p:sp>
        <p:sp>
          <p:nvSpPr>
            <p:cNvPr id="11" name="TextBox 20"/>
            <p:cNvSpPr txBox="1">
              <a:spLocks noChangeArrowheads="1"/>
            </p:cNvSpPr>
            <p:nvPr/>
          </p:nvSpPr>
          <p:spPr bwMode="auto">
            <a:xfrm>
              <a:off x="5867400" y="2514352"/>
              <a:ext cx="685281"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4</a:t>
              </a:r>
              <a:endParaRPr lang="en-AU" sz="1200">
                <a:effectLst/>
                <a:latin typeface="Times New Roman" panose="02020603050405020304" pitchFamily="18" charset="0"/>
                <a:ea typeface="Times New Roman" panose="02020603050405020304" pitchFamily="18" charset="0"/>
              </a:endParaRPr>
            </a:p>
          </p:txBody>
        </p:sp>
        <p:sp>
          <p:nvSpPr>
            <p:cNvPr id="12" name="TextBox 21"/>
            <p:cNvSpPr txBox="1">
              <a:spLocks noChangeArrowheads="1"/>
            </p:cNvSpPr>
            <p:nvPr/>
          </p:nvSpPr>
          <p:spPr bwMode="auto">
            <a:xfrm>
              <a:off x="6781800" y="2514352"/>
              <a:ext cx="685281"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5</a:t>
              </a:r>
              <a:endParaRPr lang="en-AU" sz="1200">
                <a:effectLst/>
                <a:latin typeface="Times New Roman" panose="02020603050405020304" pitchFamily="18" charset="0"/>
                <a:ea typeface="Times New Roman" panose="02020603050405020304" pitchFamily="18" charset="0"/>
              </a:endParaRPr>
            </a:p>
          </p:txBody>
        </p:sp>
        <p:sp>
          <p:nvSpPr>
            <p:cNvPr id="13" name="Right Arrow 12"/>
            <p:cNvSpPr/>
            <p:nvPr/>
          </p:nvSpPr>
          <p:spPr>
            <a:xfrm>
              <a:off x="1752600" y="1905000"/>
              <a:ext cx="10668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AU"/>
            </a:p>
          </p:txBody>
        </p:sp>
        <p:sp>
          <p:nvSpPr>
            <p:cNvPr id="14" name="TextBox 26"/>
            <p:cNvSpPr txBox="1">
              <a:spLocks noChangeArrowheads="1"/>
            </p:cNvSpPr>
            <p:nvPr/>
          </p:nvSpPr>
          <p:spPr bwMode="auto">
            <a:xfrm>
              <a:off x="2743200" y="1752468"/>
              <a:ext cx="3657132" cy="646852"/>
            </a:xfrm>
            <a:prstGeom prst="rect">
              <a:avLst/>
            </a:prstGeom>
            <a:noFill/>
            <a:ln w="9525">
              <a:noFill/>
              <a:miter lim="800000"/>
              <a:headEnd/>
              <a:tailEnd/>
            </a:ln>
          </p:spPr>
          <p:txBody>
            <a:bodyPr>
              <a:spAutoFit/>
            </a:bodyPr>
            <a:lstStyle/>
            <a:p>
              <a:pPr fontAlgn="base">
                <a:spcAft>
                  <a:spcPts val="0"/>
                </a:spcAft>
              </a:pPr>
              <a:r>
                <a:rPr lang="en-US" sz="2000" b="1"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20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2042 (1+0.08)</a:t>
              </a:r>
              <a:r>
                <a:rPr lang="en-US" sz="2000" b="1" kern="1200" baseline="30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a:t>
              </a:r>
              <a:endParaRPr lang="en-AU" sz="1200" dirty="0">
                <a:effectLst/>
                <a:latin typeface="Times New Roman" panose="02020603050405020304" pitchFamily="18" charset="0"/>
                <a:ea typeface="Times New Roman" panose="02020603050405020304" pitchFamily="18" charset="0"/>
              </a:endParaRPr>
            </a:p>
          </p:txBody>
        </p:sp>
        <p:sp>
          <p:nvSpPr>
            <p:cNvPr id="15" name="TextBox 27"/>
            <p:cNvSpPr txBox="1">
              <a:spLocks noChangeArrowheads="1"/>
            </p:cNvSpPr>
            <p:nvPr/>
          </p:nvSpPr>
          <p:spPr bwMode="auto">
            <a:xfrm>
              <a:off x="4307735" y="587120"/>
              <a:ext cx="3124286" cy="845882"/>
            </a:xfrm>
            <a:prstGeom prst="rect">
              <a:avLst/>
            </a:prstGeom>
            <a:noFill/>
            <a:ln w="9525">
              <a:noFill/>
              <a:miter lim="800000"/>
              <a:headEnd/>
              <a:tailEnd/>
            </a:ln>
          </p:spPr>
          <p:txBody>
            <a:bodyPr>
              <a:spAutoFit/>
            </a:bodyPr>
            <a:lstStyle/>
            <a:p>
              <a:pPr fontAlgn="base">
                <a:spcAft>
                  <a:spcPts val="0"/>
                </a:spcAft>
              </a:pPr>
              <a:r>
                <a:rPr lang="en-US" sz="28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2800" b="1"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2572</a:t>
              </a:r>
              <a:endParaRPr lang="en-AU" sz="1200" dirty="0">
                <a:effectLst/>
                <a:latin typeface="Times New Roman" panose="02020603050405020304" pitchFamily="18" charset="0"/>
                <a:ea typeface="Times New Roman" panose="02020603050405020304" pitchFamily="18" charset="0"/>
              </a:endParaRPr>
            </a:p>
          </p:txBody>
        </p:sp>
        <p:cxnSp>
          <p:nvCxnSpPr>
            <p:cNvPr id="16" name="Straight Arrow Connector 15"/>
            <p:cNvCxnSpPr/>
            <p:nvPr/>
          </p:nvCxnSpPr>
          <p:spPr>
            <a:xfrm rot="5400000" flipH="1" flipV="1">
              <a:off x="4381501" y="1866900"/>
              <a:ext cx="1143000" cy="317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371600" y="4953000"/>
              <a:ext cx="5562600" cy="158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5400000" flipH="1" flipV="1">
              <a:off x="6246813" y="4267200"/>
              <a:ext cx="1373188" cy="1587"/>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 name="TextBox 40"/>
            <p:cNvSpPr txBox="1">
              <a:spLocks noChangeArrowheads="1"/>
            </p:cNvSpPr>
            <p:nvPr/>
          </p:nvSpPr>
          <p:spPr bwMode="auto">
            <a:xfrm>
              <a:off x="6569149" y="2919798"/>
              <a:ext cx="1676814" cy="845882"/>
            </a:xfrm>
            <a:prstGeom prst="rect">
              <a:avLst/>
            </a:prstGeom>
            <a:noFill/>
            <a:ln w="9525">
              <a:noFill/>
              <a:miter lim="800000"/>
              <a:headEnd/>
              <a:tailEnd/>
            </a:ln>
          </p:spPr>
          <p:txBody>
            <a:bodyPr>
              <a:spAutoFit/>
            </a:bodyPr>
            <a:lstStyle/>
            <a:p>
              <a:pPr fontAlgn="base">
                <a:spcAft>
                  <a:spcPts val="0"/>
                </a:spcAft>
              </a:pPr>
              <a:r>
                <a:rPr lang="en-US" sz="28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2800" b="1"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3000</a:t>
              </a:r>
              <a:endParaRPr lang="en-AU" sz="1200" dirty="0">
                <a:effectLst/>
                <a:latin typeface="Times New Roman" panose="02020603050405020304" pitchFamily="18" charset="0"/>
                <a:ea typeface="Times New Roman" panose="02020603050405020304" pitchFamily="18" charset="0"/>
              </a:endParaRPr>
            </a:p>
          </p:txBody>
        </p:sp>
        <p:cxnSp>
          <p:nvCxnSpPr>
            <p:cNvPr id="20" name="Straight Arrow Connector 19"/>
            <p:cNvCxnSpPr/>
            <p:nvPr/>
          </p:nvCxnSpPr>
          <p:spPr>
            <a:xfrm rot="5400000" flipH="1" flipV="1">
              <a:off x="4077494" y="4380706"/>
              <a:ext cx="114300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 name="TextBox 42"/>
            <p:cNvSpPr txBox="1">
              <a:spLocks noChangeArrowheads="1"/>
            </p:cNvSpPr>
            <p:nvPr/>
          </p:nvSpPr>
          <p:spPr bwMode="auto">
            <a:xfrm>
              <a:off x="3862840" y="3036798"/>
              <a:ext cx="3124286" cy="845882"/>
            </a:xfrm>
            <a:prstGeom prst="rect">
              <a:avLst/>
            </a:prstGeom>
            <a:noFill/>
            <a:ln w="9525">
              <a:noFill/>
              <a:miter lim="800000"/>
              <a:headEnd/>
              <a:tailEnd/>
            </a:ln>
          </p:spPr>
          <p:txBody>
            <a:bodyPr>
              <a:spAutoFit/>
            </a:bodyPr>
            <a:lstStyle/>
            <a:p>
              <a:pPr fontAlgn="base">
                <a:spcAft>
                  <a:spcPts val="0"/>
                </a:spcAft>
              </a:pPr>
              <a:r>
                <a:rPr lang="en-US" sz="28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2800" b="1"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28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2572</a:t>
              </a:r>
              <a:endParaRPr lang="en-AU" sz="1200" dirty="0">
                <a:effectLst/>
                <a:latin typeface="Times New Roman" panose="02020603050405020304" pitchFamily="18" charset="0"/>
                <a:ea typeface="Times New Roman" panose="02020603050405020304" pitchFamily="18" charset="0"/>
              </a:endParaRPr>
            </a:p>
          </p:txBody>
        </p:sp>
        <p:sp>
          <p:nvSpPr>
            <p:cNvPr id="22" name="TextBox 43"/>
            <p:cNvSpPr txBox="1">
              <a:spLocks noChangeArrowheads="1"/>
            </p:cNvSpPr>
            <p:nvPr/>
          </p:nvSpPr>
          <p:spPr bwMode="auto">
            <a:xfrm>
              <a:off x="1524001" y="4876186"/>
              <a:ext cx="416112"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0</a:t>
              </a:r>
              <a:endParaRPr lang="en-AU" sz="1200">
                <a:effectLst/>
                <a:latin typeface="Times New Roman" panose="02020603050405020304" pitchFamily="18" charset="0"/>
                <a:ea typeface="Times New Roman" panose="02020603050405020304" pitchFamily="18" charset="0"/>
              </a:endParaRPr>
            </a:p>
          </p:txBody>
        </p:sp>
        <p:sp>
          <p:nvSpPr>
            <p:cNvPr id="23" name="TextBox 44"/>
            <p:cNvSpPr txBox="1">
              <a:spLocks noChangeArrowheads="1"/>
            </p:cNvSpPr>
            <p:nvPr/>
          </p:nvSpPr>
          <p:spPr bwMode="auto">
            <a:xfrm>
              <a:off x="2133601" y="4951786"/>
              <a:ext cx="686655"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a:t>
              </a:r>
              <a:endParaRPr lang="en-AU" sz="1200">
                <a:effectLst/>
                <a:latin typeface="Times New Roman" panose="02020603050405020304" pitchFamily="18" charset="0"/>
                <a:ea typeface="Times New Roman" panose="02020603050405020304" pitchFamily="18" charset="0"/>
              </a:endParaRPr>
            </a:p>
          </p:txBody>
        </p:sp>
        <p:sp>
          <p:nvSpPr>
            <p:cNvPr id="24" name="TextBox 46"/>
            <p:cNvSpPr txBox="1">
              <a:spLocks noChangeArrowheads="1"/>
            </p:cNvSpPr>
            <p:nvPr/>
          </p:nvSpPr>
          <p:spPr bwMode="auto">
            <a:xfrm>
              <a:off x="3276600" y="5028253"/>
              <a:ext cx="534217"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en-AU" sz="1200">
                <a:effectLst/>
                <a:latin typeface="Times New Roman" panose="02020603050405020304" pitchFamily="18" charset="0"/>
                <a:ea typeface="Times New Roman" panose="02020603050405020304" pitchFamily="18" charset="0"/>
              </a:endParaRPr>
            </a:p>
          </p:txBody>
        </p:sp>
        <p:sp>
          <p:nvSpPr>
            <p:cNvPr id="25" name="TextBox 47"/>
            <p:cNvSpPr txBox="1">
              <a:spLocks noChangeArrowheads="1"/>
            </p:cNvSpPr>
            <p:nvPr/>
          </p:nvSpPr>
          <p:spPr bwMode="auto">
            <a:xfrm>
              <a:off x="4419601" y="5029038"/>
              <a:ext cx="685281" cy="169131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3</a:t>
              </a:r>
              <a:endParaRPr lang="en-AU" sz="1200">
                <a:effectLst/>
                <a:latin typeface="Times New Roman" panose="02020603050405020304" pitchFamily="18" charset="0"/>
                <a:ea typeface="Times New Roman" panose="02020603050405020304" pitchFamily="18" charset="0"/>
              </a:endParaRPr>
            </a:p>
          </p:txBody>
        </p:sp>
        <p:sp>
          <p:nvSpPr>
            <p:cNvPr id="26" name="TextBox 48"/>
            <p:cNvSpPr txBox="1">
              <a:spLocks noChangeArrowheads="1"/>
            </p:cNvSpPr>
            <p:nvPr/>
          </p:nvSpPr>
          <p:spPr bwMode="auto">
            <a:xfrm>
              <a:off x="5791199" y="5028501"/>
              <a:ext cx="685281"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4</a:t>
              </a:r>
              <a:endParaRPr lang="en-AU" sz="1200">
                <a:effectLst/>
                <a:latin typeface="Times New Roman" panose="02020603050405020304" pitchFamily="18" charset="0"/>
                <a:ea typeface="Times New Roman" panose="02020603050405020304" pitchFamily="18" charset="0"/>
              </a:endParaRPr>
            </a:p>
          </p:txBody>
        </p:sp>
        <p:sp>
          <p:nvSpPr>
            <p:cNvPr id="27" name="TextBox 49"/>
            <p:cNvSpPr txBox="1">
              <a:spLocks noChangeArrowheads="1"/>
            </p:cNvSpPr>
            <p:nvPr/>
          </p:nvSpPr>
          <p:spPr bwMode="auto">
            <a:xfrm>
              <a:off x="6705599" y="5028501"/>
              <a:ext cx="686655" cy="963274"/>
            </a:xfrm>
            <a:prstGeom prst="rect">
              <a:avLst/>
            </a:prstGeom>
            <a:noFill/>
            <a:ln w="9525">
              <a:noFill/>
              <a:miter lim="800000"/>
              <a:headEnd/>
              <a:tailEnd/>
            </a:ln>
          </p:spPr>
          <p:txBody>
            <a:bodyPr>
              <a:spAutoFit/>
            </a:bodyPr>
            <a:lstStyle/>
            <a:p>
              <a:pPr fontAlgn="base">
                <a:spcAft>
                  <a:spcPts val="0"/>
                </a:spcAft>
              </a:pPr>
              <a:r>
                <a:rPr lang="en-US" sz="20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5</a:t>
              </a:r>
              <a:endParaRPr lang="en-AU" sz="1200">
                <a:effectLst/>
                <a:latin typeface="Times New Roman" panose="02020603050405020304" pitchFamily="18" charset="0"/>
                <a:ea typeface="Times New Roman" panose="02020603050405020304" pitchFamily="18" charset="0"/>
              </a:endParaRPr>
            </a:p>
          </p:txBody>
        </p:sp>
        <p:sp>
          <p:nvSpPr>
            <p:cNvPr id="28" name="Left Arrow 27"/>
            <p:cNvSpPr/>
            <p:nvPr/>
          </p:nvSpPr>
          <p:spPr>
            <a:xfrm>
              <a:off x="5227308" y="4272585"/>
              <a:ext cx="1143001" cy="4572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AU"/>
            </a:p>
          </p:txBody>
        </p:sp>
        <p:sp>
          <p:nvSpPr>
            <p:cNvPr id="29" name="TextBox 51"/>
            <p:cNvSpPr txBox="1">
              <a:spLocks noChangeArrowheads="1"/>
            </p:cNvSpPr>
            <p:nvPr/>
          </p:nvSpPr>
          <p:spPr bwMode="auto">
            <a:xfrm>
              <a:off x="4689651" y="3690283"/>
              <a:ext cx="3658505" cy="646852"/>
            </a:xfrm>
            <a:prstGeom prst="rect">
              <a:avLst/>
            </a:prstGeom>
            <a:noFill/>
            <a:ln w="9525">
              <a:noFill/>
              <a:miter lim="800000"/>
              <a:headEnd/>
              <a:tailEnd/>
            </a:ln>
          </p:spPr>
          <p:txBody>
            <a:bodyPr>
              <a:spAutoFit/>
            </a:bodyPr>
            <a:lstStyle/>
            <a:p>
              <a:pPr fontAlgn="base">
                <a:spcAft>
                  <a:spcPts val="0"/>
                </a:spcAft>
              </a:pPr>
              <a:r>
                <a:rPr lang="en-US" sz="2000" b="1"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20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3000(1+0.08)</a:t>
              </a:r>
              <a:r>
                <a:rPr lang="en-US" sz="2000" b="1" kern="1200" baseline="30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en-AU" sz="1200" dirty="0">
                <a:effectLst/>
                <a:latin typeface="Times New Roman" panose="02020603050405020304" pitchFamily="18" charset="0"/>
                <a:ea typeface="Times New Roman" panose="02020603050405020304" pitchFamily="18" charset="0"/>
              </a:endParaRPr>
            </a:p>
          </p:txBody>
        </p:sp>
        <p:sp>
          <p:nvSpPr>
            <p:cNvPr id="30" name="TextBox 52"/>
            <p:cNvSpPr txBox="1">
              <a:spLocks noChangeArrowheads="1"/>
            </p:cNvSpPr>
            <p:nvPr/>
          </p:nvSpPr>
          <p:spPr bwMode="auto">
            <a:xfrm>
              <a:off x="574755" y="684336"/>
              <a:ext cx="2666973" cy="672951"/>
            </a:xfrm>
            <a:prstGeom prst="rect">
              <a:avLst/>
            </a:prstGeom>
            <a:noFill/>
            <a:ln w="9525">
              <a:noFill/>
              <a:miter lim="800000"/>
              <a:headEnd/>
              <a:tailEnd/>
            </a:ln>
          </p:spPr>
          <p:txBody>
            <a:bodyPr>
              <a:spAutoFit/>
            </a:bodyPr>
            <a:lstStyle/>
            <a:p>
              <a:pPr fontAlgn="base">
                <a:spcAft>
                  <a:spcPts val="0"/>
                </a:spcAft>
              </a:pPr>
              <a:r>
                <a:rPr lang="en-US" sz="1200" b="1" kern="12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Figure (a)</a:t>
              </a:r>
              <a:endParaRPr lang="en-AU" sz="1200" dirty="0">
                <a:effectLst/>
                <a:latin typeface="Times New Roman" panose="02020603050405020304" pitchFamily="18" charset="0"/>
                <a:ea typeface="Times New Roman" panose="02020603050405020304" pitchFamily="18" charset="0"/>
              </a:endParaRPr>
            </a:p>
          </p:txBody>
        </p:sp>
        <p:sp>
          <p:nvSpPr>
            <p:cNvPr id="31" name="TextBox 53"/>
            <p:cNvSpPr txBox="1">
              <a:spLocks noChangeArrowheads="1"/>
            </p:cNvSpPr>
            <p:nvPr/>
          </p:nvSpPr>
          <p:spPr bwMode="auto">
            <a:xfrm>
              <a:off x="457200" y="3352387"/>
              <a:ext cx="2666973" cy="672951"/>
            </a:xfrm>
            <a:prstGeom prst="rect">
              <a:avLst/>
            </a:prstGeom>
            <a:noFill/>
            <a:ln w="9525">
              <a:noFill/>
              <a:miter lim="800000"/>
              <a:headEnd/>
              <a:tailEnd/>
            </a:ln>
          </p:spPr>
          <p:txBody>
            <a:bodyPr>
              <a:spAutoFit/>
            </a:bodyPr>
            <a:lstStyle/>
            <a:p>
              <a:pPr fontAlgn="base">
                <a:spcAft>
                  <a:spcPts val="0"/>
                </a:spcAft>
              </a:pPr>
              <a:r>
                <a:rPr lang="en-US" sz="1200" b="1" kern="12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Figure (b)</a:t>
              </a:r>
              <a:endParaRPr lang="en-AU" sz="1200">
                <a:effectLst/>
                <a:latin typeface="Times New Roman" panose="02020603050405020304" pitchFamily="18" charset="0"/>
                <a:ea typeface="Times New Roman" panose="02020603050405020304" pitchFamily="18" charset="0"/>
              </a:endParaRPr>
            </a:p>
          </p:txBody>
        </p:sp>
      </p:grpSp>
      <p:sp>
        <p:nvSpPr>
          <p:cNvPr id="32" name="Title 1"/>
          <p:cNvSpPr>
            <a:spLocks noGrp="1"/>
          </p:cNvSpPr>
          <p:nvPr>
            <p:ph type="title"/>
          </p:nvPr>
        </p:nvSpPr>
        <p:spPr>
          <a:xfrm>
            <a:off x="1700853" y="29306"/>
            <a:ext cx="8050268"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Economic Equivalence </a:t>
            </a:r>
            <a:r>
              <a:rPr lang="en-AU" sz="3200" b="1" dirty="0" smtClean="0">
                <a:solidFill>
                  <a:srgbClr val="002060"/>
                </a:solidFill>
                <a:latin typeface="Times New Roman" panose="02020603050405020304" pitchFamily="18" charset="0"/>
                <a:cs typeface="Times New Roman" panose="02020603050405020304" pitchFamily="18" charset="0"/>
              </a:rPr>
              <a:t>Principles (Contd..)</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3" name="TextBox 40"/>
          <p:cNvSpPr txBox="1">
            <a:spLocks noChangeArrowheads="1"/>
          </p:cNvSpPr>
          <p:nvPr/>
        </p:nvSpPr>
        <p:spPr bwMode="auto">
          <a:xfrm>
            <a:off x="2873171" y="1312792"/>
            <a:ext cx="1530955" cy="523220"/>
          </a:xfrm>
          <a:prstGeom prst="rect">
            <a:avLst/>
          </a:prstGeom>
          <a:noFill/>
          <a:ln w="9525">
            <a:noFill/>
            <a:miter lim="800000"/>
            <a:headEnd/>
            <a:tailEnd/>
          </a:ln>
        </p:spPr>
        <p:txBody>
          <a:bodyPr>
            <a:spAutoFit/>
          </a:bodyPr>
          <a:lstStyle/>
          <a:p>
            <a:pPr fontAlgn="base">
              <a:spcAft>
                <a:spcPts val="0"/>
              </a:spcAft>
            </a:pPr>
            <a:r>
              <a:rPr lang="en-US" sz="2800" b="1"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2800" b="1"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2042</a:t>
            </a:r>
            <a:endParaRPr lang="en-AU"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440254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0283" y="1328084"/>
            <a:ext cx="9005046" cy="5381998"/>
          </a:xfrm>
        </p:spPr>
        <p:txBody>
          <a:bodyPr/>
          <a:lstStyle/>
          <a:p>
            <a:pPr marL="0" indent="0">
              <a:buNone/>
            </a:pPr>
            <a:r>
              <a:rPr lang="en-US" b="1" u="sng" dirty="0">
                <a:solidFill>
                  <a:srgbClr val="C00000"/>
                </a:solidFill>
                <a:latin typeface="Times New Roman" panose="02020603050405020304" pitchFamily="18" charset="0"/>
                <a:cs typeface="Times New Roman" panose="02020603050405020304" pitchFamily="18" charset="0"/>
              </a:rPr>
              <a:t>Principle 2 </a:t>
            </a:r>
            <a:r>
              <a:rPr lang="en-US" b="1" dirty="0">
                <a:solidFill>
                  <a:srgbClr val="C00000"/>
                </a:solidFill>
                <a:latin typeface="Times New Roman" panose="02020603050405020304" pitchFamily="18" charset="0"/>
                <a:cs typeface="Times New Roman" panose="02020603050405020304" pitchFamily="18" charset="0"/>
              </a:rPr>
              <a:t>Equivalence depends on interest rate</a:t>
            </a:r>
            <a:endParaRPr lang="en-AU" b="1" dirty="0">
              <a:solidFill>
                <a:srgbClr val="C0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equivalence between two cash flows is a function of both the cash flow pattern and the interest rate that operates on those cash flows</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Change in the interest rate will destroy the equivalence between these two sums</a:t>
            </a:r>
            <a:r>
              <a:rPr lang="en-US" b="1" dirty="0" smtClean="0">
                <a:latin typeface="Times New Roman" panose="02020603050405020304" pitchFamily="18" charset="0"/>
                <a:cs typeface="Times New Roman" panose="02020603050405020304" pitchFamily="18" charset="0"/>
              </a:rPr>
              <a:t>.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previous example the two cash flows were equal at 8%.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If the interest is changed to 10%, the Future sum of $2042 will be $3829 which is greater than $3000</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1676400" y="230655"/>
            <a:ext cx="10515600"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Economic Equivalence </a:t>
            </a:r>
            <a:r>
              <a:rPr lang="en-AU" sz="3200" b="1" dirty="0" smtClean="0">
                <a:solidFill>
                  <a:srgbClr val="002060"/>
                </a:solidFill>
                <a:latin typeface="Times New Roman" panose="02020603050405020304" pitchFamily="18" charset="0"/>
                <a:cs typeface="Times New Roman" panose="02020603050405020304" pitchFamily="18" charset="0"/>
              </a:rPr>
              <a:t>Principles (Cont’d..)</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517996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2260" y="1301609"/>
            <a:ext cx="8870576" cy="5297719"/>
          </a:xfrm>
        </p:spPr>
        <p:txBody>
          <a:bodyPr>
            <a:normAutofit/>
          </a:bodyPr>
          <a:lstStyle/>
          <a:p>
            <a:pPr marL="0" indent="0" algn="just">
              <a:buNone/>
            </a:pPr>
            <a:r>
              <a:rPr lang="en-US" b="1" u="sng" dirty="0">
                <a:solidFill>
                  <a:srgbClr val="C00000"/>
                </a:solidFill>
                <a:latin typeface="Times New Roman" panose="02020603050405020304" pitchFamily="18" charset="0"/>
                <a:cs typeface="Times New Roman" panose="02020603050405020304" pitchFamily="18" charset="0"/>
              </a:rPr>
              <a:t>Principle </a:t>
            </a:r>
            <a:r>
              <a:rPr lang="en-US" b="1" u="sng" dirty="0" smtClean="0">
                <a:solidFill>
                  <a:srgbClr val="C00000"/>
                </a:solidFill>
                <a:latin typeface="Times New Roman" panose="02020603050405020304" pitchFamily="18" charset="0"/>
                <a:cs typeface="Times New Roman" panose="02020603050405020304" pitchFamily="18" charset="0"/>
              </a:rPr>
              <a:t>3 </a:t>
            </a:r>
            <a:r>
              <a:rPr lang="en-US" b="1" dirty="0" smtClean="0">
                <a:solidFill>
                  <a:srgbClr val="C00000"/>
                </a:solidFill>
                <a:latin typeface="Times New Roman" panose="02020603050405020304" pitchFamily="18" charset="0"/>
                <a:cs typeface="Times New Roman" panose="02020603050405020304" pitchFamily="18" charset="0"/>
              </a:rPr>
              <a:t>Equivalence </a:t>
            </a:r>
            <a:r>
              <a:rPr lang="en-US" b="1" dirty="0">
                <a:solidFill>
                  <a:srgbClr val="C00000"/>
                </a:solidFill>
                <a:latin typeface="Times New Roman" panose="02020603050405020304" pitchFamily="18" charset="0"/>
                <a:cs typeface="Times New Roman" panose="02020603050405020304" pitchFamily="18" charset="0"/>
              </a:rPr>
              <a:t>Calculations may require the conversion of multiple payment cash flows to a single cash flow</a:t>
            </a:r>
            <a:r>
              <a:rPr lang="en-US" b="1" dirty="0" smtClean="0">
                <a:solidFill>
                  <a:srgbClr val="C00000"/>
                </a:solidFill>
                <a:latin typeface="Times New Roman" panose="02020603050405020304" pitchFamily="18" charset="0"/>
                <a:cs typeface="Times New Roman" panose="02020603050405020304" pitchFamily="18" charset="0"/>
              </a:rPr>
              <a:t>.</a:t>
            </a:r>
          </a:p>
          <a:p>
            <a:pPr marL="0" indent="0">
              <a:buNone/>
            </a:pPr>
            <a:endParaRPr lang="en-US" b="1" i="1" dirty="0">
              <a:latin typeface="Times New Roman" panose="02020603050405020304" pitchFamily="18" charset="0"/>
              <a:cs typeface="Times New Roman" panose="02020603050405020304" pitchFamily="18" charset="0"/>
            </a:endParaRPr>
          </a:p>
          <a:p>
            <a:pPr marL="0" indent="0">
              <a:buNone/>
            </a:pPr>
            <a:endParaRPr lang="en-US" b="1" i="1" dirty="0" smtClean="0">
              <a:latin typeface="Times New Roman" panose="02020603050405020304" pitchFamily="18" charset="0"/>
              <a:cs typeface="Times New Roman" panose="02020603050405020304" pitchFamily="18" charset="0"/>
            </a:endParaRPr>
          </a:p>
          <a:p>
            <a:pPr marL="0" indent="0">
              <a:buNone/>
            </a:pPr>
            <a:endParaRPr lang="en-AU" sz="2200" b="1" i="1" dirty="0" smtClean="0">
              <a:latin typeface="Times New Roman" panose="02020603050405020304" pitchFamily="18" charset="0"/>
              <a:cs typeface="Times New Roman" panose="02020603050405020304" pitchFamily="18" charset="0"/>
            </a:endParaRPr>
          </a:p>
          <a:p>
            <a:pPr marL="0" indent="0">
              <a:buNone/>
            </a:pPr>
            <a:r>
              <a:rPr lang="en-AU" sz="2200" b="1" i="1" dirty="0" smtClean="0">
                <a:latin typeface="Times New Roman" panose="02020603050405020304" pitchFamily="18" charset="0"/>
                <a:cs typeface="Times New Roman" panose="02020603050405020304" pitchFamily="18" charset="0"/>
              </a:rPr>
              <a:t>                                             Figure Source: [5]</a:t>
            </a:r>
          </a:p>
          <a:p>
            <a:pPr marL="0" indent="0" algn="just">
              <a:lnSpc>
                <a:spcPct val="110000"/>
              </a:lnSpc>
              <a:buNone/>
            </a:pPr>
            <a:r>
              <a:rPr lang="en-US" b="1" dirty="0" smtClean="0">
                <a:latin typeface="Times New Roman" panose="02020603050405020304" pitchFamily="18" charset="0"/>
                <a:cs typeface="Times New Roman" panose="02020603050405020304" pitchFamily="18" charset="0"/>
              </a:rPr>
              <a:t>Since </a:t>
            </a:r>
            <a:r>
              <a:rPr lang="en-US" b="1" dirty="0">
                <a:latin typeface="Times New Roman" panose="02020603050405020304" pitchFamily="18" charset="0"/>
                <a:cs typeface="Times New Roman" panose="02020603050405020304" pitchFamily="18" charset="0"/>
              </a:rPr>
              <a:t>option 2 is already a single payment at n=3 years, it is simplest to convert option 1 cash flow pattern to a single value at </a:t>
            </a:r>
            <a:r>
              <a:rPr lang="en-US" b="1" dirty="0" smtClean="0">
                <a:latin typeface="Times New Roman" panose="02020603050405020304" pitchFamily="18" charset="0"/>
                <a:cs typeface="Times New Roman" panose="02020603050405020304" pitchFamily="18" charset="0"/>
              </a:rPr>
              <a:t>n=3</a:t>
            </a:r>
            <a:r>
              <a:rPr lang="en-US" b="1" dirty="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 which is $331 at 10% interest rate. </a:t>
            </a:r>
            <a:endParaRPr lang="en-AU" b="1" dirty="0">
              <a:latin typeface="Times New Roman" panose="02020603050405020304" pitchFamily="18" charset="0"/>
              <a:cs typeface="Times New Roman" panose="02020603050405020304" pitchFamily="18" charset="0"/>
            </a:endParaRPr>
          </a:p>
          <a:p>
            <a:pPr marL="0" indent="0">
              <a:buNone/>
            </a:pPr>
            <a:endParaRPr lang="en-AU" dirty="0"/>
          </a:p>
          <a:p>
            <a:endParaRPr lang="en-AU" dirty="0"/>
          </a:p>
        </p:txBody>
      </p:sp>
      <p:grpSp>
        <p:nvGrpSpPr>
          <p:cNvPr id="4" name="Group 3"/>
          <p:cNvGrpSpPr/>
          <p:nvPr/>
        </p:nvGrpSpPr>
        <p:grpSpPr>
          <a:xfrm>
            <a:off x="2712666" y="2526303"/>
            <a:ext cx="5309902" cy="1724222"/>
            <a:chOff x="838200" y="2133600"/>
            <a:chExt cx="7582119" cy="2453979"/>
          </a:xfrm>
        </p:grpSpPr>
        <p:cxnSp>
          <p:nvCxnSpPr>
            <p:cNvPr id="5" name="Straight Connector 4"/>
            <p:cNvCxnSpPr/>
            <p:nvPr/>
          </p:nvCxnSpPr>
          <p:spPr>
            <a:xfrm>
              <a:off x="1066800" y="2514600"/>
              <a:ext cx="25908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rot="5400000">
              <a:off x="1447801" y="2819400"/>
              <a:ext cx="609600" cy="317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rot="5400000">
              <a:off x="2362994" y="2818606"/>
              <a:ext cx="60960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5400000">
              <a:off x="3353594" y="2818606"/>
              <a:ext cx="60960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TextBox 10"/>
            <p:cNvSpPr txBox="1">
              <a:spLocks noChangeArrowheads="1"/>
            </p:cNvSpPr>
            <p:nvPr/>
          </p:nvSpPr>
          <p:spPr bwMode="auto">
            <a:xfrm>
              <a:off x="1317867" y="3078220"/>
              <a:ext cx="991177" cy="524284"/>
            </a:xfrm>
            <a:prstGeom prst="rect">
              <a:avLst/>
            </a:prstGeom>
            <a:noFill/>
            <a:ln w="9525">
              <a:noFill/>
              <a:miter lim="800000"/>
              <a:headEnd/>
              <a:tailEnd/>
            </a:ln>
          </p:spPr>
          <p:txBody>
            <a:bodyPr wrap="square">
              <a:spAutoFit/>
            </a:bodyPr>
            <a:lstStyle/>
            <a:p>
              <a:pPr fontAlgn="base">
                <a:spcAft>
                  <a:spcPts val="0"/>
                </a:spcAft>
              </a:pPr>
              <a:r>
                <a:rPr lang="en-US" sz="12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r>
                <a:rPr lang="en-US" sz="1200" b="1" kern="12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100</a:t>
              </a:r>
              <a:endParaRPr lang="en-AU" sz="1200" dirty="0">
                <a:effectLst/>
                <a:latin typeface="Times New Roman" panose="02020603050405020304" pitchFamily="18" charset="0"/>
                <a:ea typeface="Times New Roman" panose="02020603050405020304" pitchFamily="18" charset="0"/>
              </a:endParaRPr>
            </a:p>
          </p:txBody>
        </p:sp>
        <p:sp>
          <p:nvSpPr>
            <p:cNvPr id="10" name="TextBox 11"/>
            <p:cNvSpPr txBox="1">
              <a:spLocks noChangeArrowheads="1"/>
            </p:cNvSpPr>
            <p:nvPr/>
          </p:nvSpPr>
          <p:spPr bwMode="auto">
            <a:xfrm>
              <a:off x="2247833" y="3049958"/>
              <a:ext cx="1142999" cy="524284"/>
            </a:xfrm>
            <a:prstGeom prst="rect">
              <a:avLst/>
            </a:prstGeom>
            <a:noFill/>
            <a:ln w="9525">
              <a:noFill/>
              <a:miter lim="800000"/>
              <a:headEnd/>
              <a:tailEnd/>
            </a:ln>
          </p:spPr>
          <p:txBody>
            <a:bodyPr wrap="square">
              <a:spAutoFit/>
            </a:bodyPr>
            <a:lstStyle/>
            <a:p>
              <a:pPr fontAlgn="base">
                <a:spcAft>
                  <a:spcPts val="0"/>
                </a:spcAft>
              </a:pPr>
              <a:r>
                <a:rPr lang="en-US" sz="1200" b="1" kern="12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$ 100</a:t>
              </a:r>
              <a:endParaRPr lang="en-AU" sz="1200" dirty="0">
                <a:effectLst/>
                <a:latin typeface="Times New Roman" panose="02020603050405020304" pitchFamily="18" charset="0"/>
                <a:ea typeface="Times New Roman" panose="02020603050405020304" pitchFamily="18" charset="0"/>
              </a:endParaRPr>
            </a:p>
          </p:txBody>
        </p:sp>
        <p:sp>
          <p:nvSpPr>
            <p:cNvPr id="11" name="TextBox 12"/>
            <p:cNvSpPr txBox="1">
              <a:spLocks noChangeArrowheads="1"/>
            </p:cNvSpPr>
            <p:nvPr/>
          </p:nvSpPr>
          <p:spPr bwMode="auto">
            <a:xfrm>
              <a:off x="3276599" y="3124200"/>
              <a:ext cx="1066920" cy="524284"/>
            </a:xfrm>
            <a:prstGeom prst="rect">
              <a:avLst/>
            </a:prstGeom>
            <a:noFill/>
            <a:ln w="9525">
              <a:noFill/>
              <a:miter lim="800000"/>
              <a:headEnd/>
              <a:tailEnd/>
            </a:ln>
          </p:spPr>
          <p:txBody>
            <a:bodyPr wrap="square">
              <a:spAutoFit/>
            </a:bodyPr>
            <a:lstStyle/>
            <a:p>
              <a:pPr fontAlgn="base">
                <a:spcAft>
                  <a:spcPts val="0"/>
                </a:spcAft>
              </a:pPr>
              <a:r>
                <a:rPr lang="en-US" sz="1200" b="1" kern="12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$100</a:t>
              </a:r>
              <a:endParaRPr lang="en-AU" sz="1200" dirty="0">
                <a:effectLst/>
                <a:latin typeface="Times New Roman" panose="02020603050405020304" pitchFamily="18" charset="0"/>
                <a:ea typeface="Times New Roman" panose="02020603050405020304" pitchFamily="18" charset="0"/>
              </a:endParaRPr>
            </a:p>
          </p:txBody>
        </p:sp>
        <p:sp>
          <p:nvSpPr>
            <p:cNvPr id="12" name="TextBox 13"/>
            <p:cNvSpPr txBox="1">
              <a:spLocks noChangeArrowheads="1"/>
            </p:cNvSpPr>
            <p:nvPr/>
          </p:nvSpPr>
          <p:spPr bwMode="auto">
            <a:xfrm>
              <a:off x="838200" y="2209800"/>
              <a:ext cx="458369" cy="522552"/>
            </a:xfrm>
            <a:prstGeom prst="rect">
              <a:avLst/>
            </a:prstGeom>
            <a:noFill/>
            <a:ln w="9525">
              <a:noFill/>
              <a:miter lim="800000"/>
              <a:headEnd/>
              <a:tailEnd/>
            </a:ln>
          </p:spPr>
          <p:txBody>
            <a:bodyPr>
              <a:spAutoFit/>
            </a:bodyPr>
            <a:lstStyle/>
            <a:p>
              <a:pPr fontAlgn="base">
                <a:spcAft>
                  <a:spcPts val="0"/>
                </a:spcAft>
              </a:pPr>
              <a:r>
                <a:rPr lang="en-US"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0</a:t>
              </a:r>
              <a:endParaRPr lang="en-AU" sz="1200">
                <a:effectLst/>
                <a:latin typeface="Times New Roman" panose="02020603050405020304" pitchFamily="18" charset="0"/>
                <a:ea typeface="Times New Roman" panose="02020603050405020304" pitchFamily="18" charset="0"/>
              </a:endParaRPr>
            </a:p>
          </p:txBody>
        </p:sp>
        <p:sp>
          <p:nvSpPr>
            <p:cNvPr id="13" name="TextBox 14"/>
            <p:cNvSpPr txBox="1">
              <a:spLocks noChangeArrowheads="1"/>
            </p:cNvSpPr>
            <p:nvPr/>
          </p:nvSpPr>
          <p:spPr bwMode="auto">
            <a:xfrm>
              <a:off x="1600200" y="2133600"/>
              <a:ext cx="457063" cy="522552"/>
            </a:xfrm>
            <a:prstGeom prst="rect">
              <a:avLst/>
            </a:prstGeom>
            <a:noFill/>
            <a:ln w="9525">
              <a:noFill/>
              <a:miter lim="800000"/>
              <a:headEnd/>
              <a:tailEnd/>
            </a:ln>
          </p:spPr>
          <p:txBody>
            <a:bodyPr>
              <a:spAutoFit/>
            </a:bodyPr>
            <a:lstStyle/>
            <a:p>
              <a:pPr fontAlgn="base">
                <a:spcAft>
                  <a:spcPts val="0"/>
                </a:spcAft>
              </a:pPr>
              <a:r>
                <a:rPr lang="en-US"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a:t>
              </a:r>
              <a:endParaRPr lang="en-AU" sz="1200">
                <a:effectLst/>
                <a:latin typeface="Times New Roman" panose="02020603050405020304" pitchFamily="18" charset="0"/>
                <a:ea typeface="Times New Roman" panose="02020603050405020304" pitchFamily="18" charset="0"/>
              </a:endParaRPr>
            </a:p>
          </p:txBody>
        </p:sp>
        <p:sp>
          <p:nvSpPr>
            <p:cNvPr id="14" name="TextBox 15"/>
            <p:cNvSpPr txBox="1">
              <a:spLocks noChangeArrowheads="1"/>
            </p:cNvSpPr>
            <p:nvPr/>
          </p:nvSpPr>
          <p:spPr bwMode="auto">
            <a:xfrm>
              <a:off x="2514601" y="2133600"/>
              <a:ext cx="457063" cy="522552"/>
            </a:xfrm>
            <a:prstGeom prst="rect">
              <a:avLst/>
            </a:prstGeom>
            <a:noFill/>
            <a:ln w="9525">
              <a:noFill/>
              <a:miter lim="800000"/>
              <a:headEnd/>
              <a:tailEnd/>
            </a:ln>
          </p:spPr>
          <p:txBody>
            <a:bodyPr>
              <a:spAutoFit/>
            </a:bodyPr>
            <a:lstStyle/>
            <a:p>
              <a:pPr fontAlgn="base">
                <a:spcAft>
                  <a:spcPts val="0"/>
                </a:spcAft>
              </a:pPr>
              <a:r>
                <a:rPr lang="en-US"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2</a:t>
              </a:r>
              <a:endParaRPr lang="en-AU" sz="1200">
                <a:effectLst/>
                <a:latin typeface="Times New Roman" panose="02020603050405020304" pitchFamily="18" charset="0"/>
                <a:ea typeface="Times New Roman" panose="02020603050405020304" pitchFamily="18" charset="0"/>
              </a:endParaRPr>
            </a:p>
          </p:txBody>
        </p:sp>
        <p:sp>
          <p:nvSpPr>
            <p:cNvPr id="15" name="TextBox 16"/>
            <p:cNvSpPr txBox="1">
              <a:spLocks noChangeArrowheads="1"/>
            </p:cNvSpPr>
            <p:nvPr/>
          </p:nvSpPr>
          <p:spPr bwMode="auto">
            <a:xfrm>
              <a:off x="3505200" y="2133600"/>
              <a:ext cx="457063" cy="522552"/>
            </a:xfrm>
            <a:prstGeom prst="rect">
              <a:avLst/>
            </a:prstGeom>
            <a:noFill/>
            <a:ln w="9525">
              <a:noFill/>
              <a:miter lim="800000"/>
              <a:headEnd/>
              <a:tailEnd/>
            </a:ln>
          </p:spPr>
          <p:txBody>
            <a:bodyPr>
              <a:spAutoFit/>
            </a:bodyPr>
            <a:lstStyle/>
            <a:p>
              <a:pPr fontAlgn="base">
                <a:spcAft>
                  <a:spcPts val="0"/>
                </a:spcAft>
              </a:pPr>
              <a:r>
                <a:rPr lang="en-US"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3</a:t>
              </a:r>
              <a:endParaRPr lang="en-AU" sz="1200">
                <a:effectLst/>
                <a:latin typeface="Times New Roman" panose="02020603050405020304" pitchFamily="18" charset="0"/>
                <a:ea typeface="Times New Roman" panose="02020603050405020304" pitchFamily="18" charset="0"/>
              </a:endParaRPr>
            </a:p>
          </p:txBody>
        </p:sp>
        <p:cxnSp>
          <p:nvCxnSpPr>
            <p:cNvPr id="16" name="Straight Connector 15"/>
            <p:cNvCxnSpPr/>
            <p:nvPr/>
          </p:nvCxnSpPr>
          <p:spPr>
            <a:xfrm>
              <a:off x="5257800" y="2514600"/>
              <a:ext cx="25908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5400000">
              <a:off x="7354094" y="3009106"/>
              <a:ext cx="99060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TextBox 45"/>
            <p:cNvSpPr txBox="1">
              <a:spLocks noChangeArrowheads="1"/>
            </p:cNvSpPr>
            <p:nvPr/>
          </p:nvSpPr>
          <p:spPr bwMode="auto">
            <a:xfrm>
              <a:off x="5029201" y="2209800"/>
              <a:ext cx="457063" cy="522552"/>
            </a:xfrm>
            <a:prstGeom prst="rect">
              <a:avLst/>
            </a:prstGeom>
            <a:noFill/>
            <a:ln w="9525">
              <a:noFill/>
              <a:miter lim="800000"/>
              <a:headEnd/>
              <a:tailEnd/>
            </a:ln>
          </p:spPr>
          <p:txBody>
            <a:bodyPr>
              <a:spAutoFit/>
            </a:bodyPr>
            <a:lstStyle/>
            <a:p>
              <a:pPr fontAlgn="base">
                <a:spcAft>
                  <a:spcPts val="0"/>
                </a:spcAft>
              </a:pPr>
              <a:r>
                <a:rPr lang="en-US"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0</a:t>
              </a:r>
              <a:endParaRPr lang="en-AU" sz="1200">
                <a:effectLst/>
                <a:latin typeface="Times New Roman" panose="02020603050405020304" pitchFamily="18" charset="0"/>
                <a:ea typeface="Times New Roman" panose="02020603050405020304" pitchFamily="18" charset="0"/>
              </a:endParaRPr>
            </a:p>
          </p:txBody>
        </p:sp>
        <p:sp>
          <p:nvSpPr>
            <p:cNvPr id="19" name="TextBox 46"/>
            <p:cNvSpPr txBox="1">
              <a:spLocks noChangeArrowheads="1"/>
            </p:cNvSpPr>
            <p:nvPr/>
          </p:nvSpPr>
          <p:spPr bwMode="auto">
            <a:xfrm>
              <a:off x="5867400" y="2133600"/>
              <a:ext cx="457063" cy="522552"/>
            </a:xfrm>
            <a:prstGeom prst="rect">
              <a:avLst/>
            </a:prstGeom>
            <a:noFill/>
            <a:ln w="9525">
              <a:noFill/>
              <a:miter lim="800000"/>
              <a:headEnd/>
              <a:tailEnd/>
            </a:ln>
          </p:spPr>
          <p:txBody>
            <a:bodyPr>
              <a:spAutoFit/>
            </a:bodyPr>
            <a:lstStyle/>
            <a:p>
              <a:pPr fontAlgn="base">
                <a:spcAft>
                  <a:spcPts val="0"/>
                </a:spcAft>
              </a:pPr>
              <a:r>
                <a:rPr lang="en-US"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a:t>
              </a:r>
              <a:endParaRPr lang="en-AU" sz="1200">
                <a:effectLst/>
                <a:latin typeface="Times New Roman" panose="02020603050405020304" pitchFamily="18" charset="0"/>
                <a:ea typeface="Times New Roman" panose="02020603050405020304" pitchFamily="18" charset="0"/>
              </a:endParaRPr>
            </a:p>
          </p:txBody>
        </p:sp>
        <p:sp>
          <p:nvSpPr>
            <p:cNvPr id="20" name="TextBox 47"/>
            <p:cNvSpPr txBox="1">
              <a:spLocks noChangeArrowheads="1"/>
            </p:cNvSpPr>
            <p:nvPr/>
          </p:nvSpPr>
          <p:spPr bwMode="auto">
            <a:xfrm>
              <a:off x="6858001" y="2133600"/>
              <a:ext cx="457063" cy="522552"/>
            </a:xfrm>
            <a:prstGeom prst="rect">
              <a:avLst/>
            </a:prstGeom>
            <a:noFill/>
            <a:ln w="9525">
              <a:noFill/>
              <a:miter lim="800000"/>
              <a:headEnd/>
              <a:tailEnd/>
            </a:ln>
          </p:spPr>
          <p:txBody>
            <a:bodyPr>
              <a:spAutoFit/>
            </a:bodyPr>
            <a:lstStyle/>
            <a:p>
              <a:pPr fontAlgn="base">
                <a:spcAft>
                  <a:spcPts val="0"/>
                </a:spcAft>
              </a:pPr>
              <a:r>
                <a:rPr lang="en-US"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2</a:t>
              </a:r>
              <a:endParaRPr lang="en-AU" sz="1200">
                <a:effectLst/>
                <a:latin typeface="Times New Roman" panose="02020603050405020304" pitchFamily="18" charset="0"/>
                <a:ea typeface="Times New Roman" panose="02020603050405020304" pitchFamily="18" charset="0"/>
              </a:endParaRPr>
            </a:p>
          </p:txBody>
        </p:sp>
        <p:sp>
          <p:nvSpPr>
            <p:cNvPr id="21" name="TextBox 48"/>
            <p:cNvSpPr txBox="1">
              <a:spLocks noChangeArrowheads="1"/>
            </p:cNvSpPr>
            <p:nvPr/>
          </p:nvSpPr>
          <p:spPr bwMode="auto">
            <a:xfrm>
              <a:off x="7696200" y="2133600"/>
              <a:ext cx="457063" cy="522552"/>
            </a:xfrm>
            <a:prstGeom prst="rect">
              <a:avLst/>
            </a:prstGeom>
            <a:noFill/>
            <a:ln w="9525">
              <a:noFill/>
              <a:miter lim="800000"/>
              <a:headEnd/>
              <a:tailEnd/>
            </a:ln>
          </p:spPr>
          <p:txBody>
            <a:bodyPr>
              <a:spAutoFit/>
            </a:bodyPr>
            <a:lstStyle/>
            <a:p>
              <a:pPr fontAlgn="base">
                <a:spcAft>
                  <a:spcPts val="0"/>
                </a:spcAft>
              </a:pPr>
              <a:r>
                <a:rPr lang="en-US"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3</a:t>
              </a:r>
              <a:endParaRPr lang="en-AU" sz="1200">
                <a:effectLst/>
                <a:latin typeface="Times New Roman" panose="02020603050405020304" pitchFamily="18" charset="0"/>
                <a:ea typeface="Times New Roman" panose="02020603050405020304" pitchFamily="18" charset="0"/>
              </a:endParaRPr>
            </a:p>
          </p:txBody>
        </p:sp>
        <p:sp>
          <p:nvSpPr>
            <p:cNvPr id="22" name="TextBox 50"/>
            <p:cNvSpPr txBox="1">
              <a:spLocks noChangeArrowheads="1"/>
            </p:cNvSpPr>
            <p:nvPr/>
          </p:nvSpPr>
          <p:spPr bwMode="auto">
            <a:xfrm>
              <a:off x="7429142" y="3428502"/>
              <a:ext cx="991177" cy="524284"/>
            </a:xfrm>
            <a:prstGeom prst="rect">
              <a:avLst/>
            </a:prstGeom>
            <a:noFill/>
            <a:ln w="9525">
              <a:noFill/>
              <a:miter lim="800000"/>
              <a:headEnd/>
              <a:tailEnd/>
            </a:ln>
          </p:spPr>
          <p:txBody>
            <a:bodyPr wrap="square">
              <a:spAutoFit/>
            </a:bodyPr>
            <a:lstStyle/>
            <a:p>
              <a:pPr fontAlgn="base">
                <a:spcAft>
                  <a:spcPts val="0"/>
                </a:spcAft>
              </a:pPr>
              <a:r>
                <a:rPr lang="en-US" sz="1200" b="1" kern="12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$331</a:t>
              </a:r>
              <a:endParaRPr lang="en-AU" sz="1200" dirty="0">
                <a:effectLst/>
                <a:latin typeface="Times New Roman" panose="02020603050405020304" pitchFamily="18" charset="0"/>
                <a:ea typeface="Times New Roman" panose="02020603050405020304" pitchFamily="18" charset="0"/>
              </a:endParaRPr>
            </a:p>
          </p:txBody>
        </p:sp>
        <p:sp>
          <p:nvSpPr>
            <p:cNvPr id="23" name="TextBox 51"/>
            <p:cNvSpPr txBox="1">
              <a:spLocks noChangeArrowheads="1"/>
            </p:cNvSpPr>
            <p:nvPr/>
          </p:nvSpPr>
          <p:spPr bwMode="auto">
            <a:xfrm>
              <a:off x="1957420" y="3569257"/>
              <a:ext cx="1523985" cy="854104"/>
            </a:xfrm>
            <a:prstGeom prst="rect">
              <a:avLst/>
            </a:prstGeom>
            <a:noFill/>
            <a:ln w="9525">
              <a:noFill/>
              <a:miter lim="800000"/>
              <a:headEnd/>
              <a:tailEnd/>
            </a:ln>
          </p:spPr>
          <p:txBody>
            <a:bodyPr>
              <a:spAutoFit/>
            </a:bodyPr>
            <a:lstStyle/>
            <a:p>
              <a:pPr fontAlgn="base">
                <a:spcAft>
                  <a:spcPts val="0"/>
                </a:spcAft>
              </a:pPr>
              <a:r>
                <a:rPr lang="en-US" sz="1200" b="1" u="sng"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Option 1</a:t>
              </a:r>
              <a:endParaRPr lang="en-AU" sz="1200" dirty="0">
                <a:effectLst/>
                <a:latin typeface="Times New Roman" panose="02020603050405020304" pitchFamily="18" charset="0"/>
                <a:ea typeface="Times New Roman" panose="02020603050405020304" pitchFamily="18" charset="0"/>
              </a:endParaRPr>
            </a:p>
          </p:txBody>
        </p:sp>
        <p:sp>
          <p:nvSpPr>
            <p:cNvPr id="24" name="TextBox 52"/>
            <p:cNvSpPr txBox="1">
              <a:spLocks noChangeArrowheads="1"/>
            </p:cNvSpPr>
            <p:nvPr/>
          </p:nvSpPr>
          <p:spPr bwMode="auto">
            <a:xfrm>
              <a:off x="5867007" y="3733476"/>
              <a:ext cx="1523985" cy="854103"/>
            </a:xfrm>
            <a:prstGeom prst="rect">
              <a:avLst/>
            </a:prstGeom>
            <a:noFill/>
            <a:ln w="9525">
              <a:noFill/>
              <a:miter lim="800000"/>
              <a:headEnd/>
              <a:tailEnd/>
            </a:ln>
          </p:spPr>
          <p:txBody>
            <a:bodyPr>
              <a:spAutoFit/>
            </a:bodyPr>
            <a:lstStyle/>
            <a:p>
              <a:pPr fontAlgn="base">
                <a:spcAft>
                  <a:spcPts val="0"/>
                </a:spcAft>
              </a:pPr>
              <a:r>
                <a:rPr lang="en-US" sz="1200" b="1" u="sng"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Option 2</a:t>
              </a:r>
              <a:endParaRPr lang="en-AU" sz="1200">
                <a:effectLst/>
                <a:latin typeface="Times New Roman" panose="02020603050405020304" pitchFamily="18" charset="0"/>
                <a:ea typeface="Times New Roman" panose="02020603050405020304" pitchFamily="18" charset="0"/>
              </a:endParaRPr>
            </a:p>
          </p:txBody>
        </p:sp>
      </p:grpSp>
      <p:sp>
        <p:nvSpPr>
          <p:cNvPr id="25" name="Title 1"/>
          <p:cNvSpPr>
            <a:spLocks noGrp="1"/>
          </p:cNvSpPr>
          <p:nvPr>
            <p:ph type="title"/>
          </p:nvPr>
        </p:nvSpPr>
        <p:spPr>
          <a:xfrm>
            <a:off x="1670647" y="77426"/>
            <a:ext cx="10515600"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Economic Equivalence </a:t>
            </a:r>
            <a:r>
              <a:rPr lang="en-AU" sz="3200" b="1" dirty="0" smtClean="0">
                <a:solidFill>
                  <a:srgbClr val="002060"/>
                </a:solidFill>
                <a:latin typeface="Times New Roman" panose="02020603050405020304" pitchFamily="18" charset="0"/>
                <a:cs typeface="Times New Roman" panose="02020603050405020304" pitchFamily="18" charset="0"/>
              </a:rPr>
              <a:t>Principles (Contd..)</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16707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3977" y="123544"/>
            <a:ext cx="6512858"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Nominal </a:t>
            </a:r>
            <a:r>
              <a:rPr lang="en-US" sz="3200" b="1" dirty="0" smtClean="0">
                <a:solidFill>
                  <a:srgbClr val="002060"/>
                </a:solidFill>
                <a:latin typeface="Times New Roman" panose="02020603050405020304" pitchFamily="18" charset="0"/>
                <a:cs typeface="Times New Roman" panose="02020603050405020304" pitchFamily="18" charset="0"/>
              </a:rPr>
              <a:t>interest rate </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58906" y="1301189"/>
            <a:ext cx="9026007" cy="5247529"/>
          </a:xfrm>
        </p:spPr>
        <p:txBody>
          <a:bodyPr>
            <a:normAutofit lnSpcReduction="10000"/>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a financial institution uses a unit of time other than a year – a month or a </a:t>
            </a:r>
            <a:r>
              <a:rPr lang="en-US" b="1" dirty="0" smtClean="0">
                <a:latin typeface="Times New Roman" panose="02020603050405020304" pitchFamily="18" charset="0"/>
                <a:cs typeface="Times New Roman" panose="02020603050405020304" pitchFamily="18" charset="0"/>
              </a:rPr>
              <a:t>quarter or semi annual etc. </a:t>
            </a:r>
            <a:r>
              <a:rPr lang="en-US" b="1" dirty="0">
                <a:latin typeface="Times New Roman" panose="02020603050405020304" pitchFamily="18" charset="0"/>
                <a:cs typeface="Times New Roman" panose="02020603050405020304" pitchFamily="18" charset="0"/>
              </a:rPr>
              <a:t>(e.g. when calculating interest payments), the institution usually quotes the interest rate on an annual </a:t>
            </a:r>
            <a:r>
              <a:rPr lang="en-US" b="1" dirty="0" smtClean="0">
                <a:latin typeface="Times New Roman" panose="02020603050405020304" pitchFamily="18" charset="0"/>
                <a:cs typeface="Times New Roman" panose="02020603050405020304" pitchFamily="18" charset="0"/>
              </a:rPr>
              <a:t>basis. </a:t>
            </a: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Commonly this rate is stated as </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i="1" dirty="0" smtClean="0">
                <a:latin typeface="Times New Roman" panose="02020603050405020304" pitchFamily="18" charset="0"/>
                <a:cs typeface="Times New Roman" panose="02020603050405020304" pitchFamily="18" charset="0"/>
              </a:rPr>
              <a:t>                       </a:t>
            </a:r>
            <a:r>
              <a:rPr lang="en-US" b="1" i="1" dirty="0" smtClean="0">
                <a:solidFill>
                  <a:srgbClr val="C00000"/>
                </a:solidFill>
                <a:latin typeface="Times New Roman" panose="02020603050405020304" pitchFamily="18" charset="0"/>
                <a:cs typeface="Times New Roman" panose="02020603050405020304" pitchFamily="18" charset="0"/>
              </a:rPr>
              <a:t>r</a:t>
            </a:r>
            <a:r>
              <a:rPr lang="en-US" b="1" i="1" dirty="0">
                <a:solidFill>
                  <a:srgbClr val="C00000"/>
                </a:solidFill>
                <a:latin typeface="Times New Roman" panose="02020603050405020304" pitchFamily="18" charset="0"/>
                <a:cs typeface="Times New Roman" panose="02020603050405020304" pitchFamily="18" charset="0"/>
              </a:rPr>
              <a:t>% Compounded M-</a:t>
            </a:r>
            <a:r>
              <a:rPr lang="en-US" b="1" i="1" dirty="0" err="1">
                <a:solidFill>
                  <a:srgbClr val="C00000"/>
                </a:solidFill>
                <a:latin typeface="Times New Roman" panose="02020603050405020304" pitchFamily="18" charset="0"/>
                <a:cs typeface="Times New Roman" panose="02020603050405020304" pitchFamily="18" charset="0"/>
              </a:rPr>
              <a:t>ly</a:t>
            </a:r>
            <a:endParaRPr lang="en-AU" b="1" dirty="0">
              <a:solidFill>
                <a:srgbClr val="C00000"/>
              </a:solidFill>
              <a:latin typeface="Times New Roman" panose="02020603050405020304" pitchFamily="18" charset="0"/>
              <a:cs typeface="Times New Roman" panose="02020603050405020304" pitchFamily="18" charset="0"/>
            </a:endParaRPr>
          </a:p>
          <a:p>
            <a:pPr marL="0" indent="0">
              <a:lnSpc>
                <a:spcPct val="100000"/>
              </a:lnSpc>
              <a:buNone/>
            </a:pPr>
            <a:r>
              <a:rPr lang="en-US" b="1" dirty="0" smtClean="0">
                <a:latin typeface="Times New Roman" panose="02020603050405020304" pitchFamily="18" charset="0"/>
                <a:cs typeface="Times New Roman" panose="02020603050405020304" pitchFamily="18" charset="0"/>
              </a:rPr>
              <a:t>       Where,      </a:t>
            </a:r>
            <a:r>
              <a:rPr lang="en-US" b="1" dirty="0">
                <a:latin typeface="Times New Roman" panose="02020603050405020304" pitchFamily="18" charset="0"/>
                <a:cs typeface="Times New Roman" panose="02020603050405020304" pitchFamily="18" charset="0"/>
              </a:rPr>
              <a:t>r 	= the nominal interest rate per year</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M </a:t>
            </a:r>
            <a:r>
              <a:rPr lang="en-US" b="1" dirty="0">
                <a:latin typeface="Times New Roman" panose="02020603050405020304" pitchFamily="18" charset="0"/>
                <a:cs typeface="Times New Roman" panose="02020603050405020304" pitchFamily="18" charset="0"/>
              </a:rPr>
              <a:t>	= the compounding frequency or the number of interest periods per year</a:t>
            </a:r>
            <a:endParaRPr lang="en-AU" b="1" dirty="0">
              <a:latin typeface="Times New Roman" panose="02020603050405020304" pitchFamily="18" charset="0"/>
              <a:cs typeface="Times New Roman" panose="02020603050405020304" pitchFamily="18" charset="0"/>
            </a:endParaRPr>
          </a:p>
          <a:p>
            <a:pPr marL="0" indent="0">
              <a:lnSpc>
                <a:spcPct val="100000"/>
              </a:lnSpc>
              <a:buNone/>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r/M	= the interest rate per compounding period.</a:t>
            </a:r>
            <a:endParaRPr lang="en-AU"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26557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965" y="1328083"/>
            <a:ext cx="8897471" cy="5098475"/>
          </a:xfrm>
        </p:spPr>
        <p:txBody>
          <a:bodyPr>
            <a:normAutofit fontScale="92500" lnSpcReduction="20000"/>
          </a:bodyPr>
          <a:lstStyle/>
          <a:p>
            <a:pPr algn="just">
              <a:lnSpc>
                <a:spcPct val="15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Suppose that if a bank express the interest rate as “18% compounded monthly”, </a:t>
            </a:r>
            <a:endParaRPr lang="en-US" sz="3000"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We </a:t>
            </a:r>
            <a:r>
              <a:rPr lang="en-US" sz="3000" b="1" dirty="0">
                <a:latin typeface="Times New Roman" panose="02020603050405020304" pitchFamily="18" charset="0"/>
                <a:cs typeface="Times New Roman" panose="02020603050405020304" pitchFamily="18" charset="0"/>
              </a:rPr>
              <a:t>say that 18% is the </a:t>
            </a:r>
            <a:r>
              <a:rPr lang="en-US" sz="3000" b="1" i="1" dirty="0">
                <a:latin typeface="Times New Roman" panose="02020603050405020304" pitchFamily="18" charset="0"/>
                <a:cs typeface="Times New Roman" panose="02020603050405020304" pitchFamily="18" charset="0"/>
              </a:rPr>
              <a:t>nominal interest rate or annual percentage rate (APR)</a:t>
            </a:r>
            <a:r>
              <a:rPr lang="en-US" sz="3000" b="1" dirty="0">
                <a:latin typeface="Times New Roman" panose="02020603050405020304" pitchFamily="18" charset="0"/>
                <a:cs typeface="Times New Roman" panose="02020603050405020304" pitchFamily="18" charset="0"/>
              </a:rPr>
              <a:t> and the compounding frequency is monthly i.e. number of interest period per year is 12. </a:t>
            </a:r>
            <a:r>
              <a:rPr lang="en-US" sz="3000" b="1" dirty="0" smtClean="0">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A nominal interest rate r may be stated for any time period – 1 year, 6 months, quarter, month, </a:t>
            </a:r>
            <a:r>
              <a:rPr lang="en-US" sz="3000" b="1" dirty="0" smtClean="0">
                <a:latin typeface="Times New Roman" panose="02020603050405020304" pitchFamily="18" charset="0"/>
                <a:cs typeface="Times New Roman" panose="02020603050405020304" pitchFamily="18" charset="0"/>
              </a:rPr>
              <a:t>week, </a:t>
            </a:r>
            <a:r>
              <a:rPr lang="en-US" sz="3000" b="1" dirty="0">
                <a:latin typeface="Times New Roman" panose="02020603050405020304" pitchFamily="18" charset="0"/>
                <a:cs typeface="Times New Roman" panose="02020603050405020304" pitchFamily="18" charset="0"/>
              </a:rPr>
              <a:t>day etc. </a:t>
            </a:r>
          </a:p>
          <a:p>
            <a:pPr>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2424953" y="297890"/>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Nominal </a:t>
            </a:r>
            <a:r>
              <a:rPr lang="en-US" sz="3200" b="1" dirty="0" smtClean="0">
                <a:solidFill>
                  <a:srgbClr val="002060"/>
                </a:solidFill>
                <a:latin typeface="Times New Roman" panose="02020603050405020304" pitchFamily="18" charset="0"/>
                <a:cs typeface="Times New Roman" panose="02020603050405020304" pitchFamily="18" charset="0"/>
              </a:rPr>
              <a:t>interest rate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11722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270995"/>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Nominal Interest rate example</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272ED22B-AD16-4F0D-800D-1A2D0600B925}"/>
              </a:ext>
            </a:extLst>
          </p:cNvPr>
          <p:cNvSpPr>
            <a:spLocks noGrp="1" noChangeArrowheads="1"/>
          </p:cNvSpPr>
          <p:nvPr>
            <p:ph idx="1"/>
          </p:nvPr>
        </p:nvSpPr>
        <p:spPr>
          <a:xfrm>
            <a:off x="838200" y="1422212"/>
            <a:ext cx="8870576" cy="5032375"/>
          </a:xfrm>
        </p:spPr>
        <p:txBody>
          <a:bodyPr>
            <a:normAutofit/>
          </a:bodyPr>
          <a:lstStyle/>
          <a:p>
            <a:pPr algn="just" eaLnBrk="1" hangingPunct="1">
              <a:lnSpc>
                <a:spcPct val="90000"/>
              </a:lnSpc>
              <a:buFontTx/>
              <a:buNone/>
            </a:pPr>
            <a:r>
              <a:rPr lang="en-US" altLang="en-US" b="1" dirty="0">
                <a:solidFill>
                  <a:srgbClr val="FF0000"/>
                </a:solidFill>
                <a:latin typeface="Times New Roman" panose="02020603050405020304" pitchFamily="18" charset="0"/>
                <a:cs typeface="Times New Roman" panose="02020603050405020304" pitchFamily="18" charset="0"/>
              </a:rPr>
              <a:t>“ 18 % compounded monthly”</a:t>
            </a:r>
          </a:p>
          <a:p>
            <a:pPr algn="just" eaLnBrk="1" hangingPunct="1">
              <a:lnSpc>
                <a:spcPct val="90000"/>
              </a:lnSpc>
              <a:buFontTx/>
              <a:buNone/>
            </a:pPr>
            <a:r>
              <a:rPr lang="en-US" altLang="en-US" b="1" dirty="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We say 18% is the </a:t>
            </a:r>
            <a:r>
              <a:rPr lang="en-US" altLang="en-US" b="1" dirty="0">
                <a:solidFill>
                  <a:srgbClr val="1303E7"/>
                </a:solidFill>
                <a:latin typeface="Times New Roman" panose="02020603050405020304" pitchFamily="18" charset="0"/>
                <a:cs typeface="Times New Roman" panose="02020603050405020304" pitchFamily="18" charset="0"/>
              </a:rPr>
              <a:t>nominal  interest rate</a:t>
            </a:r>
            <a:r>
              <a:rPr lang="en-US" altLang="en-US" b="1" dirty="0">
                <a:latin typeface="Times New Roman" panose="02020603050405020304" pitchFamily="18" charset="0"/>
                <a:cs typeface="Times New Roman" panose="02020603050405020304" pitchFamily="18" charset="0"/>
              </a:rPr>
              <a:t> or </a:t>
            </a:r>
            <a:r>
              <a:rPr lang="en-US" altLang="en-US" b="1" dirty="0">
                <a:solidFill>
                  <a:srgbClr val="1303E7"/>
                </a:solidFill>
                <a:latin typeface="Times New Roman" panose="02020603050405020304" pitchFamily="18" charset="0"/>
                <a:cs typeface="Times New Roman" panose="02020603050405020304" pitchFamily="18" charset="0"/>
              </a:rPr>
              <a:t>annual               percentage rate (APR) </a:t>
            </a:r>
            <a:r>
              <a:rPr lang="en-US" altLang="en-US" b="1" dirty="0">
                <a:latin typeface="Times New Roman" panose="02020603050405020304" pitchFamily="18" charset="0"/>
                <a:cs typeface="Times New Roman" panose="02020603050405020304" pitchFamily="18" charset="0"/>
              </a:rPr>
              <a:t>and compounding period is </a:t>
            </a:r>
            <a:r>
              <a:rPr lang="en-US" altLang="en-US" b="1" dirty="0">
                <a:solidFill>
                  <a:srgbClr val="1303E7"/>
                </a:solidFill>
                <a:latin typeface="Times New Roman" panose="02020603050405020304" pitchFamily="18" charset="0"/>
                <a:cs typeface="Times New Roman" panose="02020603050405020304" pitchFamily="18" charset="0"/>
              </a:rPr>
              <a:t>monthly</a:t>
            </a:r>
            <a:r>
              <a:rPr lang="en-US" altLang="en-US" b="1" dirty="0">
                <a:latin typeface="Times New Roman" panose="02020603050405020304" pitchFamily="18" charset="0"/>
                <a:cs typeface="Times New Roman" panose="02020603050405020304" pitchFamily="18" charset="0"/>
              </a:rPr>
              <a:t> (12) i.e. </a:t>
            </a:r>
            <a:r>
              <a:rPr lang="en-US" altLang="en-US" b="1" dirty="0">
                <a:solidFill>
                  <a:srgbClr val="1303E7"/>
                </a:solidFill>
                <a:latin typeface="Times New Roman" panose="02020603050405020304" pitchFamily="18" charset="0"/>
                <a:cs typeface="Times New Roman" panose="02020603050405020304" pitchFamily="18" charset="0"/>
              </a:rPr>
              <a:t>1.5% per month</a:t>
            </a:r>
            <a:r>
              <a:rPr lang="en-US" altLang="en-US" b="1" dirty="0" smtClean="0">
                <a:latin typeface="Times New Roman" panose="02020603050405020304" pitchFamily="18" charset="0"/>
                <a:cs typeface="Times New Roman" panose="02020603050405020304" pitchFamily="18" charset="0"/>
              </a:rPr>
              <a:t>. </a:t>
            </a:r>
            <a:endParaRPr lang="en-US" altLang="en-US" b="1" dirty="0">
              <a:latin typeface="Times New Roman" panose="02020603050405020304" pitchFamily="18" charset="0"/>
              <a:cs typeface="Times New Roman" panose="02020603050405020304" pitchFamily="18" charset="0"/>
            </a:endParaRPr>
          </a:p>
          <a:p>
            <a:pPr algn="just" eaLnBrk="1" hangingPunct="1">
              <a:lnSpc>
                <a:spcPct val="90000"/>
              </a:lnSpc>
              <a:buFontTx/>
              <a:buNone/>
            </a:pPr>
            <a:endParaRPr lang="en-US" altLang="en-US" b="1" dirty="0">
              <a:latin typeface="Times New Roman" panose="02020603050405020304" pitchFamily="18" charset="0"/>
              <a:cs typeface="Times New Roman" panose="02020603050405020304" pitchFamily="18" charset="0"/>
            </a:endParaRPr>
          </a:p>
          <a:p>
            <a:pPr eaLnBrk="1" hangingPunct="1">
              <a:lnSpc>
                <a:spcPct val="90000"/>
              </a:lnSpc>
              <a:buFontTx/>
              <a:buNone/>
            </a:pPr>
            <a:endParaRPr lang="en-US" altLang="en-US" sz="2400" b="1" dirty="0"/>
          </a:p>
          <a:p>
            <a:pPr eaLnBrk="1" hangingPunct="1">
              <a:lnSpc>
                <a:spcPct val="90000"/>
              </a:lnSpc>
              <a:buFontTx/>
              <a:buNone/>
            </a:pPr>
            <a:endParaRPr lang="en-US" altLang="en-US" sz="2400" b="1" dirty="0"/>
          </a:p>
          <a:p>
            <a:pPr eaLnBrk="1" hangingPunct="1">
              <a:lnSpc>
                <a:spcPct val="90000"/>
              </a:lnSpc>
              <a:buFontTx/>
              <a:buNone/>
            </a:pPr>
            <a:endParaRPr lang="en-US" altLang="en-US" sz="2400" b="1" dirty="0" smtClean="0"/>
          </a:p>
          <a:p>
            <a:pPr marL="0" indent="0" eaLnBrk="1" hangingPunct="1">
              <a:lnSpc>
                <a:spcPct val="90000"/>
              </a:lnSpc>
              <a:buNone/>
            </a:pPr>
            <a:endParaRPr lang="en-US" altLang="en-US" sz="2400" dirty="0"/>
          </a:p>
        </p:txBody>
      </p:sp>
      <p:graphicFrame>
        <p:nvGraphicFramePr>
          <p:cNvPr id="5" name="Group 51">
            <a:extLst>
              <a:ext uri="{FF2B5EF4-FFF2-40B4-BE49-F238E27FC236}">
                <a16:creationId xmlns="" xmlns:a16="http://schemas.microsoft.com/office/drawing/2014/main" id="{43D573A0-138D-4F7A-BFC1-216D50EB8857}"/>
              </a:ext>
            </a:extLst>
          </p:cNvPr>
          <p:cNvGraphicFramePr>
            <a:graphicFrameLocks/>
          </p:cNvGraphicFramePr>
          <p:nvPr>
            <p:extLst>
              <p:ext uri="{D42A27DB-BD31-4B8C-83A1-F6EECF244321}">
                <p14:modId xmlns:p14="http://schemas.microsoft.com/office/powerpoint/2010/main" val="3131559519"/>
              </p:ext>
            </p:extLst>
          </p:nvPr>
        </p:nvGraphicFramePr>
        <p:xfrm>
          <a:off x="1134035" y="3743326"/>
          <a:ext cx="8507505" cy="1158875"/>
        </p:xfrm>
        <a:graphic>
          <a:graphicData uri="http://schemas.openxmlformats.org/drawingml/2006/table">
            <a:tbl>
              <a:tblPr/>
              <a:tblGrid>
                <a:gridCol w="1251957">
                  <a:extLst>
                    <a:ext uri="{9D8B030D-6E8A-4147-A177-3AD203B41FA5}">
                      <a16:colId xmlns="" xmlns:a16="http://schemas.microsoft.com/office/drawing/2014/main" val="20000"/>
                    </a:ext>
                  </a:extLst>
                </a:gridCol>
                <a:gridCol w="551054">
                  <a:extLst>
                    <a:ext uri="{9D8B030D-6E8A-4147-A177-3AD203B41FA5}">
                      <a16:colId xmlns="" xmlns:a16="http://schemas.microsoft.com/office/drawing/2014/main" val="20001"/>
                    </a:ext>
                  </a:extLst>
                </a:gridCol>
                <a:gridCol w="551054">
                  <a:extLst>
                    <a:ext uri="{9D8B030D-6E8A-4147-A177-3AD203B41FA5}">
                      <a16:colId xmlns="" xmlns:a16="http://schemas.microsoft.com/office/drawing/2014/main" val="20002"/>
                    </a:ext>
                  </a:extLst>
                </a:gridCol>
                <a:gridCol w="610670">
                  <a:extLst>
                    <a:ext uri="{9D8B030D-6E8A-4147-A177-3AD203B41FA5}">
                      <a16:colId xmlns="" xmlns:a16="http://schemas.microsoft.com/office/drawing/2014/main" val="20003"/>
                    </a:ext>
                  </a:extLst>
                </a:gridCol>
                <a:gridCol w="547832">
                  <a:extLst>
                    <a:ext uri="{9D8B030D-6E8A-4147-A177-3AD203B41FA5}">
                      <a16:colId xmlns="" xmlns:a16="http://schemas.microsoft.com/office/drawing/2014/main" val="20004"/>
                    </a:ext>
                  </a:extLst>
                </a:gridCol>
                <a:gridCol w="625173">
                  <a:extLst>
                    <a:ext uri="{9D8B030D-6E8A-4147-A177-3AD203B41FA5}">
                      <a16:colId xmlns="" xmlns:a16="http://schemas.microsoft.com/office/drawing/2014/main" val="20005"/>
                    </a:ext>
                  </a:extLst>
                </a:gridCol>
                <a:gridCol w="623562">
                  <a:extLst>
                    <a:ext uri="{9D8B030D-6E8A-4147-A177-3AD203B41FA5}">
                      <a16:colId xmlns="" xmlns:a16="http://schemas.microsoft.com/office/drawing/2014/main" val="20006"/>
                    </a:ext>
                  </a:extLst>
                </a:gridCol>
                <a:gridCol w="623561">
                  <a:extLst>
                    <a:ext uri="{9D8B030D-6E8A-4147-A177-3AD203B41FA5}">
                      <a16:colId xmlns="" xmlns:a16="http://schemas.microsoft.com/office/drawing/2014/main" val="20007"/>
                    </a:ext>
                  </a:extLst>
                </a:gridCol>
                <a:gridCol w="625173">
                  <a:extLst>
                    <a:ext uri="{9D8B030D-6E8A-4147-A177-3AD203B41FA5}">
                      <a16:colId xmlns="" xmlns:a16="http://schemas.microsoft.com/office/drawing/2014/main" val="20008"/>
                    </a:ext>
                  </a:extLst>
                </a:gridCol>
                <a:gridCol w="625173">
                  <a:extLst>
                    <a:ext uri="{9D8B030D-6E8A-4147-A177-3AD203B41FA5}">
                      <a16:colId xmlns="" xmlns:a16="http://schemas.microsoft.com/office/drawing/2014/main" val="20009"/>
                    </a:ext>
                  </a:extLst>
                </a:gridCol>
                <a:gridCol w="623562">
                  <a:extLst>
                    <a:ext uri="{9D8B030D-6E8A-4147-A177-3AD203B41FA5}">
                      <a16:colId xmlns="" xmlns:a16="http://schemas.microsoft.com/office/drawing/2014/main" val="20010"/>
                    </a:ext>
                  </a:extLst>
                </a:gridCol>
                <a:gridCol w="623561">
                  <a:extLst>
                    <a:ext uri="{9D8B030D-6E8A-4147-A177-3AD203B41FA5}">
                      <a16:colId xmlns="" xmlns:a16="http://schemas.microsoft.com/office/drawing/2014/main" val="20011"/>
                    </a:ext>
                  </a:extLst>
                </a:gridCol>
                <a:gridCol w="625173">
                  <a:extLst>
                    <a:ext uri="{9D8B030D-6E8A-4147-A177-3AD203B41FA5}">
                      <a16:colId xmlns="" xmlns:a16="http://schemas.microsoft.com/office/drawing/2014/main" val="20012"/>
                    </a:ext>
                  </a:extLst>
                </a:gridCol>
              </a:tblGrid>
              <a:tr h="3964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Month</a:t>
                      </a:r>
                    </a:p>
                  </a:txBody>
                  <a:tcPr marT="45745" marB="4574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2</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3</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4</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6</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7</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8</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9</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10</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11</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12</a:t>
                      </a:r>
                    </a:p>
                  </a:txBody>
                  <a:tcPr marT="45745" marB="4574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7624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Interest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rate </a:t>
                      </a:r>
                      <a:r>
                        <a:rPr kumimoji="0" lang="en-US" sz="2000" b="1" i="0" u="none" strike="noStrike" cap="none" normalizeH="0" baseline="0">
                          <a:ln>
                            <a:noFill/>
                          </a:ln>
                          <a:solidFill>
                            <a:srgbClr val="CC0000"/>
                          </a:solidFill>
                          <a:effectLst/>
                          <a:latin typeface="Arial" charset="0"/>
                          <a:cs typeface="Arial" charset="0"/>
                        </a:rPr>
                        <a:t>(% )</a:t>
                      </a:r>
                      <a:r>
                        <a:rPr kumimoji="0" lang="en-US" sz="2000" b="1" i="0" u="none" strike="noStrike" cap="none" normalizeH="0" baseline="0">
                          <a:ln>
                            <a:noFill/>
                          </a:ln>
                          <a:solidFill>
                            <a:srgbClr val="CC0000"/>
                          </a:solidFill>
                          <a:effectLst/>
                          <a:latin typeface="Arial" charset="0"/>
                        </a:rPr>
                        <a:t> </a:t>
                      </a:r>
                    </a:p>
                  </a:txBody>
                  <a:tcPr marT="45745" marB="4574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CC0000"/>
                          </a:solidFill>
                          <a:effectLst/>
                          <a:latin typeface="Arial" charset="0"/>
                        </a:rPr>
                        <a:t>1.5</a:t>
                      </a:r>
                    </a:p>
                  </a:txBody>
                  <a:tcPr marT="45745" marB="4574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37969521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C479F770-2698-47D0-B59E-107D548F13A6}"/>
              </a:ext>
            </a:extLst>
          </p:cNvPr>
          <p:cNvSpPr txBox="1"/>
          <p:nvPr/>
        </p:nvSpPr>
        <p:spPr>
          <a:xfrm>
            <a:off x="1015906" y="1419517"/>
            <a:ext cx="6096000" cy="523220"/>
          </a:xfrm>
          <a:prstGeom prst="rect">
            <a:avLst/>
          </a:prstGeom>
          <a:noFill/>
        </p:spPr>
        <p:txBody>
          <a:bodyPr wrap="square">
            <a:spAutoFit/>
          </a:bodyPr>
          <a:lstStyle/>
          <a:p>
            <a:r>
              <a:rPr lang="en-US" sz="2800" b="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rPr>
              <a:t>18% compounded monthly </a:t>
            </a:r>
            <a:endParaRPr lang="en-AU" sz="2800" b="1" dirty="0">
              <a:solidFill>
                <a:srgbClr val="C0000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D565EEAF-661E-40B3-B9C6-50FB06DBDFFA}"/>
              </a:ext>
            </a:extLst>
          </p:cNvPr>
          <p:cNvSpPr txBox="1"/>
          <p:nvPr/>
        </p:nvSpPr>
        <p:spPr>
          <a:xfrm>
            <a:off x="867194" y="1857253"/>
            <a:ext cx="8438171" cy="523220"/>
          </a:xfrm>
          <a:prstGeom prst="rect">
            <a:avLst/>
          </a:prstGeom>
          <a:noFill/>
        </p:spPr>
        <p:txBody>
          <a:bodyPr wrap="square">
            <a:spAutoFit/>
          </a:bodyPr>
          <a:lstStyle/>
          <a:p>
            <a:r>
              <a:rPr lang="en-US" sz="2800" b="1" dirty="0">
                <a:latin typeface="Times New Roman" panose="02020603050405020304" pitchFamily="18" charset="0"/>
                <a:ea typeface="Constantia" panose="02030602050306030303" pitchFamily="18" charset="0"/>
                <a:cs typeface="Times New Roman" panose="02020603050405020304" pitchFamily="18" charset="0"/>
              </a:rPr>
              <a:t>r</a:t>
            </a:r>
            <a:r>
              <a:rPr lang="en-US" sz="2800" b="1" dirty="0">
                <a:effectLst/>
                <a:latin typeface="Times New Roman" panose="02020603050405020304" pitchFamily="18" charset="0"/>
                <a:ea typeface="Constantia" panose="02030602050306030303" pitchFamily="18" charset="0"/>
                <a:cs typeface="Times New Roman" panose="02020603050405020304" pitchFamily="18" charset="0"/>
              </a:rPr>
              <a:t> = 18%, M=12, &amp; </a:t>
            </a:r>
            <a:r>
              <a:rPr lang="en-US" sz="2800" b="1" dirty="0" err="1">
                <a:effectLst/>
                <a:latin typeface="Times New Roman" panose="02020603050405020304" pitchFamily="18" charset="0"/>
                <a:ea typeface="Constantia" panose="02030602050306030303" pitchFamily="18" charset="0"/>
                <a:cs typeface="Times New Roman" panose="02020603050405020304" pitchFamily="18" charset="0"/>
              </a:rPr>
              <a:t>i</a:t>
            </a:r>
            <a:r>
              <a:rPr lang="en-US" sz="2800" b="1" dirty="0">
                <a:effectLst/>
                <a:latin typeface="Times New Roman" panose="02020603050405020304" pitchFamily="18" charset="0"/>
                <a:ea typeface="Constantia" panose="02030602050306030303" pitchFamily="18" charset="0"/>
                <a:cs typeface="Times New Roman" panose="02020603050405020304" pitchFamily="18" charset="0"/>
              </a:rPr>
              <a:t> = r/M = 18/12 = 1.5% per month </a:t>
            </a:r>
            <a:endParaRPr lang="en-AU"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7D3FDA2F-D1CD-4214-A87F-CEF64C1366ED}"/>
              </a:ext>
            </a:extLst>
          </p:cNvPr>
          <p:cNvSpPr txBox="1"/>
          <p:nvPr/>
        </p:nvSpPr>
        <p:spPr>
          <a:xfrm>
            <a:off x="1015906" y="2349969"/>
            <a:ext cx="6236736" cy="523220"/>
          </a:xfrm>
          <a:prstGeom prst="rect">
            <a:avLst/>
          </a:prstGeom>
          <a:noFill/>
        </p:spPr>
        <p:txBody>
          <a:bodyPr wrap="square">
            <a:spAutoFit/>
          </a:bodyPr>
          <a:lstStyle/>
          <a:p>
            <a:r>
              <a:rPr lang="en-US" sz="2800" b="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rPr>
              <a:t>12% compounded semi annually </a:t>
            </a:r>
            <a:endParaRPr lang="en-AU" sz="2800" b="1" dirty="0">
              <a:solidFill>
                <a:srgbClr val="C0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30349AD9-2662-4D06-99A9-08AE3699A61D}"/>
              </a:ext>
            </a:extLst>
          </p:cNvPr>
          <p:cNvSpPr txBox="1"/>
          <p:nvPr/>
        </p:nvSpPr>
        <p:spPr>
          <a:xfrm>
            <a:off x="867194" y="2765194"/>
            <a:ext cx="8101200" cy="523220"/>
          </a:xfrm>
          <a:prstGeom prst="rect">
            <a:avLst/>
          </a:prstGeom>
          <a:noFill/>
        </p:spPr>
        <p:txBody>
          <a:bodyPr wrap="square">
            <a:spAutoFit/>
          </a:bodyPr>
          <a:lstStyle/>
          <a:p>
            <a:r>
              <a:rPr lang="en-US" sz="2800" b="1" dirty="0">
                <a:latin typeface="Times New Roman" panose="02020603050405020304" pitchFamily="18" charset="0"/>
                <a:ea typeface="Constantia" panose="02030602050306030303" pitchFamily="18" charset="0"/>
                <a:cs typeface="Times New Roman" panose="02020603050405020304" pitchFamily="18" charset="0"/>
              </a:rPr>
              <a:t>r</a:t>
            </a:r>
            <a:r>
              <a:rPr lang="en-US" sz="2800" b="1" dirty="0">
                <a:effectLst/>
                <a:latin typeface="Times New Roman" panose="02020603050405020304" pitchFamily="18" charset="0"/>
                <a:ea typeface="Constantia" panose="02030602050306030303" pitchFamily="18" charset="0"/>
                <a:cs typeface="Times New Roman" panose="02020603050405020304" pitchFamily="18" charset="0"/>
              </a:rPr>
              <a:t> = 12%, M=2, &amp; </a:t>
            </a:r>
            <a:r>
              <a:rPr lang="en-US" sz="2800" b="1" dirty="0" err="1">
                <a:effectLst/>
                <a:latin typeface="Times New Roman" panose="02020603050405020304" pitchFamily="18" charset="0"/>
                <a:ea typeface="Constantia" panose="02030602050306030303" pitchFamily="18" charset="0"/>
                <a:cs typeface="Times New Roman" panose="02020603050405020304" pitchFamily="18" charset="0"/>
              </a:rPr>
              <a:t>i</a:t>
            </a:r>
            <a:r>
              <a:rPr lang="en-US" sz="2800" b="1" dirty="0">
                <a:effectLst/>
                <a:latin typeface="Times New Roman" panose="02020603050405020304" pitchFamily="18" charset="0"/>
                <a:ea typeface="Constantia" panose="02030602050306030303" pitchFamily="18" charset="0"/>
                <a:cs typeface="Times New Roman" panose="02020603050405020304" pitchFamily="18" charset="0"/>
              </a:rPr>
              <a:t> = r/M = 12/2 = 6% per 6 month </a:t>
            </a:r>
            <a:endParaRPr lang="en-AU"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4CCD5FD6-5498-4A1B-B600-DB6F5C089990}"/>
              </a:ext>
            </a:extLst>
          </p:cNvPr>
          <p:cNvSpPr txBox="1"/>
          <p:nvPr/>
        </p:nvSpPr>
        <p:spPr>
          <a:xfrm>
            <a:off x="972056" y="3213284"/>
            <a:ext cx="5097050" cy="523220"/>
          </a:xfrm>
          <a:prstGeom prst="rect">
            <a:avLst/>
          </a:prstGeom>
          <a:noFill/>
        </p:spPr>
        <p:txBody>
          <a:bodyPr wrap="square">
            <a:spAutoFit/>
          </a:bodyPr>
          <a:lstStyle/>
          <a:p>
            <a:r>
              <a:rPr lang="en-US" sz="2800" b="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rPr>
              <a:t>12% compounded quarterly</a:t>
            </a:r>
            <a:endParaRPr lang="en-AU" sz="2800" b="1" dirty="0">
              <a:solidFill>
                <a:srgbClr val="C00000"/>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23F56477-986E-40FE-B988-298700542D9D}"/>
              </a:ext>
            </a:extLst>
          </p:cNvPr>
          <p:cNvSpPr txBox="1"/>
          <p:nvPr/>
        </p:nvSpPr>
        <p:spPr>
          <a:xfrm>
            <a:off x="876788" y="3628509"/>
            <a:ext cx="7957930" cy="523220"/>
          </a:xfrm>
          <a:prstGeom prst="rect">
            <a:avLst/>
          </a:prstGeom>
          <a:noFill/>
        </p:spPr>
        <p:txBody>
          <a:bodyPr wrap="square">
            <a:spAutoFit/>
          </a:bodyPr>
          <a:lstStyle/>
          <a:p>
            <a:r>
              <a:rPr lang="en-US" sz="2800" b="1" dirty="0">
                <a:latin typeface="Times New Roman" panose="02020603050405020304" pitchFamily="18" charset="0"/>
                <a:ea typeface="Constantia" panose="02030602050306030303" pitchFamily="18" charset="0"/>
                <a:cs typeface="Times New Roman" panose="02020603050405020304" pitchFamily="18" charset="0"/>
              </a:rPr>
              <a:t>r</a:t>
            </a:r>
            <a:r>
              <a:rPr lang="en-US" sz="2800" b="1" dirty="0">
                <a:effectLst/>
                <a:latin typeface="Times New Roman" panose="02020603050405020304" pitchFamily="18" charset="0"/>
                <a:ea typeface="Constantia" panose="02030602050306030303" pitchFamily="18" charset="0"/>
                <a:cs typeface="Times New Roman" panose="02020603050405020304" pitchFamily="18" charset="0"/>
              </a:rPr>
              <a:t> = 12%, M=4, &amp; </a:t>
            </a:r>
            <a:r>
              <a:rPr lang="en-US" sz="2800" b="1" dirty="0" err="1">
                <a:effectLst/>
                <a:latin typeface="Times New Roman" panose="02020603050405020304" pitchFamily="18" charset="0"/>
                <a:ea typeface="Constantia" panose="02030602050306030303" pitchFamily="18" charset="0"/>
                <a:cs typeface="Times New Roman" panose="02020603050405020304" pitchFamily="18" charset="0"/>
              </a:rPr>
              <a:t>i</a:t>
            </a:r>
            <a:r>
              <a:rPr lang="en-US" sz="2800" b="1" dirty="0">
                <a:effectLst/>
                <a:latin typeface="Times New Roman" panose="02020603050405020304" pitchFamily="18" charset="0"/>
                <a:ea typeface="Constantia" panose="02030602050306030303" pitchFamily="18" charset="0"/>
                <a:cs typeface="Times New Roman" panose="02020603050405020304" pitchFamily="18" charset="0"/>
              </a:rPr>
              <a:t> = r/M = 12/4 =3% per 3 month </a:t>
            </a:r>
            <a:endParaRPr lang="en-AU" sz="28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7F2C4300-352F-4AB4-A8CA-1E9445F58411}"/>
              </a:ext>
            </a:extLst>
          </p:cNvPr>
          <p:cNvSpPr txBox="1"/>
          <p:nvPr/>
        </p:nvSpPr>
        <p:spPr>
          <a:xfrm>
            <a:off x="1015906" y="4095462"/>
            <a:ext cx="5097050" cy="523220"/>
          </a:xfrm>
          <a:prstGeom prst="rect">
            <a:avLst/>
          </a:prstGeom>
          <a:noFill/>
        </p:spPr>
        <p:txBody>
          <a:bodyPr wrap="square">
            <a:spAutoFit/>
          </a:bodyPr>
          <a:lstStyle/>
          <a:p>
            <a:r>
              <a:rPr lang="en-US" sz="2800" b="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rPr>
              <a:t>15% compounded weekly</a:t>
            </a:r>
            <a:endParaRPr lang="en-AU" sz="2800" b="1" dirty="0">
              <a:solidFill>
                <a:srgbClr val="C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2E0606B-277C-432B-9567-2475A27DA38A}"/>
              </a:ext>
            </a:extLst>
          </p:cNvPr>
          <p:cNvSpPr txBox="1"/>
          <p:nvPr/>
        </p:nvSpPr>
        <p:spPr>
          <a:xfrm>
            <a:off x="876788" y="4500586"/>
            <a:ext cx="8091606" cy="523220"/>
          </a:xfrm>
          <a:prstGeom prst="rect">
            <a:avLst/>
          </a:prstGeom>
          <a:noFill/>
        </p:spPr>
        <p:txBody>
          <a:bodyPr wrap="square">
            <a:spAutoFit/>
          </a:bodyPr>
          <a:lstStyle/>
          <a:p>
            <a:r>
              <a:rPr lang="en-US" sz="2800" b="1" dirty="0">
                <a:latin typeface="Times New Roman" panose="02020603050405020304" pitchFamily="18" charset="0"/>
                <a:ea typeface="Constantia" panose="02030602050306030303" pitchFamily="18" charset="0"/>
                <a:cs typeface="Times New Roman" panose="02020603050405020304" pitchFamily="18" charset="0"/>
              </a:rPr>
              <a:t>r</a:t>
            </a:r>
            <a:r>
              <a:rPr lang="en-US" sz="2800" b="1" dirty="0">
                <a:effectLst/>
                <a:latin typeface="Times New Roman" panose="02020603050405020304" pitchFamily="18" charset="0"/>
                <a:ea typeface="Constantia" panose="02030602050306030303" pitchFamily="18" charset="0"/>
                <a:cs typeface="Times New Roman" panose="02020603050405020304" pitchFamily="18" charset="0"/>
              </a:rPr>
              <a:t> = 15%, M=52, &amp; </a:t>
            </a:r>
            <a:r>
              <a:rPr lang="en-US" sz="2800" b="1" dirty="0" err="1">
                <a:effectLst/>
                <a:latin typeface="Times New Roman" panose="02020603050405020304" pitchFamily="18" charset="0"/>
                <a:ea typeface="Constantia" panose="02030602050306030303" pitchFamily="18" charset="0"/>
                <a:cs typeface="Times New Roman" panose="02020603050405020304" pitchFamily="18" charset="0"/>
              </a:rPr>
              <a:t>i</a:t>
            </a:r>
            <a:r>
              <a:rPr lang="en-US" sz="2800" b="1" dirty="0">
                <a:effectLst/>
                <a:latin typeface="Times New Roman" panose="02020603050405020304" pitchFamily="18" charset="0"/>
                <a:ea typeface="Constantia" panose="02030602050306030303" pitchFamily="18" charset="0"/>
                <a:cs typeface="Times New Roman" panose="02020603050405020304" pitchFamily="18" charset="0"/>
              </a:rPr>
              <a:t> = r/M = 15/52=0.29% per  </a:t>
            </a:r>
            <a:r>
              <a:rPr lang="en-US" sz="2800" b="1" dirty="0">
                <a:latin typeface="Times New Roman" panose="02020603050405020304" pitchFamily="18" charset="0"/>
                <a:ea typeface="Constantia" panose="02030602050306030303" pitchFamily="18" charset="0"/>
                <a:cs typeface="Times New Roman" panose="02020603050405020304" pitchFamily="18" charset="0"/>
              </a:rPr>
              <a:t>week</a:t>
            </a:r>
            <a:r>
              <a:rPr lang="en-US" sz="2800" b="1" dirty="0">
                <a:effectLst/>
                <a:latin typeface="Times New Roman" panose="02020603050405020304" pitchFamily="18" charset="0"/>
                <a:ea typeface="Constantia" panose="02030602050306030303" pitchFamily="18" charset="0"/>
                <a:cs typeface="Times New Roman" panose="02020603050405020304" pitchFamily="18" charset="0"/>
              </a:rPr>
              <a:t> </a:t>
            </a:r>
            <a:endParaRPr lang="en-AU" sz="2800" b="1" dirty="0">
              <a:latin typeface="Times New Roman" panose="02020603050405020304" pitchFamily="18" charset="0"/>
              <a:cs typeface="Times New Roman" panose="02020603050405020304" pitchFamily="18" charset="0"/>
            </a:endParaRPr>
          </a:p>
        </p:txBody>
      </p:sp>
      <p:sp>
        <p:nvSpPr>
          <p:cNvPr id="12" name="Title 1"/>
          <p:cNvSpPr>
            <a:spLocks noGrp="1"/>
          </p:cNvSpPr>
          <p:nvPr>
            <p:ph type="title"/>
          </p:nvPr>
        </p:nvSpPr>
        <p:spPr>
          <a:xfrm>
            <a:off x="1725706" y="355564"/>
            <a:ext cx="7418294" cy="1325563"/>
          </a:xfrm>
        </p:spPr>
        <p:txBody>
          <a:bodyPr>
            <a:normAutofit/>
          </a:bodyPr>
          <a:lstStyle/>
          <a:p>
            <a:r>
              <a:rPr lang="en-US" altLang="en-US" sz="3200" b="1" dirty="0">
                <a:solidFill>
                  <a:srgbClr val="002060"/>
                </a:solidFill>
                <a:latin typeface="Times New Roman" panose="02020603050405020304" pitchFamily="18" charset="0"/>
                <a:cs typeface="Times New Roman" panose="02020603050405020304" pitchFamily="18" charset="0"/>
              </a:rPr>
              <a:t>Example</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36535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36990"/>
            <a:ext cx="10515600"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Effective Interest Rate</a:t>
            </a:r>
          </a:p>
        </p:txBody>
      </p:sp>
      <p:sp>
        <p:nvSpPr>
          <p:cNvPr id="3" name="Content Placeholder 2"/>
          <p:cNvSpPr>
            <a:spLocks noGrp="1"/>
          </p:cNvSpPr>
          <p:nvPr>
            <p:ph idx="1"/>
          </p:nvPr>
        </p:nvSpPr>
        <p:spPr>
          <a:xfrm>
            <a:off x="512935" y="1188791"/>
            <a:ext cx="8846726" cy="5234082"/>
          </a:xfrm>
        </p:spPr>
        <p:txBody>
          <a:bodyPr>
            <a:normAutofit lnSpcReduction="10000"/>
          </a:bodyPr>
          <a:lstStyle/>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Suppose that $ 1,000 to be invested at a nominal rate of 12% compounded semiannually. </a:t>
            </a:r>
          </a:p>
          <a:p>
            <a:pPr algn="just">
              <a:lnSpc>
                <a:spcPct val="115000"/>
              </a:lnSpc>
              <a:buFont typeface="Wingdings" panose="05000000000000000000" pitchFamily="2" charset="2"/>
              <a:buChar char="Ø"/>
            </a:pPr>
            <a:r>
              <a:rPr lang="en-US" b="1" dirty="0" smtClean="0">
                <a:latin typeface="Times New Roman" panose="02020603050405020304" pitchFamily="18" charset="0"/>
                <a:ea typeface="Times New Roman" panose="02020603050405020304" pitchFamily="18" charset="0"/>
              </a:rPr>
              <a:t>The interest rate per compounding period is r/M = 12%/2 = 6% per six months. </a:t>
            </a:r>
            <a:endParaRPr lang="en-AU" b="1" dirty="0" smtClean="0">
              <a:effectLst/>
              <a:latin typeface="Times New Roman" panose="02020603050405020304" pitchFamily="18" charset="0"/>
              <a:ea typeface="Times New Roman" panose="02020603050405020304" pitchFamily="18" charset="0"/>
            </a:endParaRPr>
          </a:p>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The interest earned during first six months is 1,000* 0.12/2 = $ 60 </a:t>
            </a:r>
            <a:endParaRPr lang="en-AU" b="1" dirty="0" smtClean="0">
              <a:effectLst/>
              <a:latin typeface="Times New Roman" panose="02020603050405020304" pitchFamily="18" charset="0"/>
              <a:ea typeface="Times New Roman" panose="02020603050405020304" pitchFamily="18" charset="0"/>
            </a:endParaRPr>
          </a:p>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Total principal at the end of the first six months =          $ (1,000+60)</a:t>
            </a:r>
            <a:r>
              <a:rPr lang="en-US" b="1" dirty="0" smtClean="0">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 $ 1,060</a:t>
            </a:r>
            <a:endParaRPr lang="en-AU" b="1" dirty="0" smtClean="0">
              <a:effectLst/>
              <a:latin typeface="Times New Roman" panose="02020603050405020304" pitchFamily="18" charset="0"/>
              <a:ea typeface="Times New Roman" panose="02020603050405020304" pitchFamily="18" charset="0"/>
            </a:endParaRPr>
          </a:p>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Interest earned during the second six months is              $ 1,060*0.12/2</a:t>
            </a:r>
            <a:r>
              <a:rPr lang="en-US" b="1" dirty="0" smtClean="0">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 $ 63.60 </a:t>
            </a:r>
            <a:endParaRPr lang="en-AU" b="1"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0492392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0623" y="1348348"/>
            <a:ext cx="8830235" cy="5142604"/>
          </a:xfrm>
        </p:spPr>
        <p:txBody>
          <a:bodyPr>
            <a:normAutofit/>
          </a:bodyPr>
          <a:lstStyle/>
          <a:p>
            <a:pPr>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Total interest at the end of 1 year = $ 60+ $ 63.60 </a:t>
            </a:r>
          </a:p>
          <a:p>
            <a:pPr marL="0" indent="0">
              <a:buNone/>
            </a:pPr>
            <a:r>
              <a:rPr lang="en-US" b="1" dirty="0">
                <a:latin typeface="Times New Roman" panose="02020603050405020304" pitchFamily="18" charset="0"/>
                <a:ea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 $ 123.60</a:t>
            </a:r>
            <a:endParaRPr lang="en-AU" dirty="0" smtClean="0"/>
          </a:p>
          <a:p>
            <a:pPr algn="just">
              <a:lnSpc>
                <a:spcPct val="115000"/>
              </a:lnSpc>
              <a:buFont typeface="Wingdings" panose="05000000000000000000" pitchFamily="2" charset="2"/>
              <a:buChar char="Ø"/>
            </a:pPr>
            <a:r>
              <a:rPr lang="en-US" b="1" dirty="0" smtClean="0">
                <a:solidFill>
                  <a:srgbClr val="FF0000"/>
                </a:solidFill>
                <a:effectLst/>
                <a:latin typeface="Times New Roman" panose="02020603050405020304" pitchFamily="18" charset="0"/>
                <a:ea typeface="Times New Roman" panose="02020603050405020304" pitchFamily="18" charset="0"/>
              </a:rPr>
              <a:t>The effective annual interest rate for the entire year </a:t>
            </a:r>
          </a:p>
          <a:p>
            <a:pPr marL="0" indent="0" algn="just">
              <a:lnSpc>
                <a:spcPct val="115000"/>
              </a:lnSpc>
              <a:buNone/>
            </a:pPr>
            <a:r>
              <a:rPr lang="en-US" b="1" dirty="0" smtClean="0">
                <a:solidFill>
                  <a:srgbClr val="FF0000"/>
                </a:solidFill>
                <a:latin typeface="Times New Roman" panose="02020603050405020304" pitchFamily="18" charset="0"/>
                <a:ea typeface="Times New Roman" panose="02020603050405020304" pitchFamily="18" charset="0"/>
              </a:rPr>
              <a:t>                            </a:t>
            </a:r>
            <a:r>
              <a:rPr lang="en-US" b="1" dirty="0" smtClean="0">
                <a:solidFill>
                  <a:srgbClr val="FF0000"/>
                </a:solidFill>
                <a:effectLst/>
                <a:latin typeface="Times New Roman" panose="02020603050405020304" pitchFamily="18" charset="0"/>
                <a:ea typeface="Times New Roman" panose="02020603050405020304" pitchFamily="18" charset="0"/>
              </a:rPr>
              <a:t>= 123.60/1,000 * 100 = 12.36%</a:t>
            </a:r>
            <a:endParaRPr lang="en-AU" b="1" dirty="0" smtClean="0">
              <a:solidFill>
                <a:srgbClr val="FF0000"/>
              </a:solidFill>
              <a:effectLst/>
              <a:latin typeface="Times New Roman" panose="02020603050405020304" pitchFamily="18" charset="0"/>
              <a:ea typeface="Times New Roman" panose="02020603050405020304" pitchFamily="18" charset="0"/>
            </a:endParaRPr>
          </a:p>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The </a:t>
            </a:r>
            <a:r>
              <a:rPr lang="en-US" b="1" i="1" dirty="0" smtClean="0">
                <a:effectLst/>
                <a:latin typeface="Times New Roman" panose="02020603050405020304" pitchFamily="18" charset="0"/>
                <a:ea typeface="Times New Roman" panose="02020603050405020304" pitchFamily="18" charset="0"/>
              </a:rPr>
              <a:t>exact or the actual rate</a:t>
            </a:r>
            <a:r>
              <a:rPr lang="en-US" b="1" dirty="0" smtClean="0">
                <a:effectLst/>
                <a:latin typeface="Times New Roman" panose="02020603050405020304" pitchFamily="18" charset="0"/>
                <a:ea typeface="Times New Roman" panose="02020603050405020304" pitchFamily="18" charset="0"/>
              </a:rPr>
              <a:t> of interest earned on the principal during one year is known as the </a:t>
            </a:r>
            <a:r>
              <a:rPr lang="en-US" b="1" i="1" dirty="0" smtClean="0">
                <a:effectLst/>
                <a:latin typeface="Times New Roman" panose="02020603050405020304" pitchFamily="18" charset="0"/>
                <a:ea typeface="Times New Roman" panose="02020603050405020304" pitchFamily="18" charset="0"/>
              </a:rPr>
              <a:t>effective interest (</a:t>
            </a:r>
            <a:r>
              <a:rPr lang="en-US" b="1" i="1" dirty="0" err="1" smtClean="0">
                <a:effectLst/>
                <a:latin typeface="Times New Roman" panose="02020603050405020304" pitchFamily="18" charset="0"/>
                <a:ea typeface="Times New Roman" panose="02020603050405020304" pitchFamily="18" charset="0"/>
              </a:rPr>
              <a:t>i</a:t>
            </a:r>
            <a:r>
              <a:rPr lang="en-US" b="1" i="1" dirty="0" smtClean="0">
                <a:effectLst/>
                <a:latin typeface="Times New Roman" panose="02020603050405020304" pitchFamily="18" charset="0"/>
                <a:ea typeface="Times New Roman" panose="02020603050405020304" pitchFamily="18" charset="0"/>
              </a:rPr>
              <a:t>).</a:t>
            </a:r>
            <a:r>
              <a:rPr lang="en-US" b="1" dirty="0" smtClean="0">
                <a:effectLst/>
                <a:latin typeface="Times New Roman" panose="02020603050405020304" pitchFamily="18" charset="0"/>
                <a:ea typeface="Times New Roman" panose="02020603050405020304" pitchFamily="18" charset="0"/>
              </a:rPr>
              <a:t> </a:t>
            </a:r>
          </a:p>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The effective interest rates are always expressed on an annual basis unless specifically stated otherwise.</a:t>
            </a:r>
            <a:endParaRPr lang="en-AU" b="1" dirty="0" smtClean="0">
              <a:effectLst/>
              <a:latin typeface="Times New Roman" panose="02020603050405020304" pitchFamily="18" charset="0"/>
              <a:ea typeface="Times New Roman" panose="02020603050405020304" pitchFamily="18" charset="0"/>
            </a:endParaRPr>
          </a:p>
          <a:p>
            <a:endParaRPr lang="en-AU" dirty="0"/>
          </a:p>
        </p:txBody>
      </p:sp>
      <p:sp>
        <p:nvSpPr>
          <p:cNvPr id="4" name="Title 1"/>
          <p:cNvSpPr>
            <a:spLocks noGrp="1"/>
          </p:cNvSpPr>
          <p:nvPr>
            <p:ph type="title"/>
          </p:nvPr>
        </p:nvSpPr>
        <p:spPr>
          <a:xfrm>
            <a:off x="1737449" y="177331"/>
            <a:ext cx="7418294"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Effective Interest Rate</a:t>
            </a:r>
          </a:p>
        </p:txBody>
      </p:sp>
    </p:spTree>
    <p:extLst>
      <p:ext uri="{BB962C8B-B14F-4D97-AF65-F5344CB8AC3E}">
        <p14:creationId xmlns:p14="http://schemas.microsoft.com/office/powerpoint/2010/main" val="248448006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3755" y="500062"/>
            <a:ext cx="6977332" cy="1325563"/>
          </a:xfrm>
        </p:spPr>
        <p:txBody>
          <a:bodyPr>
            <a:noAutofit/>
          </a:bodyPr>
          <a:lstStyle/>
          <a:p>
            <a:pPr algn="ctr"/>
            <a:r>
              <a:rPr lang="en-US" sz="3200" b="1" dirty="0">
                <a:solidFill>
                  <a:srgbClr val="002060"/>
                </a:solidFill>
                <a:latin typeface="Times New Roman" panose="02020603050405020304" pitchFamily="18" charset="0"/>
                <a:cs typeface="Times New Roman" panose="02020603050405020304" pitchFamily="18" charset="0"/>
              </a:rPr>
              <a:t>Relation between effective (</a:t>
            </a:r>
            <a:r>
              <a:rPr lang="en-US" sz="3200" b="1" dirty="0" err="1">
                <a:solidFill>
                  <a:srgbClr val="002060"/>
                </a:solidFill>
                <a:latin typeface="Times New Roman" panose="02020603050405020304" pitchFamily="18" charset="0"/>
                <a:cs typeface="Times New Roman" panose="02020603050405020304" pitchFamily="18" charset="0"/>
              </a:rPr>
              <a:t>i</a:t>
            </a:r>
            <a:r>
              <a:rPr lang="en-US" sz="3200" b="1" dirty="0">
                <a:solidFill>
                  <a:srgbClr val="002060"/>
                </a:solidFill>
                <a:latin typeface="Times New Roman" panose="02020603050405020304" pitchFamily="18" charset="0"/>
                <a:cs typeface="Times New Roman" panose="02020603050405020304" pitchFamily="18" charset="0"/>
              </a:rPr>
              <a:t>) and nominal (r) interest rate</a:t>
            </a:r>
            <a:r>
              <a:rPr lang="en-AU" sz="3200" b="1" dirty="0">
                <a:solidFill>
                  <a:srgbClr val="002060"/>
                </a:solidFill>
                <a:latin typeface="Times New Roman" panose="02020603050405020304" pitchFamily="18" charset="0"/>
                <a:cs typeface="Times New Roman" panose="02020603050405020304" pitchFamily="18" charset="0"/>
              </a:rPr>
              <a:t/>
            </a:r>
            <a:br>
              <a:rPr lang="en-AU" sz="3200" b="1" dirty="0">
                <a:solidFill>
                  <a:srgbClr val="002060"/>
                </a:solidFill>
                <a:latin typeface="Times New Roman" panose="02020603050405020304" pitchFamily="18" charset="0"/>
                <a:cs typeface="Times New Roman" panose="02020603050405020304" pitchFamily="18" charset="0"/>
              </a:rPr>
            </a:br>
            <a:endParaRPr lang="en-US" sz="3200" dirty="0">
              <a:solidFill>
                <a:srgbClr val="002060"/>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708803" y="1937769"/>
                <a:ext cx="10515600" cy="4351338"/>
              </a:xfrm>
            </p:spPr>
            <p:txBody>
              <a:bodyPr/>
              <a:lstStyle/>
              <a:p>
                <a:pPr marL="0" indent="0" algn="ctr">
                  <a:buNone/>
                </a:pPr>
                <a14:m>
                  <m:oMath xmlns:m="http://schemas.openxmlformats.org/officeDocument/2006/math">
                    <m:r>
                      <a:rPr lang="en-US" sz="4800" b="1" i="1" smtClean="0">
                        <a:solidFill>
                          <a:srgbClr val="C00000"/>
                        </a:solidFill>
                        <a:latin typeface="Cambria Math" panose="02040503050406030204" pitchFamily="18" charset="0"/>
                      </a:rPr>
                      <m:t>𝐢</m:t>
                    </m:r>
                    <m:r>
                      <a:rPr lang="en-AU" sz="4800" b="1" i="1">
                        <a:solidFill>
                          <a:srgbClr val="C00000"/>
                        </a:solidFill>
                        <a:latin typeface="Cambria Math" panose="02040503050406030204" pitchFamily="18" charset="0"/>
                      </a:rPr>
                      <m:t>𝒆𝒇𝒇</m:t>
                    </m:r>
                    <m:r>
                      <a:rPr lang="en-US" sz="4800" b="1">
                        <a:solidFill>
                          <a:srgbClr val="C00000"/>
                        </a:solidFill>
                        <a:latin typeface="Cambria Math" panose="02040503050406030204" pitchFamily="18" charset="0"/>
                      </a:rPr>
                      <m:t>=</m:t>
                    </m:r>
                    <m:sSup>
                      <m:sSupPr>
                        <m:ctrlPr>
                          <a:rPr lang="en-AU" sz="4800" b="1" i="1">
                            <a:solidFill>
                              <a:srgbClr val="C00000"/>
                            </a:solidFill>
                            <a:latin typeface="Cambria Math" panose="02040503050406030204" pitchFamily="18" charset="0"/>
                          </a:rPr>
                        </m:ctrlPr>
                      </m:sSupPr>
                      <m:e>
                        <m:r>
                          <a:rPr lang="en-US" sz="4800" b="1">
                            <a:solidFill>
                              <a:srgbClr val="C00000"/>
                            </a:solidFill>
                            <a:latin typeface="Cambria Math" panose="02040503050406030204" pitchFamily="18" charset="0"/>
                          </a:rPr>
                          <m:t>(</m:t>
                        </m:r>
                        <m:r>
                          <a:rPr lang="en-US" sz="4800" b="1" i="1">
                            <a:solidFill>
                              <a:srgbClr val="C00000"/>
                            </a:solidFill>
                            <a:latin typeface="Cambria Math" panose="02040503050406030204" pitchFamily="18" charset="0"/>
                          </a:rPr>
                          <m:t>𝟏</m:t>
                        </m:r>
                        <m:r>
                          <a:rPr lang="en-US" sz="4800" b="1">
                            <a:solidFill>
                              <a:srgbClr val="C00000"/>
                            </a:solidFill>
                            <a:latin typeface="Cambria Math" panose="02040503050406030204" pitchFamily="18" charset="0"/>
                          </a:rPr>
                          <m:t>+</m:t>
                        </m:r>
                        <m:r>
                          <a:rPr lang="en-US" sz="4800" b="1" i="1">
                            <a:solidFill>
                              <a:srgbClr val="C00000"/>
                            </a:solidFill>
                            <a:latin typeface="Cambria Math" panose="02040503050406030204" pitchFamily="18" charset="0"/>
                          </a:rPr>
                          <m:t>𝐫</m:t>
                        </m:r>
                        <m:r>
                          <a:rPr lang="en-US" sz="4800" b="1">
                            <a:solidFill>
                              <a:srgbClr val="C00000"/>
                            </a:solidFill>
                            <a:latin typeface="Cambria Math" panose="02040503050406030204" pitchFamily="18" charset="0"/>
                          </a:rPr>
                          <m:t>/</m:t>
                        </m:r>
                        <m:r>
                          <a:rPr lang="en-US" sz="4800" b="1" i="1">
                            <a:solidFill>
                              <a:srgbClr val="C00000"/>
                            </a:solidFill>
                            <a:latin typeface="Cambria Math" panose="02040503050406030204" pitchFamily="18" charset="0"/>
                          </a:rPr>
                          <m:t>𝐌</m:t>
                        </m:r>
                        <m:r>
                          <a:rPr lang="en-US" sz="4800" b="1">
                            <a:solidFill>
                              <a:srgbClr val="C00000"/>
                            </a:solidFill>
                            <a:latin typeface="Cambria Math" panose="02040503050406030204" pitchFamily="18" charset="0"/>
                          </a:rPr>
                          <m:t>)</m:t>
                        </m:r>
                      </m:e>
                      <m:sup>
                        <m:r>
                          <a:rPr lang="en-US" sz="4800" b="1" i="1">
                            <a:solidFill>
                              <a:srgbClr val="C00000"/>
                            </a:solidFill>
                            <a:latin typeface="Cambria Math" panose="02040503050406030204" pitchFamily="18" charset="0"/>
                          </a:rPr>
                          <m:t>𝐌</m:t>
                        </m:r>
                      </m:sup>
                    </m:sSup>
                  </m:oMath>
                </a14:m>
                <a:r>
                  <a:rPr lang="en-US" sz="4800" dirty="0">
                    <a:solidFill>
                      <a:srgbClr val="C00000"/>
                    </a:solidFill>
                    <a:latin typeface="Times New Roman" panose="02020603050405020304" pitchFamily="18" charset="0"/>
                    <a:cs typeface="Times New Roman" panose="02020603050405020304" pitchFamily="18" charset="0"/>
                  </a:rPr>
                  <a:t>-1, </a:t>
                </a:r>
                <a:r>
                  <a:rPr lang="en-US" dirty="0">
                    <a:solidFill>
                      <a:srgbClr val="C00000"/>
                    </a:solidFill>
                    <a:latin typeface="Times New Roman" panose="02020603050405020304" pitchFamily="18" charset="0"/>
                    <a:cs typeface="Times New Roman" panose="02020603050405020304" pitchFamily="18" charset="0"/>
                  </a:rPr>
                  <a:t>  </a:t>
                </a:r>
              </a:p>
              <a:p>
                <a:pPr marL="0" indent="0" algn="just">
                  <a:lnSpc>
                    <a:spcPct val="115000"/>
                  </a:lnSpc>
                  <a:buNone/>
                </a:pP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15000"/>
                  </a:lnSpc>
                  <a:buNone/>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M </a:t>
                </a:r>
                <a:r>
                  <a:rPr lang="en-US" b="1" dirty="0">
                    <a:latin typeface="Times New Roman" panose="02020603050405020304" pitchFamily="18" charset="0"/>
                    <a:ea typeface="Times New Roman" panose="02020603050405020304" pitchFamily="18" charset="0"/>
                    <a:cs typeface="Times New Roman" panose="02020603050405020304" pitchFamily="18" charset="0"/>
                  </a:rPr>
                  <a:t>is the compounding period per year. </a:t>
                </a: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15000"/>
                  </a:lnSpc>
                  <a:buNone/>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r is the annual interest expressed on an annual basis.</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pPr>
                <a:r>
                  <a:rPr lang="en-US" b="1" dirty="0">
                    <a:latin typeface="Times New Roman" panose="02020603050405020304" pitchFamily="18" charset="0"/>
                    <a:ea typeface="Times New Roman" panose="02020603050405020304" pitchFamily="18" charset="0"/>
                    <a:cs typeface="Times New Roman" panose="02020603050405020304" pitchFamily="18" charset="0"/>
                  </a:rPr>
                  <a:t>As from the above example, the effective interest rate for 12% compounded semi annually,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pPr>
                <a14:m>
                  <m:oMath xmlns:m="http://schemas.openxmlformats.org/officeDocument/2006/math">
                    <m:r>
                      <a:rPr lang="en-US" b="1" i="1">
                        <a:latin typeface="Cambria Math" panose="02040503050406030204" pitchFamily="18" charset="0"/>
                        <a:ea typeface="Times New Roman" panose="02020603050405020304" pitchFamily="18" charset="0"/>
                      </a:rPr>
                      <m:t>𝒊</m:t>
                    </m:r>
                    <m:r>
                      <a:rPr lang="en-US" b="1" i="1">
                        <a:latin typeface="Cambria Math" panose="02040503050406030204" pitchFamily="18" charset="0"/>
                        <a:ea typeface="Times New Roman" panose="02020603050405020304" pitchFamily="18" charset="0"/>
                      </a:rPr>
                      <m:t>=</m:t>
                    </m:r>
                    <m:sSup>
                      <m:sSupPr>
                        <m:ctrlPr>
                          <a:rPr lang="en-AU" b="1" i="1">
                            <a:latin typeface="Cambria Math" panose="02040503050406030204" pitchFamily="18" charset="0"/>
                            <a:ea typeface="Times New Roman" panose="02020603050405020304" pitchFamily="18" charset="0"/>
                          </a:rPr>
                        </m:ctrlPr>
                      </m:sSupPr>
                      <m:e>
                        <m:r>
                          <a:rPr lang="en-US" b="1" i="1">
                            <a:latin typeface="Cambria Math" panose="02040503050406030204" pitchFamily="18" charset="0"/>
                            <a:ea typeface="Times New Roman" panose="02020603050405020304" pitchFamily="18" charset="0"/>
                          </a:rPr>
                          <m:t>(</m:t>
                        </m:r>
                        <m:r>
                          <a:rPr lang="en-US" b="1" i="1">
                            <a:latin typeface="Cambria Math" panose="02040503050406030204" pitchFamily="18" charset="0"/>
                            <a:ea typeface="Times New Roman" panose="02020603050405020304" pitchFamily="18" charset="0"/>
                          </a:rPr>
                          <m:t>𝟏</m:t>
                        </m:r>
                        <m:r>
                          <a:rPr lang="en-US" b="1" i="1">
                            <a:latin typeface="Cambria Math" panose="02040503050406030204" pitchFamily="18" charset="0"/>
                            <a:ea typeface="Times New Roman" panose="02020603050405020304" pitchFamily="18" charset="0"/>
                          </a:rPr>
                          <m:t>+</m:t>
                        </m:r>
                        <m:r>
                          <a:rPr lang="en-US" b="1" i="1">
                            <a:latin typeface="Cambria Math" panose="02040503050406030204" pitchFamily="18" charset="0"/>
                            <a:ea typeface="Times New Roman" panose="02020603050405020304" pitchFamily="18" charset="0"/>
                          </a:rPr>
                          <m:t>𝒓</m:t>
                        </m:r>
                        <m:r>
                          <a:rPr lang="en-US" b="1" i="1">
                            <a:latin typeface="Cambria Math" panose="02040503050406030204" pitchFamily="18" charset="0"/>
                            <a:ea typeface="Times New Roman" panose="02020603050405020304" pitchFamily="18" charset="0"/>
                          </a:rPr>
                          <m:t>/</m:t>
                        </m:r>
                        <m:r>
                          <a:rPr lang="en-US" b="1" i="1">
                            <a:latin typeface="Cambria Math" panose="02040503050406030204" pitchFamily="18" charset="0"/>
                            <a:ea typeface="Times New Roman" panose="02020603050405020304" pitchFamily="18" charset="0"/>
                          </a:rPr>
                          <m:t>𝑴</m:t>
                        </m:r>
                        <m:r>
                          <a:rPr lang="en-US" b="1" i="1">
                            <a:latin typeface="Cambria Math" panose="02040503050406030204" pitchFamily="18" charset="0"/>
                            <a:ea typeface="Times New Roman" panose="02020603050405020304" pitchFamily="18" charset="0"/>
                          </a:rPr>
                          <m:t>)</m:t>
                        </m:r>
                      </m:e>
                      <m:sup>
                        <m:r>
                          <a:rPr lang="en-US" b="1" i="1">
                            <a:latin typeface="Cambria Math" panose="02040503050406030204" pitchFamily="18" charset="0"/>
                            <a:ea typeface="Times New Roman" panose="02020603050405020304" pitchFamily="18" charset="0"/>
                          </a:rPr>
                          <m:t>𝑴</m:t>
                        </m:r>
                      </m:sup>
                    </m:sSup>
                  </m:oMath>
                </a14:m>
                <a:r>
                  <a:rPr lang="en-US" b="1" dirty="0">
                    <a:latin typeface="Times New Roman" panose="02020603050405020304" pitchFamily="18" charset="0"/>
                    <a:ea typeface="Times New Roman" panose="02020603050405020304" pitchFamily="18" charset="0"/>
                    <a:cs typeface="Times New Roman" panose="02020603050405020304" pitchFamily="18" charset="0"/>
                  </a:rPr>
                  <a:t>-1 = (1+0.12/2) </a:t>
                </a:r>
                <a:r>
                  <a:rPr lang="en-US" b="1" baseline="30000" dirty="0">
                    <a:latin typeface="Times New Roman" panose="02020603050405020304" pitchFamily="18" charset="0"/>
                    <a:ea typeface="Times New Roman" panose="02020603050405020304" pitchFamily="18" charset="0"/>
                    <a:cs typeface="Times New Roman" panose="02020603050405020304" pitchFamily="18" charset="0"/>
                  </a:rPr>
                  <a:t>2 </a:t>
                </a:r>
                <a:r>
                  <a:rPr lang="en-US" b="1" dirty="0">
                    <a:latin typeface="Times New Roman" panose="02020603050405020304" pitchFamily="18" charset="0"/>
                    <a:ea typeface="Times New Roman" panose="02020603050405020304" pitchFamily="18" charset="0"/>
                    <a:cs typeface="Times New Roman" panose="02020603050405020304" pitchFamily="18" charset="0"/>
                  </a:rPr>
                  <a:t>-1 = 12.36%</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endParaRPr lang="en-AU"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708803" y="1937769"/>
                <a:ext cx="10515600" cy="4351338"/>
              </a:xfrm>
              <a:blipFill rotWithShape="0">
                <a:blip r:embed="rId2"/>
                <a:stretch>
                  <a:fillRect l="-1159" t="-4482" r="-1217" b="-2941"/>
                </a:stretch>
              </a:blipFill>
            </p:spPr>
            <p:txBody>
              <a:bodyPr/>
              <a:lstStyle/>
              <a:p>
                <a:r>
                  <a:rPr lang="en-US">
                    <a:noFill/>
                  </a:rPr>
                  <a:t> </a:t>
                </a:r>
              </a:p>
            </p:txBody>
          </p:sp>
        </mc:Fallback>
      </mc:AlternateContent>
    </p:spTree>
    <p:extLst>
      <p:ext uri="{BB962C8B-B14F-4D97-AF65-F5344CB8AC3E}">
        <p14:creationId xmlns:p14="http://schemas.microsoft.com/office/powerpoint/2010/main" val="41873460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870576" cy="1325563"/>
          </a:xfrm>
        </p:spPr>
        <p:txBody>
          <a:bodyPr>
            <a:normAutofit/>
          </a:bodyPr>
          <a:lstStyle/>
          <a:p>
            <a:pPr algn="ctr"/>
            <a:r>
              <a:rPr lang="en-AU" sz="3200" b="1" dirty="0">
                <a:solidFill>
                  <a:srgbClr val="002060"/>
                </a:solidFill>
                <a:latin typeface="Times New Roman" panose="02020603050405020304" pitchFamily="18" charset="0"/>
                <a:cs typeface="Times New Roman" panose="02020603050405020304" pitchFamily="18" charset="0"/>
              </a:rPr>
              <a:t>Difference Between Nominal and Effective Interest rate</a:t>
            </a:r>
          </a:p>
        </p:txBody>
      </p:sp>
      <p:sp>
        <p:nvSpPr>
          <p:cNvPr id="3" name="Content Placeholder 2"/>
          <p:cNvSpPr>
            <a:spLocks noGrp="1"/>
          </p:cNvSpPr>
          <p:nvPr>
            <p:ph idx="1"/>
          </p:nvPr>
        </p:nvSpPr>
        <p:spPr>
          <a:xfrm>
            <a:off x="690282" y="1570130"/>
            <a:ext cx="9018494" cy="5005481"/>
          </a:xfrm>
        </p:spPr>
        <p:txBody>
          <a:bodyPr>
            <a:normAutofit lnSpcReduction="10000"/>
          </a:bodyPr>
          <a:lstStyle/>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Nominal interest rate is expressed on an annual basis but the compounding period is less than annual where as effective interest rate is expressed on an annual basis and compound is also on annual basis.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Nominal interest rate is always less than effective interest rate on an annual basis where as Effective interest rate is always greater than the nominal interest rate.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330727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49973"/>
            <a:ext cx="10515600" cy="1325563"/>
          </a:xfrm>
        </p:spPr>
        <p:txBody>
          <a:bodyPr>
            <a:normAutofit/>
          </a:bodyPr>
          <a:lstStyle/>
          <a:p>
            <a:r>
              <a:rPr lang="en-AU" sz="2900" b="1" dirty="0">
                <a:solidFill>
                  <a:srgbClr val="002060"/>
                </a:solidFill>
                <a:latin typeface="Times New Roman" panose="02020603050405020304" pitchFamily="18" charset="0"/>
                <a:cs typeface="Times New Roman" panose="02020603050405020304" pitchFamily="18" charset="0"/>
              </a:rPr>
              <a:t>Numerical </a:t>
            </a:r>
            <a:r>
              <a:rPr lang="en-AU" sz="2900" b="1" dirty="0" smtClean="0">
                <a:solidFill>
                  <a:srgbClr val="002060"/>
                </a:solidFill>
                <a:latin typeface="Times New Roman" panose="02020603050405020304" pitchFamily="18" charset="0"/>
                <a:cs typeface="Times New Roman" panose="02020603050405020304" pitchFamily="18" charset="0"/>
              </a:rPr>
              <a:t>Example</a:t>
            </a:r>
            <a:endParaRPr lang="en-AU" sz="2900" b="1" dirty="0">
              <a:solidFill>
                <a:srgbClr val="002060"/>
              </a:solidFill>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 xmlns:a16="http://schemas.microsoft.com/office/drawing/2014/main" id="{CBD3F770-5FDD-4F83-AEA3-1C60621B86BA}"/>
              </a:ext>
            </a:extLst>
          </p:cNvPr>
          <p:cNvSpPr>
            <a:spLocks noGrp="1"/>
          </p:cNvSpPr>
          <p:nvPr>
            <p:ph idx="1"/>
          </p:nvPr>
        </p:nvSpPr>
        <p:spPr>
          <a:xfrm>
            <a:off x="591670" y="1102660"/>
            <a:ext cx="9224683" cy="5876364"/>
          </a:xfrm>
        </p:spPr>
        <p:txBody>
          <a:bodyPr>
            <a:normAutofit fontScale="97500"/>
          </a:bodyPr>
          <a:lstStyle/>
          <a:p>
            <a:pPr marL="0" indent="0" algn="just">
              <a:lnSpc>
                <a:spcPct val="170000"/>
              </a:lnSpc>
              <a:buNone/>
            </a:pPr>
            <a:r>
              <a:rPr lang="en-US" sz="2900" b="1" dirty="0" smtClean="0">
                <a:effectLst/>
                <a:latin typeface="Times New Roman" panose="02020603050405020304" pitchFamily="18" charset="0"/>
                <a:ea typeface="Times New Roman" panose="02020603050405020304" pitchFamily="18" charset="0"/>
              </a:rPr>
              <a:t>What </a:t>
            </a:r>
            <a:r>
              <a:rPr lang="en-US" sz="2900" b="1" dirty="0">
                <a:effectLst/>
                <a:latin typeface="Times New Roman" panose="02020603050405020304" pitchFamily="18" charset="0"/>
                <a:ea typeface="Times New Roman" panose="02020603050405020304" pitchFamily="18" charset="0"/>
              </a:rPr>
              <a:t>is the effective interest rate of the nominal interest rate 9% per year if the compounding is a) yearly </a:t>
            </a:r>
            <a:r>
              <a:rPr lang="en-US" sz="2900" b="1" dirty="0" smtClean="0">
                <a:effectLst/>
                <a:latin typeface="Times New Roman" panose="02020603050405020304" pitchFamily="18" charset="0"/>
                <a:ea typeface="Times New Roman" panose="02020603050405020304" pitchFamily="18" charset="0"/>
              </a:rPr>
              <a:t>b) </a:t>
            </a:r>
            <a:r>
              <a:rPr lang="en-US" sz="2900" b="1" dirty="0">
                <a:effectLst/>
                <a:latin typeface="Times New Roman" panose="02020603050405020304" pitchFamily="18" charset="0"/>
                <a:ea typeface="Times New Roman" panose="02020603050405020304" pitchFamily="18" charset="0"/>
              </a:rPr>
              <a:t>quarterly c) monthly (d) </a:t>
            </a:r>
            <a:r>
              <a:rPr lang="en-US" sz="2900" b="1" dirty="0" smtClean="0">
                <a:effectLst/>
                <a:latin typeface="Times New Roman" panose="02020603050405020304" pitchFamily="18" charset="0"/>
                <a:ea typeface="Times New Roman" panose="02020603050405020304" pitchFamily="18" charset="0"/>
              </a:rPr>
              <a:t>daily </a:t>
            </a:r>
          </a:p>
          <a:p>
            <a:pPr marL="0" indent="0" algn="just">
              <a:buNone/>
            </a:pPr>
            <a:endParaRPr lang="en-AU" b="1" dirty="0"/>
          </a:p>
        </p:txBody>
      </p:sp>
    </p:spTree>
    <p:extLst>
      <p:ext uri="{BB962C8B-B14F-4D97-AF65-F5344CB8AC3E}">
        <p14:creationId xmlns:p14="http://schemas.microsoft.com/office/powerpoint/2010/main" val="249990084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2366" y="436222"/>
            <a:ext cx="10515600" cy="5938820"/>
          </a:xfrm>
        </p:spPr>
        <p:txBody>
          <a:bodyPr>
            <a:normAutofit/>
          </a:bodyPr>
          <a:lstStyle/>
          <a:p>
            <a:pPr algn="just">
              <a:lnSpc>
                <a:spcPct val="115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rPr>
              <a:t>For compounding yearly, </a:t>
            </a:r>
            <a:endParaRPr lang="en-AU" b="1" dirty="0">
              <a:latin typeface="Times New Roman" panose="02020603050405020304" pitchFamily="18" charset="0"/>
              <a:ea typeface="Times New Roman" panose="02020603050405020304" pitchFamily="18" charset="0"/>
            </a:endParaRPr>
          </a:p>
          <a:p>
            <a:pPr marL="0" indent="0" algn="just">
              <a:lnSpc>
                <a:spcPct val="115000"/>
              </a:lnSpc>
              <a:buNone/>
            </a:pP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a:t>
            </a:r>
            <a:r>
              <a:rPr lang="en-US" b="1" dirty="0">
                <a:latin typeface="Times New Roman" panose="02020603050405020304" pitchFamily="18" charset="0"/>
                <a:ea typeface="Times New Roman" panose="02020603050405020304" pitchFamily="18" charset="0"/>
              </a:rPr>
              <a:t> = (1+0.09/1) </a:t>
            </a:r>
            <a:r>
              <a:rPr lang="en-US" b="1" baseline="30000" dirty="0">
                <a:latin typeface="Times New Roman" panose="02020603050405020304" pitchFamily="18" charset="0"/>
                <a:ea typeface="Times New Roman" panose="02020603050405020304" pitchFamily="18" charset="0"/>
              </a:rPr>
              <a:t>1</a:t>
            </a:r>
            <a:r>
              <a:rPr lang="en-US" b="1" dirty="0">
                <a:latin typeface="Times New Roman" panose="02020603050405020304" pitchFamily="18" charset="0"/>
                <a:ea typeface="Times New Roman" panose="02020603050405020304" pitchFamily="18" charset="0"/>
              </a:rPr>
              <a:t> -1 = 0.09         = 9% </a:t>
            </a:r>
            <a:endParaRPr lang="en-AU" b="1" dirty="0">
              <a:latin typeface="Times New Roman" panose="02020603050405020304" pitchFamily="18" charset="0"/>
              <a:ea typeface="Times New Roman" panose="02020603050405020304" pitchFamily="18" charset="0"/>
            </a:endParaRPr>
          </a:p>
          <a:p>
            <a:pPr algn="just">
              <a:lnSpc>
                <a:spcPct val="115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rPr>
              <a:t>For compounding quarterly,</a:t>
            </a:r>
            <a:endParaRPr lang="en-AU" b="1" dirty="0">
              <a:latin typeface="Times New Roman" panose="02020603050405020304" pitchFamily="18" charset="0"/>
              <a:ea typeface="Times New Roman" panose="02020603050405020304" pitchFamily="18" charset="0"/>
            </a:endParaRPr>
          </a:p>
          <a:p>
            <a:pPr marL="0" indent="0" algn="just">
              <a:lnSpc>
                <a:spcPct val="115000"/>
              </a:lnSpc>
              <a:buNone/>
            </a:pP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a:t>
            </a:r>
            <a:r>
              <a:rPr lang="en-US" b="1" dirty="0">
                <a:latin typeface="Times New Roman" panose="02020603050405020304" pitchFamily="18" charset="0"/>
                <a:ea typeface="Times New Roman" panose="02020603050405020304" pitchFamily="18" charset="0"/>
              </a:rPr>
              <a:t> = (1+0.09/4) </a:t>
            </a:r>
            <a:r>
              <a:rPr lang="en-US" b="1" baseline="30000" dirty="0">
                <a:latin typeface="Times New Roman" panose="02020603050405020304" pitchFamily="18" charset="0"/>
                <a:ea typeface="Times New Roman" panose="02020603050405020304" pitchFamily="18" charset="0"/>
              </a:rPr>
              <a:t>4</a:t>
            </a:r>
            <a:r>
              <a:rPr lang="en-US" b="1" dirty="0">
                <a:latin typeface="Times New Roman" panose="02020603050405020304" pitchFamily="18" charset="0"/>
                <a:ea typeface="Times New Roman" panose="02020603050405020304" pitchFamily="18" charset="0"/>
              </a:rPr>
              <a:t> -1 = 0.09308   = 9.308% </a:t>
            </a:r>
            <a:endParaRPr lang="en-AU" b="1" dirty="0">
              <a:latin typeface="Times New Roman" panose="02020603050405020304" pitchFamily="18" charset="0"/>
              <a:ea typeface="Times New Roman" panose="02020603050405020304" pitchFamily="18" charset="0"/>
            </a:endParaRPr>
          </a:p>
          <a:p>
            <a:pPr algn="just">
              <a:lnSpc>
                <a:spcPct val="115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rPr>
              <a:t>For compounding monthly,</a:t>
            </a:r>
            <a:endParaRPr lang="en-AU" b="1" dirty="0">
              <a:latin typeface="Times New Roman" panose="02020603050405020304" pitchFamily="18" charset="0"/>
              <a:ea typeface="Times New Roman" panose="02020603050405020304" pitchFamily="18" charset="0"/>
            </a:endParaRPr>
          </a:p>
          <a:p>
            <a:pPr marL="0" indent="0" algn="just">
              <a:lnSpc>
                <a:spcPct val="115000"/>
              </a:lnSpc>
              <a:buNone/>
            </a:pP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a:t>
            </a:r>
            <a:r>
              <a:rPr lang="en-US" b="1" dirty="0">
                <a:latin typeface="Times New Roman" panose="02020603050405020304" pitchFamily="18" charset="0"/>
                <a:ea typeface="Times New Roman" panose="02020603050405020304" pitchFamily="18" charset="0"/>
              </a:rPr>
              <a:t> = (1+0.09/12) </a:t>
            </a:r>
            <a:r>
              <a:rPr lang="en-US" b="1" baseline="30000" dirty="0">
                <a:latin typeface="Times New Roman" panose="02020603050405020304" pitchFamily="18" charset="0"/>
                <a:ea typeface="Times New Roman" panose="02020603050405020304" pitchFamily="18" charset="0"/>
              </a:rPr>
              <a:t>12</a:t>
            </a:r>
            <a:r>
              <a:rPr lang="en-US" b="1" dirty="0">
                <a:latin typeface="Times New Roman" panose="02020603050405020304" pitchFamily="18" charset="0"/>
                <a:ea typeface="Times New Roman" panose="02020603050405020304" pitchFamily="18" charset="0"/>
              </a:rPr>
              <a:t> -1 = 0.09380 = 9.380%</a:t>
            </a:r>
            <a:endParaRPr lang="en-AU" b="1" dirty="0">
              <a:latin typeface="Times New Roman" panose="02020603050405020304" pitchFamily="18" charset="0"/>
              <a:ea typeface="Times New Roman" panose="02020603050405020304" pitchFamily="18" charset="0"/>
            </a:endParaRPr>
          </a:p>
          <a:p>
            <a:pPr algn="just">
              <a:lnSpc>
                <a:spcPct val="115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rPr>
              <a:t>For compounding daily,	</a:t>
            </a:r>
            <a:endParaRPr lang="en-AU" b="1" dirty="0">
              <a:latin typeface="Times New Roman" panose="02020603050405020304" pitchFamily="18" charset="0"/>
              <a:ea typeface="Times New Roman" panose="02020603050405020304" pitchFamily="18" charset="0"/>
            </a:endParaRPr>
          </a:p>
          <a:p>
            <a:pPr marL="0" indent="0" algn="just">
              <a:lnSpc>
                <a:spcPct val="115000"/>
              </a:lnSpc>
              <a:buNone/>
            </a:pP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a:t>
            </a:r>
            <a:r>
              <a:rPr lang="en-US" b="1" dirty="0">
                <a:latin typeface="Times New Roman" panose="02020603050405020304" pitchFamily="18" charset="0"/>
                <a:ea typeface="Times New Roman" panose="02020603050405020304" pitchFamily="18" charset="0"/>
              </a:rPr>
              <a:t> = (1+0.09/365) </a:t>
            </a:r>
            <a:r>
              <a:rPr lang="en-US" b="1" baseline="30000" dirty="0">
                <a:latin typeface="Times New Roman" panose="02020603050405020304" pitchFamily="18" charset="0"/>
                <a:ea typeface="Times New Roman" panose="02020603050405020304" pitchFamily="18" charset="0"/>
              </a:rPr>
              <a:t>365</a:t>
            </a:r>
            <a:r>
              <a:rPr lang="en-US" b="1" dirty="0">
                <a:latin typeface="Times New Roman" panose="02020603050405020304" pitchFamily="18" charset="0"/>
                <a:ea typeface="Times New Roman" panose="02020603050405020304" pitchFamily="18" charset="0"/>
              </a:rPr>
              <a:t> -1 = 0.0941 =   9.41% </a:t>
            </a:r>
            <a:endParaRPr lang="en-AU" b="1" dirty="0">
              <a:latin typeface="Times New Roman" panose="02020603050405020304" pitchFamily="18" charset="0"/>
              <a:ea typeface="Times New Roman" panose="02020603050405020304" pitchFamily="18" charset="0"/>
            </a:endParaRPr>
          </a:p>
          <a:p>
            <a:pPr marL="0" indent="0" algn="just">
              <a:buNone/>
            </a:pPr>
            <a:r>
              <a:rPr lang="en-AU" b="1" dirty="0" smtClean="0">
                <a:solidFill>
                  <a:srgbClr val="C00000"/>
                </a:solidFill>
                <a:latin typeface="Times New Roman" panose="02020603050405020304" pitchFamily="18" charset="0"/>
                <a:cs typeface="Times New Roman" panose="02020603050405020304" pitchFamily="18" charset="0"/>
              </a:rPr>
              <a:t>Here the annual interest rate grows on when the compounding period is less. </a:t>
            </a:r>
            <a:endParaRPr lang="en-AU"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20447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6117" y="1233953"/>
            <a:ext cx="8910918" cy="5529918"/>
          </a:xfrm>
        </p:spPr>
        <p:txBody>
          <a:bodyPr>
            <a:normAutofit/>
          </a:bodyPr>
          <a:lstStyle/>
          <a:p>
            <a:pPr marL="0" indent="0" algn="just">
              <a:lnSpc>
                <a:spcPct val="150000"/>
              </a:lnSpc>
              <a:buNone/>
            </a:pPr>
            <a:r>
              <a:rPr lang="en-US" b="1" dirty="0">
                <a:latin typeface="Times New Roman" panose="02020603050405020304" pitchFamily="18" charset="0"/>
                <a:cs typeface="Times New Roman" panose="02020603050405020304" pitchFamily="18" charset="0"/>
              </a:rPr>
              <a:t>A person deposits a sum of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5,000 in a bank at a nominal interest rate of 12% for 10 years. The compounding is quarterly. Find the maturity of the deposit after 10 years.</a:t>
            </a:r>
            <a:endParaRPr lang="en-AU" b="1" dirty="0">
              <a:latin typeface="Times New Roman" panose="02020603050405020304" pitchFamily="18" charset="0"/>
              <a:cs typeface="Times New Roman" panose="02020603050405020304" pitchFamily="18" charset="0"/>
            </a:endParaRPr>
          </a:p>
          <a:p>
            <a:pPr marL="0" indent="0" algn="just">
              <a:lnSpc>
                <a:spcPct val="150000"/>
              </a:lnSpc>
              <a:buNone/>
            </a:pPr>
            <a:r>
              <a:rPr lang="en-US" b="1" dirty="0" smtClean="0">
                <a:latin typeface="Times New Roman" panose="02020603050405020304" pitchFamily="18" charset="0"/>
                <a:cs typeface="Times New Roman" panose="02020603050405020304" pitchFamily="18" charset="0"/>
              </a:rPr>
              <a:t>Given Parameters, </a:t>
            </a:r>
          </a:p>
          <a:p>
            <a:pPr marL="0" indent="0" algn="just">
              <a:lnSpc>
                <a:spcPct val="150000"/>
              </a:lnSpc>
              <a:buNone/>
            </a:pPr>
            <a:r>
              <a:rPr lang="en-US" b="1" dirty="0" smtClean="0">
                <a:latin typeface="Times New Roman" panose="02020603050405020304" pitchFamily="18" charset="0"/>
                <a:cs typeface="Times New Roman" panose="02020603050405020304" pitchFamily="18" charset="0"/>
              </a:rPr>
              <a:t>Initial Principal (P)  </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5,000, </a:t>
            </a:r>
            <a:r>
              <a:rPr lang="en-US" b="1" dirty="0" smtClean="0">
                <a:latin typeface="Times New Roman" panose="02020603050405020304" pitchFamily="18" charset="0"/>
                <a:cs typeface="Times New Roman" panose="02020603050405020304" pitchFamily="18" charset="0"/>
              </a:rPr>
              <a:t> </a:t>
            </a:r>
          </a:p>
          <a:p>
            <a:pPr marL="0" indent="0" algn="just">
              <a:lnSpc>
                <a:spcPct val="150000"/>
              </a:lnSpc>
              <a:buNone/>
            </a:pPr>
            <a:r>
              <a:rPr lang="en-US" b="1" dirty="0" smtClean="0">
                <a:latin typeface="Times New Roman" panose="02020603050405020304" pitchFamily="18" charset="0"/>
                <a:cs typeface="Times New Roman" panose="02020603050405020304" pitchFamily="18" charset="0"/>
              </a:rPr>
              <a:t>Length of Time (N) </a:t>
            </a:r>
            <a:r>
              <a:rPr lang="en-US" b="1" dirty="0">
                <a:latin typeface="Times New Roman" panose="02020603050405020304" pitchFamily="18" charset="0"/>
                <a:cs typeface="Times New Roman" panose="02020603050405020304" pitchFamily="18" charset="0"/>
              </a:rPr>
              <a:t>= 10 years</a:t>
            </a:r>
            <a:r>
              <a:rPr lang="en-US" b="1"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b="1" dirty="0" smtClean="0">
                <a:latin typeface="Times New Roman" panose="02020603050405020304" pitchFamily="18" charset="0"/>
                <a:cs typeface="Times New Roman" panose="02020603050405020304" pitchFamily="18" charset="0"/>
              </a:rPr>
              <a:t>Interest rate ( </a:t>
            </a:r>
            <a:r>
              <a:rPr lang="en-US" b="1" dirty="0" err="1" smtClean="0">
                <a:latin typeface="Times New Roman" panose="02020603050405020304" pitchFamily="18" charset="0"/>
                <a:cs typeface="Times New Roman" panose="02020603050405020304" pitchFamily="18" charset="0"/>
              </a:rPr>
              <a:t>i</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12%compounded </a:t>
            </a:r>
            <a:r>
              <a:rPr lang="en-US" b="1" dirty="0" smtClean="0">
                <a:latin typeface="Times New Roman" panose="02020603050405020304" pitchFamily="18" charset="0"/>
                <a:cs typeface="Times New Roman" panose="02020603050405020304" pitchFamily="18" charset="0"/>
              </a:rPr>
              <a:t>quarterly</a:t>
            </a:r>
            <a:endParaRPr lang="en-AU" b="1" dirty="0">
              <a:latin typeface="Times New Roman" panose="02020603050405020304" pitchFamily="18" charset="0"/>
              <a:cs typeface="Times New Roman" panose="02020603050405020304" pitchFamily="18" charset="0"/>
            </a:endParaRPr>
          </a:p>
          <a:p>
            <a:pPr marL="0" indent="0">
              <a:buNone/>
            </a:pPr>
            <a:endParaRPr lang="en-AU" dirty="0"/>
          </a:p>
          <a:p>
            <a:endParaRPr lang="en-AU" dirty="0"/>
          </a:p>
        </p:txBody>
      </p:sp>
      <p:sp>
        <p:nvSpPr>
          <p:cNvPr id="4" name="Title 1"/>
          <p:cNvSpPr>
            <a:spLocks noGrp="1"/>
          </p:cNvSpPr>
          <p:nvPr>
            <p:ph type="title"/>
          </p:nvPr>
        </p:nvSpPr>
        <p:spPr>
          <a:xfrm>
            <a:off x="1806388" y="110097"/>
            <a:ext cx="10515600" cy="1325563"/>
          </a:xfrm>
        </p:spPr>
        <p:txBody>
          <a:bodyPr>
            <a:normAutofit/>
          </a:bodyPr>
          <a:lstStyle/>
          <a:p>
            <a:r>
              <a:rPr lang="en-AU" sz="2900" b="1" dirty="0">
                <a:solidFill>
                  <a:srgbClr val="002060"/>
                </a:solidFill>
                <a:latin typeface="Times New Roman" panose="02020603050405020304" pitchFamily="18" charset="0"/>
                <a:cs typeface="Times New Roman" panose="02020603050405020304" pitchFamily="18" charset="0"/>
              </a:rPr>
              <a:t>Numerical </a:t>
            </a:r>
            <a:r>
              <a:rPr lang="en-AU" sz="2900" b="1" dirty="0" smtClean="0">
                <a:solidFill>
                  <a:srgbClr val="002060"/>
                </a:solidFill>
                <a:latin typeface="Times New Roman" panose="02020603050405020304" pitchFamily="18" charset="0"/>
                <a:cs typeface="Times New Roman" panose="02020603050405020304" pitchFamily="18" charset="0"/>
              </a:rPr>
              <a:t>Example</a:t>
            </a:r>
            <a:endParaRPr lang="en-AU" sz="29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91012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870576" cy="4351338"/>
          </a:xfrm>
        </p:spPr>
        <p:txBody>
          <a:bodyPr/>
          <a:lstStyle/>
          <a:p>
            <a:pPr marL="0" indent="0" algn="just">
              <a:buNone/>
            </a:pPr>
            <a:r>
              <a:rPr lang="en-AU" b="1" dirty="0">
                <a:latin typeface="Times New Roman" panose="02020603050405020304" pitchFamily="18" charset="0"/>
                <a:cs typeface="Times New Roman" panose="02020603050405020304" pitchFamily="18" charset="0"/>
              </a:rPr>
              <a:t>As Interest is compounded quarterly, </a:t>
            </a:r>
            <a:r>
              <a:rPr lang="en-US" b="1" dirty="0">
                <a:latin typeface="Times New Roman" panose="02020603050405020304" pitchFamily="18" charset="0"/>
                <a:cs typeface="Times New Roman" panose="02020603050405020304" pitchFamily="18" charset="0"/>
              </a:rPr>
              <a:t>Interest period in a year = 4 </a:t>
            </a:r>
            <a:endParaRPr lang="en-AU" b="1" dirty="0">
              <a:latin typeface="Times New Roman" panose="02020603050405020304" pitchFamily="18" charset="0"/>
              <a:cs typeface="Times New Roman" panose="02020603050405020304" pitchFamily="18" charset="0"/>
            </a:endParaRPr>
          </a:p>
          <a:p>
            <a:pPr marL="0" indent="0" algn="just">
              <a:buNone/>
            </a:pPr>
            <a:r>
              <a:rPr lang="en-US" b="1" dirty="0">
                <a:latin typeface="Times New Roman" panose="02020603050405020304" pitchFamily="18" charset="0"/>
                <a:cs typeface="Times New Roman" panose="02020603050405020304" pitchFamily="18" charset="0"/>
              </a:rPr>
              <a:t>Total interest period for 10 years = 40 </a:t>
            </a:r>
            <a:endParaRPr lang="en-AU" b="1" dirty="0">
              <a:latin typeface="Times New Roman" panose="02020603050405020304" pitchFamily="18" charset="0"/>
              <a:cs typeface="Times New Roman" panose="02020603050405020304" pitchFamily="18" charset="0"/>
            </a:endParaRPr>
          </a:p>
          <a:p>
            <a:pPr marL="0" indent="0" algn="just">
              <a:buNone/>
            </a:pPr>
            <a:r>
              <a:rPr lang="en-US" b="1" dirty="0">
                <a:latin typeface="Times New Roman" panose="02020603050405020304" pitchFamily="18" charset="0"/>
                <a:cs typeface="Times New Roman" panose="02020603050405020304" pitchFamily="18" charset="0"/>
              </a:rPr>
              <a:t>Interest per period (</a:t>
            </a:r>
            <a:r>
              <a:rPr lang="en-US" b="1" dirty="0" err="1" smtClean="0">
                <a:latin typeface="Times New Roman" panose="02020603050405020304" pitchFamily="18" charset="0"/>
                <a:cs typeface="Times New Roman" panose="02020603050405020304" pitchFamily="18" charset="0"/>
              </a:rPr>
              <a:t>i</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12%/4 = 3</a:t>
            </a:r>
            <a:r>
              <a:rPr lang="en-US" b="1" dirty="0" smtClean="0">
                <a:latin typeface="Times New Roman" panose="02020603050405020304" pitchFamily="18" charset="0"/>
                <a:cs typeface="Times New Roman" panose="02020603050405020304" pitchFamily="18" charset="0"/>
              </a:rPr>
              <a:t>% </a:t>
            </a:r>
          </a:p>
          <a:p>
            <a:pPr marL="0" indent="0" algn="just">
              <a:buNone/>
            </a:pPr>
            <a:endParaRPr lang="en-US" b="1" dirty="0" smtClean="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Using single payment compound amount factor </a:t>
            </a:r>
            <a:endParaRPr lang="en-AU" b="1"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F = P (F/P, 3%, 40) = 5,000 (1+0.03)</a:t>
            </a:r>
            <a:r>
              <a:rPr lang="en-US" b="1" baseline="30000" dirty="0">
                <a:latin typeface="Times New Roman" panose="02020603050405020304" pitchFamily="18" charset="0"/>
                <a:cs typeface="Times New Roman" panose="02020603050405020304" pitchFamily="18" charset="0"/>
              </a:rPr>
              <a:t>40</a:t>
            </a:r>
            <a:r>
              <a:rPr lang="en-US" b="1" dirty="0">
                <a:latin typeface="Times New Roman" panose="02020603050405020304" pitchFamily="18" charset="0"/>
                <a:cs typeface="Times New Roman" panose="02020603050405020304" pitchFamily="18" charset="0"/>
              </a:rPr>
              <a:t> = </a:t>
            </a:r>
            <a:r>
              <a:rPr lang="en-US" b="1" dirty="0" smtClean="0">
                <a:latin typeface="Times New Roman" panose="02020603050405020304" pitchFamily="18" charset="0"/>
                <a:cs typeface="Times New Roman" panose="02020603050405020304" pitchFamily="18" charset="0"/>
              </a:rPr>
              <a:t>$ 16,310.</a:t>
            </a:r>
            <a:endParaRPr lang="en-AU" b="1" dirty="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p:txBody>
          <a:bodyPr>
            <a:normAutofit/>
          </a:bodyPr>
          <a:lstStyle/>
          <a:p>
            <a:r>
              <a:rPr lang="en-AU" sz="2900" b="1" dirty="0">
                <a:solidFill>
                  <a:srgbClr val="002060"/>
                </a:solidFill>
                <a:latin typeface="Times New Roman" panose="02020603050405020304" pitchFamily="18" charset="0"/>
                <a:cs typeface="Times New Roman" panose="02020603050405020304" pitchFamily="18" charset="0"/>
              </a:rPr>
              <a:t>Numerical </a:t>
            </a:r>
            <a:r>
              <a:rPr lang="en-AU" sz="2900" b="1" dirty="0" smtClean="0">
                <a:solidFill>
                  <a:srgbClr val="002060"/>
                </a:solidFill>
                <a:latin typeface="Times New Roman" panose="02020603050405020304" pitchFamily="18" charset="0"/>
                <a:cs typeface="Times New Roman" panose="02020603050405020304" pitchFamily="18" charset="0"/>
              </a:rPr>
              <a:t>Example (Cont’d…..)</a:t>
            </a:r>
            <a:endParaRPr lang="en-AU" sz="29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853585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nSpc>
                <a:spcPct val="150000"/>
              </a:lnSpc>
              <a:buNone/>
            </a:pPr>
            <a:r>
              <a:rPr lang="en-US" b="1" dirty="0">
                <a:latin typeface="Times New Roman" panose="02020603050405020304" pitchFamily="18" charset="0"/>
                <a:cs typeface="Times New Roman" panose="02020603050405020304" pitchFamily="18" charset="0"/>
              </a:rPr>
              <a:t>Alternatively</a:t>
            </a:r>
            <a:endParaRPr lang="en-AU" dirty="0">
              <a:latin typeface="Times New Roman" panose="02020603050405020304" pitchFamily="18" charset="0"/>
              <a:cs typeface="Times New Roman" panose="02020603050405020304" pitchFamily="18" charset="0"/>
            </a:endParaRPr>
          </a:p>
          <a:p>
            <a:pPr marL="0" indent="0">
              <a:lnSpc>
                <a:spcPct val="150000"/>
              </a:lnSpc>
              <a:buNone/>
            </a:pPr>
            <a:r>
              <a:rPr lang="en-US" b="1" dirty="0" err="1" smtClean="0">
                <a:latin typeface="Times New Roman" panose="02020603050405020304" pitchFamily="18" charset="0"/>
                <a:cs typeface="Times New Roman" panose="02020603050405020304" pitchFamily="18" charset="0"/>
              </a:rPr>
              <a:t>i</a:t>
            </a:r>
            <a:r>
              <a:rPr lang="en-US" b="1" baseline="-25000" dirty="0" err="1" smtClean="0">
                <a:latin typeface="Times New Roman" panose="02020603050405020304" pitchFamily="18" charset="0"/>
                <a:cs typeface="Times New Roman" panose="02020603050405020304" pitchFamily="18" charset="0"/>
              </a:rPr>
              <a:t>effective</a:t>
            </a:r>
            <a:r>
              <a:rPr lang="en-US" b="1" dirty="0" smtClean="0">
                <a:latin typeface="Times New Roman" panose="02020603050405020304" pitchFamily="18" charset="0"/>
                <a:cs typeface="Times New Roman" panose="02020603050405020304" pitchFamily="18" charset="0"/>
              </a:rPr>
              <a:t> = (</a:t>
            </a:r>
            <a:r>
              <a:rPr lang="en-US" b="1" dirty="0">
                <a:latin typeface="Times New Roman" panose="02020603050405020304" pitchFamily="18" charset="0"/>
                <a:cs typeface="Times New Roman" panose="02020603050405020304" pitchFamily="18" charset="0"/>
              </a:rPr>
              <a:t>1+0.12/4)</a:t>
            </a:r>
            <a:r>
              <a:rPr lang="en-US" b="1" baseline="30000" dirty="0">
                <a:latin typeface="Times New Roman" panose="02020603050405020304" pitchFamily="18" charset="0"/>
                <a:cs typeface="Times New Roman" panose="02020603050405020304" pitchFamily="18" charset="0"/>
              </a:rPr>
              <a:t>4</a:t>
            </a:r>
            <a:r>
              <a:rPr lang="en-US" b="1" dirty="0">
                <a:latin typeface="Times New Roman" panose="02020603050405020304" pitchFamily="18" charset="0"/>
                <a:cs typeface="Times New Roman" panose="02020603050405020304" pitchFamily="18" charset="0"/>
              </a:rPr>
              <a:t> -1 =  12.5508% per year</a:t>
            </a:r>
            <a:endParaRPr lang="en-AU" b="1" dirty="0">
              <a:latin typeface="Times New Roman" panose="02020603050405020304" pitchFamily="18" charset="0"/>
              <a:cs typeface="Times New Roman" panose="02020603050405020304" pitchFamily="18" charset="0"/>
            </a:endParaRPr>
          </a:p>
          <a:p>
            <a:pPr marL="0" indent="0">
              <a:lnSpc>
                <a:spcPct val="150000"/>
              </a:lnSpc>
              <a:buNone/>
            </a:pPr>
            <a:r>
              <a:rPr lang="en-US" b="1" dirty="0">
                <a:latin typeface="Times New Roman" panose="02020603050405020304" pitchFamily="18" charset="0"/>
                <a:cs typeface="Times New Roman" panose="02020603050405020304" pitchFamily="18" charset="0"/>
              </a:rPr>
              <a:t>N =10 years </a:t>
            </a:r>
            <a:endParaRPr lang="en-AU" b="1" dirty="0">
              <a:latin typeface="Times New Roman" panose="02020603050405020304" pitchFamily="18" charset="0"/>
              <a:cs typeface="Times New Roman" panose="02020603050405020304" pitchFamily="18" charset="0"/>
            </a:endParaRPr>
          </a:p>
          <a:p>
            <a:pPr marL="0" indent="0">
              <a:lnSpc>
                <a:spcPct val="150000"/>
              </a:lnSpc>
              <a:buNone/>
            </a:pPr>
            <a:r>
              <a:rPr lang="en-US" b="1" dirty="0">
                <a:latin typeface="Times New Roman" panose="02020603050405020304" pitchFamily="18" charset="0"/>
                <a:cs typeface="Times New Roman" panose="02020603050405020304" pitchFamily="18" charset="0"/>
              </a:rPr>
              <a:t>F = 5,000 (F/P, 12.55%, 10) = 5,000 (1+0.125508)</a:t>
            </a:r>
            <a:r>
              <a:rPr lang="en-US" b="1" baseline="30000" dirty="0">
                <a:latin typeface="Times New Roman" panose="02020603050405020304" pitchFamily="18" charset="0"/>
                <a:cs typeface="Times New Roman" panose="02020603050405020304" pitchFamily="18" charset="0"/>
              </a:rPr>
              <a:t>10</a:t>
            </a:r>
            <a:endParaRPr lang="en-AU" b="1" baseline="30000" dirty="0">
              <a:latin typeface="Times New Roman" panose="02020603050405020304" pitchFamily="18" charset="0"/>
              <a:cs typeface="Times New Roman" panose="02020603050405020304" pitchFamily="18" charset="0"/>
            </a:endParaRPr>
          </a:p>
          <a:p>
            <a:pPr marL="0" indent="0">
              <a:lnSpc>
                <a:spcPct val="150000"/>
              </a:lnSpc>
              <a:buNone/>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$ 16,310. </a:t>
            </a: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r>
              <a:rPr lang="en-AU" sz="2900" b="1" dirty="0">
                <a:solidFill>
                  <a:srgbClr val="002060"/>
                </a:solidFill>
                <a:latin typeface="Times New Roman" panose="02020603050405020304" pitchFamily="18" charset="0"/>
                <a:cs typeface="Times New Roman" panose="02020603050405020304" pitchFamily="18" charset="0"/>
              </a:rPr>
              <a:t>Numerical </a:t>
            </a:r>
            <a:r>
              <a:rPr lang="en-AU" sz="2900" b="1" dirty="0" smtClean="0">
                <a:solidFill>
                  <a:srgbClr val="002060"/>
                </a:solidFill>
                <a:latin typeface="Times New Roman" panose="02020603050405020304" pitchFamily="18" charset="0"/>
                <a:cs typeface="Times New Roman" panose="02020603050405020304" pitchFamily="18" charset="0"/>
              </a:rPr>
              <a:t>Example  (Cont’d….)</a:t>
            </a:r>
            <a:endParaRPr lang="en-AU" sz="29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94163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51678"/>
            <a:ext cx="10515600"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References </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6835" y="1502895"/>
            <a:ext cx="9018494" cy="4938245"/>
          </a:xfrm>
        </p:spPr>
        <p:txBody>
          <a:bodyPr>
            <a:normAutofit/>
          </a:bodyPr>
          <a:lstStyle/>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[1]</a:t>
            </a:r>
            <a:r>
              <a:rPr lang="en-AU" b="1" dirty="0" smtClean="0">
                <a:latin typeface="Times New Roman" panose="02020603050405020304" pitchFamily="18" charset="0"/>
                <a:cs typeface="Times New Roman" panose="02020603050405020304" pitchFamily="18" charset="0"/>
                <a:hlinkClick r:id="rId2"/>
              </a:rPr>
              <a:t>https://marketbusinessnews.com/financial-glossary/earning-power/</a:t>
            </a:r>
            <a:r>
              <a:rPr lang="en-AU" b="1" dirty="0" smtClean="0">
                <a:latin typeface="Times New Roman" panose="02020603050405020304" pitchFamily="18" charset="0"/>
                <a:cs typeface="Times New Roman" panose="02020603050405020304" pitchFamily="18" charset="0"/>
              </a:rPr>
              <a:t> (Viewed September 2022) </a:t>
            </a:r>
          </a:p>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[2] </a:t>
            </a:r>
            <a:r>
              <a:rPr lang="en-AU" b="1" i="1" dirty="0" smtClean="0">
                <a:latin typeface="Times New Roman" panose="02020603050405020304" pitchFamily="18" charset="0"/>
                <a:cs typeface="Times New Roman" panose="02020603050405020304" pitchFamily="18" charset="0"/>
              </a:rPr>
              <a:t>Basics of Engineering Economy: </a:t>
            </a:r>
            <a:r>
              <a:rPr lang="en-AU" b="1" dirty="0" smtClean="0">
                <a:latin typeface="Times New Roman" panose="02020603050405020304" pitchFamily="18" charset="0"/>
                <a:cs typeface="Times New Roman" panose="02020603050405020304" pitchFamily="18" charset="0"/>
              </a:rPr>
              <a:t>Leland Blank and Anthony </a:t>
            </a:r>
            <a:r>
              <a:rPr lang="en-AU" b="1" dirty="0" err="1" smtClean="0">
                <a:latin typeface="Times New Roman" panose="02020603050405020304" pitchFamily="18" charset="0"/>
                <a:cs typeface="Times New Roman" panose="02020603050405020304" pitchFamily="18" charset="0"/>
              </a:rPr>
              <a:t>Tarquin</a:t>
            </a:r>
            <a:r>
              <a:rPr lang="en-AU" b="1" dirty="0" smtClean="0">
                <a:latin typeface="Times New Roman" panose="02020603050405020304" pitchFamily="18" charset="0"/>
                <a:cs typeface="Times New Roman" panose="02020603050405020304" pitchFamily="18" charset="0"/>
              </a:rPr>
              <a:t>, Indian Edition, Tata McGraw Hill Education Private Limited, New Delhi, India, 2013.</a:t>
            </a:r>
          </a:p>
          <a:p>
            <a:pPr marL="0" indent="0" algn="just">
              <a:buNone/>
            </a:pPr>
            <a:r>
              <a:rPr lang="en-AU" b="1" dirty="0" smtClean="0">
                <a:latin typeface="Times New Roman" panose="02020603050405020304" pitchFamily="18" charset="0"/>
                <a:cs typeface="Times New Roman" panose="02020603050405020304" pitchFamily="18" charset="0"/>
              </a:rPr>
              <a:t>[3] </a:t>
            </a:r>
            <a:r>
              <a:rPr lang="en-AU" b="1" i="1" dirty="0" smtClean="0">
                <a:latin typeface="Times New Roman" panose="02020603050405020304" pitchFamily="18" charset="0"/>
                <a:cs typeface="Times New Roman" panose="02020603050405020304" pitchFamily="18" charset="0"/>
                <a:hlinkClick r:id="rId3"/>
              </a:rPr>
              <a:t>https://corporatefinanceinstitute.com/</a:t>
            </a:r>
            <a:r>
              <a:rPr lang="en-AU" b="1" i="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(Viewed September 2022)  </a:t>
            </a:r>
          </a:p>
          <a:p>
            <a:pPr marL="0" indent="0">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419938669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152" y="1354977"/>
            <a:ext cx="9435354" cy="5126505"/>
          </a:xfrm>
        </p:spPr>
        <p:txBody>
          <a:bodyPr>
            <a:normAutofit lnSpcReduction="10000"/>
          </a:bodyPr>
          <a:lstStyle/>
          <a:p>
            <a:pPr marL="0" indent="0" algn="just">
              <a:lnSpc>
                <a:spcPct val="150000"/>
              </a:lnSpc>
              <a:buNone/>
            </a:pPr>
            <a:r>
              <a:rPr lang="en-AU" b="1" dirty="0">
                <a:latin typeface="Times New Roman" panose="02020603050405020304" pitchFamily="18" charset="0"/>
                <a:cs typeface="Times New Roman" panose="02020603050405020304" pitchFamily="18" charset="0"/>
              </a:rPr>
              <a:t>[4]</a:t>
            </a:r>
            <a:r>
              <a:rPr lang="en-AU" b="1" i="1" dirty="0">
                <a:latin typeface="Times New Roman" panose="02020603050405020304" pitchFamily="18" charset="0"/>
                <a:cs typeface="Times New Roman" panose="02020603050405020304" pitchFamily="18" charset="0"/>
              </a:rPr>
              <a:t>Engineering Economics : </a:t>
            </a:r>
            <a:r>
              <a:rPr lang="en-AU" b="1" dirty="0">
                <a:latin typeface="Times New Roman" panose="02020603050405020304" pitchFamily="18" charset="0"/>
                <a:cs typeface="Times New Roman" panose="02020603050405020304" pitchFamily="18" charset="0"/>
              </a:rPr>
              <a:t>Jose A. Sepulveda, William E. Souder and Byron S. Gottfried, Tata McGraw – Hill Publishing Company Limited, New Delhi, India, 2005. </a:t>
            </a:r>
          </a:p>
          <a:p>
            <a:pPr marL="0" lvl="0" indent="0" algn="just">
              <a:lnSpc>
                <a:spcPct val="150000"/>
              </a:lnSpc>
              <a:buNone/>
            </a:pPr>
            <a:r>
              <a:rPr lang="en-AU" b="1" dirty="0" smtClean="0">
                <a:latin typeface="Times New Roman" panose="02020603050405020304" pitchFamily="18" charset="0"/>
                <a:cs typeface="Times New Roman" panose="02020603050405020304" pitchFamily="18" charset="0"/>
              </a:rPr>
              <a:t>[5] </a:t>
            </a:r>
            <a:r>
              <a:rPr lang="en-US" b="1" i="1" dirty="0" smtClean="0">
                <a:latin typeface="Times New Roman" panose="02020603050405020304" pitchFamily="18" charset="0"/>
                <a:cs typeface="Times New Roman" panose="02020603050405020304" pitchFamily="18" charset="0"/>
              </a:rPr>
              <a:t>Contemporary Engineering Economics, </a:t>
            </a:r>
            <a:r>
              <a:rPr lang="en-US" b="1" dirty="0">
                <a:latin typeface="Times New Roman" panose="02020603050405020304" pitchFamily="18" charset="0"/>
                <a:cs typeface="Times New Roman" panose="02020603050405020304" pitchFamily="18" charset="0"/>
              </a:rPr>
              <a:t>Chan S. Park </a:t>
            </a:r>
            <a:r>
              <a:rPr lang="en-US" b="1" dirty="0" smtClean="0">
                <a:latin typeface="Times New Roman" panose="02020603050405020304" pitchFamily="18" charset="0"/>
                <a:cs typeface="Times New Roman" panose="02020603050405020304" pitchFamily="18" charset="0"/>
              </a:rPr>
              <a:t>Second Edition, Addison-</a:t>
            </a:r>
            <a:r>
              <a:rPr lang="en-US" b="1" dirty="0">
                <a:latin typeface="Times New Roman" panose="02020603050405020304" pitchFamily="18" charset="0"/>
                <a:cs typeface="Times New Roman" panose="02020603050405020304" pitchFamily="18" charset="0"/>
              </a:rPr>
              <a:t>W</a:t>
            </a:r>
            <a:r>
              <a:rPr lang="en-US" b="1" dirty="0" smtClean="0">
                <a:latin typeface="Times New Roman" panose="02020603050405020304" pitchFamily="18" charset="0"/>
                <a:cs typeface="Times New Roman" panose="02020603050405020304" pitchFamily="18" charset="0"/>
              </a:rPr>
              <a:t>esley Publishing Company, 1997. </a:t>
            </a:r>
            <a:endParaRPr lang="en-AU" b="1"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[6] </a:t>
            </a:r>
            <a:r>
              <a:rPr lang="en-AU" b="1" i="1" dirty="0" smtClean="0">
                <a:latin typeface="Times New Roman" panose="02020603050405020304" pitchFamily="18" charset="0"/>
                <a:cs typeface="Times New Roman" panose="02020603050405020304" pitchFamily="18" charset="0"/>
              </a:rPr>
              <a:t>Engineering Economics and Costing : </a:t>
            </a:r>
            <a:r>
              <a:rPr lang="en-AU" b="1" dirty="0" err="1" smtClean="0">
                <a:latin typeface="Times New Roman" panose="02020603050405020304" pitchFamily="18" charset="0"/>
                <a:cs typeface="Times New Roman" panose="02020603050405020304" pitchFamily="18" charset="0"/>
              </a:rPr>
              <a:t>Dr.</a:t>
            </a:r>
            <a:r>
              <a:rPr lang="en-AU" b="1" dirty="0" smtClean="0">
                <a:latin typeface="Times New Roman" panose="02020603050405020304" pitchFamily="18" charset="0"/>
                <a:cs typeface="Times New Roman" panose="02020603050405020304" pitchFamily="18" charset="0"/>
              </a:rPr>
              <a:t> K.K. </a:t>
            </a:r>
            <a:r>
              <a:rPr lang="en-AU" b="1" dirty="0" err="1" smtClean="0">
                <a:latin typeface="Times New Roman" panose="02020603050405020304" pitchFamily="18" charset="0"/>
                <a:cs typeface="Times New Roman" panose="02020603050405020304" pitchFamily="18" charset="0"/>
              </a:rPr>
              <a:t>Patra</a:t>
            </a:r>
            <a:r>
              <a:rPr lang="en-AU" b="1" dirty="0" smtClean="0">
                <a:latin typeface="Times New Roman" panose="02020603050405020304" pitchFamily="18" charset="0"/>
                <a:cs typeface="Times New Roman" panose="02020603050405020304" pitchFamily="18" charset="0"/>
              </a:rPr>
              <a:t> &amp; </a:t>
            </a:r>
            <a:r>
              <a:rPr lang="en-AU" b="1" dirty="0" err="1" smtClean="0">
                <a:latin typeface="Times New Roman" panose="02020603050405020304" pitchFamily="18" charset="0"/>
                <a:cs typeface="Times New Roman" panose="02020603050405020304" pitchFamily="18" charset="0"/>
              </a:rPr>
              <a:t>Dhiraj</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Bhattacharjee</a:t>
            </a:r>
            <a:r>
              <a:rPr lang="en-AU" b="1" dirty="0" smtClean="0">
                <a:latin typeface="Times New Roman" panose="02020603050405020304" pitchFamily="18" charset="0"/>
                <a:cs typeface="Times New Roman" panose="02020603050405020304" pitchFamily="18" charset="0"/>
              </a:rPr>
              <a:t>, First Edition, S. Chand and Company Ltd, 2013</a:t>
            </a:r>
          </a:p>
          <a:p>
            <a:pPr marL="0" indent="0" algn="just">
              <a:buNone/>
            </a:pPr>
            <a:endParaRPr lang="en-AU" dirty="0"/>
          </a:p>
        </p:txBody>
      </p:sp>
      <p:sp>
        <p:nvSpPr>
          <p:cNvPr id="4" name="Title 1"/>
          <p:cNvSpPr>
            <a:spLocks noGrp="1"/>
          </p:cNvSpPr>
          <p:nvPr>
            <p:ph type="title"/>
          </p:nvPr>
        </p:nvSpPr>
        <p:spPr>
          <a:xfrm>
            <a:off x="1676400" y="203761"/>
            <a:ext cx="10515600"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References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084979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AU" sz="8800" dirty="0" smtClean="0">
                <a:solidFill>
                  <a:srgbClr val="C00000"/>
                </a:solidFill>
              </a:rPr>
              <a:t>THANK YOU</a:t>
            </a:r>
            <a:endParaRPr lang="en-AU" sz="8800" dirty="0">
              <a:solidFill>
                <a:srgbClr val="C00000"/>
              </a:solidFill>
            </a:endParaRPr>
          </a:p>
        </p:txBody>
      </p:sp>
    </p:spTree>
    <p:extLst>
      <p:ext uri="{BB962C8B-B14F-4D97-AF65-F5344CB8AC3E}">
        <p14:creationId xmlns:p14="http://schemas.microsoft.com/office/powerpoint/2010/main" val="188659221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13753</TotalTime>
  <Words>3282</Words>
  <Application>Microsoft Office PowerPoint</Application>
  <PresentationFormat>Widescreen</PresentationFormat>
  <Paragraphs>390</Paragraphs>
  <Slides>50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Cambria Math</vt:lpstr>
      <vt:lpstr>Constantia</vt:lpstr>
      <vt:lpstr>Times New Roman</vt:lpstr>
      <vt:lpstr>Wingdings</vt:lpstr>
      <vt:lpstr>Office Theme</vt:lpstr>
      <vt:lpstr>COURSE TITLE ENGINEERING ECONOMIC ANALYSIS</vt:lpstr>
      <vt:lpstr>Learning Objective</vt:lpstr>
      <vt:lpstr>Time Value of Money</vt:lpstr>
      <vt:lpstr>Time Value of Money (Cont’d..)</vt:lpstr>
      <vt:lpstr>PowerPoint Presentation</vt:lpstr>
      <vt:lpstr>Time Value of Money (Cont’d..)</vt:lpstr>
      <vt:lpstr>Time Value of Money (Cont’d..)</vt:lpstr>
      <vt:lpstr>Time Value of Money (Cont’d..)</vt:lpstr>
      <vt:lpstr>Time Value of Money (Cont’d..)</vt:lpstr>
      <vt:lpstr>Time Value of Money (Cont’d..)</vt:lpstr>
      <vt:lpstr>Interest </vt:lpstr>
      <vt:lpstr>Interest rate </vt:lpstr>
      <vt:lpstr>Elements of Interest </vt:lpstr>
      <vt:lpstr>Elements of Interest (Cont’d..)  </vt:lpstr>
      <vt:lpstr>Calculation of Interest </vt:lpstr>
      <vt:lpstr>Simple Interest </vt:lpstr>
      <vt:lpstr>Simple Interest (Cont’d….) </vt:lpstr>
      <vt:lpstr>Example of Simple Interest </vt:lpstr>
      <vt:lpstr>Compound Interest </vt:lpstr>
      <vt:lpstr>Compound Interest (Cont’d….) </vt:lpstr>
      <vt:lpstr>Single Cash Flow  Formula  </vt:lpstr>
      <vt:lpstr>Single Cash Flow Formula (Cont’d..)  </vt:lpstr>
      <vt:lpstr>Single Cash Flow Formula (Cont’d..)  </vt:lpstr>
      <vt:lpstr>Single Cash Flow Formula (Cont’d..)  </vt:lpstr>
      <vt:lpstr>Single Cash Flow Formula (Cont’d..) </vt:lpstr>
      <vt:lpstr>Single Cash Flow Example</vt:lpstr>
      <vt:lpstr>Single Cash Flow Example (Cont’d..) </vt:lpstr>
      <vt:lpstr>RULE OF 72 (Doubling of Money)   </vt:lpstr>
      <vt:lpstr>Economic Equivalence </vt:lpstr>
      <vt:lpstr>Economic Equivalence (Cont’d..)</vt:lpstr>
      <vt:lpstr>Economic Equivalence Principles </vt:lpstr>
      <vt:lpstr>Economic Equivalence Principles (Contd..)</vt:lpstr>
      <vt:lpstr>Economic Equivalence Principles (Cont’d..)</vt:lpstr>
      <vt:lpstr>Economic Equivalence Principles (Contd..)</vt:lpstr>
      <vt:lpstr>Nominal interest rate </vt:lpstr>
      <vt:lpstr>Nominal interest rate (Cont’d..) </vt:lpstr>
      <vt:lpstr>Nominal Interest rate example</vt:lpstr>
      <vt:lpstr>Example</vt:lpstr>
      <vt:lpstr>Effective Interest Rate</vt:lpstr>
      <vt:lpstr>Effective Interest Rate</vt:lpstr>
      <vt:lpstr>Relation between effective (i) and nominal (r) interest rate </vt:lpstr>
      <vt:lpstr>Difference Between Nominal and Effective Interest rate</vt:lpstr>
      <vt:lpstr>Numerical Example</vt:lpstr>
      <vt:lpstr>PowerPoint Presentation</vt:lpstr>
      <vt:lpstr>Numerical Example</vt:lpstr>
      <vt:lpstr>Numerical Example (Cont’d…..)</vt:lpstr>
      <vt:lpstr>Numerical Example  (Cont’d….)</vt:lpstr>
      <vt:lpstr>References </vt:lpstr>
      <vt:lpstr>References  (Cont’d….)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ENGINEERING ECONOMIC ANALYSIS</dc:title>
  <dc:creator>Microsoft account</dc:creator>
  <cp:lastModifiedBy>Dell</cp:lastModifiedBy>
  <cp:revision>116</cp:revision>
  <dcterms:created xsi:type="dcterms:W3CDTF">2022-08-30T07:42:16Z</dcterms:created>
  <dcterms:modified xsi:type="dcterms:W3CDTF">2022-09-28T16:29:17Z</dcterms:modified>
</cp:coreProperties>
</file>