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4" r:id="rId4"/>
    <p:sldId id="257" r:id="rId5"/>
    <p:sldId id="259" r:id="rId6"/>
    <p:sldId id="260" r:id="rId7"/>
    <p:sldId id="261" r:id="rId8"/>
    <p:sldId id="262" r:id="rId9"/>
    <p:sldId id="263" r:id="rId10"/>
    <p:sldId id="265" r:id="rId11"/>
    <p:sldId id="266" r:id="rId12"/>
    <p:sldId id="264" r:id="rId13"/>
    <p:sldId id="267" r:id="rId14"/>
    <p:sldId id="269" r:id="rId15"/>
    <p:sldId id="268" r:id="rId16"/>
    <p:sldId id="270" r:id="rId17"/>
    <p:sldId id="271" r:id="rId18"/>
    <p:sldId id="272" r:id="rId19"/>
    <p:sldId id="273"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7"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4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A26EE7B4-ECF3-4560-B19E-804F0FC670AB}" type="datetimeFigureOut">
              <a:rPr lang="en-AU" smtClean="0"/>
              <a:t>29/09/2022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3831309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26EE7B4-ECF3-4560-B19E-804F0FC670AB}" type="datetimeFigureOut">
              <a:rPr lang="en-AU" smtClean="0"/>
              <a:t>29/09/2022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2820772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6EE7B4-ECF3-4560-B19E-804F0FC670AB}" type="datetimeFigureOut">
              <a:rPr lang="en-AU" smtClean="0"/>
              <a:t>29/09/2022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2360783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A26EE7B4-ECF3-4560-B19E-804F0FC670AB}" type="datetimeFigureOut">
              <a:rPr lang="en-AU" smtClean="0"/>
              <a:t>29/09/2022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809447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A26EE7B4-ECF3-4560-B19E-804F0FC670AB}" type="datetimeFigureOut">
              <a:rPr lang="en-AU" smtClean="0"/>
              <a:t>29/09/2022</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1896240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A26EE7B4-ECF3-4560-B19E-804F0FC670AB}" type="datetimeFigureOut">
              <a:rPr lang="en-AU" smtClean="0"/>
              <a:t>29/09/2022</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2884478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6EE7B4-ECF3-4560-B19E-804F0FC670AB}" type="datetimeFigureOut">
              <a:rPr lang="en-AU" smtClean="0"/>
              <a:t>29/09/2022</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4333850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6EE7B4-ECF3-4560-B19E-804F0FC670AB}" type="datetimeFigureOut">
              <a:rPr lang="en-AU" smtClean="0"/>
              <a:t>29/09/2022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37158706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6EE7B4-ECF3-4560-B19E-804F0FC670AB}" type="datetimeFigureOut">
              <a:rPr lang="en-AU" smtClean="0"/>
              <a:t>29/09/2022</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304945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26EE7B4-ECF3-4560-B19E-804F0FC670AB}" type="datetimeFigureOut">
              <a:rPr lang="en-AU" smtClean="0"/>
              <a:t>29/09/2022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549306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26EE7B4-ECF3-4560-B19E-804F0FC670AB}" type="datetimeFigureOut">
              <a:rPr lang="en-AU" smtClean="0"/>
              <a:t>29/09/2022</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DA8BB8D6-EF96-4F8D-86B2-7A768EE8BE91}" type="slidenum">
              <a:rPr lang="en-AU" smtClean="0"/>
              <a:t>‹#›</a:t>
            </a:fld>
            <a:endParaRPr lang="en-AU"/>
          </a:p>
        </p:txBody>
      </p:sp>
    </p:spTree>
    <p:extLst>
      <p:ext uri="{BB962C8B-B14F-4D97-AF65-F5344CB8AC3E}">
        <p14:creationId xmlns:p14="http://schemas.microsoft.com/office/powerpoint/2010/main" val="774843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6EE7B4-ECF3-4560-B19E-804F0FC670AB}" type="datetimeFigureOut">
              <a:rPr lang="en-AU" smtClean="0"/>
              <a:t>29/09/2022</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8BB8D6-EF96-4F8D-86B2-7A768EE8BE91}" type="slidenum">
              <a:rPr lang="en-AU" smtClean="0"/>
              <a:t>‹#›</a:t>
            </a:fld>
            <a:endParaRPr lang="en-AU"/>
          </a:p>
        </p:txBody>
      </p:sp>
    </p:spTree>
    <p:extLst>
      <p:ext uri="{BB962C8B-B14F-4D97-AF65-F5344CB8AC3E}">
        <p14:creationId xmlns:p14="http://schemas.microsoft.com/office/powerpoint/2010/main" val="33659276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93773" y="-604357"/>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3600" b="1" dirty="0" smtClean="0">
                <a:solidFill>
                  <a:srgbClr val="FF0000"/>
                </a:solidFill>
                <a:latin typeface="Times New Roman" panose="02020603050405020304" pitchFamily="18" charset="0"/>
                <a:cs typeface="Times New Roman" panose="02020603050405020304" pitchFamily="18" charset="0"/>
              </a:rPr>
              <a:t>COURSE TITLE</a:t>
            </a:r>
            <a:r>
              <a:rPr lang="en-AU" sz="3600" b="1" dirty="0" smtClean="0">
                <a:latin typeface="Times New Roman" panose="02020603050405020304" pitchFamily="18" charset="0"/>
                <a:cs typeface="Times New Roman" panose="02020603050405020304" pitchFamily="18" charset="0"/>
              </a:rPr>
              <a:t/>
            </a:r>
            <a:br>
              <a:rPr lang="en-AU" sz="36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ENGINEERING ECONOMIC ANALYSIS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1882536" y="1985481"/>
            <a:ext cx="8272024" cy="4496001"/>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2 -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3) </a:t>
            </a:r>
          </a:p>
          <a:p>
            <a:r>
              <a:rPr lang="en-AU" sz="3200" b="1" dirty="0" smtClean="0">
                <a:solidFill>
                  <a:srgbClr val="002060"/>
                </a:solidFill>
                <a:latin typeface="Times New Roman" panose="02020603050405020304" pitchFamily="18" charset="0"/>
                <a:cs typeface="Times New Roman" panose="02020603050405020304" pitchFamily="18" charset="0"/>
              </a:rPr>
              <a:t>INTEREST AND TIME VALUE OF MONEY</a:t>
            </a:r>
          </a:p>
          <a:p>
            <a:endParaRPr lang="en-AU" sz="3200" b="1" dirty="0" smtClean="0">
              <a:solidFill>
                <a:srgbClr val="FF000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3</a:t>
            </a:r>
            <a:endParaRPr lang="en-AU" sz="3200" b="1" dirty="0">
              <a:solidFill>
                <a:srgbClr val="FF0000"/>
              </a:solidFill>
              <a:latin typeface="Times New Roman" panose="02020603050405020304" pitchFamily="18" charset="0"/>
              <a:cs typeface="Times New Roman" panose="02020603050405020304" pitchFamily="18" charset="0"/>
            </a:endParaRPr>
          </a:p>
          <a:p>
            <a:r>
              <a:rPr lang="en-AU" sz="2800" b="1" dirty="0" smtClean="0">
                <a:solidFill>
                  <a:srgbClr val="FF0000"/>
                </a:solidFill>
                <a:latin typeface="Times New Roman" panose="02020603050405020304" pitchFamily="18" charset="0"/>
                <a:cs typeface="Times New Roman" panose="02020603050405020304" pitchFamily="18" charset="0"/>
              </a:rPr>
              <a:t>Uniform/Equal Series Cash Flow, Linear and Geometric Gradient Series Cash Flow. </a:t>
            </a:r>
          </a:p>
          <a:p>
            <a:endParaRPr lang="en-AU"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6008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1988" y="1825625"/>
            <a:ext cx="9838765" cy="4351338"/>
          </a:xfrm>
        </p:spPr>
        <p:txBody>
          <a:bodyPr>
            <a:normAutofit fontScale="92500" lnSpcReduction="20000"/>
          </a:bodyPr>
          <a:lstStyle/>
          <a:p>
            <a:pPr marL="0" indent="0" algn="just">
              <a:buNone/>
            </a:pPr>
            <a:r>
              <a:rPr lang="en-AU" b="1" dirty="0" smtClean="0">
                <a:latin typeface="Times New Roman" panose="02020603050405020304" pitchFamily="18" charset="0"/>
                <a:cs typeface="Times New Roman" panose="02020603050405020304" pitchFamily="18" charset="0"/>
              </a:rPr>
              <a:t>After studying this lecture students will be able to learn: </a:t>
            </a:r>
          </a:p>
          <a:p>
            <a:pPr marL="0" indent="0" algn="just">
              <a:buNone/>
            </a:pPr>
            <a:endParaRPr lang="en-AU" b="1" dirty="0" smtClean="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formula required to analyse uniform or equal series cash flow with </a:t>
            </a:r>
            <a:r>
              <a:rPr lang="en-AU" b="1" dirty="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umerical </a:t>
            </a:r>
            <a:r>
              <a:rPr lang="en-AU" b="1" dirty="0">
                <a:latin typeface="Times New Roman" panose="02020603050405020304" pitchFamily="18" charset="0"/>
                <a:cs typeface="Times New Roman" panose="02020603050405020304" pitchFamily="18" charset="0"/>
              </a:rPr>
              <a:t>e</a:t>
            </a:r>
            <a:r>
              <a:rPr lang="en-AU" b="1" dirty="0" smtClean="0">
                <a:latin typeface="Times New Roman" panose="02020603050405020304" pitchFamily="18" charset="0"/>
                <a:cs typeface="Times New Roman" panose="02020603050405020304" pitchFamily="18" charset="0"/>
              </a:rPr>
              <a:t>xample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formula required to analyse linear </a:t>
            </a:r>
            <a:r>
              <a:rPr lang="en-AU" b="1" dirty="0">
                <a:latin typeface="Times New Roman" panose="02020603050405020304" pitchFamily="18" charset="0"/>
                <a:cs typeface="Times New Roman" panose="02020603050405020304" pitchFamily="18" charset="0"/>
              </a:rPr>
              <a:t>g</a:t>
            </a:r>
            <a:r>
              <a:rPr lang="en-AU" b="1" dirty="0" smtClean="0">
                <a:latin typeface="Times New Roman" panose="02020603050405020304" pitchFamily="18" charset="0"/>
                <a:cs typeface="Times New Roman" panose="02020603050405020304" pitchFamily="18" charset="0"/>
              </a:rPr>
              <a:t>radient </a:t>
            </a:r>
            <a:r>
              <a:rPr lang="en-AU" b="1" dirty="0">
                <a:latin typeface="Times New Roman" panose="02020603050405020304" pitchFamily="18" charset="0"/>
                <a:cs typeface="Times New Roman" panose="02020603050405020304" pitchFamily="18" charset="0"/>
              </a:rPr>
              <a:t>s</a:t>
            </a:r>
            <a:r>
              <a:rPr lang="en-AU" b="1" dirty="0" smtClean="0">
                <a:latin typeface="Times New Roman" panose="02020603050405020304" pitchFamily="18" charset="0"/>
                <a:cs typeface="Times New Roman" panose="02020603050405020304" pitchFamily="18" charset="0"/>
              </a:rPr>
              <a:t>eries cash flow with numerical example .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formula required to analyse the geometric gradient series cash flow with numerical example. </a:t>
            </a:r>
          </a:p>
        </p:txBody>
      </p:sp>
      <p:sp>
        <p:nvSpPr>
          <p:cNvPr id="4" name="Title 1"/>
          <p:cNvSpPr txBox="1">
            <a:spLocks noGrp="1"/>
          </p:cNvSpPr>
          <p:nvPr>
            <p:ph type="title"/>
          </p:nvPr>
        </p:nvSpPr>
        <p:spPr>
          <a:xfrm>
            <a:off x="1676400" y="5000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3299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320" y="126310"/>
            <a:ext cx="4554071"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Introduction </a:t>
            </a:r>
          </a:p>
        </p:txBody>
      </p:sp>
      <p:sp>
        <p:nvSpPr>
          <p:cNvPr id="3" name="Content Placeholder 2"/>
          <p:cNvSpPr>
            <a:spLocks noGrp="1"/>
          </p:cNvSpPr>
          <p:nvPr>
            <p:ph idx="1"/>
          </p:nvPr>
        </p:nvSpPr>
        <p:spPr>
          <a:xfrm>
            <a:off x="794305" y="1298787"/>
            <a:ext cx="9238385" cy="4351338"/>
          </a:xfrm>
        </p:spPr>
        <p:txBody>
          <a:bodyPr/>
          <a:lstStyle/>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the last lecture we dealt about Single cash flow series formulas </a:t>
            </a:r>
          </a:p>
          <a:p>
            <a:pPr marL="0" indent="0">
              <a:buNone/>
            </a:pPr>
            <a:endParaRPr lang="en-AU" dirty="0"/>
          </a:p>
        </p:txBody>
      </p:sp>
      <p:cxnSp>
        <p:nvCxnSpPr>
          <p:cNvPr id="4" name="Straight Connector 3">
            <a:extLst>
              <a:ext uri="{FF2B5EF4-FFF2-40B4-BE49-F238E27FC236}">
                <a16:creationId xmlns:a16="http://schemas.microsoft.com/office/drawing/2014/main" xmlns="" id="{878C7D90-26DB-46EC-9C46-7E36A644C532}"/>
              </a:ext>
            </a:extLst>
          </p:cNvPr>
          <p:cNvCxnSpPr>
            <a:cxnSpLocks/>
          </p:cNvCxnSpPr>
          <p:nvPr/>
        </p:nvCxnSpPr>
        <p:spPr>
          <a:xfrm>
            <a:off x="1806254" y="3466724"/>
            <a:ext cx="142061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xmlns="" id="{BF20E041-1582-42CF-8E5A-CD167686C3D7}"/>
              </a:ext>
            </a:extLst>
          </p:cNvPr>
          <p:cNvCxnSpPr>
            <a:cxnSpLocks/>
          </p:cNvCxnSpPr>
          <p:nvPr/>
        </p:nvCxnSpPr>
        <p:spPr>
          <a:xfrm>
            <a:off x="3226869" y="3464501"/>
            <a:ext cx="596348"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xmlns="" id="{57A8E733-CD2B-4F66-9CA5-574C6E6665B9}"/>
              </a:ext>
            </a:extLst>
          </p:cNvPr>
          <p:cNvCxnSpPr>
            <a:cxnSpLocks/>
          </p:cNvCxnSpPr>
          <p:nvPr/>
        </p:nvCxnSpPr>
        <p:spPr>
          <a:xfrm flipV="1">
            <a:off x="3823217" y="3464501"/>
            <a:ext cx="869381" cy="1083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xmlns="" id="{71471682-0F0C-4497-93A4-37FDB377DA3A}"/>
              </a:ext>
            </a:extLst>
          </p:cNvPr>
          <p:cNvSpPr txBox="1"/>
          <p:nvPr/>
        </p:nvSpPr>
        <p:spPr>
          <a:xfrm>
            <a:off x="1541210" y="4071638"/>
            <a:ext cx="1338470" cy="400110"/>
          </a:xfrm>
          <a:prstGeom prst="rect">
            <a:avLst/>
          </a:prstGeom>
          <a:noFill/>
        </p:spPr>
        <p:txBody>
          <a:bodyPr wrap="square" rtlCol="0">
            <a:spAutoFit/>
          </a:bodyPr>
          <a:lstStyle/>
          <a:p>
            <a:r>
              <a:rPr lang="en-AU" sz="2000" b="1" dirty="0" smtClean="0">
                <a:solidFill>
                  <a:srgbClr val="C00000"/>
                </a:solidFill>
              </a:rPr>
              <a:t>P = Given  </a:t>
            </a:r>
            <a:endParaRPr lang="en-AU" sz="2000" b="1" dirty="0">
              <a:solidFill>
                <a:srgbClr val="C00000"/>
              </a:solidFill>
            </a:endParaRPr>
          </a:p>
        </p:txBody>
      </p:sp>
      <p:sp>
        <p:nvSpPr>
          <p:cNvPr id="11" name="TextBox 10">
            <a:extLst>
              <a:ext uri="{FF2B5EF4-FFF2-40B4-BE49-F238E27FC236}">
                <a16:creationId xmlns:a16="http://schemas.microsoft.com/office/drawing/2014/main" xmlns="" id="{2A27FF96-27C3-477A-8020-453D8C12285C}"/>
              </a:ext>
            </a:extLst>
          </p:cNvPr>
          <p:cNvSpPr txBox="1"/>
          <p:nvPr/>
        </p:nvSpPr>
        <p:spPr>
          <a:xfrm>
            <a:off x="2359044" y="2930522"/>
            <a:ext cx="1649893" cy="400110"/>
          </a:xfrm>
          <a:prstGeom prst="rect">
            <a:avLst/>
          </a:prstGeom>
          <a:noFill/>
        </p:spPr>
        <p:txBody>
          <a:bodyPr wrap="square" rtlCol="0">
            <a:spAutoFit/>
          </a:bodyPr>
          <a:lstStyle/>
          <a:p>
            <a:r>
              <a:rPr lang="en-AU" sz="2000" b="1" dirty="0">
                <a:solidFill>
                  <a:srgbClr val="C00000"/>
                </a:solidFill>
              </a:rPr>
              <a:t>Interest </a:t>
            </a:r>
            <a:r>
              <a:rPr lang="en-AU" sz="2000" b="1" dirty="0" smtClean="0">
                <a:solidFill>
                  <a:srgbClr val="C00000"/>
                </a:solidFill>
              </a:rPr>
              <a:t>= </a:t>
            </a:r>
            <a:r>
              <a:rPr lang="en-AU" sz="2000" b="1" dirty="0" err="1" smtClean="0">
                <a:solidFill>
                  <a:srgbClr val="C00000"/>
                </a:solidFill>
              </a:rPr>
              <a:t>i</a:t>
            </a:r>
            <a:r>
              <a:rPr lang="en-AU" sz="2000" b="1" dirty="0" smtClean="0">
                <a:solidFill>
                  <a:srgbClr val="C00000"/>
                </a:solidFill>
              </a:rPr>
              <a:t> % </a:t>
            </a:r>
            <a:endParaRPr lang="en-AU" sz="2000" b="1" dirty="0">
              <a:solidFill>
                <a:srgbClr val="C00000"/>
              </a:solidFill>
            </a:endParaRPr>
          </a:p>
        </p:txBody>
      </p:sp>
      <p:sp>
        <p:nvSpPr>
          <p:cNvPr id="13" name="TextBox 12">
            <a:extLst>
              <a:ext uri="{FF2B5EF4-FFF2-40B4-BE49-F238E27FC236}">
                <a16:creationId xmlns:a16="http://schemas.microsoft.com/office/drawing/2014/main" xmlns="" id="{B111D546-0F22-424A-8AAB-30D12906AF9F}"/>
              </a:ext>
            </a:extLst>
          </p:cNvPr>
          <p:cNvSpPr txBox="1"/>
          <p:nvPr/>
        </p:nvSpPr>
        <p:spPr>
          <a:xfrm>
            <a:off x="1541210" y="3279835"/>
            <a:ext cx="530086" cy="369332"/>
          </a:xfrm>
          <a:prstGeom prst="rect">
            <a:avLst/>
          </a:prstGeom>
          <a:noFill/>
        </p:spPr>
        <p:txBody>
          <a:bodyPr wrap="square" rtlCol="0">
            <a:spAutoFit/>
          </a:bodyPr>
          <a:lstStyle/>
          <a:p>
            <a:r>
              <a:rPr lang="en-AU" dirty="0"/>
              <a:t>0</a:t>
            </a:r>
          </a:p>
        </p:txBody>
      </p:sp>
      <p:sp>
        <p:nvSpPr>
          <p:cNvPr id="14" name="TextBox 13">
            <a:extLst>
              <a:ext uri="{FF2B5EF4-FFF2-40B4-BE49-F238E27FC236}">
                <a16:creationId xmlns:a16="http://schemas.microsoft.com/office/drawing/2014/main" xmlns="" id="{61CF0FDF-A11C-47F7-9018-493B606C7F6B}"/>
              </a:ext>
            </a:extLst>
          </p:cNvPr>
          <p:cNvSpPr txBox="1"/>
          <p:nvPr/>
        </p:nvSpPr>
        <p:spPr>
          <a:xfrm>
            <a:off x="4533964" y="3397227"/>
            <a:ext cx="530086" cy="369332"/>
          </a:xfrm>
          <a:prstGeom prst="rect">
            <a:avLst/>
          </a:prstGeom>
          <a:noFill/>
        </p:spPr>
        <p:txBody>
          <a:bodyPr wrap="square" rtlCol="0">
            <a:spAutoFit/>
          </a:bodyPr>
          <a:lstStyle/>
          <a:p>
            <a:r>
              <a:rPr lang="en-AU" dirty="0"/>
              <a:t>N</a:t>
            </a:r>
          </a:p>
        </p:txBody>
      </p:sp>
      <p:sp>
        <p:nvSpPr>
          <p:cNvPr id="17" name="TextBox 16">
            <a:extLst>
              <a:ext uri="{FF2B5EF4-FFF2-40B4-BE49-F238E27FC236}">
                <a16:creationId xmlns:a16="http://schemas.microsoft.com/office/drawing/2014/main" xmlns="" id="{B111D546-0F22-424A-8AAB-30D12906AF9F}"/>
              </a:ext>
            </a:extLst>
          </p:cNvPr>
          <p:cNvSpPr txBox="1"/>
          <p:nvPr/>
        </p:nvSpPr>
        <p:spPr>
          <a:xfrm>
            <a:off x="2177316" y="3418678"/>
            <a:ext cx="530086" cy="369332"/>
          </a:xfrm>
          <a:prstGeom prst="rect">
            <a:avLst/>
          </a:prstGeom>
          <a:noFill/>
        </p:spPr>
        <p:txBody>
          <a:bodyPr wrap="square" rtlCol="0">
            <a:spAutoFit/>
          </a:bodyPr>
          <a:lstStyle/>
          <a:p>
            <a:r>
              <a:rPr lang="en-AU" dirty="0" smtClean="0"/>
              <a:t>1</a:t>
            </a:r>
            <a:endParaRPr lang="en-AU" dirty="0"/>
          </a:p>
        </p:txBody>
      </p:sp>
      <p:sp>
        <p:nvSpPr>
          <p:cNvPr id="18" name="TextBox 17">
            <a:extLst>
              <a:ext uri="{FF2B5EF4-FFF2-40B4-BE49-F238E27FC236}">
                <a16:creationId xmlns:a16="http://schemas.microsoft.com/office/drawing/2014/main" xmlns="" id="{B111D546-0F22-424A-8AAB-30D12906AF9F}"/>
              </a:ext>
            </a:extLst>
          </p:cNvPr>
          <p:cNvSpPr txBox="1"/>
          <p:nvPr/>
        </p:nvSpPr>
        <p:spPr>
          <a:xfrm>
            <a:off x="2852543" y="3418678"/>
            <a:ext cx="530086" cy="369332"/>
          </a:xfrm>
          <a:prstGeom prst="rect">
            <a:avLst/>
          </a:prstGeom>
          <a:noFill/>
        </p:spPr>
        <p:txBody>
          <a:bodyPr wrap="square" rtlCol="0">
            <a:spAutoFit/>
          </a:bodyPr>
          <a:lstStyle/>
          <a:p>
            <a:r>
              <a:rPr lang="en-AU" dirty="0" smtClean="0"/>
              <a:t>2</a:t>
            </a:r>
            <a:endParaRPr lang="en-AU" dirty="0"/>
          </a:p>
        </p:txBody>
      </p:sp>
      <p:cxnSp>
        <p:nvCxnSpPr>
          <p:cNvPr id="19" name="Straight Arrow Connector 18">
            <a:extLst>
              <a:ext uri="{FF2B5EF4-FFF2-40B4-BE49-F238E27FC236}">
                <a16:creationId xmlns:a16="http://schemas.microsoft.com/office/drawing/2014/main" xmlns="" id="{CC9E1BFF-6532-4BE8-B8C4-B45C36E65B40}"/>
              </a:ext>
            </a:extLst>
          </p:cNvPr>
          <p:cNvCxnSpPr/>
          <p:nvPr/>
        </p:nvCxnSpPr>
        <p:spPr>
          <a:xfrm>
            <a:off x="1806253" y="3475332"/>
            <a:ext cx="1" cy="6796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xmlns="" id="{878C7D90-26DB-46EC-9C46-7E36A644C532}"/>
              </a:ext>
            </a:extLst>
          </p:cNvPr>
          <p:cNvCxnSpPr>
            <a:cxnSpLocks/>
          </p:cNvCxnSpPr>
          <p:nvPr/>
        </p:nvCxnSpPr>
        <p:spPr>
          <a:xfrm>
            <a:off x="6113985" y="3438955"/>
            <a:ext cx="1420615"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BF20E041-1582-42CF-8E5A-CD167686C3D7}"/>
              </a:ext>
            </a:extLst>
          </p:cNvPr>
          <p:cNvCxnSpPr>
            <a:cxnSpLocks/>
          </p:cNvCxnSpPr>
          <p:nvPr/>
        </p:nvCxnSpPr>
        <p:spPr>
          <a:xfrm>
            <a:off x="7534600" y="3436732"/>
            <a:ext cx="596348" cy="0"/>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57A8E733-CD2B-4F66-9CA5-574C6E6665B9}"/>
              </a:ext>
            </a:extLst>
          </p:cNvPr>
          <p:cNvCxnSpPr>
            <a:cxnSpLocks/>
          </p:cNvCxnSpPr>
          <p:nvPr/>
        </p:nvCxnSpPr>
        <p:spPr>
          <a:xfrm flipV="1">
            <a:off x="8130948" y="3436732"/>
            <a:ext cx="869381" cy="1083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xmlns="" id="{71471682-0F0C-4497-93A4-37FDB377DA3A}"/>
              </a:ext>
            </a:extLst>
          </p:cNvPr>
          <p:cNvSpPr txBox="1"/>
          <p:nvPr/>
        </p:nvSpPr>
        <p:spPr>
          <a:xfrm>
            <a:off x="5898487" y="4039120"/>
            <a:ext cx="1338470" cy="400110"/>
          </a:xfrm>
          <a:prstGeom prst="rect">
            <a:avLst/>
          </a:prstGeom>
          <a:noFill/>
        </p:spPr>
        <p:txBody>
          <a:bodyPr wrap="square" rtlCol="0">
            <a:spAutoFit/>
          </a:bodyPr>
          <a:lstStyle/>
          <a:p>
            <a:r>
              <a:rPr lang="en-AU" sz="2000" b="1" dirty="0" smtClean="0">
                <a:solidFill>
                  <a:srgbClr val="C00000"/>
                </a:solidFill>
              </a:rPr>
              <a:t>P = ?  </a:t>
            </a:r>
            <a:endParaRPr lang="en-AU" sz="2000" b="1" dirty="0">
              <a:solidFill>
                <a:srgbClr val="C00000"/>
              </a:solidFill>
            </a:endParaRPr>
          </a:p>
        </p:txBody>
      </p:sp>
      <p:sp>
        <p:nvSpPr>
          <p:cNvPr id="24" name="TextBox 23">
            <a:extLst>
              <a:ext uri="{FF2B5EF4-FFF2-40B4-BE49-F238E27FC236}">
                <a16:creationId xmlns:a16="http://schemas.microsoft.com/office/drawing/2014/main" xmlns="" id="{2A27FF96-27C3-477A-8020-453D8C12285C}"/>
              </a:ext>
            </a:extLst>
          </p:cNvPr>
          <p:cNvSpPr txBox="1"/>
          <p:nvPr/>
        </p:nvSpPr>
        <p:spPr>
          <a:xfrm>
            <a:off x="6666775" y="2902753"/>
            <a:ext cx="1649893" cy="400110"/>
          </a:xfrm>
          <a:prstGeom prst="rect">
            <a:avLst/>
          </a:prstGeom>
          <a:noFill/>
        </p:spPr>
        <p:txBody>
          <a:bodyPr wrap="square" rtlCol="0">
            <a:spAutoFit/>
          </a:bodyPr>
          <a:lstStyle/>
          <a:p>
            <a:r>
              <a:rPr lang="en-AU" sz="2000" b="1" dirty="0">
                <a:solidFill>
                  <a:srgbClr val="C00000"/>
                </a:solidFill>
              </a:rPr>
              <a:t>Interest </a:t>
            </a:r>
            <a:r>
              <a:rPr lang="en-AU" sz="2000" b="1" dirty="0" smtClean="0">
                <a:solidFill>
                  <a:srgbClr val="C00000"/>
                </a:solidFill>
              </a:rPr>
              <a:t>= </a:t>
            </a:r>
            <a:r>
              <a:rPr lang="en-AU" sz="2000" b="1" dirty="0" err="1" smtClean="0">
                <a:solidFill>
                  <a:srgbClr val="C00000"/>
                </a:solidFill>
              </a:rPr>
              <a:t>i</a:t>
            </a:r>
            <a:r>
              <a:rPr lang="en-AU" sz="2000" b="1" dirty="0" smtClean="0">
                <a:solidFill>
                  <a:srgbClr val="C00000"/>
                </a:solidFill>
              </a:rPr>
              <a:t> % </a:t>
            </a:r>
            <a:endParaRPr lang="en-AU" sz="2000" b="1" dirty="0">
              <a:solidFill>
                <a:srgbClr val="C00000"/>
              </a:solidFill>
            </a:endParaRPr>
          </a:p>
        </p:txBody>
      </p:sp>
      <p:sp>
        <p:nvSpPr>
          <p:cNvPr id="26" name="TextBox 25">
            <a:extLst>
              <a:ext uri="{FF2B5EF4-FFF2-40B4-BE49-F238E27FC236}">
                <a16:creationId xmlns:a16="http://schemas.microsoft.com/office/drawing/2014/main" xmlns="" id="{B111D546-0F22-424A-8AAB-30D12906AF9F}"/>
              </a:ext>
            </a:extLst>
          </p:cNvPr>
          <p:cNvSpPr txBox="1"/>
          <p:nvPr/>
        </p:nvSpPr>
        <p:spPr>
          <a:xfrm>
            <a:off x="5848941" y="3252066"/>
            <a:ext cx="530086" cy="369332"/>
          </a:xfrm>
          <a:prstGeom prst="rect">
            <a:avLst/>
          </a:prstGeom>
          <a:noFill/>
        </p:spPr>
        <p:txBody>
          <a:bodyPr wrap="square" rtlCol="0">
            <a:spAutoFit/>
          </a:bodyPr>
          <a:lstStyle/>
          <a:p>
            <a:r>
              <a:rPr lang="en-AU" dirty="0"/>
              <a:t>0</a:t>
            </a:r>
          </a:p>
        </p:txBody>
      </p:sp>
      <p:sp>
        <p:nvSpPr>
          <p:cNvPr id="27" name="TextBox 26">
            <a:extLst>
              <a:ext uri="{FF2B5EF4-FFF2-40B4-BE49-F238E27FC236}">
                <a16:creationId xmlns:a16="http://schemas.microsoft.com/office/drawing/2014/main" xmlns="" id="{61CF0FDF-A11C-47F7-9018-493B606C7F6B}"/>
              </a:ext>
            </a:extLst>
          </p:cNvPr>
          <p:cNvSpPr txBox="1"/>
          <p:nvPr/>
        </p:nvSpPr>
        <p:spPr>
          <a:xfrm>
            <a:off x="8841695" y="3369458"/>
            <a:ext cx="530086" cy="369332"/>
          </a:xfrm>
          <a:prstGeom prst="rect">
            <a:avLst/>
          </a:prstGeom>
          <a:noFill/>
        </p:spPr>
        <p:txBody>
          <a:bodyPr wrap="square" rtlCol="0">
            <a:spAutoFit/>
          </a:bodyPr>
          <a:lstStyle/>
          <a:p>
            <a:r>
              <a:rPr lang="en-AU" dirty="0"/>
              <a:t>N</a:t>
            </a:r>
          </a:p>
        </p:txBody>
      </p:sp>
      <p:sp>
        <p:nvSpPr>
          <p:cNvPr id="28" name="TextBox 27">
            <a:extLst>
              <a:ext uri="{FF2B5EF4-FFF2-40B4-BE49-F238E27FC236}">
                <a16:creationId xmlns:a16="http://schemas.microsoft.com/office/drawing/2014/main" xmlns="" id="{B111D546-0F22-424A-8AAB-30D12906AF9F}"/>
              </a:ext>
            </a:extLst>
          </p:cNvPr>
          <p:cNvSpPr txBox="1"/>
          <p:nvPr/>
        </p:nvSpPr>
        <p:spPr>
          <a:xfrm>
            <a:off x="6485047" y="3390909"/>
            <a:ext cx="530086" cy="369332"/>
          </a:xfrm>
          <a:prstGeom prst="rect">
            <a:avLst/>
          </a:prstGeom>
          <a:noFill/>
        </p:spPr>
        <p:txBody>
          <a:bodyPr wrap="square" rtlCol="0">
            <a:spAutoFit/>
          </a:bodyPr>
          <a:lstStyle/>
          <a:p>
            <a:r>
              <a:rPr lang="en-AU" dirty="0" smtClean="0"/>
              <a:t>1</a:t>
            </a:r>
            <a:endParaRPr lang="en-AU" dirty="0"/>
          </a:p>
        </p:txBody>
      </p:sp>
      <p:sp>
        <p:nvSpPr>
          <p:cNvPr id="29" name="TextBox 28">
            <a:extLst>
              <a:ext uri="{FF2B5EF4-FFF2-40B4-BE49-F238E27FC236}">
                <a16:creationId xmlns:a16="http://schemas.microsoft.com/office/drawing/2014/main" xmlns="" id="{B111D546-0F22-424A-8AAB-30D12906AF9F}"/>
              </a:ext>
            </a:extLst>
          </p:cNvPr>
          <p:cNvSpPr txBox="1"/>
          <p:nvPr/>
        </p:nvSpPr>
        <p:spPr>
          <a:xfrm>
            <a:off x="7160274" y="3390909"/>
            <a:ext cx="530086" cy="369332"/>
          </a:xfrm>
          <a:prstGeom prst="rect">
            <a:avLst/>
          </a:prstGeom>
          <a:noFill/>
        </p:spPr>
        <p:txBody>
          <a:bodyPr wrap="square" rtlCol="0">
            <a:spAutoFit/>
          </a:bodyPr>
          <a:lstStyle/>
          <a:p>
            <a:r>
              <a:rPr lang="en-AU" dirty="0" smtClean="0"/>
              <a:t>2</a:t>
            </a:r>
            <a:endParaRPr lang="en-AU" dirty="0"/>
          </a:p>
        </p:txBody>
      </p:sp>
      <p:cxnSp>
        <p:nvCxnSpPr>
          <p:cNvPr id="30" name="Straight Arrow Connector 29">
            <a:extLst>
              <a:ext uri="{FF2B5EF4-FFF2-40B4-BE49-F238E27FC236}">
                <a16:creationId xmlns:a16="http://schemas.microsoft.com/office/drawing/2014/main" xmlns="" id="{CC9E1BFF-6532-4BE8-B8C4-B45C36E65B40}"/>
              </a:ext>
            </a:extLst>
          </p:cNvPr>
          <p:cNvCxnSpPr/>
          <p:nvPr/>
        </p:nvCxnSpPr>
        <p:spPr>
          <a:xfrm>
            <a:off x="6113984" y="3447563"/>
            <a:ext cx="0" cy="68050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xmlns="" id="{CC9E1BFF-6532-4BE8-B8C4-B45C36E65B40}"/>
              </a:ext>
            </a:extLst>
          </p:cNvPr>
          <p:cNvCxnSpPr/>
          <p:nvPr/>
        </p:nvCxnSpPr>
        <p:spPr>
          <a:xfrm flipV="1">
            <a:off x="4679206" y="2799229"/>
            <a:ext cx="0" cy="6493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xmlns="" id="{71471682-0F0C-4497-93A4-37FDB377DA3A}"/>
              </a:ext>
            </a:extLst>
          </p:cNvPr>
          <p:cNvSpPr txBox="1"/>
          <p:nvPr/>
        </p:nvSpPr>
        <p:spPr>
          <a:xfrm>
            <a:off x="4533964" y="2455111"/>
            <a:ext cx="1338470" cy="400110"/>
          </a:xfrm>
          <a:prstGeom prst="rect">
            <a:avLst/>
          </a:prstGeom>
          <a:noFill/>
        </p:spPr>
        <p:txBody>
          <a:bodyPr wrap="square" rtlCol="0">
            <a:spAutoFit/>
          </a:bodyPr>
          <a:lstStyle/>
          <a:p>
            <a:r>
              <a:rPr lang="en-AU" sz="2000" b="1" dirty="0" smtClean="0">
                <a:solidFill>
                  <a:srgbClr val="C00000"/>
                </a:solidFill>
              </a:rPr>
              <a:t>F = ?  </a:t>
            </a:r>
            <a:endParaRPr lang="en-AU" sz="2000" b="1" dirty="0">
              <a:solidFill>
                <a:srgbClr val="C00000"/>
              </a:solidFill>
            </a:endParaRPr>
          </a:p>
        </p:txBody>
      </p:sp>
      <p:cxnSp>
        <p:nvCxnSpPr>
          <p:cNvPr id="35" name="Straight Arrow Connector 34">
            <a:extLst>
              <a:ext uri="{FF2B5EF4-FFF2-40B4-BE49-F238E27FC236}">
                <a16:creationId xmlns:a16="http://schemas.microsoft.com/office/drawing/2014/main" xmlns="" id="{CC9E1BFF-6532-4BE8-B8C4-B45C36E65B40}"/>
              </a:ext>
            </a:extLst>
          </p:cNvPr>
          <p:cNvCxnSpPr/>
          <p:nvPr/>
        </p:nvCxnSpPr>
        <p:spPr>
          <a:xfrm flipV="1">
            <a:off x="8977972" y="2779006"/>
            <a:ext cx="0" cy="6493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xmlns="" id="{71471682-0F0C-4497-93A4-37FDB377DA3A}"/>
              </a:ext>
            </a:extLst>
          </p:cNvPr>
          <p:cNvSpPr txBox="1"/>
          <p:nvPr/>
        </p:nvSpPr>
        <p:spPr>
          <a:xfrm>
            <a:off x="8702546" y="2421055"/>
            <a:ext cx="1338470" cy="400110"/>
          </a:xfrm>
          <a:prstGeom prst="rect">
            <a:avLst/>
          </a:prstGeom>
          <a:noFill/>
        </p:spPr>
        <p:txBody>
          <a:bodyPr wrap="square" rtlCol="0">
            <a:spAutoFit/>
          </a:bodyPr>
          <a:lstStyle/>
          <a:p>
            <a:r>
              <a:rPr lang="en-AU" sz="2000" b="1" dirty="0" smtClean="0">
                <a:solidFill>
                  <a:srgbClr val="C00000"/>
                </a:solidFill>
              </a:rPr>
              <a:t>F = Given  </a:t>
            </a:r>
            <a:endParaRPr lang="en-AU" sz="2000" b="1" dirty="0">
              <a:solidFill>
                <a:srgbClr val="C00000"/>
              </a:solidFill>
            </a:endParaRPr>
          </a:p>
        </p:txBody>
      </p:sp>
      <p:sp>
        <p:nvSpPr>
          <p:cNvPr id="37" name="TextBox 36"/>
          <p:cNvSpPr txBox="1"/>
          <p:nvPr/>
        </p:nvSpPr>
        <p:spPr>
          <a:xfrm>
            <a:off x="1080537" y="4908176"/>
            <a:ext cx="2872953" cy="1384995"/>
          </a:xfrm>
          <a:prstGeom prst="rect">
            <a:avLst/>
          </a:prstGeom>
          <a:noFill/>
        </p:spPr>
        <p:txBody>
          <a:bodyPr wrap="square" rtlCol="0">
            <a:spAutoFit/>
          </a:bodyPr>
          <a:lstStyle/>
          <a:p>
            <a:r>
              <a:rPr lang="en-AU" sz="2800" b="1" dirty="0" smtClean="0">
                <a:latin typeface="Times New Roman" panose="02020603050405020304" pitchFamily="18" charset="0"/>
                <a:cs typeface="Times New Roman" panose="02020603050405020304" pitchFamily="18" charset="0"/>
              </a:rPr>
              <a:t>F = P (1+i)</a:t>
            </a:r>
            <a:r>
              <a:rPr lang="en-AU" sz="2800" b="1" baseline="30000" dirty="0" smtClean="0">
                <a:latin typeface="Times New Roman" panose="02020603050405020304" pitchFamily="18" charset="0"/>
                <a:cs typeface="Times New Roman" panose="02020603050405020304" pitchFamily="18" charset="0"/>
              </a:rPr>
              <a:t>N</a:t>
            </a:r>
          </a:p>
          <a:p>
            <a:r>
              <a:rPr lang="en-AU" sz="2800" b="1" dirty="0" smtClean="0">
                <a:latin typeface="Times New Roman" panose="02020603050405020304" pitchFamily="18" charset="0"/>
                <a:cs typeface="Times New Roman" panose="02020603050405020304" pitchFamily="18" charset="0"/>
              </a:rPr>
              <a:t>P = F (1+i)</a:t>
            </a:r>
            <a:r>
              <a:rPr lang="en-AU" sz="2800" b="1" baseline="30000" dirty="0" smtClean="0">
                <a:latin typeface="Times New Roman" panose="02020603050405020304" pitchFamily="18" charset="0"/>
                <a:cs typeface="Times New Roman" panose="02020603050405020304" pitchFamily="18" charset="0"/>
              </a:rPr>
              <a:t>-N</a:t>
            </a:r>
          </a:p>
          <a:p>
            <a:r>
              <a:rPr lang="en-AU" sz="2800" b="1" dirty="0" smtClean="0">
                <a:latin typeface="Times New Roman" panose="02020603050405020304" pitchFamily="18" charset="0"/>
                <a:cs typeface="Times New Roman" panose="02020603050405020304" pitchFamily="18" charset="0"/>
              </a:rPr>
              <a:t>Algebraic form</a:t>
            </a:r>
            <a:endParaRPr lang="en-AU" sz="2800" b="1" dirty="0">
              <a:latin typeface="Times New Roman" panose="02020603050405020304" pitchFamily="18" charset="0"/>
              <a:cs typeface="Times New Roman" panose="02020603050405020304" pitchFamily="18" charset="0"/>
            </a:endParaRPr>
          </a:p>
        </p:txBody>
      </p:sp>
      <p:sp>
        <p:nvSpPr>
          <p:cNvPr id="38" name="TextBox 37"/>
          <p:cNvSpPr txBox="1"/>
          <p:nvPr/>
        </p:nvSpPr>
        <p:spPr>
          <a:xfrm>
            <a:off x="6127376" y="4827983"/>
            <a:ext cx="3110753" cy="1384995"/>
          </a:xfrm>
          <a:prstGeom prst="rect">
            <a:avLst/>
          </a:prstGeom>
          <a:noFill/>
        </p:spPr>
        <p:txBody>
          <a:bodyPr wrap="square" rtlCol="0">
            <a:spAutoFit/>
          </a:bodyPr>
          <a:lstStyle/>
          <a:p>
            <a:r>
              <a:rPr lang="en-AU" sz="2800" b="1" dirty="0" smtClean="0">
                <a:latin typeface="Times New Roman" panose="02020603050405020304" pitchFamily="18" charset="0"/>
                <a:cs typeface="Times New Roman" panose="02020603050405020304" pitchFamily="18" charset="0"/>
              </a:rPr>
              <a:t>F = P (F/P, </a:t>
            </a:r>
            <a:r>
              <a:rPr lang="en-AU" sz="2800" b="1" dirty="0" err="1" smtClean="0">
                <a:latin typeface="Times New Roman" panose="02020603050405020304" pitchFamily="18" charset="0"/>
                <a:cs typeface="Times New Roman" panose="02020603050405020304" pitchFamily="18" charset="0"/>
              </a:rPr>
              <a:t>i</a:t>
            </a:r>
            <a:r>
              <a:rPr lang="en-AU" sz="2800" b="1" dirty="0" smtClean="0">
                <a:latin typeface="Times New Roman" panose="02020603050405020304" pitchFamily="18" charset="0"/>
                <a:cs typeface="Times New Roman" panose="02020603050405020304" pitchFamily="18" charset="0"/>
              </a:rPr>
              <a:t>%, N)</a:t>
            </a:r>
            <a:endParaRPr lang="en-AU" sz="2800" b="1" baseline="30000" dirty="0" smtClean="0">
              <a:latin typeface="Times New Roman" panose="02020603050405020304" pitchFamily="18" charset="0"/>
              <a:cs typeface="Times New Roman" panose="02020603050405020304" pitchFamily="18" charset="0"/>
            </a:endParaRPr>
          </a:p>
          <a:p>
            <a:r>
              <a:rPr lang="en-AU" sz="2800" b="1" dirty="0" smtClean="0">
                <a:latin typeface="Times New Roman" panose="02020603050405020304" pitchFamily="18" charset="0"/>
                <a:cs typeface="Times New Roman" panose="02020603050405020304" pitchFamily="18" charset="0"/>
              </a:rPr>
              <a:t>P = F (P/F, </a:t>
            </a:r>
            <a:r>
              <a:rPr lang="en-AU" sz="2800" b="1" dirty="0" err="1" smtClean="0">
                <a:latin typeface="Times New Roman" panose="02020603050405020304" pitchFamily="18" charset="0"/>
                <a:cs typeface="Times New Roman" panose="02020603050405020304" pitchFamily="18" charset="0"/>
              </a:rPr>
              <a:t>i</a:t>
            </a:r>
            <a:r>
              <a:rPr lang="en-AU" sz="2800" b="1" dirty="0" smtClean="0">
                <a:latin typeface="Times New Roman" panose="02020603050405020304" pitchFamily="18" charset="0"/>
                <a:cs typeface="Times New Roman" panose="02020603050405020304" pitchFamily="18" charset="0"/>
              </a:rPr>
              <a:t>%, N)</a:t>
            </a:r>
            <a:endParaRPr lang="en-AU" sz="2800" b="1" baseline="30000" dirty="0" smtClean="0">
              <a:latin typeface="Times New Roman" panose="02020603050405020304" pitchFamily="18" charset="0"/>
              <a:cs typeface="Times New Roman" panose="02020603050405020304" pitchFamily="18" charset="0"/>
            </a:endParaRPr>
          </a:p>
          <a:p>
            <a:r>
              <a:rPr lang="en-AU" sz="2800" b="1" dirty="0" smtClean="0">
                <a:latin typeface="Times New Roman" panose="02020603050405020304" pitchFamily="18" charset="0"/>
                <a:cs typeface="Times New Roman" panose="02020603050405020304" pitchFamily="18" charset="0"/>
              </a:rPr>
              <a:t>Functional form</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29034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7494" y="402291"/>
            <a:ext cx="7306235"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Uniform/Equal </a:t>
            </a:r>
            <a:r>
              <a:rPr lang="en-AU" sz="3200" b="1" dirty="0" smtClean="0">
                <a:solidFill>
                  <a:srgbClr val="002060"/>
                </a:solidFill>
                <a:latin typeface="Times New Roman" panose="02020603050405020304" pitchFamily="18" charset="0"/>
                <a:cs typeface="Times New Roman" panose="02020603050405020304" pitchFamily="18" charset="0"/>
              </a:rPr>
              <a:t>Series</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8917" y="1727854"/>
            <a:ext cx="9892554" cy="4592264"/>
          </a:xfrm>
        </p:spPr>
        <p:txBody>
          <a:bodyPr>
            <a:normAutofit lnSpcReduction="10000"/>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When a cash flow diagram involves the series of </a:t>
            </a:r>
            <a:r>
              <a:rPr lang="en-AU" b="1" dirty="0" smtClean="0">
                <a:solidFill>
                  <a:srgbClr val="FF0000"/>
                </a:solidFill>
                <a:latin typeface="Times New Roman" panose="02020603050405020304" pitchFamily="18" charset="0"/>
                <a:cs typeface="Times New Roman" panose="02020603050405020304" pitchFamily="18" charset="0"/>
              </a:rPr>
              <a:t>uniform (equal) magnitude of cash flow occurring at equal interval of time </a:t>
            </a:r>
            <a:r>
              <a:rPr lang="en-AU" b="1" dirty="0" smtClean="0">
                <a:latin typeface="Times New Roman" panose="02020603050405020304" pitchFamily="18" charset="0"/>
                <a:cs typeface="Times New Roman" panose="02020603050405020304" pitchFamily="18" charset="0"/>
              </a:rPr>
              <a:t>over the length of the project is called annuity.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While making the economic analysis of project, normally the single cash flow is not being faced, instead of it cash flow on an annuity basis is faced like insurance payment, home loan payment etc. </a:t>
            </a:r>
            <a:r>
              <a:rPr lang="en-AU" b="1"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31582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157882"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Interest formula relating uniform/equal series </a:t>
            </a:r>
          </a:p>
        </p:txBody>
      </p:sp>
      <p:sp>
        <p:nvSpPr>
          <p:cNvPr id="3" name="Content Placeholder 2"/>
          <p:cNvSpPr>
            <a:spLocks noGrp="1"/>
          </p:cNvSpPr>
          <p:nvPr>
            <p:ph idx="1"/>
          </p:nvPr>
        </p:nvSpPr>
        <p:spPr>
          <a:xfrm>
            <a:off x="555812" y="1690687"/>
            <a:ext cx="9435353" cy="4575641"/>
          </a:xfrm>
        </p:spPr>
        <p:txBody>
          <a:bodyPr>
            <a:normAutofit lnSpcReduction="10000"/>
          </a:bodyPr>
          <a:lstStyle/>
          <a:p>
            <a:pPr algn="just">
              <a:lnSpc>
                <a:spcPct val="150000"/>
              </a:lnSpc>
              <a:buFont typeface="Wingdings" panose="05000000000000000000" pitchFamily="2" charset="2"/>
              <a:buChar char="Ø"/>
            </a:pPr>
            <a:r>
              <a:rPr lang="en-AU" dirty="0" smtClean="0"/>
              <a:t> </a:t>
            </a:r>
            <a:r>
              <a:rPr lang="en-AU" b="1" dirty="0">
                <a:latin typeface="Times New Roman" panose="02020603050405020304" pitchFamily="18" charset="0"/>
                <a:cs typeface="Times New Roman" panose="02020603050405020304" pitchFamily="18" charset="0"/>
              </a:rPr>
              <a:t>It should be noted that the formulas are derived and presented such that  annuity ‘A’ </a:t>
            </a:r>
            <a:r>
              <a:rPr lang="en-AU" b="1" dirty="0">
                <a:solidFill>
                  <a:srgbClr val="FF0000"/>
                </a:solidFill>
                <a:latin typeface="Times New Roman" panose="02020603050405020304" pitchFamily="18" charset="0"/>
                <a:cs typeface="Times New Roman" panose="02020603050405020304" pitchFamily="18" charset="0"/>
              </a:rPr>
              <a:t>occurs at the end of each period</a:t>
            </a:r>
            <a:r>
              <a:rPr lang="en-AU" dirty="0" smtClean="0">
                <a:solidFill>
                  <a:srgbClr val="FF0000"/>
                </a:solidFill>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[1]</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 </a:t>
            </a:r>
            <a:r>
              <a:rPr lang="en-AU" b="1" dirty="0">
                <a:latin typeface="Times New Roman" panose="02020603050405020304" pitchFamily="18" charset="0"/>
                <a:cs typeface="Times New Roman" panose="02020603050405020304" pitchFamily="18" charset="0"/>
              </a:rPr>
              <a:t>(present equivalent) occurs one interest period before the First A (uniform amount) </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F (Future equivalent) occurs at the same time as the last A, and N periods after P. </a:t>
            </a:r>
          </a:p>
        </p:txBody>
      </p:sp>
    </p:spTree>
    <p:extLst>
      <p:ext uri="{BB962C8B-B14F-4D97-AF65-F5344CB8AC3E}">
        <p14:creationId xmlns:p14="http://schemas.microsoft.com/office/powerpoint/2010/main" val="8789561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584" y="1626964"/>
            <a:ext cx="8870576" cy="4351338"/>
          </a:xfrm>
        </p:spPr>
        <p:txBody>
          <a:bodyPr>
            <a:normAutofit/>
          </a:bodyPr>
          <a:lstStyle/>
          <a:p>
            <a:pPr>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(annual equivalent) occurs at the end of periods one through </a:t>
            </a:r>
            <a:r>
              <a:rPr lang="en-AU" b="1" dirty="0" smtClean="0">
                <a:latin typeface="Times New Roman" panose="02020603050405020304" pitchFamily="18" charset="0"/>
                <a:cs typeface="Times New Roman" panose="02020603050405020304" pitchFamily="18" charset="0"/>
              </a:rPr>
              <a:t>N.  </a:t>
            </a:r>
          </a:p>
          <a:p>
            <a:pPr marL="0" indent="0">
              <a:lnSpc>
                <a:spcPct val="15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365125"/>
            <a:ext cx="8870576"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Interest formula relating uniform/equal series </a:t>
            </a:r>
          </a:p>
        </p:txBody>
      </p:sp>
      <p:cxnSp>
        <p:nvCxnSpPr>
          <p:cNvPr id="5" name="Straight Arrow Connector 4">
            <a:extLst>
              <a:ext uri="{FF2B5EF4-FFF2-40B4-BE49-F238E27FC236}">
                <a16:creationId xmlns="" xmlns:a16="http://schemas.microsoft.com/office/drawing/2014/main" id="{98A9891C-9BEB-4EF8-9F46-865C21B22929}"/>
              </a:ext>
            </a:extLst>
          </p:cNvPr>
          <p:cNvCxnSpPr/>
          <p:nvPr/>
        </p:nvCxnSpPr>
        <p:spPr>
          <a:xfrm>
            <a:off x="2611857" y="4633393"/>
            <a:ext cx="0" cy="71561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2622123" y="4620514"/>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5867599" y="4620514"/>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6176692" y="4620514"/>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flipV="1">
            <a:off x="3394855" y="4253467"/>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V="1">
            <a:off x="4053824" y="4253467"/>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V="1">
            <a:off x="4695623" y="4285664"/>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flipV="1">
            <a:off x="5330980" y="4285664"/>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a:xfrm flipV="1">
            <a:off x="6176692" y="4240588"/>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4" name="Straight Arrow Connector 13"/>
          <p:cNvCxnSpPr/>
          <p:nvPr/>
        </p:nvCxnSpPr>
        <p:spPr>
          <a:xfrm flipV="1">
            <a:off x="6882884" y="4240588"/>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15" name="TextBox 14"/>
          <p:cNvSpPr txBox="1"/>
          <p:nvPr/>
        </p:nvSpPr>
        <p:spPr>
          <a:xfrm>
            <a:off x="3224212" y="391633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3879963" y="393021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517466" y="394309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156048" y="394309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6016780" y="391633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6729970" y="3927134"/>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2357034" y="443584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3229039" y="457107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3888543" y="458811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4523899" y="4583543"/>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5165697" y="459327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5951846" y="4620514"/>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N-1</a:t>
            </a:r>
            <a:endParaRPr lang="en-AU" b="1" dirty="0">
              <a:latin typeface="Times New Roman" panose="02020603050405020304" pitchFamily="18" charset="0"/>
              <a:cs typeface="Times New Roman" panose="02020603050405020304" pitchFamily="18" charset="0"/>
            </a:endParaRPr>
          </a:p>
        </p:txBody>
      </p:sp>
      <p:sp>
        <p:nvSpPr>
          <p:cNvPr id="27" name="TextBox 26"/>
          <p:cNvSpPr txBox="1"/>
          <p:nvPr/>
        </p:nvSpPr>
        <p:spPr>
          <a:xfrm>
            <a:off x="6729969" y="459971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a:t>
            </a:r>
            <a:endParaRPr lang="en-AU" b="1" dirty="0">
              <a:latin typeface="Times New Roman" panose="02020603050405020304" pitchFamily="18" charset="0"/>
              <a:cs typeface="Times New Roman" panose="02020603050405020304" pitchFamily="18" charset="0"/>
            </a:endParaRPr>
          </a:p>
        </p:txBody>
      </p:sp>
      <p:cxnSp>
        <p:nvCxnSpPr>
          <p:cNvPr id="28" name="Straight Arrow Connector 27">
            <a:extLst>
              <a:ext uri="{FF2B5EF4-FFF2-40B4-BE49-F238E27FC236}">
                <a16:creationId xmlns="" xmlns:a16="http://schemas.microsoft.com/office/drawing/2014/main" id="{CC9E1BFF-6532-4BE8-B8C4-B45C36E65B40}"/>
              </a:ext>
            </a:extLst>
          </p:cNvPr>
          <p:cNvCxnSpPr/>
          <p:nvPr/>
        </p:nvCxnSpPr>
        <p:spPr>
          <a:xfrm flipV="1">
            <a:off x="6882884" y="3293743"/>
            <a:ext cx="0" cy="6493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 xmlns:a16="http://schemas.microsoft.com/office/drawing/2014/main" id="{71471682-0F0C-4497-93A4-37FDB377DA3A}"/>
              </a:ext>
            </a:extLst>
          </p:cNvPr>
          <p:cNvSpPr txBox="1"/>
          <p:nvPr/>
        </p:nvSpPr>
        <p:spPr>
          <a:xfrm>
            <a:off x="2451153" y="5305847"/>
            <a:ext cx="2714544" cy="400110"/>
          </a:xfrm>
          <a:prstGeom prst="rect">
            <a:avLst/>
          </a:prstGeom>
          <a:noFill/>
        </p:spPr>
        <p:txBody>
          <a:bodyPr wrap="square" rtlCol="0">
            <a:spAutoFit/>
          </a:bodyPr>
          <a:lstStyle/>
          <a:p>
            <a:r>
              <a:rPr lang="en-AU" sz="2000" b="1" dirty="0" smtClean="0"/>
              <a:t>P (Present Equivalent)</a:t>
            </a:r>
            <a:endParaRPr lang="en-AU" sz="2000" b="1" dirty="0"/>
          </a:p>
        </p:txBody>
      </p:sp>
      <p:sp>
        <p:nvSpPr>
          <p:cNvPr id="30" name="TextBox 29">
            <a:extLst>
              <a:ext uri="{FF2B5EF4-FFF2-40B4-BE49-F238E27FC236}">
                <a16:creationId xmlns="" xmlns:a16="http://schemas.microsoft.com/office/drawing/2014/main" id="{D122884B-4C73-47F4-989B-F67FAE14B8C4}"/>
              </a:ext>
            </a:extLst>
          </p:cNvPr>
          <p:cNvSpPr txBox="1"/>
          <p:nvPr/>
        </p:nvSpPr>
        <p:spPr>
          <a:xfrm>
            <a:off x="6758500" y="2952527"/>
            <a:ext cx="2789660" cy="400110"/>
          </a:xfrm>
          <a:prstGeom prst="rect">
            <a:avLst/>
          </a:prstGeom>
          <a:noFill/>
        </p:spPr>
        <p:txBody>
          <a:bodyPr wrap="square" rtlCol="0">
            <a:spAutoFit/>
          </a:bodyPr>
          <a:lstStyle/>
          <a:p>
            <a:r>
              <a:rPr lang="en-AU" sz="2000" b="1" dirty="0"/>
              <a:t>F </a:t>
            </a:r>
            <a:r>
              <a:rPr lang="en-AU" sz="2000" b="1" dirty="0" smtClean="0"/>
              <a:t>(Future Equivalent)</a:t>
            </a:r>
            <a:endParaRPr lang="en-AU" sz="2000" b="1" dirty="0"/>
          </a:p>
        </p:txBody>
      </p:sp>
      <p:sp>
        <p:nvSpPr>
          <p:cNvPr id="31" name="TextBox 30">
            <a:extLst>
              <a:ext uri="{FF2B5EF4-FFF2-40B4-BE49-F238E27FC236}">
                <a16:creationId xmlns="" xmlns:a16="http://schemas.microsoft.com/office/drawing/2014/main" id="{D122884B-4C73-47F4-989B-F67FAE14B8C4}"/>
              </a:ext>
            </a:extLst>
          </p:cNvPr>
          <p:cNvSpPr txBox="1"/>
          <p:nvPr/>
        </p:nvSpPr>
        <p:spPr>
          <a:xfrm>
            <a:off x="3453886" y="3588998"/>
            <a:ext cx="2789660" cy="400110"/>
          </a:xfrm>
          <a:prstGeom prst="rect">
            <a:avLst/>
          </a:prstGeom>
          <a:noFill/>
        </p:spPr>
        <p:txBody>
          <a:bodyPr wrap="square" rtlCol="0">
            <a:spAutoFit/>
          </a:bodyPr>
          <a:lstStyle/>
          <a:p>
            <a:r>
              <a:rPr lang="en-AU" sz="2000" b="1" dirty="0" smtClean="0"/>
              <a:t> (Annual Equivalent)</a:t>
            </a:r>
            <a:endParaRPr lang="en-AU" sz="2000" b="1" dirty="0"/>
          </a:p>
        </p:txBody>
      </p:sp>
    </p:spTree>
    <p:extLst>
      <p:ext uri="{BB962C8B-B14F-4D97-AF65-F5344CB8AC3E}">
        <p14:creationId xmlns:p14="http://schemas.microsoft.com/office/powerpoint/2010/main" val="232397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circle(in)">
                                      <p:cBhvr>
                                        <p:cTn id="10" dur="2000"/>
                                        <p:tgtEl>
                                          <p:spTgt spid="28"/>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circle(in)">
                                      <p:cBhvr>
                                        <p:cTn id="13" dur="2000"/>
                                        <p:tgtEl>
                                          <p:spTgt spid="2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circle(in)">
                                      <p:cBhvr>
                                        <p:cTn id="16" dur="2000"/>
                                        <p:tgtEl>
                                          <p:spTgt spid="30"/>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circle(in)">
                                      <p:cBhvr>
                                        <p:cTn id="19" dur="2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9096" y="1586626"/>
            <a:ext cx="9112624" cy="4351338"/>
          </a:xfrm>
        </p:spPr>
        <p:txBody>
          <a:bodyPr/>
          <a:lstStyle/>
          <a:p>
            <a:pPr marL="0" indent="0">
              <a:buNone/>
            </a:pPr>
            <a:r>
              <a:rPr lang="en-US" b="1" dirty="0" smtClean="0">
                <a:solidFill>
                  <a:srgbClr val="FF0000"/>
                </a:solidFill>
                <a:effectLst/>
                <a:latin typeface="Times New Roman" panose="02020603050405020304" pitchFamily="18" charset="0"/>
                <a:ea typeface="Times New Roman" panose="02020603050405020304" pitchFamily="18" charset="0"/>
              </a:rPr>
              <a:t>To Find F when A is given </a:t>
            </a:r>
            <a:endParaRPr lang="en-AU" dirty="0" smtClean="0">
              <a:solidFill>
                <a:srgbClr val="FF0000"/>
              </a:solidFill>
              <a:effectLst/>
              <a:latin typeface="Times New Roman" panose="02020603050405020304" pitchFamily="18" charset="0"/>
              <a:ea typeface="Times New Roman" panose="02020603050405020304" pitchFamily="18" charset="0"/>
            </a:endParaRP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Here  we find the future equivalent value (F) if the uniform amount of ‘A’ is occurred uniformly from period 1 to N at interest rate of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96161" y="261063"/>
            <a:ext cx="7952004"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Interest formula relating uniform/equal </a:t>
            </a:r>
            <a:r>
              <a:rPr lang="en-AU" sz="3200" b="1" dirty="0" smtClean="0">
                <a:solidFill>
                  <a:srgbClr val="002060"/>
                </a:solidFill>
                <a:latin typeface="Times New Roman" panose="02020603050405020304" pitchFamily="18" charset="0"/>
                <a:cs typeface="Times New Roman" panose="02020603050405020304" pitchFamily="18" charset="0"/>
              </a:rPr>
              <a:t>series  from (Annuity to Future)  </a:t>
            </a:r>
            <a:endParaRPr lang="en-AU" sz="3200" b="1" dirty="0">
              <a:solidFill>
                <a:srgbClr val="002060"/>
              </a:solidFill>
              <a:latin typeface="Times New Roman" panose="02020603050405020304" pitchFamily="18" charset="0"/>
              <a:cs typeface="Times New Roman" panose="02020603050405020304" pitchFamily="18" charset="0"/>
            </a:endParaRPr>
          </a:p>
        </p:txBody>
      </p:sp>
      <p:cxnSp>
        <p:nvCxnSpPr>
          <p:cNvPr id="6" name="Straight Connector 5"/>
          <p:cNvCxnSpPr/>
          <p:nvPr/>
        </p:nvCxnSpPr>
        <p:spPr>
          <a:xfrm flipV="1">
            <a:off x="2501100" y="5568778"/>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5746576" y="5568778"/>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6055669" y="5568778"/>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flipV="1">
            <a:off x="3273832" y="5201731"/>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V="1">
            <a:off x="3932801" y="5201731"/>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V="1">
            <a:off x="4574600" y="5233928"/>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flipV="1">
            <a:off x="5209957" y="5233928"/>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a:xfrm flipV="1">
            <a:off x="6055669" y="5188852"/>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4" name="Straight Arrow Connector 13"/>
          <p:cNvCxnSpPr/>
          <p:nvPr/>
        </p:nvCxnSpPr>
        <p:spPr>
          <a:xfrm flipV="1">
            <a:off x="6761861" y="5188852"/>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15" name="TextBox 14"/>
          <p:cNvSpPr txBox="1"/>
          <p:nvPr/>
        </p:nvSpPr>
        <p:spPr>
          <a:xfrm>
            <a:off x="3103189" y="486459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3758940" y="487848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396443" y="489136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035025" y="489136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5895757" y="486459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6608947" y="487539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2236011" y="538411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3108016" y="551934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3767520" y="5536374"/>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4402876" y="553180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5044674" y="554153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5830823" y="5568778"/>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N-1</a:t>
            </a:r>
            <a:endParaRPr lang="en-AU" b="1" dirty="0">
              <a:latin typeface="Times New Roman" panose="02020603050405020304" pitchFamily="18" charset="0"/>
              <a:cs typeface="Times New Roman" panose="02020603050405020304" pitchFamily="18" charset="0"/>
            </a:endParaRPr>
          </a:p>
        </p:txBody>
      </p:sp>
      <p:sp>
        <p:nvSpPr>
          <p:cNvPr id="27" name="TextBox 26"/>
          <p:cNvSpPr txBox="1"/>
          <p:nvPr/>
        </p:nvSpPr>
        <p:spPr>
          <a:xfrm>
            <a:off x="6608946" y="554797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a:t>
            </a:r>
            <a:endParaRPr lang="en-AU" b="1" dirty="0">
              <a:latin typeface="Times New Roman" panose="02020603050405020304" pitchFamily="18" charset="0"/>
              <a:cs typeface="Times New Roman" panose="02020603050405020304" pitchFamily="18" charset="0"/>
            </a:endParaRPr>
          </a:p>
        </p:txBody>
      </p:sp>
      <p:cxnSp>
        <p:nvCxnSpPr>
          <p:cNvPr id="28" name="Straight Arrow Connector 27">
            <a:extLst>
              <a:ext uri="{FF2B5EF4-FFF2-40B4-BE49-F238E27FC236}">
                <a16:creationId xmlns="" xmlns:a16="http://schemas.microsoft.com/office/drawing/2014/main" id="{CC9E1BFF-6532-4BE8-B8C4-B45C36E65B40}"/>
              </a:ext>
            </a:extLst>
          </p:cNvPr>
          <p:cNvCxnSpPr/>
          <p:nvPr/>
        </p:nvCxnSpPr>
        <p:spPr>
          <a:xfrm flipV="1">
            <a:off x="6761861" y="4242007"/>
            <a:ext cx="0" cy="6493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 xmlns:a16="http://schemas.microsoft.com/office/drawing/2014/main" id="{D122884B-4C73-47F4-989B-F67FAE14B8C4}"/>
              </a:ext>
            </a:extLst>
          </p:cNvPr>
          <p:cNvSpPr txBox="1"/>
          <p:nvPr/>
        </p:nvSpPr>
        <p:spPr>
          <a:xfrm>
            <a:off x="6641298" y="3948211"/>
            <a:ext cx="785300" cy="400110"/>
          </a:xfrm>
          <a:prstGeom prst="rect">
            <a:avLst/>
          </a:prstGeom>
          <a:noFill/>
        </p:spPr>
        <p:txBody>
          <a:bodyPr wrap="square" rtlCol="0">
            <a:spAutoFit/>
          </a:bodyPr>
          <a:lstStyle/>
          <a:p>
            <a:r>
              <a:rPr lang="en-AU" sz="2000" b="1" dirty="0" smtClean="0"/>
              <a:t>F =?</a:t>
            </a:r>
            <a:endParaRPr lang="en-AU" sz="2000" b="1" dirty="0"/>
          </a:p>
        </p:txBody>
      </p:sp>
      <p:sp>
        <p:nvSpPr>
          <p:cNvPr id="31" name="TextBox 30">
            <a:extLst>
              <a:ext uri="{FF2B5EF4-FFF2-40B4-BE49-F238E27FC236}">
                <a16:creationId xmlns="" xmlns:a16="http://schemas.microsoft.com/office/drawing/2014/main" id="{D122884B-4C73-47F4-989B-F67FAE14B8C4}"/>
              </a:ext>
            </a:extLst>
          </p:cNvPr>
          <p:cNvSpPr txBox="1"/>
          <p:nvPr/>
        </p:nvSpPr>
        <p:spPr>
          <a:xfrm>
            <a:off x="7233464" y="5049262"/>
            <a:ext cx="2789660" cy="400110"/>
          </a:xfrm>
          <a:prstGeom prst="rect">
            <a:avLst/>
          </a:prstGeom>
          <a:noFill/>
        </p:spPr>
        <p:txBody>
          <a:bodyPr wrap="square" rtlCol="0">
            <a:spAutoFit/>
          </a:bodyPr>
          <a:lstStyle/>
          <a:p>
            <a:r>
              <a:rPr lang="en-AU" sz="2000" b="1" dirty="0" smtClean="0"/>
              <a:t> (interest rate </a:t>
            </a:r>
            <a:r>
              <a:rPr lang="en-AU" sz="2000" b="1" dirty="0" err="1" smtClean="0"/>
              <a:t>i</a:t>
            </a:r>
            <a:r>
              <a:rPr lang="en-AU" sz="2000" b="1" dirty="0" smtClean="0"/>
              <a:t>%)</a:t>
            </a:r>
            <a:endParaRPr lang="en-AU" sz="2000" b="1" dirty="0"/>
          </a:p>
        </p:txBody>
      </p:sp>
      <p:sp>
        <p:nvSpPr>
          <p:cNvPr id="33" name="TextBox 32">
            <a:extLst>
              <a:ext uri="{FF2B5EF4-FFF2-40B4-BE49-F238E27FC236}">
                <a16:creationId xmlns="" xmlns:a16="http://schemas.microsoft.com/office/drawing/2014/main" id="{D122884B-4C73-47F4-989B-F67FAE14B8C4}"/>
              </a:ext>
            </a:extLst>
          </p:cNvPr>
          <p:cNvSpPr txBox="1"/>
          <p:nvPr/>
        </p:nvSpPr>
        <p:spPr>
          <a:xfrm>
            <a:off x="3623591" y="4555258"/>
            <a:ext cx="2789660" cy="400110"/>
          </a:xfrm>
          <a:prstGeom prst="rect">
            <a:avLst/>
          </a:prstGeom>
          <a:noFill/>
        </p:spPr>
        <p:txBody>
          <a:bodyPr wrap="square" rtlCol="0">
            <a:spAutoFit/>
          </a:bodyPr>
          <a:lstStyle/>
          <a:p>
            <a:r>
              <a:rPr lang="en-AU" sz="2000" b="1" dirty="0" smtClean="0"/>
              <a:t> (A = given)</a:t>
            </a:r>
            <a:endParaRPr lang="en-AU" sz="2000" b="1" dirty="0"/>
          </a:p>
        </p:txBody>
      </p:sp>
    </p:spTree>
    <p:extLst>
      <p:ext uri="{BB962C8B-B14F-4D97-AF65-F5344CB8AC3E}">
        <p14:creationId xmlns:p14="http://schemas.microsoft.com/office/powerpoint/2010/main" val="17650344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128" y="2134907"/>
            <a:ext cx="10269072" cy="4351338"/>
          </a:xfrm>
        </p:spPr>
        <p:txBody>
          <a:bodyPr>
            <a:normAutofit/>
          </a:bodyPr>
          <a:lstStyle/>
          <a:p>
            <a:pPr marL="0" indent="0">
              <a:buNone/>
            </a:pPr>
            <a:r>
              <a:rPr lang="en-AU" b="1" dirty="0">
                <a:latin typeface="Times New Roman" panose="02020603050405020304" pitchFamily="18" charset="0"/>
                <a:cs typeface="Times New Roman" panose="02020603050405020304" pitchFamily="18" charset="0"/>
              </a:rPr>
              <a:t>Summing the future equivalents of each of the cash flows.  </a:t>
            </a: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r>
              <a:rPr lang="en-AU" b="1" dirty="0">
                <a:latin typeface="Times New Roman" panose="02020603050405020304" pitchFamily="18" charset="0"/>
                <a:cs typeface="Times New Roman" panose="02020603050405020304" pitchFamily="18" charset="0"/>
              </a:rPr>
              <a:t>F = A (1+i)</a:t>
            </a:r>
            <a:r>
              <a:rPr lang="en-AU" b="1" baseline="30000" dirty="0">
                <a:latin typeface="Times New Roman" panose="02020603050405020304" pitchFamily="18" charset="0"/>
                <a:cs typeface="Times New Roman" panose="02020603050405020304" pitchFamily="18" charset="0"/>
              </a:rPr>
              <a:t>N-1</a:t>
            </a:r>
            <a:r>
              <a:rPr lang="en-AU" b="1" dirty="0">
                <a:latin typeface="Times New Roman" panose="02020603050405020304" pitchFamily="18" charset="0"/>
                <a:cs typeface="Times New Roman" panose="02020603050405020304" pitchFamily="18" charset="0"/>
              </a:rPr>
              <a:t> + A (1+i)</a:t>
            </a:r>
            <a:r>
              <a:rPr lang="en-AU" b="1" baseline="30000" dirty="0">
                <a:latin typeface="Times New Roman" panose="02020603050405020304" pitchFamily="18" charset="0"/>
                <a:cs typeface="Times New Roman" panose="02020603050405020304" pitchFamily="18" charset="0"/>
              </a:rPr>
              <a:t>N-2</a:t>
            </a:r>
            <a:r>
              <a:rPr lang="en-AU" b="1" dirty="0">
                <a:latin typeface="Times New Roman" panose="02020603050405020304" pitchFamily="18" charset="0"/>
                <a:cs typeface="Times New Roman" panose="02020603050405020304" pitchFamily="18" charset="0"/>
              </a:rPr>
              <a:t> + …….. + A (1+ </a:t>
            </a:r>
            <a:r>
              <a:rPr lang="en-AU" b="1" dirty="0" err="1">
                <a:latin typeface="Times New Roman" panose="02020603050405020304" pitchFamily="18" charset="0"/>
                <a:cs typeface="Times New Roman" panose="02020603050405020304" pitchFamily="18" charset="0"/>
              </a:rPr>
              <a:t>i</a:t>
            </a:r>
            <a:r>
              <a:rPr lang="en-AU" b="1" dirty="0">
                <a:latin typeface="Times New Roman" panose="02020603050405020304" pitchFamily="18" charset="0"/>
                <a:cs typeface="Times New Roman" panose="02020603050405020304" pitchFamily="18" charset="0"/>
              </a:rPr>
              <a:t>) </a:t>
            </a:r>
            <a:r>
              <a:rPr lang="en-AU" b="1" baseline="30000" dirty="0">
                <a:latin typeface="Times New Roman" panose="02020603050405020304" pitchFamily="18" charset="0"/>
                <a:cs typeface="Times New Roman" panose="02020603050405020304" pitchFamily="18" charset="0"/>
              </a:rPr>
              <a:t>N</a:t>
            </a:r>
            <a:r>
              <a:rPr lang="en-AU" b="1" dirty="0">
                <a:latin typeface="Times New Roman" panose="02020603050405020304" pitchFamily="18" charset="0"/>
                <a:cs typeface="Times New Roman" panose="02020603050405020304" pitchFamily="18" charset="0"/>
              </a:rPr>
              <a:t> </a:t>
            </a:r>
            <a:r>
              <a:rPr lang="en-AU" b="1" baseline="30000" dirty="0">
                <a:latin typeface="Times New Roman" panose="02020603050405020304" pitchFamily="18" charset="0"/>
                <a:cs typeface="Times New Roman" panose="02020603050405020304" pitchFamily="18" charset="0"/>
              </a:rPr>
              <a:t>– (N+1) </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A </a:t>
            </a:r>
            <a:r>
              <a:rPr lang="en-AU" b="1" dirty="0">
                <a:latin typeface="Times New Roman" panose="02020603050405020304" pitchFamily="18" charset="0"/>
                <a:cs typeface="Times New Roman" panose="02020603050405020304" pitchFamily="18" charset="0"/>
              </a:rPr>
              <a:t>(1+i) </a:t>
            </a:r>
            <a:r>
              <a:rPr lang="en-AU" b="1" baseline="30000" dirty="0" smtClean="0">
                <a:latin typeface="Times New Roman" panose="02020603050405020304" pitchFamily="18" charset="0"/>
                <a:cs typeface="Times New Roman" panose="02020603050405020304" pitchFamily="18" charset="0"/>
              </a:rPr>
              <a:t>N-N </a:t>
            </a:r>
          </a:p>
          <a:p>
            <a:pPr marL="0" indent="0">
              <a:buNone/>
            </a:pPr>
            <a:r>
              <a:rPr lang="en-AU" b="1" baseline="30000" dirty="0">
                <a:latin typeface="Times New Roman" panose="02020603050405020304" pitchFamily="18" charset="0"/>
                <a:cs typeface="Times New Roman" panose="02020603050405020304" pitchFamily="18" charset="0"/>
              </a:rPr>
              <a:t> </a:t>
            </a:r>
            <a:endParaRPr lang="en-AU" b="1" baseline="30000" dirty="0" smtClean="0">
              <a:latin typeface="Times New Roman" panose="02020603050405020304" pitchFamily="18" charset="0"/>
              <a:cs typeface="Times New Roman" panose="02020603050405020304" pitchFamily="18" charset="0"/>
            </a:endParaRPr>
          </a:p>
          <a:p>
            <a:pPr marL="0" indent="0">
              <a:buNone/>
            </a:pPr>
            <a:r>
              <a:rPr lang="en-AU" b="1" dirty="0">
                <a:latin typeface="Times New Roman" panose="02020603050405020304" pitchFamily="18" charset="0"/>
                <a:cs typeface="Times New Roman" panose="02020603050405020304" pitchFamily="18" charset="0"/>
              </a:rPr>
              <a:t>F = </a:t>
            </a:r>
            <a:r>
              <a:rPr lang="en-AU" b="1" dirty="0" smtClean="0">
                <a:latin typeface="Times New Roman" panose="02020603050405020304" pitchFamily="18" charset="0"/>
                <a:cs typeface="Times New Roman" panose="02020603050405020304" pitchFamily="18" charset="0"/>
              </a:rPr>
              <a:t>A [(1+i)</a:t>
            </a:r>
            <a:r>
              <a:rPr lang="en-AU" b="1" baseline="30000" dirty="0" smtClean="0">
                <a:latin typeface="Times New Roman" panose="02020603050405020304" pitchFamily="18" charset="0"/>
                <a:cs typeface="Times New Roman" panose="02020603050405020304" pitchFamily="18" charset="0"/>
              </a:rPr>
              <a:t>N-1</a:t>
            </a:r>
            <a:r>
              <a:rPr lang="en-AU" b="1" dirty="0" smtClean="0">
                <a:latin typeface="Times New Roman" panose="02020603050405020304" pitchFamily="18" charset="0"/>
                <a:cs typeface="Times New Roman" panose="02020603050405020304" pitchFamily="18" charset="0"/>
              </a:rPr>
              <a:t> + (1+i)</a:t>
            </a:r>
            <a:r>
              <a:rPr lang="en-AU" b="1" baseline="30000" dirty="0" smtClean="0">
                <a:latin typeface="Times New Roman" panose="02020603050405020304" pitchFamily="18" charset="0"/>
                <a:cs typeface="Times New Roman" panose="02020603050405020304" pitchFamily="18" charset="0"/>
              </a:rPr>
              <a:t>N-2</a:t>
            </a:r>
            <a:r>
              <a:rPr lang="en-AU" b="1" dirty="0" smtClean="0">
                <a:latin typeface="Times New Roman" panose="02020603050405020304" pitchFamily="18" charset="0"/>
                <a:cs typeface="Times New Roman" panose="02020603050405020304" pitchFamily="18" charset="0"/>
              </a:rPr>
              <a:t> + …….. +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 (N+1) </a:t>
            </a:r>
            <a:r>
              <a:rPr lang="en-AU" b="1" dirty="0" smtClean="0">
                <a:latin typeface="Times New Roman" panose="02020603050405020304" pitchFamily="18" charset="0"/>
                <a:cs typeface="Times New Roman" panose="02020603050405020304" pitchFamily="18" charset="0"/>
              </a:rPr>
              <a:t>+ (1+i) </a:t>
            </a:r>
            <a:r>
              <a:rPr lang="en-AU" b="1" baseline="30000" dirty="0" smtClean="0">
                <a:latin typeface="Times New Roman" panose="02020603050405020304" pitchFamily="18" charset="0"/>
                <a:cs typeface="Times New Roman" panose="02020603050405020304" pitchFamily="18" charset="0"/>
              </a:rPr>
              <a:t>N-N </a:t>
            </a:r>
            <a:r>
              <a:rPr lang="en-AU" b="1" dirty="0" smtClean="0">
                <a:latin typeface="Times New Roman" panose="02020603050405020304" pitchFamily="18" charset="0"/>
                <a:cs typeface="Times New Roman" panose="02020603050405020304" pitchFamily="18" charset="0"/>
              </a:rPr>
              <a:t>]….(1)</a:t>
            </a:r>
          </a:p>
          <a:p>
            <a:pPr marL="0" indent="0">
              <a:lnSpc>
                <a:spcPct val="150000"/>
              </a:lnSpc>
              <a:buNone/>
            </a:pPr>
            <a:r>
              <a:rPr lang="en-AU" b="1" dirty="0" smtClean="0">
                <a:latin typeface="Times New Roman" panose="02020603050405020304" pitchFamily="18" charset="0"/>
                <a:cs typeface="Times New Roman" panose="02020603050405020304" pitchFamily="18" charset="0"/>
              </a:rPr>
              <a:t>Multiplying Both Sides by (1+i) gives </a:t>
            </a:r>
          </a:p>
          <a:p>
            <a:pPr marL="0" indent="0">
              <a:lnSpc>
                <a:spcPct val="150000"/>
              </a:lnSpc>
              <a:buNone/>
            </a:pPr>
            <a:r>
              <a:rPr lang="en-AU" b="1" dirty="0" smtClean="0">
                <a:latin typeface="Times New Roman" panose="02020603050405020304" pitchFamily="18" charset="0"/>
                <a:cs typeface="Times New Roman" panose="02020603050405020304" pitchFamily="18" charset="0"/>
              </a:rPr>
              <a:t>F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A [(1+i)</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 (1+i)</a:t>
            </a:r>
            <a:r>
              <a:rPr lang="en-AU" b="1" baseline="30000" dirty="0" smtClean="0">
                <a:latin typeface="Times New Roman" panose="02020603050405020304" pitchFamily="18" charset="0"/>
                <a:cs typeface="Times New Roman" panose="02020603050405020304" pitchFamily="18" charset="0"/>
              </a:rPr>
              <a:t>N-1</a:t>
            </a:r>
            <a:r>
              <a:rPr lang="en-AU" b="1" dirty="0" smtClean="0">
                <a:latin typeface="Times New Roman" panose="02020603050405020304" pitchFamily="18" charset="0"/>
                <a:cs typeface="Times New Roman" panose="02020603050405020304" pitchFamily="18" charset="0"/>
              </a:rPr>
              <a:t> + …….. +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 (N+2) </a:t>
            </a:r>
            <a:r>
              <a:rPr lang="en-AU" b="1" dirty="0" smtClean="0">
                <a:latin typeface="Times New Roman" panose="02020603050405020304" pitchFamily="18" charset="0"/>
                <a:cs typeface="Times New Roman" panose="02020603050405020304" pitchFamily="18" charset="0"/>
              </a:rPr>
              <a:t>+ (1+i)</a:t>
            </a:r>
            <a:r>
              <a:rPr lang="en-AU" b="1" baseline="30000" dirty="0" smtClean="0">
                <a:latin typeface="Times New Roman" panose="02020603050405020304" pitchFamily="18" charset="0"/>
                <a:cs typeface="Times New Roman" panose="02020603050405020304" pitchFamily="18" charset="0"/>
              </a:rPr>
              <a:t>1 </a:t>
            </a:r>
            <a:r>
              <a:rPr lang="en-AU" b="1" dirty="0" smtClean="0">
                <a:latin typeface="Times New Roman" panose="02020603050405020304" pitchFamily="18" charset="0"/>
                <a:cs typeface="Times New Roman" panose="02020603050405020304" pitchFamily="18" charset="0"/>
              </a:rPr>
              <a:t>]… (2) </a:t>
            </a:r>
          </a:p>
          <a:p>
            <a:pPr marL="0" indent="0">
              <a:buNone/>
            </a:pPr>
            <a:endParaRPr lang="en-AU" b="1" dirty="0">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663388" y="473167"/>
            <a:ext cx="795200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3200" b="1" dirty="0" smtClean="0">
                <a:solidFill>
                  <a:srgbClr val="002060"/>
                </a:solidFill>
                <a:latin typeface="Times New Roman" panose="02020603050405020304" pitchFamily="18" charset="0"/>
                <a:cs typeface="Times New Roman" panose="02020603050405020304" pitchFamily="18" charset="0"/>
              </a:rPr>
              <a:t>Interest formula relating uniform/equal series  from (Annuity to Future)  (Cont’d…)  </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93123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85549" y="1290855"/>
            <a:ext cx="10515600" cy="4548281"/>
          </a:xfrm>
        </p:spPr>
        <p:txBody>
          <a:bodyPr>
            <a:normAutofit fontScale="92500" lnSpcReduction="20000"/>
          </a:bodyPr>
          <a:lstStyle/>
          <a:p>
            <a:pPr marL="0" indent="0">
              <a:lnSpc>
                <a:spcPct val="150000"/>
              </a:lnSpc>
              <a:buNone/>
            </a:pPr>
            <a:endParaRPr lang="en-AU" b="1" dirty="0" smtClean="0">
              <a:latin typeface="Times New Roman" panose="02020603050405020304" pitchFamily="18" charset="0"/>
              <a:cs typeface="Times New Roman" panose="02020603050405020304" pitchFamily="18" charset="0"/>
            </a:endParaRPr>
          </a:p>
          <a:p>
            <a:pPr marL="0" indent="0">
              <a:lnSpc>
                <a:spcPct val="150000"/>
              </a:lnSpc>
              <a:buNone/>
            </a:pPr>
            <a:r>
              <a:rPr lang="en-AU" sz="3000" b="1" dirty="0" smtClean="0">
                <a:latin typeface="Times New Roman" panose="02020603050405020304" pitchFamily="18" charset="0"/>
                <a:cs typeface="Times New Roman" panose="02020603050405020304" pitchFamily="18" charset="0"/>
              </a:rPr>
              <a:t>Now</a:t>
            </a:r>
            <a:r>
              <a:rPr lang="en-AU" sz="3000" b="1" dirty="0">
                <a:latin typeface="Times New Roman" panose="02020603050405020304" pitchFamily="18" charset="0"/>
                <a:cs typeface="Times New Roman" panose="02020603050405020304" pitchFamily="18" charset="0"/>
              </a:rPr>
              <a:t>, </a:t>
            </a:r>
          </a:p>
          <a:p>
            <a:pPr marL="0" indent="0">
              <a:lnSpc>
                <a:spcPct val="150000"/>
              </a:lnSpc>
              <a:buNone/>
            </a:pPr>
            <a:r>
              <a:rPr lang="en-AU" sz="3000" b="1" dirty="0">
                <a:latin typeface="Times New Roman" panose="02020603050405020304" pitchFamily="18" charset="0"/>
                <a:cs typeface="Times New Roman" panose="02020603050405020304" pitchFamily="18" charset="0"/>
              </a:rPr>
              <a:t>Subtracting equation 1 from equation 2, we get </a:t>
            </a:r>
          </a:p>
          <a:p>
            <a:pPr marL="0" indent="0">
              <a:lnSpc>
                <a:spcPct val="150000"/>
              </a:lnSpc>
              <a:buNone/>
            </a:pPr>
            <a:r>
              <a:rPr lang="en-AU" sz="3000" b="1" dirty="0">
                <a:latin typeface="Times New Roman" panose="02020603050405020304" pitchFamily="18" charset="0"/>
                <a:cs typeface="Times New Roman" panose="02020603050405020304" pitchFamily="18" charset="0"/>
              </a:rPr>
              <a:t>F (1+i -1) = A [ (1+i)</a:t>
            </a:r>
            <a:r>
              <a:rPr lang="en-AU" sz="3000" b="1" baseline="30000" dirty="0">
                <a:latin typeface="Times New Roman" panose="02020603050405020304" pitchFamily="18" charset="0"/>
                <a:cs typeface="Times New Roman" panose="02020603050405020304" pitchFamily="18" charset="0"/>
              </a:rPr>
              <a:t>N</a:t>
            </a:r>
            <a:r>
              <a:rPr lang="en-AU" sz="3000" b="1" dirty="0">
                <a:latin typeface="Times New Roman" panose="02020603050405020304" pitchFamily="18" charset="0"/>
                <a:cs typeface="Times New Roman" panose="02020603050405020304" pitchFamily="18" charset="0"/>
              </a:rPr>
              <a:t> -1] </a:t>
            </a:r>
          </a:p>
          <a:p>
            <a:pPr marL="0" indent="0">
              <a:lnSpc>
                <a:spcPct val="150000"/>
              </a:lnSpc>
              <a:buNone/>
            </a:pPr>
            <a:r>
              <a:rPr lang="en-AU" sz="3000" b="1" dirty="0">
                <a:latin typeface="Times New Roman" panose="02020603050405020304" pitchFamily="18" charset="0"/>
                <a:cs typeface="Times New Roman" panose="02020603050405020304" pitchFamily="18" charset="0"/>
              </a:rPr>
              <a:t>Fi = A [ (1+i)</a:t>
            </a:r>
            <a:r>
              <a:rPr lang="en-AU" sz="3000" b="1" baseline="30000" dirty="0">
                <a:latin typeface="Times New Roman" panose="02020603050405020304" pitchFamily="18" charset="0"/>
                <a:cs typeface="Times New Roman" panose="02020603050405020304" pitchFamily="18" charset="0"/>
              </a:rPr>
              <a:t>N</a:t>
            </a:r>
            <a:r>
              <a:rPr lang="en-AU" sz="3000" b="1" dirty="0">
                <a:latin typeface="Times New Roman" panose="02020603050405020304" pitchFamily="18" charset="0"/>
                <a:cs typeface="Times New Roman" panose="02020603050405020304" pitchFamily="18" charset="0"/>
              </a:rPr>
              <a:t> -1] </a:t>
            </a:r>
          </a:p>
          <a:p>
            <a:pPr marL="0" indent="0">
              <a:lnSpc>
                <a:spcPct val="100000"/>
              </a:lnSpc>
              <a:buNone/>
            </a:pPr>
            <a:r>
              <a:rPr lang="en-AU" sz="3000" b="1" dirty="0">
                <a:solidFill>
                  <a:srgbClr val="C00000"/>
                </a:solidFill>
                <a:latin typeface="Times New Roman" panose="02020603050405020304" pitchFamily="18" charset="0"/>
                <a:cs typeface="Times New Roman" panose="02020603050405020304" pitchFamily="18" charset="0"/>
              </a:rPr>
              <a:t>F = </a:t>
            </a:r>
            <a:r>
              <a:rPr lang="en-AU" sz="3000" b="1" dirty="0" smtClean="0">
                <a:solidFill>
                  <a:srgbClr val="C00000"/>
                </a:solidFill>
                <a:latin typeface="Times New Roman" panose="02020603050405020304" pitchFamily="18" charset="0"/>
                <a:cs typeface="Times New Roman" panose="02020603050405020304" pitchFamily="18" charset="0"/>
              </a:rPr>
              <a:t> A [ (</a:t>
            </a:r>
            <a:r>
              <a:rPr lang="en-AU" sz="3000" b="1" dirty="0">
                <a:solidFill>
                  <a:srgbClr val="C00000"/>
                </a:solidFill>
                <a:latin typeface="Times New Roman" panose="02020603050405020304" pitchFamily="18" charset="0"/>
                <a:cs typeface="Times New Roman" panose="02020603050405020304" pitchFamily="18" charset="0"/>
              </a:rPr>
              <a:t>1+i)</a:t>
            </a:r>
            <a:r>
              <a:rPr lang="en-AU" sz="3000" b="1" baseline="30000" dirty="0">
                <a:solidFill>
                  <a:srgbClr val="C00000"/>
                </a:solidFill>
                <a:latin typeface="Times New Roman" panose="02020603050405020304" pitchFamily="18" charset="0"/>
                <a:cs typeface="Times New Roman" panose="02020603050405020304" pitchFamily="18" charset="0"/>
              </a:rPr>
              <a:t>N</a:t>
            </a:r>
            <a:r>
              <a:rPr lang="en-AU" sz="3000" b="1" dirty="0">
                <a:solidFill>
                  <a:srgbClr val="C00000"/>
                </a:solidFill>
                <a:latin typeface="Times New Roman" panose="02020603050405020304" pitchFamily="18" charset="0"/>
                <a:cs typeface="Times New Roman" panose="02020603050405020304" pitchFamily="18" charset="0"/>
              </a:rPr>
              <a:t> </a:t>
            </a:r>
            <a:r>
              <a:rPr lang="en-AU" sz="3000" b="1" dirty="0" smtClean="0">
                <a:solidFill>
                  <a:srgbClr val="C00000"/>
                </a:solidFill>
                <a:latin typeface="Times New Roman" panose="02020603050405020304" pitchFamily="18" charset="0"/>
                <a:cs typeface="Times New Roman" panose="02020603050405020304" pitchFamily="18" charset="0"/>
              </a:rPr>
              <a:t>– 1]</a:t>
            </a:r>
            <a:endParaRPr lang="en-AU" sz="3000" b="1" dirty="0">
              <a:solidFill>
                <a:srgbClr val="C00000"/>
              </a:solidFill>
              <a:latin typeface="Times New Roman" panose="02020603050405020304" pitchFamily="18" charset="0"/>
              <a:cs typeface="Times New Roman" panose="02020603050405020304" pitchFamily="18" charset="0"/>
            </a:endParaRPr>
          </a:p>
          <a:p>
            <a:pPr marL="0" indent="0">
              <a:lnSpc>
                <a:spcPct val="100000"/>
              </a:lnSpc>
              <a:buNone/>
            </a:pPr>
            <a:r>
              <a:rPr lang="en-AU" sz="3000" dirty="0" smtClean="0">
                <a:solidFill>
                  <a:srgbClr val="C00000"/>
                </a:solidFill>
                <a:latin typeface="Times New Roman" panose="02020603050405020304" pitchFamily="18" charset="0"/>
                <a:cs typeface="Times New Roman" panose="02020603050405020304" pitchFamily="18" charset="0"/>
              </a:rPr>
              <a:t>                      </a:t>
            </a:r>
            <a:r>
              <a:rPr lang="en-AU" sz="3000" b="1" dirty="0" err="1" smtClean="0">
                <a:solidFill>
                  <a:srgbClr val="C00000"/>
                </a:solidFill>
                <a:latin typeface="Times New Roman" panose="02020603050405020304" pitchFamily="18" charset="0"/>
                <a:cs typeface="Times New Roman" panose="02020603050405020304" pitchFamily="18" charset="0"/>
              </a:rPr>
              <a:t>i</a:t>
            </a:r>
            <a:endParaRPr lang="en-AU" sz="3000" dirty="0" smtClean="0">
              <a:solidFill>
                <a:srgbClr val="C00000"/>
              </a:solidFill>
              <a:latin typeface="Times New Roman" panose="02020603050405020304" pitchFamily="18" charset="0"/>
              <a:cs typeface="Times New Roman" panose="02020603050405020304" pitchFamily="18" charset="0"/>
            </a:endParaRPr>
          </a:p>
          <a:p>
            <a:pPr marL="0" indent="0">
              <a:buNone/>
            </a:pPr>
            <a:endParaRPr lang="en-AU" dirty="0"/>
          </a:p>
        </p:txBody>
      </p:sp>
      <p:cxnSp>
        <p:nvCxnSpPr>
          <p:cNvPr id="4" name="Straight Connector 3">
            <a:extLst>
              <a:ext uri="{FF2B5EF4-FFF2-40B4-BE49-F238E27FC236}">
                <a16:creationId xmlns="" xmlns:a16="http://schemas.microsoft.com/office/drawing/2014/main" id="{D2B1F835-C979-4952-BC55-EA2B01AA58E1}"/>
              </a:ext>
            </a:extLst>
          </p:cNvPr>
          <p:cNvCxnSpPr/>
          <p:nvPr/>
        </p:nvCxnSpPr>
        <p:spPr>
          <a:xfrm>
            <a:off x="2058081" y="5177118"/>
            <a:ext cx="1417983"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 xmlns:a16="http://schemas.microsoft.com/office/drawing/2014/main" id="{348BC7E4-041C-4A48-A2BC-7DF45B39885A}"/>
              </a:ext>
            </a:extLst>
          </p:cNvPr>
          <p:cNvCxnSpPr>
            <a:cxnSpLocks/>
          </p:cNvCxnSpPr>
          <p:nvPr/>
        </p:nvCxnSpPr>
        <p:spPr>
          <a:xfrm flipH="1">
            <a:off x="3254188" y="5177118"/>
            <a:ext cx="443753" cy="16032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 xmlns:a16="http://schemas.microsoft.com/office/drawing/2014/main" id="{544D5075-4732-4151-AD92-790DE68BE36C}"/>
              </a:ext>
            </a:extLst>
          </p:cNvPr>
          <p:cNvSpPr txBox="1"/>
          <p:nvPr/>
        </p:nvSpPr>
        <p:spPr>
          <a:xfrm>
            <a:off x="3597088" y="4773752"/>
            <a:ext cx="8411819" cy="523220"/>
          </a:xfrm>
          <a:prstGeom prst="rect">
            <a:avLst/>
          </a:prstGeom>
          <a:noFill/>
        </p:spPr>
        <p:txBody>
          <a:bodyPr wrap="square" rtlCol="0">
            <a:spAutoFit/>
          </a:bodyPr>
          <a:lstStyle/>
          <a:p>
            <a:r>
              <a:rPr lang="en-AU" sz="2800" b="1" dirty="0">
                <a:solidFill>
                  <a:srgbClr val="C00000"/>
                </a:solidFill>
                <a:latin typeface="Constantia" panose="02030602050306030303" pitchFamily="18" charset="0"/>
              </a:rPr>
              <a:t>Uniform Series Compound Amount Factor</a:t>
            </a:r>
            <a:endParaRPr lang="en-AU" sz="2800" b="1" baseline="30000" dirty="0">
              <a:solidFill>
                <a:srgbClr val="C00000"/>
              </a:solidFill>
              <a:latin typeface="Constantia" panose="02030602050306030303" pitchFamily="18" charset="0"/>
            </a:endParaRPr>
          </a:p>
        </p:txBody>
      </p:sp>
      <p:sp>
        <p:nvSpPr>
          <p:cNvPr id="10" name="TextBox 9">
            <a:extLst>
              <a:ext uri="{FF2B5EF4-FFF2-40B4-BE49-F238E27FC236}">
                <a16:creationId xmlns="" xmlns:a16="http://schemas.microsoft.com/office/drawing/2014/main" id="{3DA622B4-E119-4B88-9731-9D6499FCC71A}"/>
              </a:ext>
            </a:extLst>
          </p:cNvPr>
          <p:cNvSpPr txBox="1"/>
          <p:nvPr/>
        </p:nvSpPr>
        <p:spPr>
          <a:xfrm>
            <a:off x="3597088" y="5278807"/>
            <a:ext cx="5375345" cy="954107"/>
          </a:xfrm>
          <a:prstGeom prst="rect">
            <a:avLst/>
          </a:prstGeom>
          <a:noFill/>
        </p:spPr>
        <p:txBody>
          <a:bodyPr wrap="square" rtlCol="0">
            <a:spAutoFit/>
          </a:bodyPr>
          <a:lstStyle/>
          <a:p>
            <a:r>
              <a:rPr lang="en-AU" sz="2800" b="1" dirty="0">
                <a:solidFill>
                  <a:srgbClr val="0070C0"/>
                </a:solidFill>
                <a:latin typeface="Constantia" panose="02030602050306030303" pitchFamily="18" charset="0"/>
              </a:rPr>
              <a:t>Functionally, </a:t>
            </a:r>
          </a:p>
          <a:p>
            <a:r>
              <a:rPr lang="en-AU" sz="2800" b="1" dirty="0">
                <a:solidFill>
                  <a:srgbClr val="0070C0"/>
                </a:solidFill>
                <a:latin typeface="Constantia" panose="02030602050306030303" pitchFamily="18" charset="0"/>
              </a:rPr>
              <a:t>F= A (F/A, </a:t>
            </a:r>
            <a:r>
              <a:rPr lang="en-AU" sz="2800" b="1" dirty="0" err="1">
                <a:solidFill>
                  <a:srgbClr val="0070C0"/>
                </a:solidFill>
                <a:latin typeface="Constantia" panose="02030602050306030303" pitchFamily="18" charset="0"/>
              </a:rPr>
              <a:t>i</a:t>
            </a:r>
            <a:r>
              <a:rPr lang="en-AU" sz="2800" b="1" dirty="0">
                <a:solidFill>
                  <a:srgbClr val="0070C0"/>
                </a:solidFill>
                <a:latin typeface="Constantia" panose="02030602050306030303" pitchFamily="18" charset="0"/>
              </a:rPr>
              <a:t>%, N) </a:t>
            </a:r>
          </a:p>
        </p:txBody>
      </p:sp>
      <p:sp>
        <p:nvSpPr>
          <p:cNvPr id="12" name="Title 1"/>
          <p:cNvSpPr txBox="1">
            <a:spLocks/>
          </p:cNvSpPr>
          <p:nvPr/>
        </p:nvSpPr>
        <p:spPr>
          <a:xfrm>
            <a:off x="1020429" y="507455"/>
            <a:ext cx="795200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3200" b="1" dirty="0">
                <a:solidFill>
                  <a:srgbClr val="002060"/>
                </a:solidFill>
                <a:latin typeface="Times New Roman" panose="02020603050405020304" pitchFamily="18" charset="0"/>
                <a:cs typeface="Times New Roman" panose="02020603050405020304" pitchFamily="18" charset="0"/>
              </a:rPr>
              <a:t>Interest formula relating uniform/equal series  from (Annuity to Future)  (Cont’d..)</a:t>
            </a:r>
          </a:p>
        </p:txBody>
      </p:sp>
    </p:spTree>
    <p:extLst>
      <p:ext uri="{BB962C8B-B14F-4D97-AF65-F5344CB8AC3E}">
        <p14:creationId xmlns:p14="http://schemas.microsoft.com/office/powerpoint/2010/main" val="15937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3354" y="500062"/>
            <a:ext cx="7234304"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Example of uniform series compound amount factor</a:t>
            </a:r>
          </a:p>
        </p:txBody>
      </p:sp>
      <p:sp>
        <p:nvSpPr>
          <p:cNvPr id="3" name="Content Placeholder 2"/>
          <p:cNvSpPr>
            <a:spLocks noGrp="1"/>
          </p:cNvSpPr>
          <p:nvPr>
            <p:ph idx="1"/>
          </p:nvPr>
        </p:nvSpPr>
        <p:spPr>
          <a:xfrm>
            <a:off x="838200" y="1825625"/>
            <a:ext cx="9206753" cy="4736540"/>
          </a:xfrm>
        </p:spPr>
        <p:txBody>
          <a:bodyPr/>
          <a:lstStyle/>
          <a:p>
            <a:pPr marL="0" indent="0" algn="ctr">
              <a:lnSpc>
                <a:spcPct val="150000"/>
              </a:lnSpc>
              <a:buNone/>
            </a:pP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If a person deposits $ 15,000 at the end of each year for 10 continuous period years, how much money is accumulated at the end of 10 years if the interest rate is 10% compounded annually?</a:t>
            </a:r>
            <a:r>
              <a:rPr lang="en-AU" b="1" dirty="0" smtClean="0">
                <a:effectLst/>
                <a:latin typeface="Times New Roman" panose="02020603050405020304" pitchFamily="18" charset="0"/>
                <a:ea typeface="Times New Roman" panose="02020603050405020304" pitchFamily="18" charset="0"/>
                <a:cs typeface="Times New Roman" panose="02020603050405020304" pitchFamily="18" charset="0"/>
              </a:rPr>
              <a:t/>
            </a:r>
            <a:br>
              <a:rPr lang="en-AU" b="1" dirty="0" smtClean="0">
                <a:effectLst/>
                <a:latin typeface="Times New Roman" panose="02020603050405020304" pitchFamily="18" charset="0"/>
                <a:ea typeface="Times New Roman" panose="02020603050405020304" pitchFamily="18" charset="0"/>
                <a:cs typeface="Times New Roman" panose="02020603050405020304" pitchFamily="18" charset="0"/>
              </a:rPr>
            </a:br>
            <a:endParaRPr lang="en-AU" dirty="0">
              <a:latin typeface="Times New Roman" panose="02020603050405020304" pitchFamily="18" charset="0"/>
              <a:cs typeface="Times New Roman" panose="02020603050405020304" pitchFamily="18" charset="0"/>
            </a:endParaRPr>
          </a:p>
        </p:txBody>
      </p:sp>
      <p:pic>
        <p:nvPicPr>
          <p:cNvPr id="4" name="Content Placeholder 4">
            <a:extLst>
              <a:ext uri="{FF2B5EF4-FFF2-40B4-BE49-F238E27FC236}">
                <a16:creationId xmlns="" xmlns:a16="http://schemas.microsoft.com/office/drawing/2014/main" id="{0B4E34E4-CA64-4648-A2D8-ACC63CB80C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4160" y="4563762"/>
            <a:ext cx="8114832" cy="1535940"/>
          </a:xfrm>
          <a:prstGeom prst="rect">
            <a:avLst/>
          </a:prstGeom>
        </p:spPr>
      </p:pic>
    </p:spTree>
    <p:extLst>
      <p:ext uri="{BB962C8B-B14F-4D97-AF65-F5344CB8AC3E}">
        <p14:creationId xmlns:p14="http://schemas.microsoft.com/office/powerpoint/2010/main" val="26515465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Given: A= $ 15,000, </a:t>
            </a:r>
          </a:p>
          <a:p>
            <a:pPr marL="0" indent="0">
              <a:buNone/>
            </a:pPr>
            <a:r>
              <a:rPr lang="en-US"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N = 10 years, </a:t>
            </a:r>
          </a:p>
          <a:p>
            <a:pPr marL="0" indent="0">
              <a:buNone/>
            </a:pPr>
            <a:r>
              <a:rPr lang="en-US"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=10% per year, </a:t>
            </a:r>
          </a:p>
          <a:p>
            <a:pPr marL="0" indent="0">
              <a:buNone/>
            </a:pPr>
            <a:r>
              <a:rPr lang="en-US" b="1" dirty="0">
                <a:latin typeface="Times New Roman" panose="02020603050405020304" pitchFamily="18" charset="0"/>
                <a:ea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F = ?</a:t>
            </a:r>
            <a:endParaRPr lang="en-AU" b="1" dirty="0" smtClean="0"/>
          </a:p>
          <a:p>
            <a:pPr algn="just">
              <a:lnSpc>
                <a:spcPct val="115000"/>
              </a:lnSpc>
              <a:buFont typeface="Wingdings" panose="05000000000000000000" pitchFamily="2" charset="2"/>
              <a:buChar char="Ø"/>
              <a:tabLst>
                <a:tab pos="1628140" algn="l"/>
              </a:tabLst>
            </a:pPr>
            <a:r>
              <a:rPr lang="en-US" b="1" dirty="0" smtClean="0">
                <a:effectLst/>
                <a:latin typeface="Times New Roman" panose="02020603050405020304" pitchFamily="18" charset="0"/>
                <a:ea typeface="Times New Roman" panose="02020603050405020304" pitchFamily="18" charset="0"/>
              </a:rPr>
              <a:t>Using uniform series compound amount factor.</a:t>
            </a:r>
            <a:endParaRPr lang="en-AU" b="1" dirty="0" smtClean="0">
              <a:effectLst/>
              <a:latin typeface="Times New Roman" panose="02020603050405020304" pitchFamily="18" charset="0"/>
              <a:ea typeface="Times New Roman" panose="02020603050405020304" pitchFamily="18" charset="0"/>
            </a:endParaRPr>
          </a:p>
          <a:p>
            <a:pPr marL="0" indent="0" algn="just">
              <a:lnSpc>
                <a:spcPct val="115000"/>
              </a:lnSpc>
              <a:buNone/>
            </a:pPr>
            <a:r>
              <a:rPr lang="en-US" b="1" dirty="0" smtClean="0">
                <a:effectLst/>
                <a:latin typeface="Times New Roman" panose="02020603050405020304" pitchFamily="18" charset="0"/>
                <a:ea typeface="Times New Roman" panose="02020603050405020304" pitchFamily="18" charset="0"/>
              </a:rPr>
              <a:t>               F = A (F/A, 10%, 10)</a:t>
            </a:r>
            <a:endParaRPr lang="en-AU" b="1" dirty="0" smtClean="0">
              <a:effectLst/>
              <a:latin typeface="Times New Roman" panose="02020603050405020304" pitchFamily="18" charset="0"/>
              <a:ea typeface="Times New Roman" panose="02020603050405020304" pitchFamily="18" charset="0"/>
            </a:endParaRPr>
          </a:p>
          <a:p>
            <a:pPr marL="0" indent="0" algn="just">
              <a:lnSpc>
                <a:spcPct val="115000"/>
              </a:lnSpc>
              <a:buNone/>
            </a:pPr>
            <a:r>
              <a:rPr lang="en-US" b="1" dirty="0" smtClean="0">
                <a:effectLst/>
                <a:latin typeface="Times New Roman" panose="02020603050405020304" pitchFamily="18" charset="0"/>
                <a:ea typeface="Times New Roman" panose="02020603050405020304" pitchFamily="18" charset="0"/>
              </a:rPr>
              <a:t>               F = 15,000 {(1+0.1)</a:t>
            </a:r>
            <a:r>
              <a:rPr lang="en-US" b="1" baseline="30000" dirty="0" smtClean="0">
                <a:effectLst/>
                <a:latin typeface="Times New Roman" panose="02020603050405020304" pitchFamily="18" charset="0"/>
                <a:ea typeface="Times New Roman" panose="02020603050405020304" pitchFamily="18" charset="0"/>
              </a:rPr>
              <a:t>10</a:t>
            </a:r>
            <a:r>
              <a:rPr lang="en-US" b="1" dirty="0" smtClean="0">
                <a:effectLst/>
                <a:latin typeface="Times New Roman" panose="02020603050405020304" pitchFamily="18" charset="0"/>
                <a:ea typeface="Times New Roman" panose="02020603050405020304" pitchFamily="18" charset="0"/>
              </a:rPr>
              <a:t> -1)/0.1}</a:t>
            </a:r>
            <a:endParaRPr lang="en-AU" b="1" dirty="0" smtClean="0">
              <a:effectLst/>
              <a:latin typeface="Times New Roman" panose="02020603050405020304" pitchFamily="18" charset="0"/>
              <a:ea typeface="Times New Roman" panose="02020603050405020304" pitchFamily="18" charset="0"/>
            </a:endParaRPr>
          </a:p>
          <a:p>
            <a:pPr marL="0" indent="0" algn="just">
              <a:lnSpc>
                <a:spcPct val="115000"/>
              </a:lnSpc>
              <a:buNone/>
            </a:pPr>
            <a:r>
              <a:rPr lang="en-US" b="1" dirty="0" smtClean="0">
                <a:effectLst/>
                <a:latin typeface="Times New Roman" panose="02020603050405020304" pitchFamily="18" charset="0"/>
                <a:ea typeface="Times New Roman" panose="02020603050405020304" pitchFamily="18" charset="0"/>
              </a:rPr>
              <a:t>               F = $ 2, 39,061.36. </a:t>
            </a:r>
            <a:endParaRPr lang="en-AU" dirty="0"/>
          </a:p>
        </p:txBody>
      </p:sp>
      <p:sp>
        <p:nvSpPr>
          <p:cNvPr id="4" name="Title 1"/>
          <p:cNvSpPr>
            <a:spLocks noGrp="1"/>
          </p:cNvSpPr>
          <p:nvPr>
            <p:ph type="title"/>
          </p:nvPr>
        </p:nvSpPr>
        <p:spPr>
          <a:xfrm>
            <a:off x="999565" y="365125"/>
            <a:ext cx="8104094"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Example of uniform series compound amount </a:t>
            </a:r>
            <a:r>
              <a:rPr lang="en-AU" sz="3200" b="1" dirty="0" smtClean="0">
                <a:solidFill>
                  <a:srgbClr val="002060"/>
                </a:solidFill>
                <a:latin typeface="Times New Roman" panose="02020603050405020304" pitchFamily="18" charset="0"/>
                <a:cs typeface="Times New Roman" panose="02020603050405020304" pitchFamily="18" charset="0"/>
              </a:rPr>
              <a:t>factor (Cont’d….)</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18064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7779" y="1515963"/>
            <a:ext cx="9421906" cy="4351338"/>
          </a:xfrm>
        </p:spPr>
        <p:txBody>
          <a:bodyPr/>
          <a:lstStyle/>
          <a:p>
            <a:pPr marL="0" indent="0" algn="just">
              <a:lnSpc>
                <a:spcPct val="150000"/>
              </a:lnSpc>
              <a:buNone/>
            </a:pPr>
            <a:r>
              <a:rPr lang="en-US" b="1" dirty="0">
                <a:solidFill>
                  <a:srgbClr val="FF0000"/>
                </a:solidFill>
                <a:latin typeface="Times New Roman" panose="02020603050405020304" pitchFamily="18" charset="0"/>
                <a:ea typeface="Times New Roman" panose="02020603050405020304" pitchFamily="18" charset="0"/>
              </a:rPr>
              <a:t>To Find </a:t>
            </a:r>
            <a:r>
              <a:rPr lang="en-US" b="1" dirty="0" smtClean="0">
                <a:solidFill>
                  <a:srgbClr val="FF0000"/>
                </a:solidFill>
                <a:latin typeface="Times New Roman" panose="02020603050405020304" pitchFamily="18" charset="0"/>
                <a:ea typeface="Times New Roman" panose="02020603050405020304" pitchFamily="18" charset="0"/>
              </a:rPr>
              <a:t>P </a:t>
            </a:r>
            <a:r>
              <a:rPr lang="en-US" b="1" dirty="0">
                <a:solidFill>
                  <a:srgbClr val="FF0000"/>
                </a:solidFill>
                <a:latin typeface="Times New Roman" panose="02020603050405020304" pitchFamily="18" charset="0"/>
                <a:ea typeface="Times New Roman" panose="02020603050405020304" pitchFamily="18" charset="0"/>
              </a:rPr>
              <a:t>when A is given </a:t>
            </a:r>
            <a:endParaRPr lang="en-US" b="1" dirty="0" smtClean="0">
              <a:solidFill>
                <a:srgbClr val="FF0000"/>
              </a:solidFill>
              <a:latin typeface="Times New Roman" panose="02020603050405020304" pitchFamily="18" charset="0"/>
              <a:ea typeface="Times New Roman" panose="02020603050405020304" pitchFamily="18" charset="0"/>
            </a:endParaRP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Here  we find the present equivalent value (P) if the uniform amount of ‘A’ is occurred uniformly from period 1 to N at interest rate of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p>
          <a:p>
            <a:pPr marL="0" indent="0">
              <a:lnSpc>
                <a:spcPct val="150000"/>
              </a:lnSpc>
              <a:buNone/>
            </a:pPr>
            <a:endParaRPr lang="en-AU" dirty="0"/>
          </a:p>
        </p:txBody>
      </p:sp>
      <p:sp>
        <p:nvSpPr>
          <p:cNvPr id="4" name="Title 1"/>
          <p:cNvSpPr txBox="1">
            <a:spLocks noGrp="1"/>
          </p:cNvSpPr>
          <p:nvPr>
            <p:ph type="title"/>
          </p:nvPr>
        </p:nvSpPr>
        <p:spPr>
          <a:xfrm>
            <a:off x="838200" y="365125"/>
            <a:ext cx="743174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3200" b="1" dirty="0" smtClean="0">
                <a:solidFill>
                  <a:srgbClr val="002060"/>
                </a:solidFill>
                <a:latin typeface="Times New Roman" panose="02020603050405020304" pitchFamily="18" charset="0"/>
                <a:cs typeface="Times New Roman" panose="02020603050405020304" pitchFamily="18" charset="0"/>
              </a:rPr>
              <a:t>Interest formula relating uniform/equal series  from (Annuity to Present)</a:t>
            </a:r>
            <a:endParaRPr lang="en-AU" sz="3200" b="1" dirty="0">
              <a:solidFill>
                <a:srgbClr val="002060"/>
              </a:solidFill>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flipV="1">
            <a:off x="2501100" y="5326732"/>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6" name="Straight Connector 5"/>
          <p:cNvCxnSpPr/>
          <p:nvPr/>
        </p:nvCxnSpPr>
        <p:spPr>
          <a:xfrm>
            <a:off x="5746576" y="5326732"/>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6055669" y="5326732"/>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8" name="Straight Arrow Connector 7"/>
          <p:cNvCxnSpPr/>
          <p:nvPr/>
        </p:nvCxnSpPr>
        <p:spPr>
          <a:xfrm flipV="1">
            <a:off x="3273832" y="4959685"/>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flipV="1">
            <a:off x="3932801" y="4959685"/>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V="1">
            <a:off x="4574600" y="4991882"/>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V="1">
            <a:off x="5209957" y="4991882"/>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flipV="1">
            <a:off x="6055669" y="4946806"/>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a:xfrm flipV="1">
            <a:off x="6761861" y="4946806"/>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14" name="TextBox 13"/>
          <p:cNvSpPr txBox="1"/>
          <p:nvPr/>
        </p:nvSpPr>
        <p:spPr>
          <a:xfrm>
            <a:off x="3103189" y="462255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3758940" y="463643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4396443" y="4649314"/>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5035025" y="4649314"/>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895757" y="462255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6608947" y="463335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2236011" y="514206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3108016" y="5277295"/>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3767520" y="529432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4402876" y="528976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5044674" y="529949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5830823" y="5326732"/>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N-1</a:t>
            </a:r>
            <a:endParaRPr lang="en-AU" b="1"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6608946" y="5305930"/>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a:t>
            </a:r>
            <a:endParaRPr lang="en-AU" b="1" dirty="0">
              <a:latin typeface="Times New Roman" panose="02020603050405020304" pitchFamily="18" charset="0"/>
              <a:cs typeface="Times New Roman" panose="02020603050405020304" pitchFamily="18" charset="0"/>
            </a:endParaRPr>
          </a:p>
        </p:txBody>
      </p:sp>
      <p:cxnSp>
        <p:nvCxnSpPr>
          <p:cNvPr id="27" name="Straight Arrow Connector 26">
            <a:extLst>
              <a:ext uri="{FF2B5EF4-FFF2-40B4-BE49-F238E27FC236}">
                <a16:creationId xmlns="" xmlns:a16="http://schemas.microsoft.com/office/drawing/2014/main" id="{CC9E1BFF-6532-4BE8-B8C4-B45C36E65B40}"/>
              </a:ext>
            </a:extLst>
          </p:cNvPr>
          <p:cNvCxnSpPr/>
          <p:nvPr/>
        </p:nvCxnSpPr>
        <p:spPr>
          <a:xfrm>
            <a:off x="2485643" y="5326732"/>
            <a:ext cx="0" cy="69198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 xmlns:a16="http://schemas.microsoft.com/office/drawing/2014/main" id="{D122884B-4C73-47F4-989B-F67FAE14B8C4}"/>
              </a:ext>
            </a:extLst>
          </p:cNvPr>
          <p:cNvSpPr txBox="1"/>
          <p:nvPr/>
        </p:nvSpPr>
        <p:spPr>
          <a:xfrm>
            <a:off x="2268363" y="5924753"/>
            <a:ext cx="785300" cy="400110"/>
          </a:xfrm>
          <a:prstGeom prst="rect">
            <a:avLst/>
          </a:prstGeom>
          <a:noFill/>
        </p:spPr>
        <p:txBody>
          <a:bodyPr wrap="square" rtlCol="0">
            <a:spAutoFit/>
          </a:bodyPr>
          <a:lstStyle/>
          <a:p>
            <a:r>
              <a:rPr lang="en-AU" sz="2000" b="1" dirty="0" smtClean="0"/>
              <a:t>P =?</a:t>
            </a:r>
            <a:endParaRPr lang="en-AU" sz="2000" b="1" dirty="0"/>
          </a:p>
        </p:txBody>
      </p:sp>
      <p:sp>
        <p:nvSpPr>
          <p:cNvPr id="29" name="TextBox 28">
            <a:extLst>
              <a:ext uri="{FF2B5EF4-FFF2-40B4-BE49-F238E27FC236}">
                <a16:creationId xmlns="" xmlns:a16="http://schemas.microsoft.com/office/drawing/2014/main" id="{D122884B-4C73-47F4-989B-F67FAE14B8C4}"/>
              </a:ext>
            </a:extLst>
          </p:cNvPr>
          <p:cNvSpPr txBox="1"/>
          <p:nvPr/>
        </p:nvSpPr>
        <p:spPr>
          <a:xfrm>
            <a:off x="7420025" y="5002684"/>
            <a:ext cx="2789660" cy="400110"/>
          </a:xfrm>
          <a:prstGeom prst="rect">
            <a:avLst/>
          </a:prstGeom>
          <a:noFill/>
        </p:spPr>
        <p:txBody>
          <a:bodyPr wrap="square" rtlCol="0">
            <a:spAutoFit/>
          </a:bodyPr>
          <a:lstStyle/>
          <a:p>
            <a:r>
              <a:rPr lang="en-AU" sz="2000" b="1" dirty="0" smtClean="0"/>
              <a:t> (interest rate </a:t>
            </a:r>
            <a:r>
              <a:rPr lang="en-AU" sz="2000" b="1" dirty="0" err="1" smtClean="0"/>
              <a:t>i</a:t>
            </a:r>
            <a:r>
              <a:rPr lang="en-AU" sz="2000" b="1" dirty="0" smtClean="0"/>
              <a:t>%)</a:t>
            </a:r>
            <a:endParaRPr lang="en-AU" sz="2000" b="1" dirty="0"/>
          </a:p>
        </p:txBody>
      </p:sp>
      <p:sp>
        <p:nvSpPr>
          <p:cNvPr id="31" name="TextBox 30">
            <a:extLst>
              <a:ext uri="{FF2B5EF4-FFF2-40B4-BE49-F238E27FC236}">
                <a16:creationId xmlns="" xmlns:a16="http://schemas.microsoft.com/office/drawing/2014/main" id="{D122884B-4C73-47F4-989B-F67FAE14B8C4}"/>
              </a:ext>
            </a:extLst>
          </p:cNvPr>
          <p:cNvSpPr txBox="1"/>
          <p:nvPr/>
        </p:nvSpPr>
        <p:spPr>
          <a:xfrm>
            <a:off x="3623591" y="4313212"/>
            <a:ext cx="2789660" cy="400110"/>
          </a:xfrm>
          <a:prstGeom prst="rect">
            <a:avLst/>
          </a:prstGeom>
          <a:noFill/>
        </p:spPr>
        <p:txBody>
          <a:bodyPr wrap="square" rtlCol="0">
            <a:spAutoFit/>
          </a:bodyPr>
          <a:lstStyle/>
          <a:p>
            <a:r>
              <a:rPr lang="en-AU" sz="2000" b="1" dirty="0" smtClean="0"/>
              <a:t> (A = given)</a:t>
            </a:r>
            <a:endParaRPr lang="en-AU" sz="2000" b="1" dirty="0"/>
          </a:p>
        </p:txBody>
      </p:sp>
    </p:spTree>
    <p:extLst>
      <p:ext uri="{BB962C8B-B14F-4D97-AF65-F5344CB8AC3E}">
        <p14:creationId xmlns:p14="http://schemas.microsoft.com/office/powerpoint/2010/main" val="25620573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45777" y="1449106"/>
            <a:ext cx="8991600" cy="5166845"/>
          </a:xfrm>
        </p:spPr>
        <p:txBody>
          <a:bodyPr>
            <a:normAutofit fontScale="92500" lnSpcReduction="20000"/>
          </a:bodyPr>
          <a:lstStyle/>
          <a:p>
            <a:pPr marL="0" indent="0">
              <a:lnSpc>
                <a:spcPct val="150000"/>
              </a:lnSpc>
              <a:buNone/>
            </a:pPr>
            <a:r>
              <a:rPr lang="en-AU" sz="3000" b="1" dirty="0">
                <a:latin typeface="Times New Roman" panose="02020603050405020304" pitchFamily="18" charset="0"/>
                <a:cs typeface="Times New Roman" panose="02020603050405020304" pitchFamily="18" charset="0"/>
              </a:rPr>
              <a:t>We know, the single payment compound factor is  </a:t>
            </a:r>
          </a:p>
          <a:p>
            <a:pPr marL="0" indent="0">
              <a:lnSpc>
                <a:spcPct val="150000"/>
              </a:lnSpc>
              <a:buNone/>
            </a:pPr>
            <a:r>
              <a:rPr lang="en-AU" sz="3000" b="1" dirty="0">
                <a:latin typeface="Times New Roman" panose="02020603050405020304" pitchFamily="18" charset="0"/>
                <a:cs typeface="Times New Roman" panose="02020603050405020304" pitchFamily="18" charset="0"/>
              </a:rPr>
              <a:t>                                 F = P (1+ </a:t>
            </a:r>
            <a:r>
              <a:rPr lang="en-AU" sz="3000" b="1" dirty="0" err="1" smtClean="0">
                <a:latin typeface="Times New Roman" panose="02020603050405020304" pitchFamily="18" charset="0"/>
                <a:cs typeface="Times New Roman" panose="02020603050405020304" pitchFamily="18" charset="0"/>
              </a:rPr>
              <a:t>i</a:t>
            </a:r>
            <a:r>
              <a:rPr lang="en-AU" sz="3000" b="1" dirty="0" smtClean="0">
                <a:latin typeface="Times New Roman" panose="02020603050405020304" pitchFamily="18" charset="0"/>
                <a:cs typeface="Times New Roman" panose="02020603050405020304" pitchFamily="18" charset="0"/>
              </a:rPr>
              <a:t>)</a:t>
            </a:r>
            <a:r>
              <a:rPr lang="en-AU" sz="3000" b="1" baseline="30000" dirty="0" smtClean="0">
                <a:latin typeface="Times New Roman" panose="02020603050405020304" pitchFamily="18" charset="0"/>
                <a:cs typeface="Times New Roman" panose="02020603050405020304" pitchFamily="18" charset="0"/>
              </a:rPr>
              <a:t>N</a:t>
            </a:r>
            <a:r>
              <a:rPr lang="en-AU" sz="3000" b="1" dirty="0">
                <a:latin typeface="Times New Roman" panose="02020603050405020304" pitchFamily="18" charset="0"/>
                <a:cs typeface="Times New Roman" panose="02020603050405020304" pitchFamily="18" charset="0"/>
              </a:rPr>
              <a:t>…………..  (3)</a:t>
            </a:r>
          </a:p>
          <a:p>
            <a:pPr marL="0" indent="0">
              <a:lnSpc>
                <a:spcPct val="150000"/>
              </a:lnSpc>
              <a:buNone/>
            </a:pPr>
            <a:r>
              <a:rPr lang="en-AU" sz="3000" b="1" dirty="0">
                <a:latin typeface="Times New Roman" panose="02020603050405020304" pitchFamily="18" charset="0"/>
                <a:cs typeface="Times New Roman" panose="02020603050405020304" pitchFamily="18" charset="0"/>
              </a:rPr>
              <a:t>Again, uniform series Compound amount factor is  </a:t>
            </a:r>
          </a:p>
          <a:p>
            <a:pPr marL="0" indent="0">
              <a:lnSpc>
                <a:spcPct val="120000"/>
              </a:lnSpc>
              <a:buNone/>
            </a:pPr>
            <a:r>
              <a:rPr lang="en-AU" sz="3000" dirty="0">
                <a:latin typeface="Times New Roman" panose="02020603050405020304" pitchFamily="18" charset="0"/>
                <a:cs typeface="Times New Roman" panose="02020603050405020304" pitchFamily="18" charset="0"/>
              </a:rPr>
              <a:t> </a:t>
            </a:r>
            <a:r>
              <a:rPr lang="en-AU" sz="3000" dirty="0" smtClean="0">
                <a:latin typeface="Times New Roman" panose="02020603050405020304" pitchFamily="18" charset="0"/>
                <a:cs typeface="Times New Roman" panose="02020603050405020304" pitchFamily="18" charset="0"/>
              </a:rPr>
              <a:t>                                </a:t>
            </a:r>
            <a:r>
              <a:rPr lang="en-AU" sz="3000" b="1" dirty="0" smtClean="0">
                <a:latin typeface="Times New Roman" panose="02020603050405020304" pitchFamily="18" charset="0"/>
                <a:cs typeface="Times New Roman" panose="02020603050405020304" pitchFamily="18" charset="0"/>
              </a:rPr>
              <a:t>F =  A [ (1+i)</a:t>
            </a:r>
            <a:r>
              <a:rPr lang="en-AU" sz="3000" b="1" baseline="30000" dirty="0" smtClean="0">
                <a:latin typeface="Times New Roman" panose="02020603050405020304" pitchFamily="18" charset="0"/>
                <a:cs typeface="Times New Roman" panose="02020603050405020304" pitchFamily="18" charset="0"/>
              </a:rPr>
              <a:t>N</a:t>
            </a:r>
            <a:r>
              <a:rPr lang="en-AU" sz="3000" b="1" dirty="0" smtClean="0">
                <a:latin typeface="Times New Roman" panose="02020603050405020304" pitchFamily="18" charset="0"/>
                <a:cs typeface="Times New Roman" panose="02020603050405020304" pitchFamily="18" charset="0"/>
              </a:rPr>
              <a:t> – 1] ………….. (4)</a:t>
            </a:r>
          </a:p>
          <a:p>
            <a:pPr marL="0" indent="0">
              <a:lnSpc>
                <a:spcPct val="120000"/>
              </a:lnSpc>
              <a:buNone/>
            </a:pPr>
            <a:r>
              <a:rPr lang="en-AU" sz="3000" dirty="0" smtClean="0">
                <a:latin typeface="Times New Roman" panose="02020603050405020304" pitchFamily="18" charset="0"/>
                <a:cs typeface="Times New Roman" panose="02020603050405020304" pitchFamily="18" charset="0"/>
              </a:rPr>
              <a:t>                                                      </a:t>
            </a:r>
            <a:r>
              <a:rPr lang="en-AU" sz="3000" b="1" dirty="0">
                <a:latin typeface="Times New Roman" panose="02020603050405020304" pitchFamily="18" charset="0"/>
                <a:cs typeface="Times New Roman" panose="02020603050405020304" pitchFamily="18" charset="0"/>
              </a:rPr>
              <a:t>i</a:t>
            </a:r>
            <a:r>
              <a:rPr lang="en-AU" sz="3000" b="1" dirty="0" smtClean="0">
                <a:latin typeface="Times New Roman" panose="02020603050405020304" pitchFamily="18" charset="0"/>
                <a:cs typeface="Times New Roman" panose="02020603050405020304" pitchFamily="18" charset="0"/>
              </a:rPr>
              <a:t> </a:t>
            </a:r>
          </a:p>
          <a:p>
            <a:pPr marL="0" indent="0">
              <a:lnSpc>
                <a:spcPct val="120000"/>
              </a:lnSpc>
              <a:buNone/>
            </a:pPr>
            <a:r>
              <a:rPr lang="en-AU" sz="3000" b="1" dirty="0" smtClean="0">
                <a:latin typeface="Times New Roman" panose="02020603050405020304" pitchFamily="18" charset="0"/>
                <a:cs typeface="Times New Roman" panose="02020603050405020304" pitchFamily="18" charset="0"/>
              </a:rPr>
              <a:t>Equating the equation (3) and (4), we get : </a:t>
            </a:r>
          </a:p>
          <a:p>
            <a:pPr marL="0" indent="0">
              <a:lnSpc>
                <a:spcPct val="160000"/>
              </a:lnSpc>
              <a:buNone/>
            </a:pPr>
            <a:r>
              <a:rPr lang="en-AU" sz="3000" b="1" dirty="0">
                <a:latin typeface="Times New Roman" panose="02020603050405020304" pitchFamily="18" charset="0"/>
                <a:cs typeface="Times New Roman" panose="02020603050405020304" pitchFamily="18" charset="0"/>
              </a:rPr>
              <a:t> </a:t>
            </a:r>
            <a:r>
              <a:rPr lang="en-AU" sz="3000" b="1" dirty="0" smtClean="0">
                <a:latin typeface="Times New Roman" panose="02020603050405020304" pitchFamily="18" charset="0"/>
                <a:cs typeface="Times New Roman" panose="02020603050405020304" pitchFamily="18" charset="0"/>
              </a:rPr>
              <a:t>                             P (1+ </a:t>
            </a:r>
            <a:r>
              <a:rPr lang="en-AU" sz="3000" b="1" dirty="0" err="1" smtClean="0">
                <a:latin typeface="Times New Roman" panose="02020603050405020304" pitchFamily="18" charset="0"/>
                <a:cs typeface="Times New Roman" panose="02020603050405020304" pitchFamily="18" charset="0"/>
              </a:rPr>
              <a:t>i</a:t>
            </a:r>
            <a:r>
              <a:rPr lang="en-AU" sz="3000" b="1" dirty="0" smtClean="0">
                <a:latin typeface="Times New Roman" panose="02020603050405020304" pitchFamily="18" charset="0"/>
                <a:cs typeface="Times New Roman" panose="02020603050405020304" pitchFamily="18" charset="0"/>
              </a:rPr>
              <a:t> ) </a:t>
            </a:r>
            <a:r>
              <a:rPr lang="en-AU" sz="3000" b="1" baseline="30000" dirty="0" smtClean="0">
                <a:latin typeface="Times New Roman" panose="02020603050405020304" pitchFamily="18" charset="0"/>
                <a:cs typeface="Times New Roman" panose="02020603050405020304" pitchFamily="18" charset="0"/>
              </a:rPr>
              <a:t>N </a:t>
            </a:r>
            <a:r>
              <a:rPr lang="en-AU" sz="3000" b="1" dirty="0" smtClean="0">
                <a:latin typeface="Times New Roman" panose="02020603050405020304" pitchFamily="18" charset="0"/>
                <a:cs typeface="Times New Roman" panose="02020603050405020304" pitchFamily="18" charset="0"/>
              </a:rPr>
              <a:t>= A [(1+i)</a:t>
            </a:r>
            <a:r>
              <a:rPr lang="en-AU" sz="3000" b="1" baseline="30000" dirty="0" smtClean="0">
                <a:latin typeface="Times New Roman" panose="02020603050405020304" pitchFamily="18" charset="0"/>
                <a:cs typeface="Times New Roman" panose="02020603050405020304" pitchFamily="18" charset="0"/>
              </a:rPr>
              <a:t>N</a:t>
            </a:r>
            <a:r>
              <a:rPr lang="en-AU" sz="3000" b="1" dirty="0" smtClean="0">
                <a:latin typeface="Times New Roman" panose="02020603050405020304" pitchFamily="18" charset="0"/>
                <a:cs typeface="Times New Roman" panose="02020603050405020304" pitchFamily="18" charset="0"/>
              </a:rPr>
              <a:t> – 1] </a:t>
            </a:r>
          </a:p>
          <a:p>
            <a:pPr marL="0" indent="0">
              <a:lnSpc>
                <a:spcPct val="10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i</a:t>
            </a:r>
            <a:endParaRPr lang="en-AU" dirty="0"/>
          </a:p>
        </p:txBody>
      </p:sp>
      <p:cxnSp>
        <p:nvCxnSpPr>
          <p:cNvPr id="4" name="Straight Connector 3">
            <a:extLst>
              <a:ext uri="{FF2B5EF4-FFF2-40B4-BE49-F238E27FC236}">
                <a16:creationId xmlns="" xmlns:a16="http://schemas.microsoft.com/office/drawing/2014/main" id="{D2B1F835-C979-4952-BC55-EA2B01AA58E1}"/>
              </a:ext>
            </a:extLst>
          </p:cNvPr>
          <p:cNvCxnSpPr/>
          <p:nvPr/>
        </p:nvCxnSpPr>
        <p:spPr>
          <a:xfrm>
            <a:off x="5260332" y="4046396"/>
            <a:ext cx="141798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D2B1F835-C979-4952-BC55-EA2B01AA58E1}"/>
              </a:ext>
            </a:extLst>
          </p:cNvPr>
          <p:cNvCxnSpPr/>
          <p:nvPr/>
        </p:nvCxnSpPr>
        <p:spPr>
          <a:xfrm>
            <a:off x="5969324" y="5798995"/>
            <a:ext cx="1417983"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itle 1"/>
          <p:cNvSpPr txBox="1">
            <a:spLocks noGrp="1"/>
          </p:cNvSpPr>
          <p:nvPr>
            <p:ph type="title"/>
          </p:nvPr>
        </p:nvSpPr>
        <p:spPr>
          <a:xfrm>
            <a:off x="1294230" y="265205"/>
            <a:ext cx="775564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3200" b="1" dirty="0" smtClean="0">
                <a:solidFill>
                  <a:srgbClr val="002060"/>
                </a:solidFill>
                <a:latin typeface="Times New Roman" panose="02020603050405020304" pitchFamily="18" charset="0"/>
                <a:cs typeface="Times New Roman" panose="02020603050405020304" pitchFamily="18" charset="0"/>
              </a:rPr>
              <a:t>Interest formula relating uniform/equal series  from (Annuity to Present) (Cont’d..)</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4541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nSpc>
                <a:spcPct val="160000"/>
              </a:lnSpc>
              <a:buNone/>
            </a:pPr>
            <a:r>
              <a:rPr lang="en-AU" sz="3000" b="1" dirty="0" smtClean="0">
                <a:solidFill>
                  <a:srgbClr val="C00000"/>
                </a:solidFill>
                <a:latin typeface="Times New Roman" panose="02020603050405020304" pitchFamily="18" charset="0"/>
                <a:cs typeface="Times New Roman" panose="02020603050405020304" pitchFamily="18" charset="0"/>
              </a:rPr>
              <a:t>P = A [(1+i)</a:t>
            </a:r>
            <a:r>
              <a:rPr lang="en-AU" sz="3000" b="1" baseline="30000" dirty="0" smtClean="0">
                <a:solidFill>
                  <a:srgbClr val="C00000"/>
                </a:solidFill>
                <a:latin typeface="Times New Roman" panose="02020603050405020304" pitchFamily="18" charset="0"/>
                <a:cs typeface="Times New Roman" panose="02020603050405020304" pitchFamily="18" charset="0"/>
              </a:rPr>
              <a:t>N</a:t>
            </a:r>
            <a:r>
              <a:rPr lang="en-AU" sz="3000" b="1" dirty="0" smtClean="0">
                <a:solidFill>
                  <a:srgbClr val="C00000"/>
                </a:solidFill>
                <a:latin typeface="Times New Roman" panose="02020603050405020304" pitchFamily="18" charset="0"/>
                <a:cs typeface="Times New Roman" panose="02020603050405020304" pitchFamily="18" charset="0"/>
              </a:rPr>
              <a:t> – 1] </a:t>
            </a:r>
          </a:p>
          <a:p>
            <a:pPr marL="0" indent="0">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           [ (1+ </a:t>
            </a:r>
            <a:r>
              <a:rPr lang="en-AU" b="1" dirty="0" err="1" smtClean="0">
                <a:solidFill>
                  <a:srgbClr val="C00000"/>
                </a:solidFill>
                <a:latin typeface="Times New Roman" panose="02020603050405020304" pitchFamily="18" charset="0"/>
                <a:cs typeface="Times New Roman" panose="02020603050405020304" pitchFamily="18" charset="0"/>
              </a:rPr>
              <a:t>i</a:t>
            </a:r>
            <a:r>
              <a:rPr lang="en-AU" b="1" dirty="0" smtClean="0">
                <a:solidFill>
                  <a:srgbClr val="C00000"/>
                </a:solidFill>
                <a:latin typeface="Times New Roman" panose="02020603050405020304" pitchFamily="18" charset="0"/>
                <a:cs typeface="Times New Roman" panose="02020603050405020304" pitchFamily="18" charset="0"/>
              </a:rPr>
              <a:t> )</a:t>
            </a:r>
            <a:r>
              <a:rPr lang="en-AU" b="1" baseline="30000" dirty="0" smtClean="0">
                <a:solidFill>
                  <a:srgbClr val="C00000"/>
                </a:solidFill>
                <a:latin typeface="Times New Roman" panose="02020603050405020304" pitchFamily="18" charset="0"/>
                <a:cs typeface="Times New Roman" panose="02020603050405020304" pitchFamily="18" charset="0"/>
              </a:rPr>
              <a:t>N</a:t>
            </a:r>
            <a:r>
              <a:rPr lang="en-AU" b="1" dirty="0" smtClean="0">
                <a:solidFill>
                  <a:srgbClr val="C00000"/>
                </a:solidFill>
                <a:latin typeface="Times New Roman" panose="02020603050405020304" pitchFamily="18" charset="0"/>
                <a:cs typeface="Times New Roman" panose="02020603050405020304" pitchFamily="18" charset="0"/>
              </a:rPr>
              <a:t> * </a:t>
            </a:r>
            <a:r>
              <a:rPr lang="en-AU" b="1" dirty="0" err="1" smtClean="0">
                <a:solidFill>
                  <a:srgbClr val="C00000"/>
                </a:solidFill>
                <a:latin typeface="Times New Roman" panose="02020603050405020304" pitchFamily="18" charset="0"/>
                <a:cs typeface="Times New Roman" panose="02020603050405020304" pitchFamily="18" charset="0"/>
              </a:rPr>
              <a:t>i</a:t>
            </a:r>
            <a:r>
              <a:rPr lang="en-AU" b="1" dirty="0" smtClean="0">
                <a:solidFill>
                  <a:srgbClr val="C00000"/>
                </a:solidFill>
                <a:latin typeface="Times New Roman" panose="02020603050405020304" pitchFamily="18" charset="0"/>
                <a:cs typeface="Times New Roman" panose="02020603050405020304" pitchFamily="18" charset="0"/>
              </a:rPr>
              <a:t> ]</a:t>
            </a:r>
            <a:endParaRPr lang="en-AU" dirty="0" smtClean="0">
              <a:solidFill>
                <a:srgbClr val="C00000"/>
              </a:solidFill>
            </a:endParaRPr>
          </a:p>
          <a:p>
            <a:pPr marL="0" indent="0">
              <a:buNone/>
            </a:pPr>
            <a:endParaRPr lang="en-AU" dirty="0"/>
          </a:p>
        </p:txBody>
      </p:sp>
      <p:cxnSp>
        <p:nvCxnSpPr>
          <p:cNvPr id="4" name="Straight Connector 3">
            <a:extLst>
              <a:ext uri="{FF2B5EF4-FFF2-40B4-BE49-F238E27FC236}">
                <a16:creationId xmlns="" xmlns:a16="http://schemas.microsoft.com/office/drawing/2014/main" id="{D2B1F835-C979-4952-BC55-EA2B01AA58E1}"/>
              </a:ext>
            </a:extLst>
          </p:cNvPr>
          <p:cNvCxnSpPr/>
          <p:nvPr/>
        </p:nvCxnSpPr>
        <p:spPr>
          <a:xfrm flipV="1">
            <a:off x="1962101" y="2635624"/>
            <a:ext cx="1641711" cy="3313"/>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 xmlns:a16="http://schemas.microsoft.com/office/drawing/2014/main" id="{692D03A6-2F3F-4011-8FFF-B34A3B74D255}"/>
              </a:ext>
            </a:extLst>
          </p:cNvPr>
          <p:cNvCxnSpPr>
            <a:cxnSpLocks/>
          </p:cNvCxnSpPr>
          <p:nvPr/>
        </p:nvCxnSpPr>
        <p:spPr>
          <a:xfrm flipV="1">
            <a:off x="1524780" y="3202557"/>
            <a:ext cx="437321" cy="49275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952850" y="3695095"/>
            <a:ext cx="6182462" cy="523220"/>
          </a:xfrm>
          <a:prstGeom prst="rect">
            <a:avLst/>
          </a:prstGeom>
        </p:spPr>
        <p:txBody>
          <a:bodyPr wrap="none">
            <a:spAutoFit/>
          </a:bodyPr>
          <a:lstStyle/>
          <a:p>
            <a:r>
              <a:rPr lang="en-AU" sz="2800" b="1" dirty="0" smtClean="0">
                <a:solidFill>
                  <a:srgbClr val="C00000"/>
                </a:solidFill>
                <a:latin typeface="Times New Roman" panose="02020603050405020304" pitchFamily="18" charset="0"/>
                <a:cs typeface="Times New Roman" panose="02020603050405020304" pitchFamily="18" charset="0"/>
              </a:rPr>
              <a:t>Uniform Series Present Amount Factor</a:t>
            </a:r>
            <a:endParaRPr lang="en-AU" sz="2800" b="1" baseline="30000" dirty="0">
              <a:solidFill>
                <a:srgbClr val="C0000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3DA622B4-E119-4B88-9731-9D6499FCC71A}"/>
              </a:ext>
            </a:extLst>
          </p:cNvPr>
          <p:cNvSpPr txBox="1"/>
          <p:nvPr/>
        </p:nvSpPr>
        <p:spPr>
          <a:xfrm>
            <a:off x="2440640" y="4508407"/>
            <a:ext cx="5375345" cy="954107"/>
          </a:xfrm>
          <a:prstGeom prst="rect">
            <a:avLst/>
          </a:prstGeom>
          <a:noFill/>
        </p:spPr>
        <p:txBody>
          <a:bodyPr wrap="square" rtlCol="0">
            <a:spAutoFit/>
          </a:bodyPr>
          <a:lstStyle/>
          <a:p>
            <a:r>
              <a:rPr lang="en-AU" sz="2800" b="1" dirty="0">
                <a:solidFill>
                  <a:srgbClr val="0070C0"/>
                </a:solidFill>
                <a:latin typeface="Times New Roman" panose="02020603050405020304" pitchFamily="18" charset="0"/>
                <a:cs typeface="Times New Roman" panose="02020603050405020304" pitchFamily="18" charset="0"/>
              </a:rPr>
              <a:t>Functionally, </a:t>
            </a:r>
          </a:p>
          <a:p>
            <a:r>
              <a:rPr lang="en-AU" sz="2800" b="1" dirty="0" smtClean="0">
                <a:solidFill>
                  <a:srgbClr val="0070C0"/>
                </a:solidFill>
                <a:latin typeface="Times New Roman" panose="02020603050405020304" pitchFamily="18" charset="0"/>
                <a:cs typeface="Times New Roman" panose="02020603050405020304" pitchFamily="18" charset="0"/>
              </a:rPr>
              <a:t>P </a:t>
            </a:r>
            <a:r>
              <a:rPr lang="en-AU" sz="2800" b="1" dirty="0" smtClean="0">
                <a:solidFill>
                  <a:srgbClr val="0070C0"/>
                </a:solidFill>
                <a:latin typeface="Times New Roman" panose="02020603050405020304" pitchFamily="18" charset="0"/>
                <a:cs typeface="Times New Roman" panose="02020603050405020304" pitchFamily="18" charset="0"/>
              </a:rPr>
              <a:t>= </a:t>
            </a:r>
            <a:r>
              <a:rPr lang="en-AU" sz="2800" b="1" dirty="0">
                <a:solidFill>
                  <a:srgbClr val="0070C0"/>
                </a:solidFill>
                <a:latin typeface="Times New Roman" panose="02020603050405020304" pitchFamily="18" charset="0"/>
                <a:cs typeface="Times New Roman" panose="02020603050405020304" pitchFamily="18" charset="0"/>
              </a:rPr>
              <a:t>A </a:t>
            </a:r>
            <a:r>
              <a:rPr lang="en-AU" sz="2800" b="1" dirty="0" smtClean="0">
                <a:solidFill>
                  <a:srgbClr val="0070C0"/>
                </a:solidFill>
                <a:latin typeface="Times New Roman" panose="02020603050405020304" pitchFamily="18" charset="0"/>
                <a:cs typeface="Times New Roman" panose="02020603050405020304" pitchFamily="18" charset="0"/>
              </a:rPr>
              <a:t>(P/A</a:t>
            </a:r>
            <a:r>
              <a:rPr lang="en-AU" sz="2800" b="1" dirty="0">
                <a:solidFill>
                  <a:srgbClr val="0070C0"/>
                </a:solidFill>
                <a:latin typeface="Times New Roman" panose="02020603050405020304" pitchFamily="18" charset="0"/>
                <a:cs typeface="Times New Roman" panose="02020603050405020304" pitchFamily="18" charset="0"/>
              </a:rPr>
              <a:t>, </a:t>
            </a:r>
            <a:r>
              <a:rPr lang="en-AU" sz="2800" b="1" dirty="0" err="1">
                <a:solidFill>
                  <a:srgbClr val="0070C0"/>
                </a:solidFill>
                <a:latin typeface="Times New Roman" panose="02020603050405020304" pitchFamily="18" charset="0"/>
                <a:cs typeface="Times New Roman" panose="02020603050405020304" pitchFamily="18" charset="0"/>
              </a:rPr>
              <a:t>i</a:t>
            </a:r>
            <a:r>
              <a:rPr lang="en-AU" sz="2800" b="1" dirty="0">
                <a:solidFill>
                  <a:srgbClr val="0070C0"/>
                </a:solidFill>
                <a:latin typeface="Times New Roman" panose="02020603050405020304" pitchFamily="18" charset="0"/>
                <a:cs typeface="Times New Roman" panose="02020603050405020304" pitchFamily="18" charset="0"/>
              </a:rPr>
              <a:t>%, N) </a:t>
            </a:r>
          </a:p>
        </p:txBody>
      </p:sp>
      <p:sp>
        <p:nvSpPr>
          <p:cNvPr id="10" name="Title 1"/>
          <p:cNvSpPr txBox="1">
            <a:spLocks noGrp="1"/>
          </p:cNvSpPr>
          <p:nvPr>
            <p:ph type="title"/>
          </p:nvPr>
        </p:nvSpPr>
        <p:spPr>
          <a:xfrm>
            <a:off x="838200" y="365125"/>
            <a:ext cx="819822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3200" b="1" dirty="0" smtClean="0">
                <a:solidFill>
                  <a:srgbClr val="002060"/>
                </a:solidFill>
                <a:latin typeface="Times New Roman" panose="02020603050405020304" pitchFamily="18" charset="0"/>
                <a:cs typeface="Times New Roman" panose="02020603050405020304" pitchFamily="18" charset="0"/>
              </a:rPr>
              <a:t>Interest formula relating uniform/equal series  from (Annuity to Present) (Cont’d..)</a:t>
            </a:r>
            <a:endParaRPr lang="en-AU" sz="3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08690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9153" y="500062"/>
            <a:ext cx="7445188"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uniform series present amount factor</a:t>
            </a:r>
            <a:endParaRPr lang="en-AU" sz="3200" dirty="0"/>
          </a:p>
        </p:txBody>
      </p:sp>
      <p:sp>
        <p:nvSpPr>
          <p:cNvPr id="3" name="Content Placeholder 2"/>
          <p:cNvSpPr>
            <a:spLocks noGrp="1"/>
          </p:cNvSpPr>
          <p:nvPr>
            <p:ph idx="1"/>
          </p:nvPr>
        </p:nvSpPr>
        <p:spPr>
          <a:xfrm>
            <a:off x="838201" y="1825625"/>
            <a:ext cx="8884024" cy="4351338"/>
          </a:xfrm>
        </p:spPr>
        <p:txBody>
          <a:bodyPr/>
          <a:lstStyle/>
          <a:p>
            <a:pPr marL="0" indent="0" algn="just">
              <a:lnSpc>
                <a:spcPct val="150000"/>
              </a:lnSpc>
              <a:buNone/>
            </a:pPr>
            <a:r>
              <a:rPr lang="en-US" b="1" dirty="0" smtClean="0">
                <a:effectLst/>
                <a:latin typeface="Times New Roman" panose="02020603050405020304" pitchFamily="18" charset="0"/>
                <a:ea typeface="Times New Roman" panose="02020603050405020304" pitchFamily="18" charset="0"/>
              </a:rPr>
              <a:t>How much money should you deposit now in a saving account earning 10% interest rate compounded annually so that you may make 8 end of year withdrawal of $ 2000 each? </a:t>
            </a:r>
            <a:endParaRPr lang="en-AU" dirty="0"/>
          </a:p>
        </p:txBody>
      </p:sp>
      <p:pic>
        <p:nvPicPr>
          <p:cNvPr id="4" name="Content Placeholder 4">
            <a:extLst>
              <a:ext uri="{FF2B5EF4-FFF2-40B4-BE49-F238E27FC236}">
                <a16:creationId xmlns="" xmlns:a16="http://schemas.microsoft.com/office/drawing/2014/main" id="{B4A1EB3A-DF1D-4957-B527-85CA6148E4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2771" y="4229894"/>
            <a:ext cx="7527233" cy="2250868"/>
          </a:xfrm>
          <a:prstGeom prst="rect">
            <a:avLst/>
          </a:prstGeom>
        </p:spPr>
      </p:pic>
    </p:spTree>
    <p:extLst>
      <p:ext uri="{BB962C8B-B14F-4D97-AF65-F5344CB8AC3E}">
        <p14:creationId xmlns:p14="http://schemas.microsoft.com/office/powerpoint/2010/main" val="10020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8812" y="1717583"/>
            <a:ext cx="10515600" cy="4351338"/>
          </a:xfrm>
        </p:spPr>
        <p:txBody>
          <a:bodyPr>
            <a:normAutofit lnSpcReduction="10000"/>
          </a:bodyPr>
          <a:lstStyle/>
          <a:p>
            <a:pPr>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Given: A= $ 2,000, </a:t>
            </a:r>
          </a:p>
          <a:p>
            <a:pPr marL="0" indent="0">
              <a:buNone/>
            </a:pP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N = 8 years, </a:t>
            </a:r>
          </a:p>
          <a:p>
            <a:pPr marL="0" indent="0">
              <a:buNone/>
            </a:pP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=10% compounded annually, </a:t>
            </a:r>
          </a:p>
          <a:p>
            <a:pPr marL="0" indent="0">
              <a:buNone/>
            </a:pPr>
            <a:r>
              <a:rPr lang="en-US" b="1" dirty="0" smtClean="0">
                <a:latin typeface="Times New Roman" panose="02020603050405020304" pitchFamily="18" charset="0"/>
                <a:ea typeface="Times New Roman" panose="02020603050405020304" pitchFamily="18" charset="0"/>
              </a:rPr>
              <a:t>               </a:t>
            </a:r>
            <a:r>
              <a:rPr lang="en-US" b="1" dirty="0" smtClean="0">
                <a:effectLst/>
                <a:latin typeface="Times New Roman" panose="02020603050405020304" pitchFamily="18" charset="0"/>
                <a:ea typeface="Times New Roman" panose="02020603050405020304" pitchFamily="18" charset="0"/>
              </a:rPr>
              <a:t>P = ?</a:t>
            </a:r>
            <a:endParaRPr lang="en-AU" b="1" dirty="0" smtClean="0"/>
          </a:p>
          <a:p>
            <a:pPr algn="just">
              <a:lnSpc>
                <a:spcPct val="115000"/>
              </a:lnSpc>
              <a:buFont typeface="Wingdings" panose="05000000000000000000" pitchFamily="2" charset="2"/>
              <a:buChar char="Ø"/>
            </a:pPr>
            <a:r>
              <a:rPr lang="en-US" b="1" dirty="0" smtClean="0">
                <a:effectLst/>
                <a:latin typeface="Times New Roman" panose="02020603050405020304" pitchFamily="18" charset="0"/>
                <a:ea typeface="Times New Roman" panose="02020603050405020304" pitchFamily="18" charset="0"/>
              </a:rPr>
              <a:t>Using uniform series present worth factor</a:t>
            </a:r>
            <a:endParaRPr lang="en-AU" b="1" dirty="0" smtClean="0">
              <a:effectLst/>
              <a:latin typeface="Times New Roman" panose="02020603050405020304" pitchFamily="18" charset="0"/>
              <a:ea typeface="Times New Roman" panose="02020603050405020304" pitchFamily="18" charset="0"/>
            </a:endParaRPr>
          </a:p>
          <a:p>
            <a:pPr marL="0" indent="0" algn="just">
              <a:lnSpc>
                <a:spcPct val="115000"/>
              </a:lnSpc>
              <a:buNone/>
            </a:pPr>
            <a:r>
              <a:rPr lang="en-US" b="1" dirty="0" smtClean="0">
                <a:effectLst/>
                <a:latin typeface="Times New Roman" panose="02020603050405020304" pitchFamily="18" charset="0"/>
                <a:ea typeface="Times New Roman" panose="02020603050405020304" pitchFamily="18" charset="0"/>
              </a:rPr>
              <a:t>P= A (P/A, 10%, 8)</a:t>
            </a:r>
            <a:endParaRPr lang="en-AU" b="1" dirty="0" smtClean="0">
              <a:effectLst/>
              <a:latin typeface="Times New Roman" panose="02020603050405020304" pitchFamily="18" charset="0"/>
              <a:ea typeface="Times New Roman" panose="02020603050405020304" pitchFamily="18" charset="0"/>
            </a:endParaRPr>
          </a:p>
          <a:p>
            <a:pPr marL="0" indent="0" algn="just">
              <a:lnSpc>
                <a:spcPct val="115000"/>
              </a:lnSpc>
              <a:buNone/>
            </a:pPr>
            <a:r>
              <a:rPr lang="en-US" b="1" dirty="0" smtClean="0">
                <a:effectLst/>
                <a:latin typeface="Times New Roman" panose="02020603050405020304" pitchFamily="18" charset="0"/>
                <a:ea typeface="Times New Roman" panose="02020603050405020304" pitchFamily="18" charset="0"/>
              </a:rPr>
              <a:t>P = 2,000 [(1+0.1) </a:t>
            </a:r>
            <a:r>
              <a:rPr lang="en-US" b="1" baseline="30000" dirty="0" smtClean="0">
                <a:effectLst/>
                <a:latin typeface="Times New Roman" panose="02020603050405020304" pitchFamily="18" charset="0"/>
                <a:ea typeface="Times New Roman" panose="02020603050405020304" pitchFamily="18" charset="0"/>
              </a:rPr>
              <a:t>8</a:t>
            </a:r>
            <a:r>
              <a:rPr lang="en-US" b="1" dirty="0" smtClean="0">
                <a:effectLst/>
                <a:latin typeface="Times New Roman" panose="02020603050405020304" pitchFamily="18" charset="0"/>
                <a:ea typeface="Times New Roman" panose="02020603050405020304" pitchFamily="18" charset="0"/>
              </a:rPr>
              <a:t> - 1] / [</a:t>
            </a:r>
            <a:r>
              <a:rPr lang="en-US" b="1" dirty="0" err="1" smtClean="0">
                <a:effectLst/>
                <a:latin typeface="Times New Roman" panose="02020603050405020304" pitchFamily="18" charset="0"/>
                <a:ea typeface="Times New Roman" panose="02020603050405020304" pitchFamily="18" charset="0"/>
              </a:rPr>
              <a:t>i</a:t>
            </a:r>
            <a:r>
              <a:rPr lang="en-US" b="1" dirty="0" smtClean="0">
                <a:effectLst/>
                <a:latin typeface="Times New Roman" panose="02020603050405020304" pitchFamily="18" charset="0"/>
                <a:ea typeface="Times New Roman" panose="02020603050405020304" pitchFamily="18" charset="0"/>
              </a:rPr>
              <a:t> * (1+0.1) </a:t>
            </a:r>
            <a:r>
              <a:rPr lang="en-US" b="1" baseline="30000" dirty="0" smtClean="0">
                <a:effectLst/>
                <a:latin typeface="Times New Roman" panose="02020603050405020304" pitchFamily="18" charset="0"/>
                <a:ea typeface="Times New Roman" panose="02020603050405020304" pitchFamily="18" charset="0"/>
              </a:rPr>
              <a:t>8</a:t>
            </a:r>
            <a:r>
              <a:rPr lang="en-US" b="1" dirty="0" smtClean="0">
                <a:effectLst/>
                <a:latin typeface="Times New Roman" panose="02020603050405020304" pitchFamily="18" charset="0"/>
                <a:ea typeface="Times New Roman" panose="02020603050405020304" pitchFamily="18" charset="0"/>
              </a:rPr>
              <a:t>]</a:t>
            </a:r>
            <a:endParaRPr lang="en-AU" b="1" dirty="0" smtClean="0">
              <a:effectLst/>
              <a:latin typeface="Times New Roman" panose="02020603050405020304" pitchFamily="18" charset="0"/>
              <a:ea typeface="Times New Roman" panose="02020603050405020304" pitchFamily="18" charset="0"/>
            </a:endParaRPr>
          </a:p>
          <a:p>
            <a:pPr marL="0" indent="0" algn="just">
              <a:lnSpc>
                <a:spcPct val="115000"/>
              </a:lnSpc>
              <a:buNone/>
            </a:pPr>
            <a:r>
              <a:rPr lang="en-US" b="1" dirty="0" smtClean="0">
                <a:effectLst/>
                <a:latin typeface="Times New Roman" panose="02020603050405020304" pitchFamily="18" charset="0"/>
                <a:ea typeface="Times New Roman" panose="02020603050405020304" pitchFamily="18" charset="0"/>
              </a:rPr>
              <a:t>P = $ 10, 669.85 </a:t>
            </a:r>
            <a:endParaRPr lang="en-AU" b="1" dirty="0" smtClean="0">
              <a:effectLst/>
              <a:latin typeface="Times New Roman" panose="02020603050405020304" pitchFamily="18" charset="0"/>
              <a:ea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1698812" y="392020"/>
            <a:ext cx="7418294"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uniform series present amount factor (Cont’d…)</a:t>
            </a:r>
            <a:endParaRPr lang="en-AU" sz="3200" dirty="0"/>
          </a:p>
        </p:txBody>
      </p:sp>
    </p:spTree>
    <p:extLst>
      <p:ext uri="{BB962C8B-B14F-4D97-AF65-F5344CB8AC3E}">
        <p14:creationId xmlns:p14="http://schemas.microsoft.com/office/powerpoint/2010/main" val="1952881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3095" y="1373940"/>
            <a:ext cx="8766147" cy="4351338"/>
          </a:xfrm>
        </p:spPr>
        <p:txBody>
          <a:bodyPr/>
          <a:lstStyle/>
          <a:p>
            <a:pPr marL="0" indent="0" algn="just">
              <a:lnSpc>
                <a:spcPct val="150000"/>
              </a:lnSpc>
              <a:buNone/>
            </a:pPr>
            <a:r>
              <a:rPr lang="en-US" b="1" dirty="0">
                <a:solidFill>
                  <a:srgbClr val="FF0000"/>
                </a:solidFill>
                <a:latin typeface="Times New Roman" panose="02020603050405020304" pitchFamily="18" charset="0"/>
                <a:ea typeface="Times New Roman" panose="02020603050405020304" pitchFamily="18" charset="0"/>
              </a:rPr>
              <a:t>To </a:t>
            </a:r>
            <a:r>
              <a:rPr lang="en-US" b="1" dirty="0" smtClean="0">
                <a:solidFill>
                  <a:srgbClr val="FF0000"/>
                </a:solidFill>
                <a:latin typeface="Times New Roman" panose="02020603050405020304" pitchFamily="18" charset="0"/>
                <a:ea typeface="Times New Roman" panose="02020603050405020304" pitchFamily="18" charset="0"/>
              </a:rPr>
              <a:t>Find A when F </a:t>
            </a:r>
            <a:r>
              <a:rPr lang="en-US" b="1" dirty="0">
                <a:solidFill>
                  <a:srgbClr val="FF0000"/>
                </a:solidFill>
                <a:latin typeface="Times New Roman" panose="02020603050405020304" pitchFamily="18" charset="0"/>
                <a:ea typeface="Times New Roman" panose="02020603050405020304" pitchFamily="18" charset="0"/>
              </a:rPr>
              <a:t>is given </a:t>
            </a: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Here  we find the Annuity equivalent value (A) if the Future amount (F) is occurred at the end of the period N at interest rate of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p>
          <a:p>
            <a:pPr marL="0" indent="0">
              <a:buNone/>
            </a:pPr>
            <a:endParaRPr lang="en-AU" dirty="0"/>
          </a:p>
        </p:txBody>
      </p:sp>
      <p:sp>
        <p:nvSpPr>
          <p:cNvPr id="4" name="Title 1"/>
          <p:cNvSpPr>
            <a:spLocks noGrp="1"/>
          </p:cNvSpPr>
          <p:nvPr>
            <p:ph type="title"/>
          </p:nvPr>
        </p:nvSpPr>
        <p:spPr>
          <a:xfrm>
            <a:off x="838200" y="365125"/>
            <a:ext cx="7377953"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Interest formula relating uniform/equal </a:t>
            </a:r>
            <a:r>
              <a:rPr lang="en-AU" sz="3200" b="1" dirty="0" smtClean="0">
                <a:solidFill>
                  <a:srgbClr val="002060"/>
                </a:solidFill>
                <a:latin typeface="Times New Roman" panose="02020603050405020304" pitchFamily="18" charset="0"/>
                <a:cs typeface="Times New Roman" panose="02020603050405020304" pitchFamily="18" charset="0"/>
              </a:rPr>
              <a:t>series  from (Future to Annuity)  </a:t>
            </a:r>
            <a:endParaRPr lang="en-AU" sz="3200" b="1" dirty="0">
              <a:solidFill>
                <a:srgbClr val="002060"/>
              </a:solidFill>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flipV="1">
            <a:off x="2447312" y="5461669"/>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6" name="Straight Connector 5"/>
          <p:cNvCxnSpPr/>
          <p:nvPr/>
        </p:nvCxnSpPr>
        <p:spPr>
          <a:xfrm>
            <a:off x="5692788" y="5461669"/>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6001881" y="5461669"/>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8" name="Straight Arrow Connector 7"/>
          <p:cNvCxnSpPr/>
          <p:nvPr/>
        </p:nvCxnSpPr>
        <p:spPr>
          <a:xfrm flipV="1">
            <a:off x="3220044" y="5094622"/>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flipV="1">
            <a:off x="3879013" y="5094622"/>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V="1">
            <a:off x="4520812" y="5126819"/>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V="1">
            <a:off x="5156169" y="5126819"/>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flipV="1">
            <a:off x="6001881" y="5081743"/>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3" name="Straight Arrow Connector 12"/>
          <p:cNvCxnSpPr/>
          <p:nvPr/>
        </p:nvCxnSpPr>
        <p:spPr>
          <a:xfrm flipV="1">
            <a:off x="6708073" y="5081743"/>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14" name="TextBox 13"/>
          <p:cNvSpPr txBox="1"/>
          <p:nvPr/>
        </p:nvSpPr>
        <p:spPr>
          <a:xfrm>
            <a:off x="3049401" y="475748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3705152" y="4771373"/>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4342655" y="478425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4981237" y="478425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5841969" y="475748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6555159" y="4768289"/>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2182223" y="5277003"/>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3054228" y="541223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3713732" y="5429265"/>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4349088" y="542469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4990886" y="543442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5777035" y="5461669"/>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N-1</a:t>
            </a:r>
            <a:endParaRPr lang="en-AU" b="1"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6555158" y="544086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a:t>
            </a:r>
            <a:endParaRPr lang="en-AU" b="1" dirty="0">
              <a:latin typeface="Times New Roman" panose="02020603050405020304" pitchFamily="18" charset="0"/>
              <a:cs typeface="Times New Roman" panose="02020603050405020304" pitchFamily="18" charset="0"/>
            </a:endParaRPr>
          </a:p>
        </p:txBody>
      </p:sp>
      <p:cxnSp>
        <p:nvCxnSpPr>
          <p:cNvPr id="27" name="Straight Arrow Connector 26">
            <a:extLst>
              <a:ext uri="{FF2B5EF4-FFF2-40B4-BE49-F238E27FC236}">
                <a16:creationId xmlns="" xmlns:a16="http://schemas.microsoft.com/office/drawing/2014/main" id="{CC9E1BFF-6532-4BE8-B8C4-B45C36E65B40}"/>
              </a:ext>
            </a:extLst>
          </p:cNvPr>
          <p:cNvCxnSpPr/>
          <p:nvPr/>
        </p:nvCxnSpPr>
        <p:spPr>
          <a:xfrm flipV="1">
            <a:off x="6708073" y="4134898"/>
            <a:ext cx="0" cy="6493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 xmlns:a16="http://schemas.microsoft.com/office/drawing/2014/main" id="{D122884B-4C73-47F4-989B-F67FAE14B8C4}"/>
              </a:ext>
            </a:extLst>
          </p:cNvPr>
          <p:cNvSpPr txBox="1"/>
          <p:nvPr/>
        </p:nvSpPr>
        <p:spPr>
          <a:xfrm>
            <a:off x="6583688" y="3793682"/>
            <a:ext cx="1269393" cy="400110"/>
          </a:xfrm>
          <a:prstGeom prst="rect">
            <a:avLst/>
          </a:prstGeom>
          <a:noFill/>
        </p:spPr>
        <p:txBody>
          <a:bodyPr wrap="square" rtlCol="0">
            <a:spAutoFit/>
          </a:bodyPr>
          <a:lstStyle/>
          <a:p>
            <a:r>
              <a:rPr lang="en-AU" sz="2000" b="1" dirty="0" smtClean="0"/>
              <a:t>F = given</a:t>
            </a:r>
            <a:endParaRPr lang="en-AU" sz="2000" b="1" dirty="0"/>
          </a:p>
        </p:txBody>
      </p:sp>
      <p:sp>
        <p:nvSpPr>
          <p:cNvPr id="29" name="TextBox 28">
            <a:extLst>
              <a:ext uri="{FF2B5EF4-FFF2-40B4-BE49-F238E27FC236}">
                <a16:creationId xmlns="" xmlns:a16="http://schemas.microsoft.com/office/drawing/2014/main" id="{D122884B-4C73-47F4-989B-F67FAE14B8C4}"/>
              </a:ext>
            </a:extLst>
          </p:cNvPr>
          <p:cNvSpPr txBox="1"/>
          <p:nvPr/>
        </p:nvSpPr>
        <p:spPr>
          <a:xfrm>
            <a:off x="3596056" y="4081217"/>
            <a:ext cx="2789660" cy="400110"/>
          </a:xfrm>
          <a:prstGeom prst="rect">
            <a:avLst/>
          </a:prstGeom>
          <a:noFill/>
        </p:spPr>
        <p:txBody>
          <a:bodyPr wrap="square" rtlCol="0">
            <a:spAutoFit/>
          </a:bodyPr>
          <a:lstStyle/>
          <a:p>
            <a:r>
              <a:rPr lang="en-AU" sz="2000" b="1" dirty="0" smtClean="0"/>
              <a:t> (interest rate </a:t>
            </a:r>
            <a:r>
              <a:rPr lang="en-AU" sz="2000" b="1" dirty="0" err="1" smtClean="0"/>
              <a:t>i</a:t>
            </a:r>
            <a:r>
              <a:rPr lang="en-AU" sz="2000" b="1" dirty="0" smtClean="0"/>
              <a:t>%)</a:t>
            </a:r>
            <a:endParaRPr lang="en-AU" sz="2000" b="1" dirty="0"/>
          </a:p>
        </p:txBody>
      </p:sp>
      <p:sp>
        <p:nvSpPr>
          <p:cNvPr id="31" name="TextBox 30">
            <a:extLst>
              <a:ext uri="{FF2B5EF4-FFF2-40B4-BE49-F238E27FC236}">
                <a16:creationId xmlns="" xmlns:a16="http://schemas.microsoft.com/office/drawing/2014/main" id="{D122884B-4C73-47F4-989B-F67FAE14B8C4}"/>
              </a:ext>
            </a:extLst>
          </p:cNvPr>
          <p:cNvSpPr txBox="1"/>
          <p:nvPr/>
        </p:nvSpPr>
        <p:spPr>
          <a:xfrm>
            <a:off x="3569803" y="4448149"/>
            <a:ext cx="2789660" cy="400110"/>
          </a:xfrm>
          <a:prstGeom prst="rect">
            <a:avLst/>
          </a:prstGeom>
          <a:noFill/>
        </p:spPr>
        <p:txBody>
          <a:bodyPr wrap="square" rtlCol="0">
            <a:spAutoFit/>
          </a:bodyPr>
          <a:lstStyle/>
          <a:p>
            <a:r>
              <a:rPr lang="en-AU" sz="2000" b="1" dirty="0" smtClean="0"/>
              <a:t> (A = ?)</a:t>
            </a:r>
            <a:endParaRPr lang="en-AU" sz="2000" b="1" dirty="0"/>
          </a:p>
        </p:txBody>
      </p:sp>
    </p:spTree>
    <p:extLst>
      <p:ext uri="{BB962C8B-B14F-4D97-AF65-F5344CB8AC3E}">
        <p14:creationId xmlns:p14="http://schemas.microsoft.com/office/powerpoint/2010/main" val="33185764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354671" cy="4467599"/>
          </a:xfrm>
        </p:spPr>
        <p:txBody>
          <a:bodyPr>
            <a:normAutofit lnSpcReduction="10000"/>
          </a:bodyPr>
          <a:lstStyle/>
          <a:p>
            <a:pPr marL="0" indent="0">
              <a:buNone/>
            </a:pPr>
            <a:r>
              <a:rPr lang="en-AU" b="1" dirty="0">
                <a:latin typeface="Times New Roman" panose="02020603050405020304" pitchFamily="18" charset="0"/>
                <a:cs typeface="Times New Roman" panose="02020603050405020304" pitchFamily="18" charset="0"/>
              </a:rPr>
              <a:t>We know from the Uniform series compound amount factor </a:t>
            </a:r>
          </a:p>
          <a:p>
            <a:pPr marL="0" indent="0" algn="ctr">
              <a:lnSpc>
                <a:spcPct val="100000"/>
              </a:lnSpc>
              <a:buNone/>
            </a:pPr>
            <a:r>
              <a:rPr lang="en-AU" b="1" dirty="0" smtClean="0">
                <a:latin typeface="Times New Roman" panose="02020603050405020304" pitchFamily="18" charset="0"/>
                <a:cs typeface="Times New Roman" panose="02020603050405020304" pitchFamily="18" charset="0"/>
              </a:rPr>
              <a:t>F =  A [ (1+i)</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 1]  ………... (5)</a:t>
            </a:r>
          </a:p>
          <a:p>
            <a:pPr marL="0" indent="0">
              <a:lnSpc>
                <a:spcPct val="100000"/>
              </a:lnSpc>
              <a:buNone/>
            </a:pP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i</a:t>
            </a:r>
            <a:endParaRPr lang="en-AU" dirty="0" smtClean="0"/>
          </a:p>
          <a:p>
            <a:pPr marL="0" indent="0">
              <a:buNone/>
            </a:pPr>
            <a:r>
              <a:rPr lang="en-AU" b="1" dirty="0">
                <a:latin typeface="Times New Roman" panose="02020603050405020304" pitchFamily="18" charset="0"/>
                <a:cs typeface="Times New Roman" panose="02020603050405020304" pitchFamily="18" charset="0"/>
              </a:rPr>
              <a:t>If we reverse the equation 5, we get  </a:t>
            </a:r>
          </a:p>
          <a:p>
            <a:pPr marL="0" indent="0">
              <a:lnSpc>
                <a:spcPct val="10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A</a:t>
            </a:r>
            <a:r>
              <a:rPr lang="en-AU" b="1" dirty="0" smtClean="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  F       { </a:t>
            </a:r>
            <a:r>
              <a:rPr lang="en-AU" b="1" dirty="0" err="1" smtClean="0">
                <a:solidFill>
                  <a:srgbClr val="C00000"/>
                </a:solidFill>
                <a:latin typeface="Times New Roman" panose="02020603050405020304" pitchFamily="18" charset="0"/>
                <a:cs typeface="Times New Roman" panose="02020603050405020304" pitchFamily="18" charset="0"/>
              </a:rPr>
              <a:t>i</a:t>
            </a:r>
            <a:r>
              <a:rPr lang="en-AU" b="1" dirty="0" smtClean="0">
                <a:solidFill>
                  <a:srgbClr val="C00000"/>
                </a:solidFill>
                <a:latin typeface="Times New Roman" panose="02020603050405020304" pitchFamily="18" charset="0"/>
                <a:cs typeface="Times New Roman" panose="02020603050405020304" pitchFamily="18" charset="0"/>
              </a:rPr>
              <a:t> }</a:t>
            </a:r>
          </a:p>
          <a:p>
            <a:pPr marL="0" indent="0">
              <a:lnSpc>
                <a:spcPct val="100000"/>
              </a:lnSpc>
              <a:buNone/>
            </a:pPr>
            <a:r>
              <a:rPr lang="en-AU" b="1" dirty="0" smtClean="0">
                <a:solidFill>
                  <a:srgbClr val="C00000"/>
                </a:solidFill>
                <a:latin typeface="Times New Roman" panose="02020603050405020304" pitchFamily="18" charset="0"/>
                <a:cs typeface="Times New Roman" panose="02020603050405020304" pitchFamily="18" charset="0"/>
              </a:rPr>
              <a:t>                                                     [ (1+i)</a:t>
            </a:r>
            <a:r>
              <a:rPr lang="en-AU" b="1" baseline="30000" dirty="0" smtClean="0">
                <a:solidFill>
                  <a:srgbClr val="C00000"/>
                </a:solidFill>
                <a:latin typeface="Times New Roman" panose="02020603050405020304" pitchFamily="18" charset="0"/>
                <a:cs typeface="Times New Roman" panose="02020603050405020304" pitchFamily="18" charset="0"/>
              </a:rPr>
              <a:t>N</a:t>
            </a:r>
            <a:r>
              <a:rPr lang="en-AU" b="1" dirty="0" smtClean="0">
                <a:solidFill>
                  <a:srgbClr val="C00000"/>
                </a:solidFill>
                <a:latin typeface="Times New Roman" panose="02020603050405020304" pitchFamily="18" charset="0"/>
                <a:cs typeface="Times New Roman" panose="02020603050405020304" pitchFamily="18" charset="0"/>
              </a:rPr>
              <a:t> – 1]</a:t>
            </a:r>
            <a:endParaRPr lang="en-AU" dirty="0" smtClean="0">
              <a:solidFill>
                <a:srgbClr val="C00000"/>
              </a:solidFill>
            </a:endParaRP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r>
              <a:rPr lang="en-AU" b="1" dirty="0" smtClean="0">
                <a:solidFill>
                  <a:srgbClr val="0070C0"/>
                </a:solidFill>
                <a:latin typeface="Times New Roman" panose="02020603050405020304" pitchFamily="18" charset="0"/>
                <a:cs typeface="Times New Roman" panose="02020603050405020304" pitchFamily="18" charset="0"/>
              </a:rPr>
              <a:t>                                                              Functionally</a:t>
            </a:r>
            <a:r>
              <a:rPr lang="en-AU" b="1" dirty="0">
                <a:solidFill>
                  <a:srgbClr val="0070C0"/>
                </a:solidFill>
                <a:latin typeface="Times New Roman" panose="02020603050405020304" pitchFamily="18" charset="0"/>
                <a:cs typeface="Times New Roman" panose="02020603050405020304" pitchFamily="18" charset="0"/>
              </a:rPr>
              <a:t>, </a:t>
            </a:r>
          </a:p>
          <a:p>
            <a:pPr marL="0" indent="0">
              <a:buNone/>
            </a:pPr>
            <a:r>
              <a:rPr lang="en-AU" b="1" dirty="0" smtClean="0">
                <a:solidFill>
                  <a:srgbClr val="0070C0"/>
                </a:solidFill>
                <a:latin typeface="Times New Roman" panose="02020603050405020304" pitchFamily="18" charset="0"/>
                <a:cs typeface="Times New Roman" panose="02020603050405020304" pitchFamily="18" charset="0"/>
              </a:rPr>
              <a:t>                                                           A= F (A/F, </a:t>
            </a:r>
            <a:r>
              <a:rPr lang="en-AU" b="1" dirty="0" err="1">
                <a:solidFill>
                  <a:srgbClr val="0070C0"/>
                </a:solidFill>
                <a:latin typeface="Times New Roman" panose="02020603050405020304" pitchFamily="18" charset="0"/>
                <a:cs typeface="Times New Roman" panose="02020603050405020304" pitchFamily="18" charset="0"/>
              </a:rPr>
              <a:t>i</a:t>
            </a:r>
            <a:r>
              <a:rPr lang="en-AU" b="1" dirty="0">
                <a:solidFill>
                  <a:srgbClr val="0070C0"/>
                </a:solidFill>
                <a:latin typeface="Times New Roman" panose="02020603050405020304" pitchFamily="18" charset="0"/>
                <a:cs typeface="Times New Roman" panose="02020603050405020304" pitchFamily="18" charset="0"/>
              </a:rPr>
              <a:t>%, N) </a:t>
            </a:r>
          </a:p>
          <a:p>
            <a:pPr marL="0" indent="0">
              <a:buNone/>
            </a:pPr>
            <a:endParaRPr lang="en-AU" dirty="0"/>
          </a:p>
        </p:txBody>
      </p:sp>
      <p:cxnSp>
        <p:nvCxnSpPr>
          <p:cNvPr id="4" name="Straight Connector 3">
            <a:extLst>
              <a:ext uri="{FF2B5EF4-FFF2-40B4-BE49-F238E27FC236}">
                <a16:creationId xmlns="" xmlns:a16="http://schemas.microsoft.com/office/drawing/2014/main" id="{D2B1F835-C979-4952-BC55-EA2B01AA58E1}"/>
              </a:ext>
            </a:extLst>
          </p:cNvPr>
          <p:cNvCxnSpPr/>
          <p:nvPr/>
        </p:nvCxnSpPr>
        <p:spPr>
          <a:xfrm flipV="1">
            <a:off x="4100183" y="2891118"/>
            <a:ext cx="1641711" cy="33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itle 1"/>
          <p:cNvSpPr>
            <a:spLocks noGrp="1"/>
          </p:cNvSpPr>
          <p:nvPr>
            <p:ph type="title"/>
          </p:nvPr>
        </p:nvSpPr>
        <p:spPr>
          <a:xfrm>
            <a:off x="838200" y="365125"/>
            <a:ext cx="8803341"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Interest formula relating uniform/equal </a:t>
            </a:r>
            <a:r>
              <a:rPr lang="en-AU" sz="3200" b="1" dirty="0" smtClean="0">
                <a:solidFill>
                  <a:srgbClr val="002060"/>
                </a:solidFill>
                <a:latin typeface="Times New Roman" panose="02020603050405020304" pitchFamily="18" charset="0"/>
                <a:cs typeface="Times New Roman" panose="02020603050405020304" pitchFamily="18" charset="0"/>
              </a:rPr>
              <a:t>series  from (Future to Annuity) (Cont’d..) </a:t>
            </a:r>
            <a:endParaRPr lang="en-AU" sz="3200" b="1" dirty="0">
              <a:solidFill>
                <a:srgbClr val="002060"/>
              </a:solidFill>
              <a:latin typeface="Times New Roman" panose="02020603050405020304" pitchFamily="18" charset="0"/>
              <a:cs typeface="Times New Roman" panose="02020603050405020304" pitchFamily="18" charset="0"/>
            </a:endParaRPr>
          </a:p>
        </p:txBody>
      </p:sp>
      <p:cxnSp>
        <p:nvCxnSpPr>
          <p:cNvPr id="6" name="Straight Connector 5">
            <a:extLst>
              <a:ext uri="{FF2B5EF4-FFF2-40B4-BE49-F238E27FC236}">
                <a16:creationId xmlns="" xmlns:a16="http://schemas.microsoft.com/office/drawing/2014/main" id="{D2B1F835-C979-4952-BC55-EA2B01AA58E1}"/>
              </a:ext>
            </a:extLst>
          </p:cNvPr>
          <p:cNvCxnSpPr/>
          <p:nvPr/>
        </p:nvCxnSpPr>
        <p:spPr>
          <a:xfrm flipV="1">
            <a:off x="5609664" y="4275234"/>
            <a:ext cx="1868070" cy="3312"/>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 xmlns:a16="http://schemas.microsoft.com/office/drawing/2014/main" id="{5B9205A4-1BF1-4892-8534-1CB40C7D1731}"/>
              </a:ext>
            </a:extLst>
          </p:cNvPr>
          <p:cNvCxnSpPr>
            <a:cxnSpLocks/>
          </p:cNvCxnSpPr>
          <p:nvPr/>
        </p:nvCxnSpPr>
        <p:spPr>
          <a:xfrm flipV="1">
            <a:off x="4921038" y="4772058"/>
            <a:ext cx="437321" cy="49275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2134481" y="5138142"/>
            <a:ext cx="3381054" cy="523220"/>
          </a:xfrm>
          <a:prstGeom prst="rect">
            <a:avLst/>
          </a:prstGeom>
        </p:spPr>
        <p:txBody>
          <a:bodyPr wrap="none">
            <a:spAutoFit/>
          </a:bodyPr>
          <a:lstStyle/>
          <a:p>
            <a:r>
              <a:rPr lang="en-AU" sz="2800" b="1" dirty="0" smtClean="0">
                <a:solidFill>
                  <a:srgbClr val="C00000"/>
                </a:solidFill>
                <a:latin typeface="Times New Roman" panose="02020603050405020304" pitchFamily="18" charset="0"/>
                <a:cs typeface="Times New Roman" panose="02020603050405020304" pitchFamily="18" charset="0"/>
              </a:rPr>
              <a:t>Sinking Fund Factor</a:t>
            </a:r>
            <a:endParaRPr lang="en-AU" sz="2800" b="1" baseline="30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5462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38231"/>
            <a:ext cx="10515600" cy="1325563"/>
          </a:xfrm>
        </p:spPr>
        <p:txBody>
          <a:bodyPr>
            <a:normAutofit/>
          </a:bodyPr>
          <a:lstStyle/>
          <a:p>
            <a:r>
              <a:rPr lang="en-AU" sz="3200" b="1" dirty="0">
                <a:solidFill>
                  <a:srgbClr val="002060"/>
                </a:solidFill>
                <a:latin typeface="Times New Roman" panose="02020603050405020304" pitchFamily="18" charset="0"/>
                <a:cs typeface="Times New Roman" panose="02020603050405020304" pitchFamily="18" charset="0"/>
              </a:rPr>
              <a:t>Sinking Fund </a:t>
            </a:r>
          </a:p>
        </p:txBody>
      </p:sp>
      <p:sp>
        <p:nvSpPr>
          <p:cNvPr id="3" name="Content Placeholder 2"/>
          <p:cNvSpPr>
            <a:spLocks noGrp="1"/>
          </p:cNvSpPr>
          <p:nvPr>
            <p:ph idx="1"/>
          </p:nvPr>
        </p:nvSpPr>
        <p:spPr>
          <a:xfrm>
            <a:off x="690282" y="1408766"/>
            <a:ext cx="9152965" cy="4351338"/>
          </a:xfrm>
        </p:spPr>
        <p:txBody>
          <a:bodyPr>
            <a:normAutofit/>
          </a:bodyPr>
          <a:lstStyle/>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fund established to accumulate a given future amount through the collection of a uniform series of payments is called sinking fund. </a:t>
            </a:r>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is commonly established for the purpose of replacing the fixed assets. </a:t>
            </a:r>
            <a:r>
              <a:rPr lang="en-AU" b="1" dirty="0" smtClean="0">
                <a:latin typeface="Times New Roman" panose="02020603050405020304" pitchFamily="18" charset="0"/>
                <a:cs typeface="Times New Roman" panose="02020603050405020304" pitchFamily="18" charset="0"/>
              </a:rPr>
              <a:t>[3]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Example can be premium of life insurance.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9583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3988" y="298356"/>
            <a:ext cx="7395883"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sinking fund factor</a:t>
            </a:r>
            <a:endParaRPr lang="en-AU" sz="3200" dirty="0"/>
          </a:p>
        </p:txBody>
      </p:sp>
      <p:sp>
        <p:nvSpPr>
          <p:cNvPr id="3" name="Content Placeholder 2"/>
          <p:cNvSpPr>
            <a:spLocks noGrp="1"/>
          </p:cNvSpPr>
          <p:nvPr>
            <p:ph idx="1"/>
          </p:nvPr>
        </p:nvSpPr>
        <p:spPr>
          <a:xfrm>
            <a:off x="838200" y="1825625"/>
            <a:ext cx="9623612" cy="4351338"/>
          </a:xfrm>
        </p:spPr>
        <p:txBody>
          <a:bodyPr>
            <a:normAutofit/>
          </a:bodyPr>
          <a:lstStyle/>
          <a:p>
            <a:pPr marL="0" indent="0" algn="just">
              <a:lnSpc>
                <a:spcPct val="150000"/>
              </a:lnSpc>
              <a:buNone/>
            </a:pPr>
            <a:r>
              <a:rPr lang="en-AU" b="1" dirty="0">
                <a:latin typeface="Times New Roman" panose="02020603050405020304" pitchFamily="18" charset="0"/>
                <a:cs typeface="Times New Roman" panose="02020603050405020304" pitchFamily="18" charset="0"/>
              </a:rPr>
              <a:t>A company has to replace a present facility after 15 years at an outlay of $ 5,00,000. It plans to deposit an equal amount at the end of every for the next 15 years at an interest rate of 18% compounded annually. Find the equivalent amount that must be deposited at the end of every year for next 15 years? </a:t>
            </a:r>
          </a:p>
        </p:txBody>
      </p:sp>
    </p:spTree>
    <p:extLst>
      <p:ext uri="{BB962C8B-B14F-4D97-AF65-F5344CB8AC3E}">
        <p14:creationId xmlns:p14="http://schemas.microsoft.com/office/powerpoint/2010/main" val="25971636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AU" b="1" dirty="0" smtClean="0">
                <a:latin typeface="Times New Roman" panose="02020603050405020304" pitchFamily="18" charset="0"/>
                <a:cs typeface="Times New Roman" panose="02020603050405020304" pitchFamily="18" charset="0"/>
              </a:rPr>
              <a:t>Given Parameters </a:t>
            </a:r>
          </a:p>
          <a:p>
            <a:pPr marL="0" indent="0">
              <a:buNone/>
            </a:pPr>
            <a:r>
              <a:rPr lang="en-AU" b="1" dirty="0" smtClean="0">
                <a:latin typeface="Times New Roman" panose="02020603050405020304" pitchFamily="18" charset="0"/>
                <a:cs typeface="Times New Roman" panose="02020603050405020304" pitchFamily="18" charset="0"/>
              </a:rPr>
              <a:t>Future amount (F) = $ 5,00,000 </a:t>
            </a:r>
          </a:p>
          <a:p>
            <a:pPr marL="0" indent="0">
              <a:buNone/>
            </a:pPr>
            <a:r>
              <a:rPr lang="en-AU" b="1" dirty="0" smtClean="0">
                <a:latin typeface="Times New Roman" panose="02020603050405020304" pitchFamily="18" charset="0"/>
                <a:cs typeface="Times New Roman" panose="02020603050405020304" pitchFamily="18" charset="0"/>
              </a:rPr>
              <a:t>Length of Time (N) = 15 years </a:t>
            </a:r>
          </a:p>
          <a:p>
            <a:pPr marL="0" indent="0">
              <a:buNone/>
            </a:pPr>
            <a:r>
              <a:rPr lang="en-AU" b="1" dirty="0" smtClean="0">
                <a:latin typeface="Times New Roman" panose="02020603050405020304" pitchFamily="18" charset="0"/>
                <a:cs typeface="Times New Roman" panose="02020603050405020304" pitchFamily="18" charset="0"/>
              </a:rPr>
              <a:t>Interest rate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18% per year </a:t>
            </a:r>
          </a:p>
          <a:p>
            <a:pPr marL="0" indent="0">
              <a:buNone/>
            </a:pPr>
            <a:r>
              <a:rPr lang="en-AU" b="1" dirty="0" smtClean="0">
                <a:latin typeface="Times New Roman" panose="02020603050405020304" pitchFamily="18" charset="0"/>
                <a:cs typeface="Times New Roman" panose="02020603050405020304" pitchFamily="18" charset="0"/>
              </a:rPr>
              <a:t>Equal amount (A) = ? </a:t>
            </a:r>
          </a:p>
          <a:p>
            <a:pPr marL="0" indent="0">
              <a:buNone/>
            </a:pPr>
            <a:r>
              <a:rPr lang="en-AU" dirty="0" smtClean="0"/>
              <a:t> </a:t>
            </a:r>
          </a:p>
          <a:p>
            <a:pPr marL="0" indent="0">
              <a:buNone/>
            </a:pPr>
            <a:r>
              <a:rPr lang="en-AU" dirty="0" smtClean="0"/>
              <a:t> </a:t>
            </a:r>
            <a:endParaRPr lang="en-AU" dirty="0"/>
          </a:p>
        </p:txBody>
      </p:sp>
      <p:sp>
        <p:nvSpPr>
          <p:cNvPr id="4" name="Title 1"/>
          <p:cNvSpPr>
            <a:spLocks noGrp="1"/>
          </p:cNvSpPr>
          <p:nvPr>
            <p:ph type="title"/>
          </p:nvPr>
        </p:nvSpPr>
        <p:spPr>
          <a:xfrm>
            <a:off x="1725706" y="392019"/>
            <a:ext cx="7431741"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uniform series present amount factor (Cont’d..)</a:t>
            </a:r>
            <a:endParaRPr lang="en-AU" sz="3200" dirty="0"/>
          </a:p>
        </p:txBody>
      </p:sp>
      <p:cxnSp>
        <p:nvCxnSpPr>
          <p:cNvPr id="5" name="Straight Connector 4"/>
          <p:cNvCxnSpPr/>
          <p:nvPr/>
        </p:nvCxnSpPr>
        <p:spPr>
          <a:xfrm flipV="1">
            <a:off x="3859253" y="5326732"/>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6" name="Straight Connector 5"/>
          <p:cNvCxnSpPr/>
          <p:nvPr/>
        </p:nvCxnSpPr>
        <p:spPr>
          <a:xfrm>
            <a:off x="7104729" y="5326732"/>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7" name="Straight Connector 6"/>
          <p:cNvCxnSpPr/>
          <p:nvPr/>
        </p:nvCxnSpPr>
        <p:spPr>
          <a:xfrm>
            <a:off x="7413822" y="5326732"/>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8" name="Straight Arrow Connector 7"/>
          <p:cNvCxnSpPr/>
          <p:nvPr/>
        </p:nvCxnSpPr>
        <p:spPr>
          <a:xfrm flipH="1">
            <a:off x="4650318" y="5294535"/>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14" name="TextBox 13"/>
          <p:cNvSpPr txBox="1"/>
          <p:nvPr/>
        </p:nvSpPr>
        <p:spPr>
          <a:xfrm>
            <a:off x="4483306" y="576798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5127447" y="576798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5792998" y="579224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446970" y="579224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7234711" y="576798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7941817" y="5721103"/>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3594164" y="514206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4520098" y="503184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5152569" y="503755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5811596" y="5045294"/>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6456457" y="503184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7135491" y="5018646"/>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14</a:t>
            </a:r>
            <a:endParaRPr lang="en-AU" b="1" dirty="0">
              <a:latin typeface="Times New Roman" panose="02020603050405020304" pitchFamily="18" charset="0"/>
              <a:cs typeface="Times New Roman" panose="02020603050405020304" pitchFamily="18" charset="0"/>
            </a:endParaRPr>
          </a:p>
        </p:txBody>
      </p:sp>
      <p:sp>
        <p:nvSpPr>
          <p:cNvPr id="26" name="TextBox 25"/>
          <p:cNvSpPr txBox="1"/>
          <p:nvPr/>
        </p:nvSpPr>
        <p:spPr>
          <a:xfrm>
            <a:off x="7967814" y="501154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15</a:t>
            </a:r>
            <a:endParaRPr lang="en-AU" b="1" dirty="0">
              <a:latin typeface="Times New Roman" panose="02020603050405020304" pitchFamily="18" charset="0"/>
              <a:cs typeface="Times New Roman" panose="02020603050405020304" pitchFamily="18" charset="0"/>
            </a:endParaRPr>
          </a:p>
        </p:txBody>
      </p:sp>
      <p:cxnSp>
        <p:nvCxnSpPr>
          <p:cNvPr id="27" name="Straight Arrow Connector 26">
            <a:extLst>
              <a:ext uri="{FF2B5EF4-FFF2-40B4-BE49-F238E27FC236}">
                <a16:creationId xmlns="" xmlns:a16="http://schemas.microsoft.com/office/drawing/2014/main" id="{CC9E1BFF-6532-4BE8-B8C4-B45C36E65B40}"/>
              </a:ext>
            </a:extLst>
          </p:cNvPr>
          <p:cNvCxnSpPr/>
          <p:nvPr/>
        </p:nvCxnSpPr>
        <p:spPr>
          <a:xfrm flipV="1">
            <a:off x="8120014" y="4395941"/>
            <a:ext cx="0" cy="6493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 xmlns:a16="http://schemas.microsoft.com/office/drawing/2014/main" id="{D122884B-4C73-47F4-989B-F67FAE14B8C4}"/>
              </a:ext>
            </a:extLst>
          </p:cNvPr>
          <p:cNvSpPr txBox="1"/>
          <p:nvPr/>
        </p:nvSpPr>
        <p:spPr>
          <a:xfrm>
            <a:off x="7572577" y="4054323"/>
            <a:ext cx="1640478" cy="400110"/>
          </a:xfrm>
          <a:prstGeom prst="rect">
            <a:avLst/>
          </a:prstGeom>
          <a:noFill/>
        </p:spPr>
        <p:txBody>
          <a:bodyPr wrap="square" rtlCol="0">
            <a:spAutoFit/>
          </a:bodyPr>
          <a:lstStyle/>
          <a:p>
            <a:r>
              <a:rPr lang="en-AU" sz="2000" b="1" dirty="0" smtClean="0"/>
              <a:t>F = 5,00,000</a:t>
            </a:r>
            <a:endParaRPr lang="en-AU" sz="2000" b="1" dirty="0"/>
          </a:p>
        </p:txBody>
      </p:sp>
      <p:sp>
        <p:nvSpPr>
          <p:cNvPr id="29" name="TextBox 28">
            <a:extLst>
              <a:ext uri="{FF2B5EF4-FFF2-40B4-BE49-F238E27FC236}">
                <a16:creationId xmlns="" xmlns:a16="http://schemas.microsoft.com/office/drawing/2014/main" id="{D122884B-4C73-47F4-989B-F67FAE14B8C4}"/>
              </a:ext>
            </a:extLst>
          </p:cNvPr>
          <p:cNvSpPr txBox="1"/>
          <p:nvPr/>
        </p:nvSpPr>
        <p:spPr>
          <a:xfrm>
            <a:off x="5027224" y="4524669"/>
            <a:ext cx="2789660" cy="400110"/>
          </a:xfrm>
          <a:prstGeom prst="rect">
            <a:avLst/>
          </a:prstGeom>
          <a:noFill/>
        </p:spPr>
        <p:txBody>
          <a:bodyPr wrap="square" rtlCol="0">
            <a:spAutoFit/>
          </a:bodyPr>
          <a:lstStyle/>
          <a:p>
            <a:r>
              <a:rPr lang="en-AU" sz="2000" b="1" dirty="0" smtClean="0"/>
              <a:t> (interest rate 18%)</a:t>
            </a:r>
            <a:endParaRPr lang="en-AU" sz="2000" b="1" dirty="0"/>
          </a:p>
        </p:txBody>
      </p:sp>
      <p:cxnSp>
        <p:nvCxnSpPr>
          <p:cNvPr id="37" name="Straight Arrow Connector 36"/>
          <p:cNvCxnSpPr/>
          <p:nvPr/>
        </p:nvCxnSpPr>
        <p:spPr>
          <a:xfrm flipH="1">
            <a:off x="5313674" y="5313642"/>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38" name="Straight Arrow Connector 37"/>
          <p:cNvCxnSpPr/>
          <p:nvPr/>
        </p:nvCxnSpPr>
        <p:spPr>
          <a:xfrm flipH="1">
            <a:off x="5972749" y="5324475"/>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39" name="Straight Arrow Connector 38"/>
          <p:cNvCxnSpPr/>
          <p:nvPr/>
        </p:nvCxnSpPr>
        <p:spPr>
          <a:xfrm flipH="1">
            <a:off x="6603730" y="5339542"/>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40" name="Straight Arrow Connector 39"/>
          <p:cNvCxnSpPr/>
          <p:nvPr/>
        </p:nvCxnSpPr>
        <p:spPr>
          <a:xfrm flipH="1">
            <a:off x="7397055" y="5324475"/>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41" name="Straight Arrow Connector 40"/>
          <p:cNvCxnSpPr/>
          <p:nvPr/>
        </p:nvCxnSpPr>
        <p:spPr>
          <a:xfrm flipH="1">
            <a:off x="8122516" y="5288097"/>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5537060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AU" b="1" dirty="0">
                <a:latin typeface="Times New Roman" panose="02020603050405020304" pitchFamily="18" charset="0"/>
                <a:cs typeface="Times New Roman" panose="02020603050405020304" pitchFamily="18" charset="0"/>
              </a:rPr>
              <a:t>We Know </a:t>
            </a:r>
          </a:p>
          <a:p>
            <a:pPr marL="0" indent="0">
              <a:buNone/>
            </a:pPr>
            <a:r>
              <a:rPr lang="en-AU" b="1" dirty="0">
                <a:latin typeface="Times New Roman" panose="02020603050405020304" pitchFamily="18" charset="0"/>
                <a:cs typeface="Times New Roman" panose="02020603050405020304" pitchFamily="18" charset="0"/>
              </a:rPr>
              <a:t>Sinking fund factor </a:t>
            </a:r>
          </a:p>
          <a:p>
            <a:pPr marL="0" indent="0">
              <a:buNone/>
            </a:pPr>
            <a:r>
              <a:rPr lang="en-AU" b="1" dirty="0">
                <a:latin typeface="Times New Roman" panose="02020603050405020304" pitchFamily="18" charset="0"/>
                <a:cs typeface="Times New Roman" panose="02020603050405020304" pitchFamily="18" charset="0"/>
              </a:rPr>
              <a:t>                 A = $ 5,00,000 (A/F , 18% , 15) </a:t>
            </a:r>
          </a:p>
          <a:p>
            <a:pPr marL="0" indent="0">
              <a:lnSpc>
                <a:spcPct val="100000"/>
              </a:lnSpc>
              <a:buNone/>
            </a:pPr>
            <a:r>
              <a:rPr lang="en-AU" b="1" dirty="0">
                <a:latin typeface="Times New Roman" panose="02020603050405020304" pitchFamily="18" charset="0"/>
                <a:cs typeface="Times New Roman" panose="02020603050405020304" pitchFamily="18" charset="0"/>
              </a:rPr>
              <a:t>                A  =  F       { </a:t>
            </a:r>
            <a:r>
              <a:rPr lang="en-AU" b="1" dirty="0" err="1">
                <a:latin typeface="Times New Roman" panose="02020603050405020304" pitchFamily="18" charset="0"/>
                <a:cs typeface="Times New Roman" panose="02020603050405020304" pitchFamily="18" charset="0"/>
              </a:rPr>
              <a:t>i</a:t>
            </a:r>
            <a:r>
              <a:rPr lang="en-AU" b="1" dirty="0">
                <a:latin typeface="Times New Roman" panose="02020603050405020304" pitchFamily="18" charset="0"/>
                <a:cs typeface="Times New Roman" panose="02020603050405020304" pitchFamily="18" charset="0"/>
              </a:rPr>
              <a:t> }</a:t>
            </a:r>
          </a:p>
          <a:p>
            <a:pPr marL="0" indent="0">
              <a:lnSpc>
                <a:spcPct val="100000"/>
              </a:lnSpc>
              <a:buNone/>
            </a:pPr>
            <a:r>
              <a:rPr lang="en-AU" b="1" dirty="0">
                <a:latin typeface="Times New Roman" panose="02020603050405020304" pitchFamily="18" charset="0"/>
                <a:cs typeface="Times New Roman" panose="02020603050405020304" pitchFamily="18" charset="0"/>
              </a:rPr>
              <a:t>                            [ (1+i)</a:t>
            </a:r>
            <a:r>
              <a:rPr lang="en-AU" b="1" baseline="30000" dirty="0">
                <a:latin typeface="Times New Roman" panose="02020603050405020304" pitchFamily="18" charset="0"/>
                <a:cs typeface="Times New Roman" panose="02020603050405020304" pitchFamily="18" charset="0"/>
              </a:rPr>
              <a:t>N</a:t>
            </a:r>
            <a:r>
              <a:rPr lang="en-AU" b="1" dirty="0">
                <a:latin typeface="Times New Roman" panose="02020603050405020304" pitchFamily="18" charset="0"/>
                <a:cs typeface="Times New Roman" panose="02020603050405020304" pitchFamily="18" charset="0"/>
              </a:rPr>
              <a:t> – 1]</a:t>
            </a:r>
          </a:p>
          <a:p>
            <a:pPr marL="0" indent="0">
              <a:buNone/>
            </a:pPr>
            <a:r>
              <a:rPr lang="en-AU" b="1" dirty="0">
                <a:latin typeface="Times New Roman" panose="02020603050405020304" pitchFamily="18" charset="0"/>
                <a:cs typeface="Times New Roman" panose="02020603050405020304" pitchFamily="18" charset="0"/>
              </a:rPr>
              <a:t>                     = $ 5,00,000  { 0.18}</a:t>
            </a:r>
          </a:p>
          <a:p>
            <a:pPr marL="0" indent="0">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1.18)</a:t>
            </a:r>
            <a:r>
              <a:rPr lang="en-AU" b="1" baseline="30000" dirty="0">
                <a:latin typeface="Times New Roman" panose="02020603050405020304" pitchFamily="18" charset="0"/>
                <a:cs typeface="Times New Roman" panose="02020603050405020304" pitchFamily="18" charset="0"/>
              </a:rPr>
              <a:t>15</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1] </a:t>
            </a:r>
          </a:p>
          <a:p>
            <a:pPr marL="0" indent="0">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 $ 8,200 </a:t>
            </a:r>
            <a:endParaRPr lang="en-AU" b="1"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 xmlns:a16="http://schemas.microsoft.com/office/drawing/2014/main" id="{D2B1F835-C979-4952-BC55-EA2B01AA58E1}"/>
              </a:ext>
            </a:extLst>
          </p:cNvPr>
          <p:cNvCxnSpPr/>
          <p:nvPr/>
        </p:nvCxnSpPr>
        <p:spPr>
          <a:xfrm flipV="1">
            <a:off x="3418011" y="3878089"/>
            <a:ext cx="1641711" cy="33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D2B1F835-C979-4952-BC55-EA2B01AA58E1}"/>
              </a:ext>
            </a:extLst>
          </p:cNvPr>
          <p:cNvCxnSpPr/>
          <p:nvPr/>
        </p:nvCxnSpPr>
        <p:spPr>
          <a:xfrm flipV="1">
            <a:off x="4454289" y="4901346"/>
            <a:ext cx="1641711" cy="331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itle 1"/>
          <p:cNvSpPr>
            <a:spLocks noGrp="1"/>
          </p:cNvSpPr>
          <p:nvPr>
            <p:ph type="title"/>
          </p:nvPr>
        </p:nvSpPr>
        <p:spPr>
          <a:xfrm>
            <a:off x="1113971" y="351884"/>
            <a:ext cx="7391400"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sinking fund factor (Cont’d..)</a:t>
            </a:r>
            <a:endParaRPr lang="en-AU" sz="3200" dirty="0"/>
          </a:p>
        </p:txBody>
      </p:sp>
    </p:spTree>
    <p:extLst>
      <p:ext uri="{BB962C8B-B14F-4D97-AF65-F5344CB8AC3E}">
        <p14:creationId xmlns:p14="http://schemas.microsoft.com/office/powerpoint/2010/main" val="41078222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57343"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Interest formula relating uniform/equal series  from (Future to Annuity) </a:t>
            </a:r>
            <a:endParaRPr lang="en-AU" sz="3200" dirty="0"/>
          </a:p>
        </p:txBody>
      </p:sp>
      <p:sp>
        <p:nvSpPr>
          <p:cNvPr id="3" name="Content Placeholder 2"/>
          <p:cNvSpPr>
            <a:spLocks noGrp="1"/>
          </p:cNvSpPr>
          <p:nvPr>
            <p:ph idx="1"/>
          </p:nvPr>
        </p:nvSpPr>
        <p:spPr>
          <a:xfrm>
            <a:off x="853419" y="1430725"/>
            <a:ext cx="9379857" cy="4351338"/>
          </a:xfrm>
        </p:spPr>
        <p:txBody>
          <a:bodyPr/>
          <a:lstStyle/>
          <a:p>
            <a:pPr marL="0" indent="0" algn="just">
              <a:lnSpc>
                <a:spcPct val="150000"/>
              </a:lnSpc>
              <a:buNone/>
            </a:pPr>
            <a:r>
              <a:rPr lang="en-US" b="1" dirty="0">
                <a:solidFill>
                  <a:srgbClr val="FF0000"/>
                </a:solidFill>
                <a:latin typeface="Times New Roman" panose="02020603050405020304" pitchFamily="18" charset="0"/>
                <a:ea typeface="Times New Roman" panose="02020603050405020304" pitchFamily="18" charset="0"/>
              </a:rPr>
              <a:t>To Find A when </a:t>
            </a:r>
            <a:r>
              <a:rPr lang="en-US" b="1" dirty="0" smtClean="0">
                <a:solidFill>
                  <a:srgbClr val="FF0000"/>
                </a:solidFill>
                <a:latin typeface="Times New Roman" panose="02020603050405020304" pitchFamily="18" charset="0"/>
                <a:ea typeface="Times New Roman" panose="02020603050405020304" pitchFamily="18" charset="0"/>
              </a:rPr>
              <a:t>P is </a:t>
            </a:r>
            <a:r>
              <a:rPr lang="en-US" b="1" dirty="0">
                <a:solidFill>
                  <a:srgbClr val="FF0000"/>
                </a:solidFill>
                <a:latin typeface="Times New Roman" panose="02020603050405020304" pitchFamily="18" charset="0"/>
                <a:ea typeface="Times New Roman" panose="02020603050405020304" pitchFamily="18" charset="0"/>
              </a:rPr>
              <a:t>given </a:t>
            </a: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Here  we find the Annuity equivalent value (A) if the Present amount (P) is occurred at the end of the period 0 at interest rate of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p>
          <a:p>
            <a:pPr marL="0" indent="0">
              <a:buNone/>
            </a:pPr>
            <a:endParaRPr lang="en-AU" dirty="0"/>
          </a:p>
        </p:txBody>
      </p:sp>
      <p:cxnSp>
        <p:nvCxnSpPr>
          <p:cNvPr id="4" name="Straight Connector 3"/>
          <p:cNvCxnSpPr/>
          <p:nvPr/>
        </p:nvCxnSpPr>
        <p:spPr>
          <a:xfrm flipV="1">
            <a:off x="3216570" y="5069783"/>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5" name="Straight Connector 4"/>
          <p:cNvCxnSpPr/>
          <p:nvPr/>
        </p:nvCxnSpPr>
        <p:spPr>
          <a:xfrm>
            <a:off x="6462046" y="5069783"/>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6" name="Straight Connector 5"/>
          <p:cNvCxnSpPr/>
          <p:nvPr/>
        </p:nvCxnSpPr>
        <p:spPr>
          <a:xfrm>
            <a:off x="6771139" y="5069783"/>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7" name="Straight Arrow Connector 6"/>
          <p:cNvCxnSpPr/>
          <p:nvPr/>
        </p:nvCxnSpPr>
        <p:spPr>
          <a:xfrm flipV="1">
            <a:off x="3989302" y="4702736"/>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8" name="Straight Arrow Connector 7"/>
          <p:cNvCxnSpPr/>
          <p:nvPr/>
        </p:nvCxnSpPr>
        <p:spPr>
          <a:xfrm flipV="1">
            <a:off x="4648271" y="4702736"/>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9" name="Straight Arrow Connector 8"/>
          <p:cNvCxnSpPr/>
          <p:nvPr/>
        </p:nvCxnSpPr>
        <p:spPr>
          <a:xfrm flipV="1">
            <a:off x="5290070" y="4734933"/>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0" name="Straight Arrow Connector 9"/>
          <p:cNvCxnSpPr/>
          <p:nvPr/>
        </p:nvCxnSpPr>
        <p:spPr>
          <a:xfrm flipV="1">
            <a:off x="5925427" y="4734933"/>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1" name="Straight Arrow Connector 10"/>
          <p:cNvCxnSpPr/>
          <p:nvPr/>
        </p:nvCxnSpPr>
        <p:spPr>
          <a:xfrm flipV="1">
            <a:off x="6771139" y="4689857"/>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12" name="Straight Arrow Connector 11"/>
          <p:cNvCxnSpPr/>
          <p:nvPr/>
        </p:nvCxnSpPr>
        <p:spPr>
          <a:xfrm flipV="1">
            <a:off x="7477331" y="4689857"/>
            <a:ext cx="0" cy="334850"/>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13" name="TextBox 12"/>
          <p:cNvSpPr txBox="1"/>
          <p:nvPr/>
        </p:nvSpPr>
        <p:spPr>
          <a:xfrm>
            <a:off x="3818659" y="436560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4474410" y="437948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5" name="TextBox 14"/>
          <p:cNvSpPr txBox="1"/>
          <p:nvPr/>
        </p:nvSpPr>
        <p:spPr>
          <a:xfrm>
            <a:off x="5111913" y="4392365"/>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6" name="TextBox 15"/>
          <p:cNvSpPr txBox="1"/>
          <p:nvPr/>
        </p:nvSpPr>
        <p:spPr>
          <a:xfrm>
            <a:off x="5750495" y="4392365"/>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6611227" y="436560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7324417" y="4376403"/>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2951481" y="488511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3823486" y="502034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4482990" y="5037379"/>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5118346" y="503281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5760144" y="504254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6546293" y="5069783"/>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N-1</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7324416" y="504898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N</a:t>
            </a:r>
            <a:endParaRPr lang="en-AU" b="1" dirty="0">
              <a:latin typeface="Times New Roman" panose="02020603050405020304" pitchFamily="18" charset="0"/>
              <a:cs typeface="Times New Roman" panose="02020603050405020304" pitchFamily="18" charset="0"/>
            </a:endParaRPr>
          </a:p>
        </p:txBody>
      </p:sp>
      <p:cxnSp>
        <p:nvCxnSpPr>
          <p:cNvPr id="26" name="Straight Arrow Connector 25">
            <a:extLst>
              <a:ext uri="{FF2B5EF4-FFF2-40B4-BE49-F238E27FC236}">
                <a16:creationId xmlns="" xmlns:a16="http://schemas.microsoft.com/office/drawing/2014/main" id="{CC9E1BFF-6532-4BE8-B8C4-B45C36E65B40}"/>
              </a:ext>
            </a:extLst>
          </p:cNvPr>
          <p:cNvCxnSpPr/>
          <p:nvPr/>
        </p:nvCxnSpPr>
        <p:spPr>
          <a:xfrm>
            <a:off x="3216570" y="5082662"/>
            <a:ext cx="0" cy="699401"/>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 xmlns:a16="http://schemas.microsoft.com/office/drawing/2014/main" id="{D122884B-4C73-47F4-989B-F67FAE14B8C4}"/>
              </a:ext>
            </a:extLst>
          </p:cNvPr>
          <p:cNvSpPr txBox="1"/>
          <p:nvPr/>
        </p:nvSpPr>
        <p:spPr>
          <a:xfrm>
            <a:off x="2771096" y="5723187"/>
            <a:ext cx="1269393" cy="400110"/>
          </a:xfrm>
          <a:prstGeom prst="rect">
            <a:avLst/>
          </a:prstGeom>
          <a:noFill/>
        </p:spPr>
        <p:txBody>
          <a:bodyPr wrap="square" rtlCol="0">
            <a:spAutoFit/>
          </a:bodyPr>
          <a:lstStyle/>
          <a:p>
            <a:r>
              <a:rPr lang="en-AU" sz="2000" b="1" dirty="0" smtClean="0"/>
              <a:t>P = given</a:t>
            </a:r>
            <a:endParaRPr lang="en-AU" sz="2000" b="1" dirty="0"/>
          </a:p>
        </p:txBody>
      </p:sp>
      <p:sp>
        <p:nvSpPr>
          <p:cNvPr id="28" name="TextBox 27">
            <a:extLst>
              <a:ext uri="{FF2B5EF4-FFF2-40B4-BE49-F238E27FC236}">
                <a16:creationId xmlns="" xmlns:a16="http://schemas.microsoft.com/office/drawing/2014/main" id="{D122884B-4C73-47F4-989B-F67FAE14B8C4}"/>
              </a:ext>
            </a:extLst>
          </p:cNvPr>
          <p:cNvSpPr txBox="1"/>
          <p:nvPr/>
        </p:nvSpPr>
        <p:spPr>
          <a:xfrm>
            <a:off x="8136912" y="4833537"/>
            <a:ext cx="2789660" cy="400110"/>
          </a:xfrm>
          <a:prstGeom prst="rect">
            <a:avLst/>
          </a:prstGeom>
          <a:noFill/>
        </p:spPr>
        <p:txBody>
          <a:bodyPr wrap="square" rtlCol="0">
            <a:spAutoFit/>
          </a:bodyPr>
          <a:lstStyle/>
          <a:p>
            <a:r>
              <a:rPr lang="en-AU" sz="2000" b="1" dirty="0" smtClean="0"/>
              <a:t> (interest rate </a:t>
            </a:r>
            <a:r>
              <a:rPr lang="en-AU" sz="2000" b="1" dirty="0" err="1" smtClean="0"/>
              <a:t>i</a:t>
            </a:r>
            <a:r>
              <a:rPr lang="en-AU" sz="2000" b="1" dirty="0" smtClean="0"/>
              <a:t>%)</a:t>
            </a:r>
            <a:endParaRPr lang="en-AU" sz="2000" b="1" dirty="0"/>
          </a:p>
        </p:txBody>
      </p:sp>
      <p:sp>
        <p:nvSpPr>
          <p:cNvPr id="30" name="TextBox 29">
            <a:extLst>
              <a:ext uri="{FF2B5EF4-FFF2-40B4-BE49-F238E27FC236}">
                <a16:creationId xmlns="" xmlns:a16="http://schemas.microsoft.com/office/drawing/2014/main" id="{D122884B-4C73-47F4-989B-F67FAE14B8C4}"/>
              </a:ext>
            </a:extLst>
          </p:cNvPr>
          <p:cNvSpPr txBox="1"/>
          <p:nvPr/>
        </p:nvSpPr>
        <p:spPr>
          <a:xfrm>
            <a:off x="4339061" y="4056263"/>
            <a:ext cx="2789660" cy="400110"/>
          </a:xfrm>
          <a:prstGeom prst="rect">
            <a:avLst/>
          </a:prstGeom>
          <a:noFill/>
        </p:spPr>
        <p:txBody>
          <a:bodyPr wrap="square" rtlCol="0">
            <a:spAutoFit/>
          </a:bodyPr>
          <a:lstStyle/>
          <a:p>
            <a:r>
              <a:rPr lang="en-AU" sz="2000" b="1" dirty="0" smtClean="0"/>
              <a:t> (A = ?)</a:t>
            </a:r>
            <a:endParaRPr lang="en-AU" sz="2000" b="1" dirty="0"/>
          </a:p>
        </p:txBody>
      </p:sp>
    </p:spTree>
    <p:extLst>
      <p:ext uri="{BB962C8B-B14F-4D97-AF65-F5344CB8AC3E}">
        <p14:creationId xmlns:p14="http://schemas.microsoft.com/office/powerpoint/2010/main" val="2161423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943" y="1639662"/>
            <a:ext cx="10515600" cy="4964338"/>
          </a:xfrm>
        </p:spPr>
        <p:txBody>
          <a:bodyPr>
            <a:normAutofit lnSpcReduction="10000"/>
          </a:bodyPr>
          <a:lstStyle/>
          <a:p>
            <a:pPr marL="0" indent="0">
              <a:buNone/>
            </a:pPr>
            <a:r>
              <a:rPr lang="en-AU" sz="3000" b="1" dirty="0">
                <a:latin typeface="Times New Roman" panose="02020603050405020304" pitchFamily="18" charset="0"/>
                <a:cs typeface="Times New Roman" panose="02020603050405020304" pitchFamily="18" charset="0"/>
              </a:rPr>
              <a:t>We know the uniform series present amount factor is </a:t>
            </a:r>
          </a:p>
          <a:p>
            <a:pPr marL="0" indent="0">
              <a:lnSpc>
                <a:spcPct val="160000"/>
              </a:lnSpc>
              <a:buNone/>
            </a:pPr>
            <a:r>
              <a:rPr lang="en-AU" sz="3000" b="1" dirty="0" smtClean="0">
                <a:latin typeface="Times New Roman" panose="02020603050405020304" pitchFamily="18" charset="0"/>
                <a:cs typeface="Times New Roman" panose="02020603050405020304" pitchFamily="18" charset="0"/>
              </a:rPr>
              <a:t>          P = A [(1+i)</a:t>
            </a:r>
            <a:r>
              <a:rPr lang="en-AU" sz="3000" b="1" baseline="30000" dirty="0" smtClean="0">
                <a:latin typeface="Times New Roman" panose="02020603050405020304" pitchFamily="18" charset="0"/>
                <a:cs typeface="Times New Roman" panose="02020603050405020304" pitchFamily="18" charset="0"/>
              </a:rPr>
              <a:t>N</a:t>
            </a:r>
            <a:r>
              <a:rPr lang="en-AU" sz="3000" b="1" dirty="0" smtClean="0">
                <a:latin typeface="Times New Roman" panose="02020603050405020304" pitchFamily="18" charset="0"/>
                <a:cs typeface="Times New Roman" panose="02020603050405020304" pitchFamily="18" charset="0"/>
              </a:rPr>
              <a:t> – 1]   …………….. (6)</a:t>
            </a:r>
          </a:p>
          <a:p>
            <a:pPr marL="0" indent="0">
              <a:lnSpc>
                <a:spcPct val="100000"/>
              </a:lnSpc>
              <a:buNone/>
            </a:pPr>
            <a:r>
              <a:rPr lang="en-AU" b="1" dirty="0" smtClean="0">
                <a:latin typeface="Times New Roman" panose="02020603050405020304" pitchFamily="18" charset="0"/>
                <a:cs typeface="Times New Roman" panose="02020603050405020304" pitchFamily="18" charset="0"/>
              </a:rPr>
              <a:t>                       [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endParaRPr lang="en-AU" dirty="0" smtClean="0"/>
          </a:p>
          <a:p>
            <a:pPr marL="0" indent="0">
              <a:buNone/>
            </a:pPr>
            <a:r>
              <a:rPr lang="en-AU" dirty="0" smtClean="0"/>
              <a:t>              </a:t>
            </a:r>
            <a:r>
              <a:rPr lang="en-AU" b="1" dirty="0" smtClean="0">
                <a:latin typeface="Times New Roman" panose="02020603050405020304" pitchFamily="18" charset="0"/>
                <a:cs typeface="Times New Roman" panose="02020603050405020304" pitchFamily="18" charset="0"/>
              </a:rPr>
              <a:t>If we reverse the equation 6, we get  </a:t>
            </a:r>
          </a:p>
          <a:p>
            <a:pPr marL="0" indent="0">
              <a:buNone/>
            </a:pPr>
            <a:r>
              <a:rPr lang="en-AU" b="1" dirty="0" smtClean="0">
                <a:latin typeface="Times New Roman" panose="02020603050405020304" pitchFamily="18" charset="0"/>
                <a:cs typeface="Times New Roman" panose="02020603050405020304" pitchFamily="18" charset="0"/>
              </a:rPr>
              <a:t>                 A  = P [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endParaRPr lang="en-AU" dirty="0" smtClean="0"/>
          </a:p>
          <a:p>
            <a:pPr marL="0" indent="0">
              <a:buNone/>
            </a:pPr>
            <a:r>
              <a:rPr lang="en-AU" b="1" dirty="0" smtClean="0">
                <a:latin typeface="Times New Roman" panose="02020603050405020304" pitchFamily="18" charset="0"/>
                <a:cs typeface="Times New Roman" panose="02020603050405020304" pitchFamily="18" charset="0"/>
              </a:rPr>
              <a:t>                            [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a:t>
            </a:r>
            <a:endParaRPr lang="en-AU" dirty="0" smtClean="0"/>
          </a:p>
          <a:p>
            <a:pPr marL="0" indent="0">
              <a:buNone/>
            </a:pPr>
            <a:r>
              <a:rPr lang="en-AU" b="1" dirty="0" smtClean="0">
                <a:solidFill>
                  <a:srgbClr val="C00000"/>
                </a:solidFill>
                <a:latin typeface="Constantia" panose="02030602050306030303" pitchFamily="18" charset="0"/>
              </a:rPr>
              <a:t>                                                             Functionally</a:t>
            </a:r>
            <a:r>
              <a:rPr lang="en-AU" b="1" dirty="0">
                <a:solidFill>
                  <a:srgbClr val="C00000"/>
                </a:solidFill>
                <a:latin typeface="Constantia" panose="02030602050306030303" pitchFamily="18" charset="0"/>
              </a:rPr>
              <a:t>, </a:t>
            </a:r>
          </a:p>
          <a:p>
            <a:pPr marL="0" indent="0">
              <a:buNone/>
            </a:pPr>
            <a:r>
              <a:rPr lang="en-AU" b="1" dirty="0" smtClean="0">
                <a:solidFill>
                  <a:srgbClr val="000099"/>
                </a:solidFill>
                <a:latin typeface="Constantia" panose="02030602050306030303" pitchFamily="18" charset="0"/>
              </a:rPr>
              <a:t>                                                          A</a:t>
            </a:r>
            <a:r>
              <a:rPr lang="en-AU" b="1" dirty="0">
                <a:solidFill>
                  <a:srgbClr val="000099"/>
                </a:solidFill>
                <a:latin typeface="Constantia" panose="02030602050306030303" pitchFamily="18" charset="0"/>
              </a:rPr>
              <a:t>= P (A/P, </a:t>
            </a:r>
            <a:r>
              <a:rPr lang="en-AU" b="1" dirty="0" err="1">
                <a:solidFill>
                  <a:srgbClr val="000099"/>
                </a:solidFill>
                <a:latin typeface="Constantia" panose="02030602050306030303" pitchFamily="18" charset="0"/>
              </a:rPr>
              <a:t>i</a:t>
            </a:r>
            <a:r>
              <a:rPr lang="en-AU" b="1" dirty="0">
                <a:solidFill>
                  <a:srgbClr val="000099"/>
                </a:solidFill>
                <a:latin typeface="Constantia" panose="02030602050306030303" pitchFamily="18" charset="0"/>
              </a:rPr>
              <a:t>%, N) </a:t>
            </a:r>
            <a:endParaRPr lang="en-AU" b="1" dirty="0" smtClean="0">
              <a:solidFill>
                <a:srgbClr val="000099"/>
              </a:solidFill>
              <a:latin typeface="Constantia" panose="02030602050306030303" pitchFamily="18" charset="0"/>
            </a:endParaRPr>
          </a:p>
          <a:p>
            <a:pPr marL="0" indent="0">
              <a:buNone/>
            </a:pPr>
            <a:r>
              <a:rPr lang="en-AU" b="1" dirty="0" smtClean="0">
                <a:latin typeface="Constantia" panose="02030602050306030303" pitchFamily="18" charset="0"/>
              </a:rPr>
              <a:t>Capital recovery is annual equivalent of capital cost. </a:t>
            </a:r>
            <a:endParaRPr lang="en-AU" b="1" dirty="0">
              <a:latin typeface="Constantia" panose="02030602050306030303" pitchFamily="18" charset="0"/>
            </a:endParaRPr>
          </a:p>
          <a:p>
            <a:pPr marL="0" indent="0">
              <a:buNone/>
            </a:pPr>
            <a:endParaRPr lang="en-AU" dirty="0"/>
          </a:p>
        </p:txBody>
      </p:sp>
      <p:sp>
        <p:nvSpPr>
          <p:cNvPr id="4" name="Title 1"/>
          <p:cNvSpPr>
            <a:spLocks noGrp="1"/>
          </p:cNvSpPr>
          <p:nvPr>
            <p:ph type="title"/>
          </p:nvPr>
        </p:nvSpPr>
        <p:spPr>
          <a:xfrm>
            <a:off x="838200" y="365125"/>
            <a:ext cx="8175171"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Interest formula relating uniform/equal series  from (Present to Annuity) </a:t>
            </a:r>
            <a:endParaRPr lang="en-AU" sz="3200" dirty="0"/>
          </a:p>
        </p:txBody>
      </p:sp>
      <p:cxnSp>
        <p:nvCxnSpPr>
          <p:cNvPr id="5" name="Straight Connector 4">
            <a:extLst>
              <a:ext uri="{FF2B5EF4-FFF2-40B4-BE49-F238E27FC236}">
                <a16:creationId xmlns="" xmlns:a16="http://schemas.microsoft.com/office/drawing/2014/main" id="{D2B1F835-C979-4952-BC55-EA2B01AA58E1}"/>
              </a:ext>
            </a:extLst>
          </p:cNvPr>
          <p:cNvCxnSpPr/>
          <p:nvPr/>
        </p:nvCxnSpPr>
        <p:spPr>
          <a:xfrm>
            <a:off x="2680675" y="2831746"/>
            <a:ext cx="1728797" cy="11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D2B1F835-C979-4952-BC55-EA2B01AA58E1}"/>
              </a:ext>
            </a:extLst>
          </p:cNvPr>
          <p:cNvCxnSpPr/>
          <p:nvPr/>
        </p:nvCxnSpPr>
        <p:spPr>
          <a:xfrm>
            <a:off x="3219403" y="4375309"/>
            <a:ext cx="1728797" cy="11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 xmlns:a16="http://schemas.microsoft.com/office/drawing/2014/main" id="{31D9307C-DA5D-4CBB-973D-2BB2EC73A209}"/>
              </a:ext>
            </a:extLst>
          </p:cNvPr>
          <p:cNvCxnSpPr>
            <a:cxnSpLocks/>
          </p:cNvCxnSpPr>
          <p:nvPr/>
        </p:nvCxnSpPr>
        <p:spPr>
          <a:xfrm flipV="1">
            <a:off x="2699657" y="4776646"/>
            <a:ext cx="455525" cy="24529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951557" y="4923829"/>
            <a:ext cx="3951723" cy="523220"/>
          </a:xfrm>
          <a:prstGeom prst="rect">
            <a:avLst/>
          </a:prstGeom>
        </p:spPr>
        <p:txBody>
          <a:bodyPr wrap="none">
            <a:spAutoFit/>
          </a:bodyPr>
          <a:lstStyle/>
          <a:p>
            <a:r>
              <a:rPr lang="en-AU" sz="2800" b="1" dirty="0" smtClean="0">
                <a:solidFill>
                  <a:srgbClr val="C00000"/>
                </a:solidFill>
                <a:latin typeface="Times New Roman" panose="02020603050405020304" pitchFamily="18" charset="0"/>
                <a:cs typeface="Times New Roman" panose="02020603050405020304" pitchFamily="18" charset="0"/>
              </a:rPr>
              <a:t>Capital Recovery Factor</a:t>
            </a:r>
            <a:endParaRPr lang="en-AU" sz="2800" b="1" baseline="300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768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8846127" cy="4351338"/>
          </a:xfrm>
        </p:spPr>
        <p:txBody>
          <a:bodyPr/>
          <a:lstStyle/>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A bank gives a loan to a company to purchase an equipment worth $ 10,00,000 at an interest rate of 18% compounded annually. This amount should be repaid in 15 yearly instalments. Find the instalment amount that the company has to pay to the bank.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capital recovery factor (Cont’d..)</a:t>
            </a:r>
            <a:endParaRPr lang="en-AU" sz="3200" dirty="0"/>
          </a:p>
        </p:txBody>
      </p:sp>
    </p:spTree>
    <p:extLst>
      <p:ext uri="{BB962C8B-B14F-4D97-AF65-F5344CB8AC3E}">
        <p14:creationId xmlns:p14="http://schemas.microsoft.com/office/powerpoint/2010/main" val="26146592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AU" b="1" dirty="0" smtClean="0">
                <a:latin typeface="Times New Roman" panose="02020603050405020304" pitchFamily="18" charset="0"/>
                <a:cs typeface="Times New Roman" panose="02020603050405020304" pitchFamily="18" charset="0"/>
              </a:rPr>
              <a:t>Given Parameters </a:t>
            </a:r>
          </a:p>
          <a:p>
            <a:pPr marL="0" indent="0">
              <a:buNone/>
            </a:pPr>
            <a:r>
              <a:rPr lang="en-AU" b="1" dirty="0" smtClean="0">
                <a:latin typeface="Times New Roman" panose="02020603050405020304" pitchFamily="18" charset="0"/>
                <a:cs typeface="Times New Roman" panose="02020603050405020304" pitchFamily="18" charset="0"/>
              </a:rPr>
              <a:t>Present amount (F) = $ 10,00,000 </a:t>
            </a:r>
          </a:p>
          <a:p>
            <a:pPr marL="0" indent="0">
              <a:buNone/>
            </a:pPr>
            <a:r>
              <a:rPr lang="en-AU" b="1" dirty="0" smtClean="0">
                <a:latin typeface="Times New Roman" panose="02020603050405020304" pitchFamily="18" charset="0"/>
                <a:cs typeface="Times New Roman" panose="02020603050405020304" pitchFamily="18" charset="0"/>
              </a:rPr>
              <a:t>Length of Time (N) = 15 years </a:t>
            </a:r>
          </a:p>
          <a:p>
            <a:pPr marL="0" indent="0">
              <a:buNone/>
            </a:pPr>
            <a:r>
              <a:rPr lang="en-AU" b="1" dirty="0" smtClean="0">
                <a:latin typeface="Times New Roman" panose="02020603050405020304" pitchFamily="18" charset="0"/>
                <a:cs typeface="Times New Roman" panose="02020603050405020304" pitchFamily="18" charset="0"/>
              </a:rPr>
              <a:t>Interest rate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18% per year </a:t>
            </a:r>
          </a:p>
          <a:p>
            <a:pPr marL="0" indent="0">
              <a:buNone/>
            </a:pPr>
            <a:r>
              <a:rPr lang="en-AU" b="1" dirty="0" smtClean="0">
                <a:latin typeface="Times New Roman" panose="02020603050405020304" pitchFamily="18" charset="0"/>
                <a:cs typeface="Times New Roman" panose="02020603050405020304" pitchFamily="18" charset="0"/>
              </a:rPr>
              <a:t>Equal amount (A) = ? </a:t>
            </a:r>
          </a:p>
          <a:p>
            <a:pPr marL="0" indent="0">
              <a:buNone/>
            </a:pPr>
            <a:r>
              <a:rPr lang="en-AU" dirty="0" smtClean="0"/>
              <a:t> </a:t>
            </a:r>
          </a:p>
          <a:p>
            <a:endParaRPr lang="en-AU" dirty="0"/>
          </a:p>
        </p:txBody>
      </p:sp>
      <p:sp>
        <p:nvSpPr>
          <p:cNvPr id="19" name="TextBox 18"/>
          <p:cNvSpPr txBox="1"/>
          <p:nvPr/>
        </p:nvSpPr>
        <p:spPr>
          <a:xfrm>
            <a:off x="5195917" y="5122579"/>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0</a:t>
            </a:r>
            <a:endParaRPr lang="en-AU" b="1"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6122544" y="500875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a:t>
            </a:r>
            <a:endParaRPr lang="en-AU"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6782083" y="502835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2</a:t>
            </a:r>
            <a:endParaRPr lang="en-AU" b="1" dirty="0">
              <a:latin typeface="Times New Roman" panose="02020603050405020304" pitchFamily="18" charset="0"/>
              <a:cs typeface="Times New Roman" panose="02020603050405020304" pitchFamily="18" charset="0"/>
            </a:endParaRPr>
          </a:p>
        </p:txBody>
      </p:sp>
      <p:sp>
        <p:nvSpPr>
          <p:cNvPr id="22" name="TextBox 21"/>
          <p:cNvSpPr txBox="1"/>
          <p:nvPr/>
        </p:nvSpPr>
        <p:spPr>
          <a:xfrm>
            <a:off x="7431773" y="5037949"/>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23" name="TextBox 22"/>
          <p:cNvSpPr txBox="1"/>
          <p:nvPr/>
        </p:nvSpPr>
        <p:spPr>
          <a:xfrm>
            <a:off x="8061278" y="5028358"/>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8819019" y="5037949"/>
            <a:ext cx="673995"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14</a:t>
            </a:r>
            <a:endParaRPr lang="en-AU" b="1" dirty="0">
              <a:latin typeface="Times New Roman" panose="02020603050405020304" pitchFamily="18" charset="0"/>
              <a:cs typeface="Times New Roman" panose="02020603050405020304" pitchFamily="18" charset="0"/>
            </a:endParaRPr>
          </a:p>
        </p:txBody>
      </p:sp>
      <p:sp>
        <p:nvSpPr>
          <p:cNvPr id="25" name="TextBox 24"/>
          <p:cNvSpPr txBox="1"/>
          <p:nvPr/>
        </p:nvSpPr>
        <p:spPr>
          <a:xfrm>
            <a:off x="9579444" y="5037186"/>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15</a:t>
            </a:r>
            <a:endParaRPr lang="en-AU" b="1" dirty="0">
              <a:latin typeface="Times New Roman" panose="02020603050405020304" pitchFamily="18" charset="0"/>
              <a:cs typeface="Times New Roman" panose="02020603050405020304" pitchFamily="18" charset="0"/>
            </a:endParaRPr>
          </a:p>
        </p:txBody>
      </p:sp>
      <p:cxnSp>
        <p:nvCxnSpPr>
          <p:cNvPr id="26" name="Straight Arrow Connector 25">
            <a:extLst>
              <a:ext uri="{FF2B5EF4-FFF2-40B4-BE49-F238E27FC236}">
                <a16:creationId xmlns="" xmlns:a16="http://schemas.microsoft.com/office/drawing/2014/main" id="{CC9E1BFF-6532-4BE8-B8C4-B45C36E65B40}"/>
              </a:ext>
            </a:extLst>
          </p:cNvPr>
          <p:cNvCxnSpPr/>
          <p:nvPr/>
        </p:nvCxnSpPr>
        <p:spPr>
          <a:xfrm flipV="1">
            <a:off x="5461006" y="4463099"/>
            <a:ext cx="0" cy="857026"/>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 xmlns:a16="http://schemas.microsoft.com/office/drawing/2014/main" id="{D122884B-4C73-47F4-989B-F67FAE14B8C4}"/>
              </a:ext>
            </a:extLst>
          </p:cNvPr>
          <p:cNvSpPr txBox="1"/>
          <p:nvPr/>
        </p:nvSpPr>
        <p:spPr>
          <a:xfrm>
            <a:off x="5065652" y="4187958"/>
            <a:ext cx="1854261" cy="400110"/>
          </a:xfrm>
          <a:prstGeom prst="rect">
            <a:avLst/>
          </a:prstGeom>
          <a:noFill/>
        </p:spPr>
        <p:txBody>
          <a:bodyPr wrap="square" rtlCol="0">
            <a:spAutoFit/>
          </a:bodyPr>
          <a:lstStyle/>
          <a:p>
            <a:r>
              <a:rPr lang="en-AU" sz="2000" b="1" dirty="0" smtClean="0"/>
              <a:t>P = 10,00,000</a:t>
            </a:r>
            <a:endParaRPr lang="en-AU" sz="2000" b="1" dirty="0"/>
          </a:p>
        </p:txBody>
      </p:sp>
      <p:sp>
        <p:nvSpPr>
          <p:cNvPr id="28" name="TextBox 27">
            <a:extLst>
              <a:ext uri="{FF2B5EF4-FFF2-40B4-BE49-F238E27FC236}">
                <a16:creationId xmlns="" xmlns:a16="http://schemas.microsoft.com/office/drawing/2014/main" id="{D122884B-4C73-47F4-989B-F67FAE14B8C4}"/>
              </a:ext>
            </a:extLst>
          </p:cNvPr>
          <p:cNvSpPr txBox="1"/>
          <p:nvPr/>
        </p:nvSpPr>
        <p:spPr>
          <a:xfrm>
            <a:off x="6547546" y="4574318"/>
            <a:ext cx="2789660" cy="400110"/>
          </a:xfrm>
          <a:prstGeom prst="rect">
            <a:avLst/>
          </a:prstGeom>
          <a:noFill/>
        </p:spPr>
        <p:txBody>
          <a:bodyPr wrap="square" rtlCol="0">
            <a:spAutoFit/>
          </a:bodyPr>
          <a:lstStyle/>
          <a:p>
            <a:r>
              <a:rPr lang="en-AU" sz="2000" b="1" dirty="0" smtClean="0"/>
              <a:t> (interest rate 18%)</a:t>
            </a:r>
            <a:endParaRPr lang="en-AU" sz="2000" b="1" dirty="0"/>
          </a:p>
        </p:txBody>
      </p:sp>
      <p:sp>
        <p:nvSpPr>
          <p:cNvPr id="30" name="TextBox 29">
            <a:extLst>
              <a:ext uri="{FF2B5EF4-FFF2-40B4-BE49-F238E27FC236}">
                <a16:creationId xmlns="" xmlns:a16="http://schemas.microsoft.com/office/drawing/2014/main" id="{D122884B-4C73-47F4-989B-F67FAE14B8C4}"/>
              </a:ext>
            </a:extLst>
          </p:cNvPr>
          <p:cNvSpPr txBox="1"/>
          <p:nvPr/>
        </p:nvSpPr>
        <p:spPr>
          <a:xfrm>
            <a:off x="7350173" y="6068629"/>
            <a:ext cx="2789660" cy="400110"/>
          </a:xfrm>
          <a:prstGeom prst="rect">
            <a:avLst/>
          </a:prstGeom>
          <a:noFill/>
        </p:spPr>
        <p:txBody>
          <a:bodyPr wrap="square" rtlCol="0">
            <a:spAutoFit/>
          </a:bodyPr>
          <a:lstStyle/>
          <a:p>
            <a:r>
              <a:rPr lang="en-AU" sz="2000" b="1" dirty="0" smtClean="0"/>
              <a:t> (A = ?)</a:t>
            </a:r>
            <a:endParaRPr lang="en-AU" sz="2000" b="1" dirty="0"/>
          </a:p>
        </p:txBody>
      </p:sp>
      <p:cxnSp>
        <p:nvCxnSpPr>
          <p:cNvPr id="34" name="Straight Connector 33"/>
          <p:cNvCxnSpPr/>
          <p:nvPr/>
        </p:nvCxnSpPr>
        <p:spPr>
          <a:xfrm flipV="1">
            <a:off x="5466883" y="5329242"/>
            <a:ext cx="3219718" cy="12879"/>
          </a:xfrm>
          <a:prstGeom prst="line">
            <a:avLst/>
          </a:prstGeom>
          <a:ln w="28575"/>
        </p:spPr>
        <p:style>
          <a:lnRef idx="2">
            <a:schemeClr val="dk1"/>
          </a:lnRef>
          <a:fillRef idx="0">
            <a:schemeClr val="dk1"/>
          </a:fillRef>
          <a:effectRef idx="1">
            <a:schemeClr val="dk1"/>
          </a:effectRef>
          <a:fontRef idx="minor">
            <a:schemeClr val="tx1"/>
          </a:fontRef>
        </p:style>
      </p:cxnSp>
      <p:cxnSp>
        <p:nvCxnSpPr>
          <p:cNvPr id="35" name="Straight Connector 34"/>
          <p:cNvCxnSpPr/>
          <p:nvPr/>
        </p:nvCxnSpPr>
        <p:spPr>
          <a:xfrm>
            <a:off x="8710968" y="5342121"/>
            <a:ext cx="296214" cy="0"/>
          </a:xfrm>
          <a:prstGeom prst="line">
            <a:avLst/>
          </a:prstGeom>
          <a:ln w="28575">
            <a:prstDash val="sysDash"/>
          </a:ln>
        </p:spPr>
        <p:style>
          <a:lnRef idx="2">
            <a:schemeClr val="dk1"/>
          </a:lnRef>
          <a:fillRef idx="0">
            <a:schemeClr val="dk1"/>
          </a:fillRef>
          <a:effectRef idx="1">
            <a:schemeClr val="dk1"/>
          </a:effectRef>
          <a:fontRef idx="minor">
            <a:schemeClr val="tx1"/>
          </a:fontRef>
        </p:style>
      </p:cxnSp>
      <p:cxnSp>
        <p:nvCxnSpPr>
          <p:cNvPr id="36" name="Straight Connector 35"/>
          <p:cNvCxnSpPr/>
          <p:nvPr/>
        </p:nvCxnSpPr>
        <p:spPr>
          <a:xfrm>
            <a:off x="9020061" y="5342121"/>
            <a:ext cx="706192" cy="0"/>
          </a:xfrm>
          <a:prstGeom prst="line">
            <a:avLst/>
          </a:prstGeom>
          <a:ln w="28575"/>
        </p:spPr>
        <p:style>
          <a:lnRef idx="2">
            <a:schemeClr val="dk1"/>
          </a:lnRef>
          <a:fillRef idx="0">
            <a:schemeClr val="dk1"/>
          </a:fillRef>
          <a:effectRef idx="1">
            <a:schemeClr val="dk1"/>
          </a:effectRef>
          <a:fontRef idx="minor">
            <a:schemeClr val="tx1"/>
          </a:fontRef>
        </p:style>
      </p:cxnSp>
      <p:cxnSp>
        <p:nvCxnSpPr>
          <p:cNvPr id="37" name="Straight Arrow Connector 36"/>
          <p:cNvCxnSpPr/>
          <p:nvPr/>
        </p:nvCxnSpPr>
        <p:spPr>
          <a:xfrm flipH="1">
            <a:off x="6256557" y="5309924"/>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38" name="TextBox 37"/>
          <p:cNvSpPr txBox="1"/>
          <p:nvPr/>
        </p:nvSpPr>
        <p:spPr>
          <a:xfrm>
            <a:off x="6089545" y="578337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39" name="TextBox 38"/>
          <p:cNvSpPr txBox="1"/>
          <p:nvPr/>
        </p:nvSpPr>
        <p:spPr>
          <a:xfrm>
            <a:off x="6733686" y="578337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40" name="TextBox 39"/>
          <p:cNvSpPr txBox="1"/>
          <p:nvPr/>
        </p:nvSpPr>
        <p:spPr>
          <a:xfrm>
            <a:off x="7399237" y="580763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41" name="TextBox 40"/>
          <p:cNvSpPr txBox="1"/>
          <p:nvPr/>
        </p:nvSpPr>
        <p:spPr>
          <a:xfrm>
            <a:off x="8053209" y="5807631"/>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42" name="TextBox 41"/>
          <p:cNvSpPr txBox="1"/>
          <p:nvPr/>
        </p:nvSpPr>
        <p:spPr>
          <a:xfrm>
            <a:off x="8840950" y="5783377"/>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sp>
        <p:nvSpPr>
          <p:cNvPr id="43" name="TextBox 42"/>
          <p:cNvSpPr txBox="1"/>
          <p:nvPr/>
        </p:nvSpPr>
        <p:spPr>
          <a:xfrm>
            <a:off x="9548056" y="5736492"/>
            <a:ext cx="425002" cy="369332"/>
          </a:xfrm>
          <a:prstGeom prst="rect">
            <a:avLst/>
          </a:prstGeom>
          <a:noFill/>
          <a:ln>
            <a:noFill/>
          </a:ln>
        </p:spPr>
        <p:txBody>
          <a:bodyPr wrap="square" rtlCol="0">
            <a:spAutoFit/>
          </a:bodyPr>
          <a:lstStyle/>
          <a:p>
            <a:r>
              <a:rPr lang="en-AU" b="1" dirty="0" smtClean="0">
                <a:latin typeface="Times New Roman" panose="02020603050405020304" pitchFamily="18" charset="0"/>
                <a:cs typeface="Times New Roman" panose="02020603050405020304" pitchFamily="18" charset="0"/>
              </a:rPr>
              <a:t>A</a:t>
            </a:r>
            <a:endParaRPr lang="en-AU" b="1" dirty="0">
              <a:latin typeface="Times New Roman" panose="02020603050405020304" pitchFamily="18" charset="0"/>
              <a:cs typeface="Times New Roman" panose="02020603050405020304" pitchFamily="18" charset="0"/>
            </a:endParaRPr>
          </a:p>
        </p:txBody>
      </p:sp>
      <p:cxnSp>
        <p:nvCxnSpPr>
          <p:cNvPr id="44" name="Straight Arrow Connector 43"/>
          <p:cNvCxnSpPr/>
          <p:nvPr/>
        </p:nvCxnSpPr>
        <p:spPr>
          <a:xfrm flipH="1">
            <a:off x="6919913" y="5329031"/>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45" name="Straight Arrow Connector 44"/>
          <p:cNvCxnSpPr/>
          <p:nvPr/>
        </p:nvCxnSpPr>
        <p:spPr>
          <a:xfrm flipH="1">
            <a:off x="7578988" y="5339864"/>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46" name="Straight Arrow Connector 45"/>
          <p:cNvCxnSpPr/>
          <p:nvPr/>
        </p:nvCxnSpPr>
        <p:spPr>
          <a:xfrm flipH="1">
            <a:off x="8209969" y="5354931"/>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47" name="Straight Arrow Connector 46"/>
          <p:cNvCxnSpPr/>
          <p:nvPr/>
        </p:nvCxnSpPr>
        <p:spPr>
          <a:xfrm flipH="1">
            <a:off x="9003294" y="5339864"/>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cxnSp>
        <p:nvCxnSpPr>
          <p:cNvPr id="48" name="Straight Arrow Connector 47"/>
          <p:cNvCxnSpPr/>
          <p:nvPr/>
        </p:nvCxnSpPr>
        <p:spPr>
          <a:xfrm flipH="1">
            <a:off x="9728755" y="5303486"/>
            <a:ext cx="8562" cy="527393"/>
          </a:xfrm>
          <a:prstGeom prst="straightConnector1">
            <a:avLst/>
          </a:prstGeom>
          <a:ln w="28575">
            <a:tailEnd type="triangle"/>
          </a:ln>
        </p:spPr>
        <p:style>
          <a:lnRef idx="2">
            <a:schemeClr val="dk1"/>
          </a:lnRef>
          <a:fillRef idx="0">
            <a:schemeClr val="dk1"/>
          </a:fillRef>
          <a:effectRef idx="1">
            <a:schemeClr val="dk1"/>
          </a:effectRef>
          <a:fontRef idx="minor">
            <a:schemeClr val="tx1"/>
          </a:fontRef>
        </p:style>
      </p:cxnSp>
      <p:sp>
        <p:nvSpPr>
          <p:cNvPr id="49" name="Title 1"/>
          <p:cNvSpPr>
            <a:spLocks noGrp="1"/>
          </p:cNvSpPr>
          <p:nvPr>
            <p:ph type="title"/>
          </p:nvPr>
        </p:nvSpPr>
        <p:spPr>
          <a:xfrm>
            <a:off x="838200" y="365125"/>
            <a:ext cx="8181861"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capital recovery factor (Cont’d..)</a:t>
            </a:r>
            <a:endParaRPr lang="en-AU" sz="3200" dirty="0"/>
          </a:p>
        </p:txBody>
      </p:sp>
    </p:spTree>
    <p:extLst>
      <p:ext uri="{BB962C8B-B14F-4D97-AF65-F5344CB8AC3E}">
        <p14:creationId xmlns:p14="http://schemas.microsoft.com/office/powerpoint/2010/main" val="41238928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AU" b="1" dirty="0" smtClean="0">
                <a:latin typeface="Times New Roman" panose="02020603050405020304" pitchFamily="18" charset="0"/>
                <a:cs typeface="Times New Roman" panose="02020603050405020304" pitchFamily="18" charset="0"/>
              </a:rPr>
              <a:t>We Know </a:t>
            </a:r>
          </a:p>
          <a:p>
            <a:pPr marL="0" indent="0">
              <a:buNone/>
            </a:pPr>
            <a:r>
              <a:rPr lang="en-AU" b="1" dirty="0" smtClean="0">
                <a:latin typeface="Times New Roman" panose="02020603050405020304" pitchFamily="18" charset="0"/>
                <a:cs typeface="Times New Roman" panose="02020603050405020304" pitchFamily="18" charset="0"/>
              </a:rPr>
              <a:t>Capital Recovery factor </a:t>
            </a:r>
          </a:p>
          <a:p>
            <a:pPr marL="0" indent="0">
              <a:buNone/>
            </a:pPr>
            <a:r>
              <a:rPr lang="en-AU" b="1" dirty="0" smtClean="0">
                <a:solidFill>
                  <a:srgbClr val="000099"/>
                </a:solidFill>
                <a:latin typeface="Constantia" panose="02030602050306030303" pitchFamily="18" charset="0"/>
              </a:rPr>
              <a:t>              </a:t>
            </a:r>
            <a:r>
              <a:rPr lang="en-AU" b="1" dirty="0">
                <a:latin typeface="Times New Roman" panose="02020603050405020304" pitchFamily="18" charset="0"/>
                <a:cs typeface="Times New Roman" panose="02020603050405020304" pitchFamily="18" charset="0"/>
              </a:rPr>
              <a:t>A = 10, 00,000 (A/P, 18%, 15) </a:t>
            </a:r>
          </a:p>
          <a:p>
            <a:pPr marL="0" indent="0">
              <a:buNone/>
            </a:pPr>
            <a:r>
              <a:rPr lang="en-AU" b="1" dirty="0">
                <a:latin typeface="Times New Roman" panose="02020603050405020304" pitchFamily="18" charset="0"/>
                <a:cs typeface="Times New Roman" panose="02020603050405020304" pitchFamily="18" charset="0"/>
              </a:rPr>
              <a:t> </a:t>
            </a:r>
          </a:p>
          <a:p>
            <a:pPr marL="0" indent="0">
              <a:buNone/>
            </a:pPr>
            <a:endParaRPr lang="en-AU" dirty="0" smtClean="0"/>
          </a:p>
          <a:p>
            <a:pPr marL="0" indent="0">
              <a:buNone/>
            </a:pPr>
            <a:endParaRPr lang="en-AU" dirty="0"/>
          </a:p>
          <a:p>
            <a:pPr marL="0" indent="0">
              <a:buNone/>
            </a:pPr>
            <a:r>
              <a:rPr lang="en-AU" dirty="0" smtClean="0"/>
              <a:t>               </a:t>
            </a:r>
            <a:r>
              <a:rPr lang="en-AU" b="1" dirty="0">
                <a:latin typeface="Times New Roman" panose="02020603050405020304" pitchFamily="18" charset="0"/>
                <a:cs typeface="Times New Roman" panose="02020603050405020304" pitchFamily="18" charset="0"/>
              </a:rPr>
              <a:t>A  = $ 1,96,400</a:t>
            </a:r>
          </a:p>
        </p:txBody>
      </p:sp>
      <p:sp>
        <p:nvSpPr>
          <p:cNvPr id="4" name="Title 1"/>
          <p:cNvSpPr>
            <a:spLocks noGrp="1"/>
          </p:cNvSpPr>
          <p:nvPr>
            <p:ph type="title"/>
          </p:nvPr>
        </p:nvSpPr>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Example of capital recovery factor (Cont’d..)</a:t>
            </a:r>
            <a:endParaRPr lang="en-AU" sz="3200" dirty="0"/>
          </a:p>
        </p:txBody>
      </p:sp>
      <p:sp>
        <p:nvSpPr>
          <p:cNvPr id="5" name="Rectangle 4"/>
          <p:cNvSpPr/>
          <p:nvPr/>
        </p:nvSpPr>
        <p:spPr>
          <a:xfrm>
            <a:off x="2070100" y="3524240"/>
            <a:ext cx="6096000" cy="954107"/>
          </a:xfrm>
          <a:prstGeom prst="rect">
            <a:avLst/>
          </a:prstGeom>
        </p:spPr>
        <p:txBody>
          <a:bodyPr>
            <a:spAutoFit/>
          </a:bodyPr>
          <a:lstStyle/>
          <a:p>
            <a:r>
              <a:rPr lang="en-AU" sz="2800" b="1" dirty="0">
                <a:latin typeface="Times New Roman" panose="02020603050405020304" pitchFamily="18" charset="0"/>
                <a:cs typeface="Times New Roman" panose="02020603050405020304" pitchFamily="18" charset="0"/>
              </a:rPr>
              <a:t>A  = </a:t>
            </a:r>
            <a:r>
              <a:rPr lang="en-AU" sz="2800" b="1" dirty="0" smtClean="0">
                <a:latin typeface="Times New Roman" panose="02020603050405020304" pitchFamily="18" charset="0"/>
                <a:cs typeface="Times New Roman" panose="02020603050405020304" pitchFamily="18" charset="0"/>
              </a:rPr>
              <a:t>10,00,000[ </a:t>
            </a:r>
            <a:r>
              <a:rPr lang="en-AU" sz="2800" b="1" dirty="0">
                <a:latin typeface="Times New Roman" panose="02020603050405020304" pitchFamily="18" charset="0"/>
                <a:cs typeface="Times New Roman" panose="02020603050405020304" pitchFamily="18" charset="0"/>
              </a:rPr>
              <a:t>(1+ </a:t>
            </a:r>
            <a:r>
              <a:rPr lang="en-AU" sz="2800" b="1" dirty="0" smtClean="0">
                <a:latin typeface="Times New Roman" panose="02020603050405020304" pitchFamily="18" charset="0"/>
                <a:cs typeface="Times New Roman" panose="02020603050405020304" pitchFamily="18" charset="0"/>
              </a:rPr>
              <a:t>0.18 )</a:t>
            </a:r>
            <a:r>
              <a:rPr lang="en-AU" sz="2800" b="1" baseline="30000" dirty="0" smtClean="0">
                <a:latin typeface="Times New Roman" panose="02020603050405020304" pitchFamily="18" charset="0"/>
                <a:cs typeface="Times New Roman" panose="02020603050405020304" pitchFamily="18" charset="0"/>
              </a:rPr>
              <a:t>15</a:t>
            </a:r>
            <a:r>
              <a:rPr lang="en-AU" sz="2800" b="1" dirty="0" smtClean="0">
                <a:latin typeface="Times New Roman" panose="02020603050405020304" pitchFamily="18" charset="0"/>
                <a:cs typeface="Times New Roman" panose="02020603050405020304" pitchFamily="18" charset="0"/>
              </a:rPr>
              <a:t> </a:t>
            </a:r>
            <a:r>
              <a:rPr lang="en-AU" sz="2800" b="1" dirty="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0.18 </a:t>
            </a:r>
            <a:r>
              <a:rPr lang="en-AU" sz="2800" b="1" dirty="0">
                <a:latin typeface="Times New Roman" panose="02020603050405020304" pitchFamily="18" charset="0"/>
                <a:cs typeface="Times New Roman" panose="02020603050405020304" pitchFamily="18" charset="0"/>
              </a:rPr>
              <a:t>]</a:t>
            </a:r>
          </a:p>
          <a:p>
            <a:r>
              <a:rPr lang="en-AU" sz="2800" b="1" dirty="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                  [ </a:t>
            </a:r>
            <a:r>
              <a:rPr lang="en-AU" sz="2800" b="1" dirty="0">
                <a:latin typeface="Times New Roman" panose="02020603050405020304" pitchFamily="18" charset="0"/>
                <a:cs typeface="Times New Roman" panose="02020603050405020304" pitchFamily="18" charset="0"/>
              </a:rPr>
              <a:t>(1+ </a:t>
            </a:r>
            <a:r>
              <a:rPr lang="en-AU" sz="2800" b="1" dirty="0" smtClean="0">
                <a:latin typeface="Times New Roman" panose="02020603050405020304" pitchFamily="18" charset="0"/>
                <a:cs typeface="Times New Roman" panose="02020603050405020304" pitchFamily="18" charset="0"/>
              </a:rPr>
              <a:t>0.18 )</a:t>
            </a:r>
            <a:r>
              <a:rPr lang="en-AU" sz="2800" b="1" baseline="30000" dirty="0" smtClean="0">
                <a:latin typeface="Times New Roman" panose="02020603050405020304" pitchFamily="18" charset="0"/>
                <a:cs typeface="Times New Roman" panose="02020603050405020304" pitchFamily="18" charset="0"/>
              </a:rPr>
              <a:t>15</a:t>
            </a:r>
            <a:r>
              <a:rPr lang="en-AU" sz="2800" b="1" dirty="0" smtClean="0">
                <a:latin typeface="Times New Roman" panose="02020603050405020304" pitchFamily="18" charset="0"/>
                <a:cs typeface="Times New Roman" panose="02020603050405020304" pitchFamily="18" charset="0"/>
              </a:rPr>
              <a:t> </a:t>
            </a:r>
            <a:r>
              <a:rPr lang="en-AU" sz="2800" b="1" dirty="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0.18]</a:t>
            </a:r>
            <a:endParaRPr lang="en-AU" sz="2800" b="1" dirty="0">
              <a:latin typeface="Times New Roman" panose="02020603050405020304" pitchFamily="18" charset="0"/>
              <a:cs typeface="Times New Roman" panose="02020603050405020304" pitchFamily="18" charset="0"/>
            </a:endParaRPr>
          </a:p>
        </p:txBody>
      </p:sp>
      <p:cxnSp>
        <p:nvCxnSpPr>
          <p:cNvPr id="6" name="Straight Connector 5">
            <a:extLst>
              <a:ext uri="{FF2B5EF4-FFF2-40B4-BE49-F238E27FC236}">
                <a16:creationId xmlns="" xmlns:a16="http://schemas.microsoft.com/office/drawing/2014/main" id="{D2B1F835-C979-4952-BC55-EA2B01AA58E1}"/>
              </a:ext>
            </a:extLst>
          </p:cNvPr>
          <p:cNvCxnSpPr/>
          <p:nvPr/>
        </p:nvCxnSpPr>
        <p:spPr>
          <a:xfrm>
            <a:off x="4367203" y="4000124"/>
            <a:ext cx="2871797" cy="11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971459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Gradient Series Cash Flow </a:t>
            </a:r>
            <a:endParaRPr lang="en-AU" sz="32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8000" y="1423988"/>
            <a:ext cx="9575800" cy="5040312"/>
          </a:xfrm>
        </p:spPr>
        <p:txBody>
          <a:bodyPr>
            <a:normAutofit lnSpcReduction="10000"/>
          </a:bodyPr>
          <a:lstStyle/>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Sometimes the cash flow that occurs in consecutive interest periods are not same amount (not on A value) </a:t>
            </a:r>
            <a:r>
              <a:rPr lang="en-AU" b="1" dirty="0" smtClean="0">
                <a:latin typeface="Times New Roman" panose="02020603050405020304" pitchFamily="18" charset="0"/>
                <a:cs typeface="Times New Roman" panose="02020603050405020304" pitchFamily="18" charset="0"/>
              </a:rPr>
              <a:t>[4]</a:t>
            </a:r>
            <a:endParaRPr lang="en-AU" b="1"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If the cash flow changes in a predictable way then these cash flows are known as gradients. </a:t>
            </a:r>
            <a:r>
              <a:rPr lang="en-AU" b="1" dirty="0" smtClean="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Two types of gradient series cash flow </a:t>
            </a:r>
          </a:p>
          <a:p>
            <a:pPr marL="0" indent="0" algn="just">
              <a:lnSpc>
                <a:spcPct val="150000"/>
              </a:lnSpc>
              <a:buNone/>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(a) Linear or Arithmetic gradient series. </a:t>
            </a:r>
          </a:p>
          <a:p>
            <a:pPr marL="0" indent="0" algn="just">
              <a:lnSpc>
                <a:spcPct val="150000"/>
              </a:lnSpc>
              <a:buNone/>
            </a:pPr>
            <a:r>
              <a:rPr lang="en-AU" b="1" dirty="0">
                <a:solidFill>
                  <a:srgbClr val="C00000"/>
                </a:solidFill>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                   (b) Geometric gradient series.  </a:t>
            </a:r>
            <a:endParaRPr lang="en-AU"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87226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3200" b="1" dirty="0">
                <a:solidFill>
                  <a:srgbClr val="002060"/>
                </a:solidFill>
                <a:latin typeface="Times New Roman" panose="02020603050405020304" pitchFamily="18" charset="0"/>
                <a:cs typeface="Times New Roman" panose="02020603050405020304" pitchFamily="18" charset="0"/>
              </a:rPr>
              <a:t>Linear Gradient </a:t>
            </a:r>
            <a:r>
              <a:rPr lang="en-AU" sz="3200" b="1" dirty="0" smtClean="0">
                <a:solidFill>
                  <a:srgbClr val="002060"/>
                </a:solidFill>
                <a:latin typeface="Times New Roman" panose="02020603050405020304" pitchFamily="18" charset="0"/>
                <a:cs typeface="Times New Roman" panose="02020603050405020304" pitchFamily="18" charset="0"/>
              </a:rPr>
              <a:t>Series</a:t>
            </a:r>
            <a:r>
              <a:rPr lang="en-AU" dirty="0"/>
              <a:t> </a:t>
            </a:r>
          </a:p>
        </p:txBody>
      </p:sp>
      <p:sp>
        <p:nvSpPr>
          <p:cNvPr id="3" name="Content Placeholder 2"/>
          <p:cNvSpPr>
            <a:spLocks noGrp="1"/>
          </p:cNvSpPr>
          <p:nvPr>
            <p:ph idx="1"/>
          </p:nvPr>
        </p:nvSpPr>
        <p:spPr>
          <a:xfrm>
            <a:off x="635000" y="1558924"/>
            <a:ext cx="9055100" cy="4791075"/>
          </a:xfrm>
        </p:spPr>
        <p:txBody>
          <a:bodyPr>
            <a:normAutofit lnSpcReduction="10000"/>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Engineers frequently encounter situations involving periodic payments that increases or decreases by a constant amount  from period to period. [3]</a:t>
            </a:r>
            <a:endParaRPr lang="en-AU" b="1" dirty="0">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constant amount is generally represented by G.</a:t>
            </a:r>
          </a:p>
          <a:p>
            <a:pPr algn="just">
              <a:lnSpc>
                <a:spcPct val="15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The gradient G can be either positive or negative.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equivalent value of present, future and annual is calculated using the linear gradient series formulas.</a:t>
            </a:r>
            <a:endParaRPr lang="en-AU" b="1" dirty="0">
              <a:latin typeface="Times New Roman" panose="02020603050405020304" pitchFamily="18" charset="0"/>
              <a:cs typeface="Times New Roman" panose="02020603050405020304" pitchFamily="18" charset="0"/>
            </a:endParaRPr>
          </a:p>
          <a:p>
            <a:endParaRPr lang="en-AU" dirty="0" smtClean="0"/>
          </a:p>
          <a:p>
            <a:endParaRPr lang="en-AU" dirty="0"/>
          </a:p>
        </p:txBody>
      </p:sp>
    </p:spTree>
    <p:extLst>
      <p:ext uri="{BB962C8B-B14F-4D97-AF65-F5344CB8AC3E}">
        <p14:creationId xmlns:p14="http://schemas.microsoft.com/office/powerpoint/2010/main" val="28019614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6600" y="1690688"/>
            <a:ext cx="9207500" cy="4595812"/>
          </a:xfrm>
        </p:spPr>
        <p:txBody>
          <a:bodyPr>
            <a:normAutofit lnSpcReduction="10000"/>
          </a:bodyPr>
          <a:lstStyle/>
          <a:p>
            <a:pPr algn="just">
              <a:lnSpc>
                <a:spcPct val="150000"/>
              </a:lnSpc>
            </a:pPr>
            <a:r>
              <a:rPr lang="en-US" altLang="en-US" b="1" dirty="0">
                <a:latin typeface="Times New Roman" panose="02020603050405020304" pitchFamily="18" charset="0"/>
                <a:cs typeface="Times New Roman" panose="02020603050405020304" pitchFamily="18" charset="0"/>
              </a:rPr>
              <a:t>If </a:t>
            </a:r>
            <a:r>
              <a:rPr lang="en-US" altLang="en-US" b="1" dirty="0">
                <a:solidFill>
                  <a:srgbClr val="FF3300"/>
                </a:solidFill>
                <a:latin typeface="Times New Roman" panose="02020603050405020304" pitchFamily="18" charset="0"/>
                <a:cs typeface="Times New Roman" panose="02020603050405020304" pitchFamily="18" charset="0"/>
              </a:rPr>
              <a:t>G&gt;0</a:t>
            </a:r>
            <a:r>
              <a:rPr lang="en-US" altLang="en-US" b="1" dirty="0">
                <a:latin typeface="Times New Roman" panose="02020603050405020304" pitchFamily="18" charset="0"/>
                <a:cs typeface="Times New Roman" panose="02020603050405020304" pitchFamily="18" charset="0"/>
              </a:rPr>
              <a:t>, the series is referred to as an </a:t>
            </a:r>
            <a:r>
              <a:rPr lang="en-US" altLang="en-US" b="1" i="1" dirty="0">
                <a:solidFill>
                  <a:srgbClr val="4D32D4"/>
                </a:solidFill>
                <a:latin typeface="Times New Roman" panose="02020603050405020304" pitchFamily="18" charset="0"/>
                <a:cs typeface="Times New Roman" panose="02020603050405020304" pitchFamily="18" charset="0"/>
              </a:rPr>
              <a:t>increasing</a:t>
            </a:r>
            <a:r>
              <a:rPr lang="en-US" altLang="en-US" b="1" dirty="0">
                <a:latin typeface="Times New Roman" panose="02020603050405020304" pitchFamily="18" charset="0"/>
                <a:cs typeface="Times New Roman" panose="02020603050405020304" pitchFamily="18" charset="0"/>
              </a:rPr>
              <a:t> gradient series.</a:t>
            </a:r>
          </a:p>
          <a:p>
            <a:pPr algn="just">
              <a:lnSpc>
                <a:spcPct val="150000"/>
              </a:lnSpc>
            </a:pPr>
            <a:r>
              <a:rPr lang="en-US" altLang="en-US" b="1" dirty="0">
                <a:latin typeface="Times New Roman" panose="02020603050405020304" pitchFamily="18" charset="0"/>
                <a:cs typeface="Times New Roman" panose="02020603050405020304" pitchFamily="18" charset="0"/>
              </a:rPr>
              <a:t>If </a:t>
            </a:r>
            <a:r>
              <a:rPr lang="en-US" altLang="en-US" b="1" dirty="0">
                <a:solidFill>
                  <a:srgbClr val="FF3300"/>
                </a:solidFill>
                <a:latin typeface="Times New Roman" panose="02020603050405020304" pitchFamily="18" charset="0"/>
                <a:cs typeface="Times New Roman" panose="02020603050405020304" pitchFamily="18" charset="0"/>
              </a:rPr>
              <a:t>G&lt;0</a:t>
            </a:r>
            <a:r>
              <a:rPr lang="en-US" altLang="en-US" b="1" dirty="0">
                <a:latin typeface="Times New Roman" panose="02020603050405020304" pitchFamily="18" charset="0"/>
                <a:cs typeface="Times New Roman" panose="02020603050405020304" pitchFamily="18" charset="0"/>
              </a:rPr>
              <a:t>, the series is referred to as an </a:t>
            </a:r>
            <a:r>
              <a:rPr lang="en-US" altLang="en-US" b="1" dirty="0">
                <a:solidFill>
                  <a:srgbClr val="4D32D4"/>
                </a:solidFill>
                <a:latin typeface="Times New Roman" panose="02020603050405020304" pitchFamily="18" charset="0"/>
                <a:cs typeface="Times New Roman" panose="02020603050405020304" pitchFamily="18" charset="0"/>
              </a:rPr>
              <a:t>decreasing</a:t>
            </a:r>
            <a:r>
              <a:rPr lang="en-US" altLang="en-US" b="1" dirty="0">
                <a:latin typeface="Times New Roman" panose="02020603050405020304" pitchFamily="18" charset="0"/>
                <a:cs typeface="Times New Roman" panose="02020603050405020304" pitchFamily="18" charset="0"/>
              </a:rPr>
              <a:t> gradient series.</a:t>
            </a:r>
          </a:p>
          <a:p>
            <a:pPr algn="just">
              <a:lnSpc>
                <a:spcPct val="150000"/>
              </a:lnSpc>
            </a:pPr>
            <a:r>
              <a:rPr lang="en-US" b="1" dirty="0">
                <a:latin typeface="Times New Roman" panose="02020603050405020304" pitchFamily="18" charset="0"/>
                <a:cs typeface="Times New Roman" panose="02020603050405020304" pitchFamily="18" charset="0"/>
              </a:rPr>
              <a:t>The cash flow at the end of year 1 is not part of the gradient series, but is rather a base amount. </a:t>
            </a:r>
            <a:r>
              <a:rPr lang="en-US" b="1" dirty="0" smtClean="0">
                <a:latin typeface="Times New Roman" panose="02020603050405020304" pitchFamily="18" charset="0"/>
                <a:cs typeface="Times New Roman" panose="02020603050405020304" pitchFamily="18" charset="0"/>
              </a:rPr>
              <a:t>(First cash flow is always zero)</a:t>
            </a:r>
            <a:endParaRPr lang="en-US" altLang="en-US" b="1" dirty="0">
              <a:latin typeface="Times New Roman" panose="02020603050405020304" pitchFamily="18" charset="0"/>
              <a:cs typeface="Times New Roman" panose="02020603050405020304" pitchFamily="18" charset="0"/>
            </a:endParaRPr>
          </a:p>
          <a:p>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lstStyle/>
          <a:p>
            <a:r>
              <a:rPr lang="en-AU" sz="3200" b="1" dirty="0">
                <a:solidFill>
                  <a:srgbClr val="002060"/>
                </a:solidFill>
                <a:latin typeface="Times New Roman" panose="02020603050405020304" pitchFamily="18" charset="0"/>
                <a:cs typeface="Times New Roman" panose="02020603050405020304" pitchFamily="18" charset="0"/>
              </a:rPr>
              <a:t>Linear Gradient </a:t>
            </a:r>
            <a:r>
              <a:rPr lang="en-AU" sz="3200" b="1" dirty="0" smtClean="0">
                <a:solidFill>
                  <a:srgbClr val="002060"/>
                </a:solidFill>
                <a:latin typeface="Times New Roman" panose="02020603050405020304" pitchFamily="18" charset="0"/>
                <a:cs typeface="Times New Roman" panose="02020603050405020304" pitchFamily="18" charset="0"/>
              </a:rPr>
              <a:t>Series (Cont’d …) </a:t>
            </a:r>
            <a:r>
              <a:rPr lang="en-AU" dirty="0" smtClean="0"/>
              <a:t> </a:t>
            </a:r>
            <a:endParaRPr lang="en-AU" dirty="0"/>
          </a:p>
        </p:txBody>
      </p:sp>
    </p:spTree>
    <p:extLst>
      <p:ext uri="{BB962C8B-B14F-4D97-AF65-F5344CB8AC3E}">
        <p14:creationId xmlns:p14="http://schemas.microsoft.com/office/powerpoint/2010/main" val="9898780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243D72E9-57A6-4AD8-A7E0-DC50E30BFE90}"/>
              </a:ext>
            </a:extLst>
          </p:cNvPr>
          <p:cNvCxnSpPr/>
          <p:nvPr/>
        </p:nvCxnSpPr>
        <p:spPr>
          <a:xfrm>
            <a:off x="1778003" y="4114800"/>
            <a:ext cx="36576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Arrow Connector 4">
            <a:extLst>
              <a:ext uri="{FF2B5EF4-FFF2-40B4-BE49-F238E27FC236}">
                <a16:creationId xmlns="" xmlns:a16="http://schemas.microsoft.com/office/drawing/2014/main" id="{5EE68E59-13CD-4832-921A-12FDEAC9A32C}"/>
              </a:ext>
            </a:extLst>
          </p:cNvPr>
          <p:cNvCxnSpPr/>
          <p:nvPr/>
        </p:nvCxnSpPr>
        <p:spPr>
          <a:xfrm rot="5400000" flipH="1" flipV="1">
            <a:off x="3071816" y="3962401"/>
            <a:ext cx="306388" cy="1587"/>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A4A70CF0-0966-4D7C-993C-2B796010C86C}"/>
              </a:ext>
            </a:extLst>
          </p:cNvPr>
          <p:cNvCxnSpPr/>
          <p:nvPr/>
        </p:nvCxnSpPr>
        <p:spPr>
          <a:xfrm rot="5400000" flipH="1" flipV="1">
            <a:off x="3797304" y="3771901"/>
            <a:ext cx="685800" cy="3175"/>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 xmlns:a16="http://schemas.microsoft.com/office/drawing/2014/main" id="{339C3E1A-5AEC-4653-A8CA-DBFE03BF06CB}"/>
              </a:ext>
            </a:extLst>
          </p:cNvPr>
          <p:cNvCxnSpPr/>
          <p:nvPr/>
        </p:nvCxnSpPr>
        <p:spPr>
          <a:xfrm rot="5400000" flipH="1" flipV="1">
            <a:off x="4521204" y="3581401"/>
            <a:ext cx="1066800" cy="3175"/>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 xmlns:a16="http://schemas.microsoft.com/office/drawing/2014/main" id="{5A407E18-619F-41FE-ADEE-A9452CDCF244}"/>
              </a:ext>
            </a:extLst>
          </p:cNvPr>
          <p:cNvCxnSpPr/>
          <p:nvPr/>
        </p:nvCxnSpPr>
        <p:spPr>
          <a:xfrm rot="5400000" flipH="1" flipV="1">
            <a:off x="5588004" y="3352801"/>
            <a:ext cx="1524000" cy="3175"/>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 xmlns:a16="http://schemas.microsoft.com/office/drawing/2014/main" id="{E682F4D5-629E-4C7A-B057-2D5FDEEA6666}"/>
              </a:ext>
            </a:extLst>
          </p:cNvPr>
          <p:cNvCxnSpPr/>
          <p:nvPr/>
        </p:nvCxnSpPr>
        <p:spPr>
          <a:xfrm rot="5400000" flipH="1" flipV="1">
            <a:off x="6540504" y="3086101"/>
            <a:ext cx="2057400" cy="3175"/>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18">
            <a:extLst>
              <a:ext uri="{FF2B5EF4-FFF2-40B4-BE49-F238E27FC236}">
                <a16:creationId xmlns="" xmlns:a16="http://schemas.microsoft.com/office/drawing/2014/main" id="{6E17E9CC-27BB-44D0-B399-43BEA3166161}"/>
              </a:ext>
            </a:extLst>
          </p:cNvPr>
          <p:cNvCxnSpPr>
            <a:cxnSpLocks noChangeShapeType="1"/>
          </p:cNvCxnSpPr>
          <p:nvPr/>
        </p:nvCxnSpPr>
        <p:spPr bwMode="auto">
          <a:xfrm>
            <a:off x="5435603" y="4114800"/>
            <a:ext cx="609600" cy="1588"/>
          </a:xfrm>
          <a:prstGeom prst="line">
            <a:avLst/>
          </a:prstGeom>
          <a:noFill/>
          <a:ln w="28575" algn="ctr">
            <a:solidFill>
              <a:schemeClr val="tx1"/>
            </a:solidFill>
            <a:prstDash val="dashDot"/>
            <a:round/>
            <a:headEnd/>
            <a:tailEnd/>
          </a:ln>
          <a:extLst>
            <a:ext uri="{909E8E84-426E-40DD-AFC4-6F175D3DCCD1}">
              <a14:hiddenFill xmlns:a14="http://schemas.microsoft.com/office/drawing/2010/main">
                <a:noFill/>
              </a14:hiddenFill>
            </a:ext>
          </a:extLst>
        </p:spPr>
      </p:cxnSp>
      <p:cxnSp>
        <p:nvCxnSpPr>
          <p:cNvPr id="11" name="Straight Connector 10">
            <a:extLst>
              <a:ext uri="{FF2B5EF4-FFF2-40B4-BE49-F238E27FC236}">
                <a16:creationId xmlns="" xmlns:a16="http://schemas.microsoft.com/office/drawing/2014/main" id="{D2D1F827-F558-413C-AB46-E6AF02CB986F}"/>
              </a:ext>
            </a:extLst>
          </p:cNvPr>
          <p:cNvCxnSpPr/>
          <p:nvPr/>
        </p:nvCxnSpPr>
        <p:spPr>
          <a:xfrm>
            <a:off x="5969003" y="4114800"/>
            <a:ext cx="1600200" cy="1588"/>
          </a:xfrm>
          <a:prstGeom prst="line">
            <a:avLst/>
          </a:prstGeom>
          <a:ln w="571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Box 23">
            <a:extLst>
              <a:ext uri="{FF2B5EF4-FFF2-40B4-BE49-F238E27FC236}">
                <a16:creationId xmlns="" xmlns:a16="http://schemas.microsoft.com/office/drawing/2014/main" id="{43A36AD7-BDCC-4015-A255-CBBEBD5901DB}"/>
              </a:ext>
            </a:extLst>
          </p:cNvPr>
          <p:cNvSpPr txBox="1">
            <a:spLocks noChangeArrowheads="1"/>
          </p:cNvSpPr>
          <p:nvPr/>
        </p:nvSpPr>
        <p:spPr bwMode="auto">
          <a:xfrm>
            <a:off x="1625603" y="4038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0</a:t>
            </a:r>
          </a:p>
        </p:txBody>
      </p:sp>
      <p:sp>
        <p:nvSpPr>
          <p:cNvPr id="13" name="TextBox 24">
            <a:extLst>
              <a:ext uri="{FF2B5EF4-FFF2-40B4-BE49-F238E27FC236}">
                <a16:creationId xmlns="" xmlns:a16="http://schemas.microsoft.com/office/drawing/2014/main" id="{7BC4DA98-8440-429A-8593-8B961CB43CBC}"/>
              </a:ext>
            </a:extLst>
          </p:cNvPr>
          <p:cNvSpPr txBox="1">
            <a:spLocks noChangeArrowheads="1"/>
          </p:cNvSpPr>
          <p:nvPr/>
        </p:nvSpPr>
        <p:spPr bwMode="auto">
          <a:xfrm>
            <a:off x="2235203" y="4038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1</a:t>
            </a:r>
          </a:p>
        </p:txBody>
      </p:sp>
      <p:sp>
        <p:nvSpPr>
          <p:cNvPr id="14" name="TextBox 25">
            <a:extLst>
              <a:ext uri="{FF2B5EF4-FFF2-40B4-BE49-F238E27FC236}">
                <a16:creationId xmlns="" xmlns:a16="http://schemas.microsoft.com/office/drawing/2014/main" id="{EEDA5B14-14A5-43D7-9342-2C4232DC2118}"/>
              </a:ext>
            </a:extLst>
          </p:cNvPr>
          <p:cNvSpPr txBox="1">
            <a:spLocks noChangeArrowheads="1"/>
          </p:cNvSpPr>
          <p:nvPr/>
        </p:nvSpPr>
        <p:spPr bwMode="auto">
          <a:xfrm>
            <a:off x="3073403" y="4038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2</a:t>
            </a:r>
          </a:p>
        </p:txBody>
      </p:sp>
      <p:sp>
        <p:nvSpPr>
          <p:cNvPr id="15" name="TextBox 26">
            <a:extLst>
              <a:ext uri="{FF2B5EF4-FFF2-40B4-BE49-F238E27FC236}">
                <a16:creationId xmlns="" xmlns:a16="http://schemas.microsoft.com/office/drawing/2014/main" id="{29296DD4-4991-447E-AB15-4272D50309D0}"/>
              </a:ext>
            </a:extLst>
          </p:cNvPr>
          <p:cNvSpPr txBox="1">
            <a:spLocks noChangeArrowheads="1"/>
          </p:cNvSpPr>
          <p:nvPr/>
        </p:nvSpPr>
        <p:spPr bwMode="auto">
          <a:xfrm>
            <a:off x="3987803" y="4038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3</a:t>
            </a:r>
          </a:p>
        </p:txBody>
      </p:sp>
      <p:sp>
        <p:nvSpPr>
          <p:cNvPr id="16" name="TextBox 27">
            <a:extLst>
              <a:ext uri="{FF2B5EF4-FFF2-40B4-BE49-F238E27FC236}">
                <a16:creationId xmlns="" xmlns:a16="http://schemas.microsoft.com/office/drawing/2014/main" id="{A7F18D17-1857-468C-8D35-C9BEED9B8082}"/>
              </a:ext>
            </a:extLst>
          </p:cNvPr>
          <p:cNvSpPr txBox="1">
            <a:spLocks noChangeArrowheads="1"/>
          </p:cNvSpPr>
          <p:nvPr/>
        </p:nvSpPr>
        <p:spPr bwMode="auto">
          <a:xfrm>
            <a:off x="4902203" y="4038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4</a:t>
            </a:r>
          </a:p>
        </p:txBody>
      </p:sp>
      <p:sp>
        <p:nvSpPr>
          <p:cNvPr id="17" name="TextBox 28">
            <a:extLst>
              <a:ext uri="{FF2B5EF4-FFF2-40B4-BE49-F238E27FC236}">
                <a16:creationId xmlns="" xmlns:a16="http://schemas.microsoft.com/office/drawing/2014/main" id="{65FBABE5-4A09-427D-9D22-296360EB3887}"/>
              </a:ext>
            </a:extLst>
          </p:cNvPr>
          <p:cNvSpPr txBox="1">
            <a:spLocks noChangeArrowheads="1"/>
          </p:cNvSpPr>
          <p:nvPr/>
        </p:nvSpPr>
        <p:spPr bwMode="auto">
          <a:xfrm>
            <a:off x="6045203" y="4114800"/>
            <a:ext cx="762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N-1</a:t>
            </a:r>
          </a:p>
        </p:txBody>
      </p:sp>
      <p:sp>
        <p:nvSpPr>
          <p:cNvPr id="18" name="TextBox 29">
            <a:extLst>
              <a:ext uri="{FF2B5EF4-FFF2-40B4-BE49-F238E27FC236}">
                <a16:creationId xmlns="" xmlns:a16="http://schemas.microsoft.com/office/drawing/2014/main" id="{A75EF3B9-2B7A-4396-9ABB-2A7D634F3656}"/>
              </a:ext>
            </a:extLst>
          </p:cNvPr>
          <p:cNvSpPr txBox="1">
            <a:spLocks noChangeArrowheads="1"/>
          </p:cNvSpPr>
          <p:nvPr/>
        </p:nvSpPr>
        <p:spPr bwMode="auto">
          <a:xfrm>
            <a:off x="7340603" y="41148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t>N</a:t>
            </a:r>
          </a:p>
        </p:txBody>
      </p:sp>
      <p:sp>
        <p:nvSpPr>
          <p:cNvPr id="19" name="TextBox 30">
            <a:extLst>
              <a:ext uri="{FF2B5EF4-FFF2-40B4-BE49-F238E27FC236}">
                <a16:creationId xmlns="" xmlns:a16="http://schemas.microsoft.com/office/drawing/2014/main" id="{91FF1088-E909-44CA-833B-6F554E9681B0}"/>
              </a:ext>
            </a:extLst>
          </p:cNvPr>
          <p:cNvSpPr txBox="1">
            <a:spLocks noChangeArrowheads="1"/>
          </p:cNvSpPr>
          <p:nvPr/>
        </p:nvSpPr>
        <p:spPr bwMode="auto">
          <a:xfrm>
            <a:off x="2997203" y="3276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3300"/>
                </a:solidFill>
              </a:rPr>
              <a:t>G</a:t>
            </a:r>
          </a:p>
        </p:txBody>
      </p:sp>
      <p:cxnSp>
        <p:nvCxnSpPr>
          <p:cNvPr id="20" name="Straight Connector 19">
            <a:extLst>
              <a:ext uri="{FF2B5EF4-FFF2-40B4-BE49-F238E27FC236}">
                <a16:creationId xmlns="" xmlns:a16="http://schemas.microsoft.com/office/drawing/2014/main" id="{625920A8-0603-4201-B5A2-D51F21C7BE87}"/>
              </a:ext>
            </a:extLst>
          </p:cNvPr>
          <p:cNvCxnSpPr/>
          <p:nvPr/>
        </p:nvCxnSpPr>
        <p:spPr>
          <a:xfrm rot="5400000" flipH="1" flipV="1">
            <a:off x="4044953" y="323850"/>
            <a:ext cx="2133600" cy="5448300"/>
          </a:xfrm>
          <a:prstGeom prst="line">
            <a:avLst/>
          </a:prstGeom>
          <a:ln w="38100">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21" name="TextBox 34">
            <a:extLst>
              <a:ext uri="{FF2B5EF4-FFF2-40B4-BE49-F238E27FC236}">
                <a16:creationId xmlns="" xmlns:a16="http://schemas.microsoft.com/office/drawing/2014/main" id="{D35EB45B-930E-4A73-B2E2-9694FAEEFC42}"/>
              </a:ext>
            </a:extLst>
          </p:cNvPr>
          <p:cNvSpPr txBox="1">
            <a:spLocks noChangeArrowheads="1"/>
          </p:cNvSpPr>
          <p:nvPr/>
        </p:nvSpPr>
        <p:spPr bwMode="auto">
          <a:xfrm>
            <a:off x="3835403" y="2971800"/>
            <a:ext cx="60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3300"/>
                </a:solidFill>
              </a:rPr>
              <a:t>2G</a:t>
            </a:r>
          </a:p>
        </p:txBody>
      </p:sp>
      <p:sp>
        <p:nvSpPr>
          <p:cNvPr id="22" name="TextBox 36">
            <a:extLst>
              <a:ext uri="{FF2B5EF4-FFF2-40B4-BE49-F238E27FC236}">
                <a16:creationId xmlns="" xmlns:a16="http://schemas.microsoft.com/office/drawing/2014/main" id="{7FB1E6D6-257C-4A3B-892A-1D3E79818D91}"/>
              </a:ext>
            </a:extLst>
          </p:cNvPr>
          <p:cNvSpPr txBox="1">
            <a:spLocks noChangeArrowheads="1"/>
          </p:cNvSpPr>
          <p:nvPr/>
        </p:nvSpPr>
        <p:spPr bwMode="auto">
          <a:xfrm>
            <a:off x="5664203" y="2057400"/>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3300"/>
                </a:solidFill>
              </a:rPr>
              <a:t>(N-2)G</a:t>
            </a:r>
          </a:p>
        </p:txBody>
      </p:sp>
      <p:sp>
        <p:nvSpPr>
          <p:cNvPr id="23" name="TextBox 39">
            <a:extLst>
              <a:ext uri="{FF2B5EF4-FFF2-40B4-BE49-F238E27FC236}">
                <a16:creationId xmlns="" xmlns:a16="http://schemas.microsoft.com/office/drawing/2014/main" id="{B6A0B177-88D4-412B-B193-C61D42C427B7}"/>
              </a:ext>
            </a:extLst>
          </p:cNvPr>
          <p:cNvSpPr txBox="1">
            <a:spLocks noChangeArrowheads="1"/>
          </p:cNvSpPr>
          <p:nvPr/>
        </p:nvSpPr>
        <p:spPr bwMode="auto">
          <a:xfrm>
            <a:off x="1136653" y="4641242"/>
            <a:ext cx="85979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latin typeface="Times New Roman" panose="02020603050405020304" pitchFamily="18" charset="0"/>
                <a:cs typeface="Times New Roman" panose="02020603050405020304" pitchFamily="18" charset="0"/>
              </a:rPr>
              <a:t>Fig 6: </a:t>
            </a:r>
            <a:r>
              <a:rPr lang="en-US" altLang="en-US" sz="2400" b="1" dirty="0">
                <a:latin typeface="Times New Roman" panose="02020603050405020304" pitchFamily="18" charset="0"/>
                <a:cs typeface="Times New Roman" panose="02020603050405020304" pitchFamily="18" charset="0"/>
              </a:rPr>
              <a:t>Typical Cash flow diagram of the </a:t>
            </a:r>
            <a:r>
              <a:rPr lang="en-US" altLang="en-US" sz="2400" b="1" dirty="0" smtClean="0">
                <a:latin typeface="Times New Roman" panose="02020603050405020304" pitchFamily="18" charset="0"/>
                <a:cs typeface="Times New Roman" panose="02020603050405020304" pitchFamily="18" charset="0"/>
              </a:rPr>
              <a:t>linear gradient </a:t>
            </a:r>
            <a:r>
              <a:rPr lang="en-US" altLang="en-US" sz="2400" b="1" dirty="0">
                <a:latin typeface="Times New Roman" panose="02020603050405020304" pitchFamily="18" charset="0"/>
                <a:cs typeface="Times New Roman" panose="02020603050405020304" pitchFamily="18" charset="0"/>
              </a:rPr>
              <a:t>series</a:t>
            </a:r>
          </a:p>
        </p:txBody>
      </p:sp>
      <p:sp>
        <p:nvSpPr>
          <p:cNvPr id="24" name="TextBox 71">
            <a:extLst>
              <a:ext uri="{FF2B5EF4-FFF2-40B4-BE49-F238E27FC236}">
                <a16:creationId xmlns="" xmlns:a16="http://schemas.microsoft.com/office/drawing/2014/main" id="{1BA50304-2595-4598-B123-53E64983EFCE}"/>
              </a:ext>
            </a:extLst>
          </p:cNvPr>
          <p:cNvSpPr txBox="1">
            <a:spLocks noChangeArrowheads="1"/>
          </p:cNvSpPr>
          <p:nvPr/>
        </p:nvSpPr>
        <p:spPr bwMode="auto">
          <a:xfrm>
            <a:off x="4826003" y="2590800"/>
            <a:ext cx="609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3300"/>
                </a:solidFill>
              </a:rPr>
              <a:t>3G</a:t>
            </a:r>
          </a:p>
        </p:txBody>
      </p:sp>
      <p:sp>
        <p:nvSpPr>
          <p:cNvPr id="25" name="TextBox 38">
            <a:extLst>
              <a:ext uri="{FF2B5EF4-FFF2-40B4-BE49-F238E27FC236}">
                <a16:creationId xmlns="" xmlns:a16="http://schemas.microsoft.com/office/drawing/2014/main" id="{666D849D-2DCA-4A2C-A1A2-F68BB8AFC099}"/>
              </a:ext>
            </a:extLst>
          </p:cNvPr>
          <p:cNvSpPr txBox="1">
            <a:spLocks noChangeArrowheads="1"/>
          </p:cNvSpPr>
          <p:nvPr/>
        </p:nvSpPr>
        <p:spPr bwMode="auto">
          <a:xfrm>
            <a:off x="6883403" y="1600200"/>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3300"/>
                </a:solidFill>
              </a:rPr>
              <a:t>(N-1)G</a:t>
            </a:r>
          </a:p>
        </p:txBody>
      </p:sp>
      <p:sp>
        <p:nvSpPr>
          <p:cNvPr id="26" name="Title 1">
            <a:extLst>
              <a:ext uri="{FF2B5EF4-FFF2-40B4-BE49-F238E27FC236}">
                <a16:creationId xmlns="" xmlns:a16="http://schemas.microsoft.com/office/drawing/2014/main" id="{4B09411C-F8E4-4103-87D7-A5437CA601E6}"/>
              </a:ext>
            </a:extLst>
          </p:cNvPr>
          <p:cNvSpPr txBox="1">
            <a:spLocks/>
          </p:cNvSpPr>
          <p:nvPr/>
        </p:nvSpPr>
        <p:spPr>
          <a:xfrm>
            <a:off x="7704631" y="2526617"/>
            <a:ext cx="2846589" cy="1280890"/>
          </a:xfrm>
          <a:prstGeom prst="rect">
            <a:avLst/>
          </a:prstGeom>
        </p:spPr>
        <p:txBody>
          <a:bodyPr/>
          <a:lst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b="1" dirty="0">
                <a:solidFill>
                  <a:srgbClr val="FF0000"/>
                </a:solidFill>
                <a:latin typeface="Times New Roman" panose="02020603050405020304" pitchFamily="18" charset="0"/>
              </a:rPr>
              <a:t>First cash flow (in year 1) is always Zero)</a:t>
            </a:r>
            <a:r>
              <a:rPr lang="en-AU" sz="2400" b="1" dirty="0">
                <a:solidFill>
                  <a:srgbClr val="FF0000"/>
                </a:solidFill>
                <a:latin typeface="Times New Roman" panose="02020603050405020304" pitchFamily="18" charset="0"/>
              </a:rPr>
              <a:t/>
            </a:r>
            <a:br>
              <a:rPr lang="en-AU" sz="2400" b="1" dirty="0">
                <a:solidFill>
                  <a:srgbClr val="FF0000"/>
                </a:solidFill>
                <a:latin typeface="Times New Roman" panose="02020603050405020304" pitchFamily="18" charset="0"/>
              </a:rPr>
            </a:br>
            <a:endParaRPr lang="en-AU" sz="2400" b="1" dirty="0">
              <a:solidFill>
                <a:srgbClr val="FF0000"/>
              </a:solidFill>
              <a:latin typeface="Times New Roman" panose="02020603050405020304" pitchFamily="18" charset="0"/>
            </a:endParaRPr>
          </a:p>
        </p:txBody>
      </p:sp>
      <p:sp>
        <p:nvSpPr>
          <p:cNvPr id="27" name="Title 1"/>
          <p:cNvSpPr>
            <a:spLocks noGrp="1"/>
          </p:cNvSpPr>
          <p:nvPr>
            <p:ph type="title"/>
          </p:nvPr>
        </p:nvSpPr>
        <p:spPr/>
        <p:txBody>
          <a:bodyPr/>
          <a:lstStyle/>
          <a:p>
            <a:r>
              <a:rPr lang="en-AU" sz="3200" b="1" dirty="0">
                <a:solidFill>
                  <a:srgbClr val="002060"/>
                </a:solidFill>
                <a:latin typeface="Times New Roman" panose="02020603050405020304" pitchFamily="18" charset="0"/>
                <a:cs typeface="Times New Roman" panose="02020603050405020304" pitchFamily="18" charset="0"/>
              </a:rPr>
              <a:t>Linear Gradient </a:t>
            </a:r>
            <a:r>
              <a:rPr lang="en-AU" sz="3200" b="1" dirty="0" smtClean="0">
                <a:solidFill>
                  <a:srgbClr val="002060"/>
                </a:solidFill>
                <a:latin typeface="Times New Roman" panose="02020603050405020304" pitchFamily="18" charset="0"/>
                <a:cs typeface="Times New Roman" panose="02020603050405020304" pitchFamily="18" charset="0"/>
              </a:rPr>
              <a:t>Series (Cont’d …) </a:t>
            </a:r>
            <a:r>
              <a:rPr lang="en-AU" dirty="0" smtClean="0"/>
              <a:t> </a:t>
            </a:r>
            <a:endParaRPr lang="en-AU" dirty="0"/>
          </a:p>
        </p:txBody>
      </p:sp>
      <p:sp>
        <p:nvSpPr>
          <p:cNvPr id="30" name="TextBox 39">
            <a:extLst>
              <a:ext uri="{FF2B5EF4-FFF2-40B4-BE49-F238E27FC236}">
                <a16:creationId xmlns="" xmlns:a16="http://schemas.microsoft.com/office/drawing/2014/main" id="{B6A0B177-88D4-412B-B193-C61D42C427B7}"/>
              </a:ext>
            </a:extLst>
          </p:cNvPr>
          <p:cNvSpPr txBox="1">
            <a:spLocks noChangeArrowheads="1"/>
          </p:cNvSpPr>
          <p:nvPr/>
        </p:nvSpPr>
        <p:spPr bwMode="auto">
          <a:xfrm>
            <a:off x="3727453" y="5248349"/>
            <a:ext cx="39771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latin typeface="Times New Roman" panose="02020603050405020304" pitchFamily="18" charset="0"/>
                <a:cs typeface="Times New Roman" panose="02020603050405020304" pitchFamily="18" charset="0"/>
              </a:rPr>
              <a:t>Figure source : [3]</a:t>
            </a:r>
            <a:endParaRPr lang="en-US" alt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50727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58800" y="412752"/>
            <a:ext cx="5524500" cy="1325563"/>
          </a:xfrm>
        </p:spPr>
        <p:txBody>
          <a:bodyPr/>
          <a:lstStyle/>
          <a:p>
            <a:r>
              <a:rPr lang="en-AU" sz="3200" b="1" dirty="0">
                <a:solidFill>
                  <a:srgbClr val="002060"/>
                </a:solidFill>
                <a:latin typeface="Times New Roman" panose="02020603050405020304" pitchFamily="18" charset="0"/>
                <a:cs typeface="Times New Roman" panose="02020603050405020304" pitchFamily="18" charset="0"/>
              </a:rPr>
              <a:t>Linear Gradient </a:t>
            </a:r>
            <a:r>
              <a:rPr lang="en-AU" sz="3200" b="1" dirty="0" smtClean="0">
                <a:solidFill>
                  <a:srgbClr val="002060"/>
                </a:solidFill>
                <a:latin typeface="Times New Roman" panose="02020603050405020304" pitchFamily="18" charset="0"/>
                <a:cs typeface="Times New Roman" panose="02020603050405020304" pitchFamily="18" charset="0"/>
              </a:rPr>
              <a:t>Series (Cont’d …) </a:t>
            </a:r>
            <a:r>
              <a:rPr lang="en-AU" dirty="0" smtClean="0"/>
              <a:t> </a:t>
            </a:r>
            <a:endParaRPr lang="en-AU" dirty="0"/>
          </a:p>
        </p:txBody>
      </p:sp>
      <p:sp>
        <p:nvSpPr>
          <p:cNvPr id="5" name="Slide Number Placeholder 5">
            <a:extLst>
              <a:ext uri="{FF2B5EF4-FFF2-40B4-BE49-F238E27FC236}">
                <a16:creationId xmlns="" xmlns:a16="http://schemas.microsoft.com/office/drawing/2014/main" id="{F9EB8D30-0FD6-40B8-96C9-FE8C5238659F}"/>
              </a:ext>
            </a:extLst>
          </p:cNvPr>
          <p:cNvSpPr>
            <a:spLocks noGrp="1"/>
          </p:cNvSpPr>
          <p:nvPr>
            <p:ph type="sldNum" sz="quarter" idx="12"/>
          </p:nvPr>
        </p:nvSpPr>
        <p:spPr>
          <a:xfrm>
            <a:off x="807720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9744CE7-BB1E-464B-9200-4EFF3C1B3B0B}" type="slidenum">
              <a:rPr lang="en-US" altLang="en-US"/>
              <a:pPr/>
              <a:t>32</a:t>
            </a:fld>
            <a:endParaRPr lang="en-US" altLang="en-US"/>
          </a:p>
        </p:txBody>
      </p:sp>
      <p:sp>
        <p:nvSpPr>
          <p:cNvPr id="6" name="Line 4">
            <a:extLst>
              <a:ext uri="{FF2B5EF4-FFF2-40B4-BE49-F238E27FC236}">
                <a16:creationId xmlns="" xmlns:a16="http://schemas.microsoft.com/office/drawing/2014/main" id="{65A05451-6D40-48D0-92C1-A3227274338E}"/>
              </a:ext>
            </a:extLst>
          </p:cNvPr>
          <p:cNvSpPr>
            <a:spLocks noChangeShapeType="1"/>
          </p:cNvSpPr>
          <p:nvPr/>
        </p:nvSpPr>
        <p:spPr bwMode="auto">
          <a:xfrm>
            <a:off x="1587500" y="3172619"/>
            <a:ext cx="3581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7" name="Line 5">
            <a:extLst>
              <a:ext uri="{FF2B5EF4-FFF2-40B4-BE49-F238E27FC236}">
                <a16:creationId xmlns="" xmlns:a16="http://schemas.microsoft.com/office/drawing/2014/main" id="{1C032E56-31A7-4279-ACE2-B52146E2D1B5}"/>
              </a:ext>
            </a:extLst>
          </p:cNvPr>
          <p:cNvSpPr>
            <a:spLocks noChangeShapeType="1"/>
          </p:cNvSpPr>
          <p:nvPr/>
        </p:nvSpPr>
        <p:spPr bwMode="auto">
          <a:xfrm flipV="1">
            <a:off x="2120900" y="2867819"/>
            <a:ext cx="0" cy="304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 name="Line 6">
            <a:extLst>
              <a:ext uri="{FF2B5EF4-FFF2-40B4-BE49-F238E27FC236}">
                <a16:creationId xmlns="" xmlns:a16="http://schemas.microsoft.com/office/drawing/2014/main" id="{6BE4B155-044B-423D-9596-FCAC57C5A113}"/>
              </a:ext>
            </a:extLst>
          </p:cNvPr>
          <p:cNvSpPr>
            <a:spLocks noChangeShapeType="1"/>
          </p:cNvSpPr>
          <p:nvPr/>
        </p:nvSpPr>
        <p:spPr bwMode="auto">
          <a:xfrm flipV="1">
            <a:off x="2806700" y="2563019"/>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 name="Line 7">
            <a:extLst>
              <a:ext uri="{FF2B5EF4-FFF2-40B4-BE49-F238E27FC236}">
                <a16:creationId xmlns="" xmlns:a16="http://schemas.microsoft.com/office/drawing/2014/main" id="{60B34CE9-BA02-4625-9492-EA2D21A003EA}"/>
              </a:ext>
            </a:extLst>
          </p:cNvPr>
          <p:cNvSpPr>
            <a:spLocks noChangeShapeType="1"/>
          </p:cNvSpPr>
          <p:nvPr/>
        </p:nvSpPr>
        <p:spPr bwMode="auto">
          <a:xfrm flipV="1">
            <a:off x="3492500" y="2258219"/>
            <a:ext cx="0" cy="914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 name="Line 8">
            <a:extLst>
              <a:ext uri="{FF2B5EF4-FFF2-40B4-BE49-F238E27FC236}">
                <a16:creationId xmlns="" xmlns:a16="http://schemas.microsoft.com/office/drawing/2014/main" id="{1A2E8B6B-8F10-45A4-B74D-8844C292C1C9}"/>
              </a:ext>
            </a:extLst>
          </p:cNvPr>
          <p:cNvSpPr>
            <a:spLocks noChangeShapeType="1"/>
          </p:cNvSpPr>
          <p:nvPr/>
        </p:nvSpPr>
        <p:spPr bwMode="auto">
          <a:xfrm flipV="1">
            <a:off x="4254500" y="1953419"/>
            <a:ext cx="0" cy="1219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1" name="Line 9">
            <a:extLst>
              <a:ext uri="{FF2B5EF4-FFF2-40B4-BE49-F238E27FC236}">
                <a16:creationId xmlns="" xmlns:a16="http://schemas.microsoft.com/office/drawing/2014/main" id="{09078DCB-C50B-4D7E-85EC-E38ABA2D1E44}"/>
              </a:ext>
            </a:extLst>
          </p:cNvPr>
          <p:cNvSpPr>
            <a:spLocks noChangeShapeType="1"/>
          </p:cNvSpPr>
          <p:nvPr/>
        </p:nvSpPr>
        <p:spPr bwMode="auto">
          <a:xfrm flipV="1">
            <a:off x="5092700" y="1572419"/>
            <a:ext cx="0" cy="1600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2" name="Line 10">
            <a:extLst>
              <a:ext uri="{FF2B5EF4-FFF2-40B4-BE49-F238E27FC236}">
                <a16:creationId xmlns="" xmlns:a16="http://schemas.microsoft.com/office/drawing/2014/main" id="{B75808D3-3D3C-45CD-AA1E-64D65EB85422}"/>
              </a:ext>
            </a:extLst>
          </p:cNvPr>
          <p:cNvSpPr>
            <a:spLocks noChangeShapeType="1"/>
          </p:cNvSpPr>
          <p:nvPr/>
        </p:nvSpPr>
        <p:spPr bwMode="auto">
          <a:xfrm>
            <a:off x="5168900" y="3172619"/>
            <a:ext cx="609600" cy="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13" name="Line 11">
            <a:extLst>
              <a:ext uri="{FF2B5EF4-FFF2-40B4-BE49-F238E27FC236}">
                <a16:creationId xmlns="" xmlns:a16="http://schemas.microsoft.com/office/drawing/2014/main" id="{38985841-FFC6-4FEF-91A6-09381E891F66}"/>
              </a:ext>
            </a:extLst>
          </p:cNvPr>
          <p:cNvSpPr>
            <a:spLocks noChangeShapeType="1"/>
          </p:cNvSpPr>
          <p:nvPr/>
        </p:nvSpPr>
        <p:spPr bwMode="auto">
          <a:xfrm>
            <a:off x="5778500" y="3172619"/>
            <a:ext cx="12192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4" name="Line 12">
            <a:extLst>
              <a:ext uri="{FF2B5EF4-FFF2-40B4-BE49-F238E27FC236}">
                <a16:creationId xmlns="" xmlns:a16="http://schemas.microsoft.com/office/drawing/2014/main" id="{6B20F65D-52F5-48C1-826A-65CF5E5FCBD1}"/>
              </a:ext>
            </a:extLst>
          </p:cNvPr>
          <p:cNvSpPr>
            <a:spLocks noChangeShapeType="1"/>
          </p:cNvSpPr>
          <p:nvPr/>
        </p:nvSpPr>
        <p:spPr bwMode="auto">
          <a:xfrm flipV="1">
            <a:off x="6083300" y="1115219"/>
            <a:ext cx="0" cy="2057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5" name="Line 13">
            <a:extLst>
              <a:ext uri="{FF2B5EF4-FFF2-40B4-BE49-F238E27FC236}">
                <a16:creationId xmlns="" xmlns:a16="http://schemas.microsoft.com/office/drawing/2014/main" id="{4906D5D7-F3FA-412A-97E6-8BE65201E28D}"/>
              </a:ext>
            </a:extLst>
          </p:cNvPr>
          <p:cNvSpPr>
            <a:spLocks noChangeShapeType="1"/>
          </p:cNvSpPr>
          <p:nvPr/>
        </p:nvSpPr>
        <p:spPr bwMode="auto">
          <a:xfrm flipV="1">
            <a:off x="6997700" y="734219"/>
            <a:ext cx="0" cy="2438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6" name="Line 14">
            <a:extLst>
              <a:ext uri="{FF2B5EF4-FFF2-40B4-BE49-F238E27FC236}">
                <a16:creationId xmlns="" xmlns:a16="http://schemas.microsoft.com/office/drawing/2014/main" id="{698E9139-1E09-4E47-8D5E-07C167F5F824}"/>
              </a:ext>
            </a:extLst>
          </p:cNvPr>
          <p:cNvSpPr>
            <a:spLocks noChangeShapeType="1"/>
          </p:cNvSpPr>
          <p:nvPr/>
        </p:nvSpPr>
        <p:spPr bwMode="auto">
          <a:xfrm flipV="1">
            <a:off x="977900" y="658019"/>
            <a:ext cx="6172200" cy="274320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17" name="Text Box 15">
            <a:extLst>
              <a:ext uri="{FF2B5EF4-FFF2-40B4-BE49-F238E27FC236}">
                <a16:creationId xmlns="" xmlns:a16="http://schemas.microsoft.com/office/drawing/2014/main" id="{A73429E2-DE55-4C50-9F77-5CC608EB8A20}"/>
              </a:ext>
            </a:extLst>
          </p:cNvPr>
          <p:cNvSpPr txBox="1">
            <a:spLocks noChangeArrowheads="1"/>
          </p:cNvSpPr>
          <p:nvPr/>
        </p:nvSpPr>
        <p:spPr bwMode="auto">
          <a:xfrm>
            <a:off x="1816100" y="2410620"/>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p>
        </p:txBody>
      </p:sp>
      <p:sp>
        <p:nvSpPr>
          <p:cNvPr id="18" name="Text Box 16">
            <a:extLst>
              <a:ext uri="{FF2B5EF4-FFF2-40B4-BE49-F238E27FC236}">
                <a16:creationId xmlns="" xmlns:a16="http://schemas.microsoft.com/office/drawing/2014/main" id="{F5761740-E0B2-4FB2-8187-FD79FDB69C99}"/>
              </a:ext>
            </a:extLst>
          </p:cNvPr>
          <p:cNvSpPr txBox="1">
            <a:spLocks noChangeArrowheads="1"/>
          </p:cNvSpPr>
          <p:nvPr/>
        </p:nvSpPr>
        <p:spPr bwMode="auto">
          <a:xfrm>
            <a:off x="2425700" y="2105820"/>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+G</a:t>
            </a:r>
          </a:p>
        </p:txBody>
      </p:sp>
      <p:sp>
        <p:nvSpPr>
          <p:cNvPr id="19" name="Text Box 17">
            <a:extLst>
              <a:ext uri="{FF2B5EF4-FFF2-40B4-BE49-F238E27FC236}">
                <a16:creationId xmlns="" xmlns:a16="http://schemas.microsoft.com/office/drawing/2014/main" id="{9AD78EB8-35F5-488A-88D3-60A481D22699}"/>
              </a:ext>
            </a:extLst>
          </p:cNvPr>
          <p:cNvSpPr txBox="1">
            <a:spLocks noChangeArrowheads="1"/>
          </p:cNvSpPr>
          <p:nvPr/>
        </p:nvSpPr>
        <p:spPr bwMode="auto">
          <a:xfrm>
            <a:off x="2959100" y="1801020"/>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+2G</a:t>
            </a:r>
          </a:p>
        </p:txBody>
      </p:sp>
      <p:sp>
        <p:nvSpPr>
          <p:cNvPr id="20" name="Text Box 18">
            <a:extLst>
              <a:ext uri="{FF2B5EF4-FFF2-40B4-BE49-F238E27FC236}">
                <a16:creationId xmlns="" xmlns:a16="http://schemas.microsoft.com/office/drawing/2014/main" id="{7B37569A-7BA1-42B8-864E-E33EEF331ABC}"/>
              </a:ext>
            </a:extLst>
          </p:cNvPr>
          <p:cNvSpPr txBox="1">
            <a:spLocks noChangeArrowheads="1"/>
          </p:cNvSpPr>
          <p:nvPr/>
        </p:nvSpPr>
        <p:spPr bwMode="auto">
          <a:xfrm>
            <a:off x="3644900" y="1572420"/>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+3G</a:t>
            </a:r>
          </a:p>
        </p:txBody>
      </p:sp>
      <p:sp>
        <p:nvSpPr>
          <p:cNvPr id="21" name="Text Box 19">
            <a:extLst>
              <a:ext uri="{FF2B5EF4-FFF2-40B4-BE49-F238E27FC236}">
                <a16:creationId xmlns="" xmlns:a16="http://schemas.microsoft.com/office/drawing/2014/main" id="{9C88C51B-504D-44A5-A539-807DC76B0DF4}"/>
              </a:ext>
            </a:extLst>
          </p:cNvPr>
          <p:cNvSpPr txBox="1">
            <a:spLocks noChangeArrowheads="1"/>
          </p:cNvSpPr>
          <p:nvPr/>
        </p:nvSpPr>
        <p:spPr bwMode="auto">
          <a:xfrm>
            <a:off x="4559300" y="1115220"/>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+4G</a:t>
            </a:r>
          </a:p>
        </p:txBody>
      </p:sp>
      <p:sp>
        <p:nvSpPr>
          <p:cNvPr id="22" name="Text Box 20">
            <a:extLst>
              <a:ext uri="{FF2B5EF4-FFF2-40B4-BE49-F238E27FC236}">
                <a16:creationId xmlns="" xmlns:a16="http://schemas.microsoft.com/office/drawing/2014/main" id="{DFC6DE43-5DB7-4D9C-A9B8-6AC391B6EF57}"/>
              </a:ext>
            </a:extLst>
          </p:cNvPr>
          <p:cNvSpPr txBox="1">
            <a:spLocks noChangeArrowheads="1"/>
          </p:cNvSpPr>
          <p:nvPr/>
        </p:nvSpPr>
        <p:spPr bwMode="auto">
          <a:xfrm>
            <a:off x="5168900" y="734220"/>
            <a:ext cx="1600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+(N-2)G</a:t>
            </a:r>
          </a:p>
        </p:txBody>
      </p:sp>
      <p:sp>
        <p:nvSpPr>
          <p:cNvPr id="23" name="Text Box 21">
            <a:extLst>
              <a:ext uri="{FF2B5EF4-FFF2-40B4-BE49-F238E27FC236}">
                <a16:creationId xmlns="" xmlns:a16="http://schemas.microsoft.com/office/drawing/2014/main" id="{A9E43965-2F6C-4C0D-A35C-2FB04D2D793C}"/>
              </a:ext>
            </a:extLst>
          </p:cNvPr>
          <p:cNvSpPr txBox="1">
            <a:spLocks noChangeArrowheads="1"/>
          </p:cNvSpPr>
          <p:nvPr/>
        </p:nvSpPr>
        <p:spPr bwMode="auto">
          <a:xfrm>
            <a:off x="7073900" y="505620"/>
            <a:ext cx="1600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+(N-1)G</a:t>
            </a:r>
          </a:p>
        </p:txBody>
      </p:sp>
      <p:sp>
        <p:nvSpPr>
          <p:cNvPr id="24" name="Text Box 22">
            <a:extLst>
              <a:ext uri="{FF2B5EF4-FFF2-40B4-BE49-F238E27FC236}">
                <a16:creationId xmlns="" xmlns:a16="http://schemas.microsoft.com/office/drawing/2014/main" id="{C9E780C2-5F6B-4F52-91F5-E59680149196}"/>
              </a:ext>
            </a:extLst>
          </p:cNvPr>
          <p:cNvSpPr txBox="1">
            <a:spLocks noChangeArrowheads="1"/>
          </p:cNvSpPr>
          <p:nvPr/>
        </p:nvSpPr>
        <p:spPr bwMode="auto">
          <a:xfrm>
            <a:off x="1358900" y="30964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0</a:t>
            </a:r>
          </a:p>
        </p:txBody>
      </p:sp>
      <p:sp>
        <p:nvSpPr>
          <p:cNvPr id="25" name="Text Box 23">
            <a:extLst>
              <a:ext uri="{FF2B5EF4-FFF2-40B4-BE49-F238E27FC236}">
                <a16:creationId xmlns="" xmlns:a16="http://schemas.microsoft.com/office/drawing/2014/main" id="{3D8E49D8-5ACB-437F-9B3F-2DFDB2476922}"/>
              </a:ext>
            </a:extLst>
          </p:cNvPr>
          <p:cNvSpPr txBox="1">
            <a:spLocks noChangeArrowheads="1"/>
          </p:cNvSpPr>
          <p:nvPr/>
        </p:nvSpPr>
        <p:spPr bwMode="auto">
          <a:xfrm>
            <a:off x="1968500" y="317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1</a:t>
            </a:r>
          </a:p>
        </p:txBody>
      </p:sp>
      <p:sp>
        <p:nvSpPr>
          <p:cNvPr id="26" name="Text Box 24">
            <a:extLst>
              <a:ext uri="{FF2B5EF4-FFF2-40B4-BE49-F238E27FC236}">
                <a16:creationId xmlns="" xmlns:a16="http://schemas.microsoft.com/office/drawing/2014/main" id="{FE0818D3-7DC7-4620-AF11-6D8CB2850BF7}"/>
              </a:ext>
            </a:extLst>
          </p:cNvPr>
          <p:cNvSpPr txBox="1">
            <a:spLocks noChangeArrowheads="1"/>
          </p:cNvSpPr>
          <p:nvPr/>
        </p:nvSpPr>
        <p:spPr bwMode="auto">
          <a:xfrm>
            <a:off x="2654300" y="317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2</a:t>
            </a:r>
          </a:p>
        </p:txBody>
      </p:sp>
      <p:sp>
        <p:nvSpPr>
          <p:cNvPr id="27" name="Text Box 25">
            <a:extLst>
              <a:ext uri="{FF2B5EF4-FFF2-40B4-BE49-F238E27FC236}">
                <a16:creationId xmlns="" xmlns:a16="http://schemas.microsoft.com/office/drawing/2014/main" id="{77F04B41-2890-470D-BFAB-1B1C65CF3DC5}"/>
              </a:ext>
            </a:extLst>
          </p:cNvPr>
          <p:cNvSpPr txBox="1">
            <a:spLocks noChangeArrowheads="1"/>
          </p:cNvSpPr>
          <p:nvPr/>
        </p:nvSpPr>
        <p:spPr bwMode="auto">
          <a:xfrm>
            <a:off x="3263900" y="317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3</a:t>
            </a:r>
          </a:p>
        </p:txBody>
      </p:sp>
      <p:sp>
        <p:nvSpPr>
          <p:cNvPr id="28" name="Text Box 26">
            <a:extLst>
              <a:ext uri="{FF2B5EF4-FFF2-40B4-BE49-F238E27FC236}">
                <a16:creationId xmlns="" xmlns:a16="http://schemas.microsoft.com/office/drawing/2014/main" id="{4E965CFB-46EE-419B-A007-21E75B01424D}"/>
              </a:ext>
            </a:extLst>
          </p:cNvPr>
          <p:cNvSpPr txBox="1">
            <a:spLocks noChangeArrowheads="1"/>
          </p:cNvSpPr>
          <p:nvPr/>
        </p:nvSpPr>
        <p:spPr bwMode="auto">
          <a:xfrm>
            <a:off x="4025900" y="317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4</a:t>
            </a:r>
          </a:p>
        </p:txBody>
      </p:sp>
      <p:sp>
        <p:nvSpPr>
          <p:cNvPr id="29" name="Text Box 27">
            <a:extLst>
              <a:ext uri="{FF2B5EF4-FFF2-40B4-BE49-F238E27FC236}">
                <a16:creationId xmlns="" xmlns:a16="http://schemas.microsoft.com/office/drawing/2014/main" id="{A32E2B24-559F-467F-9ED9-1AF94EBEF0A7}"/>
              </a:ext>
            </a:extLst>
          </p:cNvPr>
          <p:cNvSpPr txBox="1">
            <a:spLocks noChangeArrowheads="1"/>
          </p:cNvSpPr>
          <p:nvPr/>
        </p:nvSpPr>
        <p:spPr bwMode="auto">
          <a:xfrm>
            <a:off x="4864100" y="317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5</a:t>
            </a:r>
          </a:p>
        </p:txBody>
      </p:sp>
      <p:sp>
        <p:nvSpPr>
          <p:cNvPr id="30" name="Text Box 28">
            <a:extLst>
              <a:ext uri="{FF2B5EF4-FFF2-40B4-BE49-F238E27FC236}">
                <a16:creationId xmlns="" xmlns:a16="http://schemas.microsoft.com/office/drawing/2014/main" id="{E189A9EE-6ADF-46C0-8394-94B25C486F00}"/>
              </a:ext>
            </a:extLst>
          </p:cNvPr>
          <p:cNvSpPr txBox="1">
            <a:spLocks noChangeArrowheads="1"/>
          </p:cNvSpPr>
          <p:nvPr/>
        </p:nvSpPr>
        <p:spPr bwMode="auto">
          <a:xfrm>
            <a:off x="5930900" y="3172620"/>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N-1</a:t>
            </a:r>
          </a:p>
        </p:txBody>
      </p:sp>
      <p:sp>
        <p:nvSpPr>
          <p:cNvPr id="31" name="Text Box 29">
            <a:extLst>
              <a:ext uri="{FF2B5EF4-FFF2-40B4-BE49-F238E27FC236}">
                <a16:creationId xmlns="" xmlns:a16="http://schemas.microsoft.com/office/drawing/2014/main" id="{E768C315-6028-48A7-81F0-EA31CD79A3A6}"/>
              </a:ext>
            </a:extLst>
          </p:cNvPr>
          <p:cNvSpPr txBox="1">
            <a:spLocks noChangeArrowheads="1"/>
          </p:cNvSpPr>
          <p:nvPr/>
        </p:nvSpPr>
        <p:spPr bwMode="auto">
          <a:xfrm>
            <a:off x="6845300" y="317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a:t>
            </a:r>
          </a:p>
        </p:txBody>
      </p:sp>
      <p:sp>
        <p:nvSpPr>
          <p:cNvPr id="32" name="Line 30">
            <a:extLst>
              <a:ext uri="{FF2B5EF4-FFF2-40B4-BE49-F238E27FC236}">
                <a16:creationId xmlns="" xmlns:a16="http://schemas.microsoft.com/office/drawing/2014/main" id="{2037A824-F1DA-4E84-9984-B96B4F60EEF0}"/>
              </a:ext>
            </a:extLst>
          </p:cNvPr>
          <p:cNvSpPr>
            <a:spLocks noChangeShapeType="1"/>
          </p:cNvSpPr>
          <p:nvPr/>
        </p:nvSpPr>
        <p:spPr bwMode="auto">
          <a:xfrm>
            <a:off x="1600200" y="5865019"/>
            <a:ext cx="31242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3" name="Line 31">
            <a:extLst>
              <a:ext uri="{FF2B5EF4-FFF2-40B4-BE49-F238E27FC236}">
                <a16:creationId xmlns="" xmlns:a16="http://schemas.microsoft.com/office/drawing/2014/main" id="{C7664D56-7CD1-4851-BA81-FD12221DD38C}"/>
              </a:ext>
            </a:extLst>
          </p:cNvPr>
          <p:cNvSpPr>
            <a:spLocks noChangeShapeType="1"/>
          </p:cNvSpPr>
          <p:nvPr/>
        </p:nvSpPr>
        <p:spPr bwMode="auto">
          <a:xfrm flipV="1">
            <a:off x="2057400" y="4036219"/>
            <a:ext cx="0" cy="1828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4" name="Line 32">
            <a:extLst>
              <a:ext uri="{FF2B5EF4-FFF2-40B4-BE49-F238E27FC236}">
                <a16:creationId xmlns="" xmlns:a16="http://schemas.microsoft.com/office/drawing/2014/main" id="{E13CA93B-6A59-4E78-BAB9-0DEF957C09FB}"/>
              </a:ext>
            </a:extLst>
          </p:cNvPr>
          <p:cNvSpPr>
            <a:spLocks noChangeShapeType="1"/>
          </p:cNvSpPr>
          <p:nvPr/>
        </p:nvSpPr>
        <p:spPr bwMode="auto">
          <a:xfrm flipV="1">
            <a:off x="2819400" y="4341019"/>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5" name="Line 33">
            <a:extLst>
              <a:ext uri="{FF2B5EF4-FFF2-40B4-BE49-F238E27FC236}">
                <a16:creationId xmlns="" xmlns:a16="http://schemas.microsoft.com/office/drawing/2014/main" id="{880743F4-1EBD-4D04-A3B2-8BE1D151A23E}"/>
              </a:ext>
            </a:extLst>
          </p:cNvPr>
          <p:cNvSpPr>
            <a:spLocks noChangeShapeType="1"/>
          </p:cNvSpPr>
          <p:nvPr/>
        </p:nvSpPr>
        <p:spPr bwMode="auto">
          <a:xfrm flipV="1">
            <a:off x="3429000" y="4493419"/>
            <a:ext cx="0" cy="1371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6" name="Line 34">
            <a:extLst>
              <a:ext uri="{FF2B5EF4-FFF2-40B4-BE49-F238E27FC236}">
                <a16:creationId xmlns="" xmlns:a16="http://schemas.microsoft.com/office/drawing/2014/main" id="{1CFD7E25-0CD7-4459-B1EE-7BD73B5B1AE1}"/>
              </a:ext>
            </a:extLst>
          </p:cNvPr>
          <p:cNvSpPr>
            <a:spLocks noChangeShapeType="1"/>
          </p:cNvSpPr>
          <p:nvPr/>
        </p:nvSpPr>
        <p:spPr bwMode="auto">
          <a:xfrm flipV="1">
            <a:off x="4038600" y="4722019"/>
            <a:ext cx="0" cy="1143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7" name="Line 35">
            <a:extLst>
              <a:ext uri="{FF2B5EF4-FFF2-40B4-BE49-F238E27FC236}">
                <a16:creationId xmlns="" xmlns:a16="http://schemas.microsoft.com/office/drawing/2014/main" id="{27ED6F69-C8F0-428D-A547-1D8D1B9AB0B0}"/>
              </a:ext>
            </a:extLst>
          </p:cNvPr>
          <p:cNvSpPr>
            <a:spLocks noChangeShapeType="1"/>
          </p:cNvSpPr>
          <p:nvPr/>
        </p:nvSpPr>
        <p:spPr bwMode="auto">
          <a:xfrm flipV="1">
            <a:off x="4724400" y="4950619"/>
            <a:ext cx="0" cy="914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8" name="Line 36">
            <a:extLst>
              <a:ext uri="{FF2B5EF4-FFF2-40B4-BE49-F238E27FC236}">
                <a16:creationId xmlns="" xmlns:a16="http://schemas.microsoft.com/office/drawing/2014/main" id="{E6DBCBFA-74FA-42CE-95ED-20262E51BAB7}"/>
              </a:ext>
            </a:extLst>
          </p:cNvPr>
          <p:cNvSpPr>
            <a:spLocks noChangeShapeType="1"/>
          </p:cNvSpPr>
          <p:nvPr/>
        </p:nvSpPr>
        <p:spPr bwMode="auto">
          <a:xfrm flipH="1" flipV="1">
            <a:off x="5791200" y="5331619"/>
            <a:ext cx="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9" name="Line 37">
            <a:extLst>
              <a:ext uri="{FF2B5EF4-FFF2-40B4-BE49-F238E27FC236}">
                <a16:creationId xmlns="" xmlns:a16="http://schemas.microsoft.com/office/drawing/2014/main" id="{122FC252-A329-4863-B23A-CA887777A50E}"/>
              </a:ext>
            </a:extLst>
          </p:cNvPr>
          <p:cNvSpPr>
            <a:spLocks noChangeShapeType="1"/>
          </p:cNvSpPr>
          <p:nvPr/>
        </p:nvSpPr>
        <p:spPr bwMode="auto">
          <a:xfrm flipV="1">
            <a:off x="6553200" y="5560219"/>
            <a:ext cx="0" cy="304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40" name="Line 38">
            <a:extLst>
              <a:ext uri="{FF2B5EF4-FFF2-40B4-BE49-F238E27FC236}">
                <a16:creationId xmlns="" xmlns:a16="http://schemas.microsoft.com/office/drawing/2014/main" id="{F6E44139-7825-4B44-B7CA-1B74A1509503}"/>
              </a:ext>
            </a:extLst>
          </p:cNvPr>
          <p:cNvSpPr>
            <a:spLocks noChangeShapeType="1"/>
          </p:cNvSpPr>
          <p:nvPr/>
        </p:nvSpPr>
        <p:spPr bwMode="auto">
          <a:xfrm>
            <a:off x="4724400" y="5865019"/>
            <a:ext cx="762000" cy="0"/>
          </a:xfrm>
          <a:prstGeom prst="line">
            <a:avLst/>
          </a:prstGeom>
          <a:noFill/>
          <a:ln w="38100">
            <a:solidFill>
              <a:schemeClr val="tx1"/>
            </a:solidFill>
            <a:prstDash val="dashDot"/>
            <a:round/>
            <a:headEnd/>
            <a:tailEnd/>
          </a:ln>
          <a:extLst>
            <a:ext uri="{909E8E84-426E-40DD-AFC4-6F175D3DCCD1}">
              <a14:hiddenFill xmlns:a14="http://schemas.microsoft.com/office/drawing/2010/main">
                <a:noFill/>
              </a14:hiddenFill>
            </a:ext>
          </a:extLst>
        </p:spPr>
        <p:txBody>
          <a:bodyPr/>
          <a:lstStyle/>
          <a:p>
            <a:endParaRPr lang="en-AU"/>
          </a:p>
        </p:txBody>
      </p:sp>
      <p:sp>
        <p:nvSpPr>
          <p:cNvPr id="41" name="Line 39">
            <a:extLst>
              <a:ext uri="{FF2B5EF4-FFF2-40B4-BE49-F238E27FC236}">
                <a16:creationId xmlns="" xmlns:a16="http://schemas.microsoft.com/office/drawing/2014/main" id="{5FFBDE79-00D3-4B3B-81B7-017280FE12D7}"/>
              </a:ext>
            </a:extLst>
          </p:cNvPr>
          <p:cNvSpPr>
            <a:spLocks noChangeShapeType="1"/>
          </p:cNvSpPr>
          <p:nvPr/>
        </p:nvSpPr>
        <p:spPr bwMode="auto">
          <a:xfrm>
            <a:off x="5486400" y="5865019"/>
            <a:ext cx="17526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2" name="Line 40">
            <a:extLst>
              <a:ext uri="{FF2B5EF4-FFF2-40B4-BE49-F238E27FC236}">
                <a16:creationId xmlns="" xmlns:a16="http://schemas.microsoft.com/office/drawing/2014/main" id="{A6878E49-2FBA-4DDC-BD45-11793E02FF04}"/>
              </a:ext>
            </a:extLst>
          </p:cNvPr>
          <p:cNvSpPr>
            <a:spLocks noChangeShapeType="1"/>
          </p:cNvSpPr>
          <p:nvPr/>
        </p:nvSpPr>
        <p:spPr bwMode="auto">
          <a:xfrm>
            <a:off x="1676400" y="3960019"/>
            <a:ext cx="5638800" cy="190500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43" name="Text Box 41">
            <a:extLst>
              <a:ext uri="{FF2B5EF4-FFF2-40B4-BE49-F238E27FC236}">
                <a16:creationId xmlns="" xmlns:a16="http://schemas.microsoft.com/office/drawing/2014/main" id="{9D11311E-CF67-4E89-B77C-E25021E5C2E2}"/>
              </a:ext>
            </a:extLst>
          </p:cNvPr>
          <p:cNvSpPr txBox="1">
            <a:spLocks noChangeArrowheads="1"/>
          </p:cNvSpPr>
          <p:nvPr/>
        </p:nvSpPr>
        <p:spPr bwMode="auto">
          <a:xfrm>
            <a:off x="1371600" y="57126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0</a:t>
            </a:r>
          </a:p>
        </p:txBody>
      </p:sp>
      <p:sp>
        <p:nvSpPr>
          <p:cNvPr id="44" name="Text Box 42">
            <a:extLst>
              <a:ext uri="{FF2B5EF4-FFF2-40B4-BE49-F238E27FC236}">
                <a16:creationId xmlns="" xmlns:a16="http://schemas.microsoft.com/office/drawing/2014/main" id="{038B9808-402C-4E2B-B95D-DA19B4D47721}"/>
              </a:ext>
            </a:extLst>
          </p:cNvPr>
          <p:cNvSpPr txBox="1">
            <a:spLocks noChangeArrowheads="1"/>
          </p:cNvSpPr>
          <p:nvPr/>
        </p:nvSpPr>
        <p:spPr bwMode="auto">
          <a:xfrm>
            <a:off x="1905000" y="57888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1</a:t>
            </a:r>
          </a:p>
        </p:txBody>
      </p:sp>
      <p:sp>
        <p:nvSpPr>
          <p:cNvPr id="45" name="Text Box 43">
            <a:extLst>
              <a:ext uri="{FF2B5EF4-FFF2-40B4-BE49-F238E27FC236}">
                <a16:creationId xmlns="" xmlns:a16="http://schemas.microsoft.com/office/drawing/2014/main" id="{557C9549-8C6B-4BEB-A358-7378FA2F9721}"/>
              </a:ext>
            </a:extLst>
          </p:cNvPr>
          <p:cNvSpPr txBox="1">
            <a:spLocks noChangeArrowheads="1"/>
          </p:cNvSpPr>
          <p:nvPr/>
        </p:nvSpPr>
        <p:spPr bwMode="auto">
          <a:xfrm>
            <a:off x="2667000" y="57888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2</a:t>
            </a:r>
          </a:p>
        </p:txBody>
      </p:sp>
      <p:sp>
        <p:nvSpPr>
          <p:cNvPr id="46" name="Text Box 44">
            <a:extLst>
              <a:ext uri="{FF2B5EF4-FFF2-40B4-BE49-F238E27FC236}">
                <a16:creationId xmlns="" xmlns:a16="http://schemas.microsoft.com/office/drawing/2014/main" id="{64BD13FE-CA0E-46CF-AA5A-00AA6CB1A52B}"/>
              </a:ext>
            </a:extLst>
          </p:cNvPr>
          <p:cNvSpPr txBox="1">
            <a:spLocks noChangeArrowheads="1"/>
          </p:cNvSpPr>
          <p:nvPr/>
        </p:nvSpPr>
        <p:spPr bwMode="auto">
          <a:xfrm>
            <a:off x="3276600" y="57888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3</a:t>
            </a:r>
          </a:p>
        </p:txBody>
      </p:sp>
      <p:sp>
        <p:nvSpPr>
          <p:cNvPr id="47" name="Text Box 45">
            <a:extLst>
              <a:ext uri="{FF2B5EF4-FFF2-40B4-BE49-F238E27FC236}">
                <a16:creationId xmlns="" xmlns:a16="http://schemas.microsoft.com/office/drawing/2014/main" id="{09921ADD-AC52-4776-99A7-6F30F8FAEC47}"/>
              </a:ext>
            </a:extLst>
          </p:cNvPr>
          <p:cNvSpPr txBox="1">
            <a:spLocks noChangeArrowheads="1"/>
          </p:cNvSpPr>
          <p:nvPr/>
        </p:nvSpPr>
        <p:spPr bwMode="auto">
          <a:xfrm>
            <a:off x="3886200" y="57888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4</a:t>
            </a:r>
          </a:p>
        </p:txBody>
      </p:sp>
      <p:sp>
        <p:nvSpPr>
          <p:cNvPr id="48" name="Text Box 46">
            <a:extLst>
              <a:ext uri="{FF2B5EF4-FFF2-40B4-BE49-F238E27FC236}">
                <a16:creationId xmlns="" xmlns:a16="http://schemas.microsoft.com/office/drawing/2014/main" id="{2620E678-2281-4EDA-9F50-3BF01D0BE0B0}"/>
              </a:ext>
            </a:extLst>
          </p:cNvPr>
          <p:cNvSpPr txBox="1">
            <a:spLocks noChangeArrowheads="1"/>
          </p:cNvSpPr>
          <p:nvPr/>
        </p:nvSpPr>
        <p:spPr bwMode="auto">
          <a:xfrm>
            <a:off x="4572000" y="57888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5</a:t>
            </a:r>
          </a:p>
        </p:txBody>
      </p:sp>
      <p:sp>
        <p:nvSpPr>
          <p:cNvPr id="49" name="Text Box 47">
            <a:extLst>
              <a:ext uri="{FF2B5EF4-FFF2-40B4-BE49-F238E27FC236}">
                <a16:creationId xmlns="" xmlns:a16="http://schemas.microsoft.com/office/drawing/2014/main" id="{3ED1DDE8-8839-438B-87DA-F320747D1B92}"/>
              </a:ext>
            </a:extLst>
          </p:cNvPr>
          <p:cNvSpPr txBox="1">
            <a:spLocks noChangeArrowheads="1"/>
          </p:cNvSpPr>
          <p:nvPr/>
        </p:nvSpPr>
        <p:spPr bwMode="auto">
          <a:xfrm>
            <a:off x="5562600" y="5788820"/>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N-2</a:t>
            </a:r>
          </a:p>
        </p:txBody>
      </p:sp>
      <p:sp>
        <p:nvSpPr>
          <p:cNvPr id="50" name="Text Box 48">
            <a:extLst>
              <a:ext uri="{FF2B5EF4-FFF2-40B4-BE49-F238E27FC236}">
                <a16:creationId xmlns="" xmlns:a16="http://schemas.microsoft.com/office/drawing/2014/main" id="{3C88BEDB-54D3-4C67-A4C6-505046E6442D}"/>
              </a:ext>
            </a:extLst>
          </p:cNvPr>
          <p:cNvSpPr txBox="1">
            <a:spLocks noChangeArrowheads="1"/>
          </p:cNvSpPr>
          <p:nvPr/>
        </p:nvSpPr>
        <p:spPr bwMode="auto">
          <a:xfrm>
            <a:off x="6324600" y="5788820"/>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N-1</a:t>
            </a:r>
          </a:p>
        </p:txBody>
      </p:sp>
      <p:sp>
        <p:nvSpPr>
          <p:cNvPr id="51" name="Text Box 49">
            <a:extLst>
              <a:ext uri="{FF2B5EF4-FFF2-40B4-BE49-F238E27FC236}">
                <a16:creationId xmlns="" xmlns:a16="http://schemas.microsoft.com/office/drawing/2014/main" id="{C7CF51F0-90E3-4F38-8708-D1141C104294}"/>
              </a:ext>
            </a:extLst>
          </p:cNvPr>
          <p:cNvSpPr txBox="1">
            <a:spLocks noChangeArrowheads="1"/>
          </p:cNvSpPr>
          <p:nvPr/>
        </p:nvSpPr>
        <p:spPr bwMode="auto">
          <a:xfrm>
            <a:off x="1828800" y="3655220"/>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p>
        </p:txBody>
      </p:sp>
      <p:sp>
        <p:nvSpPr>
          <p:cNvPr id="52" name="Text Box 50">
            <a:extLst>
              <a:ext uri="{FF2B5EF4-FFF2-40B4-BE49-F238E27FC236}">
                <a16:creationId xmlns="" xmlns:a16="http://schemas.microsoft.com/office/drawing/2014/main" id="{36532098-F50F-4E01-8D57-225D8E0F6B77}"/>
              </a:ext>
            </a:extLst>
          </p:cNvPr>
          <p:cNvSpPr txBox="1">
            <a:spLocks noChangeArrowheads="1"/>
          </p:cNvSpPr>
          <p:nvPr/>
        </p:nvSpPr>
        <p:spPr bwMode="auto">
          <a:xfrm>
            <a:off x="2590800" y="3960020"/>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t>A</a:t>
            </a:r>
            <a:r>
              <a:rPr lang="en-US" altLang="en-US" b="1" baseline="-25000" dirty="0" smtClean="0"/>
              <a:t>1</a:t>
            </a:r>
            <a:r>
              <a:rPr lang="en-US" altLang="en-US" b="1" dirty="0" smtClean="0"/>
              <a:t>- G</a:t>
            </a:r>
            <a:endParaRPr lang="en-US" altLang="en-US" b="1" dirty="0"/>
          </a:p>
        </p:txBody>
      </p:sp>
      <p:sp>
        <p:nvSpPr>
          <p:cNvPr id="53" name="Text Box 52">
            <a:extLst>
              <a:ext uri="{FF2B5EF4-FFF2-40B4-BE49-F238E27FC236}">
                <a16:creationId xmlns="" xmlns:a16="http://schemas.microsoft.com/office/drawing/2014/main" id="{507E02F8-2F3D-4E24-B1A2-1D1B9646F15B}"/>
              </a:ext>
            </a:extLst>
          </p:cNvPr>
          <p:cNvSpPr txBox="1">
            <a:spLocks noChangeArrowheads="1"/>
          </p:cNvSpPr>
          <p:nvPr/>
        </p:nvSpPr>
        <p:spPr bwMode="auto">
          <a:xfrm>
            <a:off x="3200400" y="4112420"/>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t>A</a:t>
            </a:r>
            <a:r>
              <a:rPr lang="en-US" altLang="en-US" b="1" baseline="-25000" dirty="0" smtClean="0"/>
              <a:t>1</a:t>
            </a:r>
            <a:r>
              <a:rPr lang="en-US" altLang="en-US" b="1" dirty="0" smtClean="0"/>
              <a:t>- 2G</a:t>
            </a:r>
            <a:endParaRPr lang="en-US" altLang="en-US" b="1" dirty="0"/>
          </a:p>
        </p:txBody>
      </p:sp>
      <p:sp>
        <p:nvSpPr>
          <p:cNvPr id="54" name="Text Box 53">
            <a:extLst>
              <a:ext uri="{FF2B5EF4-FFF2-40B4-BE49-F238E27FC236}">
                <a16:creationId xmlns="" xmlns:a16="http://schemas.microsoft.com/office/drawing/2014/main" id="{12E77228-05BC-4550-9CE4-4026A582ACCD}"/>
              </a:ext>
            </a:extLst>
          </p:cNvPr>
          <p:cNvSpPr txBox="1">
            <a:spLocks noChangeArrowheads="1"/>
          </p:cNvSpPr>
          <p:nvPr/>
        </p:nvSpPr>
        <p:spPr bwMode="auto">
          <a:xfrm>
            <a:off x="3810000" y="4341020"/>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- 3G</a:t>
            </a:r>
          </a:p>
        </p:txBody>
      </p:sp>
      <p:sp>
        <p:nvSpPr>
          <p:cNvPr id="55" name="Text Box 55">
            <a:extLst>
              <a:ext uri="{FF2B5EF4-FFF2-40B4-BE49-F238E27FC236}">
                <a16:creationId xmlns="" xmlns:a16="http://schemas.microsoft.com/office/drawing/2014/main" id="{CA5203FB-11AA-4CCB-924A-EF5FDC5E3B5D}"/>
              </a:ext>
            </a:extLst>
          </p:cNvPr>
          <p:cNvSpPr txBox="1">
            <a:spLocks noChangeArrowheads="1"/>
          </p:cNvSpPr>
          <p:nvPr/>
        </p:nvSpPr>
        <p:spPr bwMode="auto">
          <a:xfrm>
            <a:off x="4648200" y="4569620"/>
            <a:ext cx="990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- 4G</a:t>
            </a:r>
          </a:p>
        </p:txBody>
      </p:sp>
      <p:sp>
        <p:nvSpPr>
          <p:cNvPr id="56" name="Text Box 56">
            <a:extLst>
              <a:ext uri="{FF2B5EF4-FFF2-40B4-BE49-F238E27FC236}">
                <a16:creationId xmlns="" xmlns:a16="http://schemas.microsoft.com/office/drawing/2014/main" id="{ECFCCAFF-D75C-4280-B35C-A0375166E9F6}"/>
              </a:ext>
            </a:extLst>
          </p:cNvPr>
          <p:cNvSpPr txBox="1">
            <a:spLocks noChangeArrowheads="1"/>
          </p:cNvSpPr>
          <p:nvPr/>
        </p:nvSpPr>
        <p:spPr bwMode="auto">
          <a:xfrm>
            <a:off x="5410200" y="4874420"/>
            <a:ext cx="1600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t>A</a:t>
            </a:r>
            <a:r>
              <a:rPr lang="en-US" altLang="en-US" b="1" baseline="-25000" dirty="0" smtClean="0"/>
              <a:t>1</a:t>
            </a:r>
            <a:r>
              <a:rPr lang="en-US" altLang="en-US" b="1" dirty="0" smtClean="0"/>
              <a:t>- (</a:t>
            </a:r>
            <a:r>
              <a:rPr lang="en-US" altLang="en-US" b="1" dirty="0"/>
              <a:t>N-1)G</a:t>
            </a:r>
          </a:p>
        </p:txBody>
      </p:sp>
      <p:sp>
        <p:nvSpPr>
          <p:cNvPr id="57" name="Text Box 57">
            <a:extLst>
              <a:ext uri="{FF2B5EF4-FFF2-40B4-BE49-F238E27FC236}">
                <a16:creationId xmlns="" xmlns:a16="http://schemas.microsoft.com/office/drawing/2014/main" id="{9E30DD7E-6EDE-45D1-A4D9-4DB49EAD22E3}"/>
              </a:ext>
            </a:extLst>
          </p:cNvPr>
          <p:cNvSpPr txBox="1">
            <a:spLocks noChangeArrowheads="1"/>
          </p:cNvSpPr>
          <p:nvPr/>
        </p:nvSpPr>
        <p:spPr bwMode="auto">
          <a:xfrm>
            <a:off x="6400800" y="5255420"/>
            <a:ext cx="1600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t>A</a:t>
            </a:r>
            <a:r>
              <a:rPr lang="en-US" altLang="en-US" b="1" baseline="-25000" dirty="0" smtClean="0"/>
              <a:t>1</a:t>
            </a:r>
            <a:r>
              <a:rPr lang="en-US" altLang="en-US" b="1" dirty="0" smtClean="0"/>
              <a:t>- (</a:t>
            </a:r>
            <a:r>
              <a:rPr lang="en-US" altLang="en-US" b="1" dirty="0"/>
              <a:t>N-2)G</a:t>
            </a:r>
          </a:p>
        </p:txBody>
      </p:sp>
      <p:sp>
        <p:nvSpPr>
          <p:cNvPr id="58" name="Text Box 58">
            <a:extLst>
              <a:ext uri="{FF2B5EF4-FFF2-40B4-BE49-F238E27FC236}">
                <a16:creationId xmlns="" xmlns:a16="http://schemas.microsoft.com/office/drawing/2014/main" id="{CF250D87-7BB9-47CA-8314-08B0D5997538}"/>
              </a:ext>
            </a:extLst>
          </p:cNvPr>
          <p:cNvSpPr txBox="1">
            <a:spLocks noChangeArrowheads="1"/>
          </p:cNvSpPr>
          <p:nvPr/>
        </p:nvSpPr>
        <p:spPr bwMode="auto">
          <a:xfrm>
            <a:off x="7162799" y="1447603"/>
            <a:ext cx="22733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solidFill>
                  <a:srgbClr val="993300"/>
                </a:solidFill>
              </a:rPr>
              <a:t>Fig 7: </a:t>
            </a:r>
            <a:r>
              <a:rPr lang="en-US" altLang="en-US" b="1" dirty="0">
                <a:solidFill>
                  <a:srgbClr val="993300"/>
                </a:solidFill>
              </a:rPr>
              <a:t>Increasing Gradient Series (G&gt;0)</a:t>
            </a:r>
          </a:p>
        </p:txBody>
      </p:sp>
      <p:sp>
        <p:nvSpPr>
          <p:cNvPr id="59" name="Text Box 59">
            <a:extLst>
              <a:ext uri="{FF2B5EF4-FFF2-40B4-BE49-F238E27FC236}">
                <a16:creationId xmlns="" xmlns:a16="http://schemas.microsoft.com/office/drawing/2014/main" id="{408C5888-3A4D-49AD-9D5F-FCE84B8E7168}"/>
              </a:ext>
            </a:extLst>
          </p:cNvPr>
          <p:cNvSpPr txBox="1">
            <a:spLocks noChangeArrowheads="1"/>
          </p:cNvSpPr>
          <p:nvPr/>
        </p:nvSpPr>
        <p:spPr bwMode="auto">
          <a:xfrm>
            <a:off x="7327899" y="4157663"/>
            <a:ext cx="23495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solidFill>
                  <a:srgbClr val="993300"/>
                </a:solidFill>
              </a:rPr>
              <a:t>Fig 8: </a:t>
            </a:r>
            <a:r>
              <a:rPr lang="en-US" altLang="en-US" b="1" dirty="0">
                <a:solidFill>
                  <a:srgbClr val="993300"/>
                </a:solidFill>
              </a:rPr>
              <a:t>Decreasing Gradient Series (G&lt;0)</a:t>
            </a:r>
          </a:p>
        </p:txBody>
      </p:sp>
      <p:sp>
        <p:nvSpPr>
          <p:cNvPr id="60" name="Line 60">
            <a:extLst>
              <a:ext uri="{FF2B5EF4-FFF2-40B4-BE49-F238E27FC236}">
                <a16:creationId xmlns="" xmlns:a16="http://schemas.microsoft.com/office/drawing/2014/main" id="{37F4961B-C4C4-46C8-AF4C-93C173F5CC8E}"/>
              </a:ext>
            </a:extLst>
          </p:cNvPr>
          <p:cNvSpPr>
            <a:spLocks noChangeShapeType="1"/>
          </p:cNvSpPr>
          <p:nvPr/>
        </p:nvSpPr>
        <p:spPr bwMode="auto">
          <a:xfrm>
            <a:off x="2120900" y="2867819"/>
            <a:ext cx="4876800" cy="0"/>
          </a:xfrm>
          <a:prstGeom prst="line">
            <a:avLst/>
          </a:prstGeom>
          <a:noFill/>
          <a:ln w="38100">
            <a:solidFill>
              <a:srgbClr val="FF3300"/>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61" name="Text Box 61">
            <a:extLst>
              <a:ext uri="{FF2B5EF4-FFF2-40B4-BE49-F238E27FC236}">
                <a16:creationId xmlns="" xmlns:a16="http://schemas.microsoft.com/office/drawing/2014/main" id="{CD5AACCA-C1FC-4C5F-9C0B-69F223D980A5}"/>
              </a:ext>
            </a:extLst>
          </p:cNvPr>
          <p:cNvSpPr txBox="1">
            <a:spLocks noChangeArrowheads="1"/>
          </p:cNvSpPr>
          <p:nvPr/>
        </p:nvSpPr>
        <p:spPr bwMode="auto">
          <a:xfrm>
            <a:off x="6997700" y="2639220"/>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solidFill>
                  <a:srgbClr val="FF3300"/>
                </a:solidFill>
              </a:rPr>
              <a:t>G =0</a:t>
            </a:r>
          </a:p>
        </p:txBody>
      </p:sp>
      <p:sp>
        <p:nvSpPr>
          <p:cNvPr id="62" name="Line 62">
            <a:extLst>
              <a:ext uri="{FF2B5EF4-FFF2-40B4-BE49-F238E27FC236}">
                <a16:creationId xmlns="" xmlns:a16="http://schemas.microsoft.com/office/drawing/2014/main" id="{B78C8E2D-193D-42E3-9FD9-1EB21BB633EF}"/>
              </a:ext>
            </a:extLst>
          </p:cNvPr>
          <p:cNvSpPr>
            <a:spLocks noChangeShapeType="1"/>
          </p:cNvSpPr>
          <p:nvPr/>
        </p:nvSpPr>
        <p:spPr bwMode="auto">
          <a:xfrm>
            <a:off x="2057400" y="4036219"/>
            <a:ext cx="4876800" cy="0"/>
          </a:xfrm>
          <a:prstGeom prst="line">
            <a:avLst/>
          </a:prstGeom>
          <a:noFill/>
          <a:ln w="38100">
            <a:solidFill>
              <a:srgbClr val="FF3300"/>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63" name="Text Box 63">
            <a:extLst>
              <a:ext uri="{FF2B5EF4-FFF2-40B4-BE49-F238E27FC236}">
                <a16:creationId xmlns="" xmlns:a16="http://schemas.microsoft.com/office/drawing/2014/main" id="{CE7DAC12-0708-4AEE-9CA1-E7E1150AC505}"/>
              </a:ext>
            </a:extLst>
          </p:cNvPr>
          <p:cNvSpPr txBox="1">
            <a:spLocks noChangeArrowheads="1"/>
          </p:cNvSpPr>
          <p:nvPr/>
        </p:nvSpPr>
        <p:spPr bwMode="auto">
          <a:xfrm>
            <a:off x="6858000" y="3807620"/>
            <a:ext cx="76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solidFill>
                  <a:srgbClr val="FF3300"/>
                </a:solidFill>
              </a:rPr>
              <a:t>G =0</a:t>
            </a:r>
          </a:p>
        </p:txBody>
      </p:sp>
      <p:sp>
        <p:nvSpPr>
          <p:cNvPr id="64" name="Text Box 29">
            <a:extLst>
              <a:ext uri="{FF2B5EF4-FFF2-40B4-BE49-F238E27FC236}">
                <a16:creationId xmlns="" xmlns:a16="http://schemas.microsoft.com/office/drawing/2014/main" id="{9124A165-BDFE-4F02-B789-E67A1A1708C6}"/>
              </a:ext>
            </a:extLst>
          </p:cNvPr>
          <p:cNvSpPr txBox="1">
            <a:spLocks noChangeArrowheads="1"/>
          </p:cNvSpPr>
          <p:nvPr/>
        </p:nvSpPr>
        <p:spPr bwMode="auto">
          <a:xfrm>
            <a:off x="7086600" y="5788820"/>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a:t>
            </a:r>
          </a:p>
        </p:txBody>
      </p:sp>
      <p:sp>
        <p:nvSpPr>
          <p:cNvPr id="65" name="TextBox 39">
            <a:extLst>
              <a:ext uri="{FF2B5EF4-FFF2-40B4-BE49-F238E27FC236}">
                <a16:creationId xmlns="" xmlns:a16="http://schemas.microsoft.com/office/drawing/2014/main" id="{B6A0B177-88D4-412B-B193-C61D42C427B7}"/>
              </a:ext>
            </a:extLst>
          </p:cNvPr>
          <p:cNvSpPr txBox="1">
            <a:spLocks noChangeArrowheads="1"/>
          </p:cNvSpPr>
          <p:nvPr/>
        </p:nvSpPr>
        <p:spPr bwMode="auto">
          <a:xfrm>
            <a:off x="7924799" y="5848500"/>
            <a:ext cx="39771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latin typeface="Times New Roman" panose="02020603050405020304" pitchFamily="18" charset="0"/>
                <a:cs typeface="Times New Roman" panose="02020603050405020304" pitchFamily="18" charset="0"/>
              </a:rPr>
              <a:t>Figure source : [3]</a:t>
            </a:r>
            <a:endParaRPr lang="en-US" alt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7071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1481" y="656768"/>
            <a:ext cx="10515600" cy="1325563"/>
          </a:xfrm>
        </p:spPr>
        <p:txBody>
          <a:bodyPr>
            <a:normAutofit/>
          </a:bodyPr>
          <a:lstStyle/>
          <a:p>
            <a:r>
              <a:rPr lang="en-US" altLang="en-US" sz="3200" b="1" u="sng" dirty="0" smtClean="0">
                <a:solidFill>
                  <a:srgbClr val="002060"/>
                </a:solidFill>
                <a:latin typeface="Constantia" panose="02030602050306030303" pitchFamily="18" charset="0"/>
              </a:rPr>
              <a:t>Future worth Factor</a:t>
            </a:r>
            <a:r>
              <a:rPr lang="en-US" altLang="en-US" sz="3200" b="1" dirty="0" smtClean="0">
                <a:solidFill>
                  <a:srgbClr val="002060"/>
                </a:solidFill>
                <a:latin typeface="Constantia" panose="02030602050306030303" pitchFamily="18" charset="0"/>
              </a:rPr>
              <a:t/>
            </a:r>
            <a:br>
              <a:rPr lang="en-US" altLang="en-US" sz="3200" b="1" dirty="0" smtClean="0">
                <a:solidFill>
                  <a:srgbClr val="002060"/>
                </a:solidFill>
                <a:latin typeface="Constantia" panose="02030602050306030303" pitchFamily="18" charset="0"/>
              </a:rPr>
            </a:br>
            <a:endParaRPr lang="en-AU" sz="3200" dirty="0">
              <a:solidFill>
                <a:srgbClr val="002060"/>
              </a:solidFill>
            </a:endParaRPr>
          </a:p>
        </p:txBody>
      </p:sp>
      <p:sp>
        <p:nvSpPr>
          <p:cNvPr id="3" name="Content Placeholder 2"/>
          <p:cNvSpPr>
            <a:spLocks noGrp="1"/>
          </p:cNvSpPr>
          <p:nvPr>
            <p:ph idx="1"/>
          </p:nvPr>
        </p:nvSpPr>
        <p:spPr/>
        <p:txBody>
          <a:bodyPr/>
          <a:lstStyle/>
          <a:p>
            <a:pPr marL="0" indent="0">
              <a:buNone/>
            </a:pPr>
            <a:r>
              <a:rPr lang="en-US" altLang="en-US" b="1" u="sng" dirty="0" smtClean="0">
                <a:solidFill>
                  <a:srgbClr val="002060"/>
                </a:solidFill>
                <a:latin typeface="Constantia" panose="02030602050306030303" pitchFamily="18" charset="0"/>
              </a:rPr>
              <a:t>To Find F, When given G, </a:t>
            </a:r>
            <a:r>
              <a:rPr lang="en-US" altLang="en-US" b="1" u="sng" dirty="0" err="1" smtClean="0">
                <a:solidFill>
                  <a:srgbClr val="002060"/>
                </a:solidFill>
                <a:latin typeface="Constantia" panose="02030602050306030303" pitchFamily="18" charset="0"/>
              </a:rPr>
              <a:t>i</a:t>
            </a:r>
            <a:r>
              <a:rPr lang="en-US" altLang="en-US" b="1" u="sng" dirty="0" smtClean="0">
                <a:solidFill>
                  <a:srgbClr val="002060"/>
                </a:solidFill>
                <a:latin typeface="Constantia" panose="02030602050306030303" pitchFamily="18" charset="0"/>
              </a:rPr>
              <a:t>, N</a:t>
            </a:r>
            <a:endParaRPr lang="en-AU" dirty="0">
              <a:solidFill>
                <a:srgbClr val="002060"/>
              </a:solidFill>
            </a:endParaRPr>
          </a:p>
        </p:txBody>
      </p:sp>
      <p:grpSp>
        <p:nvGrpSpPr>
          <p:cNvPr id="4" name="Group 3"/>
          <p:cNvGrpSpPr>
            <a:grpSpLocks/>
          </p:cNvGrpSpPr>
          <p:nvPr/>
        </p:nvGrpSpPr>
        <p:grpSpPr bwMode="auto">
          <a:xfrm>
            <a:off x="2527169" y="2146684"/>
            <a:ext cx="7137662" cy="3047817"/>
            <a:chOff x="1403" y="8829"/>
            <a:chExt cx="8756" cy="2862"/>
          </a:xfrm>
        </p:grpSpPr>
        <p:cxnSp>
          <p:nvCxnSpPr>
            <p:cNvPr id="5" name="AutoShape 718"/>
            <p:cNvCxnSpPr>
              <a:cxnSpLocks noChangeShapeType="1"/>
            </p:cNvCxnSpPr>
            <p:nvPr/>
          </p:nvCxnSpPr>
          <p:spPr bwMode="auto">
            <a:xfrm flipV="1">
              <a:off x="2697" y="10997"/>
              <a:ext cx="0" cy="251"/>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 name="AutoShape 719"/>
            <p:cNvCxnSpPr>
              <a:cxnSpLocks noChangeShapeType="1"/>
            </p:cNvCxnSpPr>
            <p:nvPr/>
          </p:nvCxnSpPr>
          <p:spPr bwMode="auto">
            <a:xfrm flipV="1">
              <a:off x="3353" y="10691"/>
              <a:ext cx="0" cy="577"/>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 name="AutoShape 720"/>
            <p:cNvCxnSpPr>
              <a:cxnSpLocks noChangeShapeType="1"/>
            </p:cNvCxnSpPr>
            <p:nvPr/>
          </p:nvCxnSpPr>
          <p:spPr bwMode="auto">
            <a:xfrm flipV="1">
              <a:off x="4044" y="10353"/>
              <a:ext cx="0" cy="910"/>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AutoShape 721"/>
            <p:cNvCxnSpPr>
              <a:cxnSpLocks noChangeShapeType="1"/>
            </p:cNvCxnSpPr>
            <p:nvPr/>
          </p:nvCxnSpPr>
          <p:spPr bwMode="auto">
            <a:xfrm flipV="1">
              <a:off x="4694" y="10018"/>
              <a:ext cx="0" cy="1230"/>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9" name="AutoShape 722"/>
            <p:cNvCxnSpPr>
              <a:cxnSpLocks noChangeShapeType="1"/>
            </p:cNvCxnSpPr>
            <p:nvPr/>
          </p:nvCxnSpPr>
          <p:spPr bwMode="auto">
            <a:xfrm flipV="1">
              <a:off x="5672" y="9612"/>
              <a:ext cx="1" cy="1636"/>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0" name="Text Box 723"/>
            <p:cNvSpPr txBox="1">
              <a:spLocks noChangeArrowheads="1"/>
            </p:cNvSpPr>
            <p:nvPr/>
          </p:nvSpPr>
          <p:spPr bwMode="auto">
            <a:xfrm>
              <a:off x="2000" y="10515"/>
              <a:ext cx="894" cy="3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800" b="1"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dirty="0">
                  <a:effectLst/>
                  <a:latin typeface="Constantia" panose="02030602050306030303" pitchFamily="18" charset="0"/>
                  <a:ea typeface="Constantia" panose="02030602050306030303" pitchFamily="18" charset="0"/>
                  <a:cs typeface="Times New Roman" panose="02020603050405020304" pitchFamily="18" charset="0"/>
                </a:rPr>
                <a:t>G</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1" name="Text Box 724"/>
            <p:cNvSpPr txBox="1">
              <a:spLocks noChangeArrowheads="1"/>
            </p:cNvSpPr>
            <p:nvPr/>
          </p:nvSpPr>
          <p:spPr bwMode="auto">
            <a:xfrm>
              <a:off x="3592" y="9576"/>
              <a:ext cx="993" cy="3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4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dirty="0">
                  <a:effectLst/>
                  <a:latin typeface="Constantia" panose="02030602050306030303" pitchFamily="18" charset="0"/>
                  <a:ea typeface="Constantia" panose="02030602050306030303" pitchFamily="18" charset="0"/>
                  <a:cs typeface="Times New Roman" panose="02020603050405020304" pitchFamily="18" charset="0"/>
                </a:rPr>
                <a:t>3G</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2" name="Text Box 725"/>
            <p:cNvSpPr txBox="1">
              <a:spLocks noChangeArrowheads="1"/>
            </p:cNvSpPr>
            <p:nvPr/>
          </p:nvSpPr>
          <p:spPr bwMode="auto">
            <a:xfrm>
              <a:off x="4045" y="9614"/>
              <a:ext cx="993" cy="364"/>
            </a:xfrm>
            <a:prstGeom prst="rect">
              <a:avLst/>
            </a:prstGeom>
            <a:solidFill>
              <a:srgbClr val="FFFFFF"/>
            </a:solidFill>
            <a:ln w="9525">
              <a:noFill/>
              <a:miter lim="800000"/>
              <a:headEnd/>
              <a:tailEnd/>
            </a:ln>
            <a:extLst/>
          </p:spPr>
          <p:txBody>
            <a:bodyPr rot="0" vert="horz" wrap="square" lIns="91440" tIns="45720" rIns="91440" bIns="45720" anchor="t" anchorCtr="0" upright="1">
              <a:noAutofit/>
            </a:bodyPr>
            <a:lstStyle/>
            <a:p>
              <a:pPr>
                <a:lnSpc>
                  <a:spcPct val="115000"/>
                </a:lnSpc>
                <a:spcAft>
                  <a:spcPts val="1000"/>
                </a:spcAft>
              </a:pPr>
              <a:r>
                <a:rPr lang="en-US" sz="24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dirty="0">
                  <a:effectLst/>
                  <a:latin typeface="Constantia" panose="02030602050306030303" pitchFamily="18" charset="0"/>
                  <a:ea typeface="Constantia" panose="02030602050306030303" pitchFamily="18" charset="0"/>
                  <a:cs typeface="Times New Roman" panose="02020603050405020304" pitchFamily="18" charset="0"/>
                </a:rPr>
                <a:t>4G</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3" name="Text Box 726"/>
            <p:cNvSpPr txBox="1">
              <a:spLocks noChangeArrowheads="1"/>
            </p:cNvSpPr>
            <p:nvPr/>
          </p:nvSpPr>
          <p:spPr bwMode="auto">
            <a:xfrm>
              <a:off x="4118" y="9134"/>
              <a:ext cx="1962" cy="364"/>
            </a:xfrm>
            <a:prstGeom prst="rect">
              <a:avLst/>
            </a:prstGeom>
            <a:solidFill>
              <a:srgbClr val="FFFFFF"/>
            </a:solidFill>
            <a:ln w="9525">
              <a:noFill/>
              <a:miter lim="800000"/>
              <a:headEnd/>
              <a:tailEnd/>
            </a:ln>
            <a:extLst/>
          </p:spPr>
          <p:txBody>
            <a:bodyPr rot="0" vert="horz" wrap="square" lIns="91440" tIns="45720" rIns="91440" bIns="45720" anchor="t" anchorCtr="0" upright="1">
              <a:noAutofit/>
            </a:bodyPr>
            <a:lstStyle/>
            <a:p>
              <a:pPr>
                <a:lnSpc>
                  <a:spcPct val="115000"/>
                </a:lnSpc>
                <a:spcAft>
                  <a:spcPts val="1000"/>
                </a:spcAft>
              </a:pPr>
              <a:r>
                <a:rPr lang="en-US" sz="24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dirty="0">
                  <a:effectLst/>
                  <a:latin typeface="Constantia" panose="02030602050306030303" pitchFamily="18" charset="0"/>
                  <a:ea typeface="Constantia" panose="02030602050306030303" pitchFamily="18" charset="0"/>
                  <a:cs typeface="Times New Roman" panose="02020603050405020304" pitchFamily="18" charset="0"/>
                </a:rPr>
                <a:t>(N-2) G</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4" name="Text Box 727"/>
            <p:cNvSpPr txBox="1">
              <a:spLocks noChangeArrowheads="1"/>
            </p:cNvSpPr>
            <p:nvPr/>
          </p:nvSpPr>
          <p:spPr bwMode="auto">
            <a:xfrm>
              <a:off x="1403" y="11124"/>
              <a:ext cx="364" cy="364"/>
            </a:xfrm>
            <a:prstGeom prst="rect">
              <a:avLst/>
            </a:prstGeom>
            <a:solidFill>
              <a:srgbClr val="FFFFFF"/>
            </a:solidFill>
            <a:ln w="9525">
              <a:noFill/>
              <a:miter lim="800000"/>
              <a:headEnd/>
              <a:tailEnd/>
            </a:ln>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0</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5" name="Text Box 728"/>
            <p:cNvSpPr txBox="1">
              <a:spLocks noChangeArrowheads="1"/>
            </p:cNvSpPr>
            <p:nvPr/>
          </p:nvSpPr>
          <p:spPr bwMode="auto">
            <a:xfrm>
              <a:off x="2041" y="11124"/>
              <a:ext cx="364" cy="364"/>
            </a:xfrm>
            <a:prstGeom prst="rect">
              <a:avLst/>
            </a:prstGeom>
            <a:solidFill>
              <a:srgbClr val="FFFFFF"/>
            </a:solidFill>
            <a:ln w="9525">
              <a:noFill/>
              <a:miter lim="800000"/>
              <a:headEnd/>
              <a:tailEnd/>
            </a:ln>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1</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6" name="Text Box 729"/>
            <p:cNvSpPr txBox="1">
              <a:spLocks noChangeArrowheads="1"/>
            </p:cNvSpPr>
            <p:nvPr/>
          </p:nvSpPr>
          <p:spPr bwMode="auto">
            <a:xfrm>
              <a:off x="2565" y="11124"/>
              <a:ext cx="364" cy="3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2</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7" name="Text Box 730"/>
            <p:cNvSpPr txBox="1">
              <a:spLocks noChangeArrowheads="1"/>
            </p:cNvSpPr>
            <p:nvPr/>
          </p:nvSpPr>
          <p:spPr bwMode="auto">
            <a:xfrm>
              <a:off x="3161" y="11124"/>
              <a:ext cx="364" cy="56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3</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8" name="Text Box 731"/>
            <p:cNvSpPr txBox="1">
              <a:spLocks noChangeArrowheads="1"/>
            </p:cNvSpPr>
            <p:nvPr/>
          </p:nvSpPr>
          <p:spPr bwMode="auto">
            <a:xfrm>
              <a:off x="3815" y="11124"/>
              <a:ext cx="364" cy="56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4</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19" name="Text Box 732"/>
            <p:cNvSpPr txBox="1">
              <a:spLocks noChangeArrowheads="1"/>
            </p:cNvSpPr>
            <p:nvPr/>
          </p:nvSpPr>
          <p:spPr bwMode="auto">
            <a:xfrm>
              <a:off x="4543" y="11124"/>
              <a:ext cx="364" cy="56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5</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20" name="Text Box 733"/>
            <p:cNvSpPr txBox="1">
              <a:spLocks noChangeArrowheads="1"/>
            </p:cNvSpPr>
            <p:nvPr/>
          </p:nvSpPr>
          <p:spPr bwMode="auto">
            <a:xfrm>
              <a:off x="5332" y="11164"/>
              <a:ext cx="1018" cy="364"/>
            </a:xfrm>
            <a:prstGeom prst="rect">
              <a:avLst/>
            </a:prstGeom>
            <a:noFill/>
            <a:ln w="9525">
              <a:noFill/>
              <a:miter lim="800000"/>
              <a:headEnd/>
              <a:tailEnd/>
            </a:ln>
            <a:extLst/>
          </p:spPr>
          <p:txBody>
            <a:bodyPr rot="0" vert="horz" wrap="square" lIns="91440" tIns="45720" rIns="91440" bIns="45720" anchor="t" anchorCtr="0" upright="1">
              <a:noAutofit/>
            </a:bodyPr>
            <a:lstStyle/>
            <a:p>
              <a:pPr>
                <a:lnSpc>
                  <a:spcPct val="115000"/>
                </a:lnSpc>
                <a:spcAft>
                  <a:spcPts val="1000"/>
                </a:spcAft>
              </a:pPr>
              <a:r>
                <a:rPr lang="en-US" sz="2000" dirty="0">
                  <a:effectLst/>
                  <a:latin typeface="Constantia" panose="02030602050306030303" pitchFamily="18" charset="0"/>
                  <a:ea typeface="Constantia" panose="02030602050306030303" pitchFamily="18" charset="0"/>
                  <a:cs typeface="Times New Roman" panose="02020603050405020304" pitchFamily="18" charset="0"/>
                </a:rPr>
                <a:t>N-1</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cxnSp>
          <p:nvCxnSpPr>
            <p:cNvPr id="21" name="AutoShape 734"/>
            <p:cNvCxnSpPr>
              <a:cxnSpLocks noChangeShapeType="1"/>
            </p:cNvCxnSpPr>
            <p:nvPr/>
          </p:nvCxnSpPr>
          <p:spPr bwMode="auto">
            <a:xfrm>
              <a:off x="5561" y="11248"/>
              <a:ext cx="997" cy="0"/>
            </a:xfrm>
            <a:prstGeom prst="straightConnector1">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2" name="AutoShape 735"/>
            <p:cNvCxnSpPr>
              <a:cxnSpLocks noChangeShapeType="1"/>
            </p:cNvCxnSpPr>
            <p:nvPr/>
          </p:nvCxnSpPr>
          <p:spPr bwMode="auto">
            <a:xfrm>
              <a:off x="4792" y="11248"/>
              <a:ext cx="794" cy="0"/>
            </a:xfrm>
            <a:prstGeom prst="straightConnector1">
              <a:avLst/>
            </a:prstGeom>
            <a:noFill/>
            <a:ln w="2857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3" name="AutoShape 736"/>
            <p:cNvCxnSpPr>
              <a:cxnSpLocks noChangeShapeType="1"/>
            </p:cNvCxnSpPr>
            <p:nvPr/>
          </p:nvCxnSpPr>
          <p:spPr bwMode="auto">
            <a:xfrm>
              <a:off x="1564" y="11248"/>
              <a:ext cx="3280" cy="0"/>
            </a:xfrm>
            <a:prstGeom prst="straightConnector1">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24" name="AutoShape 737"/>
            <p:cNvCxnSpPr>
              <a:cxnSpLocks noChangeShapeType="1"/>
            </p:cNvCxnSpPr>
            <p:nvPr/>
          </p:nvCxnSpPr>
          <p:spPr bwMode="auto">
            <a:xfrm flipV="1">
              <a:off x="2208" y="9208"/>
              <a:ext cx="4291" cy="2000"/>
            </a:xfrm>
            <a:prstGeom prst="straightConnector1">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25" name="Text Box 738"/>
            <p:cNvSpPr txBox="1">
              <a:spLocks noChangeArrowheads="1"/>
            </p:cNvSpPr>
            <p:nvPr/>
          </p:nvSpPr>
          <p:spPr bwMode="auto">
            <a:xfrm>
              <a:off x="2626" y="10258"/>
              <a:ext cx="1014" cy="3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4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dirty="0">
                  <a:effectLst/>
                  <a:latin typeface="Constantia" panose="02030602050306030303" pitchFamily="18" charset="0"/>
                  <a:ea typeface="Constantia" panose="02030602050306030303" pitchFamily="18" charset="0"/>
                  <a:cs typeface="Times New Roman" panose="02020603050405020304" pitchFamily="18" charset="0"/>
                </a:rPr>
                <a:t>2G</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26" name="Text Box 739"/>
            <p:cNvSpPr txBox="1">
              <a:spLocks noChangeArrowheads="1"/>
            </p:cNvSpPr>
            <p:nvPr/>
          </p:nvSpPr>
          <p:spPr bwMode="auto">
            <a:xfrm>
              <a:off x="6276" y="11164"/>
              <a:ext cx="1018" cy="3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2000">
                  <a:effectLst/>
                  <a:latin typeface="Constantia" panose="02030602050306030303" pitchFamily="18" charset="0"/>
                  <a:ea typeface="Constantia" panose="02030602050306030303" pitchFamily="18" charset="0"/>
                  <a:cs typeface="Times New Roman" panose="02020603050405020304" pitchFamily="18" charset="0"/>
                </a:rPr>
                <a:t>N</a:t>
              </a:r>
              <a:endParaRPr lang="en-AU" sz="2000">
                <a:effectLst/>
                <a:latin typeface="Constantia" panose="02030602050306030303" pitchFamily="18" charset="0"/>
                <a:ea typeface="Constantia" panose="02030602050306030303" pitchFamily="18" charset="0"/>
                <a:cs typeface="Times New Roman" panose="02020603050405020304" pitchFamily="18" charset="0"/>
              </a:endParaRPr>
            </a:p>
          </p:txBody>
        </p:sp>
        <p:cxnSp>
          <p:nvCxnSpPr>
            <p:cNvPr id="27" name="AutoShape 740"/>
            <p:cNvCxnSpPr>
              <a:cxnSpLocks noChangeShapeType="1"/>
            </p:cNvCxnSpPr>
            <p:nvPr/>
          </p:nvCxnSpPr>
          <p:spPr bwMode="auto">
            <a:xfrm flipV="1">
              <a:off x="6498" y="9248"/>
              <a:ext cx="1" cy="1960"/>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8" name="Text Box 741"/>
            <p:cNvSpPr txBox="1">
              <a:spLocks noChangeArrowheads="1"/>
            </p:cNvSpPr>
            <p:nvPr/>
          </p:nvSpPr>
          <p:spPr bwMode="auto">
            <a:xfrm>
              <a:off x="5682" y="8829"/>
              <a:ext cx="1432" cy="36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nSpc>
                  <a:spcPct val="115000"/>
                </a:lnSpc>
                <a:spcAft>
                  <a:spcPts val="1000"/>
                </a:spcAft>
              </a:pPr>
              <a:r>
                <a:rPr lang="en-US" sz="1100" dirty="0">
                  <a:effectLst/>
                  <a:latin typeface="Constantia" panose="02030602050306030303" pitchFamily="18" charset="0"/>
                  <a:ea typeface="Constantia" panose="02030602050306030303" pitchFamily="18" charset="0"/>
                  <a:cs typeface="Times New Roman" panose="02020603050405020304" pitchFamily="18" charset="0"/>
                </a:rPr>
                <a:t>     </a:t>
              </a:r>
              <a:r>
                <a:rPr lang="en-US" sz="2000" dirty="0">
                  <a:effectLst/>
                  <a:latin typeface="Constantia" panose="02030602050306030303" pitchFamily="18" charset="0"/>
                  <a:ea typeface="Constantia" panose="02030602050306030303" pitchFamily="18" charset="0"/>
                  <a:cs typeface="Times New Roman" panose="02020603050405020304" pitchFamily="18" charset="0"/>
                </a:rPr>
                <a:t>(N-1) G</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sp>
          <p:nvSpPr>
            <p:cNvPr id="29" name="Text Box 742"/>
            <p:cNvSpPr txBox="1">
              <a:spLocks noChangeArrowheads="1"/>
            </p:cNvSpPr>
            <p:nvPr/>
          </p:nvSpPr>
          <p:spPr bwMode="auto">
            <a:xfrm>
              <a:off x="7015" y="9494"/>
              <a:ext cx="3144" cy="171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pPr algn="just">
                <a:lnSpc>
                  <a:spcPct val="115000"/>
                </a:lnSpc>
                <a:spcAft>
                  <a:spcPts val="1000"/>
                </a:spcAft>
              </a:pPr>
              <a:r>
                <a:rPr lang="en-US" sz="2000" b="1" dirty="0">
                  <a:effectLst/>
                  <a:latin typeface="Constantia" panose="02030602050306030303" pitchFamily="18" charset="0"/>
                  <a:ea typeface="Constantia" panose="02030602050306030303" pitchFamily="18" charset="0"/>
                  <a:cs typeface="Times New Roman" panose="02020603050405020304" pitchFamily="18" charset="0"/>
                </a:rPr>
                <a:t>First cash flow occurs at the end of period two i.e. first cash flow is zero</a:t>
              </a:r>
              <a:endParaRPr lang="en-AU" sz="2000" dirty="0">
                <a:effectLst/>
                <a:latin typeface="Constantia" panose="02030602050306030303" pitchFamily="18" charset="0"/>
                <a:ea typeface="Constantia" panose="02030602050306030303" pitchFamily="18" charset="0"/>
                <a:cs typeface="Times New Roman" panose="02020603050405020304" pitchFamily="18" charset="0"/>
              </a:endParaRPr>
            </a:p>
          </p:txBody>
        </p:sp>
      </p:grpSp>
      <p:cxnSp>
        <p:nvCxnSpPr>
          <p:cNvPr id="33" name="AutoShape 719"/>
          <p:cNvCxnSpPr>
            <a:cxnSpLocks noChangeShapeType="1"/>
          </p:cNvCxnSpPr>
          <p:nvPr/>
        </p:nvCxnSpPr>
        <p:spPr bwMode="auto">
          <a:xfrm flipV="1">
            <a:off x="6682438" y="1675100"/>
            <a:ext cx="0" cy="614462"/>
          </a:xfrm>
          <a:prstGeom prst="straightConnector1">
            <a:avLst/>
          </a:prstGeom>
          <a:noFill/>
          <a:ln w="2857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34" name="Rectangle 33"/>
          <p:cNvSpPr/>
          <p:nvPr/>
        </p:nvSpPr>
        <p:spPr>
          <a:xfrm>
            <a:off x="6426309" y="1372398"/>
            <a:ext cx="621709" cy="369332"/>
          </a:xfrm>
          <a:prstGeom prst="rect">
            <a:avLst/>
          </a:prstGeom>
        </p:spPr>
        <p:txBody>
          <a:bodyPr wrap="none">
            <a:spAutoFit/>
          </a:bodyPr>
          <a:lstStyle/>
          <a:p>
            <a:r>
              <a:rPr lang="en-US" altLang="en-US" b="1" dirty="0" smtClean="0">
                <a:latin typeface="Times New Roman" panose="02020603050405020304" pitchFamily="18" charset="0"/>
                <a:cs typeface="Times New Roman" panose="02020603050405020304" pitchFamily="18" charset="0"/>
              </a:rPr>
              <a:t>F =?</a:t>
            </a:r>
            <a:endParaRPr lang="en-AU" dirty="0"/>
          </a:p>
        </p:txBody>
      </p:sp>
    </p:spTree>
    <p:extLst>
      <p:ext uri="{BB962C8B-B14F-4D97-AF65-F5344CB8AC3E}">
        <p14:creationId xmlns:p14="http://schemas.microsoft.com/office/powerpoint/2010/main" val="38497364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3099" y="1520824"/>
            <a:ext cx="9720152" cy="5032376"/>
          </a:xfrm>
        </p:spPr>
        <p:txBody>
          <a:bodyPr>
            <a:normAutofit fontScale="92500" lnSpcReduction="10000"/>
          </a:bodyPr>
          <a:lstStyle/>
          <a:p>
            <a:pPr marL="0" indent="0" algn="just">
              <a:lnSpc>
                <a:spcPct val="110000"/>
              </a:lnSpc>
              <a:buNone/>
            </a:pPr>
            <a:r>
              <a:rPr lang="en-US" b="1" dirty="0">
                <a:latin typeface="Times New Roman" panose="02020603050405020304" pitchFamily="18" charset="0"/>
                <a:cs typeface="Times New Roman" panose="02020603050405020304" pitchFamily="18" charset="0"/>
              </a:rPr>
              <a:t>F = G (F/A,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N-1) + G (F/A,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N-2) + …………+ G (F/A,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2) + G (F/A, </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1)</a:t>
            </a:r>
            <a:endParaRPr lang="en-AU" b="1" dirty="0">
              <a:latin typeface="Times New Roman" panose="02020603050405020304" pitchFamily="18" charset="0"/>
              <a:cs typeface="Times New Roman" panose="02020603050405020304" pitchFamily="18" charset="0"/>
            </a:endParaRP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F = G { [(1+i)</a:t>
            </a:r>
            <a:r>
              <a:rPr lang="en-AU" b="1" baseline="30000" dirty="0" smtClean="0">
                <a:latin typeface="Times New Roman" panose="02020603050405020304" pitchFamily="18" charset="0"/>
                <a:cs typeface="Times New Roman" panose="02020603050405020304" pitchFamily="18" charset="0"/>
              </a:rPr>
              <a:t>N-1</a:t>
            </a:r>
            <a:r>
              <a:rPr lang="en-AU" b="1" dirty="0" smtClean="0">
                <a:latin typeface="Times New Roman" panose="02020603050405020304" pitchFamily="18" charset="0"/>
                <a:cs typeface="Times New Roman" panose="02020603050405020304" pitchFamily="18" charset="0"/>
              </a:rPr>
              <a:t>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[(1+i)</a:t>
            </a:r>
            <a:r>
              <a:rPr lang="en-AU" b="1" baseline="30000" dirty="0" smtClean="0">
                <a:latin typeface="Times New Roman" panose="02020603050405020304" pitchFamily="18" charset="0"/>
                <a:cs typeface="Times New Roman" panose="02020603050405020304" pitchFamily="18" charset="0"/>
              </a:rPr>
              <a:t>N-2</a:t>
            </a:r>
            <a:r>
              <a:rPr lang="en-AU" b="1" dirty="0" smtClean="0">
                <a:latin typeface="Times New Roman" panose="02020603050405020304" pitchFamily="18" charset="0"/>
                <a:cs typeface="Times New Roman" panose="02020603050405020304" pitchFamily="18" charset="0"/>
              </a:rPr>
              <a:t>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 ………… + {[(1+i)</a:t>
            </a:r>
            <a:r>
              <a:rPr lang="en-AU" b="1" baseline="30000" dirty="0" smtClean="0">
                <a:latin typeface="Times New Roman" panose="02020603050405020304" pitchFamily="18" charset="0"/>
                <a:cs typeface="Times New Roman" panose="02020603050405020304" pitchFamily="18" charset="0"/>
              </a:rPr>
              <a:t>2</a:t>
            </a:r>
            <a:r>
              <a:rPr lang="en-AU" b="1" dirty="0" smtClean="0">
                <a:latin typeface="Times New Roman" panose="02020603050405020304" pitchFamily="18" charset="0"/>
                <a:cs typeface="Times New Roman" panose="02020603050405020304" pitchFamily="18" charset="0"/>
              </a:rPr>
              <a:t>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   {[(1+i)</a:t>
            </a:r>
            <a:r>
              <a:rPr lang="en-AU" b="1" baseline="30000" dirty="0" smtClean="0">
                <a:latin typeface="Times New Roman" panose="02020603050405020304" pitchFamily="18" charset="0"/>
                <a:cs typeface="Times New Roman" panose="02020603050405020304" pitchFamily="18" charset="0"/>
              </a:rPr>
              <a:t>1</a:t>
            </a:r>
            <a:r>
              <a:rPr lang="en-AU" b="1" dirty="0" smtClean="0">
                <a:latin typeface="Times New Roman" panose="02020603050405020304" pitchFamily="18" charset="0"/>
                <a:cs typeface="Times New Roman" panose="02020603050405020304" pitchFamily="18" charset="0"/>
              </a:rPr>
              <a:t> -1]/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F = G/</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{(1+i)</a:t>
            </a:r>
            <a:r>
              <a:rPr lang="en-AU" b="1" baseline="30000" dirty="0" smtClean="0">
                <a:latin typeface="Times New Roman" panose="02020603050405020304" pitchFamily="18" charset="0"/>
                <a:cs typeface="Times New Roman" panose="02020603050405020304" pitchFamily="18" charset="0"/>
              </a:rPr>
              <a:t>N-1</a:t>
            </a:r>
            <a:r>
              <a:rPr lang="en-AU" b="1" dirty="0" smtClean="0">
                <a:latin typeface="Times New Roman" panose="02020603050405020304" pitchFamily="18" charset="0"/>
                <a:cs typeface="Times New Roman" panose="02020603050405020304" pitchFamily="18" charset="0"/>
              </a:rPr>
              <a:t> + (1+i)</a:t>
            </a:r>
            <a:r>
              <a:rPr lang="en-AU" b="1" baseline="30000" dirty="0" smtClean="0">
                <a:latin typeface="Times New Roman" panose="02020603050405020304" pitchFamily="18" charset="0"/>
                <a:cs typeface="Times New Roman" panose="02020603050405020304" pitchFamily="18" charset="0"/>
              </a:rPr>
              <a:t>N-2</a:t>
            </a:r>
            <a:r>
              <a:rPr lang="en-AU" b="1" dirty="0" smtClean="0">
                <a:latin typeface="Times New Roman" panose="02020603050405020304" pitchFamily="18" charset="0"/>
                <a:cs typeface="Times New Roman" panose="02020603050405020304" pitchFamily="18" charset="0"/>
              </a:rPr>
              <a:t> + ……. + (1+i)</a:t>
            </a:r>
            <a:r>
              <a:rPr lang="en-AU" b="1" baseline="30000" dirty="0" smtClean="0">
                <a:latin typeface="Times New Roman" panose="02020603050405020304" pitchFamily="18" charset="0"/>
                <a:cs typeface="Times New Roman" panose="02020603050405020304" pitchFamily="18" charset="0"/>
              </a:rPr>
              <a:t>2</a:t>
            </a:r>
            <a:r>
              <a:rPr lang="en-AU" b="1" dirty="0" smtClean="0">
                <a:latin typeface="Times New Roman" panose="02020603050405020304" pitchFamily="18" charset="0"/>
                <a:cs typeface="Times New Roman" panose="02020603050405020304" pitchFamily="18" charset="0"/>
              </a:rPr>
              <a:t> + (1+i)</a:t>
            </a:r>
            <a:r>
              <a:rPr lang="en-AU" b="1" baseline="30000" dirty="0" smtClean="0">
                <a:latin typeface="Times New Roman" panose="02020603050405020304" pitchFamily="18" charset="0"/>
                <a:cs typeface="Times New Roman" panose="02020603050405020304" pitchFamily="18" charset="0"/>
              </a:rPr>
              <a:t>1</a:t>
            </a:r>
            <a:r>
              <a:rPr lang="en-AU" b="1" dirty="0" smtClean="0">
                <a:latin typeface="Times New Roman" panose="02020603050405020304" pitchFamily="18" charset="0"/>
                <a:cs typeface="Times New Roman" panose="02020603050405020304" pitchFamily="18" charset="0"/>
              </a:rPr>
              <a:t> }  </a:t>
            </a:r>
          </a:p>
          <a:p>
            <a:pPr algn="ctr">
              <a:buNone/>
            </a:pPr>
            <a:r>
              <a:rPr lang="en-AU" b="1" dirty="0" smtClean="0">
                <a:solidFill>
                  <a:srgbClr val="C00000"/>
                </a:solidFill>
                <a:latin typeface="Times New Roman" panose="02020603050405020304" pitchFamily="18" charset="0"/>
                <a:cs typeface="Times New Roman" panose="02020603050405020304" pitchFamily="18" charset="0"/>
              </a:rPr>
              <a:t>F </a:t>
            </a:r>
            <a:r>
              <a:rPr lang="en-AU" b="1" dirty="0" smtClean="0">
                <a:latin typeface="Times New Roman" panose="02020603050405020304" pitchFamily="18" charset="0"/>
                <a:cs typeface="Times New Roman" panose="02020603050405020304" pitchFamily="18" charset="0"/>
              </a:rPr>
              <a:t> </a:t>
            </a:r>
            <a:r>
              <a:rPr lang="en-AU" b="1" dirty="0" smtClean="0">
                <a:solidFill>
                  <a:srgbClr val="C00000"/>
                </a:solidFill>
                <a:latin typeface="Times New Roman" panose="02020603050405020304" pitchFamily="18" charset="0"/>
                <a:cs typeface="Times New Roman" panose="02020603050405020304" pitchFamily="18" charset="0"/>
              </a:rPr>
              <a:t>=</a:t>
            </a:r>
            <a:r>
              <a:rPr lang="en-AU" b="1" dirty="0" smtClean="0">
                <a:latin typeface="Times New Roman" panose="02020603050405020304" pitchFamily="18" charset="0"/>
                <a:cs typeface="Times New Roman" panose="02020603050405020304" pitchFamily="18" charset="0"/>
              </a:rPr>
              <a:t> </a:t>
            </a:r>
            <a:r>
              <a:rPr lang="en-US" altLang="en-US" b="1" dirty="0" smtClean="0">
                <a:solidFill>
                  <a:srgbClr val="C00000"/>
                </a:solidFill>
                <a:latin typeface="Constantia" panose="02030602050306030303" pitchFamily="18" charset="0"/>
              </a:rPr>
              <a:t>G {(1+i)</a:t>
            </a:r>
            <a:r>
              <a:rPr lang="en-US" altLang="en-US" b="1" baseline="30000" dirty="0" smtClean="0">
                <a:solidFill>
                  <a:srgbClr val="C00000"/>
                </a:solidFill>
                <a:latin typeface="Constantia" panose="02030602050306030303" pitchFamily="18" charset="0"/>
              </a:rPr>
              <a:t>N </a:t>
            </a:r>
            <a:r>
              <a:rPr lang="en-US" altLang="en-US" b="1" dirty="0" smtClean="0">
                <a:solidFill>
                  <a:srgbClr val="C00000"/>
                </a:solidFill>
                <a:latin typeface="Constantia" panose="02030602050306030303" pitchFamily="18" charset="0"/>
              </a:rPr>
              <a:t>-1} - NG</a:t>
            </a:r>
          </a:p>
          <a:p>
            <a:pPr>
              <a:buNone/>
            </a:pPr>
            <a:r>
              <a:rPr lang="en-US" altLang="en-US" b="1" dirty="0" smtClean="0">
                <a:solidFill>
                  <a:srgbClr val="C00000"/>
                </a:solidFill>
                <a:latin typeface="Constantia" panose="02030602050306030303" pitchFamily="18" charset="0"/>
              </a:rPr>
              <a:t>                                                 </a:t>
            </a:r>
            <a:r>
              <a:rPr lang="en-US" altLang="en-US" b="1" dirty="0" err="1" smtClean="0">
                <a:solidFill>
                  <a:srgbClr val="C00000"/>
                </a:solidFill>
                <a:latin typeface="Constantia" panose="02030602050306030303" pitchFamily="18" charset="0"/>
              </a:rPr>
              <a:t>i</a:t>
            </a:r>
            <a:r>
              <a:rPr lang="en-US" altLang="en-US" b="1" dirty="0" smtClean="0">
                <a:solidFill>
                  <a:srgbClr val="C00000"/>
                </a:solidFill>
                <a:latin typeface="Constantia" panose="02030602050306030303" pitchFamily="18" charset="0"/>
              </a:rPr>
              <a:t>           </a:t>
            </a:r>
            <a:r>
              <a:rPr lang="en-US" altLang="en-US" b="1" dirty="0" err="1" smtClean="0">
                <a:solidFill>
                  <a:srgbClr val="C00000"/>
                </a:solidFill>
                <a:latin typeface="Constantia" panose="02030602050306030303" pitchFamily="18" charset="0"/>
              </a:rPr>
              <a:t>i</a:t>
            </a:r>
            <a:r>
              <a:rPr lang="en-US" altLang="en-US" b="1" dirty="0" smtClean="0">
                <a:solidFill>
                  <a:srgbClr val="C00000"/>
                </a:solidFill>
                <a:latin typeface="Constantia" panose="02030602050306030303" pitchFamily="18" charset="0"/>
              </a:rPr>
              <a:t>             </a:t>
            </a:r>
            <a:r>
              <a:rPr lang="en-US" altLang="en-US" b="1" dirty="0" err="1" smtClean="0">
                <a:solidFill>
                  <a:srgbClr val="C00000"/>
                </a:solidFill>
                <a:latin typeface="Constantia" panose="02030602050306030303" pitchFamily="18" charset="0"/>
              </a:rPr>
              <a:t>i</a:t>
            </a:r>
            <a:endParaRPr lang="en-US" altLang="en-US" b="1" dirty="0" smtClean="0">
              <a:solidFill>
                <a:srgbClr val="C00000"/>
              </a:solidFill>
              <a:latin typeface="Constantia" panose="02030602050306030303" pitchFamily="18" charset="0"/>
            </a:endParaRPr>
          </a:p>
          <a:p>
            <a:pPr marL="0" indent="0" algn="just">
              <a:buNone/>
            </a:pPr>
            <a:r>
              <a:rPr lang="en-US" b="1" i="1" dirty="0" smtClean="0">
                <a:effectLst/>
                <a:latin typeface="Times New Roman" panose="02020603050405020304" pitchFamily="18" charset="0"/>
                <a:ea typeface="Times New Roman" panose="02020603050405020304" pitchFamily="18" charset="0"/>
              </a:rPr>
              <a:t>                         </a:t>
            </a:r>
          </a:p>
          <a:p>
            <a:pPr marL="0" indent="0" algn="just">
              <a:buNone/>
            </a:pPr>
            <a:r>
              <a:rPr lang="en-US" b="1" i="1" dirty="0" smtClean="0">
                <a:effectLst/>
                <a:latin typeface="Times New Roman" panose="02020603050405020304" pitchFamily="18" charset="0"/>
                <a:ea typeface="Times New Roman" panose="02020603050405020304" pitchFamily="18" charset="0"/>
              </a:rPr>
              <a:t>                    Gradient to Future equivalent factor</a:t>
            </a:r>
            <a:r>
              <a:rPr lang="en-US" b="1" dirty="0" smtClean="0">
                <a:effectLst/>
                <a:latin typeface="Times New Roman" panose="02020603050405020304" pitchFamily="18" charset="0"/>
                <a:ea typeface="Times New Roman" panose="02020603050405020304" pitchFamily="18" charset="0"/>
              </a:rPr>
              <a:t> </a:t>
            </a:r>
            <a:endParaRPr lang="en-AU" b="1" dirty="0" smtClean="0">
              <a:effectLst/>
              <a:latin typeface="Times New Roman" panose="02020603050405020304" pitchFamily="18" charset="0"/>
              <a:ea typeface="Times New Roman" panose="02020603050405020304" pitchFamily="18" charset="0"/>
            </a:endParaRPr>
          </a:p>
          <a:p>
            <a:pPr algn="ctr">
              <a:buNone/>
            </a:pPr>
            <a:r>
              <a:rPr lang="en-US" altLang="en-US" b="1" dirty="0" smtClean="0">
                <a:solidFill>
                  <a:srgbClr val="993300"/>
                </a:solidFill>
                <a:latin typeface="Constantia" panose="02030602050306030303" pitchFamily="18" charset="0"/>
              </a:rPr>
              <a:t>Functionally, </a:t>
            </a:r>
          </a:p>
          <a:p>
            <a:pPr algn="ctr">
              <a:buNone/>
            </a:pPr>
            <a:r>
              <a:rPr lang="en-US" altLang="en-US" b="1" dirty="0" smtClean="0">
                <a:solidFill>
                  <a:srgbClr val="993300"/>
                </a:solidFill>
                <a:latin typeface="Constantia" panose="02030602050306030303" pitchFamily="18" charset="0"/>
              </a:rPr>
              <a:t>F = G (F/G, </a:t>
            </a:r>
            <a:r>
              <a:rPr lang="en-US" altLang="en-US" b="1" dirty="0" err="1" smtClean="0">
                <a:solidFill>
                  <a:srgbClr val="993300"/>
                </a:solidFill>
                <a:latin typeface="Constantia" panose="02030602050306030303" pitchFamily="18" charset="0"/>
              </a:rPr>
              <a:t>i</a:t>
            </a:r>
            <a:r>
              <a:rPr lang="en-US" altLang="en-US" b="1" dirty="0" smtClean="0">
                <a:solidFill>
                  <a:srgbClr val="993300"/>
                </a:solidFill>
                <a:latin typeface="Constantia" panose="02030602050306030303" pitchFamily="18" charset="0"/>
              </a:rPr>
              <a:t>, N)</a:t>
            </a:r>
          </a:p>
          <a:p>
            <a:pPr mar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p:txBody>
      </p:sp>
      <p:cxnSp>
        <p:nvCxnSpPr>
          <p:cNvPr id="32" name="Straight Connector 31"/>
          <p:cNvCxnSpPr/>
          <p:nvPr/>
        </p:nvCxnSpPr>
        <p:spPr>
          <a:xfrm>
            <a:off x="4557243" y="4267200"/>
            <a:ext cx="29845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994498" y="4267200"/>
            <a:ext cx="13335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6607936" y="4254500"/>
            <a:ext cx="469900" cy="127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40" name="Title 1"/>
          <p:cNvSpPr>
            <a:spLocks noGrp="1"/>
          </p:cNvSpPr>
          <p:nvPr>
            <p:ph type="title"/>
          </p:nvPr>
        </p:nvSpPr>
        <p:spPr>
          <a:xfrm>
            <a:off x="838200" y="365125"/>
            <a:ext cx="6718300" cy="1325563"/>
          </a:xfrm>
        </p:spPr>
        <p:txBody>
          <a:bodyPr>
            <a:normAutofit/>
          </a:bodyPr>
          <a:lstStyle/>
          <a:p>
            <a:r>
              <a:rPr lang="en-US" altLang="en-US" sz="3200" b="1" dirty="0" smtClean="0">
                <a:solidFill>
                  <a:srgbClr val="002060"/>
                </a:solidFill>
                <a:latin typeface="Constantia" panose="02030602050306030303" pitchFamily="18" charset="0"/>
              </a:rPr>
              <a:t>Future worth Factor  (Cont’d…) </a:t>
            </a:r>
            <a:r>
              <a:rPr lang="en-US" altLang="en-US" sz="3200" b="1" dirty="0" smtClean="0">
                <a:solidFill>
                  <a:srgbClr val="1C0892"/>
                </a:solidFill>
                <a:latin typeface="Constantia" panose="02030602050306030303" pitchFamily="18" charset="0"/>
              </a:rPr>
              <a:t/>
            </a:r>
            <a:br>
              <a:rPr lang="en-US" altLang="en-US" sz="3200" b="1" dirty="0" smtClean="0">
                <a:solidFill>
                  <a:srgbClr val="1C0892"/>
                </a:solidFill>
                <a:latin typeface="Constantia" panose="02030602050306030303" pitchFamily="18" charset="0"/>
              </a:rPr>
            </a:br>
            <a:endParaRPr lang="en-AU" sz="3200" dirty="0"/>
          </a:p>
        </p:txBody>
      </p:sp>
    </p:spTree>
    <p:extLst>
      <p:ext uri="{BB962C8B-B14F-4D97-AF65-F5344CB8AC3E}">
        <p14:creationId xmlns:p14="http://schemas.microsoft.com/office/powerpoint/2010/main" val="7889978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7900" y="288925"/>
            <a:ext cx="10515600" cy="1325563"/>
          </a:xfrm>
        </p:spPr>
        <p:txBody>
          <a:bodyPr>
            <a:normAutofit/>
          </a:bodyPr>
          <a:lstStyle/>
          <a:p>
            <a:r>
              <a:rPr lang="en-AU" sz="3200" b="1" dirty="0">
                <a:solidFill>
                  <a:srgbClr val="1C0892"/>
                </a:solidFill>
                <a:latin typeface="Constantia" panose="02030602050306030303" pitchFamily="18" charset="0"/>
              </a:rPr>
              <a:t>Future Worth Factor Example</a:t>
            </a:r>
          </a:p>
        </p:txBody>
      </p:sp>
      <p:sp>
        <p:nvSpPr>
          <p:cNvPr id="3" name="Content Placeholder 2"/>
          <p:cNvSpPr>
            <a:spLocks noGrp="1"/>
          </p:cNvSpPr>
          <p:nvPr>
            <p:ph idx="1"/>
          </p:nvPr>
        </p:nvSpPr>
        <p:spPr>
          <a:xfrm>
            <a:off x="812800" y="1614488"/>
            <a:ext cx="9537700" cy="4351338"/>
          </a:xfrm>
        </p:spPr>
        <p:txBody>
          <a:bodyPr/>
          <a:lstStyle/>
          <a:p>
            <a:pPr marL="0" indent="0" algn="just">
              <a:lnSpc>
                <a:spcPct val="150000"/>
              </a:lnSpc>
              <a:buNone/>
            </a:pPr>
            <a:r>
              <a:rPr lang="en-US" altLang="en-US" b="1" dirty="0" smtClean="0">
                <a:latin typeface="Times New Roman" panose="02020603050405020304" pitchFamily="18" charset="0"/>
                <a:cs typeface="Times New Roman" panose="02020603050405020304" pitchFamily="18" charset="0"/>
              </a:rPr>
              <a:t>A person is planning for his retired life. He has 10 more year of service. He would like to deposit 20% of his salary, which is $ 4000, at the end of first year, and there after he wishes to deposit the amount with an annual increase of $ 500 for the next nine years with an interest rate of 15%. Find the total amount at the end of the 10</a:t>
            </a:r>
            <a:r>
              <a:rPr lang="en-US" altLang="en-US" b="1" baseline="30000" dirty="0" smtClean="0">
                <a:latin typeface="Times New Roman" panose="02020603050405020304" pitchFamily="18" charset="0"/>
                <a:cs typeface="Times New Roman" panose="02020603050405020304" pitchFamily="18" charset="0"/>
              </a:rPr>
              <a:t>th</a:t>
            </a:r>
            <a:r>
              <a:rPr lang="en-US" altLang="en-US" b="1" dirty="0" smtClean="0">
                <a:latin typeface="Times New Roman" panose="02020603050405020304" pitchFamily="18" charset="0"/>
                <a:cs typeface="Times New Roman" panose="02020603050405020304" pitchFamily="18" charset="0"/>
              </a:rPr>
              <a:t> year of the above service?</a:t>
            </a:r>
          </a:p>
          <a:p>
            <a:pPr marL="0" indent="0" algn="just">
              <a:lnSpc>
                <a:spcPct val="150000"/>
              </a:lnSpc>
              <a:buNone/>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550647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a:extLst>
              <a:ext uri="{FF2B5EF4-FFF2-40B4-BE49-F238E27FC236}">
                <a16:creationId xmlns="" xmlns:a16="http://schemas.microsoft.com/office/drawing/2014/main" id="{944321BD-2DAC-4AA8-8E7F-34E1CCF70F40}"/>
              </a:ext>
            </a:extLst>
          </p:cNvPr>
          <p:cNvSpPr>
            <a:spLocks noGrp="1"/>
          </p:cNvSpPr>
          <p:nvPr>
            <p:ph type="sldNum" sz="quarter" idx="12"/>
          </p:nvPr>
        </p:nvSpPr>
        <p:spPr>
          <a:xfrm>
            <a:off x="8077200" y="6381750"/>
            <a:ext cx="2133600" cy="476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4E6AAA7-7738-4B7D-AB4F-17AAFC8C8D50}" type="slidenum">
              <a:rPr lang="en-US" altLang="en-US"/>
              <a:pPr/>
              <a:t>36</a:t>
            </a:fld>
            <a:endParaRPr lang="en-US" altLang="en-US"/>
          </a:p>
        </p:txBody>
      </p:sp>
      <p:cxnSp>
        <p:nvCxnSpPr>
          <p:cNvPr id="5" name="Straight Connector 4">
            <a:extLst>
              <a:ext uri="{FF2B5EF4-FFF2-40B4-BE49-F238E27FC236}">
                <a16:creationId xmlns="" xmlns:a16="http://schemas.microsoft.com/office/drawing/2014/main" id="{53142E06-BB69-4096-A647-D50603D7CA1A}"/>
              </a:ext>
            </a:extLst>
          </p:cNvPr>
          <p:cNvCxnSpPr/>
          <p:nvPr/>
        </p:nvCxnSpPr>
        <p:spPr>
          <a:xfrm>
            <a:off x="2921000" y="1041400"/>
            <a:ext cx="2667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71A99C7C-72CB-4FA3-B41D-68143D74D134}"/>
              </a:ext>
            </a:extLst>
          </p:cNvPr>
          <p:cNvCxnSpPr/>
          <p:nvPr/>
        </p:nvCxnSpPr>
        <p:spPr>
          <a:xfrm>
            <a:off x="5588000" y="1041400"/>
            <a:ext cx="68580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 xmlns:a16="http://schemas.microsoft.com/office/drawing/2014/main" id="{D4903C48-F50C-4D97-A0A3-543B72F0AE20}"/>
              </a:ext>
            </a:extLst>
          </p:cNvPr>
          <p:cNvCxnSpPr/>
          <p:nvPr/>
        </p:nvCxnSpPr>
        <p:spPr>
          <a:xfrm>
            <a:off x="6273800" y="1041400"/>
            <a:ext cx="1143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11">
            <a:extLst>
              <a:ext uri="{FF2B5EF4-FFF2-40B4-BE49-F238E27FC236}">
                <a16:creationId xmlns="" xmlns:a16="http://schemas.microsoft.com/office/drawing/2014/main" id="{AC51B73B-B71E-441C-9230-B7D03559EAA9}"/>
              </a:ext>
            </a:extLst>
          </p:cNvPr>
          <p:cNvSpPr txBox="1">
            <a:spLocks noChangeArrowheads="1"/>
          </p:cNvSpPr>
          <p:nvPr/>
        </p:nvSpPr>
        <p:spPr bwMode="auto">
          <a:xfrm>
            <a:off x="2692400" y="660401"/>
            <a:ext cx="381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9" name="TextBox 12">
            <a:extLst>
              <a:ext uri="{FF2B5EF4-FFF2-40B4-BE49-F238E27FC236}">
                <a16:creationId xmlns="" xmlns:a16="http://schemas.microsoft.com/office/drawing/2014/main" id="{851CA8E0-CB9E-42B3-B91E-67A7B87CCE31}"/>
              </a:ext>
            </a:extLst>
          </p:cNvPr>
          <p:cNvSpPr txBox="1">
            <a:spLocks noChangeArrowheads="1"/>
          </p:cNvSpPr>
          <p:nvPr/>
        </p:nvSpPr>
        <p:spPr bwMode="auto">
          <a:xfrm>
            <a:off x="32258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10" name="TextBox 13">
            <a:extLst>
              <a:ext uri="{FF2B5EF4-FFF2-40B4-BE49-F238E27FC236}">
                <a16:creationId xmlns="" xmlns:a16="http://schemas.microsoft.com/office/drawing/2014/main" id="{E51CAA98-115C-4C9D-9E6E-5F0DB68BDD80}"/>
              </a:ext>
            </a:extLst>
          </p:cNvPr>
          <p:cNvSpPr txBox="1">
            <a:spLocks noChangeArrowheads="1"/>
          </p:cNvSpPr>
          <p:nvPr/>
        </p:nvSpPr>
        <p:spPr bwMode="auto">
          <a:xfrm>
            <a:off x="38354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11" name="TextBox 14">
            <a:extLst>
              <a:ext uri="{FF2B5EF4-FFF2-40B4-BE49-F238E27FC236}">
                <a16:creationId xmlns="" xmlns:a16="http://schemas.microsoft.com/office/drawing/2014/main" id="{76AA1DAA-F74C-4201-8E93-8ADB4E0BDA31}"/>
              </a:ext>
            </a:extLst>
          </p:cNvPr>
          <p:cNvSpPr txBox="1">
            <a:spLocks noChangeArrowheads="1"/>
          </p:cNvSpPr>
          <p:nvPr/>
        </p:nvSpPr>
        <p:spPr bwMode="auto">
          <a:xfrm>
            <a:off x="44450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12" name="TextBox 15">
            <a:extLst>
              <a:ext uri="{FF2B5EF4-FFF2-40B4-BE49-F238E27FC236}">
                <a16:creationId xmlns="" xmlns:a16="http://schemas.microsoft.com/office/drawing/2014/main" id="{BC21EC9B-1ABD-4174-9423-5B53072E5A46}"/>
              </a:ext>
            </a:extLst>
          </p:cNvPr>
          <p:cNvSpPr txBox="1">
            <a:spLocks noChangeArrowheads="1"/>
          </p:cNvSpPr>
          <p:nvPr/>
        </p:nvSpPr>
        <p:spPr bwMode="auto">
          <a:xfrm>
            <a:off x="50546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13" name="TextBox 16">
            <a:extLst>
              <a:ext uri="{FF2B5EF4-FFF2-40B4-BE49-F238E27FC236}">
                <a16:creationId xmlns="" xmlns:a16="http://schemas.microsoft.com/office/drawing/2014/main" id="{EA3A53C0-EF82-4D9E-994C-80EA2758AB25}"/>
              </a:ext>
            </a:extLst>
          </p:cNvPr>
          <p:cNvSpPr txBox="1">
            <a:spLocks noChangeArrowheads="1"/>
          </p:cNvSpPr>
          <p:nvPr/>
        </p:nvSpPr>
        <p:spPr bwMode="auto">
          <a:xfrm>
            <a:off x="64262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9</a:t>
            </a:r>
          </a:p>
        </p:txBody>
      </p:sp>
      <p:sp>
        <p:nvSpPr>
          <p:cNvPr id="14" name="TextBox 17">
            <a:extLst>
              <a:ext uri="{FF2B5EF4-FFF2-40B4-BE49-F238E27FC236}">
                <a16:creationId xmlns="" xmlns:a16="http://schemas.microsoft.com/office/drawing/2014/main" id="{49002A3B-86D3-420D-89F7-C0798A8DC1F4}"/>
              </a:ext>
            </a:extLst>
          </p:cNvPr>
          <p:cNvSpPr txBox="1">
            <a:spLocks noChangeArrowheads="1"/>
          </p:cNvSpPr>
          <p:nvPr/>
        </p:nvSpPr>
        <p:spPr bwMode="auto">
          <a:xfrm>
            <a:off x="7188200" y="6604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10</a:t>
            </a:r>
          </a:p>
        </p:txBody>
      </p:sp>
      <p:cxnSp>
        <p:nvCxnSpPr>
          <p:cNvPr id="15" name="Straight Arrow Connector 14">
            <a:extLst>
              <a:ext uri="{FF2B5EF4-FFF2-40B4-BE49-F238E27FC236}">
                <a16:creationId xmlns="" xmlns:a16="http://schemas.microsoft.com/office/drawing/2014/main" id="{E2A64731-E9B9-4B39-A829-C88138B00F86}"/>
              </a:ext>
            </a:extLst>
          </p:cNvPr>
          <p:cNvCxnSpPr>
            <a:stCxn id="9" idx="2"/>
          </p:cNvCxnSpPr>
          <p:nvPr/>
        </p:nvCxnSpPr>
        <p:spPr>
          <a:xfrm rot="5400000">
            <a:off x="3190875" y="12287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 xmlns:a16="http://schemas.microsoft.com/office/drawing/2014/main" id="{E2A568E4-5D9A-4C34-A8A0-F130DEC705F3}"/>
              </a:ext>
            </a:extLst>
          </p:cNvPr>
          <p:cNvCxnSpPr>
            <a:stCxn id="10" idx="2"/>
          </p:cNvCxnSpPr>
          <p:nvPr/>
        </p:nvCxnSpPr>
        <p:spPr>
          <a:xfrm rot="5400000">
            <a:off x="3686175" y="1343025"/>
            <a:ext cx="6048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 xmlns:a16="http://schemas.microsoft.com/office/drawing/2014/main" id="{8CC5DED2-2DB6-49FE-A844-3BEF9F45800E}"/>
              </a:ext>
            </a:extLst>
          </p:cNvPr>
          <p:cNvCxnSpPr>
            <a:stCxn id="11" idx="2"/>
          </p:cNvCxnSpPr>
          <p:nvPr/>
        </p:nvCxnSpPr>
        <p:spPr>
          <a:xfrm rot="5400000">
            <a:off x="4181475" y="1457325"/>
            <a:ext cx="8334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 xmlns:a16="http://schemas.microsoft.com/office/drawing/2014/main" id="{9BF5A66D-DDF5-4260-B7C9-0E9D6E2117D9}"/>
              </a:ext>
            </a:extLst>
          </p:cNvPr>
          <p:cNvCxnSpPr>
            <a:stCxn id="12" idx="2"/>
          </p:cNvCxnSpPr>
          <p:nvPr/>
        </p:nvCxnSpPr>
        <p:spPr>
          <a:xfrm rot="5400000">
            <a:off x="4676775" y="1571625"/>
            <a:ext cx="10620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 xmlns:a16="http://schemas.microsoft.com/office/drawing/2014/main" id="{EA6B03BD-7961-4D59-AF87-BAB9578EF5FF}"/>
              </a:ext>
            </a:extLst>
          </p:cNvPr>
          <p:cNvCxnSpPr>
            <a:stCxn id="13" idx="2"/>
          </p:cNvCxnSpPr>
          <p:nvPr/>
        </p:nvCxnSpPr>
        <p:spPr>
          <a:xfrm rot="5400000">
            <a:off x="5971382" y="1648619"/>
            <a:ext cx="1216025"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 xmlns:a16="http://schemas.microsoft.com/office/drawing/2014/main" id="{F716B131-375F-4232-B907-5B281C674CE7}"/>
              </a:ext>
            </a:extLst>
          </p:cNvPr>
          <p:cNvCxnSpPr>
            <a:stCxn id="14" idx="2"/>
          </p:cNvCxnSpPr>
          <p:nvPr/>
        </p:nvCxnSpPr>
        <p:spPr>
          <a:xfrm rot="5400000">
            <a:off x="6600031" y="1781969"/>
            <a:ext cx="1519238" cy="381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1" name="TextBox 30">
            <a:extLst>
              <a:ext uri="{FF2B5EF4-FFF2-40B4-BE49-F238E27FC236}">
                <a16:creationId xmlns="" xmlns:a16="http://schemas.microsoft.com/office/drawing/2014/main" id="{08BF86DC-F993-4013-BF46-441A2DCA8EE5}"/>
              </a:ext>
            </a:extLst>
          </p:cNvPr>
          <p:cNvSpPr txBox="1">
            <a:spLocks noChangeArrowheads="1"/>
          </p:cNvSpPr>
          <p:nvPr/>
        </p:nvSpPr>
        <p:spPr bwMode="auto">
          <a:xfrm>
            <a:off x="2921000" y="1270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$4000</a:t>
            </a:r>
          </a:p>
        </p:txBody>
      </p:sp>
      <p:sp>
        <p:nvSpPr>
          <p:cNvPr id="22" name="TextBox 31">
            <a:extLst>
              <a:ext uri="{FF2B5EF4-FFF2-40B4-BE49-F238E27FC236}">
                <a16:creationId xmlns="" xmlns:a16="http://schemas.microsoft.com/office/drawing/2014/main" id="{3AF1459A-5ACA-4728-ADC0-E031767EA8C4}"/>
              </a:ext>
            </a:extLst>
          </p:cNvPr>
          <p:cNvSpPr txBox="1">
            <a:spLocks noChangeArrowheads="1"/>
          </p:cNvSpPr>
          <p:nvPr/>
        </p:nvSpPr>
        <p:spPr bwMode="auto">
          <a:xfrm>
            <a:off x="3606800" y="14986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$4500</a:t>
            </a:r>
          </a:p>
        </p:txBody>
      </p:sp>
      <p:sp>
        <p:nvSpPr>
          <p:cNvPr id="23" name="TextBox 32">
            <a:extLst>
              <a:ext uri="{FF2B5EF4-FFF2-40B4-BE49-F238E27FC236}">
                <a16:creationId xmlns="" xmlns:a16="http://schemas.microsoft.com/office/drawing/2014/main" id="{0C0635B1-EF61-4168-BDA2-E8B277117293}"/>
              </a:ext>
            </a:extLst>
          </p:cNvPr>
          <p:cNvSpPr txBox="1">
            <a:spLocks noChangeArrowheads="1"/>
          </p:cNvSpPr>
          <p:nvPr/>
        </p:nvSpPr>
        <p:spPr bwMode="auto">
          <a:xfrm>
            <a:off x="4216400" y="1803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$5000</a:t>
            </a:r>
          </a:p>
        </p:txBody>
      </p:sp>
      <p:sp>
        <p:nvSpPr>
          <p:cNvPr id="24" name="TextBox 33">
            <a:extLst>
              <a:ext uri="{FF2B5EF4-FFF2-40B4-BE49-F238E27FC236}">
                <a16:creationId xmlns="" xmlns:a16="http://schemas.microsoft.com/office/drawing/2014/main" id="{E7B6E26F-B42A-4C9F-9B3A-31D7750CE2E9}"/>
              </a:ext>
            </a:extLst>
          </p:cNvPr>
          <p:cNvSpPr txBox="1">
            <a:spLocks noChangeArrowheads="1"/>
          </p:cNvSpPr>
          <p:nvPr/>
        </p:nvSpPr>
        <p:spPr bwMode="auto">
          <a:xfrm>
            <a:off x="4902200" y="2032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$5500</a:t>
            </a:r>
          </a:p>
        </p:txBody>
      </p:sp>
      <p:sp>
        <p:nvSpPr>
          <p:cNvPr id="25" name="TextBox 34">
            <a:extLst>
              <a:ext uri="{FF2B5EF4-FFF2-40B4-BE49-F238E27FC236}">
                <a16:creationId xmlns="" xmlns:a16="http://schemas.microsoft.com/office/drawing/2014/main" id="{95E40E78-F76C-47ED-835E-B17A83CA5527}"/>
              </a:ext>
            </a:extLst>
          </p:cNvPr>
          <p:cNvSpPr txBox="1">
            <a:spLocks noChangeArrowheads="1"/>
          </p:cNvSpPr>
          <p:nvPr/>
        </p:nvSpPr>
        <p:spPr bwMode="auto">
          <a:xfrm>
            <a:off x="6121400" y="21082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$8000</a:t>
            </a:r>
          </a:p>
        </p:txBody>
      </p:sp>
      <p:sp>
        <p:nvSpPr>
          <p:cNvPr id="26" name="TextBox 35">
            <a:extLst>
              <a:ext uri="{FF2B5EF4-FFF2-40B4-BE49-F238E27FC236}">
                <a16:creationId xmlns="" xmlns:a16="http://schemas.microsoft.com/office/drawing/2014/main" id="{CD25622B-EFA4-4B74-AC96-D91E171A2ABA}"/>
              </a:ext>
            </a:extLst>
          </p:cNvPr>
          <p:cNvSpPr txBox="1">
            <a:spLocks noChangeArrowheads="1"/>
          </p:cNvSpPr>
          <p:nvPr/>
        </p:nvSpPr>
        <p:spPr bwMode="auto">
          <a:xfrm>
            <a:off x="7112000" y="2413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$8500</a:t>
            </a:r>
          </a:p>
        </p:txBody>
      </p:sp>
      <p:cxnSp>
        <p:nvCxnSpPr>
          <p:cNvPr id="27" name="Straight Connector 26">
            <a:extLst>
              <a:ext uri="{FF2B5EF4-FFF2-40B4-BE49-F238E27FC236}">
                <a16:creationId xmlns="" xmlns:a16="http://schemas.microsoft.com/office/drawing/2014/main" id="{F59CBF60-402B-4D51-A20C-ACCA75A00FAE}"/>
              </a:ext>
            </a:extLst>
          </p:cNvPr>
          <p:cNvCxnSpPr/>
          <p:nvPr/>
        </p:nvCxnSpPr>
        <p:spPr>
          <a:xfrm>
            <a:off x="2997200" y="3479800"/>
            <a:ext cx="2667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99716E1D-C7D4-4747-B361-AF7059AE3C5F}"/>
              </a:ext>
            </a:extLst>
          </p:cNvPr>
          <p:cNvCxnSpPr/>
          <p:nvPr/>
        </p:nvCxnSpPr>
        <p:spPr>
          <a:xfrm>
            <a:off x="5664200" y="3479800"/>
            <a:ext cx="68580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A2965821-8B22-42E6-A85D-0F2ADF02B7B2}"/>
              </a:ext>
            </a:extLst>
          </p:cNvPr>
          <p:cNvCxnSpPr/>
          <p:nvPr/>
        </p:nvCxnSpPr>
        <p:spPr>
          <a:xfrm>
            <a:off x="6350000" y="3479800"/>
            <a:ext cx="1143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39">
            <a:extLst>
              <a:ext uri="{FF2B5EF4-FFF2-40B4-BE49-F238E27FC236}">
                <a16:creationId xmlns="" xmlns:a16="http://schemas.microsoft.com/office/drawing/2014/main" id="{3C561895-42CC-4979-999A-A6171A6824B9}"/>
              </a:ext>
            </a:extLst>
          </p:cNvPr>
          <p:cNvSpPr txBox="1">
            <a:spLocks noChangeArrowheads="1"/>
          </p:cNvSpPr>
          <p:nvPr/>
        </p:nvSpPr>
        <p:spPr bwMode="auto">
          <a:xfrm>
            <a:off x="2768600" y="3098801"/>
            <a:ext cx="381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31" name="TextBox 40">
            <a:extLst>
              <a:ext uri="{FF2B5EF4-FFF2-40B4-BE49-F238E27FC236}">
                <a16:creationId xmlns="" xmlns:a16="http://schemas.microsoft.com/office/drawing/2014/main" id="{8D12F2CF-3186-4447-A8B4-DB1558AA1EF4}"/>
              </a:ext>
            </a:extLst>
          </p:cNvPr>
          <p:cNvSpPr txBox="1">
            <a:spLocks noChangeArrowheads="1"/>
          </p:cNvSpPr>
          <p:nvPr/>
        </p:nvSpPr>
        <p:spPr bwMode="auto">
          <a:xfrm>
            <a:off x="33020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32" name="TextBox 41">
            <a:extLst>
              <a:ext uri="{FF2B5EF4-FFF2-40B4-BE49-F238E27FC236}">
                <a16:creationId xmlns="" xmlns:a16="http://schemas.microsoft.com/office/drawing/2014/main" id="{5A67F98D-4DA1-45DC-BA3A-74C7A3D6EC46}"/>
              </a:ext>
            </a:extLst>
          </p:cNvPr>
          <p:cNvSpPr txBox="1">
            <a:spLocks noChangeArrowheads="1"/>
          </p:cNvSpPr>
          <p:nvPr/>
        </p:nvSpPr>
        <p:spPr bwMode="auto">
          <a:xfrm>
            <a:off x="39116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33" name="TextBox 42">
            <a:extLst>
              <a:ext uri="{FF2B5EF4-FFF2-40B4-BE49-F238E27FC236}">
                <a16:creationId xmlns="" xmlns:a16="http://schemas.microsoft.com/office/drawing/2014/main" id="{0D10CE3F-CB76-4486-B4F2-2A3D7DC08E3D}"/>
              </a:ext>
            </a:extLst>
          </p:cNvPr>
          <p:cNvSpPr txBox="1">
            <a:spLocks noChangeArrowheads="1"/>
          </p:cNvSpPr>
          <p:nvPr/>
        </p:nvSpPr>
        <p:spPr bwMode="auto">
          <a:xfrm>
            <a:off x="45212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34" name="TextBox 43">
            <a:extLst>
              <a:ext uri="{FF2B5EF4-FFF2-40B4-BE49-F238E27FC236}">
                <a16:creationId xmlns="" xmlns:a16="http://schemas.microsoft.com/office/drawing/2014/main" id="{CAC99B63-76E0-4489-8607-331DBAF5735E}"/>
              </a:ext>
            </a:extLst>
          </p:cNvPr>
          <p:cNvSpPr txBox="1">
            <a:spLocks noChangeArrowheads="1"/>
          </p:cNvSpPr>
          <p:nvPr/>
        </p:nvSpPr>
        <p:spPr bwMode="auto">
          <a:xfrm>
            <a:off x="51308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35" name="TextBox 44">
            <a:extLst>
              <a:ext uri="{FF2B5EF4-FFF2-40B4-BE49-F238E27FC236}">
                <a16:creationId xmlns="" xmlns:a16="http://schemas.microsoft.com/office/drawing/2014/main" id="{E8CF478F-2E1F-49A1-8A2A-DC9F8FA2371B}"/>
              </a:ext>
            </a:extLst>
          </p:cNvPr>
          <p:cNvSpPr txBox="1">
            <a:spLocks noChangeArrowheads="1"/>
          </p:cNvSpPr>
          <p:nvPr/>
        </p:nvSpPr>
        <p:spPr bwMode="auto">
          <a:xfrm>
            <a:off x="65024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9</a:t>
            </a:r>
          </a:p>
        </p:txBody>
      </p:sp>
      <p:sp>
        <p:nvSpPr>
          <p:cNvPr id="36" name="TextBox 45">
            <a:extLst>
              <a:ext uri="{FF2B5EF4-FFF2-40B4-BE49-F238E27FC236}">
                <a16:creationId xmlns="" xmlns:a16="http://schemas.microsoft.com/office/drawing/2014/main" id="{A0A4D69D-FDDE-451C-9A92-860E69C978DD}"/>
              </a:ext>
            </a:extLst>
          </p:cNvPr>
          <p:cNvSpPr txBox="1">
            <a:spLocks noChangeArrowheads="1"/>
          </p:cNvSpPr>
          <p:nvPr/>
        </p:nvSpPr>
        <p:spPr bwMode="auto">
          <a:xfrm>
            <a:off x="7264400" y="30988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10</a:t>
            </a:r>
          </a:p>
        </p:txBody>
      </p:sp>
      <p:cxnSp>
        <p:nvCxnSpPr>
          <p:cNvPr id="37" name="Straight Arrow Connector 36">
            <a:extLst>
              <a:ext uri="{FF2B5EF4-FFF2-40B4-BE49-F238E27FC236}">
                <a16:creationId xmlns="" xmlns:a16="http://schemas.microsoft.com/office/drawing/2014/main" id="{30D1258D-07D5-4A83-8B54-4EDDFBBC34AA}"/>
              </a:ext>
            </a:extLst>
          </p:cNvPr>
          <p:cNvCxnSpPr/>
          <p:nvPr/>
        </p:nvCxnSpPr>
        <p:spPr>
          <a:xfrm rot="5400000">
            <a:off x="32670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8" name="TextBox 52">
            <a:extLst>
              <a:ext uri="{FF2B5EF4-FFF2-40B4-BE49-F238E27FC236}">
                <a16:creationId xmlns="" xmlns:a16="http://schemas.microsoft.com/office/drawing/2014/main" id="{08EF8001-D4CF-4A7B-8627-016582DE8B38}"/>
              </a:ext>
            </a:extLst>
          </p:cNvPr>
          <p:cNvSpPr txBox="1">
            <a:spLocks noChangeArrowheads="1"/>
          </p:cNvSpPr>
          <p:nvPr/>
        </p:nvSpPr>
        <p:spPr bwMode="auto">
          <a:xfrm>
            <a:off x="4064000" y="37846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$4000</a:t>
            </a:r>
          </a:p>
        </p:txBody>
      </p:sp>
      <p:sp>
        <p:nvSpPr>
          <p:cNvPr id="39" name="TextBox 65">
            <a:extLst>
              <a:ext uri="{FF2B5EF4-FFF2-40B4-BE49-F238E27FC236}">
                <a16:creationId xmlns="" xmlns:a16="http://schemas.microsoft.com/office/drawing/2014/main" id="{C712EE8A-5503-47E4-A2F3-1239B344ACCE}"/>
              </a:ext>
            </a:extLst>
          </p:cNvPr>
          <p:cNvSpPr txBox="1">
            <a:spLocks noChangeArrowheads="1"/>
          </p:cNvSpPr>
          <p:nvPr/>
        </p:nvSpPr>
        <p:spPr bwMode="auto">
          <a:xfrm>
            <a:off x="6502400" y="3708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$4000</a:t>
            </a:r>
          </a:p>
        </p:txBody>
      </p:sp>
      <p:cxnSp>
        <p:nvCxnSpPr>
          <p:cNvPr id="40" name="Straight Arrow Connector 39">
            <a:extLst>
              <a:ext uri="{FF2B5EF4-FFF2-40B4-BE49-F238E27FC236}">
                <a16:creationId xmlns="" xmlns:a16="http://schemas.microsoft.com/office/drawing/2014/main" id="{0C5611B1-EB50-436C-A9BD-884BC2AF2C75}"/>
              </a:ext>
            </a:extLst>
          </p:cNvPr>
          <p:cNvCxnSpPr/>
          <p:nvPr/>
        </p:nvCxnSpPr>
        <p:spPr>
          <a:xfrm rot="5400000">
            <a:off x="38766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 xmlns:a16="http://schemas.microsoft.com/office/drawing/2014/main" id="{BA07D11E-9A7E-4B93-BE7F-9FC418EA232B}"/>
              </a:ext>
            </a:extLst>
          </p:cNvPr>
          <p:cNvCxnSpPr/>
          <p:nvPr/>
        </p:nvCxnSpPr>
        <p:spPr>
          <a:xfrm rot="5400000">
            <a:off x="44862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 xmlns:a16="http://schemas.microsoft.com/office/drawing/2014/main" id="{328B753C-CA22-4C33-AE62-1918E725F920}"/>
              </a:ext>
            </a:extLst>
          </p:cNvPr>
          <p:cNvCxnSpPr/>
          <p:nvPr/>
        </p:nvCxnSpPr>
        <p:spPr>
          <a:xfrm rot="5400000">
            <a:off x="50958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 xmlns:a16="http://schemas.microsoft.com/office/drawing/2014/main" id="{9BA95CAC-B017-4BFC-8CD1-B7D764961C55}"/>
              </a:ext>
            </a:extLst>
          </p:cNvPr>
          <p:cNvCxnSpPr/>
          <p:nvPr/>
        </p:nvCxnSpPr>
        <p:spPr>
          <a:xfrm rot="5400000">
            <a:off x="64674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 xmlns:a16="http://schemas.microsoft.com/office/drawing/2014/main" id="{0D894609-E4F6-467C-93EC-A8EF0A561108}"/>
              </a:ext>
            </a:extLst>
          </p:cNvPr>
          <p:cNvCxnSpPr/>
          <p:nvPr/>
        </p:nvCxnSpPr>
        <p:spPr>
          <a:xfrm rot="5400000">
            <a:off x="73056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B2BCFB44-1680-46F6-A8E8-81234756C819}"/>
              </a:ext>
            </a:extLst>
          </p:cNvPr>
          <p:cNvCxnSpPr/>
          <p:nvPr/>
        </p:nvCxnSpPr>
        <p:spPr>
          <a:xfrm>
            <a:off x="2921000" y="4775200"/>
            <a:ext cx="2667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EC77E09C-A2BD-4D93-83E6-3CD0838069CA}"/>
              </a:ext>
            </a:extLst>
          </p:cNvPr>
          <p:cNvCxnSpPr/>
          <p:nvPr/>
        </p:nvCxnSpPr>
        <p:spPr>
          <a:xfrm>
            <a:off x="5588000" y="4775200"/>
            <a:ext cx="68580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 xmlns:a16="http://schemas.microsoft.com/office/drawing/2014/main" id="{AD49A72A-EE91-45E8-A166-9EB99BEF1FB2}"/>
              </a:ext>
            </a:extLst>
          </p:cNvPr>
          <p:cNvCxnSpPr/>
          <p:nvPr/>
        </p:nvCxnSpPr>
        <p:spPr>
          <a:xfrm>
            <a:off x="6273800" y="4775200"/>
            <a:ext cx="1143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TextBox 76">
            <a:extLst>
              <a:ext uri="{FF2B5EF4-FFF2-40B4-BE49-F238E27FC236}">
                <a16:creationId xmlns="" xmlns:a16="http://schemas.microsoft.com/office/drawing/2014/main" id="{71051CD1-9F9D-43E3-BAE3-A1F9794D8B31}"/>
              </a:ext>
            </a:extLst>
          </p:cNvPr>
          <p:cNvSpPr txBox="1">
            <a:spLocks noChangeArrowheads="1"/>
          </p:cNvSpPr>
          <p:nvPr/>
        </p:nvSpPr>
        <p:spPr bwMode="auto">
          <a:xfrm>
            <a:off x="2692400" y="4394201"/>
            <a:ext cx="381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49" name="TextBox 77">
            <a:extLst>
              <a:ext uri="{FF2B5EF4-FFF2-40B4-BE49-F238E27FC236}">
                <a16:creationId xmlns="" xmlns:a16="http://schemas.microsoft.com/office/drawing/2014/main" id="{B0861C9A-6523-48E8-99F6-E03AAFAA829B}"/>
              </a:ext>
            </a:extLst>
          </p:cNvPr>
          <p:cNvSpPr txBox="1">
            <a:spLocks noChangeArrowheads="1"/>
          </p:cNvSpPr>
          <p:nvPr/>
        </p:nvSpPr>
        <p:spPr bwMode="auto">
          <a:xfrm>
            <a:off x="32258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50" name="TextBox 78">
            <a:extLst>
              <a:ext uri="{FF2B5EF4-FFF2-40B4-BE49-F238E27FC236}">
                <a16:creationId xmlns="" xmlns:a16="http://schemas.microsoft.com/office/drawing/2014/main" id="{C8CACC6A-CC5F-483B-886E-9E99BC63BE92}"/>
              </a:ext>
            </a:extLst>
          </p:cNvPr>
          <p:cNvSpPr txBox="1">
            <a:spLocks noChangeArrowheads="1"/>
          </p:cNvSpPr>
          <p:nvPr/>
        </p:nvSpPr>
        <p:spPr bwMode="auto">
          <a:xfrm>
            <a:off x="38354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51" name="TextBox 79">
            <a:extLst>
              <a:ext uri="{FF2B5EF4-FFF2-40B4-BE49-F238E27FC236}">
                <a16:creationId xmlns="" xmlns:a16="http://schemas.microsoft.com/office/drawing/2014/main" id="{ECC7CA2E-9AF7-4C8C-A81F-DFE68BEF72BA}"/>
              </a:ext>
            </a:extLst>
          </p:cNvPr>
          <p:cNvSpPr txBox="1">
            <a:spLocks noChangeArrowheads="1"/>
          </p:cNvSpPr>
          <p:nvPr/>
        </p:nvSpPr>
        <p:spPr bwMode="auto">
          <a:xfrm>
            <a:off x="44450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52" name="TextBox 80">
            <a:extLst>
              <a:ext uri="{FF2B5EF4-FFF2-40B4-BE49-F238E27FC236}">
                <a16:creationId xmlns="" xmlns:a16="http://schemas.microsoft.com/office/drawing/2014/main" id="{0F1AFA24-4700-4B57-AA05-56F0AD8244D6}"/>
              </a:ext>
            </a:extLst>
          </p:cNvPr>
          <p:cNvSpPr txBox="1">
            <a:spLocks noChangeArrowheads="1"/>
          </p:cNvSpPr>
          <p:nvPr/>
        </p:nvSpPr>
        <p:spPr bwMode="auto">
          <a:xfrm>
            <a:off x="50546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53" name="TextBox 81">
            <a:extLst>
              <a:ext uri="{FF2B5EF4-FFF2-40B4-BE49-F238E27FC236}">
                <a16:creationId xmlns="" xmlns:a16="http://schemas.microsoft.com/office/drawing/2014/main" id="{34450A11-D888-4F83-964B-2168E83343B2}"/>
              </a:ext>
            </a:extLst>
          </p:cNvPr>
          <p:cNvSpPr txBox="1">
            <a:spLocks noChangeArrowheads="1"/>
          </p:cNvSpPr>
          <p:nvPr/>
        </p:nvSpPr>
        <p:spPr bwMode="auto">
          <a:xfrm>
            <a:off x="64262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9</a:t>
            </a:r>
          </a:p>
        </p:txBody>
      </p:sp>
      <p:sp>
        <p:nvSpPr>
          <p:cNvPr id="54" name="TextBox 82">
            <a:extLst>
              <a:ext uri="{FF2B5EF4-FFF2-40B4-BE49-F238E27FC236}">
                <a16:creationId xmlns="" xmlns:a16="http://schemas.microsoft.com/office/drawing/2014/main" id="{3DD8CA20-A3A5-4882-ABDE-F3DC6D4A7FC6}"/>
              </a:ext>
            </a:extLst>
          </p:cNvPr>
          <p:cNvSpPr txBox="1">
            <a:spLocks noChangeArrowheads="1"/>
          </p:cNvSpPr>
          <p:nvPr/>
        </p:nvSpPr>
        <p:spPr bwMode="auto">
          <a:xfrm>
            <a:off x="7188200" y="43942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10</a:t>
            </a:r>
          </a:p>
        </p:txBody>
      </p:sp>
      <p:cxnSp>
        <p:nvCxnSpPr>
          <p:cNvPr id="55" name="Straight Arrow Connector 54">
            <a:extLst>
              <a:ext uri="{FF2B5EF4-FFF2-40B4-BE49-F238E27FC236}">
                <a16:creationId xmlns="" xmlns:a16="http://schemas.microsoft.com/office/drawing/2014/main" id="{626AA693-DFCD-41DB-B93C-DD23A1703380}"/>
              </a:ext>
            </a:extLst>
          </p:cNvPr>
          <p:cNvCxnSpPr>
            <a:stCxn id="50" idx="2"/>
          </p:cNvCxnSpPr>
          <p:nvPr/>
        </p:nvCxnSpPr>
        <p:spPr>
          <a:xfrm rot="5400000">
            <a:off x="3686175" y="5076825"/>
            <a:ext cx="6048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 xmlns:a16="http://schemas.microsoft.com/office/drawing/2014/main" id="{E70E459E-D147-48E6-A4C6-566C4674A132}"/>
              </a:ext>
            </a:extLst>
          </p:cNvPr>
          <p:cNvCxnSpPr>
            <a:stCxn id="51" idx="2"/>
          </p:cNvCxnSpPr>
          <p:nvPr/>
        </p:nvCxnSpPr>
        <p:spPr>
          <a:xfrm rot="5400000">
            <a:off x="4181475" y="5191125"/>
            <a:ext cx="8334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 xmlns:a16="http://schemas.microsoft.com/office/drawing/2014/main" id="{CABAAC18-0987-4829-A9F4-DC9742DE6878}"/>
              </a:ext>
            </a:extLst>
          </p:cNvPr>
          <p:cNvCxnSpPr>
            <a:stCxn id="52" idx="2"/>
          </p:cNvCxnSpPr>
          <p:nvPr/>
        </p:nvCxnSpPr>
        <p:spPr>
          <a:xfrm rot="5400000">
            <a:off x="4676775" y="5305425"/>
            <a:ext cx="10620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 xmlns:a16="http://schemas.microsoft.com/office/drawing/2014/main" id="{C9FF15B8-5C47-44F6-82C8-7C64AC26BD26}"/>
              </a:ext>
            </a:extLst>
          </p:cNvPr>
          <p:cNvCxnSpPr>
            <a:stCxn id="53" idx="2"/>
          </p:cNvCxnSpPr>
          <p:nvPr/>
        </p:nvCxnSpPr>
        <p:spPr>
          <a:xfrm rot="5400000">
            <a:off x="5933282" y="5420519"/>
            <a:ext cx="1292225"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 xmlns:a16="http://schemas.microsoft.com/office/drawing/2014/main" id="{4E17C809-02ED-4432-9E78-30AD25F23526}"/>
              </a:ext>
            </a:extLst>
          </p:cNvPr>
          <p:cNvCxnSpPr>
            <a:stCxn id="54" idx="2"/>
          </p:cNvCxnSpPr>
          <p:nvPr/>
        </p:nvCxnSpPr>
        <p:spPr>
          <a:xfrm rot="5400000">
            <a:off x="6600031" y="5515769"/>
            <a:ext cx="1519238" cy="381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0" name="TextBox 90">
            <a:extLst>
              <a:ext uri="{FF2B5EF4-FFF2-40B4-BE49-F238E27FC236}">
                <a16:creationId xmlns="" xmlns:a16="http://schemas.microsoft.com/office/drawing/2014/main" id="{0B09680D-B06A-48FC-92AF-BA65CACFD089}"/>
              </a:ext>
            </a:extLst>
          </p:cNvPr>
          <p:cNvSpPr txBox="1">
            <a:spLocks noChangeArrowheads="1"/>
          </p:cNvSpPr>
          <p:nvPr/>
        </p:nvSpPr>
        <p:spPr bwMode="auto">
          <a:xfrm>
            <a:off x="3530600" y="53848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$500</a:t>
            </a:r>
          </a:p>
        </p:txBody>
      </p:sp>
      <p:sp>
        <p:nvSpPr>
          <p:cNvPr id="61" name="TextBox 91">
            <a:extLst>
              <a:ext uri="{FF2B5EF4-FFF2-40B4-BE49-F238E27FC236}">
                <a16:creationId xmlns="" xmlns:a16="http://schemas.microsoft.com/office/drawing/2014/main" id="{443DD8D4-6DF3-4269-ADE7-DDD27A362FBD}"/>
              </a:ext>
            </a:extLst>
          </p:cNvPr>
          <p:cNvSpPr txBox="1">
            <a:spLocks noChangeArrowheads="1"/>
          </p:cNvSpPr>
          <p:nvPr/>
        </p:nvSpPr>
        <p:spPr bwMode="auto">
          <a:xfrm>
            <a:off x="4216400" y="5613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$1000</a:t>
            </a:r>
          </a:p>
        </p:txBody>
      </p:sp>
      <p:sp>
        <p:nvSpPr>
          <p:cNvPr id="62" name="TextBox 92">
            <a:extLst>
              <a:ext uri="{FF2B5EF4-FFF2-40B4-BE49-F238E27FC236}">
                <a16:creationId xmlns="" xmlns:a16="http://schemas.microsoft.com/office/drawing/2014/main" id="{723BD75F-7843-42D9-AAB0-75D8C8592458}"/>
              </a:ext>
            </a:extLst>
          </p:cNvPr>
          <p:cNvSpPr txBox="1">
            <a:spLocks noChangeArrowheads="1"/>
          </p:cNvSpPr>
          <p:nvPr/>
        </p:nvSpPr>
        <p:spPr bwMode="auto">
          <a:xfrm>
            <a:off x="4902200" y="5842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$1500</a:t>
            </a:r>
          </a:p>
        </p:txBody>
      </p:sp>
      <p:sp>
        <p:nvSpPr>
          <p:cNvPr id="63" name="TextBox 93">
            <a:extLst>
              <a:ext uri="{FF2B5EF4-FFF2-40B4-BE49-F238E27FC236}">
                <a16:creationId xmlns="" xmlns:a16="http://schemas.microsoft.com/office/drawing/2014/main" id="{1F832360-518D-4A08-A9C1-F3A06ED77D09}"/>
              </a:ext>
            </a:extLst>
          </p:cNvPr>
          <p:cNvSpPr txBox="1">
            <a:spLocks noChangeArrowheads="1"/>
          </p:cNvSpPr>
          <p:nvPr/>
        </p:nvSpPr>
        <p:spPr bwMode="auto">
          <a:xfrm>
            <a:off x="6197600" y="5994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$4000</a:t>
            </a:r>
          </a:p>
        </p:txBody>
      </p:sp>
      <p:sp>
        <p:nvSpPr>
          <p:cNvPr id="64" name="TextBox 94">
            <a:extLst>
              <a:ext uri="{FF2B5EF4-FFF2-40B4-BE49-F238E27FC236}">
                <a16:creationId xmlns="" xmlns:a16="http://schemas.microsoft.com/office/drawing/2014/main" id="{A779499D-EB15-4C0A-8B93-1BF57FAD7062}"/>
              </a:ext>
            </a:extLst>
          </p:cNvPr>
          <p:cNvSpPr txBox="1">
            <a:spLocks noChangeArrowheads="1"/>
          </p:cNvSpPr>
          <p:nvPr/>
        </p:nvSpPr>
        <p:spPr bwMode="auto">
          <a:xfrm>
            <a:off x="4826000" y="2489200"/>
            <a:ext cx="1371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a:t>=</a:t>
            </a:r>
          </a:p>
        </p:txBody>
      </p:sp>
      <p:sp>
        <p:nvSpPr>
          <p:cNvPr id="65" name="TextBox 95">
            <a:extLst>
              <a:ext uri="{FF2B5EF4-FFF2-40B4-BE49-F238E27FC236}">
                <a16:creationId xmlns="" xmlns:a16="http://schemas.microsoft.com/office/drawing/2014/main" id="{73C234CC-274B-46CB-8336-22F05EA659ED}"/>
              </a:ext>
            </a:extLst>
          </p:cNvPr>
          <p:cNvSpPr txBox="1">
            <a:spLocks noChangeArrowheads="1"/>
          </p:cNvSpPr>
          <p:nvPr/>
        </p:nvSpPr>
        <p:spPr bwMode="auto">
          <a:xfrm>
            <a:off x="4826000" y="4013201"/>
            <a:ext cx="990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600" b="1"/>
              <a:t>+</a:t>
            </a:r>
          </a:p>
        </p:txBody>
      </p:sp>
      <p:sp>
        <p:nvSpPr>
          <p:cNvPr id="66" name="TextBox 96">
            <a:extLst>
              <a:ext uri="{FF2B5EF4-FFF2-40B4-BE49-F238E27FC236}">
                <a16:creationId xmlns="" xmlns:a16="http://schemas.microsoft.com/office/drawing/2014/main" id="{101DEDF5-5455-49F4-89FB-EA3BDAC708A7}"/>
              </a:ext>
            </a:extLst>
          </p:cNvPr>
          <p:cNvSpPr txBox="1">
            <a:spLocks noChangeArrowheads="1"/>
          </p:cNvSpPr>
          <p:nvPr/>
        </p:nvSpPr>
        <p:spPr bwMode="auto">
          <a:xfrm>
            <a:off x="7112000" y="6223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a:t>$4500</a:t>
            </a:r>
            <a:endParaRPr lang="en-US" altLang="en-US" sz="2000" b="1" dirty="0"/>
          </a:p>
        </p:txBody>
      </p:sp>
      <p:cxnSp>
        <p:nvCxnSpPr>
          <p:cNvPr id="67" name="Straight Arrow Connector 102">
            <a:extLst>
              <a:ext uri="{FF2B5EF4-FFF2-40B4-BE49-F238E27FC236}">
                <a16:creationId xmlns="" xmlns:a16="http://schemas.microsoft.com/office/drawing/2014/main" id="{227AF413-626D-447C-94F2-E18A9A8DF8AB}"/>
              </a:ext>
            </a:extLst>
          </p:cNvPr>
          <p:cNvCxnSpPr>
            <a:cxnSpLocks noChangeShapeType="1"/>
          </p:cNvCxnSpPr>
          <p:nvPr/>
        </p:nvCxnSpPr>
        <p:spPr bwMode="auto">
          <a:xfrm flipV="1">
            <a:off x="7416800" y="355600"/>
            <a:ext cx="0" cy="609600"/>
          </a:xfrm>
          <a:prstGeom prst="straightConnector1">
            <a:avLst/>
          </a:prstGeom>
          <a:noFill/>
          <a:ln w="38100"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68" name="TextBox 103">
            <a:extLst>
              <a:ext uri="{FF2B5EF4-FFF2-40B4-BE49-F238E27FC236}">
                <a16:creationId xmlns="" xmlns:a16="http://schemas.microsoft.com/office/drawing/2014/main" id="{8BC0B12A-130E-41F8-9709-2B806D6D955F}"/>
              </a:ext>
            </a:extLst>
          </p:cNvPr>
          <p:cNvSpPr txBox="1">
            <a:spLocks noChangeArrowheads="1"/>
          </p:cNvSpPr>
          <p:nvPr/>
        </p:nvSpPr>
        <p:spPr bwMode="auto">
          <a:xfrm>
            <a:off x="7569200" y="203200"/>
            <a:ext cx="1752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chemeClr val="accent2"/>
                </a:solidFill>
              </a:rPr>
              <a:t>F = F</a:t>
            </a:r>
            <a:r>
              <a:rPr lang="en-US" altLang="en-US" sz="2400" b="1" baseline="-25000">
                <a:solidFill>
                  <a:schemeClr val="accent2"/>
                </a:solidFill>
              </a:rPr>
              <a:t>A</a:t>
            </a:r>
            <a:r>
              <a:rPr lang="en-US" altLang="en-US" sz="2400" b="1">
                <a:solidFill>
                  <a:schemeClr val="accent2"/>
                </a:solidFill>
              </a:rPr>
              <a:t> +F</a:t>
            </a:r>
            <a:r>
              <a:rPr lang="en-US" altLang="en-US" sz="2400" b="1" baseline="-25000">
                <a:solidFill>
                  <a:schemeClr val="accent2"/>
                </a:solidFill>
              </a:rPr>
              <a:t>G</a:t>
            </a:r>
          </a:p>
        </p:txBody>
      </p:sp>
      <p:sp>
        <p:nvSpPr>
          <p:cNvPr id="69" name="TextBox 104">
            <a:extLst>
              <a:ext uri="{FF2B5EF4-FFF2-40B4-BE49-F238E27FC236}">
                <a16:creationId xmlns="" xmlns:a16="http://schemas.microsoft.com/office/drawing/2014/main" id="{7E609816-BA9E-4727-872B-47785138752A}"/>
              </a:ext>
            </a:extLst>
          </p:cNvPr>
          <p:cNvSpPr txBox="1">
            <a:spLocks noChangeArrowheads="1"/>
          </p:cNvSpPr>
          <p:nvPr/>
        </p:nvSpPr>
        <p:spPr bwMode="auto">
          <a:xfrm>
            <a:off x="7493000" y="2794000"/>
            <a:ext cx="1066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chemeClr val="accent2"/>
                </a:solidFill>
              </a:rPr>
              <a:t>F</a:t>
            </a:r>
            <a:r>
              <a:rPr lang="en-US" altLang="en-US" sz="2400" b="1" baseline="-25000">
                <a:solidFill>
                  <a:schemeClr val="accent2"/>
                </a:solidFill>
              </a:rPr>
              <a:t>A = ?</a:t>
            </a:r>
          </a:p>
        </p:txBody>
      </p:sp>
      <p:cxnSp>
        <p:nvCxnSpPr>
          <p:cNvPr id="70" name="Straight Arrow Connector 69">
            <a:extLst>
              <a:ext uri="{FF2B5EF4-FFF2-40B4-BE49-F238E27FC236}">
                <a16:creationId xmlns="" xmlns:a16="http://schemas.microsoft.com/office/drawing/2014/main" id="{3C6DD470-40A0-4F9D-A588-7EC1CB111FAB}"/>
              </a:ext>
            </a:extLst>
          </p:cNvPr>
          <p:cNvCxnSpPr/>
          <p:nvPr/>
        </p:nvCxnSpPr>
        <p:spPr>
          <a:xfrm flipV="1">
            <a:off x="7493000" y="2946400"/>
            <a:ext cx="1588" cy="382588"/>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1" name="TextBox 107">
            <a:extLst>
              <a:ext uri="{FF2B5EF4-FFF2-40B4-BE49-F238E27FC236}">
                <a16:creationId xmlns="" xmlns:a16="http://schemas.microsoft.com/office/drawing/2014/main" id="{76BCA87B-08C9-4192-9801-DE257C82AFAD}"/>
              </a:ext>
            </a:extLst>
          </p:cNvPr>
          <p:cNvSpPr txBox="1">
            <a:spLocks noChangeArrowheads="1"/>
          </p:cNvSpPr>
          <p:nvPr/>
        </p:nvSpPr>
        <p:spPr bwMode="auto">
          <a:xfrm>
            <a:off x="7416800" y="3860800"/>
            <a:ext cx="1066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a:solidFill>
                  <a:schemeClr val="accent2"/>
                </a:solidFill>
              </a:rPr>
              <a:t>F</a:t>
            </a:r>
            <a:r>
              <a:rPr lang="en-US" altLang="en-US" sz="2400" b="1" baseline="-25000" dirty="0">
                <a:solidFill>
                  <a:schemeClr val="accent2"/>
                </a:solidFill>
              </a:rPr>
              <a:t>G= ?</a:t>
            </a:r>
          </a:p>
        </p:txBody>
      </p:sp>
      <p:cxnSp>
        <p:nvCxnSpPr>
          <p:cNvPr id="72" name="Straight Arrow Connector 71">
            <a:extLst>
              <a:ext uri="{FF2B5EF4-FFF2-40B4-BE49-F238E27FC236}">
                <a16:creationId xmlns="" xmlns:a16="http://schemas.microsoft.com/office/drawing/2014/main" id="{A35BF189-3B5A-42DC-86A3-9F605DF697C7}"/>
              </a:ext>
            </a:extLst>
          </p:cNvPr>
          <p:cNvCxnSpPr/>
          <p:nvPr/>
        </p:nvCxnSpPr>
        <p:spPr>
          <a:xfrm rot="5400000" flipH="1" flipV="1">
            <a:off x="7150894" y="4355306"/>
            <a:ext cx="533400" cy="1588"/>
          </a:xfrm>
          <a:prstGeom prst="straightConnector1">
            <a:avLst/>
          </a:prstGeom>
          <a:ln w="381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3" name="Text Box 72">
            <a:extLst>
              <a:ext uri="{FF2B5EF4-FFF2-40B4-BE49-F238E27FC236}">
                <a16:creationId xmlns="" xmlns:a16="http://schemas.microsoft.com/office/drawing/2014/main" id="{FF39CC81-93FA-42F0-AA8F-83F64E85BDDE}"/>
              </a:ext>
            </a:extLst>
          </p:cNvPr>
          <p:cNvSpPr txBox="1">
            <a:spLocks noChangeArrowheads="1"/>
          </p:cNvSpPr>
          <p:nvPr/>
        </p:nvSpPr>
        <p:spPr bwMode="auto">
          <a:xfrm>
            <a:off x="3683000" y="279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FF3300"/>
                </a:solidFill>
              </a:rPr>
              <a:t>Years </a:t>
            </a:r>
          </a:p>
        </p:txBody>
      </p:sp>
      <p:sp>
        <p:nvSpPr>
          <p:cNvPr id="74" name="Text Box 73">
            <a:extLst>
              <a:ext uri="{FF2B5EF4-FFF2-40B4-BE49-F238E27FC236}">
                <a16:creationId xmlns="" xmlns:a16="http://schemas.microsoft.com/office/drawing/2014/main" id="{FAA7C76F-4F57-47D5-82EE-51827FB8625E}"/>
              </a:ext>
            </a:extLst>
          </p:cNvPr>
          <p:cNvSpPr txBox="1">
            <a:spLocks noChangeArrowheads="1"/>
          </p:cNvSpPr>
          <p:nvPr/>
        </p:nvSpPr>
        <p:spPr bwMode="auto">
          <a:xfrm>
            <a:off x="7493000" y="1193801"/>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FF3300"/>
                </a:solidFill>
              </a:rPr>
              <a:t>i = 15%</a:t>
            </a:r>
          </a:p>
        </p:txBody>
      </p:sp>
      <p:sp>
        <p:nvSpPr>
          <p:cNvPr id="75" name="Text Box 74">
            <a:extLst>
              <a:ext uri="{FF2B5EF4-FFF2-40B4-BE49-F238E27FC236}">
                <a16:creationId xmlns="" xmlns:a16="http://schemas.microsoft.com/office/drawing/2014/main" id="{E1AE46C0-6367-4B17-872F-D7FDEFA0A709}"/>
              </a:ext>
            </a:extLst>
          </p:cNvPr>
          <p:cNvSpPr txBox="1">
            <a:spLocks noChangeArrowheads="1"/>
          </p:cNvSpPr>
          <p:nvPr/>
        </p:nvSpPr>
        <p:spPr bwMode="auto">
          <a:xfrm>
            <a:off x="939800" y="3251201"/>
            <a:ext cx="1905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993300"/>
                </a:solidFill>
              </a:rPr>
              <a:t>Equal deposit series</a:t>
            </a:r>
          </a:p>
        </p:txBody>
      </p:sp>
      <p:sp>
        <p:nvSpPr>
          <p:cNvPr id="76" name="Text Box 75">
            <a:extLst>
              <a:ext uri="{FF2B5EF4-FFF2-40B4-BE49-F238E27FC236}">
                <a16:creationId xmlns="" xmlns:a16="http://schemas.microsoft.com/office/drawing/2014/main" id="{2576E1D7-DFF2-4725-A04C-3FF2B1651208}"/>
              </a:ext>
            </a:extLst>
          </p:cNvPr>
          <p:cNvSpPr txBox="1">
            <a:spLocks noChangeArrowheads="1"/>
          </p:cNvSpPr>
          <p:nvPr/>
        </p:nvSpPr>
        <p:spPr bwMode="auto">
          <a:xfrm>
            <a:off x="939800" y="4546601"/>
            <a:ext cx="1905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993300"/>
                </a:solidFill>
              </a:rPr>
              <a:t>Gradient deposit series</a:t>
            </a:r>
          </a:p>
        </p:txBody>
      </p:sp>
      <p:cxnSp>
        <p:nvCxnSpPr>
          <p:cNvPr id="77" name="Straight Connector 76">
            <a:extLst>
              <a:ext uri="{FF2B5EF4-FFF2-40B4-BE49-F238E27FC236}">
                <a16:creationId xmlns="" xmlns:a16="http://schemas.microsoft.com/office/drawing/2014/main" id="{C0DF6F67-A16A-40BB-9C8D-C21163F07FB7}"/>
              </a:ext>
            </a:extLst>
          </p:cNvPr>
          <p:cNvCxnSpPr/>
          <p:nvPr/>
        </p:nvCxnSpPr>
        <p:spPr bwMode="auto">
          <a:xfrm>
            <a:off x="3378200" y="1417638"/>
            <a:ext cx="3962400" cy="0"/>
          </a:xfrm>
          <a:prstGeom prst="line">
            <a:avLst/>
          </a:prstGeom>
          <a:ln>
            <a:prstDash val="dash"/>
            <a:headEnd type="none" w="med" len="med"/>
            <a:tailEnd type="none" w="med" len="med"/>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26966400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700" y="1089024"/>
            <a:ext cx="10515600" cy="5070475"/>
          </a:xfrm>
          <a:noFill/>
          <a:ln>
            <a:noFill/>
          </a:ln>
        </p:spPr>
        <p:txBody>
          <a:bodyPr/>
          <a:lstStyle/>
          <a:p>
            <a:pPr>
              <a:buNone/>
            </a:pPr>
            <a:r>
              <a:rPr lang="en-US" altLang="en-US" b="1" dirty="0" smtClean="0">
                <a:latin typeface="Times New Roman" panose="02020603050405020304" pitchFamily="18" charset="0"/>
                <a:cs typeface="Times New Roman" panose="02020603050405020304" pitchFamily="18" charset="0"/>
              </a:rPr>
              <a:t>F = Equal deposit series +  Gradient deposit series</a:t>
            </a:r>
          </a:p>
          <a:p>
            <a:pPr>
              <a:buNone/>
            </a:pPr>
            <a:r>
              <a:rPr lang="en-US" altLang="en-US" b="1" dirty="0" smtClean="0">
                <a:latin typeface="Times New Roman" panose="02020603050405020304" pitchFamily="18" charset="0"/>
                <a:cs typeface="Times New Roman" panose="02020603050405020304" pitchFamily="18" charset="0"/>
              </a:rPr>
              <a:t>F =  F</a:t>
            </a:r>
            <a:r>
              <a:rPr lang="en-US" altLang="en-US" b="1" baseline="-25000" dirty="0" smtClean="0">
                <a:latin typeface="Times New Roman" panose="02020603050405020304" pitchFamily="18" charset="0"/>
                <a:cs typeface="Times New Roman" panose="02020603050405020304" pitchFamily="18" charset="0"/>
              </a:rPr>
              <a:t>A</a:t>
            </a:r>
            <a:r>
              <a:rPr lang="en-US" altLang="en-US" b="1" dirty="0" smtClean="0">
                <a:latin typeface="Times New Roman" panose="02020603050405020304" pitchFamily="18" charset="0"/>
                <a:cs typeface="Times New Roman" panose="02020603050405020304" pitchFamily="18" charset="0"/>
              </a:rPr>
              <a:t> + F</a:t>
            </a:r>
            <a:r>
              <a:rPr lang="en-US" altLang="en-US" b="1" baseline="-25000" dirty="0" smtClean="0">
                <a:latin typeface="Times New Roman" panose="02020603050405020304" pitchFamily="18" charset="0"/>
                <a:cs typeface="Times New Roman" panose="02020603050405020304" pitchFamily="18" charset="0"/>
              </a:rPr>
              <a:t>G</a:t>
            </a:r>
          </a:p>
          <a:p>
            <a:pPr>
              <a:buNone/>
            </a:pPr>
            <a:r>
              <a:rPr lang="en-US" altLang="en-US" b="1" dirty="0" smtClean="0">
                <a:latin typeface="Times New Roman" panose="02020603050405020304" pitchFamily="18" charset="0"/>
                <a:cs typeface="Times New Roman" panose="02020603050405020304" pitchFamily="18" charset="0"/>
              </a:rPr>
              <a:t>F = A (F/A, 15% , 10) + G (F/G, 15%, 10)</a:t>
            </a:r>
          </a:p>
          <a:p>
            <a:pPr algn="ctr">
              <a:buNone/>
            </a:pPr>
            <a:r>
              <a:rPr lang="en-US" b="1" dirty="0">
                <a:latin typeface="Times New Roman" panose="02020603050405020304" pitchFamily="18" charset="0"/>
                <a:cs typeface="Times New Roman" panose="02020603050405020304" pitchFamily="18" charset="0"/>
              </a:rPr>
              <a:t>F = A {(1+i) N -1/</a:t>
            </a:r>
            <a:r>
              <a:rPr lang="en-US" b="1" dirty="0" err="1">
                <a:latin typeface="Times New Roman" panose="02020603050405020304" pitchFamily="18" charset="0"/>
                <a:cs typeface="Times New Roman" panose="02020603050405020304" pitchFamily="18" charset="0"/>
              </a:rPr>
              <a:t>i</a:t>
            </a:r>
            <a:r>
              <a:rPr lang="en-US" b="1" dirty="0">
                <a:latin typeface="Times New Roman" panose="02020603050405020304" pitchFamily="18" charset="0"/>
                <a:cs typeface="Times New Roman" panose="02020603050405020304" pitchFamily="18" charset="0"/>
              </a:rPr>
              <a:t>}    +         </a:t>
            </a:r>
            <a:r>
              <a:rPr lang="en-US" altLang="en-US" b="1" dirty="0">
                <a:latin typeface="Times New Roman" panose="02020603050405020304" pitchFamily="18" charset="0"/>
                <a:cs typeface="Times New Roman" panose="02020603050405020304" pitchFamily="18" charset="0"/>
              </a:rPr>
              <a:t>G { (1+i)N -1 } - NG</a:t>
            </a:r>
          </a:p>
          <a:p>
            <a:pPr>
              <a:buNone/>
            </a:pPr>
            <a:r>
              <a:rPr lang="en-US" altLang="en-US" b="1"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i</a:t>
            </a:r>
            <a:r>
              <a:rPr lang="en-US" altLang="en-US" b="1"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a:t>
            </a:r>
            <a:r>
              <a:rPr lang="en-US" altLang="en-US" b="1" dirty="0" err="1">
                <a:latin typeface="Times New Roman" panose="02020603050405020304" pitchFamily="18" charset="0"/>
                <a:cs typeface="Times New Roman" panose="02020603050405020304" pitchFamily="18" charset="0"/>
              </a:rPr>
              <a:t>i</a:t>
            </a:r>
            <a:endParaRPr lang="en-AU" b="1" dirty="0">
              <a:latin typeface="Times New Roman" panose="02020603050405020304" pitchFamily="18" charset="0"/>
              <a:cs typeface="Times New Roman" panose="02020603050405020304" pitchFamily="18" charset="0"/>
            </a:endParaRPr>
          </a:p>
          <a:p>
            <a:pPr>
              <a:buNone/>
            </a:pPr>
            <a:r>
              <a:rPr lang="en-US" altLang="en-US" b="1" dirty="0" smtClean="0">
                <a:latin typeface="Times New Roman" panose="02020603050405020304" pitchFamily="18" charset="0"/>
                <a:cs typeface="Times New Roman" panose="02020603050405020304" pitchFamily="18" charset="0"/>
              </a:rPr>
              <a:t>    F = 4000{ (1+0.15)</a:t>
            </a:r>
            <a:r>
              <a:rPr lang="en-US" altLang="en-US" b="1" baseline="30000" dirty="0" smtClean="0">
                <a:latin typeface="Times New Roman" panose="02020603050405020304" pitchFamily="18" charset="0"/>
                <a:cs typeface="Times New Roman" panose="02020603050405020304" pitchFamily="18" charset="0"/>
              </a:rPr>
              <a:t>10</a:t>
            </a:r>
            <a:r>
              <a:rPr lang="en-US" altLang="en-US" b="1" dirty="0" smtClean="0">
                <a:latin typeface="Times New Roman" panose="02020603050405020304" pitchFamily="18" charset="0"/>
                <a:cs typeface="Times New Roman" panose="02020603050405020304" pitchFamily="18" charset="0"/>
              </a:rPr>
              <a:t> -1/}+ 500 { 1+0.15)</a:t>
            </a:r>
            <a:r>
              <a:rPr lang="en-US" altLang="en-US" b="1" baseline="30000" dirty="0" smtClean="0">
                <a:latin typeface="Times New Roman" panose="02020603050405020304" pitchFamily="18" charset="0"/>
                <a:cs typeface="Times New Roman" panose="02020603050405020304" pitchFamily="18" charset="0"/>
              </a:rPr>
              <a:t>10</a:t>
            </a:r>
            <a:r>
              <a:rPr lang="en-US" altLang="en-US" b="1" dirty="0" smtClean="0">
                <a:latin typeface="Times New Roman" panose="02020603050405020304" pitchFamily="18" charset="0"/>
                <a:cs typeface="Times New Roman" panose="02020603050405020304" pitchFamily="18" charset="0"/>
              </a:rPr>
              <a:t> -1 } – 10*500</a:t>
            </a:r>
          </a:p>
          <a:p>
            <a:pPr>
              <a:buNone/>
            </a:pPr>
            <a:r>
              <a:rPr lang="en-US" altLang="en-US" b="1" dirty="0" smtClean="0">
                <a:latin typeface="Times New Roman" panose="02020603050405020304" pitchFamily="18" charset="0"/>
                <a:cs typeface="Times New Roman" panose="02020603050405020304" pitchFamily="18" charset="0"/>
              </a:rPr>
              <a:t>                            0.15             0.15            0.15            0.15</a:t>
            </a:r>
          </a:p>
          <a:p>
            <a:pPr>
              <a:buNone/>
            </a:pPr>
            <a:r>
              <a:rPr lang="en-US" altLang="en-US" b="1" dirty="0" smtClean="0">
                <a:latin typeface="Times New Roman" panose="02020603050405020304" pitchFamily="18" charset="0"/>
                <a:cs typeface="Times New Roman" panose="02020603050405020304" pitchFamily="18" charset="0"/>
              </a:rPr>
              <a:t> </a:t>
            </a:r>
          </a:p>
          <a:p>
            <a:pPr>
              <a:buNone/>
            </a:pPr>
            <a:r>
              <a:rPr lang="en-US" altLang="en-US" b="1" dirty="0" smtClean="0">
                <a:latin typeface="Times New Roman" panose="02020603050405020304" pitchFamily="18" charset="0"/>
                <a:cs typeface="Times New Roman" panose="02020603050405020304" pitchFamily="18" charset="0"/>
              </a:rPr>
              <a:t>=  $ 1,15,562.25 </a:t>
            </a:r>
          </a:p>
          <a:p>
            <a:pPr>
              <a:buNone/>
            </a:pPr>
            <a:endParaRPr lang="en-US" altLang="en-US" sz="2000" b="1" dirty="0" smtClean="0">
              <a:latin typeface="Constantia" panose="02030602050306030303" pitchFamily="18" charset="0"/>
            </a:endParaRPr>
          </a:p>
          <a:p>
            <a:endParaRPr lang="en-AU" dirty="0"/>
          </a:p>
        </p:txBody>
      </p:sp>
      <p:cxnSp>
        <p:nvCxnSpPr>
          <p:cNvPr id="4" name="Straight Connector 3"/>
          <p:cNvCxnSpPr/>
          <p:nvPr/>
        </p:nvCxnSpPr>
        <p:spPr>
          <a:xfrm>
            <a:off x="6597650" y="3111500"/>
            <a:ext cx="298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7080250" y="3111500"/>
            <a:ext cx="1695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9112250" y="3111500"/>
            <a:ext cx="4889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876550" y="4114800"/>
            <a:ext cx="1695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181600" y="4114800"/>
            <a:ext cx="4699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048375" y="4114800"/>
            <a:ext cx="1695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8397875" y="4114800"/>
            <a:ext cx="9588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78574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3200" b="1" dirty="0" smtClean="0">
                <a:solidFill>
                  <a:srgbClr val="002060"/>
                </a:solidFill>
                <a:latin typeface="Constantia" panose="02030602050306030303" pitchFamily="18" charset="0"/>
              </a:rPr>
              <a:t>Annual worth Factor</a:t>
            </a:r>
            <a:endParaRPr lang="en-AU" sz="3200" dirty="0">
              <a:solidFill>
                <a:srgbClr val="002060"/>
              </a:solidFill>
            </a:endParaRPr>
          </a:p>
        </p:txBody>
      </p:sp>
      <p:sp>
        <p:nvSpPr>
          <p:cNvPr id="3" name="Content Placeholder 2"/>
          <p:cNvSpPr>
            <a:spLocks noGrp="1"/>
          </p:cNvSpPr>
          <p:nvPr>
            <p:ph idx="1"/>
          </p:nvPr>
        </p:nvSpPr>
        <p:spPr>
          <a:xfrm>
            <a:off x="571500" y="1495424"/>
            <a:ext cx="10515600" cy="5057776"/>
          </a:xfrm>
        </p:spPr>
        <p:txBody>
          <a:bodyPr>
            <a:normAutofit fontScale="92500" lnSpcReduction="10000"/>
          </a:bodyPr>
          <a:lstStyle/>
          <a:p>
            <a:pPr marL="0" indent="0">
              <a:buNone/>
            </a:pPr>
            <a:r>
              <a:rPr lang="en-US" altLang="en-US" b="1" u="sng" dirty="0" smtClean="0">
                <a:solidFill>
                  <a:srgbClr val="002060"/>
                </a:solidFill>
                <a:latin typeface="Constantia" panose="02030602050306030303" pitchFamily="18" charset="0"/>
              </a:rPr>
              <a:t>To Find A, When given G, </a:t>
            </a:r>
            <a:r>
              <a:rPr lang="en-US" altLang="en-US" b="1" u="sng" dirty="0" err="1" smtClean="0">
                <a:solidFill>
                  <a:srgbClr val="002060"/>
                </a:solidFill>
                <a:latin typeface="Constantia" panose="02030602050306030303" pitchFamily="18" charset="0"/>
              </a:rPr>
              <a:t>i</a:t>
            </a:r>
            <a:r>
              <a:rPr lang="en-US" altLang="en-US" b="1" u="sng" dirty="0" smtClean="0">
                <a:solidFill>
                  <a:srgbClr val="002060"/>
                </a:solidFill>
                <a:latin typeface="Constantia" panose="02030602050306030303" pitchFamily="18" charset="0"/>
              </a:rPr>
              <a:t>, N</a:t>
            </a:r>
          </a:p>
          <a:p>
            <a:pPr marL="0" indent="0">
              <a:buNone/>
            </a:pPr>
            <a:r>
              <a:rPr lang="en-US" b="1" dirty="0" smtClean="0">
                <a:latin typeface="Constantia" panose="02030602050306030303" pitchFamily="18" charset="0"/>
              </a:rPr>
              <a:t>From gradient to future equivalent factor</a:t>
            </a:r>
            <a:endParaRPr lang="en-US" b="1" dirty="0">
              <a:latin typeface="Constantia" panose="02030602050306030303" pitchFamily="18" charset="0"/>
            </a:endParaRPr>
          </a:p>
          <a:p>
            <a:pPr algn="ctr">
              <a:buNone/>
            </a:pPr>
            <a:r>
              <a:rPr lang="en-AU" b="1" dirty="0" smtClean="0">
                <a:latin typeface="Times New Roman" panose="02020603050405020304" pitchFamily="18" charset="0"/>
                <a:cs typeface="Times New Roman" panose="02020603050405020304" pitchFamily="18" charset="0"/>
              </a:rPr>
              <a:t>F  = </a:t>
            </a:r>
            <a:r>
              <a:rPr lang="en-US" altLang="en-US" b="1" dirty="0" smtClean="0">
                <a:latin typeface="Constantia" panose="02030602050306030303" pitchFamily="18" charset="0"/>
              </a:rPr>
              <a:t>G {(1+i)</a:t>
            </a:r>
            <a:r>
              <a:rPr lang="en-US" altLang="en-US" b="1" baseline="30000" dirty="0" smtClean="0">
                <a:latin typeface="Constantia" panose="02030602050306030303" pitchFamily="18" charset="0"/>
              </a:rPr>
              <a:t>N </a:t>
            </a:r>
            <a:r>
              <a:rPr lang="en-US" altLang="en-US" b="1" dirty="0" smtClean="0">
                <a:latin typeface="Constantia" panose="02030602050306030303" pitchFamily="18" charset="0"/>
              </a:rPr>
              <a:t>-1} – NG    ……… (7)</a:t>
            </a:r>
          </a:p>
          <a:p>
            <a:pPr>
              <a:buNone/>
            </a:pP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endParaRPr lang="en-US" altLang="en-US" b="1" dirty="0" smtClean="0">
              <a:latin typeface="Constantia" panose="02030602050306030303" pitchFamily="18" charset="0"/>
            </a:endParaRPr>
          </a:p>
          <a:p>
            <a:pPr marL="0" indent="0" algn="just">
              <a:buNone/>
            </a:pPr>
            <a:r>
              <a:rPr lang="en-US" b="1" i="1" dirty="0" smtClean="0">
                <a:effectLst/>
                <a:latin typeface="Times New Roman" panose="02020603050405020304" pitchFamily="18" charset="0"/>
                <a:ea typeface="Times New Roman" panose="02020603050405020304" pitchFamily="18" charset="0"/>
              </a:rPr>
              <a:t> </a:t>
            </a:r>
            <a:r>
              <a:rPr lang="en-US" b="1" dirty="0" smtClean="0">
                <a:latin typeface="Constantia" panose="02030602050306030303" pitchFamily="18" charset="0"/>
              </a:rPr>
              <a:t>Again </a:t>
            </a:r>
            <a:r>
              <a:rPr lang="en-US" b="1" dirty="0">
                <a:latin typeface="Constantia" panose="02030602050306030303" pitchFamily="18" charset="0"/>
              </a:rPr>
              <a:t>from Uniform series compound amount factor                    </a:t>
            </a:r>
          </a:p>
          <a:p>
            <a:pPr marL="0" indent="0">
              <a:buNone/>
            </a:pPr>
            <a:r>
              <a:rPr lang="en-AU" dirty="0" smtClean="0"/>
              <a:t>                                  </a:t>
            </a:r>
            <a:r>
              <a:rPr lang="en-AU" b="1" dirty="0" smtClean="0">
                <a:latin typeface="Times New Roman" panose="02020603050405020304" pitchFamily="18" charset="0"/>
                <a:cs typeface="Times New Roman" panose="02020603050405020304" pitchFamily="18" charset="0"/>
              </a:rPr>
              <a:t>F = A (1+i)</a:t>
            </a:r>
            <a:r>
              <a:rPr lang="en-AU" b="1" baseline="30000" dirty="0" smtClean="0">
                <a:latin typeface="Times New Roman" panose="02020603050405020304" pitchFamily="18" charset="0"/>
                <a:cs typeface="Times New Roman" panose="02020603050405020304" pitchFamily="18" charset="0"/>
              </a:rPr>
              <a:t>N</a:t>
            </a:r>
            <a:r>
              <a:rPr lang="en-AU" b="1" dirty="0" smtClean="0">
                <a:latin typeface="Times New Roman" panose="02020603050405020304" pitchFamily="18" charset="0"/>
                <a:cs typeface="Times New Roman" panose="02020603050405020304" pitchFamily="18" charset="0"/>
              </a:rPr>
              <a:t> -1   ……………….. (8) </a:t>
            </a:r>
          </a:p>
          <a:p>
            <a:pPr marL="0" indent="0">
              <a:buNone/>
            </a:pP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endParaRPr lang="en-AU" b="1" dirty="0" smtClean="0">
              <a:latin typeface="Times New Roman" panose="02020603050405020304" pitchFamily="18" charset="0"/>
              <a:cs typeface="Times New Roman" panose="02020603050405020304" pitchFamily="18" charset="0"/>
            </a:endParaRPr>
          </a:p>
          <a:p>
            <a:pPr marL="0" indent="0">
              <a:buNone/>
            </a:pPr>
            <a:r>
              <a:rPr lang="en-AU" b="1" dirty="0" smtClean="0">
                <a:latin typeface="Times New Roman" panose="02020603050405020304" pitchFamily="18" charset="0"/>
                <a:cs typeface="Times New Roman" panose="02020603050405020304" pitchFamily="18" charset="0"/>
              </a:rPr>
              <a:t>Equating equation 7 and 8, we get </a:t>
            </a:r>
          </a:p>
          <a:p>
            <a:pPr algn="ctr">
              <a:buNone/>
            </a:pPr>
            <a:r>
              <a:rPr lang="en-US" altLang="en-US" b="1" dirty="0" smtClean="0">
                <a:solidFill>
                  <a:srgbClr val="993300"/>
                </a:solidFill>
                <a:latin typeface="Times New Roman" panose="02020603050405020304" pitchFamily="18" charset="0"/>
                <a:cs typeface="Times New Roman" panose="02020603050405020304" pitchFamily="18" charset="0"/>
              </a:rPr>
              <a:t>A = G [ (1+i)</a:t>
            </a:r>
            <a:r>
              <a:rPr lang="en-US" altLang="en-US" b="1" baseline="30000" dirty="0" smtClean="0">
                <a:solidFill>
                  <a:srgbClr val="993300"/>
                </a:solidFill>
                <a:latin typeface="Times New Roman" panose="02020603050405020304" pitchFamily="18" charset="0"/>
                <a:cs typeface="Times New Roman" panose="02020603050405020304" pitchFamily="18" charset="0"/>
              </a:rPr>
              <a:t>N</a:t>
            </a:r>
            <a:r>
              <a:rPr lang="en-US" altLang="en-US" b="1" dirty="0" smtClean="0">
                <a:solidFill>
                  <a:srgbClr val="993300"/>
                </a:solidFill>
                <a:latin typeface="Times New Roman" panose="02020603050405020304" pitchFamily="18" charset="0"/>
                <a:cs typeface="Times New Roman" panose="02020603050405020304" pitchFamily="18" charset="0"/>
              </a:rPr>
              <a:t> – </a:t>
            </a:r>
            <a:r>
              <a:rPr lang="en-US" altLang="en-US" b="1" dirty="0" err="1" smtClean="0">
                <a:solidFill>
                  <a:srgbClr val="993300"/>
                </a:solidFill>
                <a:latin typeface="Times New Roman" panose="02020603050405020304" pitchFamily="18" charset="0"/>
                <a:cs typeface="Times New Roman" panose="02020603050405020304" pitchFamily="18" charset="0"/>
              </a:rPr>
              <a:t>iN</a:t>
            </a:r>
            <a:r>
              <a:rPr lang="en-US" altLang="en-US" b="1" dirty="0" smtClean="0">
                <a:solidFill>
                  <a:srgbClr val="993300"/>
                </a:solidFill>
                <a:latin typeface="Times New Roman" panose="02020603050405020304" pitchFamily="18" charset="0"/>
                <a:cs typeface="Times New Roman" panose="02020603050405020304" pitchFamily="18" charset="0"/>
              </a:rPr>
              <a:t> – 1  ]</a:t>
            </a:r>
          </a:p>
          <a:p>
            <a:pPr algn="ctr">
              <a:buNone/>
            </a:pPr>
            <a:r>
              <a:rPr lang="en-US" altLang="en-US" b="1" dirty="0" smtClean="0">
                <a:solidFill>
                  <a:srgbClr val="993300"/>
                </a:solidFill>
                <a:latin typeface="Times New Roman" panose="02020603050405020304" pitchFamily="18" charset="0"/>
                <a:cs typeface="Times New Roman" panose="02020603050405020304" pitchFamily="18" charset="0"/>
              </a:rPr>
              <a:t>          </a:t>
            </a:r>
            <a:r>
              <a:rPr lang="en-US" altLang="en-US" b="1" dirty="0" err="1" smtClean="0">
                <a:solidFill>
                  <a:srgbClr val="993300"/>
                </a:solidFill>
                <a:latin typeface="Times New Roman" panose="02020603050405020304" pitchFamily="18" charset="0"/>
                <a:cs typeface="Times New Roman" panose="02020603050405020304" pitchFamily="18" charset="0"/>
              </a:rPr>
              <a:t>i</a:t>
            </a:r>
            <a:r>
              <a:rPr lang="en-US" altLang="en-US" b="1" dirty="0" smtClean="0">
                <a:solidFill>
                  <a:srgbClr val="993300"/>
                </a:solidFill>
                <a:latin typeface="Times New Roman" panose="02020603050405020304" pitchFamily="18" charset="0"/>
                <a:cs typeface="Times New Roman" panose="02020603050405020304" pitchFamily="18" charset="0"/>
              </a:rPr>
              <a:t>{(1+i)</a:t>
            </a:r>
            <a:r>
              <a:rPr lang="en-US" altLang="en-US" b="1" baseline="30000" dirty="0" smtClean="0">
                <a:solidFill>
                  <a:srgbClr val="993300"/>
                </a:solidFill>
                <a:latin typeface="Times New Roman" panose="02020603050405020304" pitchFamily="18" charset="0"/>
                <a:cs typeface="Times New Roman" panose="02020603050405020304" pitchFamily="18" charset="0"/>
              </a:rPr>
              <a:t>N</a:t>
            </a:r>
            <a:r>
              <a:rPr lang="en-US" altLang="en-US" b="1" dirty="0" smtClean="0">
                <a:solidFill>
                  <a:srgbClr val="993300"/>
                </a:solidFill>
                <a:latin typeface="Times New Roman" panose="02020603050405020304" pitchFamily="18" charset="0"/>
                <a:cs typeface="Times New Roman" panose="02020603050405020304" pitchFamily="18" charset="0"/>
              </a:rPr>
              <a:t> – 1}</a:t>
            </a:r>
          </a:p>
          <a:p>
            <a:pPr>
              <a:buNone/>
            </a:pPr>
            <a:r>
              <a:rPr lang="en-US" altLang="en-US" b="1" i="1" dirty="0">
                <a:latin typeface="Constantia" panose="02030602050306030303" pitchFamily="18" charset="0"/>
              </a:rPr>
              <a:t>Gradient to Uniform Series Factor </a:t>
            </a:r>
            <a:r>
              <a:rPr lang="en-US" altLang="en-US" b="1" i="1" dirty="0" smtClean="0">
                <a:latin typeface="Constantia" panose="02030602050306030303" pitchFamily="18" charset="0"/>
              </a:rPr>
              <a:t>,  Functionally,  A =G(A/G,</a:t>
            </a:r>
            <a:r>
              <a:rPr lang="en-US" altLang="en-US" b="1" i="1" dirty="0" err="1" smtClean="0">
                <a:latin typeface="Constantia" panose="02030602050306030303" pitchFamily="18" charset="0"/>
              </a:rPr>
              <a:t>i</a:t>
            </a:r>
            <a:r>
              <a:rPr lang="en-US" altLang="en-US" b="1" i="1" dirty="0" smtClean="0">
                <a:latin typeface="Constantia" panose="02030602050306030303" pitchFamily="18" charset="0"/>
              </a:rPr>
              <a:t>%,N)</a:t>
            </a:r>
            <a:endParaRPr lang="en-US" altLang="en-US" b="1" i="1" dirty="0">
              <a:latin typeface="Constantia" panose="02030602050306030303" pitchFamily="18" charset="0"/>
            </a:endParaRPr>
          </a:p>
          <a:p>
            <a:pPr algn="ctr">
              <a:buNone/>
            </a:pPr>
            <a:endParaRPr lang="en-US" altLang="en-US" b="1" dirty="0" smtClean="0">
              <a:solidFill>
                <a:srgbClr val="993300"/>
              </a:solidFill>
              <a:latin typeface="Times New Roman" panose="02020603050405020304" pitchFamily="18" charset="0"/>
              <a:cs typeface="Times New Roman" panose="02020603050405020304" pitchFamily="18" charset="0"/>
            </a:endParaRPr>
          </a:p>
          <a:p>
            <a:pPr marL="0" indent="0">
              <a:buNone/>
            </a:pPr>
            <a:endParaRPr lang="en-AU" dirty="0"/>
          </a:p>
        </p:txBody>
      </p:sp>
      <p:cxnSp>
        <p:nvCxnSpPr>
          <p:cNvPr id="4" name="Straight Connector 3"/>
          <p:cNvCxnSpPr/>
          <p:nvPr/>
        </p:nvCxnSpPr>
        <p:spPr>
          <a:xfrm>
            <a:off x="4070350" y="2755900"/>
            <a:ext cx="298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4546600" y="2768600"/>
            <a:ext cx="13335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096000" y="2755900"/>
            <a:ext cx="469900" cy="12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070350" y="4127500"/>
            <a:ext cx="13335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5213350" y="5459413"/>
            <a:ext cx="2216150" cy="254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55000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sz="3200" b="1" dirty="0">
                <a:solidFill>
                  <a:srgbClr val="1C0892"/>
                </a:solidFill>
                <a:latin typeface="Constantia" panose="02030602050306030303" pitchFamily="18" charset="0"/>
              </a:rPr>
              <a:t>Annual worth Factor Example</a:t>
            </a:r>
            <a:endParaRPr lang="en-AU" sz="3200" b="1" dirty="0">
              <a:solidFill>
                <a:srgbClr val="1C0892"/>
              </a:solidFill>
              <a:latin typeface="Constantia" panose="02030602050306030303" pitchFamily="18" charset="0"/>
            </a:endParaRPr>
          </a:p>
        </p:txBody>
      </p:sp>
      <p:sp>
        <p:nvSpPr>
          <p:cNvPr id="3" name="Content Placeholder 2"/>
          <p:cNvSpPr>
            <a:spLocks noGrp="1"/>
          </p:cNvSpPr>
          <p:nvPr>
            <p:ph idx="1"/>
          </p:nvPr>
        </p:nvSpPr>
        <p:spPr>
          <a:xfrm>
            <a:off x="660400" y="1603376"/>
            <a:ext cx="9207500" cy="4351338"/>
          </a:xfrm>
        </p:spPr>
        <p:txBody>
          <a:bodyPr/>
          <a:lstStyle/>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A person planned to enjoy his post retirement life by contributing 10% of his salary which is $ 2000 as his initial investment with an annual increase of $400 for next 10 years with an interest rate of 15%. Find the annual equivalent of this scheme. </a:t>
            </a:r>
          </a:p>
          <a:p>
            <a:pPr marL="0" indent="0" algn="just">
              <a:lnSpc>
                <a:spcPct val="150000"/>
              </a:lnSpc>
              <a:buNone/>
            </a:pPr>
            <a:r>
              <a:rPr lang="en-AU" b="1" dirty="0" smtClean="0">
                <a:latin typeface="Times New Roman" panose="02020603050405020304" pitchFamily="18" charset="0"/>
                <a:cs typeface="Times New Roman" panose="02020603050405020304" pitchFamily="18" charset="0"/>
              </a:rPr>
              <a:t>Given, G = 400, </a:t>
            </a:r>
            <a:r>
              <a:rPr lang="en-AU" b="1" dirty="0" err="1" smtClean="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 = 15%, N = 11 years</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61357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 xmlns:a16="http://schemas.microsoft.com/office/drawing/2014/main" id="{53142E06-BB69-4096-A647-D50603D7CA1A}"/>
              </a:ext>
            </a:extLst>
          </p:cNvPr>
          <p:cNvCxnSpPr/>
          <p:nvPr/>
        </p:nvCxnSpPr>
        <p:spPr>
          <a:xfrm>
            <a:off x="2921000" y="1041400"/>
            <a:ext cx="2667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 xmlns:a16="http://schemas.microsoft.com/office/drawing/2014/main" id="{71A99C7C-72CB-4FA3-B41D-68143D74D134}"/>
              </a:ext>
            </a:extLst>
          </p:cNvPr>
          <p:cNvCxnSpPr/>
          <p:nvPr/>
        </p:nvCxnSpPr>
        <p:spPr>
          <a:xfrm>
            <a:off x="5588000" y="1041400"/>
            <a:ext cx="68580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 xmlns:a16="http://schemas.microsoft.com/office/drawing/2014/main" id="{D4903C48-F50C-4D97-A0A3-543B72F0AE20}"/>
              </a:ext>
            </a:extLst>
          </p:cNvPr>
          <p:cNvCxnSpPr/>
          <p:nvPr/>
        </p:nvCxnSpPr>
        <p:spPr>
          <a:xfrm>
            <a:off x="6273800" y="1041400"/>
            <a:ext cx="1143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11">
            <a:extLst>
              <a:ext uri="{FF2B5EF4-FFF2-40B4-BE49-F238E27FC236}">
                <a16:creationId xmlns="" xmlns:a16="http://schemas.microsoft.com/office/drawing/2014/main" id="{AC51B73B-B71E-441C-9230-B7D03559EAA9}"/>
              </a:ext>
            </a:extLst>
          </p:cNvPr>
          <p:cNvSpPr txBox="1">
            <a:spLocks noChangeArrowheads="1"/>
          </p:cNvSpPr>
          <p:nvPr/>
        </p:nvSpPr>
        <p:spPr bwMode="auto">
          <a:xfrm>
            <a:off x="2692400" y="660401"/>
            <a:ext cx="381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8" name="TextBox 12">
            <a:extLst>
              <a:ext uri="{FF2B5EF4-FFF2-40B4-BE49-F238E27FC236}">
                <a16:creationId xmlns="" xmlns:a16="http://schemas.microsoft.com/office/drawing/2014/main" id="{851CA8E0-CB9E-42B3-B91E-67A7B87CCE31}"/>
              </a:ext>
            </a:extLst>
          </p:cNvPr>
          <p:cNvSpPr txBox="1">
            <a:spLocks noChangeArrowheads="1"/>
          </p:cNvSpPr>
          <p:nvPr/>
        </p:nvSpPr>
        <p:spPr bwMode="auto">
          <a:xfrm>
            <a:off x="32258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9" name="TextBox 13">
            <a:extLst>
              <a:ext uri="{FF2B5EF4-FFF2-40B4-BE49-F238E27FC236}">
                <a16:creationId xmlns="" xmlns:a16="http://schemas.microsoft.com/office/drawing/2014/main" id="{E51CAA98-115C-4C9D-9E6E-5F0DB68BDD80}"/>
              </a:ext>
            </a:extLst>
          </p:cNvPr>
          <p:cNvSpPr txBox="1">
            <a:spLocks noChangeArrowheads="1"/>
          </p:cNvSpPr>
          <p:nvPr/>
        </p:nvSpPr>
        <p:spPr bwMode="auto">
          <a:xfrm>
            <a:off x="38354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10" name="TextBox 14">
            <a:extLst>
              <a:ext uri="{FF2B5EF4-FFF2-40B4-BE49-F238E27FC236}">
                <a16:creationId xmlns="" xmlns:a16="http://schemas.microsoft.com/office/drawing/2014/main" id="{76AA1DAA-F74C-4201-8E93-8ADB4E0BDA31}"/>
              </a:ext>
            </a:extLst>
          </p:cNvPr>
          <p:cNvSpPr txBox="1">
            <a:spLocks noChangeArrowheads="1"/>
          </p:cNvSpPr>
          <p:nvPr/>
        </p:nvSpPr>
        <p:spPr bwMode="auto">
          <a:xfrm>
            <a:off x="44450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11" name="TextBox 15">
            <a:extLst>
              <a:ext uri="{FF2B5EF4-FFF2-40B4-BE49-F238E27FC236}">
                <a16:creationId xmlns="" xmlns:a16="http://schemas.microsoft.com/office/drawing/2014/main" id="{BC21EC9B-1ABD-4174-9423-5B53072E5A46}"/>
              </a:ext>
            </a:extLst>
          </p:cNvPr>
          <p:cNvSpPr txBox="1">
            <a:spLocks noChangeArrowheads="1"/>
          </p:cNvSpPr>
          <p:nvPr/>
        </p:nvSpPr>
        <p:spPr bwMode="auto">
          <a:xfrm>
            <a:off x="5054600" y="6604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12" name="TextBox 16">
            <a:extLst>
              <a:ext uri="{FF2B5EF4-FFF2-40B4-BE49-F238E27FC236}">
                <a16:creationId xmlns="" xmlns:a16="http://schemas.microsoft.com/office/drawing/2014/main" id="{EA3A53C0-EF82-4D9E-994C-80EA2758AB25}"/>
              </a:ext>
            </a:extLst>
          </p:cNvPr>
          <p:cNvSpPr txBox="1">
            <a:spLocks noChangeArrowheads="1"/>
          </p:cNvSpPr>
          <p:nvPr/>
        </p:nvSpPr>
        <p:spPr bwMode="auto">
          <a:xfrm>
            <a:off x="6311900" y="610692"/>
            <a:ext cx="533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smtClean="0"/>
              <a:t>10</a:t>
            </a:r>
            <a:endParaRPr lang="en-US" altLang="en-US" sz="2400" dirty="0"/>
          </a:p>
        </p:txBody>
      </p:sp>
      <p:sp>
        <p:nvSpPr>
          <p:cNvPr id="13" name="TextBox 17">
            <a:extLst>
              <a:ext uri="{FF2B5EF4-FFF2-40B4-BE49-F238E27FC236}">
                <a16:creationId xmlns="" xmlns:a16="http://schemas.microsoft.com/office/drawing/2014/main" id="{49002A3B-86D3-420D-89F7-C0798A8DC1F4}"/>
              </a:ext>
            </a:extLst>
          </p:cNvPr>
          <p:cNvSpPr txBox="1">
            <a:spLocks noChangeArrowheads="1"/>
          </p:cNvSpPr>
          <p:nvPr/>
        </p:nvSpPr>
        <p:spPr bwMode="auto">
          <a:xfrm>
            <a:off x="7188200" y="6604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smtClean="0"/>
              <a:t>11</a:t>
            </a:r>
            <a:endParaRPr lang="en-US" altLang="en-US" sz="2400" dirty="0"/>
          </a:p>
        </p:txBody>
      </p:sp>
      <p:cxnSp>
        <p:nvCxnSpPr>
          <p:cNvPr id="14" name="Straight Arrow Connector 13">
            <a:extLst>
              <a:ext uri="{FF2B5EF4-FFF2-40B4-BE49-F238E27FC236}">
                <a16:creationId xmlns="" xmlns:a16="http://schemas.microsoft.com/office/drawing/2014/main" id="{E2A64731-E9B9-4B39-A829-C88138B00F86}"/>
              </a:ext>
            </a:extLst>
          </p:cNvPr>
          <p:cNvCxnSpPr>
            <a:stCxn id="8" idx="2"/>
          </p:cNvCxnSpPr>
          <p:nvPr/>
        </p:nvCxnSpPr>
        <p:spPr>
          <a:xfrm rot="5400000">
            <a:off x="3190875" y="12287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 xmlns:a16="http://schemas.microsoft.com/office/drawing/2014/main" id="{E2A568E4-5D9A-4C34-A8A0-F130DEC705F3}"/>
              </a:ext>
            </a:extLst>
          </p:cNvPr>
          <p:cNvCxnSpPr>
            <a:stCxn id="9" idx="2"/>
          </p:cNvCxnSpPr>
          <p:nvPr/>
        </p:nvCxnSpPr>
        <p:spPr>
          <a:xfrm rot="5400000">
            <a:off x="3686175" y="1343025"/>
            <a:ext cx="6048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 xmlns:a16="http://schemas.microsoft.com/office/drawing/2014/main" id="{8CC5DED2-2DB6-49FE-A844-3BEF9F45800E}"/>
              </a:ext>
            </a:extLst>
          </p:cNvPr>
          <p:cNvCxnSpPr>
            <a:stCxn id="10" idx="2"/>
          </p:cNvCxnSpPr>
          <p:nvPr/>
        </p:nvCxnSpPr>
        <p:spPr>
          <a:xfrm rot="5400000">
            <a:off x="4181475" y="1457325"/>
            <a:ext cx="8334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 xmlns:a16="http://schemas.microsoft.com/office/drawing/2014/main" id="{9BF5A66D-DDF5-4260-B7C9-0E9D6E2117D9}"/>
              </a:ext>
            </a:extLst>
          </p:cNvPr>
          <p:cNvCxnSpPr>
            <a:stCxn id="11" idx="2"/>
          </p:cNvCxnSpPr>
          <p:nvPr/>
        </p:nvCxnSpPr>
        <p:spPr>
          <a:xfrm rot="5400000">
            <a:off x="4676775" y="1571625"/>
            <a:ext cx="10620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 xmlns:a16="http://schemas.microsoft.com/office/drawing/2014/main" id="{EA6B03BD-7961-4D59-AF87-BAB9578EF5FF}"/>
              </a:ext>
            </a:extLst>
          </p:cNvPr>
          <p:cNvCxnSpPr/>
          <p:nvPr/>
        </p:nvCxnSpPr>
        <p:spPr>
          <a:xfrm>
            <a:off x="6577012" y="1041400"/>
            <a:ext cx="1590" cy="111485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 xmlns:a16="http://schemas.microsoft.com/office/drawing/2014/main" id="{F716B131-375F-4232-B907-5B281C674CE7}"/>
              </a:ext>
            </a:extLst>
          </p:cNvPr>
          <p:cNvCxnSpPr>
            <a:stCxn id="13" idx="2"/>
          </p:cNvCxnSpPr>
          <p:nvPr/>
        </p:nvCxnSpPr>
        <p:spPr>
          <a:xfrm rot="5400000">
            <a:off x="6600031" y="1781969"/>
            <a:ext cx="1519238" cy="381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TextBox 30">
            <a:extLst>
              <a:ext uri="{FF2B5EF4-FFF2-40B4-BE49-F238E27FC236}">
                <a16:creationId xmlns="" xmlns:a16="http://schemas.microsoft.com/office/drawing/2014/main" id="{08BF86DC-F993-4013-BF46-441A2DCA8EE5}"/>
              </a:ext>
            </a:extLst>
          </p:cNvPr>
          <p:cNvSpPr txBox="1">
            <a:spLocks noChangeArrowheads="1"/>
          </p:cNvSpPr>
          <p:nvPr/>
        </p:nvSpPr>
        <p:spPr bwMode="auto">
          <a:xfrm>
            <a:off x="2921000" y="1270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$2000</a:t>
            </a:r>
            <a:endParaRPr lang="en-US" altLang="en-US" sz="2000" b="1" dirty="0"/>
          </a:p>
        </p:txBody>
      </p:sp>
      <p:sp>
        <p:nvSpPr>
          <p:cNvPr id="21" name="TextBox 31">
            <a:extLst>
              <a:ext uri="{FF2B5EF4-FFF2-40B4-BE49-F238E27FC236}">
                <a16:creationId xmlns="" xmlns:a16="http://schemas.microsoft.com/office/drawing/2014/main" id="{3AF1459A-5ACA-4728-ADC0-E031767EA8C4}"/>
              </a:ext>
            </a:extLst>
          </p:cNvPr>
          <p:cNvSpPr txBox="1">
            <a:spLocks noChangeArrowheads="1"/>
          </p:cNvSpPr>
          <p:nvPr/>
        </p:nvSpPr>
        <p:spPr bwMode="auto">
          <a:xfrm>
            <a:off x="3606800" y="14986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$2400</a:t>
            </a:r>
            <a:endParaRPr lang="en-US" altLang="en-US" sz="2000" b="1" dirty="0"/>
          </a:p>
        </p:txBody>
      </p:sp>
      <p:sp>
        <p:nvSpPr>
          <p:cNvPr id="22" name="TextBox 32">
            <a:extLst>
              <a:ext uri="{FF2B5EF4-FFF2-40B4-BE49-F238E27FC236}">
                <a16:creationId xmlns="" xmlns:a16="http://schemas.microsoft.com/office/drawing/2014/main" id="{0C0635B1-EF61-4168-BDA2-E8B277117293}"/>
              </a:ext>
            </a:extLst>
          </p:cNvPr>
          <p:cNvSpPr txBox="1">
            <a:spLocks noChangeArrowheads="1"/>
          </p:cNvSpPr>
          <p:nvPr/>
        </p:nvSpPr>
        <p:spPr bwMode="auto">
          <a:xfrm>
            <a:off x="4216400" y="1803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$2800</a:t>
            </a:r>
            <a:endParaRPr lang="en-US" altLang="en-US" sz="2000" b="1" dirty="0"/>
          </a:p>
        </p:txBody>
      </p:sp>
      <p:sp>
        <p:nvSpPr>
          <p:cNvPr id="23" name="TextBox 33">
            <a:extLst>
              <a:ext uri="{FF2B5EF4-FFF2-40B4-BE49-F238E27FC236}">
                <a16:creationId xmlns="" xmlns:a16="http://schemas.microsoft.com/office/drawing/2014/main" id="{E7B6E26F-B42A-4C9F-9B3A-31D7750CE2E9}"/>
              </a:ext>
            </a:extLst>
          </p:cNvPr>
          <p:cNvSpPr txBox="1">
            <a:spLocks noChangeArrowheads="1"/>
          </p:cNvSpPr>
          <p:nvPr/>
        </p:nvSpPr>
        <p:spPr bwMode="auto">
          <a:xfrm>
            <a:off x="4902200" y="2032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$3200</a:t>
            </a:r>
            <a:endParaRPr lang="en-US" altLang="en-US" sz="2000" b="1" dirty="0"/>
          </a:p>
        </p:txBody>
      </p:sp>
      <p:sp>
        <p:nvSpPr>
          <p:cNvPr id="24" name="TextBox 34">
            <a:extLst>
              <a:ext uri="{FF2B5EF4-FFF2-40B4-BE49-F238E27FC236}">
                <a16:creationId xmlns="" xmlns:a16="http://schemas.microsoft.com/office/drawing/2014/main" id="{95E40E78-F76C-47ED-835E-B17A83CA5527}"/>
              </a:ext>
            </a:extLst>
          </p:cNvPr>
          <p:cNvSpPr txBox="1">
            <a:spLocks noChangeArrowheads="1"/>
          </p:cNvSpPr>
          <p:nvPr/>
        </p:nvSpPr>
        <p:spPr bwMode="auto">
          <a:xfrm>
            <a:off x="6121400" y="21082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$5600</a:t>
            </a:r>
            <a:endParaRPr lang="en-US" altLang="en-US" sz="2000" b="1" dirty="0"/>
          </a:p>
        </p:txBody>
      </p:sp>
      <p:sp>
        <p:nvSpPr>
          <p:cNvPr id="25" name="TextBox 35">
            <a:extLst>
              <a:ext uri="{FF2B5EF4-FFF2-40B4-BE49-F238E27FC236}">
                <a16:creationId xmlns="" xmlns:a16="http://schemas.microsoft.com/office/drawing/2014/main" id="{CD25622B-EFA4-4B74-AC96-D91E171A2ABA}"/>
              </a:ext>
            </a:extLst>
          </p:cNvPr>
          <p:cNvSpPr txBox="1">
            <a:spLocks noChangeArrowheads="1"/>
          </p:cNvSpPr>
          <p:nvPr/>
        </p:nvSpPr>
        <p:spPr bwMode="auto">
          <a:xfrm>
            <a:off x="7112000" y="2413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$6000</a:t>
            </a:r>
            <a:endParaRPr lang="en-US" altLang="en-US" sz="2000" b="1" dirty="0"/>
          </a:p>
        </p:txBody>
      </p:sp>
      <p:cxnSp>
        <p:nvCxnSpPr>
          <p:cNvPr id="26" name="Straight Connector 25">
            <a:extLst>
              <a:ext uri="{FF2B5EF4-FFF2-40B4-BE49-F238E27FC236}">
                <a16:creationId xmlns="" xmlns:a16="http://schemas.microsoft.com/office/drawing/2014/main" id="{F59CBF60-402B-4D51-A20C-ACCA75A00FAE}"/>
              </a:ext>
            </a:extLst>
          </p:cNvPr>
          <p:cNvCxnSpPr/>
          <p:nvPr/>
        </p:nvCxnSpPr>
        <p:spPr>
          <a:xfrm>
            <a:off x="2997200" y="3479800"/>
            <a:ext cx="2667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99716E1D-C7D4-4747-B361-AF7059AE3C5F}"/>
              </a:ext>
            </a:extLst>
          </p:cNvPr>
          <p:cNvCxnSpPr/>
          <p:nvPr/>
        </p:nvCxnSpPr>
        <p:spPr>
          <a:xfrm>
            <a:off x="5664200" y="3479800"/>
            <a:ext cx="68580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 xmlns:a16="http://schemas.microsoft.com/office/drawing/2014/main" id="{A2965821-8B22-42E6-A85D-0F2ADF02B7B2}"/>
              </a:ext>
            </a:extLst>
          </p:cNvPr>
          <p:cNvCxnSpPr/>
          <p:nvPr/>
        </p:nvCxnSpPr>
        <p:spPr>
          <a:xfrm>
            <a:off x="6350000" y="3479800"/>
            <a:ext cx="1143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Box 39">
            <a:extLst>
              <a:ext uri="{FF2B5EF4-FFF2-40B4-BE49-F238E27FC236}">
                <a16:creationId xmlns="" xmlns:a16="http://schemas.microsoft.com/office/drawing/2014/main" id="{3C561895-42CC-4979-999A-A6171A6824B9}"/>
              </a:ext>
            </a:extLst>
          </p:cNvPr>
          <p:cNvSpPr txBox="1">
            <a:spLocks noChangeArrowheads="1"/>
          </p:cNvSpPr>
          <p:nvPr/>
        </p:nvSpPr>
        <p:spPr bwMode="auto">
          <a:xfrm>
            <a:off x="2768600" y="3098801"/>
            <a:ext cx="381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30" name="TextBox 40">
            <a:extLst>
              <a:ext uri="{FF2B5EF4-FFF2-40B4-BE49-F238E27FC236}">
                <a16:creationId xmlns="" xmlns:a16="http://schemas.microsoft.com/office/drawing/2014/main" id="{8D12F2CF-3186-4447-A8B4-DB1558AA1EF4}"/>
              </a:ext>
            </a:extLst>
          </p:cNvPr>
          <p:cNvSpPr txBox="1">
            <a:spLocks noChangeArrowheads="1"/>
          </p:cNvSpPr>
          <p:nvPr/>
        </p:nvSpPr>
        <p:spPr bwMode="auto">
          <a:xfrm>
            <a:off x="33020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31" name="TextBox 41">
            <a:extLst>
              <a:ext uri="{FF2B5EF4-FFF2-40B4-BE49-F238E27FC236}">
                <a16:creationId xmlns="" xmlns:a16="http://schemas.microsoft.com/office/drawing/2014/main" id="{5A67F98D-4DA1-45DC-BA3A-74C7A3D6EC46}"/>
              </a:ext>
            </a:extLst>
          </p:cNvPr>
          <p:cNvSpPr txBox="1">
            <a:spLocks noChangeArrowheads="1"/>
          </p:cNvSpPr>
          <p:nvPr/>
        </p:nvSpPr>
        <p:spPr bwMode="auto">
          <a:xfrm>
            <a:off x="39116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32" name="TextBox 42">
            <a:extLst>
              <a:ext uri="{FF2B5EF4-FFF2-40B4-BE49-F238E27FC236}">
                <a16:creationId xmlns="" xmlns:a16="http://schemas.microsoft.com/office/drawing/2014/main" id="{0D10CE3F-CB76-4486-B4F2-2A3D7DC08E3D}"/>
              </a:ext>
            </a:extLst>
          </p:cNvPr>
          <p:cNvSpPr txBox="1">
            <a:spLocks noChangeArrowheads="1"/>
          </p:cNvSpPr>
          <p:nvPr/>
        </p:nvSpPr>
        <p:spPr bwMode="auto">
          <a:xfrm>
            <a:off x="45212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33" name="TextBox 43">
            <a:extLst>
              <a:ext uri="{FF2B5EF4-FFF2-40B4-BE49-F238E27FC236}">
                <a16:creationId xmlns="" xmlns:a16="http://schemas.microsoft.com/office/drawing/2014/main" id="{CAC99B63-76E0-4489-8607-331DBAF5735E}"/>
              </a:ext>
            </a:extLst>
          </p:cNvPr>
          <p:cNvSpPr txBox="1">
            <a:spLocks noChangeArrowheads="1"/>
          </p:cNvSpPr>
          <p:nvPr/>
        </p:nvSpPr>
        <p:spPr bwMode="auto">
          <a:xfrm>
            <a:off x="5130800" y="30988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34" name="TextBox 44">
            <a:extLst>
              <a:ext uri="{FF2B5EF4-FFF2-40B4-BE49-F238E27FC236}">
                <a16:creationId xmlns="" xmlns:a16="http://schemas.microsoft.com/office/drawing/2014/main" id="{E8CF478F-2E1F-49A1-8A2A-DC9F8FA2371B}"/>
              </a:ext>
            </a:extLst>
          </p:cNvPr>
          <p:cNvSpPr txBox="1">
            <a:spLocks noChangeArrowheads="1"/>
          </p:cNvSpPr>
          <p:nvPr/>
        </p:nvSpPr>
        <p:spPr bwMode="auto">
          <a:xfrm>
            <a:off x="6424612" y="3098801"/>
            <a:ext cx="533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smtClean="0"/>
              <a:t>10</a:t>
            </a:r>
            <a:endParaRPr lang="en-US" altLang="en-US" sz="2400" dirty="0"/>
          </a:p>
        </p:txBody>
      </p:sp>
      <p:sp>
        <p:nvSpPr>
          <p:cNvPr id="35" name="TextBox 45">
            <a:extLst>
              <a:ext uri="{FF2B5EF4-FFF2-40B4-BE49-F238E27FC236}">
                <a16:creationId xmlns="" xmlns:a16="http://schemas.microsoft.com/office/drawing/2014/main" id="{A0A4D69D-FDDE-451C-9A92-860E69C978DD}"/>
              </a:ext>
            </a:extLst>
          </p:cNvPr>
          <p:cNvSpPr txBox="1">
            <a:spLocks noChangeArrowheads="1"/>
          </p:cNvSpPr>
          <p:nvPr/>
        </p:nvSpPr>
        <p:spPr bwMode="auto">
          <a:xfrm>
            <a:off x="7264400" y="30988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smtClean="0"/>
              <a:t>11</a:t>
            </a:r>
            <a:endParaRPr lang="en-US" altLang="en-US" sz="2400" dirty="0"/>
          </a:p>
        </p:txBody>
      </p:sp>
      <p:cxnSp>
        <p:nvCxnSpPr>
          <p:cNvPr id="36" name="Straight Arrow Connector 35">
            <a:extLst>
              <a:ext uri="{FF2B5EF4-FFF2-40B4-BE49-F238E27FC236}">
                <a16:creationId xmlns="" xmlns:a16="http://schemas.microsoft.com/office/drawing/2014/main" id="{30D1258D-07D5-4A83-8B54-4EDDFBBC34AA}"/>
              </a:ext>
            </a:extLst>
          </p:cNvPr>
          <p:cNvCxnSpPr/>
          <p:nvPr/>
        </p:nvCxnSpPr>
        <p:spPr>
          <a:xfrm rot="5400000">
            <a:off x="32670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7" name="TextBox 52">
            <a:extLst>
              <a:ext uri="{FF2B5EF4-FFF2-40B4-BE49-F238E27FC236}">
                <a16:creationId xmlns="" xmlns:a16="http://schemas.microsoft.com/office/drawing/2014/main" id="{08EF8001-D4CF-4A7B-8627-016582DE8B38}"/>
              </a:ext>
            </a:extLst>
          </p:cNvPr>
          <p:cNvSpPr txBox="1">
            <a:spLocks noChangeArrowheads="1"/>
          </p:cNvSpPr>
          <p:nvPr/>
        </p:nvSpPr>
        <p:spPr bwMode="auto">
          <a:xfrm>
            <a:off x="4064000" y="37846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$2000</a:t>
            </a:r>
            <a:endParaRPr lang="en-US" altLang="en-US" sz="2000" b="1" dirty="0"/>
          </a:p>
        </p:txBody>
      </p:sp>
      <p:sp>
        <p:nvSpPr>
          <p:cNvPr id="38" name="TextBox 65">
            <a:extLst>
              <a:ext uri="{FF2B5EF4-FFF2-40B4-BE49-F238E27FC236}">
                <a16:creationId xmlns="" xmlns:a16="http://schemas.microsoft.com/office/drawing/2014/main" id="{C712EE8A-5503-47E4-A2F3-1239B344ACCE}"/>
              </a:ext>
            </a:extLst>
          </p:cNvPr>
          <p:cNvSpPr txBox="1">
            <a:spLocks noChangeArrowheads="1"/>
          </p:cNvSpPr>
          <p:nvPr/>
        </p:nvSpPr>
        <p:spPr bwMode="auto">
          <a:xfrm>
            <a:off x="6502400" y="3708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$2000</a:t>
            </a:r>
            <a:endParaRPr lang="en-US" altLang="en-US" sz="2000" b="1" dirty="0"/>
          </a:p>
        </p:txBody>
      </p:sp>
      <p:cxnSp>
        <p:nvCxnSpPr>
          <p:cNvPr id="39" name="Straight Arrow Connector 38">
            <a:extLst>
              <a:ext uri="{FF2B5EF4-FFF2-40B4-BE49-F238E27FC236}">
                <a16:creationId xmlns="" xmlns:a16="http://schemas.microsoft.com/office/drawing/2014/main" id="{0C5611B1-EB50-436C-A9BD-884BC2AF2C75}"/>
              </a:ext>
            </a:extLst>
          </p:cNvPr>
          <p:cNvCxnSpPr/>
          <p:nvPr/>
        </p:nvCxnSpPr>
        <p:spPr>
          <a:xfrm rot="5400000">
            <a:off x="38766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 xmlns:a16="http://schemas.microsoft.com/office/drawing/2014/main" id="{BA07D11E-9A7E-4B93-BE7F-9FC418EA232B}"/>
              </a:ext>
            </a:extLst>
          </p:cNvPr>
          <p:cNvCxnSpPr/>
          <p:nvPr/>
        </p:nvCxnSpPr>
        <p:spPr>
          <a:xfrm rot="5400000">
            <a:off x="44862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 xmlns:a16="http://schemas.microsoft.com/office/drawing/2014/main" id="{328B753C-CA22-4C33-AE62-1918E725F920}"/>
              </a:ext>
            </a:extLst>
          </p:cNvPr>
          <p:cNvCxnSpPr/>
          <p:nvPr/>
        </p:nvCxnSpPr>
        <p:spPr>
          <a:xfrm rot="5400000">
            <a:off x="50958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 xmlns:a16="http://schemas.microsoft.com/office/drawing/2014/main" id="{9BA95CAC-B017-4BFC-8CD1-B7D764961C55}"/>
              </a:ext>
            </a:extLst>
          </p:cNvPr>
          <p:cNvCxnSpPr/>
          <p:nvPr/>
        </p:nvCxnSpPr>
        <p:spPr>
          <a:xfrm rot="5400000">
            <a:off x="64674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 xmlns:a16="http://schemas.microsoft.com/office/drawing/2014/main" id="{0D894609-E4F6-467C-93EC-A8EF0A561108}"/>
              </a:ext>
            </a:extLst>
          </p:cNvPr>
          <p:cNvCxnSpPr/>
          <p:nvPr/>
        </p:nvCxnSpPr>
        <p:spPr>
          <a:xfrm rot="5400000">
            <a:off x="7305675" y="3667125"/>
            <a:ext cx="3762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 xmlns:a16="http://schemas.microsoft.com/office/drawing/2014/main" id="{B2BCFB44-1680-46F6-A8E8-81234756C819}"/>
              </a:ext>
            </a:extLst>
          </p:cNvPr>
          <p:cNvCxnSpPr/>
          <p:nvPr/>
        </p:nvCxnSpPr>
        <p:spPr>
          <a:xfrm>
            <a:off x="2921000" y="4775200"/>
            <a:ext cx="2667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 xmlns:a16="http://schemas.microsoft.com/office/drawing/2014/main" id="{EC77E09C-A2BD-4D93-83E6-3CD0838069CA}"/>
              </a:ext>
            </a:extLst>
          </p:cNvPr>
          <p:cNvCxnSpPr/>
          <p:nvPr/>
        </p:nvCxnSpPr>
        <p:spPr>
          <a:xfrm>
            <a:off x="5588000" y="4775200"/>
            <a:ext cx="685800" cy="1588"/>
          </a:xfrm>
          <a:prstGeom prst="line">
            <a:avLst/>
          </a:prstGeom>
          <a:ln w="28575">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 xmlns:a16="http://schemas.microsoft.com/office/drawing/2014/main" id="{AD49A72A-EE91-45E8-A166-9EB99BEF1FB2}"/>
              </a:ext>
            </a:extLst>
          </p:cNvPr>
          <p:cNvCxnSpPr/>
          <p:nvPr/>
        </p:nvCxnSpPr>
        <p:spPr>
          <a:xfrm>
            <a:off x="6273800" y="4775200"/>
            <a:ext cx="1143000" cy="15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TextBox 76">
            <a:extLst>
              <a:ext uri="{FF2B5EF4-FFF2-40B4-BE49-F238E27FC236}">
                <a16:creationId xmlns="" xmlns:a16="http://schemas.microsoft.com/office/drawing/2014/main" id="{71051CD1-9F9D-43E3-BAE3-A1F9794D8B31}"/>
              </a:ext>
            </a:extLst>
          </p:cNvPr>
          <p:cNvSpPr txBox="1">
            <a:spLocks noChangeArrowheads="1"/>
          </p:cNvSpPr>
          <p:nvPr/>
        </p:nvSpPr>
        <p:spPr bwMode="auto">
          <a:xfrm>
            <a:off x="2692400" y="4394201"/>
            <a:ext cx="381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48" name="TextBox 77">
            <a:extLst>
              <a:ext uri="{FF2B5EF4-FFF2-40B4-BE49-F238E27FC236}">
                <a16:creationId xmlns="" xmlns:a16="http://schemas.microsoft.com/office/drawing/2014/main" id="{B0861C9A-6523-48E8-99F6-E03AAFAA829B}"/>
              </a:ext>
            </a:extLst>
          </p:cNvPr>
          <p:cNvSpPr txBox="1">
            <a:spLocks noChangeArrowheads="1"/>
          </p:cNvSpPr>
          <p:nvPr/>
        </p:nvSpPr>
        <p:spPr bwMode="auto">
          <a:xfrm>
            <a:off x="32258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49" name="TextBox 78">
            <a:extLst>
              <a:ext uri="{FF2B5EF4-FFF2-40B4-BE49-F238E27FC236}">
                <a16:creationId xmlns="" xmlns:a16="http://schemas.microsoft.com/office/drawing/2014/main" id="{C8CACC6A-CC5F-483B-886E-9E99BC63BE92}"/>
              </a:ext>
            </a:extLst>
          </p:cNvPr>
          <p:cNvSpPr txBox="1">
            <a:spLocks noChangeArrowheads="1"/>
          </p:cNvSpPr>
          <p:nvPr/>
        </p:nvSpPr>
        <p:spPr bwMode="auto">
          <a:xfrm>
            <a:off x="38354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50" name="TextBox 79">
            <a:extLst>
              <a:ext uri="{FF2B5EF4-FFF2-40B4-BE49-F238E27FC236}">
                <a16:creationId xmlns="" xmlns:a16="http://schemas.microsoft.com/office/drawing/2014/main" id="{ECC7CA2E-9AF7-4C8C-A81F-DFE68BEF72BA}"/>
              </a:ext>
            </a:extLst>
          </p:cNvPr>
          <p:cNvSpPr txBox="1">
            <a:spLocks noChangeArrowheads="1"/>
          </p:cNvSpPr>
          <p:nvPr/>
        </p:nvSpPr>
        <p:spPr bwMode="auto">
          <a:xfrm>
            <a:off x="44450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51" name="TextBox 80">
            <a:extLst>
              <a:ext uri="{FF2B5EF4-FFF2-40B4-BE49-F238E27FC236}">
                <a16:creationId xmlns="" xmlns:a16="http://schemas.microsoft.com/office/drawing/2014/main" id="{0F1AFA24-4700-4B57-AA05-56F0AD8244D6}"/>
              </a:ext>
            </a:extLst>
          </p:cNvPr>
          <p:cNvSpPr txBox="1">
            <a:spLocks noChangeArrowheads="1"/>
          </p:cNvSpPr>
          <p:nvPr/>
        </p:nvSpPr>
        <p:spPr bwMode="auto">
          <a:xfrm>
            <a:off x="5054600" y="4394201"/>
            <a:ext cx="304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52" name="TextBox 81">
            <a:extLst>
              <a:ext uri="{FF2B5EF4-FFF2-40B4-BE49-F238E27FC236}">
                <a16:creationId xmlns="" xmlns:a16="http://schemas.microsoft.com/office/drawing/2014/main" id="{34450A11-D888-4F83-964B-2168E83343B2}"/>
              </a:ext>
            </a:extLst>
          </p:cNvPr>
          <p:cNvSpPr txBox="1">
            <a:spLocks noChangeArrowheads="1"/>
          </p:cNvSpPr>
          <p:nvPr/>
        </p:nvSpPr>
        <p:spPr bwMode="auto">
          <a:xfrm>
            <a:off x="6311900" y="4340228"/>
            <a:ext cx="533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smtClean="0"/>
              <a:t>10</a:t>
            </a:r>
            <a:endParaRPr lang="en-US" altLang="en-US" sz="2400" dirty="0"/>
          </a:p>
        </p:txBody>
      </p:sp>
      <p:sp>
        <p:nvSpPr>
          <p:cNvPr id="53" name="TextBox 82">
            <a:extLst>
              <a:ext uri="{FF2B5EF4-FFF2-40B4-BE49-F238E27FC236}">
                <a16:creationId xmlns="" xmlns:a16="http://schemas.microsoft.com/office/drawing/2014/main" id="{3DD8CA20-A3A5-4882-ABDE-F3DC6D4A7FC6}"/>
              </a:ext>
            </a:extLst>
          </p:cNvPr>
          <p:cNvSpPr txBox="1">
            <a:spLocks noChangeArrowheads="1"/>
          </p:cNvSpPr>
          <p:nvPr/>
        </p:nvSpPr>
        <p:spPr bwMode="auto">
          <a:xfrm>
            <a:off x="7188200" y="43942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smtClean="0"/>
              <a:t>11</a:t>
            </a:r>
            <a:endParaRPr lang="en-US" altLang="en-US" sz="2400" dirty="0"/>
          </a:p>
        </p:txBody>
      </p:sp>
      <p:cxnSp>
        <p:nvCxnSpPr>
          <p:cNvPr id="54" name="Straight Arrow Connector 53">
            <a:extLst>
              <a:ext uri="{FF2B5EF4-FFF2-40B4-BE49-F238E27FC236}">
                <a16:creationId xmlns="" xmlns:a16="http://schemas.microsoft.com/office/drawing/2014/main" id="{626AA693-DFCD-41DB-B93C-DD23A1703380}"/>
              </a:ext>
            </a:extLst>
          </p:cNvPr>
          <p:cNvCxnSpPr>
            <a:stCxn id="49" idx="2"/>
          </p:cNvCxnSpPr>
          <p:nvPr/>
        </p:nvCxnSpPr>
        <p:spPr>
          <a:xfrm rot="5400000">
            <a:off x="3686175" y="5076825"/>
            <a:ext cx="6048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a:extLst>
              <a:ext uri="{FF2B5EF4-FFF2-40B4-BE49-F238E27FC236}">
                <a16:creationId xmlns="" xmlns:a16="http://schemas.microsoft.com/office/drawing/2014/main" id="{E70E459E-D147-48E6-A4C6-566C4674A132}"/>
              </a:ext>
            </a:extLst>
          </p:cNvPr>
          <p:cNvCxnSpPr>
            <a:stCxn id="50" idx="2"/>
          </p:cNvCxnSpPr>
          <p:nvPr/>
        </p:nvCxnSpPr>
        <p:spPr>
          <a:xfrm rot="5400000">
            <a:off x="4181475" y="5191125"/>
            <a:ext cx="8334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 xmlns:a16="http://schemas.microsoft.com/office/drawing/2014/main" id="{CABAAC18-0987-4829-A9F4-DC9742DE6878}"/>
              </a:ext>
            </a:extLst>
          </p:cNvPr>
          <p:cNvCxnSpPr>
            <a:stCxn id="51" idx="2"/>
          </p:cNvCxnSpPr>
          <p:nvPr/>
        </p:nvCxnSpPr>
        <p:spPr>
          <a:xfrm rot="5400000">
            <a:off x="4676775" y="5305425"/>
            <a:ext cx="1062038"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 xmlns:a16="http://schemas.microsoft.com/office/drawing/2014/main" id="{C9FF15B8-5C47-44F6-82C8-7C64AC26BD26}"/>
              </a:ext>
            </a:extLst>
          </p:cNvPr>
          <p:cNvCxnSpPr>
            <a:stCxn id="52" idx="2"/>
          </p:cNvCxnSpPr>
          <p:nvPr/>
        </p:nvCxnSpPr>
        <p:spPr>
          <a:xfrm flipH="1">
            <a:off x="6562726" y="4801893"/>
            <a:ext cx="15874" cy="1211559"/>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 xmlns:a16="http://schemas.microsoft.com/office/drawing/2014/main" id="{4E17C809-02ED-4432-9E78-30AD25F23526}"/>
              </a:ext>
            </a:extLst>
          </p:cNvPr>
          <p:cNvCxnSpPr>
            <a:stCxn id="53" idx="2"/>
          </p:cNvCxnSpPr>
          <p:nvPr/>
        </p:nvCxnSpPr>
        <p:spPr>
          <a:xfrm rot="5400000">
            <a:off x="6600031" y="5515769"/>
            <a:ext cx="1519238" cy="381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9" name="TextBox 90">
            <a:extLst>
              <a:ext uri="{FF2B5EF4-FFF2-40B4-BE49-F238E27FC236}">
                <a16:creationId xmlns="" xmlns:a16="http://schemas.microsoft.com/office/drawing/2014/main" id="{0B09680D-B06A-48FC-92AF-BA65CACFD089}"/>
              </a:ext>
            </a:extLst>
          </p:cNvPr>
          <p:cNvSpPr txBox="1">
            <a:spLocks noChangeArrowheads="1"/>
          </p:cNvSpPr>
          <p:nvPr/>
        </p:nvSpPr>
        <p:spPr bwMode="auto">
          <a:xfrm>
            <a:off x="3530600" y="53848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$400</a:t>
            </a:r>
            <a:endParaRPr lang="en-US" altLang="en-US" sz="2000" b="1" dirty="0"/>
          </a:p>
        </p:txBody>
      </p:sp>
      <p:sp>
        <p:nvSpPr>
          <p:cNvPr id="60" name="TextBox 91">
            <a:extLst>
              <a:ext uri="{FF2B5EF4-FFF2-40B4-BE49-F238E27FC236}">
                <a16:creationId xmlns="" xmlns:a16="http://schemas.microsoft.com/office/drawing/2014/main" id="{443DD8D4-6DF3-4269-ADE7-DDD27A362FBD}"/>
              </a:ext>
            </a:extLst>
          </p:cNvPr>
          <p:cNvSpPr txBox="1">
            <a:spLocks noChangeArrowheads="1"/>
          </p:cNvSpPr>
          <p:nvPr/>
        </p:nvSpPr>
        <p:spPr bwMode="auto">
          <a:xfrm>
            <a:off x="4216400" y="5613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$800</a:t>
            </a:r>
            <a:endParaRPr lang="en-US" altLang="en-US" sz="2000" b="1" dirty="0"/>
          </a:p>
        </p:txBody>
      </p:sp>
      <p:sp>
        <p:nvSpPr>
          <p:cNvPr id="61" name="TextBox 92">
            <a:extLst>
              <a:ext uri="{FF2B5EF4-FFF2-40B4-BE49-F238E27FC236}">
                <a16:creationId xmlns="" xmlns:a16="http://schemas.microsoft.com/office/drawing/2014/main" id="{723BD75F-7843-42D9-AAB0-75D8C8592458}"/>
              </a:ext>
            </a:extLst>
          </p:cNvPr>
          <p:cNvSpPr txBox="1">
            <a:spLocks noChangeArrowheads="1"/>
          </p:cNvSpPr>
          <p:nvPr/>
        </p:nvSpPr>
        <p:spPr bwMode="auto">
          <a:xfrm>
            <a:off x="4902200" y="5842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a:t>$</a:t>
            </a:r>
            <a:r>
              <a:rPr lang="en-US" altLang="en-US" sz="2000" b="1" dirty="0" smtClean="0"/>
              <a:t>1200</a:t>
            </a:r>
            <a:endParaRPr lang="en-US" altLang="en-US" sz="2000" b="1" dirty="0"/>
          </a:p>
        </p:txBody>
      </p:sp>
      <p:sp>
        <p:nvSpPr>
          <p:cNvPr id="62" name="TextBox 93">
            <a:extLst>
              <a:ext uri="{FF2B5EF4-FFF2-40B4-BE49-F238E27FC236}">
                <a16:creationId xmlns="" xmlns:a16="http://schemas.microsoft.com/office/drawing/2014/main" id="{1F832360-518D-4A08-A9C1-F3A06ED77D09}"/>
              </a:ext>
            </a:extLst>
          </p:cNvPr>
          <p:cNvSpPr txBox="1">
            <a:spLocks noChangeArrowheads="1"/>
          </p:cNvSpPr>
          <p:nvPr/>
        </p:nvSpPr>
        <p:spPr bwMode="auto">
          <a:xfrm>
            <a:off x="6197600" y="5994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smtClean="0"/>
              <a:t>$3600</a:t>
            </a:r>
            <a:endParaRPr lang="en-US" altLang="en-US" sz="2000" b="1" dirty="0"/>
          </a:p>
        </p:txBody>
      </p:sp>
      <p:sp>
        <p:nvSpPr>
          <p:cNvPr id="63" name="TextBox 94">
            <a:extLst>
              <a:ext uri="{FF2B5EF4-FFF2-40B4-BE49-F238E27FC236}">
                <a16:creationId xmlns="" xmlns:a16="http://schemas.microsoft.com/office/drawing/2014/main" id="{A779499D-EB15-4C0A-8B93-1BF57FAD7062}"/>
              </a:ext>
            </a:extLst>
          </p:cNvPr>
          <p:cNvSpPr txBox="1">
            <a:spLocks noChangeArrowheads="1"/>
          </p:cNvSpPr>
          <p:nvPr/>
        </p:nvSpPr>
        <p:spPr bwMode="auto">
          <a:xfrm>
            <a:off x="4826000" y="2489200"/>
            <a:ext cx="13716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b="1"/>
              <a:t>=</a:t>
            </a:r>
          </a:p>
        </p:txBody>
      </p:sp>
      <p:sp>
        <p:nvSpPr>
          <p:cNvPr id="64" name="TextBox 95">
            <a:extLst>
              <a:ext uri="{FF2B5EF4-FFF2-40B4-BE49-F238E27FC236}">
                <a16:creationId xmlns="" xmlns:a16="http://schemas.microsoft.com/office/drawing/2014/main" id="{73C234CC-274B-46CB-8336-22F05EA659ED}"/>
              </a:ext>
            </a:extLst>
          </p:cNvPr>
          <p:cNvSpPr txBox="1">
            <a:spLocks noChangeArrowheads="1"/>
          </p:cNvSpPr>
          <p:nvPr/>
        </p:nvSpPr>
        <p:spPr bwMode="auto">
          <a:xfrm>
            <a:off x="4826000" y="4013201"/>
            <a:ext cx="990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600" b="1"/>
              <a:t>+</a:t>
            </a:r>
          </a:p>
        </p:txBody>
      </p:sp>
      <p:sp>
        <p:nvSpPr>
          <p:cNvPr id="65" name="TextBox 96">
            <a:extLst>
              <a:ext uri="{FF2B5EF4-FFF2-40B4-BE49-F238E27FC236}">
                <a16:creationId xmlns="" xmlns:a16="http://schemas.microsoft.com/office/drawing/2014/main" id="{101DEDF5-5455-49F4-89FB-EA3BDAC708A7}"/>
              </a:ext>
            </a:extLst>
          </p:cNvPr>
          <p:cNvSpPr txBox="1">
            <a:spLocks noChangeArrowheads="1"/>
          </p:cNvSpPr>
          <p:nvPr/>
        </p:nvSpPr>
        <p:spPr bwMode="auto">
          <a:xfrm>
            <a:off x="7112000" y="62230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000" b="1" dirty="0"/>
              <a:t>$</a:t>
            </a:r>
            <a:r>
              <a:rPr lang="en-US" altLang="en-US" sz="2000" b="1" dirty="0" smtClean="0"/>
              <a:t>4000</a:t>
            </a:r>
            <a:endParaRPr lang="en-US" altLang="en-US" sz="2000" b="1" dirty="0"/>
          </a:p>
        </p:txBody>
      </p:sp>
      <p:sp>
        <p:nvSpPr>
          <p:cNvPr id="72" name="Text Box 72">
            <a:extLst>
              <a:ext uri="{FF2B5EF4-FFF2-40B4-BE49-F238E27FC236}">
                <a16:creationId xmlns="" xmlns:a16="http://schemas.microsoft.com/office/drawing/2014/main" id="{FF39CC81-93FA-42F0-AA8F-83F64E85BDDE}"/>
              </a:ext>
            </a:extLst>
          </p:cNvPr>
          <p:cNvSpPr txBox="1">
            <a:spLocks noChangeArrowheads="1"/>
          </p:cNvSpPr>
          <p:nvPr/>
        </p:nvSpPr>
        <p:spPr bwMode="auto">
          <a:xfrm>
            <a:off x="3683000" y="279401"/>
            <a:ext cx="1066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FF3300"/>
                </a:solidFill>
              </a:rPr>
              <a:t>Years </a:t>
            </a:r>
          </a:p>
        </p:txBody>
      </p:sp>
      <p:sp>
        <p:nvSpPr>
          <p:cNvPr id="73" name="Text Box 73">
            <a:extLst>
              <a:ext uri="{FF2B5EF4-FFF2-40B4-BE49-F238E27FC236}">
                <a16:creationId xmlns="" xmlns:a16="http://schemas.microsoft.com/office/drawing/2014/main" id="{FAA7C76F-4F57-47D5-82EE-51827FB8625E}"/>
              </a:ext>
            </a:extLst>
          </p:cNvPr>
          <p:cNvSpPr txBox="1">
            <a:spLocks noChangeArrowheads="1"/>
          </p:cNvSpPr>
          <p:nvPr/>
        </p:nvSpPr>
        <p:spPr bwMode="auto">
          <a:xfrm>
            <a:off x="7493000" y="1193801"/>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a:solidFill>
                  <a:srgbClr val="FF3300"/>
                </a:solidFill>
              </a:rPr>
              <a:t>i = 15%</a:t>
            </a:r>
          </a:p>
        </p:txBody>
      </p:sp>
      <p:cxnSp>
        <p:nvCxnSpPr>
          <p:cNvPr id="74" name="Straight Connector 73">
            <a:extLst>
              <a:ext uri="{FF2B5EF4-FFF2-40B4-BE49-F238E27FC236}">
                <a16:creationId xmlns="" xmlns:a16="http://schemas.microsoft.com/office/drawing/2014/main" id="{C0DF6F67-A16A-40BB-9C8D-C21163F07FB7}"/>
              </a:ext>
            </a:extLst>
          </p:cNvPr>
          <p:cNvCxnSpPr/>
          <p:nvPr/>
        </p:nvCxnSpPr>
        <p:spPr bwMode="auto">
          <a:xfrm>
            <a:off x="3378200" y="1417638"/>
            <a:ext cx="3962400" cy="0"/>
          </a:xfrm>
          <a:prstGeom prst="line">
            <a:avLst/>
          </a:prstGeom>
          <a:ln>
            <a:prstDash val="dash"/>
            <a:headEnd type="none" w="med" len="med"/>
            <a:tailEnd type="none" w="med" len="med"/>
          </a:ln>
        </p:spPr>
        <p:style>
          <a:lnRef idx="2">
            <a:schemeClr val="accent2"/>
          </a:lnRef>
          <a:fillRef idx="0">
            <a:schemeClr val="accent2"/>
          </a:fillRef>
          <a:effectRef idx="1">
            <a:schemeClr val="accent2"/>
          </a:effectRef>
          <a:fontRef idx="minor">
            <a:schemeClr val="tx1"/>
          </a:fontRef>
        </p:style>
      </p:cxnSp>
    </p:spTree>
    <p:extLst>
      <p:ext uri="{BB962C8B-B14F-4D97-AF65-F5344CB8AC3E}">
        <p14:creationId xmlns:p14="http://schemas.microsoft.com/office/powerpoint/2010/main" val="5223337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9150" y="987424"/>
            <a:ext cx="10515600" cy="4791075"/>
          </a:xfrm>
        </p:spPr>
        <p:txBody>
          <a:bodyPr/>
          <a:lstStyle/>
          <a:p>
            <a:pPr>
              <a:buNone/>
            </a:pPr>
            <a:r>
              <a:rPr lang="en-US" altLang="en-US" b="1" dirty="0" smtClean="0">
                <a:latin typeface="Times New Roman" panose="02020603050405020304" pitchFamily="18" charset="0"/>
                <a:cs typeface="Times New Roman" panose="02020603050405020304" pitchFamily="18" charset="0"/>
              </a:rPr>
              <a:t>A = Equal deposit series + Gradient deposit  series</a:t>
            </a:r>
          </a:p>
          <a:p>
            <a:pPr>
              <a:buNone/>
            </a:pPr>
            <a:r>
              <a:rPr lang="en-US" altLang="en-US" b="1" dirty="0" smtClean="0">
                <a:latin typeface="Times New Roman" panose="02020603050405020304" pitchFamily="18" charset="0"/>
                <a:cs typeface="Times New Roman" panose="02020603050405020304" pitchFamily="18" charset="0"/>
              </a:rPr>
              <a:t>A = $2000 + $400 ( A/G,15%,11)</a:t>
            </a:r>
          </a:p>
          <a:p>
            <a:pPr algn="ctr">
              <a:buNone/>
            </a:pPr>
            <a:r>
              <a:rPr lang="en-US" altLang="en-US" b="1" dirty="0" smtClean="0">
                <a:latin typeface="Times New Roman" panose="02020603050405020304" pitchFamily="18" charset="0"/>
                <a:cs typeface="Times New Roman" panose="02020603050405020304" pitchFamily="18" charset="0"/>
              </a:rPr>
              <a:t>A = $2000 + 4 [ (1+i)</a:t>
            </a:r>
            <a:r>
              <a:rPr lang="en-US" altLang="en-US" b="1" baseline="30000" dirty="0" smtClean="0">
                <a:latin typeface="Times New Roman" panose="02020603050405020304" pitchFamily="18" charset="0"/>
                <a:cs typeface="Times New Roman" panose="02020603050405020304" pitchFamily="18" charset="0"/>
              </a:rPr>
              <a:t>N</a:t>
            </a:r>
            <a:r>
              <a:rPr lang="en-US" altLang="en-US" b="1" dirty="0" smtClean="0">
                <a:latin typeface="Times New Roman" panose="02020603050405020304" pitchFamily="18" charset="0"/>
                <a:cs typeface="Times New Roman" panose="02020603050405020304" pitchFamily="18" charset="0"/>
              </a:rPr>
              <a:t> –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*N – 1  ]</a:t>
            </a:r>
          </a:p>
          <a:p>
            <a:pPr algn="ctr">
              <a:buNone/>
            </a:pPr>
            <a:r>
              <a:rPr lang="en-US" altLang="en-US" b="1" dirty="0" smtClean="0">
                <a:latin typeface="Times New Roman" panose="02020603050405020304" pitchFamily="18" charset="0"/>
                <a:cs typeface="Times New Roman" panose="02020603050405020304" pitchFamily="18" charset="0"/>
              </a:rPr>
              <a:t>                       </a:t>
            </a:r>
            <a:r>
              <a:rPr lang="en-US" altLang="en-US" b="1" dirty="0" err="1" smtClean="0">
                <a:latin typeface="Times New Roman" panose="02020603050405020304" pitchFamily="18" charset="0"/>
                <a:cs typeface="Times New Roman" panose="02020603050405020304" pitchFamily="18" charset="0"/>
              </a:rPr>
              <a:t>i</a:t>
            </a:r>
            <a:r>
              <a:rPr lang="en-US" altLang="en-US" b="1" dirty="0" smtClean="0">
                <a:latin typeface="Times New Roman" panose="02020603050405020304" pitchFamily="18" charset="0"/>
                <a:cs typeface="Times New Roman" panose="02020603050405020304" pitchFamily="18" charset="0"/>
              </a:rPr>
              <a:t>{(1+i)</a:t>
            </a:r>
            <a:r>
              <a:rPr lang="en-US" altLang="en-US" b="1" baseline="30000" dirty="0" smtClean="0">
                <a:latin typeface="Times New Roman" panose="02020603050405020304" pitchFamily="18" charset="0"/>
                <a:cs typeface="Times New Roman" panose="02020603050405020304" pitchFamily="18" charset="0"/>
              </a:rPr>
              <a:t>N</a:t>
            </a:r>
            <a:r>
              <a:rPr lang="en-US" altLang="en-US" b="1" dirty="0" smtClean="0">
                <a:latin typeface="Times New Roman" panose="02020603050405020304" pitchFamily="18" charset="0"/>
                <a:cs typeface="Times New Roman" panose="02020603050405020304" pitchFamily="18" charset="0"/>
              </a:rPr>
              <a:t> – 1}</a:t>
            </a:r>
          </a:p>
          <a:p>
            <a:pPr>
              <a:buNone/>
            </a:pPr>
            <a:r>
              <a:rPr lang="en-US" altLang="en-US" b="1" dirty="0" smtClean="0">
                <a:latin typeface="Times New Roman" panose="02020603050405020304" pitchFamily="18" charset="0"/>
                <a:cs typeface="Times New Roman" panose="02020603050405020304" pitchFamily="18" charset="0"/>
              </a:rPr>
              <a:t>A = $2000 + 400 {(1+0.15)</a:t>
            </a:r>
            <a:r>
              <a:rPr lang="en-US" altLang="en-US" b="1" baseline="30000" dirty="0" smtClean="0">
                <a:latin typeface="Times New Roman" panose="02020603050405020304" pitchFamily="18" charset="0"/>
                <a:cs typeface="Times New Roman" panose="02020603050405020304" pitchFamily="18" charset="0"/>
              </a:rPr>
              <a:t>11</a:t>
            </a:r>
            <a:r>
              <a:rPr lang="en-US" altLang="en-US" b="1" dirty="0" smtClean="0">
                <a:latin typeface="Times New Roman" panose="02020603050405020304" pitchFamily="18" charset="0"/>
                <a:cs typeface="Times New Roman" panose="02020603050405020304" pitchFamily="18" charset="0"/>
              </a:rPr>
              <a:t> – 0.15*11-1   }</a:t>
            </a:r>
          </a:p>
          <a:p>
            <a:pPr>
              <a:buNone/>
            </a:pPr>
            <a:r>
              <a:rPr lang="en-US" altLang="en-US" b="1" dirty="0" smtClean="0">
                <a:latin typeface="Times New Roman" panose="02020603050405020304" pitchFamily="18" charset="0"/>
                <a:cs typeface="Times New Roman" panose="02020603050405020304" pitchFamily="18" charset="0"/>
              </a:rPr>
              <a:t>                                    0.15 {(1+0.15)</a:t>
            </a:r>
            <a:r>
              <a:rPr lang="en-US" altLang="en-US" b="1" baseline="30000" dirty="0" smtClean="0">
                <a:latin typeface="Times New Roman" panose="02020603050405020304" pitchFamily="18" charset="0"/>
                <a:cs typeface="Times New Roman" panose="02020603050405020304" pitchFamily="18" charset="0"/>
              </a:rPr>
              <a:t>11 </a:t>
            </a:r>
            <a:r>
              <a:rPr lang="en-US" altLang="en-US" b="1" dirty="0" smtClean="0">
                <a:latin typeface="Times New Roman" panose="02020603050405020304" pitchFamily="18" charset="0"/>
                <a:cs typeface="Times New Roman" panose="02020603050405020304" pitchFamily="18" charset="0"/>
              </a:rPr>
              <a:t>-1) </a:t>
            </a:r>
          </a:p>
          <a:p>
            <a:pPr marL="0" indent="0">
              <a:buNone/>
            </a:pPr>
            <a:endParaRPr lang="en-AU" dirty="0" smtClean="0"/>
          </a:p>
          <a:p>
            <a:pPr marL="0" indent="0">
              <a:buNone/>
            </a:pPr>
            <a:r>
              <a:rPr lang="en-AU" dirty="0" smtClean="0"/>
              <a:t> </a:t>
            </a:r>
            <a:r>
              <a:rPr lang="en-AU" b="1" dirty="0">
                <a:latin typeface="Times New Roman" panose="02020603050405020304" pitchFamily="18" charset="0"/>
                <a:cs typeface="Times New Roman" panose="02020603050405020304" pitchFamily="18" charset="0"/>
              </a:rPr>
              <a:t>A  = $ 3,461.96</a:t>
            </a:r>
          </a:p>
        </p:txBody>
      </p:sp>
      <p:cxnSp>
        <p:nvCxnSpPr>
          <p:cNvPr id="4" name="Straight Connector 3"/>
          <p:cNvCxnSpPr/>
          <p:nvPr/>
        </p:nvCxnSpPr>
        <p:spPr>
          <a:xfrm flipV="1">
            <a:off x="6076950" y="2501900"/>
            <a:ext cx="2330450" cy="12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3708400" y="3556000"/>
            <a:ext cx="33909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55543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250" y="190499"/>
            <a:ext cx="10515600" cy="1325563"/>
          </a:xfrm>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Present worth Factor</a:t>
            </a:r>
            <a:endParaRPr lang="en-AU" sz="3200"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249362"/>
            <a:ext cx="10515600" cy="5151438"/>
          </a:xfrm>
        </p:spPr>
        <p:txBody>
          <a:bodyPr>
            <a:normAutofit lnSpcReduction="10000"/>
          </a:bodyPr>
          <a:lstStyle/>
          <a:p>
            <a:pPr marL="0" indent="0">
              <a:buNone/>
            </a:pPr>
            <a:r>
              <a:rPr lang="en-US" altLang="en-US" b="1" u="sng" dirty="0" smtClean="0">
                <a:solidFill>
                  <a:srgbClr val="002060"/>
                </a:solidFill>
                <a:latin typeface="Constantia" panose="02030602050306030303" pitchFamily="18" charset="0"/>
              </a:rPr>
              <a:t>To Find P, When given G, </a:t>
            </a:r>
            <a:r>
              <a:rPr lang="en-US" altLang="en-US" b="1" u="sng" dirty="0" err="1" smtClean="0">
                <a:solidFill>
                  <a:srgbClr val="002060"/>
                </a:solidFill>
                <a:latin typeface="Constantia" panose="02030602050306030303" pitchFamily="18" charset="0"/>
              </a:rPr>
              <a:t>i</a:t>
            </a:r>
            <a:r>
              <a:rPr lang="en-US" altLang="en-US" b="1" u="sng" dirty="0" smtClean="0">
                <a:solidFill>
                  <a:srgbClr val="002060"/>
                </a:solidFill>
                <a:latin typeface="Constantia" panose="02030602050306030303" pitchFamily="18" charset="0"/>
              </a:rPr>
              <a:t>, N</a:t>
            </a:r>
          </a:p>
          <a:p>
            <a:pPr marL="0" indent="0">
              <a:buNone/>
            </a:pPr>
            <a:r>
              <a:rPr lang="en-AU" b="1" dirty="0" smtClean="0">
                <a:latin typeface="Times New Roman" panose="02020603050405020304" pitchFamily="18" charset="0"/>
                <a:cs typeface="Times New Roman" panose="02020603050405020304" pitchFamily="18" charset="0"/>
              </a:rPr>
              <a:t>We know gradient to future equivalent factor is </a:t>
            </a:r>
          </a:p>
          <a:p>
            <a:pPr algn="ctr">
              <a:buNone/>
            </a:pPr>
            <a:r>
              <a:rPr lang="en-AU" b="1" dirty="0" smtClean="0">
                <a:latin typeface="Times New Roman" panose="02020603050405020304" pitchFamily="18" charset="0"/>
                <a:cs typeface="Times New Roman" panose="02020603050405020304" pitchFamily="18" charset="0"/>
              </a:rPr>
              <a:t>F  = </a:t>
            </a:r>
            <a:r>
              <a:rPr lang="en-US" altLang="en-US" b="1" dirty="0" smtClean="0">
                <a:latin typeface="Constantia" panose="02030602050306030303" pitchFamily="18" charset="0"/>
              </a:rPr>
              <a:t>G {(1+i)</a:t>
            </a:r>
            <a:r>
              <a:rPr lang="en-US" altLang="en-US" b="1" baseline="30000" dirty="0" smtClean="0">
                <a:latin typeface="Constantia" panose="02030602050306030303" pitchFamily="18" charset="0"/>
              </a:rPr>
              <a:t>N </a:t>
            </a:r>
            <a:r>
              <a:rPr lang="en-US" altLang="en-US" b="1" dirty="0" smtClean="0">
                <a:latin typeface="Constantia" panose="02030602050306030303" pitchFamily="18" charset="0"/>
              </a:rPr>
              <a:t>-1} – NG    ……… (9)</a:t>
            </a:r>
          </a:p>
          <a:p>
            <a:pPr>
              <a:buNone/>
            </a:pP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r>
              <a:rPr lang="en-US" altLang="en-US" b="1" dirty="0" smtClean="0">
                <a:latin typeface="Constantia" panose="02030602050306030303" pitchFamily="18" charset="0"/>
              </a:rPr>
              <a:t>           </a:t>
            </a:r>
            <a:r>
              <a:rPr lang="en-US" altLang="en-US" b="1" dirty="0" err="1" smtClean="0">
                <a:latin typeface="Constantia" panose="02030602050306030303" pitchFamily="18" charset="0"/>
              </a:rPr>
              <a:t>i</a:t>
            </a:r>
            <a:r>
              <a:rPr lang="en-US" altLang="en-US" b="1" dirty="0" smtClean="0">
                <a:latin typeface="Constantia" panose="02030602050306030303" pitchFamily="18" charset="0"/>
              </a:rPr>
              <a:t> </a:t>
            </a:r>
          </a:p>
          <a:p>
            <a:pPr>
              <a:buNone/>
            </a:pPr>
            <a:r>
              <a:rPr lang="en-US" altLang="en-US" b="1" dirty="0" smtClean="0">
                <a:latin typeface="Constantia" panose="02030602050306030303" pitchFamily="18" charset="0"/>
              </a:rPr>
              <a:t>Again we know single payment compound amount factor is </a:t>
            </a:r>
          </a:p>
          <a:p>
            <a:pPr>
              <a:buNone/>
            </a:pPr>
            <a:r>
              <a:rPr lang="en-US" altLang="en-US" b="1" dirty="0">
                <a:latin typeface="Constantia" panose="02030602050306030303" pitchFamily="18" charset="0"/>
              </a:rPr>
              <a:t> </a:t>
            </a:r>
            <a:r>
              <a:rPr lang="en-US" altLang="en-US" b="1" dirty="0" smtClean="0">
                <a:latin typeface="Constantia" panose="02030602050306030303" pitchFamily="18" charset="0"/>
              </a:rPr>
              <a:t>                              F = P (1+i)</a:t>
            </a:r>
            <a:r>
              <a:rPr lang="en-US" altLang="en-US" b="1" baseline="30000" dirty="0" smtClean="0">
                <a:latin typeface="Constantia" panose="02030602050306030303" pitchFamily="18" charset="0"/>
              </a:rPr>
              <a:t>N </a:t>
            </a:r>
            <a:r>
              <a:rPr lang="en-US" altLang="en-US" b="1" dirty="0" smtClean="0">
                <a:latin typeface="Constantia" panose="02030602050306030303" pitchFamily="18" charset="0"/>
              </a:rPr>
              <a:t>……………….  (10) </a:t>
            </a:r>
          </a:p>
          <a:p>
            <a:pPr marL="0" indent="0">
              <a:buNone/>
            </a:pPr>
            <a:r>
              <a:rPr lang="en-AU" b="1" dirty="0" smtClean="0">
                <a:latin typeface="Times New Roman" panose="02020603050405020304" pitchFamily="18" charset="0"/>
                <a:cs typeface="Times New Roman" panose="02020603050405020304" pitchFamily="18" charset="0"/>
              </a:rPr>
              <a:t>Equating equation 9 and 10, we get </a:t>
            </a:r>
          </a:p>
          <a:p>
            <a:pPr algn="ctr">
              <a:buNone/>
            </a:pPr>
            <a:r>
              <a:rPr lang="en-AU" dirty="0"/>
              <a:t> </a:t>
            </a:r>
            <a:r>
              <a:rPr lang="en-US" altLang="en-US" b="1" dirty="0" smtClean="0">
                <a:solidFill>
                  <a:srgbClr val="993300"/>
                </a:solidFill>
                <a:latin typeface="Constantia" panose="02030602050306030303" pitchFamily="18" charset="0"/>
              </a:rPr>
              <a:t>P = G [ (1+i)</a:t>
            </a:r>
            <a:r>
              <a:rPr lang="en-US" altLang="en-US" b="1" baseline="30000" dirty="0" smtClean="0">
                <a:solidFill>
                  <a:srgbClr val="993300"/>
                </a:solidFill>
                <a:latin typeface="Constantia" panose="02030602050306030303" pitchFamily="18" charset="0"/>
              </a:rPr>
              <a:t>N</a:t>
            </a:r>
            <a:r>
              <a:rPr lang="en-US" altLang="en-US" b="1" dirty="0" smtClean="0">
                <a:solidFill>
                  <a:srgbClr val="993300"/>
                </a:solidFill>
                <a:latin typeface="Constantia" panose="02030602050306030303" pitchFamily="18" charset="0"/>
              </a:rPr>
              <a:t> –</a:t>
            </a:r>
            <a:r>
              <a:rPr lang="en-US" altLang="en-US" b="1" dirty="0" err="1" smtClean="0">
                <a:solidFill>
                  <a:srgbClr val="993300"/>
                </a:solidFill>
                <a:latin typeface="Constantia" panose="02030602050306030303" pitchFamily="18" charset="0"/>
              </a:rPr>
              <a:t>iN</a:t>
            </a:r>
            <a:r>
              <a:rPr lang="en-US" altLang="en-US" b="1" dirty="0" smtClean="0">
                <a:solidFill>
                  <a:srgbClr val="993300"/>
                </a:solidFill>
                <a:latin typeface="Constantia" panose="02030602050306030303" pitchFamily="18" charset="0"/>
              </a:rPr>
              <a:t> -1]</a:t>
            </a:r>
          </a:p>
          <a:p>
            <a:pPr algn="ctr">
              <a:buNone/>
            </a:pPr>
            <a:r>
              <a:rPr lang="en-US" altLang="en-US" b="1" dirty="0" smtClean="0">
                <a:solidFill>
                  <a:srgbClr val="993300"/>
                </a:solidFill>
                <a:latin typeface="Constantia" panose="02030602050306030303" pitchFamily="18" charset="0"/>
              </a:rPr>
              <a:t>           i</a:t>
            </a:r>
            <a:r>
              <a:rPr lang="en-US" altLang="en-US" b="1" baseline="30000" dirty="0" smtClean="0">
                <a:solidFill>
                  <a:srgbClr val="993300"/>
                </a:solidFill>
                <a:latin typeface="Constantia" panose="02030602050306030303" pitchFamily="18" charset="0"/>
              </a:rPr>
              <a:t>2</a:t>
            </a:r>
            <a:r>
              <a:rPr lang="en-US" altLang="en-US" b="1" dirty="0" smtClean="0">
                <a:solidFill>
                  <a:srgbClr val="993300"/>
                </a:solidFill>
                <a:latin typeface="Constantia" panose="02030602050306030303" pitchFamily="18" charset="0"/>
              </a:rPr>
              <a:t> (1+i)</a:t>
            </a:r>
            <a:r>
              <a:rPr lang="en-US" altLang="en-US" b="1" baseline="30000" dirty="0" smtClean="0">
                <a:solidFill>
                  <a:srgbClr val="993300"/>
                </a:solidFill>
                <a:latin typeface="Constantia" panose="02030602050306030303" pitchFamily="18" charset="0"/>
              </a:rPr>
              <a:t>N</a:t>
            </a:r>
            <a:endParaRPr lang="en-AU" dirty="0" smtClean="0"/>
          </a:p>
          <a:p>
            <a:pPr marL="0" indent="0">
              <a:buNone/>
            </a:pPr>
            <a:r>
              <a:rPr lang="en-AU" b="1" dirty="0">
                <a:latin typeface="Constantia" panose="02030602050306030303" pitchFamily="18" charset="0"/>
              </a:rPr>
              <a:t>Gradient to Present Equivalent factor, </a:t>
            </a:r>
            <a:endParaRPr lang="en-AU" b="1" dirty="0" smtClean="0">
              <a:latin typeface="Constantia" panose="02030602050306030303" pitchFamily="18" charset="0"/>
            </a:endParaRPr>
          </a:p>
          <a:p>
            <a:pPr marL="0" indent="0">
              <a:buNone/>
            </a:pPr>
            <a:r>
              <a:rPr lang="en-AU" b="1" dirty="0" smtClean="0">
                <a:latin typeface="Constantia" panose="02030602050306030303" pitchFamily="18" charset="0"/>
              </a:rPr>
              <a:t>Functionally</a:t>
            </a:r>
            <a:r>
              <a:rPr lang="en-AU" b="1" dirty="0">
                <a:latin typeface="Constantia" panose="02030602050306030303" pitchFamily="18" charset="0"/>
              </a:rPr>
              <a:t>, P = G (P/G, </a:t>
            </a:r>
            <a:r>
              <a:rPr lang="en-AU" b="1" dirty="0" err="1">
                <a:latin typeface="Constantia" panose="02030602050306030303" pitchFamily="18" charset="0"/>
              </a:rPr>
              <a:t>i</a:t>
            </a:r>
            <a:r>
              <a:rPr lang="en-AU" b="1" dirty="0">
                <a:latin typeface="Constantia" panose="02030602050306030303" pitchFamily="18" charset="0"/>
              </a:rPr>
              <a:t>%,N) </a:t>
            </a:r>
          </a:p>
        </p:txBody>
      </p:sp>
      <p:sp>
        <p:nvSpPr>
          <p:cNvPr id="16" name="Rectangle 13"/>
          <p:cNvSpPr>
            <a:spLocks noChangeArrowheads="1"/>
          </p:cNvSpPr>
          <p:nvPr/>
        </p:nvSpPr>
        <p:spPr bwMode="auto">
          <a:xfrm>
            <a:off x="838200" y="416242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 </a:t>
            </a:r>
            <a:endParaRPr kumimoji="0" lang="en-US" sz="1800" b="0" i="0" u="none" strike="noStrike" cap="none" normalizeH="0" baseline="0" dirty="0" smtClean="0">
              <a:ln>
                <a:noFill/>
              </a:ln>
              <a:solidFill>
                <a:schemeClr val="tx1"/>
              </a:solidFill>
              <a:effectLst/>
              <a:latin typeface="Arial" panose="020B0604020202020204" pitchFamily="34" charset="0"/>
            </a:endParaRPr>
          </a:p>
        </p:txBody>
      </p:sp>
      <p:sp>
        <p:nvSpPr>
          <p:cNvPr id="17" name="Rectangle 14"/>
          <p:cNvSpPr>
            <a:spLocks noChangeArrowheads="1"/>
          </p:cNvSpPr>
          <p:nvPr/>
        </p:nvSpPr>
        <p:spPr bwMode="auto">
          <a:xfrm>
            <a:off x="838200" y="454342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a:t>
            </a:r>
            <a:endParaRPr kumimoji="0" lang="en-US" sz="1800" b="0" i="0" u="none" strike="noStrike" cap="none" normalizeH="0" baseline="0" smtClean="0">
              <a:ln>
                <a:noFill/>
              </a:ln>
              <a:solidFill>
                <a:schemeClr val="tx1"/>
              </a:solidFill>
              <a:effectLst/>
              <a:latin typeface="Arial" panose="020B0604020202020204" pitchFamily="34" charset="0"/>
            </a:endParaRPr>
          </a:p>
        </p:txBody>
      </p:sp>
      <p:sp>
        <p:nvSpPr>
          <p:cNvPr id="18" name="Rectangle 15"/>
          <p:cNvSpPr>
            <a:spLocks noChangeArrowheads="1"/>
          </p:cNvSpPr>
          <p:nvPr/>
        </p:nvSpPr>
        <p:spPr bwMode="auto">
          <a:xfrm>
            <a:off x="838200" y="495299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a:p>
        </p:txBody>
      </p:sp>
      <p:cxnSp>
        <p:nvCxnSpPr>
          <p:cNvPr id="21" name="Straight Connector 20"/>
          <p:cNvCxnSpPr/>
          <p:nvPr/>
        </p:nvCxnSpPr>
        <p:spPr>
          <a:xfrm flipV="1">
            <a:off x="5480050" y="4918074"/>
            <a:ext cx="2330450" cy="127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337050" y="2699543"/>
            <a:ext cx="29845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813300" y="2712243"/>
            <a:ext cx="13335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6362700" y="2699543"/>
            <a:ext cx="469900" cy="12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718841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563100" cy="4351338"/>
          </a:xfrm>
        </p:spPr>
        <p:txBody>
          <a:bodyPr/>
          <a:lstStyle/>
          <a:p>
            <a:pPr marL="0" indent="0" algn="just">
              <a:lnSpc>
                <a:spcPct val="150000"/>
              </a:lnSpc>
              <a:buNone/>
            </a:pPr>
            <a:r>
              <a:rPr lang="en-US" altLang="en-US" b="1" dirty="0">
                <a:latin typeface="Times New Roman" panose="02020603050405020304" pitchFamily="18" charset="0"/>
                <a:cs typeface="Times New Roman" panose="02020603050405020304" pitchFamily="18" charset="0"/>
              </a:rPr>
              <a:t>Suppose that you make a series of annual deposits into a bank account that pays 10% interest. The initial deposit at the end of first year is $1200. the deposit amounts decline by $ 200 in each of the next four years. How much money would you have </a:t>
            </a:r>
            <a:r>
              <a:rPr lang="en-US" altLang="en-US" b="1" dirty="0" smtClean="0">
                <a:latin typeface="Times New Roman" panose="02020603050405020304" pitchFamily="18" charset="0"/>
                <a:cs typeface="Times New Roman" panose="02020603050405020304" pitchFamily="18" charset="0"/>
              </a:rPr>
              <a:t>now for above scheme of cash flow? [1]</a:t>
            </a:r>
            <a:endParaRPr lang="en-US" altLang="en-US" b="1"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p:txBody>
          <a:bodyPr>
            <a:normAutofit/>
          </a:bodyPr>
          <a:lstStyle/>
          <a:p>
            <a:r>
              <a:rPr lang="en-US" altLang="en-US" sz="3200" b="1" dirty="0" smtClean="0">
                <a:solidFill>
                  <a:srgbClr val="002060"/>
                </a:solidFill>
                <a:latin typeface="Times New Roman" panose="02020603050405020304" pitchFamily="18" charset="0"/>
                <a:cs typeface="Times New Roman" panose="02020603050405020304" pitchFamily="18" charset="0"/>
              </a:rPr>
              <a:t>Present worth Factor Example</a:t>
            </a:r>
            <a:endParaRPr lang="en-AU" sz="3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5905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5">
            <a:extLst>
              <a:ext uri="{FF2B5EF4-FFF2-40B4-BE49-F238E27FC236}">
                <a16:creationId xmlns="" xmlns:a16="http://schemas.microsoft.com/office/drawing/2014/main" id="{F107FA56-AF00-4449-8027-3A9FC09B14BA}"/>
              </a:ext>
            </a:extLst>
          </p:cNvPr>
          <p:cNvCxnSpPr>
            <a:cxnSpLocks noChangeShapeType="1"/>
          </p:cNvCxnSpPr>
          <p:nvPr/>
        </p:nvCxnSpPr>
        <p:spPr bwMode="auto">
          <a:xfrm>
            <a:off x="2252040" y="1358761"/>
            <a:ext cx="3733800" cy="1588"/>
          </a:xfrm>
          <a:prstGeom prst="line">
            <a:avLst/>
          </a:prstGeom>
          <a:noFill/>
          <a:ln w="38100" algn="ctr">
            <a:solidFill>
              <a:schemeClr val="tx2"/>
            </a:solidFill>
            <a:round/>
            <a:headEnd/>
            <a:tailEnd/>
          </a:ln>
          <a:extLst>
            <a:ext uri="{909E8E84-426E-40DD-AFC4-6F175D3DCCD1}">
              <a14:hiddenFill xmlns:a14="http://schemas.microsoft.com/office/drawing/2010/main">
                <a:noFill/>
              </a14:hiddenFill>
            </a:ext>
          </a:extLst>
        </p:spPr>
      </p:cxnSp>
      <p:cxnSp>
        <p:nvCxnSpPr>
          <p:cNvPr id="5" name="Straight Arrow Connector 7">
            <a:extLst>
              <a:ext uri="{FF2B5EF4-FFF2-40B4-BE49-F238E27FC236}">
                <a16:creationId xmlns="" xmlns:a16="http://schemas.microsoft.com/office/drawing/2014/main" id="{71EF62D2-95DF-4517-B036-93B5C7CE012C}"/>
              </a:ext>
            </a:extLst>
          </p:cNvPr>
          <p:cNvCxnSpPr>
            <a:cxnSpLocks noChangeShapeType="1"/>
          </p:cNvCxnSpPr>
          <p:nvPr/>
        </p:nvCxnSpPr>
        <p:spPr bwMode="auto">
          <a:xfrm rot="5400000">
            <a:off x="2367928" y="1930261"/>
            <a:ext cx="1141412" cy="1588"/>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6" name="Straight Arrow Connector 10">
            <a:extLst>
              <a:ext uri="{FF2B5EF4-FFF2-40B4-BE49-F238E27FC236}">
                <a16:creationId xmlns="" xmlns:a16="http://schemas.microsoft.com/office/drawing/2014/main" id="{305AD250-908A-4BA8-A5B5-76F234200398}"/>
              </a:ext>
            </a:extLst>
          </p:cNvPr>
          <p:cNvCxnSpPr>
            <a:cxnSpLocks noChangeShapeType="1"/>
          </p:cNvCxnSpPr>
          <p:nvPr/>
        </p:nvCxnSpPr>
        <p:spPr bwMode="auto">
          <a:xfrm rot="5400000">
            <a:off x="3356941" y="1777862"/>
            <a:ext cx="838200" cy="3175"/>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7" name="Straight Arrow Connector 13">
            <a:extLst>
              <a:ext uri="{FF2B5EF4-FFF2-40B4-BE49-F238E27FC236}">
                <a16:creationId xmlns="" xmlns:a16="http://schemas.microsoft.com/office/drawing/2014/main" id="{2D071EF9-DA97-4B07-8AC7-83D9CD11B30A}"/>
              </a:ext>
            </a:extLst>
          </p:cNvPr>
          <p:cNvCxnSpPr>
            <a:cxnSpLocks noChangeShapeType="1"/>
          </p:cNvCxnSpPr>
          <p:nvPr/>
        </p:nvCxnSpPr>
        <p:spPr bwMode="auto">
          <a:xfrm rot="5400000">
            <a:off x="4157041" y="1663562"/>
            <a:ext cx="609600" cy="3175"/>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8" name="Straight Arrow Connector 15">
            <a:extLst>
              <a:ext uri="{FF2B5EF4-FFF2-40B4-BE49-F238E27FC236}">
                <a16:creationId xmlns="" xmlns:a16="http://schemas.microsoft.com/office/drawing/2014/main" id="{0532E15B-9C97-4567-99D8-A299F74E3C7F}"/>
              </a:ext>
            </a:extLst>
          </p:cNvPr>
          <p:cNvCxnSpPr>
            <a:cxnSpLocks noChangeShapeType="1"/>
          </p:cNvCxnSpPr>
          <p:nvPr/>
        </p:nvCxnSpPr>
        <p:spPr bwMode="auto">
          <a:xfrm rot="5400000">
            <a:off x="5034928" y="1547674"/>
            <a:ext cx="381000" cy="3175"/>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9" name="Straight Arrow Connector 17">
            <a:extLst>
              <a:ext uri="{FF2B5EF4-FFF2-40B4-BE49-F238E27FC236}">
                <a16:creationId xmlns="" xmlns:a16="http://schemas.microsoft.com/office/drawing/2014/main" id="{ADE6225D-EDE1-48DC-908F-FFAFB566B954}"/>
              </a:ext>
            </a:extLst>
          </p:cNvPr>
          <p:cNvCxnSpPr>
            <a:cxnSpLocks noChangeShapeType="1"/>
          </p:cNvCxnSpPr>
          <p:nvPr/>
        </p:nvCxnSpPr>
        <p:spPr bwMode="auto">
          <a:xfrm rot="5400000">
            <a:off x="5795341" y="1473062"/>
            <a:ext cx="228600" cy="3175"/>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sp>
        <p:nvSpPr>
          <p:cNvPr id="10" name="TextBox 19">
            <a:extLst>
              <a:ext uri="{FF2B5EF4-FFF2-40B4-BE49-F238E27FC236}">
                <a16:creationId xmlns="" xmlns:a16="http://schemas.microsoft.com/office/drawing/2014/main" id="{092A81D4-4842-4DD2-BC4C-74E2864F2C11}"/>
              </a:ext>
            </a:extLst>
          </p:cNvPr>
          <p:cNvSpPr txBox="1">
            <a:spLocks noChangeArrowheads="1"/>
          </p:cNvSpPr>
          <p:nvPr/>
        </p:nvSpPr>
        <p:spPr bwMode="auto">
          <a:xfrm>
            <a:off x="1947240" y="977761"/>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11" name="TextBox 20">
            <a:extLst>
              <a:ext uri="{FF2B5EF4-FFF2-40B4-BE49-F238E27FC236}">
                <a16:creationId xmlns="" xmlns:a16="http://schemas.microsoft.com/office/drawing/2014/main" id="{5FA90DAC-64A2-4B11-8454-EC6CBA759ECD}"/>
              </a:ext>
            </a:extLst>
          </p:cNvPr>
          <p:cNvSpPr txBox="1">
            <a:spLocks noChangeArrowheads="1"/>
          </p:cNvSpPr>
          <p:nvPr/>
        </p:nvSpPr>
        <p:spPr bwMode="auto">
          <a:xfrm>
            <a:off x="2785440" y="977762"/>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12" name="TextBox 21">
            <a:extLst>
              <a:ext uri="{FF2B5EF4-FFF2-40B4-BE49-F238E27FC236}">
                <a16:creationId xmlns="" xmlns:a16="http://schemas.microsoft.com/office/drawing/2014/main" id="{1B0C706B-E4C2-4315-B5F6-4D7440A7698F}"/>
              </a:ext>
            </a:extLst>
          </p:cNvPr>
          <p:cNvSpPr txBox="1">
            <a:spLocks noChangeArrowheads="1"/>
          </p:cNvSpPr>
          <p:nvPr/>
        </p:nvSpPr>
        <p:spPr bwMode="auto">
          <a:xfrm>
            <a:off x="3623640" y="977762"/>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13" name="TextBox 22">
            <a:extLst>
              <a:ext uri="{FF2B5EF4-FFF2-40B4-BE49-F238E27FC236}">
                <a16:creationId xmlns="" xmlns:a16="http://schemas.microsoft.com/office/drawing/2014/main" id="{032D80A5-4C8A-4577-915D-DE6B5BE0528D}"/>
              </a:ext>
            </a:extLst>
          </p:cNvPr>
          <p:cNvSpPr txBox="1">
            <a:spLocks noChangeArrowheads="1"/>
          </p:cNvSpPr>
          <p:nvPr/>
        </p:nvSpPr>
        <p:spPr bwMode="auto">
          <a:xfrm>
            <a:off x="4309440" y="977762"/>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14" name="TextBox 23">
            <a:extLst>
              <a:ext uri="{FF2B5EF4-FFF2-40B4-BE49-F238E27FC236}">
                <a16:creationId xmlns="" xmlns:a16="http://schemas.microsoft.com/office/drawing/2014/main" id="{E62B5294-D4AB-4551-B5D8-439D6F4F45D0}"/>
              </a:ext>
            </a:extLst>
          </p:cNvPr>
          <p:cNvSpPr txBox="1">
            <a:spLocks noChangeArrowheads="1"/>
          </p:cNvSpPr>
          <p:nvPr/>
        </p:nvSpPr>
        <p:spPr bwMode="auto">
          <a:xfrm>
            <a:off x="5071440" y="977762"/>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15" name="TextBox 24">
            <a:extLst>
              <a:ext uri="{FF2B5EF4-FFF2-40B4-BE49-F238E27FC236}">
                <a16:creationId xmlns="" xmlns:a16="http://schemas.microsoft.com/office/drawing/2014/main" id="{F2C229EA-052C-4BE3-8054-5813F156D3C2}"/>
              </a:ext>
            </a:extLst>
          </p:cNvPr>
          <p:cNvSpPr txBox="1">
            <a:spLocks noChangeArrowheads="1"/>
          </p:cNvSpPr>
          <p:nvPr/>
        </p:nvSpPr>
        <p:spPr bwMode="auto">
          <a:xfrm>
            <a:off x="5757240" y="977762"/>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5</a:t>
            </a:r>
          </a:p>
        </p:txBody>
      </p:sp>
      <p:sp>
        <p:nvSpPr>
          <p:cNvPr id="16" name="TextBox 25">
            <a:extLst>
              <a:ext uri="{FF2B5EF4-FFF2-40B4-BE49-F238E27FC236}">
                <a16:creationId xmlns="" xmlns:a16="http://schemas.microsoft.com/office/drawing/2014/main" id="{11CB6056-654F-4F1E-815A-016EAA3BC3DC}"/>
              </a:ext>
            </a:extLst>
          </p:cNvPr>
          <p:cNvSpPr txBox="1">
            <a:spLocks noChangeArrowheads="1"/>
          </p:cNvSpPr>
          <p:nvPr/>
        </p:nvSpPr>
        <p:spPr bwMode="auto">
          <a:xfrm>
            <a:off x="2480640" y="2425562"/>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$1200</a:t>
            </a:r>
          </a:p>
        </p:txBody>
      </p:sp>
      <p:sp>
        <p:nvSpPr>
          <p:cNvPr id="17" name="TextBox 26">
            <a:extLst>
              <a:ext uri="{FF2B5EF4-FFF2-40B4-BE49-F238E27FC236}">
                <a16:creationId xmlns="" xmlns:a16="http://schemas.microsoft.com/office/drawing/2014/main" id="{14289ECE-BCD9-4AC0-BE8C-4A3070F04380}"/>
              </a:ext>
            </a:extLst>
          </p:cNvPr>
          <p:cNvSpPr txBox="1">
            <a:spLocks noChangeArrowheads="1"/>
          </p:cNvSpPr>
          <p:nvPr/>
        </p:nvSpPr>
        <p:spPr bwMode="auto">
          <a:xfrm>
            <a:off x="3471240" y="2120762"/>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$1000</a:t>
            </a:r>
          </a:p>
        </p:txBody>
      </p:sp>
      <p:sp>
        <p:nvSpPr>
          <p:cNvPr id="18" name="TextBox 27">
            <a:extLst>
              <a:ext uri="{FF2B5EF4-FFF2-40B4-BE49-F238E27FC236}">
                <a16:creationId xmlns="" xmlns:a16="http://schemas.microsoft.com/office/drawing/2014/main" id="{1019C219-D807-4F24-83B4-B8E6CFFFA025}"/>
              </a:ext>
            </a:extLst>
          </p:cNvPr>
          <p:cNvSpPr txBox="1">
            <a:spLocks noChangeArrowheads="1"/>
          </p:cNvSpPr>
          <p:nvPr/>
        </p:nvSpPr>
        <p:spPr bwMode="auto">
          <a:xfrm>
            <a:off x="4080840" y="1815962"/>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$800</a:t>
            </a:r>
          </a:p>
        </p:txBody>
      </p:sp>
      <p:sp>
        <p:nvSpPr>
          <p:cNvPr id="19" name="TextBox 28">
            <a:extLst>
              <a:ext uri="{FF2B5EF4-FFF2-40B4-BE49-F238E27FC236}">
                <a16:creationId xmlns="" xmlns:a16="http://schemas.microsoft.com/office/drawing/2014/main" id="{8716E5F9-D42B-47C4-8542-162B9D7C0478}"/>
              </a:ext>
            </a:extLst>
          </p:cNvPr>
          <p:cNvSpPr txBox="1">
            <a:spLocks noChangeArrowheads="1"/>
          </p:cNvSpPr>
          <p:nvPr/>
        </p:nvSpPr>
        <p:spPr bwMode="auto">
          <a:xfrm>
            <a:off x="4919040" y="1739762"/>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$600</a:t>
            </a:r>
          </a:p>
        </p:txBody>
      </p:sp>
      <p:sp>
        <p:nvSpPr>
          <p:cNvPr id="20" name="TextBox 29">
            <a:extLst>
              <a:ext uri="{FF2B5EF4-FFF2-40B4-BE49-F238E27FC236}">
                <a16:creationId xmlns="" xmlns:a16="http://schemas.microsoft.com/office/drawing/2014/main" id="{ABBC77F3-C943-44D5-BDE0-E1EF697904EA}"/>
              </a:ext>
            </a:extLst>
          </p:cNvPr>
          <p:cNvSpPr txBox="1">
            <a:spLocks noChangeArrowheads="1"/>
          </p:cNvSpPr>
          <p:nvPr/>
        </p:nvSpPr>
        <p:spPr bwMode="auto">
          <a:xfrm>
            <a:off x="5604840" y="1434961"/>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$400</a:t>
            </a:r>
          </a:p>
        </p:txBody>
      </p:sp>
      <p:cxnSp>
        <p:nvCxnSpPr>
          <p:cNvPr id="21" name="Straight Arrow Connector 31">
            <a:extLst>
              <a:ext uri="{FF2B5EF4-FFF2-40B4-BE49-F238E27FC236}">
                <a16:creationId xmlns="" xmlns:a16="http://schemas.microsoft.com/office/drawing/2014/main" id="{4229FEB0-932B-446B-86D1-0E811BB3A8EB}"/>
              </a:ext>
            </a:extLst>
          </p:cNvPr>
          <p:cNvCxnSpPr>
            <a:cxnSpLocks noChangeShapeType="1"/>
          </p:cNvCxnSpPr>
          <p:nvPr/>
        </p:nvCxnSpPr>
        <p:spPr bwMode="auto">
          <a:xfrm flipH="1">
            <a:off x="2252040" y="1358761"/>
            <a:ext cx="12704" cy="919164"/>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sp>
        <p:nvSpPr>
          <p:cNvPr id="22" name="TextBox 34">
            <a:extLst>
              <a:ext uri="{FF2B5EF4-FFF2-40B4-BE49-F238E27FC236}">
                <a16:creationId xmlns="" xmlns:a16="http://schemas.microsoft.com/office/drawing/2014/main" id="{994CFC56-59AD-43AA-80EA-658D6822FB4D}"/>
              </a:ext>
            </a:extLst>
          </p:cNvPr>
          <p:cNvSpPr txBox="1">
            <a:spLocks noChangeArrowheads="1"/>
          </p:cNvSpPr>
          <p:nvPr/>
        </p:nvSpPr>
        <p:spPr bwMode="auto">
          <a:xfrm>
            <a:off x="1011581" y="2165211"/>
            <a:ext cx="1828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t>P </a:t>
            </a:r>
            <a:r>
              <a:rPr lang="en-US" altLang="en-US" sz="2400" b="1" dirty="0"/>
              <a:t>= </a:t>
            </a:r>
            <a:r>
              <a:rPr lang="en-US" altLang="en-US" sz="2400" b="1" dirty="0" smtClean="0"/>
              <a:t>P</a:t>
            </a:r>
            <a:r>
              <a:rPr lang="en-US" altLang="en-US" sz="2400" b="1" baseline="-25000" dirty="0" smtClean="0"/>
              <a:t>A</a:t>
            </a:r>
            <a:r>
              <a:rPr lang="en-US" altLang="en-US" sz="2400" b="1" dirty="0" smtClean="0"/>
              <a:t> </a:t>
            </a:r>
            <a:r>
              <a:rPr lang="en-US" altLang="en-US" sz="2400" b="1" dirty="0"/>
              <a:t>- </a:t>
            </a:r>
            <a:r>
              <a:rPr lang="en-US" altLang="en-US" sz="2400" b="1" dirty="0" smtClean="0"/>
              <a:t>P</a:t>
            </a:r>
            <a:r>
              <a:rPr lang="en-US" altLang="en-US" sz="2400" b="1" baseline="-25000" dirty="0" smtClean="0"/>
              <a:t>G</a:t>
            </a:r>
            <a:endParaRPr lang="en-US" altLang="en-US" sz="2400" b="1" baseline="-25000" dirty="0"/>
          </a:p>
        </p:txBody>
      </p:sp>
      <p:cxnSp>
        <p:nvCxnSpPr>
          <p:cNvPr id="23" name="Straight Connector 35">
            <a:extLst>
              <a:ext uri="{FF2B5EF4-FFF2-40B4-BE49-F238E27FC236}">
                <a16:creationId xmlns="" xmlns:a16="http://schemas.microsoft.com/office/drawing/2014/main" id="{9D2050B3-B257-4D01-8673-B6D5E5AFD84A}"/>
              </a:ext>
            </a:extLst>
          </p:cNvPr>
          <p:cNvCxnSpPr>
            <a:cxnSpLocks noChangeShapeType="1"/>
          </p:cNvCxnSpPr>
          <p:nvPr/>
        </p:nvCxnSpPr>
        <p:spPr bwMode="auto">
          <a:xfrm>
            <a:off x="5575300" y="2527300"/>
            <a:ext cx="3733800" cy="1588"/>
          </a:xfrm>
          <a:prstGeom prst="line">
            <a:avLst/>
          </a:prstGeom>
          <a:noFill/>
          <a:ln w="38100" algn="ctr">
            <a:solidFill>
              <a:schemeClr val="tx2"/>
            </a:solidFill>
            <a:round/>
            <a:headEnd/>
            <a:tailEnd/>
          </a:ln>
          <a:extLst>
            <a:ext uri="{909E8E84-426E-40DD-AFC4-6F175D3DCCD1}">
              <a14:hiddenFill xmlns:a14="http://schemas.microsoft.com/office/drawing/2010/main">
                <a:noFill/>
              </a14:hiddenFill>
            </a:ext>
          </a:extLst>
        </p:spPr>
      </p:cxnSp>
      <p:cxnSp>
        <p:nvCxnSpPr>
          <p:cNvPr id="24" name="Straight Arrow Connector 36">
            <a:extLst>
              <a:ext uri="{FF2B5EF4-FFF2-40B4-BE49-F238E27FC236}">
                <a16:creationId xmlns="" xmlns:a16="http://schemas.microsoft.com/office/drawing/2014/main" id="{1702CC9F-F25C-424F-BEE9-5C8F38AF3079}"/>
              </a:ext>
            </a:extLst>
          </p:cNvPr>
          <p:cNvCxnSpPr>
            <a:cxnSpLocks noChangeShapeType="1"/>
          </p:cNvCxnSpPr>
          <p:nvPr/>
        </p:nvCxnSpPr>
        <p:spPr bwMode="auto">
          <a:xfrm rot="5400000">
            <a:off x="5919788" y="2870200"/>
            <a:ext cx="684212" cy="1588"/>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37">
            <a:extLst>
              <a:ext uri="{FF2B5EF4-FFF2-40B4-BE49-F238E27FC236}">
                <a16:creationId xmlns="" xmlns:a16="http://schemas.microsoft.com/office/drawing/2014/main" id="{2908DA8C-586A-4A76-968C-B742B769E61D}"/>
              </a:ext>
            </a:extLst>
          </p:cNvPr>
          <p:cNvCxnSpPr>
            <a:cxnSpLocks noChangeShapeType="1"/>
          </p:cNvCxnSpPr>
          <p:nvPr/>
        </p:nvCxnSpPr>
        <p:spPr bwMode="auto">
          <a:xfrm rot="5400000">
            <a:off x="6757988" y="2870200"/>
            <a:ext cx="684212" cy="1588"/>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38">
            <a:extLst>
              <a:ext uri="{FF2B5EF4-FFF2-40B4-BE49-F238E27FC236}">
                <a16:creationId xmlns="" xmlns:a16="http://schemas.microsoft.com/office/drawing/2014/main" id="{46A6B120-96F2-455C-BEFF-1362E14B6753}"/>
              </a:ext>
            </a:extLst>
          </p:cNvPr>
          <p:cNvCxnSpPr>
            <a:cxnSpLocks noChangeShapeType="1"/>
          </p:cNvCxnSpPr>
          <p:nvPr/>
        </p:nvCxnSpPr>
        <p:spPr bwMode="auto">
          <a:xfrm rot="5400000">
            <a:off x="7443788" y="2870200"/>
            <a:ext cx="684212" cy="1588"/>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27" name="Straight Arrow Connector 39">
            <a:extLst>
              <a:ext uri="{FF2B5EF4-FFF2-40B4-BE49-F238E27FC236}">
                <a16:creationId xmlns="" xmlns:a16="http://schemas.microsoft.com/office/drawing/2014/main" id="{9A1344AC-203B-4F41-A4D7-9EC5E65FC4EA}"/>
              </a:ext>
            </a:extLst>
          </p:cNvPr>
          <p:cNvCxnSpPr>
            <a:cxnSpLocks noChangeShapeType="1"/>
          </p:cNvCxnSpPr>
          <p:nvPr/>
        </p:nvCxnSpPr>
        <p:spPr bwMode="auto">
          <a:xfrm rot="5400000">
            <a:off x="8204994" y="2869406"/>
            <a:ext cx="685800" cy="1588"/>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28" name="Straight Arrow Connector 40">
            <a:extLst>
              <a:ext uri="{FF2B5EF4-FFF2-40B4-BE49-F238E27FC236}">
                <a16:creationId xmlns="" xmlns:a16="http://schemas.microsoft.com/office/drawing/2014/main" id="{8B7AE020-CF11-484B-AFBA-C49689A4AECC}"/>
              </a:ext>
            </a:extLst>
          </p:cNvPr>
          <p:cNvCxnSpPr>
            <a:cxnSpLocks noChangeShapeType="1"/>
          </p:cNvCxnSpPr>
          <p:nvPr/>
        </p:nvCxnSpPr>
        <p:spPr bwMode="auto">
          <a:xfrm rot="5400000">
            <a:off x="8891588" y="2870200"/>
            <a:ext cx="684212" cy="1588"/>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sp>
        <p:nvSpPr>
          <p:cNvPr id="29" name="TextBox 41">
            <a:extLst>
              <a:ext uri="{FF2B5EF4-FFF2-40B4-BE49-F238E27FC236}">
                <a16:creationId xmlns="" xmlns:a16="http://schemas.microsoft.com/office/drawing/2014/main" id="{735F091B-E459-4073-A9DA-35B4B4BFD372}"/>
              </a:ext>
            </a:extLst>
          </p:cNvPr>
          <p:cNvSpPr txBox="1">
            <a:spLocks noChangeArrowheads="1"/>
          </p:cNvSpPr>
          <p:nvPr/>
        </p:nvSpPr>
        <p:spPr bwMode="auto">
          <a:xfrm>
            <a:off x="5346700" y="2146300"/>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0</a:t>
            </a:r>
          </a:p>
        </p:txBody>
      </p:sp>
      <p:sp>
        <p:nvSpPr>
          <p:cNvPr id="30" name="TextBox 42">
            <a:extLst>
              <a:ext uri="{FF2B5EF4-FFF2-40B4-BE49-F238E27FC236}">
                <a16:creationId xmlns="" xmlns:a16="http://schemas.microsoft.com/office/drawing/2014/main" id="{803D0289-33D1-4698-96D3-5E405DD0ADD9}"/>
              </a:ext>
            </a:extLst>
          </p:cNvPr>
          <p:cNvSpPr txBox="1">
            <a:spLocks noChangeArrowheads="1"/>
          </p:cNvSpPr>
          <p:nvPr/>
        </p:nvSpPr>
        <p:spPr bwMode="auto">
          <a:xfrm>
            <a:off x="6108700" y="21463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a:t>
            </a:r>
          </a:p>
        </p:txBody>
      </p:sp>
      <p:sp>
        <p:nvSpPr>
          <p:cNvPr id="31" name="TextBox 43">
            <a:extLst>
              <a:ext uri="{FF2B5EF4-FFF2-40B4-BE49-F238E27FC236}">
                <a16:creationId xmlns="" xmlns:a16="http://schemas.microsoft.com/office/drawing/2014/main" id="{419C6DAD-74D5-473A-BE84-4B7E6984F99E}"/>
              </a:ext>
            </a:extLst>
          </p:cNvPr>
          <p:cNvSpPr txBox="1">
            <a:spLocks noChangeArrowheads="1"/>
          </p:cNvSpPr>
          <p:nvPr/>
        </p:nvSpPr>
        <p:spPr bwMode="auto">
          <a:xfrm>
            <a:off x="6946900" y="21463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32" name="TextBox 44">
            <a:extLst>
              <a:ext uri="{FF2B5EF4-FFF2-40B4-BE49-F238E27FC236}">
                <a16:creationId xmlns="" xmlns:a16="http://schemas.microsoft.com/office/drawing/2014/main" id="{DD506C8A-21B6-4AF4-AF32-1F531FD81F37}"/>
              </a:ext>
            </a:extLst>
          </p:cNvPr>
          <p:cNvSpPr txBox="1">
            <a:spLocks noChangeArrowheads="1"/>
          </p:cNvSpPr>
          <p:nvPr/>
        </p:nvSpPr>
        <p:spPr bwMode="auto">
          <a:xfrm>
            <a:off x="7632700" y="21463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33" name="TextBox 45">
            <a:extLst>
              <a:ext uri="{FF2B5EF4-FFF2-40B4-BE49-F238E27FC236}">
                <a16:creationId xmlns="" xmlns:a16="http://schemas.microsoft.com/office/drawing/2014/main" id="{56435E04-32A0-423F-842D-E36466EA8DEB}"/>
              </a:ext>
            </a:extLst>
          </p:cNvPr>
          <p:cNvSpPr txBox="1">
            <a:spLocks noChangeArrowheads="1"/>
          </p:cNvSpPr>
          <p:nvPr/>
        </p:nvSpPr>
        <p:spPr bwMode="auto">
          <a:xfrm>
            <a:off x="8394700" y="21463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34" name="TextBox 46">
            <a:extLst>
              <a:ext uri="{FF2B5EF4-FFF2-40B4-BE49-F238E27FC236}">
                <a16:creationId xmlns="" xmlns:a16="http://schemas.microsoft.com/office/drawing/2014/main" id="{A2FD05D7-D859-4141-B59F-897951D5FB0B}"/>
              </a:ext>
            </a:extLst>
          </p:cNvPr>
          <p:cNvSpPr txBox="1">
            <a:spLocks noChangeArrowheads="1"/>
          </p:cNvSpPr>
          <p:nvPr/>
        </p:nvSpPr>
        <p:spPr bwMode="auto">
          <a:xfrm>
            <a:off x="9080500" y="2146301"/>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5</a:t>
            </a:r>
          </a:p>
        </p:txBody>
      </p:sp>
      <p:sp>
        <p:nvSpPr>
          <p:cNvPr id="35" name="TextBox 47">
            <a:extLst>
              <a:ext uri="{FF2B5EF4-FFF2-40B4-BE49-F238E27FC236}">
                <a16:creationId xmlns="" xmlns:a16="http://schemas.microsoft.com/office/drawing/2014/main" id="{6D538950-9A66-4E2C-95A3-4B4DFDD3680D}"/>
              </a:ext>
            </a:extLst>
          </p:cNvPr>
          <p:cNvSpPr txBox="1">
            <a:spLocks noChangeArrowheads="1"/>
          </p:cNvSpPr>
          <p:nvPr/>
        </p:nvSpPr>
        <p:spPr bwMode="auto">
          <a:xfrm>
            <a:off x="7404100" y="3213101"/>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$1200</a:t>
            </a:r>
          </a:p>
        </p:txBody>
      </p:sp>
      <p:cxnSp>
        <p:nvCxnSpPr>
          <p:cNvPr id="36" name="Straight Arrow Connector 52">
            <a:extLst>
              <a:ext uri="{FF2B5EF4-FFF2-40B4-BE49-F238E27FC236}">
                <a16:creationId xmlns="" xmlns:a16="http://schemas.microsoft.com/office/drawing/2014/main" id="{A366C0A9-F573-4D07-B032-B7D088A777D6}"/>
              </a:ext>
            </a:extLst>
          </p:cNvPr>
          <p:cNvCxnSpPr>
            <a:cxnSpLocks noChangeShapeType="1"/>
          </p:cNvCxnSpPr>
          <p:nvPr/>
        </p:nvCxnSpPr>
        <p:spPr bwMode="auto">
          <a:xfrm>
            <a:off x="5601081" y="2566193"/>
            <a:ext cx="792" cy="817044"/>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sp>
        <p:nvSpPr>
          <p:cNvPr id="37" name="TextBox 58">
            <a:extLst>
              <a:ext uri="{FF2B5EF4-FFF2-40B4-BE49-F238E27FC236}">
                <a16:creationId xmlns="" xmlns:a16="http://schemas.microsoft.com/office/drawing/2014/main" id="{0C967AE8-F1B1-496B-99E3-8605AE44C1E8}"/>
              </a:ext>
            </a:extLst>
          </p:cNvPr>
          <p:cNvSpPr txBox="1">
            <a:spLocks noChangeArrowheads="1"/>
          </p:cNvSpPr>
          <p:nvPr/>
        </p:nvSpPr>
        <p:spPr bwMode="auto">
          <a:xfrm>
            <a:off x="5400846" y="3317218"/>
            <a:ext cx="91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t>P</a:t>
            </a:r>
            <a:r>
              <a:rPr lang="en-US" altLang="en-US" sz="2400" b="1" baseline="-25000" dirty="0" smtClean="0"/>
              <a:t>A</a:t>
            </a:r>
            <a:endParaRPr lang="en-US" altLang="en-US" sz="2400" b="1" baseline="-25000" dirty="0"/>
          </a:p>
        </p:txBody>
      </p:sp>
      <p:cxnSp>
        <p:nvCxnSpPr>
          <p:cNvPr id="38" name="Straight Connector 59">
            <a:extLst>
              <a:ext uri="{FF2B5EF4-FFF2-40B4-BE49-F238E27FC236}">
                <a16:creationId xmlns="" xmlns:a16="http://schemas.microsoft.com/office/drawing/2014/main" id="{1927DA7D-1D96-497B-BBB1-C5E7117356F6}"/>
              </a:ext>
            </a:extLst>
          </p:cNvPr>
          <p:cNvCxnSpPr>
            <a:cxnSpLocks noChangeShapeType="1"/>
          </p:cNvCxnSpPr>
          <p:nvPr/>
        </p:nvCxnSpPr>
        <p:spPr bwMode="auto">
          <a:xfrm>
            <a:off x="5487573" y="5327925"/>
            <a:ext cx="3733800" cy="1588"/>
          </a:xfrm>
          <a:prstGeom prst="line">
            <a:avLst/>
          </a:prstGeom>
          <a:noFill/>
          <a:ln w="38100" algn="ctr">
            <a:solidFill>
              <a:schemeClr val="tx2"/>
            </a:solidFill>
            <a:round/>
            <a:headEnd/>
            <a:tailEnd/>
          </a:ln>
          <a:extLst>
            <a:ext uri="{909E8E84-426E-40DD-AFC4-6F175D3DCCD1}">
              <a14:hiddenFill xmlns:a14="http://schemas.microsoft.com/office/drawing/2010/main">
                <a:noFill/>
              </a14:hiddenFill>
            </a:ext>
          </a:extLst>
        </p:spPr>
      </p:cxnSp>
      <p:cxnSp>
        <p:nvCxnSpPr>
          <p:cNvPr id="39" name="Straight Arrow Connector 61">
            <a:extLst>
              <a:ext uri="{FF2B5EF4-FFF2-40B4-BE49-F238E27FC236}">
                <a16:creationId xmlns="" xmlns:a16="http://schemas.microsoft.com/office/drawing/2014/main" id="{2A3C91B8-265A-4BE8-98BF-72D70D35D583}"/>
              </a:ext>
            </a:extLst>
          </p:cNvPr>
          <p:cNvCxnSpPr>
            <a:cxnSpLocks noChangeShapeType="1"/>
          </p:cNvCxnSpPr>
          <p:nvPr/>
        </p:nvCxnSpPr>
        <p:spPr bwMode="auto">
          <a:xfrm flipH="1" flipV="1">
            <a:off x="7002474" y="4750799"/>
            <a:ext cx="1" cy="497750"/>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40" name="Straight Arrow Connector 62">
            <a:extLst>
              <a:ext uri="{FF2B5EF4-FFF2-40B4-BE49-F238E27FC236}">
                <a16:creationId xmlns="" xmlns:a16="http://schemas.microsoft.com/office/drawing/2014/main" id="{0A3F62E3-A0FA-4C7C-84AA-A4F6DA932E7E}"/>
              </a:ext>
            </a:extLst>
          </p:cNvPr>
          <p:cNvCxnSpPr>
            <a:cxnSpLocks noChangeShapeType="1"/>
          </p:cNvCxnSpPr>
          <p:nvPr/>
        </p:nvCxnSpPr>
        <p:spPr bwMode="auto">
          <a:xfrm flipV="1">
            <a:off x="7665630" y="4575935"/>
            <a:ext cx="0" cy="778287"/>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41" name="Straight Arrow Connector 63">
            <a:extLst>
              <a:ext uri="{FF2B5EF4-FFF2-40B4-BE49-F238E27FC236}">
                <a16:creationId xmlns="" xmlns:a16="http://schemas.microsoft.com/office/drawing/2014/main" id="{4F52ED81-A040-4062-88BD-0DC27F86E09E}"/>
              </a:ext>
            </a:extLst>
          </p:cNvPr>
          <p:cNvCxnSpPr>
            <a:cxnSpLocks noChangeShapeType="1"/>
          </p:cNvCxnSpPr>
          <p:nvPr/>
        </p:nvCxnSpPr>
        <p:spPr bwMode="auto">
          <a:xfrm flipV="1">
            <a:off x="8521605" y="4256225"/>
            <a:ext cx="7980" cy="1025187"/>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cxnSp>
        <p:nvCxnSpPr>
          <p:cNvPr id="42" name="Straight Arrow Connector 64">
            <a:extLst>
              <a:ext uri="{FF2B5EF4-FFF2-40B4-BE49-F238E27FC236}">
                <a16:creationId xmlns="" xmlns:a16="http://schemas.microsoft.com/office/drawing/2014/main" id="{03AD25D0-7CD6-4D4C-BBEB-89FA68C14F9B}"/>
              </a:ext>
            </a:extLst>
          </p:cNvPr>
          <p:cNvCxnSpPr>
            <a:cxnSpLocks noChangeShapeType="1"/>
          </p:cNvCxnSpPr>
          <p:nvPr/>
        </p:nvCxnSpPr>
        <p:spPr bwMode="auto">
          <a:xfrm flipV="1">
            <a:off x="9194800" y="4011613"/>
            <a:ext cx="26573" cy="1252211"/>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sp>
        <p:nvSpPr>
          <p:cNvPr id="43" name="TextBox 65">
            <a:extLst>
              <a:ext uri="{FF2B5EF4-FFF2-40B4-BE49-F238E27FC236}">
                <a16:creationId xmlns="" xmlns:a16="http://schemas.microsoft.com/office/drawing/2014/main" id="{642ECC3E-EA46-47BD-AF58-826A8ECD2D6C}"/>
              </a:ext>
            </a:extLst>
          </p:cNvPr>
          <p:cNvSpPr txBox="1">
            <a:spLocks noChangeArrowheads="1"/>
          </p:cNvSpPr>
          <p:nvPr/>
        </p:nvSpPr>
        <p:spPr bwMode="auto">
          <a:xfrm>
            <a:off x="5326822" y="4945063"/>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a:t>0</a:t>
            </a:r>
          </a:p>
        </p:txBody>
      </p:sp>
      <p:sp>
        <p:nvSpPr>
          <p:cNvPr id="44" name="TextBox 66">
            <a:extLst>
              <a:ext uri="{FF2B5EF4-FFF2-40B4-BE49-F238E27FC236}">
                <a16:creationId xmlns="" xmlns:a16="http://schemas.microsoft.com/office/drawing/2014/main" id="{2E540ADA-03AC-477E-8FEA-C538E8E7A5CA}"/>
              </a:ext>
            </a:extLst>
          </p:cNvPr>
          <p:cNvSpPr txBox="1">
            <a:spLocks noChangeArrowheads="1"/>
          </p:cNvSpPr>
          <p:nvPr/>
        </p:nvSpPr>
        <p:spPr bwMode="auto">
          <a:xfrm>
            <a:off x="5994400" y="5370996"/>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a:t>1</a:t>
            </a:r>
          </a:p>
        </p:txBody>
      </p:sp>
      <p:sp>
        <p:nvSpPr>
          <p:cNvPr id="45" name="TextBox 67">
            <a:extLst>
              <a:ext uri="{FF2B5EF4-FFF2-40B4-BE49-F238E27FC236}">
                <a16:creationId xmlns="" xmlns:a16="http://schemas.microsoft.com/office/drawing/2014/main" id="{87CD1E5B-85FF-4BB5-A58E-AFA4E0170420}"/>
              </a:ext>
            </a:extLst>
          </p:cNvPr>
          <p:cNvSpPr txBox="1">
            <a:spLocks noChangeArrowheads="1"/>
          </p:cNvSpPr>
          <p:nvPr/>
        </p:nvSpPr>
        <p:spPr bwMode="auto">
          <a:xfrm>
            <a:off x="6792912" y="5350359"/>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2</a:t>
            </a:r>
          </a:p>
        </p:txBody>
      </p:sp>
      <p:sp>
        <p:nvSpPr>
          <p:cNvPr id="46" name="TextBox 68">
            <a:extLst>
              <a:ext uri="{FF2B5EF4-FFF2-40B4-BE49-F238E27FC236}">
                <a16:creationId xmlns="" xmlns:a16="http://schemas.microsoft.com/office/drawing/2014/main" id="{E39410B2-7911-41BE-AB54-D2ADB7A2A48B}"/>
              </a:ext>
            </a:extLst>
          </p:cNvPr>
          <p:cNvSpPr txBox="1">
            <a:spLocks noChangeArrowheads="1"/>
          </p:cNvSpPr>
          <p:nvPr/>
        </p:nvSpPr>
        <p:spPr bwMode="auto">
          <a:xfrm>
            <a:off x="7518400" y="5370996"/>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3</a:t>
            </a:r>
          </a:p>
        </p:txBody>
      </p:sp>
      <p:sp>
        <p:nvSpPr>
          <p:cNvPr id="47" name="TextBox 69">
            <a:extLst>
              <a:ext uri="{FF2B5EF4-FFF2-40B4-BE49-F238E27FC236}">
                <a16:creationId xmlns="" xmlns:a16="http://schemas.microsoft.com/office/drawing/2014/main" id="{0F2E72F4-A835-4BCB-8E7F-5FE06FAD0B8D}"/>
              </a:ext>
            </a:extLst>
          </p:cNvPr>
          <p:cNvSpPr txBox="1">
            <a:spLocks noChangeArrowheads="1"/>
          </p:cNvSpPr>
          <p:nvPr/>
        </p:nvSpPr>
        <p:spPr bwMode="auto">
          <a:xfrm>
            <a:off x="8280400" y="5370996"/>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4</a:t>
            </a:r>
          </a:p>
        </p:txBody>
      </p:sp>
      <p:sp>
        <p:nvSpPr>
          <p:cNvPr id="48" name="TextBox 70">
            <a:extLst>
              <a:ext uri="{FF2B5EF4-FFF2-40B4-BE49-F238E27FC236}">
                <a16:creationId xmlns="" xmlns:a16="http://schemas.microsoft.com/office/drawing/2014/main" id="{D558EB27-6C0A-4191-A22E-AB93E436C584}"/>
              </a:ext>
            </a:extLst>
          </p:cNvPr>
          <p:cNvSpPr txBox="1">
            <a:spLocks noChangeArrowheads="1"/>
          </p:cNvSpPr>
          <p:nvPr/>
        </p:nvSpPr>
        <p:spPr bwMode="auto">
          <a:xfrm>
            <a:off x="8966200" y="5370996"/>
            <a:ext cx="533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a:t>5</a:t>
            </a:r>
          </a:p>
        </p:txBody>
      </p:sp>
      <p:sp>
        <p:nvSpPr>
          <p:cNvPr id="49" name="TextBox 72">
            <a:extLst>
              <a:ext uri="{FF2B5EF4-FFF2-40B4-BE49-F238E27FC236}">
                <a16:creationId xmlns="" xmlns:a16="http://schemas.microsoft.com/office/drawing/2014/main" id="{EE9433C8-FF9E-48C0-B2BF-CC8F179C2352}"/>
              </a:ext>
            </a:extLst>
          </p:cNvPr>
          <p:cNvSpPr txBox="1">
            <a:spLocks noChangeArrowheads="1"/>
          </p:cNvSpPr>
          <p:nvPr/>
        </p:nvSpPr>
        <p:spPr bwMode="auto">
          <a:xfrm>
            <a:off x="6443135" y="4470470"/>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a:t>$200</a:t>
            </a:r>
          </a:p>
        </p:txBody>
      </p:sp>
      <p:sp>
        <p:nvSpPr>
          <p:cNvPr id="50" name="TextBox 73">
            <a:extLst>
              <a:ext uri="{FF2B5EF4-FFF2-40B4-BE49-F238E27FC236}">
                <a16:creationId xmlns="" xmlns:a16="http://schemas.microsoft.com/office/drawing/2014/main" id="{3C96E2BC-C971-4863-98D4-E32A1D328EA6}"/>
              </a:ext>
            </a:extLst>
          </p:cNvPr>
          <p:cNvSpPr txBox="1">
            <a:spLocks noChangeArrowheads="1"/>
          </p:cNvSpPr>
          <p:nvPr/>
        </p:nvSpPr>
        <p:spPr bwMode="auto">
          <a:xfrm>
            <a:off x="7160636" y="4271303"/>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a:t>$400</a:t>
            </a:r>
          </a:p>
        </p:txBody>
      </p:sp>
      <p:sp>
        <p:nvSpPr>
          <p:cNvPr id="51" name="TextBox 74">
            <a:extLst>
              <a:ext uri="{FF2B5EF4-FFF2-40B4-BE49-F238E27FC236}">
                <a16:creationId xmlns="" xmlns:a16="http://schemas.microsoft.com/office/drawing/2014/main" id="{3412C609-3E73-4DB2-821F-29B67413A70D}"/>
              </a:ext>
            </a:extLst>
          </p:cNvPr>
          <p:cNvSpPr txBox="1">
            <a:spLocks noChangeArrowheads="1"/>
          </p:cNvSpPr>
          <p:nvPr/>
        </p:nvSpPr>
        <p:spPr bwMode="auto">
          <a:xfrm>
            <a:off x="8128000" y="4011613"/>
            <a:ext cx="1143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a:t>$600</a:t>
            </a:r>
          </a:p>
        </p:txBody>
      </p:sp>
      <p:cxnSp>
        <p:nvCxnSpPr>
          <p:cNvPr id="52" name="Straight Arrow Connector 75">
            <a:extLst>
              <a:ext uri="{FF2B5EF4-FFF2-40B4-BE49-F238E27FC236}">
                <a16:creationId xmlns="" xmlns:a16="http://schemas.microsoft.com/office/drawing/2014/main" id="{F9EE78FA-6702-48AE-BD3B-34F4B27AD157}"/>
              </a:ext>
            </a:extLst>
          </p:cNvPr>
          <p:cNvCxnSpPr>
            <a:cxnSpLocks noChangeShapeType="1"/>
          </p:cNvCxnSpPr>
          <p:nvPr/>
        </p:nvCxnSpPr>
        <p:spPr bwMode="auto">
          <a:xfrm>
            <a:off x="5497512" y="5327925"/>
            <a:ext cx="1588" cy="873537"/>
          </a:xfrm>
          <a:prstGeom prst="straightConnector1">
            <a:avLst/>
          </a:prstGeom>
          <a:noFill/>
          <a:ln w="38100" algn="ctr">
            <a:solidFill>
              <a:schemeClr val="tx2"/>
            </a:solidFill>
            <a:round/>
            <a:headEnd/>
            <a:tailEnd type="arrow" w="med" len="med"/>
          </a:ln>
          <a:extLst>
            <a:ext uri="{909E8E84-426E-40DD-AFC4-6F175D3DCCD1}">
              <a14:hiddenFill xmlns:a14="http://schemas.microsoft.com/office/drawing/2010/main">
                <a:noFill/>
              </a14:hiddenFill>
            </a:ext>
          </a:extLst>
        </p:spPr>
      </p:cxnSp>
      <p:sp>
        <p:nvSpPr>
          <p:cNvPr id="53" name="TextBox 80">
            <a:extLst>
              <a:ext uri="{FF2B5EF4-FFF2-40B4-BE49-F238E27FC236}">
                <a16:creationId xmlns="" xmlns:a16="http://schemas.microsoft.com/office/drawing/2014/main" id="{45DBA1C7-E328-4825-AD8A-3B19236921DD}"/>
              </a:ext>
            </a:extLst>
          </p:cNvPr>
          <p:cNvSpPr txBox="1">
            <a:spLocks noChangeArrowheads="1"/>
          </p:cNvSpPr>
          <p:nvPr/>
        </p:nvSpPr>
        <p:spPr bwMode="auto">
          <a:xfrm>
            <a:off x="8928100" y="3666467"/>
            <a:ext cx="99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dirty="0"/>
              <a:t>$800</a:t>
            </a:r>
          </a:p>
        </p:txBody>
      </p:sp>
      <p:sp>
        <p:nvSpPr>
          <p:cNvPr id="54" name="TextBox 81">
            <a:extLst>
              <a:ext uri="{FF2B5EF4-FFF2-40B4-BE49-F238E27FC236}">
                <a16:creationId xmlns="" xmlns:a16="http://schemas.microsoft.com/office/drawing/2014/main" id="{0EC5691C-F5E8-4463-9432-9783B3E991EF}"/>
              </a:ext>
            </a:extLst>
          </p:cNvPr>
          <p:cNvSpPr txBox="1">
            <a:spLocks noChangeArrowheads="1"/>
          </p:cNvSpPr>
          <p:nvPr/>
        </p:nvSpPr>
        <p:spPr bwMode="auto">
          <a:xfrm>
            <a:off x="5537200" y="5906579"/>
            <a:ext cx="91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dirty="0" smtClean="0"/>
              <a:t>P</a:t>
            </a:r>
            <a:r>
              <a:rPr lang="en-US" altLang="en-US" sz="2400" b="1" baseline="-25000" dirty="0" smtClean="0"/>
              <a:t>G</a:t>
            </a:r>
            <a:endParaRPr lang="en-US" altLang="en-US" sz="2400" b="1" baseline="-25000" dirty="0"/>
          </a:p>
        </p:txBody>
      </p:sp>
      <p:sp>
        <p:nvSpPr>
          <p:cNvPr id="55" name="Text Box 55">
            <a:extLst>
              <a:ext uri="{FF2B5EF4-FFF2-40B4-BE49-F238E27FC236}">
                <a16:creationId xmlns="" xmlns:a16="http://schemas.microsoft.com/office/drawing/2014/main" id="{A4952F62-63F4-4AF1-BBB3-113860F7A231}"/>
              </a:ext>
            </a:extLst>
          </p:cNvPr>
          <p:cNvSpPr txBox="1">
            <a:spLocks noChangeArrowheads="1"/>
          </p:cNvSpPr>
          <p:nvPr/>
        </p:nvSpPr>
        <p:spPr bwMode="auto">
          <a:xfrm>
            <a:off x="6985000" y="1639423"/>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t>=</a:t>
            </a:r>
          </a:p>
        </p:txBody>
      </p:sp>
      <p:sp>
        <p:nvSpPr>
          <p:cNvPr id="56" name="Text Box 56">
            <a:extLst>
              <a:ext uri="{FF2B5EF4-FFF2-40B4-BE49-F238E27FC236}">
                <a16:creationId xmlns="" xmlns:a16="http://schemas.microsoft.com/office/drawing/2014/main" id="{63E9F1AA-34DC-497D-9274-751519502376}"/>
              </a:ext>
            </a:extLst>
          </p:cNvPr>
          <p:cNvSpPr txBox="1">
            <a:spLocks noChangeArrowheads="1"/>
          </p:cNvSpPr>
          <p:nvPr/>
        </p:nvSpPr>
        <p:spPr bwMode="auto">
          <a:xfrm>
            <a:off x="7615862" y="3722826"/>
            <a:ext cx="838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t>
            </a:r>
          </a:p>
        </p:txBody>
      </p:sp>
      <p:sp>
        <p:nvSpPr>
          <p:cNvPr id="57" name="Text Box 77">
            <a:extLst>
              <a:ext uri="{FF2B5EF4-FFF2-40B4-BE49-F238E27FC236}">
                <a16:creationId xmlns="" xmlns:a16="http://schemas.microsoft.com/office/drawing/2014/main" id="{65FE3F11-90C2-41DB-BE1F-0B30F621A399}"/>
              </a:ext>
            </a:extLst>
          </p:cNvPr>
          <p:cNvSpPr txBox="1">
            <a:spLocks noChangeArrowheads="1"/>
          </p:cNvSpPr>
          <p:nvPr/>
        </p:nvSpPr>
        <p:spPr bwMode="auto">
          <a:xfrm>
            <a:off x="3737146" y="2768325"/>
            <a:ext cx="1905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solidFill>
                  <a:srgbClr val="993300"/>
                </a:solidFill>
              </a:rPr>
              <a:t>Fig: Equal  deposit series</a:t>
            </a:r>
          </a:p>
        </p:txBody>
      </p:sp>
      <p:sp>
        <p:nvSpPr>
          <p:cNvPr id="58" name="Text Box 78">
            <a:extLst>
              <a:ext uri="{FF2B5EF4-FFF2-40B4-BE49-F238E27FC236}">
                <a16:creationId xmlns="" xmlns:a16="http://schemas.microsoft.com/office/drawing/2014/main" id="{82CAA503-86B2-4A14-8418-A7973169618B}"/>
              </a:ext>
            </a:extLst>
          </p:cNvPr>
          <p:cNvSpPr txBox="1">
            <a:spLocks noChangeArrowheads="1"/>
          </p:cNvSpPr>
          <p:nvPr/>
        </p:nvSpPr>
        <p:spPr bwMode="auto">
          <a:xfrm>
            <a:off x="3737146" y="4255260"/>
            <a:ext cx="2286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solidFill>
                  <a:srgbClr val="993300"/>
                </a:solidFill>
              </a:rPr>
              <a:t>Fig : Gradient deposit Series</a:t>
            </a:r>
          </a:p>
        </p:txBody>
      </p:sp>
      <p:sp>
        <p:nvSpPr>
          <p:cNvPr id="59" name="Text Box 59">
            <a:extLst>
              <a:ext uri="{FF2B5EF4-FFF2-40B4-BE49-F238E27FC236}">
                <a16:creationId xmlns="" xmlns:a16="http://schemas.microsoft.com/office/drawing/2014/main" id="{7CA0D2E9-0622-4B1A-AB55-F60D08B66335}"/>
              </a:ext>
            </a:extLst>
          </p:cNvPr>
          <p:cNvSpPr txBox="1">
            <a:spLocks noChangeArrowheads="1"/>
          </p:cNvSpPr>
          <p:nvPr/>
        </p:nvSpPr>
        <p:spPr bwMode="auto">
          <a:xfrm>
            <a:off x="3322980" y="671237"/>
            <a:ext cx="1676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sz="2000" b="1" dirty="0">
                <a:solidFill>
                  <a:srgbClr val="FF3300"/>
                </a:solidFill>
              </a:rPr>
              <a:t>Years</a:t>
            </a:r>
          </a:p>
        </p:txBody>
      </p:sp>
      <p:sp>
        <p:nvSpPr>
          <p:cNvPr id="60" name="Text Box 60">
            <a:extLst>
              <a:ext uri="{FF2B5EF4-FFF2-40B4-BE49-F238E27FC236}">
                <a16:creationId xmlns="" xmlns:a16="http://schemas.microsoft.com/office/drawing/2014/main" id="{0765237D-6D43-4D95-893C-CB10925F302E}"/>
              </a:ext>
            </a:extLst>
          </p:cNvPr>
          <p:cNvSpPr txBox="1">
            <a:spLocks noChangeArrowheads="1"/>
          </p:cNvSpPr>
          <p:nvPr/>
        </p:nvSpPr>
        <p:spPr bwMode="auto">
          <a:xfrm>
            <a:off x="6062040" y="736652"/>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b="1" dirty="0" err="1">
                <a:solidFill>
                  <a:srgbClr val="FF3300"/>
                </a:solidFill>
              </a:rPr>
              <a:t>i</a:t>
            </a:r>
            <a:r>
              <a:rPr lang="en-US" altLang="en-US" b="1" dirty="0">
                <a:solidFill>
                  <a:srgbClr val="FF3300"/>
                </a:solidFill>
              </a:rPr>
              <a:t>=10%</a:t>
            </a:r>
          </a:p>
        </p:txBody>
      </p:sp>
    </p:spTree>
    <p:extLst>
      <p:ext uri="{BB962C8B-B14F-4D97-AF65-F5344CB8AC3E}">
        <p14:creationId xmlns:p14="http://schemas.microsoft.com/office/powerpoint/2010/main" val="152596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in)">
                                      <p:cBhvr>
                                        <p:cTn id="16" dur="2000"/>
                                        <p:tgtEl>
                                          <p:spTgt spid="7"/>
                                        </p:tgtEl>
                                      </p:cBhvr>
                                    </p:animEffect>
                                  </p:childTnLst>
                                </p:cTn>
                              </p:par>
                              <p:par>
                                <p:cTn id="17" presetID="6"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ircle(in)">
                                      <p:cBhvr>
                                        <p:cTn id="22" dur="2000"/>
                                        <p:tgtEl>
                                          <p:spTgt spid="9"/>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ircle(in)">
                                      <p:cBhvr>
                                        <p:cTn id="25" dur="2000"/>
                                        <p:tgtEl>
                                          <p:spTgt spid="10"/>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in)">
                                      <p:cBhvr>
                                        <p:cTn id="28" dur="2000"/>
                                        <p:tgtEl>
                                          <p:spTgt spid="11"/>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ircle(in)">
                                      <p:cBhvr>
                                        <p:cTn id="31" dur="2000"/>
                                        <p:tgtEl>
                                          <p:spTgt spid="12"/>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ircle(in)">
                                      <p:cBhvr>
                                        <p:cTn id="34" dur="2000"/>
                                        <p:tgtEl>
                                          <p:spTgt spid="13"/>
                                        </p:tgtEl>
                                      </p:cBhvr>
                                    </p:animEffect>
                                  </p:childTnLst>
                                </p:cTn>
                              </p:par>
                              <p:par>
                                <p:cTn id="35" presetID="6"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ircle(in)">
                                      <p:cBhvr>
                                        <p:cTn id="37" dur="2000"/>
                                        <p:tgtEl>
                                          <p:spTgt spid="14"/>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ircle(in)">
                                      <p:cBhvr>
                                        <p:cTn id="40" dur="2000"/>
                                        <p:tgtEl>
                                          <p:spTgt spid="15"/>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circle(in)">
                                      <p:cBhvr>
                                        <p:cTn id="43" dur="2000"/>
                                        <p:tgtEl>
                                          <p:spTgt spid="17"/>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circle(in)">
                                      <p:cBhvr>
                                        <p:cTn id="46" dur="2000"/>
                                        <p:tgtEl>
                                          <p:spTgt spid="18"/>
                                        </p:tgtEl>
                                      </p:cBhvr>
                                    </p:animEffect>
                                  </p:childTnLst>
                                </p:cTn>
                              </p:par>
                              <p:par>
                                <p:cTn id="47" presetID="6"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circle(in)">
                                      <p:cBhvr>
                                        <p:cTn id="49" dur="2000"/>
                                        <p:tgtEl>
                                          <p:spTgt spid="19"/>
                                        </p:tgtEl>
                                      </p:cBhvr>
                                    </p:animEffect>
                                  </p:childTnLst>
                                </p:cTn>
                              </p:par>
                              <p:par>
                                <p:cTn id="50" presetID="6" presetClass="entr" presetSubtype="16"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circle(in)">
                                      <p:cBhvr>
                                        <p:cTn id="52" dur="2000"/>
                                        <p:tgtEl>
                                          <p:spTgt spid="20"/>
                                        </p:tgtEl>
                                      </p:cBhvr>
                                    </p:animEffect>
                                  </p:childTnLst>
                                </p:cTn>
                              </p:par>
                              <p:par>
                                <p:cTn id="53" presetID="6" presetClass="entr" presetSubtype="16"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circle(in)">
                                      <p:cBhvr>
                                        <p:cTn id="55" dur="2000"/>
                                        <p:tgtEl>
                                          <p:spTgt spid="21"/>
                                        </p:tgtEl>
                                      </p:cBhvr>
                                    </p:animEffect>
                                  </p:childTnLst>
                                </p:cTn>
                              </p:par>
                              <p:par>
                                <p:cTn id="56" presetID="6" presetClass="entr" presetSubtype="16"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circle(in)">
                                      <p:cBhvr>
                                        <p:cTn id="58" dur="2000"/>
                                        <p:tgtEl>
                                          <p:spTgt spid="22"/>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Effect transition="in" filter="circle(in)">
                                      <p:cBhvr>
                                        <p:cTn id="61" dur="2000"/>
                                        <p:tgtEl>
                                          <p:spTgt spid="59"/>
                                        </p:tgtEl>
                                      </p:cBhvr>
                                    </p:animEffect>
                                  </p:childTnLst>
                                </p:cTn>
                              </p:par>
                              <p:par>
                                <p:cTn id="62" presetID="6" presetClass="entr" presetSubtype="16" fill="hold" grpId="0" nodeType="withEffect">
                                  <p:stCondLst>
                                    <p:cond delay="0"/>
                                  </p:stCondLst>
                                  <p:childTnLst>
                                    <p:set>
                                      <p:cBhvr>
                                        <p:cTn id="63" dur="1" fill="hold">
                                          <p:stCondLst>
                                            <p:cond delay="0"/>
                                          </p:stCondLst>
                                        </p:cTn>
                                        <p:tgtEl>
                                          <p:spTgt spid="60"/>
                                        </p:tgtEl>
                                        <p:attrNameLst>
                                          <p:attrName>style.visibility</p:attrName>
                                        </p:attrNameLst>
                                      </p:cBhvr>
                                      <p:to>
                                        <p:strVal val="visible"/>
                                      </p:to>
                                    </p:set>
                                    <p:animEffect transition="in" filter="circle(in)">
                                      <p:cBhvr>
                                        <p:cTn id="64" dur="2000"/>
                                        <p:tgtEl>
                                          <p:spTgt spid="60"/>
                                        </p:tgtEl>
                                      </p:cBhvr>
                                    </p:animEffect>
                                  </p:childTnLst>
                                </p:cTn>
                              </p:par>
                              <p:par>
                                <p:cTn id="65" presetID="6"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circle(in)">
                                      <p:cBhvr>
                                        <p:cTn id="67" dur="20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circle(in)">
                                      <p:cBhvr>
                                        <p:cTn id="72" dur="2000"/>
                                        <p:tgtEl>
                                          <p:spTgt spid="23"/>
                                        </p:tgtEl>
                                      </p:cBhvr>
                                    </p:animEffect>
                                  </p:childTnLst>
                                </p:cTn>
                              </p:par>
                              <p:par>
                                <p:cTn id="73" presetID="6" presetClass="entr" presetSubtype="16" fill="hold"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circle(in)">
                                      <p:cBhvr>
                                        <p:cTn id="75" dur="2000"/>
                                        <p:tgtEl>
                                          <p:spTgt spid="24"/>
                                        </p:tgtEl>
                                      </p:cBhvr>
                                    </p:animEffect>
                                  </p:childTnLst>
                                </p:cTn>
                              </p:par>
                              <p:par>
                                <p:cTn id="76" presetID="6" presetClass="entr" presetSubtype="16"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circle(in)">
                                      <p:cBhvr>
                                        <p:cTn id="78" dur="2000"/>
                                        <p:tgtEl>
                                          <p:spTgt spid="25"/>
                                        </p:tgtEl>
                                      </p:cBhvr>
                                    </p:animEffect>
                                  </p:childTnLst>
                                </p:cTn>
                              </p:par>
                              <p:par>
                                <p:cTn id="79" presetID="6" presetClass="entr" presetSubtype="16" fill="hold" nodeType="withEffect">
                                  <p:stCondLst>
                                    <p:cond delay="0"/>
                                  </p:stCondLst>
                                  <p:childTnLst>
                                    <p:set>
                                      <p:cBhvr>
                                        <p:cTn id="80" dur="1" fill="hold">
                                          <p:stCondLst>
                                            <p:cond delay="0"/>
                                          </p:stCondLst>
                                        </p:cTn>
                                        <p:tgtEl>
                                          <p:spTgt spid="26"/>
                                        </p:tgtEl>
                                        <p:attrNameLst>
                                          <p:attrName>style.visibility</p:attrName>
                                        </p:attrNameLst>
                                      </p:cBhvr>
                                      <p:to>
                                        <p:strVal val="visible"/>
                                      </p:to>
                                    </p:set>
                                    <p:animEffect transition="in" filter="circle(in)">
                                      <p:cBhvr>
                                        <p:cTn id="81" dur="2000"/>
                                        <p:tgtEl>
                                          <p:spTgt spid="26"/>
                                        </p:tgtEl>
                                      </p:cBhvr>
                                    </p:animEffect>
                                  </p:childTnLst>
                                </p:cTn>
                              </p:par>
                              <p:par>
                                <p:cTn id="82" presetID="6" presetClass="entr" presetSubtype="16" fill="hold" nodeType="withEffect">
                                  <p:stCondLst>
                                    <p:cond delay="0"/>
                                  </p:stCondLst>
                                  <p:childTnLst>
                                    <p:set>
                                      <p:cBhvr>
                                        <p:cTn id="83" dur="1" fill="hold">
                                          <p:stCondLst>
                                            <p:cond delay="0"/>
                                          </p:stCondLst>
                                        </p:cTn>
                                        <p:tgtEl>
                                          <p:spTgt spid="27"/>
                                        </p:tgtEl>
                                        <p:attrNameLst>
                                          <p:attrName>style.visibility</p:attrName>
                                        </p:attrNameLst>
                                      </p:cBhvr>
                                      <p:to>
                                        <p:strVal val="visible"/>
                                      </p:to>
                                    </p:set>
                                    <p:animEffect transition="in" filter="circle(in)">
                                      <p:cBhvr>
                                        <p:cTn id="84" dur="2000"/>
                                        <p:tgtEl>
                                          <p:spTgt spid="27"/>
                                        </p:tgtEl>
                                      </p:cBhvr>
                                    </p:animEffect>
                                  </p:childTnLst>
                                </p:cTn>
                              </p:par>
                              <p:par>
                                <p:cTn id="85" presetID="6" presetClass="entr" presetSubtype="16" fill="hold"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circle(in)">
                                      <p:cBhvr>
                                        <p:cTn id="87" dur="2000"/>
                                        <p:tgtEl>
                                          <p:spTgt spid="28"/>
                                        </p:tgtEl>
                                      </p:cBhvr>
                                    </p:animEffect>
                                  </p:childTnLst>
                                </p:cTn>
                              </p:par>
                              <p:par>
                                <p:cTn id="88" presetID="6" presetClass="entr" presetSubtype="16" fill="hold" grpId="0" nodeType="with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circle(in)">
                                      <p:cBhvr>
                                        <p:cTn id="90" dur="2000"/>
                                        <p:tgtEl>
                                          <p:spTgt spid="29"/>
                                        </p:tgtEl>
                                      </p:cBhvr>
                                    </p:animEffect>
                                  </p:childTnLst>
                                </p:cTn>
                              </p:par>
                              <p:par>
                                <p:cTn id="91" presetID="6" presetClass="entr" presetSubtype="16" fill="hold" grpId="0" nodeType="with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circle(in)">
                                      <p:cBhvr>
                                        <p:cTn id="93" dur="2000"/>
                                        <p:tgtEl>
                                          <p:spTgt spid="30"/>
                                        </p:tgtEl>
                                      </p:cBhvr>
                                    </p:animEffect>
                                  </p:childTnLst>
                                </p:cTn>
                              </p:par>
                              <p:par>
                                <p:cTn id="94" presetID="6" presetClass="entr" presetSubtype="16"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circle(in)">
                                      <p:cBhvr>
                                        <p:cTn id="96" dur="2000"/>
                                        <p:tgtEl>
                                          <p:spTgt spid="31"/>
                                        </p:tgtEl>
                                      </p:cBhvr>
                                    </p:animEffect>
                                  </p:childTnLst>
                                </p:cTn>
                              </p:par>
                              <p:par>
                                <p:cTn id="97" presetID="6"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circle(in)">
                                      <p:cBhvr>
                                        <p:cTn id="99" dur="2000"/>
                                        <p:tgtEl>
                                          <p:spTgt spid="32"/>
                                        </p:tgtEl>
                                      </p:cBhvr>
                                    </p:animEffect>
                                  </p:childTnLst>
                                </p:cTn>
                              </p:par>
                              <p:par>
                                <p:cTn id="100" presetID="6" presetClass="entr" presetSubtype="16" fill="hold" grpId="0" nodeType="withEffect">
                                  <p:stCondLst>
                                    <p:cond delay="0"/>
                                  </p:stCondLst>
                                  <p:childTnLst>
                                    <p:set>
                                      <p:cBhvr>
                                        <p:cTn id="101" dur="1" fill="hold">
                                          <p:stCondLst>
                                            <p:cond delay="0"/>
                                          </p:stCondLst>
                                        </p:cTn>
                                        <p:tgtEl>
                                          <p:spTgt spid="33"/>
                                        </p:tgtEl>
                                        <p:attrNameLst>
                                          <p:attrName>style.visibility</p:attrName>
                                        </p:attrNameLst>
                                      </p:cBhvr>
                                      <p:to>
                                        <p:strVal val="visible"/>
                                      </p:to>
                                    </p:set>
                                    <p:animEffect transition="in" filter="circle(in)">
                                      <p:cBhvr>
                                        <p:cTn id="102" dur="2000"/>
                                        <p:tgtEl>
                                          <p:spTgt spid="33"/>
                                        </p:tgtEl>
                                      </p:cBhvr>
                                    </p:animEffect>
                                  </p:childTnLst>
                                </p:cTn>
                              </p:par>
                              <p:par>
                                <p:cTn id="103" presetID="6" presetClass="entr" presetSubtype="16" fill="hold" grpId="0" nodeType="with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circle(in)">
                                      <p:cBhvr>
                                        <p:cTn id="105" dur="2000"/>
                                        <p:tgtEl>
                                          <p:spTgt spid="34"/>
                                        </p:tgtEl>
                                      </p:cBhvr>
                                    </p:animEffect>
                                  </p:childTnLst>
                                </p:cTn>
                              </p:par>
                              <p:par>
                                <p:cTn id="106" presetID="6" presetClass="entr" presetSubtype="16" fill="hold" grpId="0" nodeType="with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circle(in)">
                                      <p:cBhvr>
                                        <p:cTn id="108" dur="2000"/>
                                        <p:tgtEl>
                                          <p:spTgt spid="35"/>
                                        </p:tgtEl>
                                      </p:cBhvr>
                                    </p:animEffect>
                                  </p:childTnLst>
                                </p:cTn>
                              </p:par>
                              <p:par>
                                <p:cTn id="109" presetID="6" presetClass="entr" presetSubtype="16" fill="hold" nodeType="with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circle(in)">
                                      <p:cBhvr>
                                        <p:cTn id="111" dur="2000"/>
                                        <p:tgtEl>
                                          <p:spTgt spid="36"/>
                                        </p:tgtEl>
                                      </p:cBhvr>
                                    </p:animEffect>
                                  </p:childTnLst>
                                </p:cTn>
                              </p:par>
                              <p:par>
                                <p:cTn id="112" presetID="6" presetClass="entr" presetSubtype="16" fill="hold" grpId="0" nodeType="withEffect">
                                  <p:stCondLst>
                                    <p:cond delay="0"/>
                                  </p:stCondLst>
                                  <p:childTnLst>
                                    <p:set>
                                      <p:cBhvr>
                                        <p:cTn id="113" dur="1" fill="hold">
                                          <p:stCondLst>
                                            <p:cond delay="0"/>
                                          </p:stCondLst>
                                        </p:cTn>
                                        <p:tgtEl>
                                          <p:spTgt spid="55"/>
                                        </p:tgtEl>
                                        <p:attrNameLst>
                                          <p:attrName>style.visibility</p:attrName>
                                        </p:attrNameLst>
                                      </p:cBhvr>
                                      <p:to>
                                        <p:strVal val="visible"/>
                                      </p:to>
                                    </p:set>
                                    <p:animEffect transition="in" filter="circle(in)">
                                      <p:cBhvr>
                                        <p:cTn id="114" dur="2000"/>
                                        <p:tgtEl>
                                          <p:spTgt spid="55"/>
                                        </p:tgtEl>
                                      </p:cBhvr>
                                    </p:animEffect>
                                  </p:childTnLst>
                                </p:cTn>
                              </p:par>
                              <p:par>
                                <p:cTn id="115" presetID="6" presetClass="entr" presetSubtype="16" fill="hold" grpId="0" nodeType="withEffect">
                                  <p:stCondLst>
                                    <p:cond delay="0"/>
                                  </p:stCondLst>
                                  <p:childTnLst>
                                    <p:set>
                                      <p:cBhvr>
                                        <p:cTn id="116" dur="1" fill="hold">
                                          <p:stCondLst>
                                            <p:cond delay="0"/>
                                          </p:stCondLst>
                                        </p:cTn>
                                        <p:tgtEl>
                                          <p:spTgt spid="57"/>
                                        </p:tgtEl>
                                        <p:attrNameLst>
                                          <p:attrName>style.visibility</p:attrName>
                                        </p:attrNameLst>
                                      </p:cBhvr>
                                      <p:to>
                                        <p:strVal val="visible"/>
                                      </p:to>
                                    </p:set>
                                    <p:animEffect transition="in" filter="circle(in)">
                                      <p:cBhvr>
                                        <p:cTn id="117" dur="2000"/>
                                        <p:tgtEl>
                                          <p:spTgt spid="57"/>
                                        </p:tgtEl>
                                      </p:cBhvr>
                                    </p:animEffect>
                                  </p:childTnLst>
                                </p:cTn>
                              </p:par>
                              <p:par>
                                <p:cTn id="118" presetID="6" presetClass="entr" presetSubtype="16" fill="hold" grpId="0" nodeType="withEffect">
                                  <p:stCondLst>
                                    <p:cond delay="0"/>
                                  </p:stCondLst>
                                  <p:childTnLst>
                                    <p:set>
                                      <p:cBhvr>
                                        <p:cTn id="119" dur="1" fill="hold">
                                          <p:stCondLst>
                                            <p:cond delay="0"/>
                                          </p:stCondLst>
                                        </p:cTn>
                                        <p:tgtEl>
                                          <p:spTgt spid="37"/>
                                        </p:tgtEl>
                                        <p:attrNameLst>
                                          <p:attrName>style.visibility</p:attrName>
                                        </p:attrNameLst>
                                      </p:cBhvr>
                                      <p:to>
                                        <p:strVal val="visible"/>
                                      </p:to>
                                    </p:set>
                                    <p:animEffect transition="in" filter="circle(in)">
                                      <p:cBhvr>
                                        <p:cTn id="120" dur="2000"/>
                                        <p:tgtEl>
                                          <p:spTgt spid="37"/>
                                        </p:tgtEl>
                                      </p:cBhvr>
                                    </p:animEffect>
                                  </p:childTnLst>
                                </p:cTn>
                              </p:par>
                            </p:childTnLst>
                          </p:cTn>
                        </p:par>
                      </p:childTnLst>
                    </p:cTn>
                  </p:par>
                  <p:par>
                    <p:cTn id="121" fill="hold">
                      <p:stCondLst>
                        <p:cond delay="indefinite"/>
                      </p:stCondLst>
                      <p:childTnLst>
                        <p:par>
                          <p:cTn id="122" fill="hold">
                            <p:stCondLst>
                              <p:cond delay="0"/>
                            </p:stCondLst>
                            <p:childTnLst>
                              <p:par>
                                <p:cTn id="123" presetID="6" presetClass="entr" presetSubtype="16" fill="hold" nodeType="clickEffect">
                                  <p:stCondLst>
                                    <p:cond delay="0"/>
                                  </p:stCondLst>
                                  <p:childTnLst>
                                    <p:set>
                                      <p:cBhvr>
                                        <p:cTn id="124" dur="1" fill="hold">
                                          <p:stCondLst>
                                            <p:cond delay="0"/>
                                          </p:stCondLst>
                                        </p:cTn>
                                        <p:tgtEl>
                                          <p:spTgt spid="38"/>
                                        </p:tgtEl>
                                        <p:attrNameLst>
                                          <p:attrName>style.visibility</p:attrName>
                                        </p:attrNameLst>
                                      </p:cBhvr>
                                      <p:to>
                                        <p:strVal val="visible"/>
                                      </p:to>
                                    </p:set>
                                    <p:animEffect transition="in" filter="circle(in)">
                                      <p:cBhvr>
                                        <p:cTn id="125" dur="2000"/>
                                        <p:tgtEl>
                                          <p:spTgt spid="38"/>
                                        </p:tgtEl>
                                      </p:cBhvr>
                                    </p:animEffect>
                                  </p:childTnLst>
                                </p:cTn>
                              </p:par>
                              <p:par>
                                <p:cTn id="126" presetID="6" presetClass="entr" presetSubtype="16" fill="hold" nodeType="withEffect">
                                  <p:stCondLst>
                                    <p:cond delay="0"/>
                                  </p:stCondLst>
                                  <p:childTnLst>
                                    <p:set>
                                      <p:cBhvr>
                                        <p:cTn id="127" dur="1" fill="hold">
                                          <p:stCondLst>
                                            <p:cond delay="0"/>
                                          </p:stCondLst>
                                        </p:cTn>
                                        <p:tgtEl>
                                          <p:spTgt spid="39"/>
                                        </p:tgtEl>
                                        <p:attrNameLst>
                                          <p:attrName>style.visibility</p:attrName>
                                        </p:attrNameLst>
                                      </p:cBhvr>
                                      <p:to>
                                        <p:strVal val="visible"/>
                                      </p:to>
                                    </p:set>
                                    <p:animEffect transition="in" filter="circle(in)">
                                      <p:cBhvr>
                                        <p:cTn id="128" dur="2000"/>
                                        <p:tgtEl>
                                          <p:spTgt spid="39"/>
                                        </p:tgtEl>
                                      </p:cBhvr>
                                    </p:animEffect>
                                  </p:childTnLst>
                                </p:cTn>
                              </p:par>
                              <p:par>
                                <p:cTn id="129" presetID="6" presetClass="entr" presetSubtype="16" fill="hold" nodeType="withEffect">
                                  <p:stCondLst>
                                    <p:cond delay="0"/>
                                  </p:stCondLst>
                                  <p:childTnLst>
                                    <p:set>
                                      <p:cBhvr>
                                        <p:cTn id="130" dur="1" fill="hold">
                                          <p:stCondLst>
                                            <p:cond delay="0"/>
                                          </p:stCondLst>
                                        </p:cTn>
                                        <p:tgtEl>
                                          <p:spTgt spid="40"/>
                                        </p:tgtEl>
                                        <p:attrNameLst>
                                          <p:attrName>style.visibility</p:attrName>
                                        </p:attrNameLst>
                                      </p:cBhvr>
                                      <p:to>
                                        <p:strVal val="visible"/>
                                      </p:to>
                                    </p:set>
                                    <p:animEffect transition="in" filter="circle(in)">
                                      <p:cBhvr>
                                        <p:cTn id="131" dur="2000"/>
                                        <p:tgtEl>
                                          <p:spTgt spid="40"/>
                                        </p:tgtEl>
                                      </p:cBhvr>
                                    </p:animEffect>
                                  </p:childTnLst>
                                </p:cTn>
                              </p:par>
                              <p:par>
                                <p:cTn id="132" presetID="6" presetClass="entr" presetSubtype="16" fill="hold" nodeType="withEffect">
                                  <p:stCondLst>
                                    <p:cond delay="0"/>
                                  </p:stCondLst>
                                  <p:childTnLst>
                                    <p:set>
                                      <p:cBhvr>
                                        <p:cTn id="133" dur="1" fill="hold">
                                          <p:stCondLst>
                                            <p:cond delay="0"/>
                                          </p:stCondLst>
                                        </p:cTn>
                                        <p:tgtEl>
                                          <p:spTgt spid="41"/>
                                        </p:tgtEl>
                                        <p:attrNameLst>
                                          <p:attrName>style.visibility</p:attrName>
                                        </p:attrNameLst>
                                      </p:cBhvr>
                                      <p:to>
                                        <p:strVal val="visible"/>
                                      </p:to>
                                    </p:set>
                                    <p:animEffect transition="in" filter="circle(in)">
                                      <p:cBhvr>
                                        <p:cTn id="134" dur="2000"/>
                                        <p:tgtEl>
                                          <p:spTgt spid="41"/>
                                        </p:tgtEl>
                                      </p:cBhvr>
                                    </p:animEffect>
                                  </p:childTnLst>
                                </p:cTn>
                              </p:par>
                              <p:par>
                                <p:cTn id="135" presetID="6" presetClass="entr" presetSubtype="16" fill="hold" nodeType="withEffect">
                                  <p:stCondLst>
                                    <p:cond delay="0"/>
                                  </p:stCondLst>
                                  <p:childTnLst>
                                    <p:set>
                                      <p:cBhvr>
                                        <p:cTn id="136" dur="1" fill="hold">
                                          <p:stCondLst>
                                            <p:cond delay="0"/>
                                          </p:stCondLst>
                                        </p:cTn>
                                        <p:tgtEl>
                                          <p:spTgt spid="42"/>
                                        </p:tgtEl>
                                        <p:attrNameLst>
                                          <p:attrName>style.visibility</p:attrName>
                                        </p:attrNameLst>
                                      </p:cBhvr>
                                      <p:to>
                                        <p:strVal val="visible"/>
                                      </p:to>
                                    </p:set>
                                    <p:animEffect transition="in" filter="circle(in)">
                                      <p:cBhvr>
                                        <p:cTn id="137" dur="2000"/>
                                        <p:tgtEl>
                                          <p:spTgt spid="42"/>
                                        </p:tgtEl>
                                      </p:cBhvr>
                                    </p:animEffect>
                                  </p:childTnLst>
                                </p:cTn>
                              </p:par>
                              <p:par>
                                <p:cTn id="138" presetID="6" presetClass="entr" presetSubtype="16" fill="hold" grpId="0" nodeType="withEffect">
                                  <p:stCondLst>
                                    <p:cond delay="0"/>
                                  </p:stCondLst>
                                  <p:childTnLst>
                                    <p:set>
                                      <p:cBhvr>
                                        <p:cTn id="139" dur="1" fill="hold">
                                          <p:stCondLst>
                                            <p:cond delay="0"/>
                                          </p:stCondLst>
                                        </p:cTn>
                                        <p:tgtEl>
                                          <p:spTgt spid="43"/>
                                        </p:tgtEl>
                                        <p:attrNameLst>
                                          <p:attrName>style.visibility</p:attrName>
                                        </p:attrNameLst>
                                      </p:cBhvr>
                                      <p:to>
                                        <p:strVal val="visible"/>
                                      </p:to>
                                    </p:set>
                                    <p:animEffect transition="in" filter="circle(in)">
                                      <p:cBhvr>
                                        <p:cTn id="140" dur="2000"/>
                                        <p:tgtEl>
                                          <p:spTgt spid="43"/>
                                        </p:tgtEl>
                                      </p:cBhvr>
                                    </p:animEffect>
                                  </p:childTnLst>
                                </p:cTn>
                              </p:par>
                              <p:par>
                                <p:cTn id="141" presetID="6" presetClass="entr" presetSubtype="16" fill="hold" grpId="0" nodeType="with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circle(in)">
                                      <p:cBhvr>
                                        <p:cTn id="143" dur="2000"/>
                                        <p:tgtEl>
                                          <p:spTgt spid="44"/>
                                        </p:tgtEl>
                                      </p:cBhvr>
                                    </p:animEffect>
                                  </p:childTnLst>
                                </p:cTn>
                              </p:par>
                              <p:par>
                                <p:cTn id="144" presetID="6" presetClass="entr" presetSubtype="16" fill="hold" grpId="0" nodeType="withEffect">
                                  <p:stCondLst>
                                    <p:cond delay="0"/>
                                  </p:stCondLst>
                                  <p:childTnLst>
                                    <p:set>
                                      <p:cBhvr>
                                        <p:cTn id="145" dur="1" fill="hold">
                                          <p:stCondLst>
                                            <p:cond delay="0"/>
                                          </p:stCondLst>
                                        </p:cTn>
                                        <p:tgtEl>
                                          <p:spTgt spid="45"/>
                                        </p:tgtEl>
                                        <p:attrNameLst>
                                          <p:attrName>style.visibility</p:attrName>
                                        </p:attrNameLst>
                                      </p:cBhvr>
                                      <p:to>
                                        <p:strVal val="visible"/>
                                      </p:to>
                                    </p:set>
                                    <p:animEffect transition="in" filter="circle(in)">
                                      <p:cBhvr>
                                        <p:cTn id="146" dur="2000"/>
                                        <p:tgtEl>
                                          <p:spTgt spid="45"/>
                                        </p:tgtEl>
                                      </p:cBhvr>
                                    </p:animEffect>
                                  </p:childTnLst>
                                </p:cTn>
                              </p:par>
                              <p:par>
                                <p:cTn id="147" presetID="6" presetClass="entr" presetSubtype="16" fill="hold" grpId="0" nodeType="withEffect">
                                  <p:stCondLst>
                                    <p:cond delay="0"/>
                                  </p:stCondLst>
                                  <p:childTnLst>
                                    <p:set>
                                      <p:cBhvr>
                                        <p:cTn id="148" dur="1" fill="hold">
                                          <p:stCondLst>
                                            <p:cond delay="0"/>
                                          </p:stCondLst>
                                        </p:cTn>
                                        <p:tgtEl>
                                          <p:spTgt spid="46"/>
                                        </p:tgtEl>
                                        <p:attrNameLst>
                                          <p:attrName>style.visibility</p:attrName>
                                        </p:attrNameLst>
                                      </p:cBhvr>
                                      <p:to>
                                        <p:strVal val="visible"/>
                                      </p:to>
                                    </p:set>
                                    <p:animEffect transition="in" filter="circle(in)">
                                      <p:cBhvr>
                                        <p:cTn id="149" dur="2000"/>
                                        <p:tgtEl>
                                          <p:spTgt spid="46"/>
                                        </p:tgtEl>
                                      </p:cBhvr>
                                    </p:animEffect>
                                  </p:childTnLst>
                                </p:cTn>
                              </p:par>
                              <p:par>
                                <p:cTn id="150" presetID="6" presetClass="entr" presetSubtype="16" fill="hold" grpId="0" nodeType="withEffect">
                                  <p:stCondLst>
                                    <p:cond delay="0"/>
                                  </p:stCondLst>
                                  <p:childTnLst>
                                    <p:set>
                                      <p:cBhvr>
                                        <p:cTn id="151" dur="1" fill="hold">
                                          <p:stCondLst>
                                            <p:cond delay="0"/>
                                          </p:stCondLst>
                                        </p:cTn>
                                        <p:tgtEl>
                                          <p:spTgt spid="47"/>
                                        </p:tgtEl>
                                        <p:attrNameLst>
                                          <p:attrName>style.visibility</p:attrName>
                                        </p:attrNameLst>
                                      </p:cBhvr>
                                      <p:to>
                                        <p:strVal val="visible"/>
                                      </p:to>
                                    </p:set>
                                    <p:animEffect transition="in" filter="circle(in)">
                                      <p:cBhvr>
                                        <p:cTn id="152" dur="2000"/>
                                        <p:tgtEl>
                                          <p:spTgt spid="47"/>
                                        </p:tgtEl>
                                      </p:cBhvr>
                                    </p:animEffect>
                                  </p:childTnLst>
                                </p:cTn>
                              </p:par>
                              <p:par>
                                <p:cTn id="153" presetID="6" presetClass="entr" presetSubtype="16" fill="hold" grpId="0" nodeType="withEffect">
                                  <p:stCondLst>
                                    <p:cond delay="0"/>
                                  </p:stCondLst>
                                  <p:childTnLst>
                                    <p:set>
                                      <p:cBhvr>
                                        <p:cTn id="154" dur="1" fill="hold">
                                          <p:stCondLst>
                                            <p:cond delay="0"/>
                                          </p:stCondLst>
                                        </p:cTn>
                                        <p:tgtEl>
                                          <p:spTgt spid="48"/>
                                        </p:tgtEl>
                                        <p:attrNameLst>
                                          <p:attrName>style.visibility</p:attrName>
                                        </p:attrNameLst>
                                      </p:cBhvr>
                                      <p:to>
                                        <p:strVal val="visible"/>
                                      </p:to>
                                    </p:set>
                                    <p:animEffect transition="in" filter="circle(in)">
                                      <p:cBhvr>
                                        <p:cTn id="155" dur="2000"/>
                                        <p:tgtEl>
                                          <p:spTgt spid="48"/>
                                        </p:tgtEl>
                                      </p:cBhvr>
                                    </p:animEffect>
                                  </p:childTnLst>
                                </p:cTn>
                              </p:par>
                              <p:par>
                                <p:cTn id="156" presetID="6" presetClass="entr" presetSubtype="16" fill="hold" grpId="0" nodeType="withEffect">
                                  <p:stCondLst>
                                    <p:cond delay="0"/>
                                  </p:stCondLst>
                                  <p:childTnLst>
                                    <p:set>
                                      <p:cBhvr>
                                        <p:cTn id="157" dur="1" fill="hold">
                                          <p:stCondLst>
                                            <p:cond delay="0"/>
                                          </p:stCondLst>
                                        </p:cTn>
                                        <p:tgtEl>
                                          <p:spTgt spid="49"/>
                                        </p:tgtEl>
                                        <p:attrNameLst>
                                          <p:attrName>style.visibility</p:attrName>
                                        </p:attrNameLst>
                                      </p:cBhvr>
                                      <p:to>
                                        <p:strVal val="visible"/>
                                      </p:to>
                                    </p:set>
                                    <p:animEffect transition="in" filter="circle(in)">
                                      <p:cBhvr>
                                        <p:cTn id="158" dur="2000"/>
                                        <p:tgtEl>
                                          <p:spTgt spid="49"/>
                                        </p:tgtEl>
                                      </p:cBhvr>
                                    </p:animEffect>
                                  </p:childTnLst>
                                </p:cTn>
                              </p:par>
                              <p:par>
                                <p:cTn id="159" presetID="6" presetClass="entr" presetSubtype="16" fill="hold" grpId="0" nodeType="withEffect">
                                  <p:stCondLst>
                                    <p:cond delay="0"/>
                                  </p:stCondLst>
                                  <p:childTnLst>
                                    <p:set>
                                      <p:cBhvr>
                                        <p:cTn id="160" dur="1" fill="hold">
                                          <p:stCondLst>
                                            <p:cond delay="0"/>
                                          </p:stCondLst>
                                        </p:cTn>
                                        <p:tgtEl>
                                          <p:spTgt spid="50"/>
                                        </p:tgtEl>
                                        <p:attrNameLst>
                                          <p:attrName>style.visibility</p:attrName>
                                        </p:attrNameLst>
                                      </p:cBhvr>
                                      <p:to>
                                        <p:strVal val="visible"/>
                                      </p:to>
                                    </p:set>
                                    <p:animEffect transition="in" filter="circle(in)">
                                      <p:cBhvr>
                                        <p:cTn id="161" dur="2000"/>
                                        <p:tgtEl>
                                          <p:spTgt spid="50"/>
                                        </p:tgtEl>
                                      </p:cBhvr>
                                    </p:animEffect>
                                  </p:childTnLst>
                                </p:cTn>
                              </p:par>
                              <p:par>
                                <p:cTn id="162" presetID="6" presetClass="entr" presetSubtype="16" fill="hold" grpId="0" nodeType="withEffect">
                                  <p:stCondLst>
                                    <p:cond delay="0"/>
                                  </p:stCondLst>
                                  <p:childTnLst>
                                    <p:set>
                                      <p:cBhvr>
                                        <p:cTn id="163" dur="1" fill="hold">
                                          <p:stCondLst>
                                            <p:cond delay="0"/>
                                          </p:stCondLst>
                                        </p:cTn>
                                        <p:tgtEl>
                                          <p:spTgt spid="51"/>
                                        </p:tgtEl>
                                        <p:attrNameLst>
                                          <p:attrName>style.visibility</p:attrName>
                                        </p:attrNameLst>
                                      </p:cBhvr>
                                      <p:to>
                                        <p:strVal val="visible"/>
                                      </p:to>
                                    </p:set>
                                    <p:animEffect transition="in" filter="circle(in)">
                                      <p:cBhvr>
                                        <p:cTn id="164" dur="2000"/>
                                        <p:tgtEl>
                                          <p:spTgt spid="51"/>
                                        </p:tgtEl>
                                      </p:cBhvr>
                                    </p:animEffect>
                                  </p:childTnLst>
                                </p:cTn>
                              </p:par>
                              <p:par>
                                <p:cTn id="165" presetID="6" presetClass="entr" presetSubtype="16" fill="hold" grpId="0" nodeType="withEffect">
                                  <p:stCondLst>
                                    <p:cond delay="0"/>
                                  </p:stCondLst>
                                  <p:childTnLst>
                                    <p:set>
                                      <p:cBhvr>
                                        <p:cTn id="166" dur="1" fill="hold">
                                          <p:stCondLst>
                                            <p:cond delay="0"/>
                                          </p:stCondLst>
                                        </p:cTn>
                                        <p:tgtEl>
                                          <p:spTgt spid="58"/>
                                        </p:tgtEl>
                                        <p:attrNameLst>
                                          <p:attrName>style.visibility</p:attrName>
                                        </p:attrNameLst>
                                      </p:cBhvr>
                                      <p:to>
                                        <p:strVal val="visible"/>
                                      </p:to>
                                    </p:set>
                                    <p:animEffect transition="in" filter="circle(in)">
                                      <p:cBhvr>
                                        <p:cTn id="167" dur="2000"/>
                                        <p:tgtEl>
                                          <p:spTgt spid="58"/>
                                        </p:tgtEl>
                                      </p:cBhvr>
                                    </p:animEffect>
                                  </p:childTnLst>
                                </p:cTn>
                              </p:par>
                              <p:par>
                                <p:cTn id="168" presetID="6" presetClass="entr" presetSubtype="16" fill="hold" nodeType="withEffect">
                                  <p:stCondLst>
                                    <p:cond delay="0"/>
                                  </p:stCondLst>
                                  <p:childTnLst>
                                    <p:set>
                                      <p:cBhvr>
                                        <p:cTn id="169" dur="1" fill="hold">
                                          <p:stCondLst>
                                            <p:cond delay="0"/>
                                          </p:stCondLst>
                                        </p:cTn>
                                        <p:tgtEl>
                                          <p:spTgt spid="52"/>
                                        </p:tgtEl>
                                        <p:attrNameLst>
                                          <p:attrName>style.visibility</p:attrName>
                                        </p:attrNameLst>
                                      </p:cBhvr>
                                      <p:to>
                                        <p:strVal val="visible"/>
                                      </p:to>
                                    </p:set>
                                    <p:animEffect transition="in" filter="circle(in)">
                                      <p:cBhvr>
                                        <p:cTn id="170" dur="2000"/>
                                        <p:tgtEl>
                                          <p:spTgt spid="52"/>
                                        </p:tgtEl>
                                      </p:cBhvr>
                                    </p:animEffect>
                                  </p:childTnLst>
                                </p:cTn>
                              </p:par>
                              <p:par>
                                <p:cTn id="171" presetID="6" presetClass="entr" presetSubtype="16" fill="hold" grpId="0" nodeType="withEffect">
                                  <p:stCondLst>
                                    <p:cond delay="0"/>
                                  </p:stCondLst>
                                  <p:childTnLst>
                                    <p:set>
                                      <p:cBhvr>
                                        <p:cTn id="172" dur="1" fill="hold">
                                          <p:stCondLst>
                                            <p:cond delay="0"/>
                                          </p:stCondLst>
                                        </p:cTn>
                                        <p:tgtEl>
                                          <p:spTgt spid="54"/>
                                        </p:tgtEl>
                                        <p:attrNameLst>
                                          <p:attrName>style.visibility</p:attrName>
                                        </p:attrNameLst>
                                      </p:cBhvr>
                                      <p:to>
                                        <p:strVal val="visible"/>
                                      </p:to>
                                    </p:set>
                                    <p:animEffect transition="in" filter="circle(in)">
                                      <p:cBhvr>
                                        <p:cTn id="173" dur="2000"/>
                                        <p:tgtEl>
                                          <p:spTgt spid="54"/>
                                        </p:tgtEl>
                                      </p:cBhvr>
                                    </p:animEffect>
                                  </p:childTnLst>
                                </p:cTn>
                              </p:par>
                              <p:par>
                                <p:cTn id="174" presetID="6" presetClass="entr" presetSubtype="16" fill="hold" grpId="0" nodeType="withEffect">
                                  <p:stCondLst>
                                    <p:cond delay="0"/>
                                  </p:stCondLst>
                                  <p:childTnLst>
                                    <p:set>
                                      <p:cBhvr>
                                        <p:cTn id="175" dur="1" fill="hold">
                                          <p:stCondLst>
                                            <p:cond delay="0"/>
                                          </p:stCondLst>
                                        </p:cTn>
                                        <p:tgtEl>
                                          <p:spTgt spid="53"/>
                                        </p:tgtEl>
                                        <p:attrNameLst>
                                          <p:attrName>style.visibility</p:attrName>
                                        </p:attrNameLst>
                                      </p:cBhvr>
                                      <p:to>
                                        <p:strVal val="visible"/>
                                      </p:to>
                                    </p:set>
                                    <p:animEffect transition="in" filter="circle(in)">
                                      <p:cBhvr>
                                        <p:cTn id="176"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P spid="16" grpId="0"/>
      <p:bldP spid="17" grpId="0"/>
      <p:bldP spid="18" grpId="0"/>
      <p:bldP spid="19" grpId="0"/>
      <p:bldP spid="20" grpId="0"/>
      <p:bldP spid="22" grpId="0"/>
      <p:bldP spid="29" grpId="0"/>
      <p:bldP spid="30" grpId="0"/>
      <p:bldP spid="31" grpId="0"/>
      <p:bldP spid="32" grpId="0"/>
      <p:bldP spid="33" grpId="0"/>
      <p:bldP spid="34" grpId="0"/>
      <p:bldP spid="35" grpId="0"/>
      <p:bldP spid="37" grpId="0"/>
      <p:bldP spid="43" grpId="0"/>
      <p:bldP spid="44" grpId="0"/>
      <p:bldP spid="45" grpId="0"/>
      <p:bldP spid="46" grpId="0"/>
      <p:bldP spid="47" grpId="0"/>
      <p:bldP spid="48" grpId="0"/>
      <p:bldP spid="49" grpId="0"/>
      <p:bldP spid="50" grpId="0"/>
      <p:bldP spid="51" grpId="0"/>
      <p:bldP spid="53" grpId="0"/>
      <p:bldP spid="54" grpId="0"/>
      <p:bldP spid="55" grpId="0"/>
      <p:bldP spid="57" grpId="0"/>
      <p:bldP spid="58" grpId="0"/>
      <p:bldP spid="59" grpId="0"/>
      <p:bldP spid="6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altLang="en-US" b="1" dirty="0">
                <a:latin typeface="Times New Roman" panose="02020603050405020304" pitchFamily="18" charset="0"/>
                <a:ea typeface="Times New Roman" panose="02020603050405020304" pitchFamily="18" charset="0"/>
                <a:cs typeface="Times New Roman" panose="02020603050405020304" pitchFamily="18" charset="0"/>
              </a:rPr>
              <a:t>P = P</a:t>
            </a:r>
            <a:r>
              <a:rPr lang="en-US" altLang="en-US" b="1" baseline="-25000" dirty="0">
                <a:latin typeface="Times New Roman" panose="02020603050405020304" pitchFamily="18" charset="0"/>
                <a:ea typeface="Times New Roman" panose="02020603050405020304" pitchFamily="18" charset="0"/>
                <a:cs typeface="Times New Roman" panose="02020603050405020304" pitchFamily="18" charset="0"/>
              </a:rPr>
              <a:t>A</a:t>
            </a:r>
            <a:r>
              <a:rPr lang="en-US" altLang="en-US" b="1" dirty="0">
                <a:latin typeface="Times New Roman" panose="02020603050405020304" pitchFamily="18" charset="0"/>
                <a:ea typeface="Times New Roman" panose="02020603050405020304" pitchFamily="18" charset="0"/>
                <a:cs typeface="Times New Roman" panose="02020603050405020304" pitchFamily="18" charset="0"/>
              </a:rPr>
              <a:t> – P</a:t>
            </a:r>
            <a:r>
              <a:rPr lang="en-US" altLang="en-US" b="1" baseline="-25000" dirty="0">
                <a:latin typeface="Times New Roman" panose="02020603050405020304" pitchFamily="18" charset="0"/>
                <a:ea typeface="Times New Roman" panose="02020603050405020304" pitchFamily="18" charset="0"/>
                <a:cs typeface="Times New Roman" panose="02020603050405020304" pitchFamily="18" charset="0"/>
              </a:rPr>
              <a:t>G</a:t>
            </a:r>
          </a:p>
          <a:p>
            <a:pPr>
              <a:buNone/>
            </a:pPr>
            <a:r>
              <a:rPr lang="en-US" altLang="en-US" b="1" dirty="0">
                <a:latin typeface="Times New Roman" panose="02020603050405020304" pitchFamily="18" charset="0"/>
                <a:ea typeface="Times New Roman" panose="02020603050405020304" pitchFamily="18" charset="0"/>
                <a:cs typeface="Times New Roman" panose="02020603050405020304" pitchFamily="18" charset="0"/>
              </a:rPr>
              <a:t>P  = $1200(P/A, 10% , 5) – {$200( P/G, 10%,5)} </a:t>
            </a:r>
          </a:p>
          <a:p>
            <a:pPr algn="ctr">
              <a:buNone/>
            </a:pPr>
            <a:r>
              <a:rPr lang="en-US" altLang="en-US" b="1" dirty="0" smtClean="0">
                <a:latin typeface="Times New Roman" panose="02020603050405020304" pitchFamily="18" charset="0"/>
                <a:ea typeface="Times New Roman" panose="02020603050405020304" pitchFamily="18" charset="0"/>
                <a:cs typeface="Times New Roman" panose="02020603050405020304" pitchFamily="18" charset="0"/>
              </a:rPr>
              <a:t>P </a:t>
            </a:r>
            <a:r>
              <a:rPr lang="en-US" alt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2,000 [(1+0.1)</a:t>
            </a:r>
            <a:r>
              <a:rPr lang="en-US" b="1" baseline="30000"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- 1] / [0.1* (1+0.1)</a:t>
            </a:r>
            <a:r>
              <a:rPr lang="en-US" b="1" baseline="30000"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en-US"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$200 </a:t>
            </a:r>
            <a:r>
              <a:rPr lang="en-US" altLang="en-US" b="1" dirty="0" smtClean="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a:t>
            </a:r>
            <a:r>
              <a:rPr lang="en-US" altLang="en-US" b="1" dirty="0" smtClean="0">
                <a:latin typeface="Times New Roman" panose="02020603050405020304" pitchFamily="18" charset="0"/>
                <a:cs typeface="Times New Roman" panose="02020603050405020304" pitchFamily="18" charset="0"/>
              </a:rPr>
              <a:t>1+0.1)</a:t>
            </a:r>
            <a:r>
              <a:rPr lang="en-US" altLang="en-US" b="1" baseline="30000" dirty="0" smtClean="0">
                <a:latin typeface="Times New Roman" panose="02020603050405020304" pitchFamily="18" charset="0"/>
                <a:cs typeface="Times New Roman" panose="02020603050405020304" pitchFamily="18" charset="0"/>
              </a:rPr>
              <a:t>5</a:t>
            </a:r>
            <a:r>
              <a:rPr lang="en-US" altLang="en-US" b="1" dirty="0" smtClean="0">
                <a:latin typeface="Times New Roman" panose="02020603050405020304" pitchFamily="18" charset="0"/>
                <a:cs typeface="Times New Roman" panose="02020603050405020304" pitchFamily="18" charset="0"/>
              </a:rPr>
              <a:t> – 0.1*5 </a:t>
            </a:r>
            <a:r>
              <a:rPr lang="en-US" altLang="en-US" b="1" dirty="0">
                <a:latin typeface="Times New Roman" panose="02020603050405020304" pitchFamily="18" charset="0"/>
                <a:cs typeface="Times New Roman" panose="02020603050405020304" pitchFamily="18" charset="0"/>
              </a:rPr>
              <a:t>-1]</a:t>
            </a:r>
          </a:p>
          <a:p>
            <a:pPr algn="ctr">
              <a:buNone/>
            </a:pPr>
            <a:r>
              <a:rPr lang="en-US" altLang="en-US" b="1" dirty="0">
                <a:latin typeface="Times New Roman" panose="02020603050405020304" pitchFamily="18" charset="0"/>
                <a:cs typeface="Times New Roman" panose="02020603050405020304" pitchFamily="18" charset="0"/>
              </a:rPr>
              <a:t>                                                                                   </a:t>
            </a:r>
            <a:r>
              <a:rPr lang="en-US" altLang="en-US" b="1" dirty="0" smtClean="0">
                <a:latin typeface="Times New Roman" panose="02020603050405020304" pitchFamily="18" charset="0"/>
                <a:cs typeface="Times New Roman" panose="02020603050405020304" pitchFamily="18" charset="0"/>
              </a:rPr>
              <a:t>0.1</a:t>
            </a:r>
            <a:r>
              <a:rPr lang="en-US" altLang="en-US" b="1" baseline="30000" dirty="0" smtClean="0">
                <a:latin typeface="Times New Roman" panose="02020603050405020304" pitchFamily="18" charset="0"/>
                <a:cs typeface="Times New Roman" panose="02020603050405020304" pitchFamily="18" charset="0"/>
              </a:rPr>
              <a:t>2</a:t>
            </a:r>
            <a:r>
              <a:rPr lang="en-US" altLang="en-US" b="1" dirty="0" smtClean="0">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a:t>
            </a:r>
            <a:r>
              <a:rPr lang="en-US" altLang="en-US" b="1" dirty="0" smtClean="0">
                <a:latin typeface="Times New Roman" panose="02020603050405020304" pitchFamily="18" charset="0"/>
                <a:cs typeface="Times New Roman" panose="02020603050405020304" pitchFamily="18" charset="0"/>
              </a:rPr>
              <a:t>1+0.1)</a:t>
            </a:r>
            <a:r>
              <a:rPr lang="en-AU" altLang="en-US" b="1" baseline="30000" dirty="0" smtClean="0">
                <a:latin typeface="Times New Roman" panose="02020603050405020304" pitchFamily="18" charset="0"/>
                <a:cs typeface="Times New Roman" panose="02020603050405020304" pitchFamily="18" charset="0"/>
              </a:rPr>
              <a:t>5</a:t>
            </a:r>
            <a:endParaRPr lang="en-AU" b="1" baseline="30000" dirty="0">
              <a:latin typeface="Times New Roman" panose="02020603050405020304" pitchFamily="18" charset="0"/>
              <a:cs typeface="Times New Roman" panose="02020603050405020304" pitchFamily="18" charset="0"/>
            </a:endParaRPr>
          </a:p>
          <a:p>
            <a:pPr>
              <a:buNone/>
            </a:pPr>
            <a:endParaRPr lang="en-US" altLang="en-US" b="1" dirty="0" smtClean="0">
              <a:latin typeface="Times New Roman" panose="02020603050405020304" pitchFamily="18" charset="0"/>
              <a:cs typeface="Times New Roman" panose="02020603050405020304" pitchFamily="18" charset="0"/>
            </a:endParaRPr>
          </a:p>
          <a:p>
            <a:pPr>
              <a:buNone/>
            </a:pPr>
            <a:r>
              <a:rPr lang="en-US" altLang="en-US" b="1" dirty="0" smtClean="0">
                <a:latin typeface="Times New Roman" panose="02020603050405020304" pitchFamily="18" charset="0"/>
                <a:cs typeface="Times New Roman" panose="02020603050405020304" pitchFamily="18" charset="0"/>
              </a:rPr>
              <a:t>F = $ 3,176.40</a:t>
            </a:r>
          </a:p>
          <a:p>
            <a:endParaRPr lang="en-AU" dirty="0"/>
          </a:p>
        </p:txBody>
      </p:sp>
      <p:cxnSp>
        <p:nvCxnSpPr>
          <p:cNvPr id="4" name="Straight Connector 3"/>
          <p:cNvCxnSpPr/>
          <p:nvPr/>
        </p:nvCxnSpPr>
        <p:spPr>
          <a:xfrm flipV="1">
            <a:off x="8553450" y="3317874"/>
            <a:ext cx="2330450" cy="127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734060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0" y="93661"/>
            <a:ext cx="10515600" cy="1325563"/>
          </a:xfrm>
        </p:spPr>
        <p:txBody>
          <a:bodyPr>
            <a:normAutofit/>
          </a:bodyPr>
          <a:lstStyle/>
          <a:p>
            <a:r>
              <a:rPr lang="en-AU" sz="3200" b="1" dirty="0" smtClean="0">
                <a:solidFill>
                  <a:srgbClr val="002060"/>
                </a:solidFill>
                <a:latin typeface="Times New Roman" panose="02020603050405020304" pitchFamily="18" charset="0"/>
                <a:cs typeface="Times New Roman" panose="02020603050405020304" pitchFamily="18" charset="0"/>
              </a:rPr>
              <a:t>Geometric Gradient Series</a:t>
            </a:r>
            <a:r>
              <a:rPr lang="en-AU" sz="3200" dirty="0" smtClean="0"/>
              <a:t> </a:t>
            </a:r>
            <a:endParaRPr lang="en-AU" sz="3200" dirty="0"/>
          </a:p>
        </p:txBody>
      </p:sp>
      <p:sp>
        <p:nvSpPr>
          <p:cNvPr id="3" name="Content Placeholder 2"/>
          <p:cNvSpPr>
            <a:spLocks noGrp="1"/>
          </p:cNvSpPr>
          <p:nvPr>
            <p:ph idx="1"/>
          </p:nvPr>
        </p:nvSpPr>
        <p:spPr>
          <a:xfrm>
            <a:off x="622300" y="1101724"/>
            <a:ext cx="9677400" cy="5540376"/>
          </a:xfrm>
        </p:spPr>
        <p:txBody>
          <a:bodyPr>
            <a:normAutofit/>
          </a:bodyPr>
          <a:lstStyle/>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geometric series is a non uniform progressions that </a:t>
            </a:r>
            <a:r>
              <a:rPr lang="en-AU" b="1" dirty="0" smtClean="0">
                <a:solidFill>
                  <a:srgbClr val="C00000"/>
                </a:solidFill>
                <a:latin typeface="Times New Roman" panose="02020603050405020304" pitchFamily="18" charset="0"/>
                <a:cs typeface="Times New Roman" panose="02020603050405020304" pitchFamily="18" charset="0"/>
              </a:rPr>
              <a:t>grows or declines at a constant percentage rate per period</a:t>
            </a:r>
            <a:r>
              <a:rPr lang="en-AU" b="1" dirty="0" smtClean="0">
                <a:latin typeface="Times New Roman" panose="02020603050405020304" pitchFamily="18" charset="0"/>
                <a:cs typeface="Times New Roman" panose="02020603050405020304" pitchFamily="18" charset="0"/>
              </a:rPr>
              <a:t>. [2]</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Many engineering problems particularly related  to construction costs involve the geometric gradient series. </a:t>
            </a:r>
          </a:p>
          <a:p>
            <a:pPr algn="just">
              <a:lnSpc>
                <a:spcPct val="15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Price change due to inflation and deflation is the good example of such geometric gradient series. [3]</a:t>
            </a:r>
          </a:p>
          <a:p>
            <a:pPr algn="just">
              <a:buFont typeface="Wingdings" panose="05000000000000000000" pitchFamily="2" charset="2"/>
              <a:buChar char="Ø"/>
            </a:pPr>
            <a:r>
              <a:rPr lang="en-US" altLang="en-US" b="1" dirty="0">
                <a:latin typeface="Times New Roman" panose="02020603050405020304" pitchFamily="18" charset="0"/>
                <a:cs typeface="Times New Roman" panose="02020603050405020304" pitchFamily="18" charset="0"/>
              </a:rPr>
              <a:t>We use </a:t>
            </a:r>
            <a:r>
              <a:rPr lang="en-US" altLang="en-US" b="1" i="1" dirty="0">
                <a:solidFill>
                  <a:srgbClr val="993300"/>
                </a:solidFill>
                <a:latin typeface="Times New Roman" panose="02020603050405020304" pitchFamily="18" charset="0"/>
                <a:cs typeface="Times New Roman" panose="02020603050405020304" pitchFamily="18" charset="0"/>
              </a:rPr>
              <a:t>g</a:t>
            </a:r>
            <a:r>
              <a:rPr lang="en-US" altLang="en-US" b="1" i="1" dirty="0">
                <a:solidFill>
                  <a:schemeClr val="accent2"/>
                </a:solidFill>
                <a:latin typeface="Times New Roman" panose="02020603050405020304" pitchFamily="18" charset="0"/>
                <a:cs typeface="Times New Roman" panose="02020603050405020304" pitchFamily="18" charset="0"/>
              </a:rPr>
              <a:t> </a:t>
            </a:r>
            <a:r>
              <a:rPr lang="en-US" altLang="en-US" b="1" dirty="0">
                <a:latin typeface="Times New Roman" panose="02020603050405020304" pitchFamily="18" charset="0"/>
                <a:cs typeface="Times New Roman" panose="02020603050405020304" pitchFamily="18" charset="0"/>
              </a:rPr>
              <a:t>to designate the percentage change in payment from one period to the next.</a:t>
            </a:r>
          </a:p>
          <a:p>
            <a:pPr algn="just">
              <a:lnSpc>
                <a:spcPct val="150000"/>
              </a:lnSpc>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79944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ine 4">
            <a:extLst>
              <a:ext uri="{FF2B5EF4-FFF2-40B4-BE49-F238E27FC236}">
                <a16:creationId xmlns="" xmlns:a16="http://schemas.microsoft.com/office/drawing/2014/main" id="{B81A2C8D-87CF-4326-9FCB-59BE358EA0CE}"/>
              </a:ext>
            </a:extLst>
          </p:cNvPr>
          <p:cNvSpPr>
            <a:spLocks noChangeShapeType="1"/>
          </p:cNvSpPr>
          <p:nvPr/>
        </p:nvSpPr>
        <p:spPr bwMode="auto">
          <a:xfrm>
            <a:off x="1333500" y="3136900"/>
            <a:ext cx="3581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5" name="Line 5">
            <a:extLst>
              <a:ext uri="{FF2B5EF4-FFF2-40B4-BE49-F238E27FC236}">
                <a16:creationId xmlns="" xmlns:a16="http://schemas.microsoft.com/office/drawing/2014/main" id="{DB711606-EDE6-41FF-A92E-8AD7F1C0DD69}"/>
              </a:ext>
            </a:extLst>
          </p:cNvPr>
          <p:cNvSpPr>
            <a:spLocks noChangeShapeType="1"/>
          </p:cNvSpPr>
          <p:nvPr/>
        </p:nvSpPr>
        <p:spPr bwMode="auto">
          <a:xfrm flipV="1">
            <a:off x="1866900" y="2755900"/>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6" name="Line 6">
            <a:extLst>
              <a:ext uri="{FF2B5EF4-FFF2-40B4-BE49-F238E27FC236}">
                <a16:creationId xmlns="" xmlns:a16="http://schemas.microsoft.com/office/drawing/2014/main" id="{D1AF9E03-890A-446F-BA73-D535C4301022}"/>
              </a:ext>
            </a:extLst>
          </p:cNvPr>
          <p:cNvSpPr>
            <a:spLocks noChangeShapeType="1"/>
          </p:cNvSpPr>
          <p:nvPr/>
        </p:nvSpPr>
        <p:spPr bwMode="auto">
          <a:xfrm flipV="1">
            <a:off x="2552700" y="2527300"/>
            <a:ext cx="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7" name="Line 7">
            <a:extLst>
              <a:ext uri="{FF2B5EF4-FFF2-40B4-BE49-F238E27FC236}">
                <a16:creationId xmlns="" xmlns:a16="http://schemas.microsoft.com/office/drawing/2014/main" id="{7CC42A2E-A3D2-4A9E-A73F-F9BB6F240F66}"/>
              </a:ext>
            </a:extLst>
          </p:cNvPr>
          <p:cNvSpPr>
            <a:spLocks noChangeShapeType="1"/>
          </p:cNvSpPr>
          <p:nvPr/>
        </p:nvSpPr>
        <p:spPr bwMode="auto">
          <a:xfrm flipH="1" flipV="1">
            <a:off x="3238500" y="2298700"/>
            <a:ext cx="0" cy="838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8" name="Line 8">
            <a:extLst>
              <a:ext uri="{FF2B5EF4-FFF2-40B4-BE49-F238E27FC236}">
                <a16:creationId xmlns="" xmlns:a16="http://schemas.microsoft.com/office/drawing/2014/main" id="{3A700259-DCAE-423E-ABF8-6020BD002B62}"/>
              </a:ext>
            </a:extLst>
          </p:cNvPr>
          <p:cNvSpPr>
            <a:spLocks noChangeShapeType="1"/>
          </p:cNvSpPr>
          <p:nvPr/>
        </p:nvSpPr>
        <p:spPr bwMode="auto">
          <a:xfrm flipV="1">
            <a:off x="4000500" y="1993900"/>
            <a:ext cx="0" cy="1143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9" name="Line 9">
            <a:extLst>
              <a:ext uri="{FF2B5EF4-FFF2-40B4-BE49-F238E27FC236}">
                <a16:creationId xmlns="" xmlns:a16="http://schemas.microsoft.com/office/drawing/2014/main" id="{69169A56-27B3-425E-9A60-AFE3B4F57EF4}"/>
              </a:ext>
            </a:extLst>
          </p:cNvPr>
          <p:cNvSpPr>
            <a:spLocks noChangeShapeType="1"/>
          </p:cNvSpPr>
          <p:nvPr/>
        </p:nvSpPr>
        <p:spPr bwMode="auto">
          <a:xfrm flipV="1">
            <a:off x="4838700" y="1689100"/>
            <a:ext cx="0" cy="1447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0" name="Line 10">
            <a:extLst>
              <a:ext uri="{FF2B5EF4-FFF2-40B4-BE49-F238E27FC236}">
                <a16:creationId xmlns="" xmlns:a16="http://schemas.microsoft.com/office/drawing/2014/main" id="{EA01BEF8-F3D7-4B44-B742-B77AC41C9F3C}"/>
              </a:ext>
            </a:extLst>
          </p:cNvPr>
          <p:cNvSpPr>
            <a:spLocks noChangeShapeType="1"/>
          </p:cNvSpPr>
          <p:nvPr/>
        </p:nvSpPr>
        <p:spPr bwMode="auto">
          <a:xfrm>
            <a:off x="4914900" y="3136900"/>
            <a:ext cx="609600" cy="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11" name="Line 11">
            <a:extLst>
              <a:ext uri="{FF2B5EF4-FFF2-40B4-BE49-F238E27FC236}">
                <a16:creationId xmlns="" xmlns:a16="http://schemas.microsoft.com/office/drawing/2014/main" id="{17A1FC5A-2097-4AED-8A23-7ED7DFEC2FBD}"/>
              </a:ext>
            </a:extLst>
          </p:cNvPr>
          <p:cNvSpPr>
            <a:spLocks noChangeShapeType="1"/>
          </p:cNvSpPr>
          <p:nvPr/>
        </p:nvSpPr>
        <p:spPr bwMode="auto">
          <a:xfrm>
            <a:off x="5524500" y="3136900"/>
            <a:ext cx="12192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12" name="Line 12">
            <a:extLst>
              <a:ext uri="{FF2B5EF4-FFF2-40B4-BE49-F238E27FC236}">
                <a16:creationId xmlns="" xmlns:a16="http://schemas.microsoft.com/office/drawing/2014/main" id="{7D24F995-AA69-45A1-821D-A8FF629E4CF5}"/>
              </a:ext>
            </a:extLst>
          </p:cNvPr>
          <p:cNvSpPr>
            <a:spLocks noChangeShapeType="1"/>
          </p:cNvSpPr>
          <p:nvPr/>
        </p:nvSpPr>
        <p:spPr bwMode="auto">
          <a:xfrm flipV="1">
            <a:off x="5829300" y="1308100"/>
            <a:ext cx="0" cy="1828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3" name="Line 13">
            <a:extLst>
              <a:ext uri="{FF2B5EF4-FFF2-40B4-BE49-F238E27FC236}">
                <a16:creationId xmlns="" xmlns:a16="http://schemas.microsoft.com/office/drawing/2014/main" id="{8E0316F7-EE4D-40E8-8752-AA7C19AE012A}"/>
              </a:ext>
            </a:extLst>
          </p:cNvPr>
          <p:cNvSpPr>
            <a:spLocks noChangeShapeType="1"/>
          </p:cNvSpPr>
          <p:nvPr/>
        </p:nvSpPr>
        <p:spPr bwMode="auto">
          <a:xfrm flipV="1">
            <a:off x="6743700" y="698500"/>
            <a:ext cx="0" cy="2438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14" name="Text Box 15">
            <a:extLst>
              <a:ext uri="{FF2B5EF4-FFF2-40B4-BE49-F238E27FC236}">
                <a16:creationId xmlns="" xmlns:a16="http://schemas.microsoft.com/office/drawing/2014/main" id="{BEDC77C5-E35F-4D90-9FCE-8E7E87F44E9E}"/>
              </a:ext>
            </a:extLst>
          </p:cNvPr>
          <p:cNvSpPr txBox="1">
            <a:spLocks noChangeArrowheads="1"/>
          </p:cNvSpPr>
          <p:nvPr/>
        </p:nvSpPr>
        <p:spPr bwMode="auto">
          <a:xfrm>
            <a:off x="1562100" y="2374901"/>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t>A</a:t>
            </a:r>
            <a:r>
              <a:rPr lang="en-US" altLang="en-US" b="1" baseline="-25000" dirty="0"/>
              <a:t>1</a:t>
            </a:r>
          </a:p>
        </p:txBody>
      </p:sp>
      <p:sp>
        <p:nvSpPr>
          <p:cNvPr id="15" name="Text Box 16">
            <a:extLst>
              <a:ext uri="{FF2B5EF4-FFF2-40B4-BE49-F238E27FC236}">
                <a16:creationId xmlns="" xmlns:a16="http://schemas.microsoft.com/office/drawing/2014/main" id="{780DE6BE-4155-438D-BEE2-D81423E06739}"/>
              </a:ext>
            </a:extLst>
          </p:cNvPr>
          <p:cNvSpPr txBox="1">
            <a:spLocks noChangeArrowheads="1"/>
          </p:cNvSpPr>
          <p:nvPr/>
        </p:nvSpPr>
        <p:spPr bwMode="auto">
          <a:xfrm>
            <a:off x="1866900" y="20701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a:t>
            </a:r>
          </a:p>
        </p:txBody>
      </p:sp>
      <p:sp>
        <p:nvSpPr>
          <p:cNvPr id="16" name="Text Box 21">
            <a:extLst>
              <a:ext uri="{FF2B5EF4-FFF2-40B4-BE49-F238E27FC236}">
                <a16:creationId xmlns="" xmlns:a16="http://schemas.microsoft.com/office/drawing/2014/main" id="{14301B57-5B4A-4095-83C9-AF107FBB7CA4}"/>
              </a:ext>
            </a:extLst>
          </p:cNvPr>
          <p:cNvSpPr txBox="1">
            <a:spLocks noChangeArrowheads="1"/>
          </p:cNvSpPr>
          <p:nvPr/>
        </p:nvSpPr>
        <p:spPr bwMode="auto">
          <a:xfrm>
            <a:off x="6781800" y="1791792"/>
            <a:ext cx="251459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solidFill>
                  <a:srgbClr val="993300"/>
                </a:solidFill>
              </a:rPr>
              <a:t>Fig 9: Geometric </a:t>
            </a:r>
            <a:r>
              <a:rPr lang="en-US" altLang="en-US" b="1" dirty="0">
                <a:solidFill>
                  <a:srgbClr val="993300"/>
                </a:solidFill>
              </a:rPr>
              <a:t>Increasing Gradient Series (g&gt;0)</a:t>
            </a:r>
          </a:p>
        </p:txBody>
      </p:sp>
      <p:sp>
        <p:nvSpPr>
          <p:cNvPr id="17" name="Text Box 22">
            <a:extLst>
              <a:ext uri="{FF2B5EF4-FFF2-40B4-BE49-F238E27FC236}">
                <a16:creationId xmlns="" xmlns:a16="http://schemas.microsoft.com/office/drawing/2014/main" id="{4610990F-40EE-4307-B7CE-39C4F3443B82}"/>
              </a:ext>
            </a:extLst>
          </p:cNvPr>
          <p:cNvSpPr txBox="1">
            <a:spLocks noChangeArrowheads="1"/>
          </p:cNvSpPr>
          <p:nvPr/>
        </p:nvSpPr>
        <p:spPr bwMode="auto">
          <a:xfrm>
            <a:off x="1104900" y="3060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0</a:t>
            </a:r>
          </a:p>
        </p:txBody>
      </p:sp>
      <p:sp>
        <p:nvSpPr>
          <p:cNvPr id="18" name="Text Box 23">
            <a:extLst>
              <a:ext uri="{FF2B5EF4-FFF2-40B4-BE49-F238E27FC236}">
                <a16:creationId xmlns="" xmlns:a16="http://schemas.microsoft.com/office/drawing/2014/main" id="{76E74681-FB81-4D80-BBB8-0EB88DBA5256}"/>
              </a:ext>
            </a:extLst>
          </p:cNvPr>
          <p:cNvSpPr txBox="1">
            <a:spLocks noChangeArrowheads="1"/>
          </p:cNvSpPr>
          <p:nvPr/>
        </p:nvSpPr>
        <p:spPr bwMode="auto">
          <a:xfrm>
            <a:off x="1714500" y="31369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1</a:t>
            </a:r>
          </a:p>
        </p:txBody>
      </p:sp>
      <p:sp>
        <p:nvSpPr>
          <p:cNvPr id="19" name="Text Box 24">
            <a:extLst>
              <a:ext uri="{FF2B5EF4-FFF2-40B4-BE49-F238E27FC236}">
                <a16:creationId xmlns="" xmlns:a16="http://schemas.microsoft.com/office/drawing/2014/main" id="{4F493575-B5E1-424B-B263-AD3D8DE41555}"/>
              </a:ext>
            </a:extLst>
          </p:cNvPr>
          <p:cNvSpPr txBox="1">
            <a:spLocks noChangeArrowheads="1"/>
          </p:cNvSpPr>
          <p:nvPr/>
        </p:nvSpPr>
        <p:spPr bwMode="auto">
          <a:xfrm>
            <a:off x="2400300" y="31369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2</a:t>
            </a:r>
          </a:p>
        </p:txBody>
      </p:sp>
      <p:sp>
        <p:nvSpPr>
          <p:cNvPr id="20" name="Text Box 25">
            <a:extLst>
              <a:ext uri="{FF2B5EF4-FFF2-40B4-BE49-F238E27FC236}">
                <a16:creationId xmlns="" xmlns:a16="http://schemas.microsoft.com/office/drawing/2014/main" id="{B84E6DCB-3FA2-450E-B75C-16BB38476FFD}"/>
              </a:ext>
            </a:extLst>
          </p:cNvPr>
          <p:cNvSpPr txBox="1">
            <a:spLocks noChangeArrowheads="1"/>
          </p:cNvSpPr>
          <p:nvPr/>
        </p:nvSpPr>
        <p:spPr bwMode="auto">
          <a:xfrm>
            <a:off x="3009900" y="31369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3</a:t>
            </a:r>
          </a:p>
        </p:txBody>
      </p:sp>
      <p:sp>
        <p:nvSpPr>
          <p:cNvPr id="21" name="Text Box 26">
            <a:extLst>
              <a:ext uri="{FF2B5EF4-FFF2-40B4-BE49-F238E27FC236}">
                <a16:creationId xmlns="" xmlns:a16="http://schemas.microsoft.com/office/drawing/2014/main" id="{BC65AB86-FA09-4EC7-BD18-7B3E8253F7FD}"/>
              </a:ext>
            </a:extLst>
          </p:cNvPr>
          <p:cNvSpPr txBox="1">
            <a:spLocks noChangeArrowheads="1"/>
          </p:cNvSpPr>
          <p:nvPr/>
        </p:nvSpPr>
        <p:spPr bwMode="auto">
          <a:xfrm>
            <a:off x="3771900" y="31369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4</a:t>
            </a:r>
          </a:p>
        </p:txBody>
      </p:sp>
      <p:sp>
        <p:nvSpPr>
          <p:cNvPr id="22" name="Text Box 27">
            <a:extLst>
              <a:ext uri="{FF2B5EF4-FFF2-40B4-BE49-F238E27FC236}">
                <a16:creationId xmlns="" xmlns:a16="http://schemas.microsoft.com/office/drawing/2014/main" id="{9F27BEB8-96D6-4819-AB7F-0722D9E28CAF}"/>
              </a:ext>
            </a:extLst>
          </p:cNvPr>
          <p:cNvSpPr txBox="1">
            <a:spLocks noChangeArrowheads="1"/>
          </p:cNvSpPr>
          <p:nvPr/>
        </p:nvSpPr>
        <p:spPr bwMode="auto">
          <a:xfrm>
            <a:off x="4610100" y="31369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5</a:t>
            </a:r>
          </a:p>
        </p:txBody>
      </p:sp>
      <p:sp>
        <p:nvSpPr>
          <p:cNvPr id="23" name="Text Box 28">
            <a:extLst>
              <a:ext uri="{FF2B5EF4-FFF2-40B4-BE49-F238E27FC236}">
                <a16:creationId xmlns="" xmlns:a16="http://schemas.microsoft.com/office/drawing/2014/main" id="{A2958783-0EB9-4148-94D3-E55168C97E5D}"/>
              </a:ext>
            </a:extLst>
          </p:cNvPr>
          <p:cNvSpPr txBox="1">
            <a:spLocks noChangeArrowheads="1"/>
          </p:cNvSpPr>
          <p:nvPr/>
        </p:nvSpPr>
        <p:spPr bwMode="auto">
          <a:xfrm>
            <a:off x="5676900" y="3136901"/>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N-1</a:t>
            </a:r>
          </a:p>
        </p:txBody>
      </p:sp>
      <p:sp>
        <p:nvSpPr>
          <p:cNvPr id="24" name="Text Box 29">
            <a:extLst>
              <a:ext uri="{FF2B5EF4-FFF2-40B4-BE49-F238E27FC236}">
                <a16:creationId xmlns="" xmlns:a16="http://schemas.microsoft.com/office/drawing/2014/main" id="{039EC8A5-2E55-4516-8EC9-ADFF28F51E4B}"/>
              </a:ext>
            </a:extLst>
          </p:cNvPr>
          <p:cNvSpPr txBox="1">
            <a:spLocks noChangeArrowheads="1"/>
          </p:cNvSpPr>
          <p:nvPr/>
        </p:nvSpPr>
        <p:spPr bwMode="auto">
          <a:xfrm>
            <a:off x="6591300" y="31369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a:t>
            </a:r>
          </a:p>
        </p:txBody>
      </p:sp>
      <p:sp>
        <p:nvSpPr>
          <p:cNvPr id="25" name="Freeform 30">
            <a:extLst>
              <a:ext uri="{FF2B5EF4-FFF2-40B4-BE49-F238E27FC236}">
                <a16:creationId xmlns="" xmlns:a16="http://schemas.microsoft.com/office/drawing/2014/main" id="{1A3069ED-4974-415E-B56E-CEF2FBB435F1}"/>
              </a:ext>
            </a:extLst>
          </p:cNvPr>
          <p:cNvSpPr>
            <a:spLocks/>
          </p:cNvSpPr>
          <p:nvPr/>
        </p:nvSpPr>
        <p:spPr bwMode="auto">
          <a:xfrm>
            <a:off x="1790700" y="698500"/>
            <a:ext cx="4953000" cy="2057400"/>
          </a:xfrm>
          <a:custGeom>
            <a:avLst/>
            <a:gdLst>
              <a:gd name="T0" fmla="*/ 0 w 3072"/>
              <a:gd name="T1" fmla="*/ 2147483647 h 1344"/>
              <a:gd name="T2" fmla="*/ 2147483647 w 3072"/>
              <a:gd name="T3" fmla="*/ 2147483647 h 1344"/>
              <a:gd name="T4" fmla="*/ 2147483647 w 3072"/>
              <a:gd name="T5" fmla="*/ 0 h 1344"/>
              <a:gd name="T6" fmla="*/ 0 60000 65536"/>
              <a:gd name="T7" fmla="*/ 0 60000 65536"/>
              <a:gd name="T8" fmla="*/ 0 60000 65536"/>
              <a:gd name="T9" fmla="*/ 0 w 3072"/>
              <a:gd name="T10" fmla="*/ 0 h 1344"/>
              <a:gd name="T11" fmla="*/ 3072 w 3072"/>
              <a:gd name="T12" fmla="*/ 1344 h 1344"/>
            </a:gdLst>
            <a:ahLst/>
            <a:cxnLst>
              <a:cxn ang="T6">
                <a:pos x="T0" y="T1"/>
              </a:cxn>
              <a:cxn ang="T7">
                <a:pos x="T2" y="T3"/>
              </a:cxn>
              <a:cxn ang="T8">
                <a:pos x="T4" y="T5"/>
              </a:cxn>
            </a:cxnLst>
            <a:rect l="T9" t="T10" r="T11" b="T12"/>
            <a:pathLst>
              <a:path w="3072" h="1344">
                <a:moveTo>
                  <a:pt x="0" y="1344"/>
                </a:moveTo>
                <a:cubicBezTo>
                  <a:pt x="992" y="1000"/>
                  <a:pt x="1984" y="656"/>
                  <a:pt x="2496" y="432"/>
                </a:cubicBezTo>
                <a:cubicBezTo>
                  <a:pt x="3008" y="208"/>
                  <a:pt x="2976" y="72"/>
                  <a:pt x="3072" y="0"/>
                </a:cubicBezTo>
              </a:path>
            </a:pathLst>
          </a:custGeom>
          <a:noFill/>
          <a:ln w="28575">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26" name="Text Box 32">
            <a:extLst>
              <a:ext uri="{FF2B5EF4-FFF2-40B4-BE49-F238E27FC236}">
                <a16:creationId xmlns="" xmlns:a16="http://schemas.microsoft.com/office/drawing/2014/main" id="{E00A22DD-3904-4411-8F7B-C7723BDBC894}"/>
              </a:ext>
            </a:extLst>
          </p:cNvPr>
          <p:cNvSpPr txBox="1">
            <a:spLocks noChangeArrowheads="1"/>
          </p:cNvSpPr>
          <p:nvPr/>
        </p:nvSpPr>
        <p:spPr bwMode="auto">
          <a:xfrm>
            <a:off x="6057900" y="5194301"/>
            <a:ext cx="1752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A1(1-g) </a:t>
            </a:r>
            <a:r>
              <a:rPr lang="en-US" altLang="en-US" b="1" baseline="30000"/>
              <a:t>N-1</a:t>
            </a:r>
          </a:p>
        </p:txBody>
      </p:sp>
      <p:sp>
        <p:nvSpPr>
          <p:cNvPr id="27" name="Text Box 33">
            <a:extLst>
              <a:ext uri="{FF2B5EF4-FFF2-40B4-BE49-F238E27FC236}">
                <a16:creationId xmlns="" xmlns:a16="http://schemas.microsoft.com/office/drawing/2014/main" id="{36CEDCD9-DCEE-4261-BFF9-7095C9DDB649}"/>
              </a:ext>
            </a:extLst>
          </p:cNvPr>
          <p:cNvSpPr txBox="1">
            <a:spLocks noChangeArrowheads="1"/>
          </p:cNvSpPr>
          <p:nvPr/>
        </p:nvSpPr>
        <p:spPr bwMode="auto">
          <a:xfrm>
            <a:off x="2628900" y="18415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)2</a:t>
            </a:r>
          </a:p>
        </p:txBody>
      </p:sp>
      <p:sp>
        <p:nvSpPr>
          <p:cNvPr id="28" name="Text Box 34">
            <a:extLst>
              <a:ext uri="{FF2B5EF4-FFF2-40B4-BE49-F238E27FC236}">
                <a16:creationId xmlns="" xmlns:a16="http://schemas.microsoft.com/office/drawing/2014/main" id="{A481993B-D7F7-4823-A301-666F07B366BD}"/>
              </a:ext>
            </a:extLst>
          </p:cNvPr>
          <p:cNvSpPr txBox="1">
            <a:spLocks noChangeArrowheads="1"/>
          </p:cNvSpPr>
          <p:nvPr/>
        </p:nvSpPr>
        <p:spPr bwMode="auto">
          <a:xfrm>
            <a:off x="3467100" y="15367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)3</a:t>
            </a:r>
          </a:p>
        </p:txBody>
      </p:sp>
      <p:sp>
        <p:nvSpPr>
          <p:cNvPr id="29" name="Text Box 35">
            <a:extLst>
              <a:ext uri="{FF2B5EF4-FFF2-40B4-BE49-F238E27FC236}">
                <a16:creationId xmlns="" xmlns:a16="http://schemas.microsoft.com/office/drawing/2014/main" id="{120F0F7C-641B-4423-B698-FFFDBB47C007}"/>
              </a:ext>
            </a:extLst>
          </p:cNvPr>
          <p:cNvSpPr txBox="1">
            <a:spLocks noChangeArrowheads="1"/>
          </p:cNvSpPr>
          <p:nvPr/>
        </p:nvSpPr>
        <p:spPr bwMode="auto">
          <a:xfrm>
            <a:off x="4152900" y="12319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)4</a:t>
            </a:r>
          </a:p>
        </p:txBody>
      </p:sp>
      <p:sp>
        <p:nvSpPr>
          <p:cNvPr id="30" name="Text Box 36">
            <a:extLst>
              <a:ext uri="{FF2B5EF4-FFF2-40B4-BE49-F238E27FC236}">
                <a16:creationId xmlns="" xmlns:a16="http://schemas.microsoft.com/office/drawing/2014/main" id="{33CD437E-C3A0-4042-BB33-00C930514310}"/>
              </a:ext>
            </a:extLst>
          </p:cNvPr>
          <p:cNvSpPr txBox="1">
            <a:spLocks noChangeArrowheads="1"/>
          </p:cNvSpPr>
          <p:nvPr/>
        </p:nvSpPr>
        <p:spPr bwMode="auto">
          <a:xfrm>
            <a:off x="5067300" y="927101"/>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t>A</a:t>
            </a:r>
            <a:r>
              <a:rPr lang="en-US" altLang="en-US" b="1" baseline="-25000" dirty="0"/>
              <a:t>1</a:t>
            </a:r>
            <a:r>
              <a:rPr lang="en-US" altLang="en-US" b="1" dirty="0"/>
              <a:t>(1+g</a:t>
            </a:r>
            <a:r>
              <a:rPr lang="en-US" altLang="en-US" b="1" baseline="30000" dirty="0"/>
              <a:t>)N-2</a:t>
            </a:r>
          </a:p>
        </p:txBody>
      </p:sp>
      <p:sp>
        <p:nvSpPr>
          <p:cNvPr id="31" name="Line 37">
            <a:extLst>
              <a:ext uri="{FF2B5EF4-FFF2-40B4-BE49-F238E27FC236}">
                <a16:creationId xmlns="" xmlns:a16="http://schemas.microsoft.com/office/drawing/2014/main" id="{BAD99ABA-EF72-45D2-9952-DF7524A792E0}"/>
              </a:ext>
            </a:extLst>
          </p:cNvPr>
          <p:cNvSpPr>
            <a:spLocks noChangeShapeType="1"/>
          </p:cNvSpPr>
          <p:nvPr/>
        </p:nvSpPr>
        <p:spPr bwMode="auto">
          <a:xfrm>
            <a:off x="1485900" y="5803900"/>
            <a:ext cx="31242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32" name="Line 38">
            <a:extLst>
              <a:ext uri="{FF2B5EF4-FFF2-40B4-BE49-F238E27FC236}">
                <a16:creationId xmlns="" xmlns:a16="http://schemas.microsoft.com/office/drawing/2014/main" id="{47367447-1E0E-445A-9F69-A94FC420EBC2}"/>
              </a:ext>
            </a:extLst>
          </p:cNvPr>
          <p:cNvSpPr>
            <a:spLocks noChangeShapeType="1"/>
          </p:cNvSpPr>
          <p:nvPr/>
        </p:nvSpPr>
        <p:spPr bwMode="auto">
          <a:xfrm flipV="1">
            <a:off x="1943100" y="3975100"/>
            <a:ext cx="0" cy="1828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3" name="Line 39">
            <a:extLst>
              <a:ext uri="{FF2B5EF4-FFF2-40B4-BE49-F238E27FC236}">
                <a16:creationId xmlns="" xmlns:a16="http://schemas.microsoft.com/office/drawing/2014/main" id="{FC0E143C-527D-4AE1-85E0-1B0B7D15B26C}"/>
              </a:ext>
            </a:extLst>
          </p:cNvPr>
          <p:cNvSpPr>
            <a:spLocks noChangeShapeType="1"/>
          </p:cNvSpPr>
          <p:nvPr/>
        </p:nvSpPr>
        <p:spPr bwMode="auto">
          <a:xfrm flipV="1">
            <a:off x="2705100" y="42799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4" name="Line 40">
            <a:extLst>
              <a:ext uri="{FF2B5EF4-FFF2-40B4-BE49-F238E27FC236}">
                <a16:creationId xmlns="" xmlns:a16="http://schemas.microsoft.com/office/drawing/2014/main" id="{41887C00-026E-4E3B-8620-979135E8F6EC}"/>
              </a:ext>
            </a:extLst>
          </p:cNvPr>
          <p:cNvSpPr>
            <a:spLocks noChangeShapeType="1"/>
          </p:cNvSpPr>
          <p:nvPr/>
        </p:nvSpPr>
        <p:spPr bwMode="auto">
          <a:xfrm flipV="1">
            <a:off x="3314700" y="4508500"/>
            <a:ext cx="0" cy="1295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5" name="Line 41">
            <a:extLst>
              <a:ext uri="{FF2B5EF4-FFF2-40B4-BE49-F238E27FC236}">
                <a16:creationId xmlns="" xmlns:a16="http://schemas.microsoft.com/office/drawing/2014/main" id="{F2467AC6-61B4-4FE4-9385-EBA249A18026}"/>
              </a:ext>
            </a:extLst>
          </p:cNvPr>
          <p:cNvSpPr>
            <a:spLocks noChangeShapeType="1"/>
          </p:cNvSpPr>
          <p:nvPr/>
        </p:nvSpPr>
        <p:spPr bwMode="auto">
          <a:xfrm flipV="1">
            <a:off x="3924300" y="4737100"/>
            <a:ext cx="0" cy="1066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6" name="Line 42">
            <a:extLst>
              <a:ext uri="{FF2B5EF4-FFF2-40B4-BE49-F238E27FC236}">
                <a16:creationId xmlns="" xmlns:a16="http://schemas.microsoft.com/office/drawing/2014/main" id="{B758304B-396B-4E50-9D00-B7D18127A410}"/>
              </a:ext>
            </a:extLst>
          </p:cNvPr>
          <p:cNvSpPr>
            <a:spLocks noChangeShapeType="1"/>
          </p:cNvSpPr>
          <p:nvPr/>
        </p:nvSpPr>
        <p:spPr bwMode="auto">
          <a:xfrm flipV="1">
            <a:off x="4610100" y="4965700"/>
            <a:ext cx="0" cy="838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7" name="Line 43">
            <a:extLst>
              <a:ext uri="{FF2B5EF4-FFF2-40B4-BE49-F238E27FC236}">
                <a16:creationId xmlns="" xmlns:a16="http://schemas.microsoft.com/office/drawing/2014/main" id="{E411CD6A-1D99-4C65-A5A0-C5C0E5575859}"/>
              </a:ext>
            </a:extLst>
          </p:cNvPr>
          <p:cNvSpPr>
            <a:spLocks noChangeShapeType="1"/>
          </p:cNvSpPr>
          <p:nvPr/>
        </p:nvSpPr>
        <p:spPr bwMode="auto">
          <a:xfrm flipH="1" flipV="1">
            <a:off x="5676900" y="5346700"/>
            <a:ext cx="0" cy="4572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8" name="Line 44">
            <a:extLst>
              <a:ext uri="{FF2B5EF4-FFF2-40B4-BE49-F238E27FC236}">
                <a16:creationId xmlns="" xmlns:a16="http://schemas.microsoft.com/office/drawing/2014/main" id="{3C59BCAC-9BEF-46BE-B43A-E8CD96439BF4}"/>
              </a:ext>
            </a:extLst>
          </p:cNvPr>
          <p:cNvSpPr>
            <a:spLocks noChangeShapeType="1"/>
          </p:cNvSpPr>
          <p:nvPr/>
        </p:nvSpPr>
        <p:spPr bwMode="auto">
          <a:xfrm flipV="1">
            <a:off x="6438900" y="5499100"/>
            <a:ext cx="0" cy="304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AU"/>
          </a:p>
        </p:txBody>
      </p:sp>
      <p:sp>
        <p:nvSpPr>
          <p:cNvPr id="39" name="Line 45">
            <a:extLst>
              <a:ext uri="{FF2B5EF4-FFF2-40B4-BE49-F238E27FC236}">
                <a16:creationId xmlns="" xmlns:a16="http://schemas.microsoft.com/office/drawing/2014/main" id="{D23B447B-E45B-4B9D-BAD7-EB9196C6DC3C}"/>
              </a:ext>
            </a:extLst>
          </p:cNvPr>
          <p:cNvSpPr>
            <a:spLocks noChangeShapeType="1"/>
          </p:cNvSpPr>
          <p:nvPr/>
        </p:nvSpPr>
        <p:spPr bwMode="auto">
          <a:xfrm>
            <a:off x="4610100" y="5803900"/>
            <a:ext cx="533400" cy="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AU"/>
          </a:p>
        </p:txBody>
      </p:sp>
      <p:sp>
        <p:nvSpPr>
          <p:cNvPr id="40" name="Line 46">
            <a:extLst>
              <a:ext uri="{FF2B5EF4-FFF2-40B4-BE49-F238E27FC236}">
                <a16:creationId xmlns="" xmlns:a16="http://schemas.microsoft.com/office/drawing/2014/main" id="{DC70DB39-D198-4BCA-B91A-EDB89C86CC9B}"/>
              </a:ext>
            </a:extLst>
          </p:cNvPr>
          <p:cNvSpPr>
            <a:spLocks noChangeShapeType="1"/>
          </p:cNvSpPr>
          <p:nvPr/>
        </p:nvSpPr>
        <p:spPr bwMode="auto">
          <a:xfrm>
            <a:off x="5143500" y="5803900"/>
            <a:ext cx="1295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AU"/>
          </a:p>
        </p:txBody>
      </p:sp>
      <p:sp>
        <p:nvSpPr>
          <p:cNvPr id="41" name="Text Box 48">
            <a:extLst>
              <a:ext uri="{FF2B5EF4-FFF2-40B4-BE49-F238E27FC236}">
                <a16:creationId xmlns="" xmlns:a16="http://schemas.microsoft.com/office/drawing/2014/main" id="{29432C87-04DF-42BF-BF22-132830812D02}"/>
              </a:ext>
            </a:extLst>
          </p:cNvPr>
          <p:cNvSpPr txBox="1">
            <a:spLocks noChangeArrowheads="1"/>
          </p:cNvSpPr>
          <p:nvPr/>
        </p:nvSpPr>
        <p:spPr bwMode="auto">
          <a:xfrm>
            <a:off x="1257300" y="56515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0</a:t>
            </a:r>
          </a:p>
        </p:txBody>
      </p:sp>
      <p:sp>
        <p:nvSpPr>
          <p:cNvPr id="42" name="Text Box 49">
            <a:extLst>
              <a:ext uri="{FF2B5EF4-FFF2-40B4-BE49-F238E27FC236}">
                <a16:creationId xmlns="" xmlns:a16="http://schemas.microsoft.com/office/drawing/2014/main" id="{834BC2C3-E337-4999-B010-43AFDF31CD90}"/>
              </a:ext>
            </a:extLst>
          </p:cNvPr>
          <p:cNvSpPr txBox="1">
            <a:spLocks noChangeArrowheads="1"/>
          </p:cNvSpPr>
          <p:nvPr/>
        </p:nvSpPr>
        <p:spPr bwMode="auto">
          <a:xfrm>
            <a:off x="1790700" y="5727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1</a:t>
            </a:r>
          </a:p>
        </p:txBody>
      </p:sp>
      <p:sp>
        <p:nvSpPr>
          <p:cNvPr id="43" name="Text Box 50">
            <a:extLst>
              <a:ext uri="{FF2B5EF4-FFF2-40B4-BE49-F238E27FC236}">
                <a16:creationId xmlns="" xmlns:a16="http://schemas.microsoft.com/office/drawing/2014/main" id="{1BF32A1D-4812-4DE7-AC20-EA15D7360041}"/>
              </a:ext>
            </a:extLst>
          </p:cNvPr>
          <p:cNvSpPr txBox="1">
            <a:spLocks noChangeArrowheads="1"/>
          </p:cNvSpPr>
          <p:nvPr/>
        </p:nvSpPr>
        <p:spPr bwMode="auto">
          <a:xfrm>
            <a:off x="2552700" y="5727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2</a:t>
            </a:r>
          </a:p>
        </p:txBody>
      </p:sp>
      <p:sp>
        <p:nvSpPr>
          <p:cNvPr id="44" name="Text Box 51">
            <a:extLst>
              <a:ext uri="{FF2B5EF4-FFF2-40B4-BE49-F238E27FC236}">
                <a16:creationId xmlns="" xmlns:a16="http://schemas.microsoft.com/office/drawing/2014/main" id="{7FFECADA-543E-48FD-8ECB-7E00F19B2072}"/>
              </a:ext>
            </a:extLst>
          </p:cNvPr>
          <p:cNvSpPr txBox="1">
            <a:spLocks noChangeArrowheads="1"/>
          </p:cNvSpPr>
          <p:nvPr/>
        </p:nvSpPr>
        <p:spPr bwMode="auto">
          <a:xfrm>
            <a:off x="3162300" y="5727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3</a:t>
            </a:r>
          </a:p>
        </p:txBody>
      </p:sp>
      <p:sp>
        <p:nvSpPr>
          <p:cNvPr id="45" name="Text Box 52">
            <a:extLst>
              <a:ext uri="{FF2B5EF4-FFF2-40B4-BE49-F238E27FC236}">
                <a16:creationId xmlns="" xmlns:a16="http://schemas.microsoft.com/office/drawing/2014/main" id="{7C02B774-C50F-4A0D-8A03-E98B29717FC4}"/>
              </a:ext>
            </a:extLst>
          </p:cNvPr>
          <p:cNvSpPr txBox="1">
            <a:spLocks noChangeArrowheads="1"/>
          </p:cNvSpPr>
          <p:nvPr/>
        </p:nvSpPr>
        <p:spPr bwMode="auto">
          <a:xfrm>
            <a:off x="3771900" y="5727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4</a:t>
            </a:r>
          </a:p>
        </p:txBody>
      </p:sp>
      <p:sp>
        <p:nvSpPr>
          <p:cNvPr id="46" name="Text Box 53">
            <a:extLst>
              <a:ext uri="{FF2B5EF4-FFF2-40B4-BE49-F238E27FC236}">
                <a16:creationId xmlns="" xmlns:a16="http://schemas.microsoft.com/office/drawing/2014/main" id="{7D06E974-4D2B-46B9-B39E-4D33F1F8D77F}"/>
              </a:ext>
            </a:extLst>
          </p:cNvPr>
          <p:cNvSpPr txBox="1">
            <a:spLocks noChangeArrowheads="1"/>
          </p:cNvSpPr>
          <p:nvPr/>
        </p:nvSpPr>
        <p:spPr bwMode="auto">
          <a:xfrm>
            <a:off x="4457700" y="5727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5</a:t>
            </a:r>
          </a:p>
        </p:txBody>
      </p:sp>
      <p:sp>
        <p:nvSpPr>
          <p:cNvPr id="47" name="Text Box 54">
            <a:extLst>
              <a:ext uri="{FF2B5EF4-FFF2-40B4-BE49-F238E27FC236}">
                <a16:creationId xmlns="" xmlns:a16="http://schemas.microsoft.com/office/drawing/2014/main" id="{1121FEF7-73C6-4AD8-A0D8-219400BD291F}"/>
              </a:ext>
            </a:extLst>
          </p:cNvPr>
          <p:cNvSpPr txBox="1">
            <a:spLocks noChangeArrowheads="1"/>
          </p:cNvSpPr>
          <p:nvPr/>
        </p:nvSpPr>
        <p:spPr bwMode="auto">
          <a:xfrm>
            <a:off x="5448300" y="5727701"/>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N-1</a:t>
            </a:r>
          </a:p>
        </p:txBody>
      </p:sp>
      <p:sp>
        <p:nvSpPr>
          <p:cNvPr id="48" name="Text Box 55">
            <a:extLst>
              <a:ext uri="{FF2B5EF4-FFF2-40B4-BE49-F238E27FC236}">
                <a16:creationId xmlns="" xmlns:a16="http://schemas.microsoft.com/office/drawing/2014/main" id="{2BBD7150-9737-4A44-A36A-01ED3E60765D}"/>
              </a:ext>
            </a:extLst>
          </p:cNvPr>
          <p:cNvSpPr txBox="1">
            <a:spLocks noChangeArrowheads="1"/>
          </p:cNvSpPr>
          <p:nvPr/>
        </p:nvSpPr>
        <p:spPr bwMode="auto">
          <a:xfrm>
            <a:off x="6210300" y="5727701"/>
            <a:ext cx="457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N</a:t>
            </a:r>
          </a:p>
        </p:txBody>
      </p:sp>
      <p:sp>
        <p:nvSpPr>
          <p:cNvPr id="49" name="Text Box 56">
            <a:extLst>
              <a:ext uri="{FF2B5EF4-FFF2-40B4-BE49-F238E27FC236}">
                <a16:creationId xmlns="" xmlns:a16="http://schemas.microsoft.com/office/drawing/2014/main" id="{F8490172-47E4-4E81-BDA3-FDB997BA0ECF}"/>
              </a:ext>
            </a:extLst>
          </p:cNvPr>
          <p:cNvSpPr txBox="1">
            <a:spLocks noChangeArrowheads="1"/>
          </p:cNvSpPr>
          <p:nvPr/>
        </p:nvSpPr>
        <p:spPr bwMode="auto">
          <a:xfrm>
            <a:off x="1714500" y="3594101"/>
            <a:ext cx="609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p>
        </p:txBody>
      </p:sp>
      <p:sp>
        <p:nvSpPr>
          <p:cNvPr id="50" name="Text Box 63">
            <a:extLst>
              <a:ext uri="{FF2B5EF4-FFF2-40B4-BE49-F238E27FC236}">
                <a16:creationId xmlns="" xmlns:a16="http://schemas.microsoft.com/office/drawing/2014/main" id="{79B6C457-4750-4B66-8DD5-49759EB25152}"/>
              </a:ext>
            </a:extLst>
          </p:cNvPr>
          <p:cNvSpPr txBox="1">
            <a:spLocks noChangeArrowheads="1"/>
          </p:cNvSpPr>
          <p:nvPr/>
        </p:nvSpPr>
        <p:spPr bwMode="auto">
          <a:xfrm>
            <a:off x="6743699" y="3654425"/>
            <a:ext cx="255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smtClean="0">
                <a:solidFill>
                  <a:srgbClr val="993300"/>
                </a:solidFill>
              </a:rPr>
              <a:t>Fig 10: </a:t>
            </a:r>
            <a:r>
              <a:rPr lang="en-US" altLang="en-US" b="1" dirty="0">
                <a:solidFill>
                  <a:srgbClr val="993300"/>
                </a:solidFill>
              </a:rPr>
              <a:t>Geometric Decreasing Gradient Series (g&lt;0)</a:t>
            </a:r>
          </a:p>
        </p:txBody>
      </p:sp>
      <p:sp>
        <p:nvSpPr>
          <p:cNvPr id="51" name="Freeform 64">
            <a:extLst>
              <a:ext uri="{FF2B5EF4-FFF2-40B4-BE49-F238E27FC236}">
                <a16:creationId xmlns="" xmlns:a16="http://schemas.microsoft.com/office/drawing/2014/main" id="{EA9663ED-B336-4D82-BA2A-1F2B852D8A7D}"/>
              </a:ext>
            </a:extLst>
          </p:cNvPr>
          <p:cNvSpPr>
            <a:spLocks/>
          </p:cNvSpPr>
          <p:nvPr/>
        </p:nvSpPr>
        <p:spPr bwMode="auto">
          <a:xfrm>
            <a:off x="1943100" y="3975100"/>
            <a:ext cx="4953000" cy="1676400"/>
          </a:xfrm>
          <a:custGeom>
            <a:avLst/>
            <a:gdLst>
              <a:gd name="T0" fmla="*/ 0 w 3120"/>
              <a:gd name="T1" fmla="*/ 0 h 1056"/>
              <a:gd name="T2" fmla="*/ 2147483647 w 3120"/>
              <a:gd name="T3" fmla="*/ 2147483647 h 1056"/>
              <a:gd name="T4" fmla="*/ 2147483647 w 3120"/>
              <a:gd name="T5" fmla="*/ 2147483647 h 1056"/>
              <a:gd name="T6" fmla="*/ 0 60000 65536"/>
              <a:gd name="T7" fmla="*/ 0 60000 65536"/>
              <a:gd name="T8" fmla="*/ 0 60000 65536"/>
              <a:gd name="T9" fmla="*/ 0 w 3120"/>
              <a:gd name="T10" fmla="*/ 0 h 1056"/>
              <a:gd name="T11" fmla="*/ 3120 w 3120"/>
              <a:gd name="T12" fmla="*/ 1056 h 1056"/>
            </a:gdLst>
            <a:ahLst/>
            <a:cxnLst>
              <a:cxn ang="T6">
                <a:pos x="T0" y="T1"/>
              </a:cxn>
              <a:cxn ang="T7">
                <a:pos x="T2" y="T3"/>
              </a:cxn>
              <a:cxn ang="T8">
                <a:pos x="T4" y="T5"/>
              </a:cxn>
            </a:cxnLst>
            <a:rect l="T9" t="T10" r="T11" b="T12"/>
            <a:pathLst>
              <a:path w="3120" h="1056">
                <a:moveTo>
                  <a:pt x="0" y="0"/>
                </a:moveTo>
                <a:cubicBezTo>
                  <a:pt x="700" y="272"/>
                  <a:pt x="1400" y="544"/>
                  <a:pt x="1920" y="720"/>
                </a:cubicBezTo>
                <a:cubicBezTo>
                  <a:pt x="2440" y="896"/>
                  <a:pt x="2780" y="976"/>
                  <a:pt x="3120" y="1056"/>
                </a:cubicBezTo>
              </a:path>
            </a:pathLst>
          </a:custGeom>
          <a:noFill/>
          <a:ln w="28575">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en-AU"/>
          </a:p>
        </p:txBody>
      </p:sp>
      <p:sp>
        <p:nvSpPr>
          <p:cNvPr id="52" name="Text Box 65">
            <a:extLst>
              <a:ext uri="{FF2B5EF4-FFF2-40B4-BE49-F238E27FC236}">
                <a16:creationId xmlns="" xmlns:a16="http://schemas.microsoft.com/office/drawing/2014/main" id="{E1F0B971-2F7F-4381-AC86-C8985A529E78}"/>
              </a:ext>
            </a:extLst>
          </p:cNvPr>
          <p:cNvSpPr txBox="1">
            <a:spLocks noChangeArrowheads="1"/>
          </p:cNvSpPr>
          <p:nvPr/>
        </p:nvSpPr>
        <p:spPr bwMode="auto">
          <a:xfrm>
            <a:off x="2400300" y="38989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dirty="0"/>
              <a:t>A</a:t>
            </a:r>
            <a:r>
              <a:rPr lang="en-US" altLang="en-US" b="1" baseline="-25000" dirty="0"/>
              <a:t>1</a:t>
            </a:r>
            <a:r>
              <a:rPr lang="en-US" altLang="en-US" b="1" dirty="0"/>
              <a:t>(1-g</a:t>
            </a:r>
            <a:r>
              <a:rPr lang="en-US" altLang="en-US" b="1" baseline="30000" dirty="0"/>
              <a:t>)</a:t>
            </a:r>
          </a:p>
        </p:txBody>
      </p:sp>
      <p:sp>
        <p:nvSpPr>
          <p:cNvPr id="53" name="Text Box 66">
            <a:extLst>
              <a:ext uri="{FF2B5EF4-FFF2-40B4-BE49-F238E27FC236}">
                <a16:creationId xmlns="" xmlns:a16="http://schemas.microsoft.com/office/drawing/2014/main" id="{585E08CC-7438-4C04-B2B3-8936D4F5F372}"/>
              </a:ext>
            </a:extLst>
          </p:cNvPr>
          <p:cNvSpPr txBox="1">
            <a:spLocks noChangeArrowheads="1"/>
          </p:cNvSpPr>
          <p:nvPr/>
        </p:nvSpPr>
        <p:spPr bwMode="auto">
          <a:xfrm>
            <a:off x="3086100" y="42037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)2</a:t>
            </a:r>
          </a:p>
        </p:txBody>
      </p:sp>
      <p:sp>
        <p:nvSpPr>
          <p:cNvPr id="54" name="Text Box 67">
            <a:extLst>
              <a:ext uri="{FF2B5EF4-FFF2-40B4-BE49-F238E27FC236}">
                <a16:creationId xmlns="" xmlns:a16="http://schemas.microsoft.com/office/drawing/2014/main" id="{47E08414-9333-46BF-A03C-7DFE948B009D}"/>
              </a:ext>
            </a:extLst>
          </p:cNvPr>
          <p:cNvSpPr txBox="1">
            <a:spLocks noChangeArrowheads="1"/>
          </p:cNvSpPr>
          <p:nvPr/>
        </p:nvSpPr>
        <p:spPr bwMode="auto">
          <a:xfrm>
            <a:off x="3848100" y="43561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)3</a:t>
            </a:r>
          </a:p>
        </p:txBody>
      </p:sp>
      <p:sp>
        <p:nvSpPr>
          <p:cNvPr id="55" name="Text Box 68">
            <a:extLst>
              <a:ext uri="{FF2B5EF4-FFF2-40B4-BE49-F238E27FC236}">
                <a16:creationId xmlns="" xmlns:a16="http://schemas.microsoft.com/office/drawing/2014/main" id="{5E51E6EB-5B93-4C96-AED3-9E7D2557C2AD}"/>
              </a:ext>
            </a:extLst>
          </p:cNvPr>
          <p:cNvSpPr txBox="1">
            <a:spLocks noChangeArrowheads="1"/>
          </p:cNvSpPr>
          <p:nvPr/>
        </p:nvSpPr>
        <p:spPr bwMode="auto">
          <a:xfrm>
            <a:off x="4381500" y="4584701"/>
            <a:ext cx="1066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)4</a:t>
            </a:r>
          </a:p>
        </p:txBody>
      </p:sp>
      <p:sp>
        <p:nvSpPr>
          <p:cNvPr id="56" name="Text Box 70">
            <a:extLst>
              <a:ext uri="{FF2B5EF4-FFF2-40B4-BE49-F238E27FC236}">
                <a16:creationId xmlns="" xmlns:a16="http://schemas.microsoft.com/office/drawing/2014/main" id="{7301CFCC-2D7A-427A-BD3A-8B7522B60D5A}"/>
              </a:ext>
            </a:extLst>
          </p:cNvPr>
          <p:cNvSpPr txBox="1">
            <a:spLocks noChangeArrowheads="1"/>
          </p:cNvSpPr>
          <p:nvPr/>
        </p:nvSpPr>
        <p:spPr bwMode="auto">
          <a:xfrm>
            <a:off x="5143500" y="4889501"/>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a:t>
            </a:r>
            <a:r>
              <a:rPr lang="en-US" altLang="en-US" b="1" baseline="-25000"/>
              <a:t>1</a:t>
            </a:r>
            <a:r>
              <a:rPr lang="en-US" altLang="en-US" b="1"/>
              <a:t>(1-g</a:t>
            </a:r>
            <a:r>
              <a:rPr lang="en-US" altLang="en-US" b="1" baseline="30000"/>
              <a:t>)N-2</a:t>
            </a:r>
          </a:p>
        </p:txBody>
      </p:sp>
      <p:sp>
        <p:nvSpPr>
          <p:cNvPr id="57" name="Text Box 71">
            <a:extLst>
              <a:ext uri="{FF2B5EF4-FFF2-40B4-BE49-F238E27FC236}">
                <a16:creationId xmlns="" xmlns:a16="http://schemas.microsoft.com/office/drawing/2014/main" id="{18E8845F-7BD0-47A9-8F45-F6A0B8151C07}"/>
              </a:ext>
            </a:extLst>
          </p:cNvPr>
          <p:cNvSpPr txBox="1">
            <a:spLocks noChangeArrowheads="1"/>
          </p:cNvSpPr>
          <p:nvPr/>
        </p:nvSpPr>
        <p:spPr bwMode="auto">
          <a:xfrm>
            <a:off x="6896100" y="622301"/>
            <a:ext cx="1752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b="1"/>
              <a:t>A1(1+g) </a:t>
            </a:r>
            <a:r>
              <a:rPr lang="en-US" altLang="en-US" b="1" baseline="30000"/>
              <a:t>N-1</a:t>
            </a:r>
          </a:p>
        </p:txBody>
      </p:sp>
      <p:sp>
        <p:nvSpPr>
          <p:cNvPr id="58" name="Text Box 32">
            <a:extLst>
              <a:ext uri="{FF2B5EF4-FFF2-40B4-BE49-F238E27FC236}">
                <a16:creationId xmlns="" xmlns:a16="http://schemas.microsoft.com/office/drawing/2014/main" id="{E00A22DD-3904-4411-8F7B-C7723BDBC894}"/>
              </a:ext>
            </a:extLst>
          </p:cNvPr>
          <p:cNvSpPr txBox="1">
            <a:spLocks noChangeArrowheads="1"/>
          </p:cNvSpPr>
          <p:nvPr/>
        </p:nvSpPr>
        <p:spPr bwMode="auto">
          <a:xfrm>
            <a:off x="7581898" y="5651501"/>
            <a:ext cx="2334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000" b="1" dirty="0" smtClean="0">
                <a:latin typeface="Times New Roman" panose="02020603050405020304" pitchFamily="18" charset="0"/>
                <a:cs typeface="Times New Roman" panose="02020603050405020304" pitchFamily="18" charset="0"/>
              </a:rPr>
              <a:t>Figure source: [3]</a:t>
            </a:r>
            <a:endParaRPr lang="en-US" altLang="en-US" sz="2000" b="1" baseline="30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17720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00" y="720725"/>
            <a:ext cx="10515600" cy="1325563"/>
          </a:xfrm>
        </p:spPr>
        <p:txBody>
          <a:bodyPr/>
          <a:lstStyle/>
          <a:p>
            <a:r>
              <a:rPr lang="en-US" altLang="en-US" sz="3200" b="1" u="sng" dirty="0" smtClean="0">
                <a:solidFill>
                  <a:srgbClr val="1C0892"/>
                </a:solidFill>
                <a:latin typeface="Times New Roman" panose="02020603050405020304" pitchFamily="18" charset="0"/>
                <a:cs typeface="Times New Roman" panose="02020603050405020304" pitchFamily="18" charset="0"/>
              </a:rPr>
              <a:t>Present worth Factor</a:t>
            </a:r>
            <a:r>
              <a:rPr lang="en-US" altLang="en-US" b="1" dirty="0" smtClean="0">
                <a:solidFill>
                  <a:srgbClr val="1C0892"/>
                </a:solidFill>
              </a:rPr>
              <a:t/>
            </a:r>
            <a:br>
              <a:rPr lang="en-US" altLang="en-US" b="1" dirty="0" smtClean="0">
                <a:solidFill>
                  <a:srgbClr val="1C0892"/>
                </a:solidFill>
              </a:rPr>
            </a:br>
            <a:endParaRPr lang="en-AU" dirty="0"/>
          </a:p>
        </p:txBody>
      </p:sp>
      <p:sp>
        <p:nvSpPr>
          <p:cNvPr id="3" name="Content Placeholder 2"/>
          <p:cNvSpPr>
            <a:spLocks noGrp="1"/>
          </p:cNvSpPr>
          <p:nvPr>
            <p:ph idx="1"/>
          </p:nvPr>
        </p:nvSpPr>
        <p:spPr>
          <a:xfrm>
            <a:off x="838200" y="1825624"/>
            <a:ext cx="10515600" cy="4562475"/>
          </a:xfrm>
        </p:spPr>
        <p:txBody>
          <a:bodyPr/>
          <a:lstStyle/>
          <a:p>
            <a:pPr marL="0" indent="0">
              <a:buNone/>
            </a:pPr>
            <a:r>
              <a:rPr lang="en-US" altLang="en-US" b="1" u="sng" dirty="0" smtClean="0">
                <a:solidFill>
                  <a:srgbClr val="1C0892"/>
                </a:solidFill>
                <a:latin typeface="Times New Roman" panose="02020603050405020304" pitchFamily="18" charset="0"/>
                <a:cs typeface="Times New Roman" panose="02020603050405020304" pitchFamily="18" charset="0"/>
              </a:rPr>
              <a:t>Find P, given A</a:t>
            </a:r>
            <a:r>
              <a:rPr lang="en-US" altLang="en-US" b="1" u="sng" baseline="-25000" dirty="0" smtClean="0">
                <a:solidFill>
                  <a:srgbClr val="1C0892"/>
                </a:solidFill>
                <a:latin typeface="Times New Roman" panose="02020603050405020304" pitchFamily="18" charset="0"/>
                <a:cs typeface="Times New Roman" panose="02020603050405020304" pitchFamily="18" charset="0"/>
              </a:rPr>
              <a:t>1</a:t>
            </a:r>
            <a:r>
              <a:rPr lang="en-US" altLang="en-US" b="1" u="sng" dirty="0" smtClean="0">
                <a:solidFill>
                  <a:srgbClr val="1C0892"/>
                </a:solidFill>
                <a:latin typeface="Times New Roman" panose="02020603050405020304" pitchFamily="18" charset="0"/>
                <a:cs typeface="Times New Roman" panose="02020603050405020304" pitchFamily="18" charset="0"/>
              </a:rPr>
              <a:t>, g, </a:t>
            </a:r>
            <a:r>
              <a:rPr lang="en-US" altLang="en-US" b="1" u="sng" dirty="0" err="1" smtClean="0">
                <a:solidFill>
                  <a:srgbClr val="1C0892"/>
                </a:solidFill>
                <a:latin typeface="Times New Roman" panose="02020603050405020304" pitchFamily="18" charset="0"/>
                <a:cs typeface="Times New Roman" panose="02020603050405020304" pitchFamily="18" charset="0"/>
              </a:rPr>
              <a:t>i</a:t>
            </a:r>
            <a:r>
              <a:rPr lang="en-US" altLang="en-US" b="1" u="sng" dirty="0" smtClean="0">
                <a:solidFill>
                  <a:srgbClr val="1C0892"/>
                </a:solidFill>
                <a:latin typeface="Times New Roman" panose="02020603050405020304" pitchFamily="18" charset="0"/>
                <a:cs typeface="Times New Roman" panose="02020603050405020304" pitchFamily="18" charset="0"/>
              </a:rPr>
              <a:t>, N</a:t>
            </a:r>
          </a:p>
          <a:p>
            <a:pPr marL="0" indent="0">
              <a:buNone/>
            </a:pPr>
            <a:endParaRPr lang="en-US" b="1" u="sng" dirty="0">
              <a:solidFill>
                <a:srgbClr val="1C0892"/>
              </a:solidFill>
              <a:latin typeface="Times New Roman" panose="02020603050405020304" pitchFamily="18" charset="0"/>
              <a:cs typeface="Times New Roman" panose="02020603050405020304" pitchFamily="18" charset="0"/>
            </a:endParaRPr>
          </a:p>
          <a:p>
            <a:pPr marL="0" indent="0">
              <a:buNone/>
            </a:pPr>
            <a:endParaRPr lang="en-AU"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2A0E71D4-EFA8-4E7A-9742-D1BA19F3D4E5}"/>
              </a:ext>
            </a:extLst>
          </p:cNvPr>
          <p:cNvSpPr txBox="1">
            <a:spLocks noChangeArrowheads="1"/>
          </p:cNvSpPr>
          <p:nvPr/>
        </p:nvSpPr>
        <p:spPr>
          <a:xfrm>
            <a:off x="1676400" y="2332037"/>
            <a:ext cx="8229600" cy="45259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r>
              <a:rPr lang="en-US" altLang="en-US" sz="3200" b="1" dirty="0" smtClean="0">
                <a:solidFill>
                  <a:srgbClr val="993300"/>
                </a:solidFill>
              </a:rPr>
              <a:t>P = A</a:t>
            </a:r>
            <a:r>
              <a:rPr lang="en-US" altLang="en-US" sz="3200" b="1" baseline="-25000" dirty="0" smtClean="0">
                <a:solidFill>
                  <a:srgbClr val="993300"/>
                </a:solidFill>
              </a:rPr>
              <a:t>1</a:t>
            </a:r>
            <a:r>
              <a:rPr lang="en-US" altLang="en-US" sz="3200" b="1" dirty="0" smtClean="0">
                <a:solidFill>
                  <a:srgbClr val="993300"/>
                </a:solidFill>
              </a:rPr>
              <a:t> [ 1- (1+g)</a:t>
            </a:r>
            <a:r>
              <a:rPr lang="en-US" altLang="en-US" sz="3200" b="1" baseline="30000" dirty="0" smtClean="0">
                <a:solidFill>
                  <a:srgbClr val="993300"/>
                </a:solidFill>
              </a:rPr>
              <a:t>N</a:t>
            </a:r>
            <a:r>
              <a:rPr lang="en-US" altLang="en-US" sz="3200" b="1" dirty="0" smtClean="0">
                <a:solidFill>
                  <a:srgbClr val="993300"/>
                </a:solidFill>
              </a:rPr>
              <a:t> (1+i) </a:t>
            </a:r>
            <a:r>
              <a:rPr lang="en-US" altLang="en-US" sz="3200" b="1" baseline="30000" dirty="0" smtClean="0">
                <a:solidFill>
                  <a:srgbClr val="993300"/>
                </a:solidFill>
              </a:rPr>
              <a:t>–N</a:t>
            </a:r>
            <a:r>
              <a:rPr lang="en-US" altLang="en-US" sz="3200" b="1" dirty="0" smtClean="0">
                <a:solidFill>
                  <a:srgbClr val="993300"/>
                </a:solidFill>
              </a:rPr>
              <a:t> ]</a:t>
            </a:r>
          </a:p>
          <a:p>
            <a:pPr algn="ctr">
              <a:buFontTx/>
              <a:buNone/>
            </a:pPr>
            <a:r>
              <a:rPr lang="en-US" altLang="en-US" sz="3200" b="1" dirty="0" smtClean="0">
                <a:solidFill>
                  <a:srgbClr val="993300"/>
                </a:solidFill>
              </a:rPr>
              <a:t>               </a:t>
            </a:r>
            <a:r>
              <a:rPr lang="en-US" altLang="en-US" sz="3200" b="1" dirty="0" err="1" smtClean="0">
                <a:solidFill>
                  <a:srgbClr val="993300"/>
                </a:solidFill>
              </a:rPr>
              <a:t>i</a:t>
            </a:r>
            <a:r>
              <a:rPr lang="en-US" altLang="en-US" sz="3200" b="1" dirty="0" smtClean="0">
                <a:solidFill>
                  <a:srgbClr val="993300"/>
                </a:solidFill>
              </a:rPr>
              <a:t> – g</a:t>
            </a:r>
          </a:p>
          <a:p>
            <a:pPr algn="ctr">
              <a:buFontTx/>
              <a:buNone/>
            </a:pPr>
            <a:endParaRPr lang="en-US" altLang="en-US" sz="3200" b="1" dirty="0" smtClean="0">
              <a:solidFill>
                <a:srgbClr val="993300"/>
              </a:solidFill>
            </a:endParaRPr>
          </a:p>
          <a:p>
            <a:pPr algn="ctr">
              <a:buFontTx/>
              <a:buNone/>
            </a:pPr>
            <a:r>
              <a:rPr lang="en-US" altLang="en-US" sz="3200" b="1" dirty="0" smtClean="0">
                <a:solidFill>
                  <a:srgbClr val="993300"/>
                </a:solidFill>
              </a:rPr>
              <a:t>P = [NA</a:t>
            </a:r>
            <a:r>
              <a:rPr lang="en-US" altLang="en-US" sz="3200" b="1" baseline="-25000" dirty="0" smtClean="0">
                <a:solidFill>
                  <a:srgbClr val="993300"/>
                </a:solidFill>
              </a:rPr>
              <a:t>1</a:t>
            </a:r>
            <a:r>
              <a:rPr lang="en-US" altLang="en-US" sz="3200" b="1" dirty="0" smtClean="0">
                <a:solidFill>
                  <a:srgbClr val="993300"/>
                </a:solidFill>
              </a:rPr>
              <a:t>/ (1+i)]</a:t>
            </a:r>
          </a:p>
          <a:p>
            <a:pPr>
              <a:buFontTx/>
              <a:buNone/>
            </a:pPr>
            <a:r>
              <a:rPr lang="en-US" altLang="en-US" sz="3200" b="1" dirty="0" smtClean="0">
                <a:solidFill>
                  <a:srgbClr val="993300"/>
                </a:solidFill>
              </a:rPr>
              <a:t>Functionally, </a:t>
            </a:r>
          </a:p>
          <a:p>
            <a:pPr>
              <a:buFontTx/>
              <a:buNone/>
            </a:pPr>
            <a:r>
              <a:rPr lang="en-US" altLang="en-US" sz="3200" b="1" dirty="0" smtClean="0">
                <a:solidFill>
                  <a:srgbClr val="993300"/>
                </a:solidFill>
              </a:rPr>
              <a:t>              P = A</a:t>
            </a:r>
            <a:r>
              <a:rPr lang="en-US" altLang="en-US" sz="3200" b="1" baseline="-25000" dirty="0" smtClean="0">
                <a:solidFill>
                  <a:srgbClr val="993300"/>
                </a:solidFill>
              </a:rPr>
              <a:t>1</a:t>
            </a:r>
            <a:r>
              <a:rPr lang="en-US" altLang="en-US" sz="3200" b="1" dirty="0" smtClean="0">
                <a:solidFill>
                  <a:srgbClr val="993300"/>
                </a:solidFill>
              </a:rPr>
              <a:t> (P/A</a:t>
            </a:r>
            <a:r>
              <a:rPr lang="en-US" altLang="en-US" sz="3200" b="1" baseline="-25000" dirty="0" smtClean="0">
                <a:solidFill>
                  <a:srgbClr val="993300"/>
                </a:solidFill>
              </a:rPr>
              <a:t>1</a:t>
            </a:r>
            <a:r>
              <a:rPr lang="en-US" altLang="en-US" sz="3200" b="1" dirty="0" smtClean="0">
                <a:solidFill>
                  <a:srgbClr val="993300"/>
                </a:solidFill>
              </a:rPr>
              <a:t>, g, </a:t>
            </a:r>
            <a:r>
              <a:rPr lang="en-US" altLang="en-US" sz="3200" b="1" dirty="0" err="1" smtClean="0">
                <a:solidFill>
                  <a:srgbClr val="993300"/>
                </a:solidFill>
              </a:rPr>
              <a:t>i</a:t>
            </a:r>
            <a:r>
              <a:rPr lang="en-US" altLang="en-US" sz="3200" b="1" dirty="0" smtClean="0">
                <a:solidFill>
                  <a:srgbClr val="993300"/>
                </a:solidFill>
              </a:rPr>
              <a:t>, N)</a:t>
            </a:r>
          </a:p>
          <a:p>
            <a:pPr>
              <a:buFontTx/>
              <a:buNone/>
            </a:pPr>
            <a:r>
              <a:rPr lang="en-US" altLang="en-US" b="1" i="1" dirty="0" smtClean="0">
                <a:solidFill>
                  <a:schemeClr val="accent2"/>
                </a:solidFill>
              </a:rPr>
              <a:t>   </a:t>
            </a:r>
            <a:r>
              <a:rPr lang="en-US" altLang="en-US" b="1" i="1" dirty="0" smtClean="0">
                <a:solidFill>
                  <a:srgbClr val="1C0892"/>
                </a:solidFill>
              </a:rPr>
              <a:t>Geometric gradient series present worth factor</a:t>
            </a:r>
            <a:endParaRPr lang="en-US" altLang="en-US" b="1" i="1" dirty="0">
              <a:solidFill>
                <a:srgbClr val="1C0892"/>
              </a:solidFill>
            </a:endParaRPr>
          </a:p>
        </p:txBody>
      </p:sp>
      <p:sp>
        <p:nvSpPr>
          <p:cNvPr id="5" name="Text Box 5">
            <a:extLst>
              <a:ext uri="{FF2B5EF4-FFF2-40B4-BE49-F238E27FC236}">
                <a16:creationId xmlns="" xmlns:a16="http://schemas.microsoft.com/office/drawing/2014/main" id="{5DD9543E-3752-4030-8711-3C2C55D39260}"/>
              </a:ext>
            </a:extLst>
          </p:cNvPr>
          <p:cNvSpPr txBox="1">
            <a:spLocks noChangeArrowheads="1"/>
          </p:cNvSpPr>
          <p:nvPr/>
        </p:nvSpPr>
        <p:spPr bwMode="auto">
          <a:xfrm>
            <a:off x="1308100" y="2270125"/>
            <a:ext cx="175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800" b="1" dirty="0">
                <a:solidFill>
                  <a:srgbClr val="FF3300"/>
                </a:solidFill>
              </a:rPr>
              <a:t>If </a:t>
            </a:r>
            <a:r>
              <a:rPr lang="en-US" altLang="en-US" sz="2800" b="1" dirty="0" err="1">
                <a:solidFill>
                  <a:srgbClr val="FF3300"/>
                </a:solidFill>
              </a:rPr>
              <a:t>i</a:t>
            </a:r>
            <a:r>
              <a:rPr lang="en-US" altLang="en-US" sz="2800" b="1" dirty="0">
                <a:solidFill>
                  <a:srgbClr val="FF3300"/>
                </a:solidFill>
              </a:rPr>
              <a:t> </a:t>
            </a:r>
            <a:r>
              <a:rPr lang="en-US" altLang="en-US" sz="2800" b="1" dirty="0">
                <a:solidFill>
                  <a:srgbClr val="FF3300"/>
                </a:solidFill>
                <a:cs typeface="Arial" panose="020B0604020202020204" pitchFamily="34" charset="0"/>
              </a:rPr>
              <a:t>≠ g</a:t>
            </a:r>
          </a:p>
        </p:txBody>
      </p:sp>
      <p:sp>
        <p:nvSpPr>
          <p:cNvPr id="6" name="Text Box 6">
            <a:extLst>
              <a:ext uri="{FF2B5EF4-FFF2-40B4-BE49-F238E27FC236}">
                <a16:creationId xmlns="" xmlns:a16="http://schemas.microsoft.com/office/drawing/2014/main" id="{743E6142-9A88-43B0-90B2-CD5D88F63FF2}"/>
              </a:ext>
            </a:extLst>
          </p:cNvPr>
          <p:cNvSpPr txBox="1">
            <a:spLocks noChangeArrowheads="1"/>
          </p:cNvSpPr>
          <p:nvPr/>
        </p:nvSpPr>
        <p:spPr bwMode="auto">
          <a:xfrm>
            <a:off x="1384300" y="4022725"/>
            <a:ext cx="175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800" b="1" dirty="0">
                <a:solidFill>
                  <a:srgbClr val="FF3300"/>
                </a:solidFill>
              </a:rPr>
              <a:t>If </a:t>
            </a:r>
            <a:r>
              <a:rPr lang="en-US" altLang="en-US" sz="2800" b="1" dirty="0" err="1">
                <a:solidFill>
                  <a:srgbClr val="FF3300"/>
                </a:solidFill>
              </a:rPr>
              <a:t>i</a:t>
            </a:r>
            <a:r>
              <a:rPr lang="en-US" altLang="en-US" sz="2800" b="1" dirty="0">
                <a:solidFill>
                  <a:srgbClr val="FF3300"/>
                </a:solidFill>
              </a:rPr>
              <a:t> </a:t>
            </a:r>
            <a:r>
              <a:rPr lang="en-US" altLang="en-US" sz="2800" b="1" dirty="0">
                <a:solidFill>
                  <a:srgbClr val="FF3300"/>
                </a:solidFill>
                <a:cs typeface="Arial" panose="020B0604020202020204" pitchFamily="34" charset="0"/>
              </a:rPr>
              <a:t>= g</a:t>
            </a:r>
          </a:p>
        </p:txBody>
      </p:sp>
      <p:sp>
        <p:nvSpPr>
          <p:cNvPr id="7" name="Line 4">
            <a:extLst>
              <a:ext uri="{FF2B5EF4-FFF2-40B4-BE49-F238E27FC236}">
                <a16:creationId xmlns="" xmlns:a16="http://schemas.microsoft.com/office/drawing/2014/main" id="{1C52E949-8994-4B6C-9085-9218636DE0DD}"/>
              </a:ext>
            </a:extLst>
          </p:cNvPr>
          <p:cNvSpPr>
            <a:spLocks noChangeShapeType="1"/>
          </p:cNvSpPr>
          <p:nvPr/>
        </p:nvSpPr>
        <p:spPr bwMode="auto">
          <a:xfrm>
            <a:off x="4186582" y="2933697"/>
            <a:ext cx="3776318" cy="2"/>
          </a:xfrm>
          <a:prstGeom prst="line">
            <a:avLst/>
          </a:prstGeom>
          <a:noFill/>
          <a:ln w="28575">
            <a:solidFill>
              <a:srgbClr val="C00000"/>
            </a:solidFill>
            <a:round/>
            <a:headEnd/>
            <a:tailEnd/>
          </a:ln>
          <a:extLst>
            <a:ext uri="{909E8E84-426E-40DD-AFC4-6F175D3DCCD1}">
              <a14:hiddenFill xmlns:a14="http://schemas.microsoft.com/office/drawing/2010/main">
                <a:noFill/>
              </a14:hiddenFill>
            </a:ext>
          </a:extLst>
        </p:spPr>
        <p:txBody>
          <a:bodyPr/>
          <a:lstStyle/>
          <a:p>
            <a:endParaRPr lang="en-AU"/>
          </a:p>
        </p:txBody>
      </p:sp>
    </p:spTree>
    <p:extLst>
      <p:ext uri="{BB962C8B-B14F-4D97-AF65-F5344CB8AC3E}">
        <p14:creationId xmlns:p14="http://schemas.microsoft.com/office/powerpoint/2010/main" val="352221511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251511"/>
            <a:ext cx="10515600" cy="1325563"/>
          </a:xfrm>
        </p:spPr>
        <p:txBody>
          <a:bodyPr>
            <a:normAutofit/>
          </a:bodyPr>
          <a:lstStyle/>
          <a:p>
            <a:r>
              <a:rPr lang="en-US" altLang="en-US" sz="3200" b="1" u="sng" dirty="0" smtClean="0">
                <a:solidFill>
                  <a:srgbClr val="1C0892"/>
                </a:solidFill>
                <a:latin typeface="Times New Roman" panose="02020603050405020304" pitchFamily="18" charset="0"/>
                <a:cs typeface="Times New Roman" panose="02020603050405020304" pitchFamily="18" charset="0"/>
              </a:rPr>
              <a:t>Future worth Factor</a:t>
            </a:r>
            <a:endParaRPr lang="en-AU" sz="3200" dirty="0"/>
          </a:p>
        </p:txBody>
      </p:sp>
      <p:sp>
        <p:nvSpPr>
          <p:cNvPr id="4" name="Rectangle 3">
            <a:extLst>
              <a:ext uri="{FF2B5EF4-FFF2-40B4-BE49-F238E27FC236}">
                <a16:creationId xmlns="" xmlns:a16="http://schemas.microsoft.com/office/drawing/2014/main" id="{85200D24-193D-404F-BE34-314290A46B73}"/>
              </a:ext>
            </a:extLst>
          </p:cNvPr>
          <p:cNvSpPr>
            <a:spLocks noGrp="1" noChangeArrowheads="1"/>
          </p:cNvSpPr>
          <p:nvPr>
            <p:ph idx="1"/>
          </p:nvPr>
        </p:nvSpPr>
        <p:spPr>
          <a:xfrm>
            <a:off x="952500" y="2066925"/>
            <a:ext cx="10515600" cy="4351338"/>
          </a:xfrm>
        </p:spPr>
        <p:txBody>
          <a:bodyPr>
            <a:normAutofit lnSpcReduction="10000"/>
          </a:bodyPr>
          <a:lstStyle/>
          <a:p>
            <a:pPr eaLnBrk="1" hangingPunct="1">
              <a:buFontTx/>
              <a:buNone/>
            </a:pPr>
            <a:r>
              <a:rPr lang="en-US" altLang="en-US" dirty="0"/>
              <a:t>  </a:t>
            </a:r>
          </a:p>
          <a:p>
            <a:pPr eaLnBrk="1" hangingPunct="1">
              <a:buFontTx/>
              <a:buNone/>
            </a:pPr>
            <a:r>
              <a:rPr lang="en-US" altLang="en-US" b="1" dirty="0"/>
              <a:t>                                       </a:t>
            </a:r>
            <a:r>
              <a:rPr lang="en-US" altLang="en-US" sz="3200" b="1" dirty="0">
                <a:solidFill>
                  <a:srgbClr val="993300"/>
                </a:solidFill>
              </a:rPr>
              <a:t>F =   A</a:t>
            </a:r>
            <a:r>
              <a:rPr lang="en-US" altLang="en-US" sz="3200" b="1" baseline="-25000" dirty="0">
                <a:solidFill>
                  <a:srgbClr val="993300"/>
                </a:solidFill>
              </a:rPr>
              <a:t>1</a:t>
            </a:r>
            <a:r>
              <a:rPr lang="en-US" altLang="en-US" sz="3200" b="1" dirty="0">
                <a:solidFill>
                  <a:srgbClr val="993300"/>
                </a:solidFill>
              </a:rPr>
              <a:t> [  (1+i)</a:t>
            </a:r>
            <a:r>
              <a:rPr lang="en-US" altLang="en-US" sz="3200" b="1" baseline="30000" dirty="0">
                <a:solidFill>
                  <a:srgbClr val="993300"/>
                </a:solidFill>
              </a:rPr>
              <a:t>N</a:t>
            </a:r>
            <a:r>
              <a:rPr lang="en-US" altLang="en-US" sz="3200" b="1" dirty="0">
                <a:solidFill>
                  <a:srgbClr val="993300"/>
                </a:solidFill>
              </a:rPr>
              <a:t> – (1+g)</a:t>
            </a:r>
            <a:r>
              <a:rPr lang="en-US" altLang="en-US" sz="3200" b="1" baseline="30000" dirty="0">
                <a:solidFill>
                  <a:srgbClr val="993300"/>
                </a:solidFill>
              </a:rPr>
              <a:t>N  </a:t>
            </a:r>
            <a:r>
              <a:rPr lang="en-US" altLang="en-US" sz="3200" b="1" dirty="0">
                <a:solidFill>
                  <a:srgbClr val="993300"/>
                </a:solidFill>
              </a:rPr>
              <a:t>]</a:t>
            </a:r>
          </a:p>
          <a:p>
            <a:pPr eaLnBrk="1" hangingPunct="1">
              <a:buFontTx/>
              <a:buNone/>
            </a:pPr>
            <a:r>
              <a:rPr lang="en-US" altLang="en-US" sz="3200" b="1" dirty="0">
                <a:solidFill>
                  <a:srgbClr val="993300"/>
                </a:solidFill>
              </a:rPr>
              <a:t>                                   </a:t>
            </a:r>
            <a:r>
              <a:rPr lang="en-US" altLang="en-US" sz="3200" b="1" dirty="0" smtClean="0">
                <a:solidFill>
                  <a:srgbClr val="993300"/>
                </a:solidFill>
              </a:rPr>
              <a:t>                       </a:t>
            </a:r>
            <a:r>
              <a:rPr lang="en-US" altLang="en-US" sz="3200" b="1" dirty="0" err="1">
                <a:solidFill>
                  <a:srgbClr val="993300"/>
                </a:solidFill>
              </a:rPr>
              <a:t>i</a:t>
            </a:r>
            <a:r>
              <a:rPr lang="en-US" altLang="en-US" sz="3200" b="1" dirty="0">
                <a:solidFill>
                  <a:srgbClr val="993300"/>
                </a:solidFill>
              </a:rPr>
              <a:t>-g</a:t>
            </a:r>
          </a:p>
          <a:p>
            <a:pPr eaLnBrk="1" hangingPunct="1">
              <a:buFontTx/>
              <a:buNone/>
            </a:pPr>
            <a:endParaRPr lang="en-US" altLang="en-US" b="1" dirty="0">
              <a:solidFill>
                <a:srgbClr val="993300"/>
              </a:solidFill>
            </a:endParaRPr>
          </a:p>
          <a:p>
            <a:pPr eaLnBrk="1" hangingPunct="1">
              <a:buFontTx/>
              <a:buNone/>
            </a:pPr>
            <a:r>
              <a:rPr lang="en-US" altLang="en-US" b="1" dirty="0"/>
              <a:t>      </a:t>
            </a:r>
            <a:r>
              <a:rPr lang="en-US" altLang="en-US" sz="3200" b="1" dirty="0">
                <a:solidFill>
                  <a:srgbClr val="993300"/>
                </a:solidFill>
              </a:rPr>
              <a:t>F = NA</a:t>
            </a:r>
            <a:r>
              <a:rPr lang="en-US" altLang="en-US" sz="3200" b="1" baseline="-25000" dirty="0">
                <a:solidFill>
                  <a:srgbClr val="993300"/>
                </a:solidFill>
              </a:rPr>
              <a:t>1</a:t>
            </a:r>
            <a:r>
              <a:rPr lang="en-US" altLang="en-US" sz="3200" b="1" dirty="0">
                <a:solidFill>
                  <a:srgbClr val="993300"/>
                </a:solidFill>
              </a:rPr>
              <a:t>(1+i)</a:t>
            </a:r>
            <a:r>
              <a:rPr lang="en-US" altLang="en-US" sz="3200" b="1" baseline="30000" dirty="0">
                <a:solidFill>
                  <a:srgbClr val="993300"/>
                </a:solidFill>
              </a:rPr>
              <a:t>N-1</a:t>
            </a:r>
          </a:p>
          <a:p>
            <a:pPr eaLnBrk="1" hangingPunct="1">
              <a:buFontTx/>
              <a:buNone/>
            </a:pPr>
            <a:endParaRPr lang="en-US" altLang="en-US" b="1" baseline="30000" dirty="0">
              <a:solidFill>
                <a:srgbClr val="993300"/>
              </a:solidFill>
            </a:endParaRPr>
          </a:p>
          <a:p>
            <a:pPr eaLnBrk="1" hangingPunct="1">
              <a:buFontTx/>
              <a:buNone/>
            </a:pPr>
            <a:r>
              <a:rPr lang="en-US" altLang="en-US" sz="3200" b="1" dirty="0">
                <a:solidFill>
                  <a:srgbClr val="993300"/>
                </a:solidFill>
              </a:rPr>
              <a:t>Functionally, </a:t>
            </a:r>
          </a:p>
          <a:p>
            <a:pPr eaLnBrk="1" hangingPunct="1">
              <a:buFontTx/>
              <a:buNone/>
            </a:pPr>
            <a:r>
              <a:rPr lang="en-US" altLang="en-US" sz="3200" b="1" dirty="0">
                <a:solidFill>
                  <a:srgbClr val="993300"/>
                </a:solidFill>
              </a:rPr>
              <a:t>              F= A</a:t>
            </a:r>
            <a:r>
              <a:rPr lang="en-US" altLang="en-US" sz="3200" b="1" baseline="-25000" dirty="0">
                <a:solidFill>
                  <a:srgbClr val="993300"/>
                </a:solidFill>
              </a:rPr>
              <a:t>1</a:t>
            </a:r>
            <a:r>
              <a:rPr lang="en-US" altLang="en-US" sz="3200" b="1" dirty="0">
                <a:solidFill>
                  <a:srgbClr val="993300"/>
                </a:solidFill>
              </a:rPr>
              <a:t> (F/A</a:t>
            </a:r>
            <a:r>
              <a:rPr lang="en-US" altLang="en-US" sz="3200" b="1" baseline="-25000" dirty="0">
                <a:solidFill>
                  <a:srgbClr val="993300"/>
                </a:solidFill>
              </a:rPr>
              <a:t>1</a:t>
            </a:r>
            <a:r>
              <a:rPr lang="en-US" altLang="en-US" sz="3200" b="1" dirty="0">
                <a:solidFill>
                  <a:srgbClr val="993300"/>
                </a:solidFill>
              </a:rPr>
              <a:t>, g, </a:t>
            </a:r>
            <a:r>
              <a:rPr lang="en-US" altLang="en-US" sz="3200" b="1" dirty="0" err="1">
                <a:solidFill>
                  <a:srgbClr val="993300"/>
                </a:solidFill>
              </a:rPr>
              <a:t>i</a:t>
            </a:r>
            <a:r>
              <a:rPr lang="en-US" altLang="en-US" sz="3200" b="1" dirty="0">
                <a:solidFill>
                  <a:srgbClr val="993300"/>
                </a:solidFill>
              </a:rPr>
              <a:t>, N)</a:t>
            </a:r>
            <a:endParaRPr lang="en-US" altLang="en-US" sz="3200" b="1" baseline="30000" dirty="0">
              <a:solidFill>
                <a:srgbClr val="993300"/>
              </a:solidFill>
            </a:endParaRPr>
          </a:p>
          <a:p>
            <a:pPr eaLnBrk="1" hangingPunct="1">
              <a:buFontTx/>
              <a:buNone/>
            </a:pPr>
            <a:r>
              <a:rPr lang="en-US" altLang="en-US" b="1" i="1" dirty="0">
                <a:solidFill>
                  <a:srgbClr val="1C0892"/>
                </a:solidFill>
              </a:rPr>
              <a:t>Geometric gradient series future worth factor</a:t>
            </a:r>
          </a:p>
        </p:txBody>
      </p:sp>
      <p:sp>
        <p:nvSpPr>
          <p:cNvPr id="5" name="Text Box 5">
            <a:extLst>
              <a:ext uri="{FF2B5EF4-FFF2-40B4-BE49-F238E27FC236}">
                <a16:creationId xmlns="" xmlns:a16="http://schemas.microsoft.com/office/drawing/2014/main" id="{F64ADC61-2D0B-42AB-B9CC-6C55F19226C5}"/>
              </a:ext>
            </a:extLst>
          </p:cNvPr>
          <p:cNvSpPr txBox="1">
            <a:spLocks noChangeArrowheads="1"/>
          </p:cNvSpPr>
          <p:nvPr/>
        </p:nvSpPr>
        <p:spPr bwMode="auto">
          <a:xfrm>
            <a:off x="1943100" y="1955801"/>
            <a:ext cx="175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800" b="1" dirty="0">
                <a:solidFill>
                  <a:srgbClr val="FF3300"/>
                </a:solidFill>
              </a:rPr>
              <a:t>If </a:t>
            </a:r>
            <a:r>
              <a:rPr lang="en-US" altLang="en-US" sz="2800" b="1" dirty="0" err="1">
                <a:solidFill>
                  <a:srgbClr val="FF3300"/>
                </a:solidFill>
              </a:rPr>
              <a:t>i</a:t>
            </a:r>
            <a:r>
              <a:rPr lang="en-US" altLang="en-US" sz="2800" b="1" dirty="0">
                <a:solidFill>
                  <a:srgbClr val="FF3300"/>
                </a:solidFill>
              </a:rPr>
              <a:t> </a:t>
            </a:r>
            <a:r>
              <a:rPr lang="en-US" altLang="en-US" sz="2800" b="1" dirty="0">
                <a:solidFill>
                  <a:srgbClr val="FF3300"/>
                </a:solidFill>
                <a:cs typeface="Arial" panose="020B0604020202020204" pitchFamily="34" charset="0"/>
              </a:rPr>
              <a:t>≠ g</a:t>
            </a:r>
          </a:p>
        </p:txBody>
      </p:sp>
      <p:sp>
        <p:nvSpPr>
          <p:cNvPr id="6" name="Text Box 6">
            <a:extLst>
              <a:ext uri="{FF2B5EF4-FFF2-40B4-BE49-F238E27FC236}">
                <a16:creationId xmlns="" xmlns:a16="http://schemas.microsoft.com/office/drawing/2014/main" id="{6E8604C6-5560-4A34-823C-22CD061CFB1C}"/>
              </a:ext>
            </a:extLst>
          </p:cNvPr>
          <p:cNvSpPr txBox="1">
            <a:spLocks noChangeArrowheads="1"/>
          </p:cNvSpPr>
          <p:nvPr/>
        </p:nvSpPr>
        <p:spPr bwMode="auto">
          <a:xfrm>
            <a:off x="1943100" y="3120921"/>
            <a:ext cx="175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altLang="en-US" sz="2800" b="1" dirty="0">
                <a:solidFill>
                  <a:srgbClr val="FF3300"/>
                </a:solidFill>
              </a:rPr>
              <a:t>If </a:t>
            </a:r>
            <a:r>
              <a:rPr lang="en-US" altLang="en-US" sz="2800" b="1" dirty="0" err="1">
                <a:solidFill>
                  <a:srgbClr val="FF3300"/>
                </a:solidFill>
              </a:rPr>
              <a:t>i</a:t>
            </a:r>
            <a:r>
              <a:rPr lang="en-US" altLang="en-US" sz="2800" b="1" dirty="0">
                <a:solidFill>
                  <a:srgbClr val="FF3300"/>
                </a:solidFill>
              </a:rPr>
              <a:t> </a:t>
            </a:r>
            <a:r>
              <a:rPr lang="en-US" altLang="en-US" sz="2800" b="1" dirty="0">
                <a:solidFill>
                  <a:srgbClr val="FF3300"/>
                </a:solidFill>
                <a:cs typeface="Arial" panose="020B0604020202020204" pitchFamily="34" charset="0"/>
              </a:rPr>
              <a:t>= g</a:t>
            </a:r>
          </a:p>
        </p:txBody>
      </p:sp>
      <p:sp>
        <p:nvSpPr>
          <p:cNvPr id="7" name="Rectangle 6"/>
          <p:cNvSpPr/>
          <p:nvPr/>
        </p:nvSpPr>
        <p:spPr>
          <a:xfrm>
            <a:off x="1066800" y="1309470"/>
            <a:ext cx="6096000" cy="954107"/>
          </a:xfrm>
          <a:prstGeom prst="rect">
            <a:avLst/>
          </a:prstGeom>
        </p:spPr>
        <p:txBody>
          <a:bodyPr>
            <a:spAutoFit/>
          </a:bodyPr>
          <a:lstStyle/>
          <a:p>
            <a:r>
              <a:rPr lang="en-US" altLang="en-US" sz="2800" b="1" u="sng" dirty="0" smtClean="0">
                <a:solidFill>
                  <a:srgbClr val="1C0892"/>
                </a:solidFill>
                <a:latin typeface="Times New Roman" panose="02020603050405020304" pitchFamily="18" charset="0"/>
                <a:cs typeface="Times New Roman" panose="02020603050405020304" pitchFamily="18" charset="0"/>
              </a:rPr>
              <a:t>Find F, given A</a:t>
            </a:r>
            <a:r>
              <a:rPr lang="en-US" altLang="en-US" sz="2800" b="1" u="sng" baseline="-25000" dirty="0" smtClean="0">
                <a:solidFill>
                  <a:srgbClr val="1C0892"/>
                </a:solidFill>
                <a:latin typeface="Times New Roman" panose="02020603050405020304" pitchFamily="18" charset="0"/>
                <a:cs typeface="Times New Roman" panose="02020603050405020304" pitchFamily="18" charset="0"/>
              </a:rPr>
              <a:t>1</a:t>
            </a:r>
            <a:r>
              <a:rPr lang="en-US" altLang="en-US" sz="2800" b="1" u="sng" dirty="0" smtClean="0">
                <a:solidFill>
                  <a:srgbClr val="1C0892"/>
                </a:solidFill>
                <a:latin typeface="Times New Roman" panose="02020603050405020304" pitchFamily="18" charset="0"/>
                <a:cs typeface="Times New Roman" panose="02020603050405020304" pitchFamily="18" charset="0"/>
              </a:rPr>
              <a:t>, g, </a:t>
            </a:r>
            <a:r>
              <a:rPr lang="en-US" altLang="en-US" sz="2800" b="1" u="sng" dirty="0" err="1" smtClean="0">
                <a:solidFill>
                  <a:srgbClr val="1C0892"/>
                </a:solidFill>
                <a:latin typeface="Times New Roman" panose="02020603050405020304" pitchFamily="18" charset="0"/>
                <a:cs typeface="Times New Roman" panose="02020603050405020304" pitchFamily="18" charset="0"/>
              </a:rPr>
              <a:t>i</a:t>
            </a:r>
            <a:r>
              <a:rPr lang="en-US" altLang="en-US" sz="2800" b="1" u="sng" dirty="0" smtClean="0">
                <a:solidFill>
                  <a:srgbClr val="1C0892"/>
                </a:solidFill>
                <a:latin typeface="Times New Roman" panose="02020603050405020304" pitchFamily="18" charset="0"/>
                <a:cs typeface="Times New Roman" panose="02020603050405020304" pitchFamily="18" charset="0"/>
              </a:rPr>
              <a:t>, N</a:t>
            </a:r>
            <a:br>
              <a:rPr lang="en-US" altLang="en-US" sz="2800" b="1" u="sng" dirty="0" smtClean="0">
                <a:solidFill>
                  <a:srgbClr val="1C0892"/>
                </a:solidFill>
                <a:latin typeface="Times New Roman" panose="02020603050405020304" pitchFamily="18" charset="0"/>
                <a:cs typeface="Times New Roman" panose="02020603050405020304" pitchFamily="18" charset="0"/>
              </a:rPr>
            </a:br>
            <a:endParaRPr lang="en-AU" sz="2800" b="1" dirty="0"/>
          </a:p>
        </p:txBody>
      </p:sp>
      <p:sp>
        <p:nvSpPr>
          <p:cNvPr id="8" name="Line 4">
            <a:extLst>
              <a:ext uri="{FF2B5EF4-FFF2-40B4-BE49-F238E27FC236}">
                <a16:creationId xmlns="" xmlns:a16="http://schemas.microsoft.com/office/drawing/2014/main" id="{1C52E949-8994-4B6C-9085-9218636DE0DD}"/>
              </a:ext>
            </a:extLst>
          </p:cNvPr>
          <p:cNvSpPr>
            <a:spLocks noChangeShapeType="1"/>
          </p:cNvSpPr>
          <p:nvPr/>
        </p:nvSpPr>
        <p:spPr bwMode="auto">
          <a:xfrm>
            <a:off x="4686300" y="3120919"/>
            <a:ext cx="3776318" cy="2"/>
          </a:xfrm>
          <a:prstGeom prst="line">
            <a:avLst/>
          </a:prstGeom>
          <a:noFill/>
          <a:ln w="28575">
            <a:solidFill>
              <a:srgbClr val="C00000"/>
            </a:solidFill>
            <a:round/>
            <a:headEnd/>
            <a:tailEnd/>
          </a:ln>
          <a:extLst>
            <a:ext uri="{909E8E84-426E-40DD-AFC4-6F175D3DCCD1}">
              <a14:hiddenFill xmlns:a14="http://schemas.microsoft.com/office/drawing/2010/main">
                <a:noFill/>
              </a14:hiddenFill>
            </a:ext>
          </a:extLst>
        </p:spPr>
        <p:txBody>
          <a:bodyPr/>
          <a:lstStyle/>
          <a:p>
            <a:endParaRPr lang="en-AU"/>
          </a:p>
        </p:txBody>
      </p:sp>
    </p:spTree>
    <p:extLst>
      <p:ext uri="{BB962C8B-B14F-4D97-AF65-F5344CB8AC3E}">
        <p14:creationId xmlns:p14="http://schemas.microsoft.com/office/powerpoint/2010/main" val="2828434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7141" y="274973"/>
            <a:ext cx="10515600" cy="1325563"/>
          </a:xfrm>
        </p:spPr>
        <p:txBody>
          <a:bodyPr>
            <a:normAutofit/>
          </a:bodyPr>
          <a:lstStyle/>
          <a:p>
            <a:r>
              <a:rPr lang="en-AU" sz="3200" b="1" dirty="0">
                <a:solidFill>
                  <a:srgbClr val="1C0892"/>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619259" y="1387743"/>
            <a:ext cx="9348989" cy="5038815"/>
          </a:xfrm>
        </p:spPr>
        <p:txBody>
          <a:bodyPr>
            <a:normAutofit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[1] </a:t>
            </a:r>
            <a:r>
              <a:rPr lang="en-AU" b="1" i="1" dirty="0">
                <a:latin typeface="Times New Roman" panose="02020603050405020304" pitchFamily="18" charset="0"/>
                <a:cs typeface="Times New Roman" panose="02020603050405020304" pitchFamily="18" charset="0"/>
              </a:rPr>
              <a:t>Engineering Economy:</a:t>
            </a:r>
            <a:r>
              <a:rPr lang="en-AU" b="1" dirty="0">
                <a:latin typeface="Times New Roman" panose="02020603050405020304" pitchFamily="18" charset="0"/>
                <a:cs typeface="Times New Roman" panose="02020603050405020304" pitchFamily="18" charset="0"/>
              </a:rPr>
              <a:t> William G. Sullivan, James A. </a:t>
            </a:r>
            <a:r>
              <a:rPr lang="en-AU" b="1" dirty="0" err="1">
                <a:latin typeface="Times New Roman" panose="02020603050405020304" pitchFamily="18" charset="0"/>
                <a:cs typeface="Times New Roman" panose="02020603050405020304" pitchFamily="18" charset="0"/>
              </a:rPr>
              <a:t>Bontadelli</a:t>
            </a:r>
            <a:r>
              <a:rPr lang="en-AU" b="1" dirty="0">
                <a:latin typeface="Times New Roman" panose="02020603050405020304" pitchFamily="18" charset="0"/>
                <a:cs typeface="Times New Roman" panose="02020603050405020304" pitchFamily="18" charset="0"/>
              </a:rPr>
              <a:t> &amp; Elin M. Wicks, Eleventh Edition, Pearson Educations, Inc. </a:t>
            </a:r>
            <a:r>
              <a:rPr lang="en-AU" b="1" dirty="0" smtClean="0">
                <a:latin typeface="Times New Roman" panose="02020603050405020304" pitchFamily="18" charset="0"/>
                <a:cs typeface="Times New Roman" panose="02020603050405020304" pitchFamily="18" charset="0"/>
              </a:rPr>
              <a:t>2000 . </a:t>
            </a:r>
          </a:p>
          <a:p>
            <a:pPr marL="0" indent="0" algn="just">
              <a:buNone/>
            </a:pPr>
            <a:r>
              <a:rPr lang="en-AU" b="1" dirty="0" smtClean="0">
                <a:latin typeface="Times New Roman" panose="02020603050405020304" pitchFamily="18" charset="0"/>
                <a:cs typeface="Times New Roman" panose="02020603050405020304" pitchFamily="18" charset="0"/>
              </a:rPr>
              <a:t>[2] </a:t>
            </a:r>
            <a:r>
              <a:rPr lang="en-AU" b="1" i="1" dirty="0">
                <a:latin typeface="Times New Roman" panose="02020603050405020304" pitchFamily="18" charset="0"/>
                <a:cs typeface="Times New Roman" panose="02020603050405020304" pitchFamily="18" charset="0"/>
              </a:rPr>
              <a:t>Engineering Economics: </a:t>
            </a:r>
            <a:r>
              <a:rPr lang="en-AU" b="1" dirty="0">
                <a:latin typeface="Times New Roman" panose="02020603050405020304" pitchFamily="18" charset="0"/>
                <a:cs typeface="Times New Roman" panose="02020603050405020304" pitchFamily="18" charset="0"/>
              </a:rPr>
              <a:t>James L. Riggs, David D. Bedworth and Sabah U. Randhawa, Fourth Edition, Tata McGraw Hill Education Private Limited, New Delhi, India, 2004. </a:t>
            </a:r>
            <a:endParaRPr lang="en-AU" b="1" dirty="0" smtClean="0">
              <a:latin typeface="Times New Roman" panose="02020603050405020304" pitchFamily="18" charset="0"/>
              <a:cs typeface="Times New Roman" panose="02020603050405020304" pitchFamily="18" charset="0"/>
            </a:endParaRPr>
          </a:p>
          <a:p>
            <a:pPr marL="0" lvl="0" indent="0" algn="just">
              <a:buNone/>
            </a:pPr>
            <a:r>
              <a:rPr lang="en-AU" b="1" dirty="0" smtClean="0">
                <a:latin typeface="Times New Roman" panose="02020603050405020304" pitchFamily="18" charset="0"/>
                <a:cs typeface="Times New Roman" panose="02020603050405020304" pitchFamily="18" charset="0"/>
              </a:rPr>
              <a:t>[3] </a:t>
            </a:r>
            <a:r>
              <a:rPr lang="en-US" b="1" i="1" dirty="0">
                <a:latin typeface="Times New Roman" panose="02020603050405020304" pitchFamily="18" charset="0"/>
                <a:cs typeface="Times New Roman" panose="02020603050405020304" pitchFamily="18" charset="0"/>
              </a:rPr>
              <a:t>Contemporary Engineering Economics, </a:t>
            </a:r>
            <a:r>
              <a:rPr lang="en-US" b="1" dirty="0">
                <a:latin typeface="Times New Roman" panose="02020603050405020304" pitchFamily="18" charset="0"/>
                <a:cs typeface="Times New Roman" panose="02020603050405020304" pitchFamily="18" charset="0"/>
              </a:rPr>
              <a:t>Chan S. Park Second Edition, </a:t>
            </a:r>
            <a:r>
              <a:rPr lang="en-US" b="1" dirty="0" smtClean="0">
                <a:latin typeface="Times New Roman" panose="02020603050405020304" pitchFamily="18" charset="0"/>
                <a:cs typeface="Times New Roman" panose="02020603050405020304" pitchFamily="18" charset="0"/>
              </a:rPr>
              <a:t>Addison-Wesley </a:t>
            </a:r>
            <a:r>
              <a:rPr lang="en-US" b="1" dirty="0">
                <a:latin typeface="Times New Roman" panose="02020603050405020304" pitchFamily="18" charset="0"/>
                <a:cs typeface="Times New Roman" panose="02020603050405020304" pitchFamily="18" charset="0"/>
              </a:rPr>
              <a:t>Publishing Company, 1997. </a:t>
            </a:r>
            <a:endParaRPr lang="en-AU" b="1" dirty="0">
              <a:latin typeface="Times New Roman" panose="02020603050405020304" pitchFamily="18" charset="0"/>
              <a:cs typeface="Times New Roman" panose="02020603050405020304" pitchFamily="18" charset="0"/>
            </a:endParaRPr>
          </a:p>
          <a:p>
            <a:pPr marL="0" indent="0" algn="just">
              <a:buNone/>
            </a:pPr>
            <a:r>
              <a:rPr lang="en-AU" b="1" dirty="0">
                <a:latin typeface="Times New Roman" panose="02020603050405020304" pitchFamily="18" charset="0"/>
                <a:cs typeface="Times New Roman" panose="02020603050405020304" pitchFamily="18" charset="0"/>
              </a:rPr>
              <a:t>[4] </a:t>
            </a:r>
            <a:r>
              <a:rPr lang="en-AU" b="1" i="1" dirty="0">
                <a:latin typeface="Times New Roman" panose="02020603050405020304" pitchFamily="18" charset="0"/>
                <a:cs typeface="Times New Roman" panose="02020603050405020304" pitchFamily="18" charset="0"/>
              </a:rPr>
              <a:t>Basics of Engineering Economy: </a:t>
            </a:r>
            <a:r>
              <a:rPr lang="en-AU" b="1" dirty="0">
                <a:latin typeface="Times New Roman" panose="02020603050405020304" pitchFamily="18" charset="0"/>
                <a:cs typeface="Times New Roman" panose="02020603050405020304" pitchFamily="18" charset="0"/>
              </a:rPr>
              <a:t>Leland Blank and Anthony </a:t>
            </a:r>
            <a:r>
              <a:rPr lang="en-AU" b="1" dirty="0" err="1">
                <a:latin typeface="Times New Roman" panose="02020603050405020304" pitchFamily="18" charset="0"/>
                <a:cs typeface="Times New Roman" panose="02020603050405020304" pitchFamily="18" charset="0"/>
              </a:rPr>
              <a:t>Tarquin</a:t>
            </a:r>
            <a:r>
              <a:rPr lang="en-AU" b="1" dirty="0">
                <a:latin typeface="Times New Roman" panose="02020603050405020304" pitchFamily="18" charset="0"/>
                <a:cs typeface="Times New Roman" panose="02020603050405020304" pitchFamily="18" charset="0"/>
              </a:rPr>
              <a:t>, Indian Edition, Tata McGraw Hill Education Private Limited, New Delhi, India, 2013.</a:t>
            </a:r>
          </a:p>
          <a:p>
            <a:pPr marL="0" indent="0" algn="just">
              <a:buNone/>
            </a:pPr>
            <a:endParaRPr lang="en-AU" b="1" dirty="0">
              <a:latin typeface="Times New Roman" panose="02020603050405020304" pitchFamily="18" charset="0"/>
              <a:cs typeface="Times New Roman" panose="02020603050405020304" pitchFamily="18" charset="0"/>
            </a:endParaRPr>
          </a:p>
          <a:p>
            <a:pPr marL="0" indent="0" algn="just">
              <a:buNone/>
            </a:pPr>
            <a:endParaRPr lang="en-AU" b="1" dirty="0">
              <a:latin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100813232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170" y="2868814"/>
            <a:ext cx="10515600" cy="1239547"/>
          </a:xfrm>
        </p:spPr>
        <p:txBody>
          <a:bodyPr>
            <a:normAutofit/>
          </a:bodyPr>
          <a:lstStyle/>
          <a:p>
            <a:pPr marL="0" indent="0" algn="ctr">
              <a:buNone/>
            </a:pPr>
            <a:r>
              <a:rPr lang="en-AU" sz="8000" dirty="0" smtClean="0"/>
              <a:t>THANK YOU</a:t>
            </a:r>
            <a:endParaRPr lang="en-AU" sz="8000" dirty="0"/>
          </a:p>
        </p:txBody>
      </p:sp>
    </p:spTree>
    <p:extLst>
      <p:ext uri="{BB962C8B-B14F-4D97-AF65-F5344CB8AC3E}">
        <p14:creationId xmlns:p14="http://schemas.microsoft.com/office/powerpoint/2010/main" val="8384721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6476</TotalTime>
  <Words>3607</Words>
  <Application>Microsoft Office PowerPoint</Application>
  <PresentationFormat>Widescreen</PresentationFormat>
  <Paragraphs>631</Paragraphs>
  <Slides>51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Constantia</vt:lpstr>
      <vt:lpstr>Times New Roman</vt:lpstr>
      <vt:lpstr>Wingdings</vt:lpstr>
      <vt:lpstr>Office Theme</vt:lpstr>
      <vt:lpstr>PowerPoint Presentation</vt:lpstr>
      <vt:lpstr>Learning Objective</vt:lpstr>
      <vt:lpstr>Introduction </vt:lpstr>
      <vt:lpstr>Uniform/Equal Series</vt:lpstr>
      <vt:lpstr>Interest formula relating uniform/equal series </vt:lpstr>
      <vt:lpstr>Interest formula relating uniform/equal series </vt:lpstr>
      <vt:lpstr>Interest formula relating uniform/equal series  from (Annuity to Future)  </vt:lpstr>
      <vt:lpstr>PowerPoint Presentation</vt:lpstr>
      <vt:lpstr>PowerPoint Presentation</vt:lpstr>
      <vt:lpstr>Example of uniform series compound amount factor</vt:lpstr>
      <vt:lpstr>Example of uniform series compound amount factor (Cont’d….)</vt:lpstr>
      <vt:lpstr>Interest formula relating uniform/equal series  from (Annuity to Present)</vt:lpstr>
      <vt:lpstr>Interest formula relating uniform/equal series  from (Annuity to Present) (Cont’d..)</vt:lpstr>
      <vt:lpstr>Interest formula relating uniform/equal series  from (Annuity to Present) (Cont’d..)</vt:lpstr>
      <vt:lpstr>Example of uniform series present amount factor</vt:lpstr>
      <vt:lpstr>Example of uniform series present amount factor (Cont’d…)</vt:lpstr>
      <vt:lpstr>Interest formula relating uniform/equal series  from (Future to Annuity)  </vt:lpstr>
      <vt:lpstr>Interest formula relating uniform/equal series  from (Future to Annuity) (Cont’d..) </vt:lpstr>
      <vt:lpstr>Sinking Fund </vt:lpstr>
      <vt:lpstr>Example of sinking fund factor</vt:lpstr>
      <vt:lpstr>Example of uniform series present amount factor (Cont’d..)</vt:lpstr>
      <vt:lpstr>Example of sinking fund factor (Cont’d..)</vt:lpstr>
      <vt:lpstr>Interest formula relating uniform/equal series  from (Future to Annuity) </vt:lpstr>
      <vt:lpstr>Interest formula relating uniform/equal series  from (Present to Annuity) </vt:lpstr>
      <vt:lpstr>Example of capital recovery factor (Cont’d..)</vt:lpstr>
      <vt:lpstr>Example of capital recovery factor (Cont’d..)</vt:lpstr>
      <vt:lpstr>Example of capital recovery factor (Cont’d..)</vt:lpstr>
      <vt:lpstr>Gradient Series Cash Flow </vt:lpstr>
      <vt:lpstr>Linear Gradient Series </vt:lpstr>
      <vt:lpstr>Linear Gradient Series (Cont’d …)  </vt:lpstr>
      <vt:lpstr>Linear Gradient Series (Cont’d …)  </vt:lpstr>
      <vt:lpstr>Linear Gradient Series (Cont’d …)  </vt:lpstr>
      <vt:lpstr>Future worth Factor </vt:lpstr>
      <vt:lpstr>Future worth Factor  (Cont’d…)  </vt:lpstr>
      <vt:lpstr>Future Worth Factor Example</vt:lpstr>
      <vt:lpstr>PowerPoint Presentation</vt:lpstr>
      <vt:lpstr>PowerPoint Presentation</vt:lpstr>
      <vt:lpstr>Annual worth Factor</vt:lpstr>
      <vt:lpstr>Annual worth Factor Example</vt:lpstr>
      <vt:lpstr>PowerPoint Presentation</vt:lpstr>
      <vt:lpstr>PowerPoint Presentation</vt:lpstr>
      <vt:lpstr>Present worth Factor</vt:lpstr>
      <vt:lpstr>Present worth Factor Example</vt:lpstr>
      <vt:lpstr>PowerPoint Presentation</vt:lpstr>
      <vt:lpstr>PowerPoint Presentation</vt:lpstr>
      <vt:lpstr>Geometric Gradient Series </vt:lpstr>
      <vt:lpstr>PowerPoint Presentation</vt:lpstr>
      <vt:lpstr>Present worth Factor </vt:lpstr>
      <vt:lpstr>Future worth Factor</vt:lpstr>
      <vt:lpstr>References: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Dell</cp:lastModifiedBy>
  <cp:revision>104</cp:revision>
  <dcterms:created xsi:type="dcterms:W3CDTF">2022-09-06T13:58:26Z</dcterms:created>
  <dcterms:modified xsi:type="dcterms:W3CDTF">2022-09-29T10:39:23Z</dcterms:modified>
</cp:coreProperties>
</file>