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17"/>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6" r:id="rId15"/>
    <p:sldId id="28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A9B9"/>
    <a:srgbClr val="9B7362"/>
    <a:srgbClr val="769762"/>
    <a:srgbClr val="639491"/>
    <a:srgbClr val="6F6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4" d="100"/>
          <a:sy n="74" d="100"/>
        </p:scale>
        <p:origin x="24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48929E-3D69-4DF4-B1A2-44787BD8BAD8}"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ru-RU"/>
        </a:p>
      </dgm:t>
    </dgm:pt>
    <dgm:pt modelId="{97C6DFD8-7B6C-4303-B2AD-7C5E1EFAA864}">
      <dgm:prSet phldrT="[Текст]" custT="1"/>
      <dgm:spPr/>
      <dgm:t>
        <a:bodyPr/>
        <a:lstStyle/>
        <a:p>
          <a:r>
            <a:rPr lang="ru-RU" sz="3200" b="0" cap="none" spc="0" dirty="0" smtClean="0">
              <a:ln w="0"/>
              <a:solidFill>
                <a:srgbClr val="002060"/>
              </a:solidFill>
              <a:effectLst>
                <a:reflection blurRad="6350" stA="53000" endA="300" endPos="35500" dir="5400000" sy="-90000" algn="bl" rotWithShape="0"/>
              </a:effectLst>
            </a:rPr>
            <a:t>1</a:t>
          </a:r>
          <a:endParaRPr lang="ru-RU" sz="3200" b="0" cap="none" spc="0" dirty="0">
            <a:ln w="0"/>
            <a:solidFill>
              <a:srgbClr val="002060"/>
            </a:solidFill>
            <a:effectLst>
              <a:reflection blurRad="6350" stA="53000" endA="300" endPos="35500" dir="5400000" sy="-90000" algn="bl" rotWithShape="0"/>
            </a:effectLst>
          </a:endParaRPr>
        </a:p>
      </dgm:t>
    </dgm:pt>
    <dgm:pt modelId="{BD849B90-5177-483B-B441-CB2E13525EB1}" type="parTrans" cxnId="{3658DBA6-046A-484D-AC20-40450412530C}">
      <dgm:prSet/>
      <dgm:spPr/>
      <dgm:t>
        <a:bodyPr/>
        <a:lstStyle/>
        <a:p>
          <a:endParaRPr lang="ru-RU"/>
        </a:p>
      </dgm:t>
    </dgm:pt>
    <dgm:pt modelId="{790DF5DA-972D-4F6C-B04C-AB191D0B5008}" type="sibTrans" cxnId="{3658DBA6-046A-484D-AC20-40450412530C}">
      <dgm:prSet/>
      <dgm:spPr/>
      <dgm:t>
        <a:bodyPr/>
        <a:lstStyle/>
        <a:p>
          <a:endParaRPr lang="ru-RU"/>
        </a:p>
      </dgm:t>
    </dgm:pt>
    <dgm:pt modelId="{506EAA16-4CA2-4029-B4E6-9F1D870AE031}">
      <dgm:prSet phldrT="[Текст]"/>
      <dgm:spPr/>
      <dgm:t>
        <a:bodyPr/>
        <a:lstStyle/>
        <a:p>
          <a:r>
            <a:rPr lang="uz-Cyrl-UZ" dirty="0" smtClean="0"/>
            <a:t>Кенгайиш термометрлари</a:t>
          </a:r>
          <a:r>
            <a:rPr lang="ru-RU" dirty="0" smtClean="0"/>
            <a:t> (</a:t>
          </a:r>
          <a:r>
            <a:rPr lang="uz-Cyrl-UZ" dirty="0" smtClean="0"/>
            <a:t>температурани ўлчаш чегараси </a:t>
          </a:r>
          <a:r>
            <a:rPr lang="ru-RU" dirty="0" smtClean="0"/>
            <a:t>-190</a:t>
          </a:r>
          <a:r>
            <a:rPr lang="ru-RU" baseline="30000" dirty="0" smtClean="0"/>
            <a:t>0</a:t>
          </a:r>
          <a:r>
            <a:rPr lang="ru-RU" dirty="0" smtClean="0"/>
            <a:t>С</a:t>
          </a:r>
          <a:r>
            <a:rPr lang="uz-Cyrl-UZ" dirty="0" smtClean="0"/>
            <a:t> дан </a:t>
          </a:r>
          <a:r>
            <a:rPr lang="ru-RU" dirty="0" smtClean="0"/>
            <a:t>500</a:t>
          </a:r>
          <a:r>
            <a:rPr lang="ru-RU" baseline="30000" dirty="0" smtClean="0"/>
            <a:t>0</a:t>
          </a:r>
          <a:r>
            <a:rPr lang="ru-RU" dirty="0" smtClean="0"/>
            <a:t>С</a:t>
          </a:r>
          <a:r>
            <a:rPr lang="uz-Cyrl-UZ" dirty="0" smtClean="0"/>
            <a:t>гача</a:t>
          </a:r>
          <a:r>
            <a:rPr lang="ru-RU" dirty="0" smtClean="0"/>
            <a:t>);</a:t>
          </a:r>
          <a:endParaRPr lang="ru-RU" dirty="0"/>
        </a:p>
      </dgm:t>
    </dgm:pt>
    <dgm:pt modelId="{8A89B9B0-116F-4341-881A-0E83C6524E4B}" type="parTrans" cxnId="{1FED82CA-2AA4-4DE0-846F-F8D951E3B200}">
      <dgm:prSet/>
      <dgm:spPr/>
      <dgm:t>
        <a:bodyPr/>
        <a:lstStyle/>
        <a:p>
          <a:endParaRPr lang="ru-RU"/>
        </a:p>
      </dgm:t>
    </dgm:pt>
    <dgm:pt modelId="{3642500B-E8E2-4DA1-9DF9-1DB082016806}" type="sibTrans" cxnId="{1FED82CA-2AA4-4DE0-846F-F8D951E3B200}">
      <dgm:prSet/>
      <dgm:spPr/>
      <dgm:t>
        <a:bodyPr/>
        <a:lstStyle/>
        <a:p>
          <a:endParaRPr lang="ru-RU"/>
        </a:p>
      </dgm:t>
    </dgm:pt>
    <dgm:pt modelId="{A671CD1B-FB7A-4F2A-BAA4-F8775AAF8C65}">
      <dgm:prSet phldrT="[Текст]" custT="1"/>
      <dgm:spPr/>
      <dgm:t>
        <a:bodyPr/>
        <a:lstStyle/>
        <a:p>
          <a:r>
            <a:rPr lang="ru-RU" sz="3200" b="0" cap="none" spc="0" dirty="0" smtClean="0">
              <a:ln w="0"/>
              <a:solidFill>
                <a:srgbClr val="002060"/>
              </a:solidFill>
              <a:effectLst>
                <a:reflection blurRad="6350" stA="53000" endA="300" endPos="35500" dir="5400000" sy="-90000" algn="bl" rotWithShape="0"/>
              </a:effectLst>
            </a:rPr>
            <a:t>2</a:t>
          </a:r>
          <a:endParaRPr lang="ru-RU" sz="3200" b="0" cap="none" spc="0" dirty="0">
            <a:ln w="0"/>
            <a:solidFill>
              <a:srgbClr val="002060"/>
            </a:solidFill>
            <a:effectLst>
              <a:reflection blurRad="6350" stA="53000" endA="300" endPos="35500" dir="5400000" sy="-90000" algn="bl" rotWithShape="0"/>
            </a:effectLst>
          </a:endParaRPr>
        </a:p>
      </dgm:t>
    </dgm:pt>
    <dgm:pt modelId="{1FF5D807-966A-4E7F-83CF-ED9537EE5341}" type="parTrans" cxnId="{4011AB48-E5D6-47AE-A7DD-08585EA4ACA8}">
      <dgm:prSet/>
      <dgm:spPr/>
      <dgm:t>
        <a:bodyPr/>
        <a:lstStyle/>
        <a:p>
          <a:endParaRPr lang="ru-RU"/>
        </a:p>
      </dgm:t>
    </dgm:pt>
    <dgm:pt modelId="{871CA008-0E7F-4F73-81C2-8804FCD14E49}" type="sibTrans" cxnId="{4011AB48-E5D6-47AE-A7DD-08585EA4ACA8}">
      <dgm:prSet/>
      <dgm:spPr/>
      <dgm:t>
        <a:bodyPr/>
        <a:lstStyle/>
        <a:p>
          <a:endParaRPr lang="ru-RU"/>
        </a:p>
      </dgm:t>
    </dgm:pt>
    <dgm:pt modelId="{BACF7B5D-68B8-4F01-87B4-0D570AEA1992}">
      <dgm:prSet phldrT="[Текст]"/>
      <dgm:spPr/>
      <dgm:t>
        <a:bodyPr/>
        <a:lstStyle/>
        <a:p>
          <a:r>
            <a:rPr lang="ru-RU" dirty="0" err="1" smtClean="0"/>
            <a:t>Манометри</a:t>
          </a:r>
          <a:r>
            <a:rPr lang="uz-Cyrl-UZ" dirty="0" smtClean="0"/>
            <a:t>к т</a:t>
          </a:r>
          <a:r>
            <a:rPr lang="ru-RU" dirty="0" err="1" smtClean="0"/>
            <a:t>ермометр</a:t>
          </a:r>
          <a:r>
            <a:rPr lang="uz-Cyrl-UZ" dirty="0" smtClean="0"/>
            <a:t>лар</a:t>
          </a:r>
          <a:r>
            <a:rPr lang="ru-RU" dirty="0" smtClean="0"/>
            <a:t> (</a:t>
          </a:r>
          <a:r>
            <a:rPr lang="uz-Cyrl-UZ" dirty="0" smtClean="0"/>
            <a:t>ўлчаш чегараси </a:t>
          </a:r>
          <a:r>
            <a:rPr lang="ru-RU" dirty="0" smtClean="0"/>
            <a:t>-160</a:t>
          </a:r>
          <a:r>
            <a:rPr lang="ru-RU" baseline="30000" dirty="0" smtClean="0"/>
            <a:t>0</a:t>
          </a:r>
          <a:r>
            <a:rPr lang="ru-RU" dirty="0" smtClean="0"/>
            <a:t>С</a:t>
          </a:r>
          <a:r>
            <a:rPr lang="uz-Cyrl-UZ" dirty="0" smtClean="0"/>
            <a:t> дан </a:t>
          </a:r>
          <a:r>
            <a:rPr lang="ru-RU" dirty="0" smtClean="0"/>
            <a:t>600</a:t>
          </a:r>
          <a:r>
            <a:rPr lang="ru-RU" baseline="30000" dirty="0" smtClean="0"/>
            <a:t>0</a:t>
          </a:r>
          <a:r>
            <a:rPr lang="ru-RU" dirty="0" smtClean="0"/>
            <a:t>С</a:t>
          </a:r>
          <a:r>
            <a:rPr lang="uz-Cyrl-UZ" dirty="0" smtClean="0"/>
            <a:t>гача</a:t>
          </a:r>
          <a:r>
            <a:rPr lang="ru-RU" dirty="0" smtClean="0"/>
            <a:t>);</a:t>
          </a:r>
          <a:endParaRPr lang="ru-RU" dirty="0"/>
        </a:p>
      </dgm:t>
    </dgm:pt>
    <dgm:pt modelId="{3F11E8A5-9215-4E73-9BFF-237EFAAF262D}" type="parTrans" cxnId="{DA1630DF-17E6-4A12-8366-4C5CF7E78ACD}">
      <dgm:prSet/>
      <dgm:spPr/>
      <dgm:t>
        <a:bodyPr/>
        <a:lstStyle/>
        <a:p>
          <a:endParaRPr lang="ru-RU"/>
        </a:p>
      </dgm:t>
    </dgm:pt>
    <dgm:pt modelId="{6F9206C2-7C98-4E7B-A2F9-FDAFD5925A9A}" type="sibTrans" cxnId="{DA1630DF-17E6-4A12-8366-4C5CF7E78ACD}">
      <dgm:prSet/>
      <dgm:spPr/>
      <dgm:t>
        <a:bodyPr/>
        <a:lstStyle/>
        <a:p>
          <a:endParaRPr lang="ru-RU"/>
        </a:p>
      </dgm:t>
    </dgm:pt>
    <dgm:pt modelId="{85DE8568-510D-4959-912F-97662C84E9C5}">
      <dgm:prSet phldrT="[Текст]" custT="1"/>
      <dgm:spPr/>
      <dgm:t>
        <a:bodyPr/>
        <a:lstStyle/>
        <a:p>
          <a:r>
            <a:rPr lang="ru-RU" sz="3200" b="0" cap="none" spc="0" dirty="0" smtClean="0">
              <a:ln w="0"/>
              <a:solidFill>
                <a:srgbClr val="002060"/>
              </a:solidFill>
              <a:effectLst>
                <a:reflection blurRad="6350" stA="53000" endA="300" endPos="35500" dir="5400000" sy="-90000" algn="bl" rotWithShape="0"/>
              </a:effectLst>
            </a:rPr>
            <a:t>3</a:t>
          </a:r>
          <a:endParaRPr lang="ru-RU" sz="3200" b="0" cap="none" spc="0" dirty="0">
            <a:ln w="0"/>
            <a:solidFill>
              <a:srgbClr val="002060"/>
            </a:solidFill>
            <a:effectLst>
              <a:reflection blurRad="6350" stA="53000" endA="300" endPos="35500" dir="5400000" sy="-90000" algn="bl" rotWithShape="0"/>
            </a:effectLst>
          </a:endParaRPr>
        </a:p>
      </dgm:t>
    </dgm:pt>
    <dgm:pt modelId="{22FB9401-FFB2-4AAF-816D-DCE374A01A74}" type="parTrans" cxnId="{3B006D7B-B8FB-41EE-82BA-B2273176F097}">
      <dgm:prSet/>
      <dgm:spPr/>
      <dgm:t>
        <a:bodyPr/>
        <a:lstStyle/>
        <a:p>
          <a:endParaRPr lang="ru-RU"/>
        </a:p>
      </dgm:t>
    </dgm:pt>
    <dgm:pt modelId="{A77388FD-8E66-4048-8E4E-510D2FB1DD60}" type="sibTrans" cxnId="{3B006D7B-B8FB-41EE-82BA-B2273176F097}">
      <dgm:prSet/>
      <dgm:spPr/>
      <dgm:t>
        <a:bodyPr/>
        <a:lstStyle/>
        <a:p>
          <a:endParaRPr lang="ru-RU"/>
        </a:p>
      </dgm:t>
    </dgm:pt>
    <dgm:pt modelId="{87F316F9-0D2C-46F5-8F43-F5006A610501}">
      <dgm:prSet phldrT="[Текст]"/>
      <dgm:spPr/>
      <dgm:t>
        <a:bodyPr/>
        <a:lstStyle/>
        <a:p>
          <a:r>
            <a:rPr lang="ru-RU" dirty="0" smtClean="0"/>
            <a:t>Электр</a:t>
          </a:r>
          <a:r>
            <a:rPr lang="uz-Cyrl-UZ" dirty="0" smtClean="0"/>
            <a:t> қаршилик </a:t>
          </a:r>
          <a:r>
            <a:rPr lang="ru-RU" dirty="0" smtClean="0"/>
            <a:t>термометр</a:t>
          </a:r>
          <a:r>
            <a:rPr lang="uz-Cyrl-UZ" dirty="0" smtClean="0"/>
            <a:t>лари</a:t>
          </a:r>
          <a:r>
            <a:rPr lang="ru-RU" dirty="0" smtClean="0"/>
            <a:t> (</a:t>
          </a:r>
          <a:r>
            <a:rPr lang="uz-Cyrl-UZ" dirty="0" smtClean="0"/>
            <a:t>ўлчаш чегараси </a:t>
          </a:r>
          <a:r>
            <a:rPr lang="ru-RU" dirty="0" smtClean="0"/>
            <a:t>-200</a:t>
          </a:r>
          <a:r>
            <a:rPr lang="ru-RU" baseline="30000" dirty="0" smtClean="0"/>
            <a:t>0</a:t>
          </a:r>
          <a:r>
            <a:rPr lang="ru-RU" dirty="0" smtClean="0"/>
            <a:t>С</a:t>
          </a:r>
          <a:r>
            <a:rPr lang="uz-Cyrl-UZ" dirty="0" smtClean="0"/>
            <a:t> дан </a:t>
          </a:r>
          <a:r>
            <a:rPr lang="ru-RU" dirty="0" smtClean="0"/>
            <a:t>650</a:t>
          </a:r>
          <a:r>
            <a:rPr lang="ru-RU" baseline="30000" dirty="0" smtClean="0"/>
            <a:t>0</a:t>
          </a:r>
          <a:r>
            <a:rPr lang="ru-RU" dirty="0" smtClean="0"/>
            <a:t>С</a:t>
          </a:r>
          <a:r>
            <a:rPr lang="uz-Cyrl-UZ" dirty="0" smtClean="0"/>
            <a:t>гача</a:t>
          </a:r>
          <a:r>
            <a:rPr lang="ru-RU" dirty="0" smtClean="0"/>
            <a:t>);</a:t>
          </a:r>
          <a:endParaRPr lang="ru-RU" dirty="0"/>
        </a:p>
      </dgm:t>
    </dgm:pt>
    <dgm:pt modelId="{B9664030-282F-4099-BA51-813412DEAD75}" type="parTrans" cxnId="{5B92F359-3C50-49C1-9609-70643F8A8C27}">
      <dgm:prSet/>
      <dgm:spPr/>
      <dgm:t>
        <a:bodyPr/>
        <a:lstStyle/>
        <a:p>
          <a:endParaRPr lang="ru-RU"/>
        </a:p>
      </dgm:t>
    </dgm:pt>
    <dgm:pt modelId="{4069BF0B-FD3B-4CD2-9AF3-83411776704C}" type="sibTrans" cxnId="{5B92F359-3C50-49C1-9609-70643F8A8C27}">
      <dgm:prSet/>
      <dgm:spPr/>
      <dgm:t>
        <a:bodyPr/>
        <a:lstStyle/>
        <a:p>
          <a:endParaRPr lang="ru-RU"/>
        </a:p>
      </dgm:t>
    </dgm:pt>
    <dgm:pt modelId="{8FFFF02A-B331-452E-81B8-F0E5CDA028F7}">
      <dgm:prSet phldrT="[Текст]" custT="1"/>
      <dgm:spPr/>
      <dgm:t>
        <a:bodyPr/>
        <a:lstStyle/>
        <a:p>
          <a:r>
            <a:rPr lang="ru-RU" sz="3200" b="0" cap="none" spc="0" dirty="0" smtClean="0">
              <a:ln w="0"/>
              <a:solidFill>
                <a:srgbClr val="002060"/>
              </a:solidFill>
              <a:effectLst>
                <a:reflection blurRad="6350" stA="53000" endA="300" endPos="35500" dir="5400000" sy="-90000" algn="bl" rotWithShape="0"/>
              </a:effectLst>
            </a:rPr>
            <a:t>4</a:t>
          </a:r>
          <a:endParaRPr lang="ru-RU" sz="3200" b="0" cap="none" spc="0" dirty="0">
            <a:ln w="0"/>
            <a:solidFill>
              <a:srgbClr val="002060"/>
            </a:solidFill>
            <a:effectLst>
              <a:reflection blurRad="6350" stA="53000" endA="300" endPos="35500" dir="5400000" sy="-90000" algn="bl" rotWithShape="0"/>
            </a:effectLst>
          </a:endParaRPr>
        </a:p>
      </dgm:t>
    </dgm:pt>
    <dgm:pt modelId="{92578E14-B6B6-4273-AA9F-33CD62BB9425}" type="parTrans" cxnId="{DA023526-C0BA-4E44-9B11-AD6E5145D781}">
      <dgm:prSet/>
      <dgm:spPr/>
      <dgm:t>
        <a:bodyPr/>
        <a:lstStyle/>
        <a:p>
          <a:endParaRPr lang="ru-RU"/>
        </a:p>
      </dgm:t>
    </dgm:pt>
    <dgm:pt modelId="{D447ADAF-6D06-4106-AD43-662B7D80C475}" type="sibTrans" cxnId="{DA023526-C0BA-4E44-9B11-AD6E5145D781}">
      <dgm:prSet/>
      <dgm:spPr/>
      <dgm:t>
        <a:bodyPr/>
        <a:lstStyle/>
        <a:p>
          <a:endParaRPr lang="ru-RU"/>
        </a:p>
      </dgm:t>
    </dgm:pt>
    <dgm:pt modelId="{B2DBDD4E-4790-4FD2-8C23-FC0A1A5CA2F2}">
      <dgm:prSet phldrT="[Текст]"/>
      <dgm:spPr/>
      <dgm:t>
        <a:bodyPr/>
        <a:lstStyle/>
        <a:p>
          <a:r>
            <a:rPr lang="ru-RU" dirty="0" err="1" smtClean="0"/>
            <a:t>Термоэлектри</a:t>
          </a:r>
          <a:r>
            <a:rPr lang="uz-Cyrl-UZ" dirty="0" smtClean="0"/>
            <a:t>к</a:t>
          </a:r>
          <a:r>
            <a:rPr lang="ru-RU" dirty="0" smtClean="0"/>
            <a:t> пирометр</a:t>
          </a:r>
          <a:r>
            <a:rPr lang="uz-Cyrl-UZ" dirty="0" smtClean="0"/>
            <a:t>лар</a:t>
          </a:r>
          <a:r>
            <a:rPr lang="ru-RU" dirty="0" smtClean="0"/>
            <a:t> (</a:t>
          </a:r>
          <a:r>
            <a:rPr lang="uz-Cyrl-UZ" dirty="0" smtClean="0"/>
            <a:t>ўлчаш чегараси </a:t>
          </a:r>
          <a:r>
            <a:rPr lang="ru-RU" dirty="0" smtClean="0"/>
            <a:t>-50</a:t>
          </a:r>
          <a:r>
            <a:rPr lang="ru-RU" baseline="30000" dirty="0" smtClean="0"/>
            <a:t>0</a:t>
          </a:r>
          <a:r>
            <a:rPr lang="ru-RU" dirty="0" smtClean="0"/>
            <a:t>С</a:t>
          </a:r>
          <a:r>
            <a:rPr lang="uz-Cyrl-UZ" dirty="0" smtClean="0"/>
            <a:t> дан </a:t>
          </a:r>
          <a:r>
            <a:rPr lang="ru-RU" dirty="0" smtClean="0"/>
            <a:t>1800</a:t>
          </a:r>
          <a:r>
            <a:rPr lang="ru-RU" baseline="30000" dirty="0" smtClean="0"/>
            <a:t>0</a:t>
          </a:r>
          <a:r>
            <a:rPr lang="ru-RU" dirty="0" smtClean="0"/>
            <a:t>С</a:t>
          </a:r>
          <a:r>
            <a:rPr lang="uz-Cyrl-UZ" dirty="0" smtClean="0"/>
            <a:t>гача</a:t>
          </a:r>
          <a:r>
            <a:rPr lang="ru-RU" dirty="0" smtClean="0"/>
            <a:t>);</a:t>
          </a:r>
          <a:endParaRPr lang="ru-RU" dirty="0"/>
        </a:p>
      </dgm:t>
    </dgm:pt>
    <dgm:pt modelId="{EEF495ED-A6AF-4660-AE0A-115CA1B87FA0}" type="parTrans" cxnId="{5E4619C4-09DD-462D-9FA6-662E9BBBECDB}">
      <dgm:prSet/>
      <dgm:spPr/>
      <dgm:t>
        <a:bodyPr/>
        <a:lstStyle/>
        <a:p>
          <a:endParaRPr lang="ru-RU"/>
        </a:p>
      </dgm:t>
    </dgm:pt>
    <dgm:pt modelId="{8657FF49-90AF-446D-AC47-5C86E0BDF26F}" type="sibTrans" cxnId="{5E4619C4-09DD-462D-9FA6-662E9BBBECDB}">
      <dgm:prSet/>
      <dgm:spPr/>
      <dgm:t>
        <a:bodyPr/>
        <a:lstStyle/>
        <a:p>
          <a:endParaRPr lang="ru-RU"/>
        </a:p>
      </dgm:t>
    </dgm:pt>
    <dgm:pt modelId="{121CD557-89B9-4C4A-9F10-94ED095C61C1}">
      <dgm:prSet phldrT="[Текст]" custT="1"/>
      <dgm:spPr/>
      <dgm:t>
        <a:bodyPr/>
        <a:lstStyle/>
        <a:p>
          <a:r>
            <a:rPr lang="ru-RU" sz="3200" b="0" cap="none" spc="0" dirty="0" smtClean="0">
              <a:ln w="0"/>
              <a:solidFill>
                <a:srgbClr val="002060"/>
              </a:solidFill>
              <a:effectLst>
                <a:reflection blurRad="6350" stA="53000" endA="300" endPos="35500" dir="5400000" sy="-90000" algn="bl" rotWithShape="0"/>
              </a:effectLst>
            </a:rPr>
            <a:t>5</a:t>
          </a:r>
          <a:endParaRPr lang="ru-RU" sz="3200" b="0" cap="none" spc="0" dirty="0">
            <a:ln w="0"/>
            <a:solidFill>
              <a:srgbClr val="002060"/>
            </a:solidFill>
            <a:effectLst>
              <a:reflection blurRad="6350" stA="53000" endA="300" endPos="35500" dir="5400000" sy="-90000" algn="bl" rotWithShape="0"/>
            </a:effectLst>
          </a:endParaRPr>
        </a:p>
      </dgm:t>
    </dgm:pt>
    <dgm:pt modelId="{EBFDCD1E-85D2-4230-8246-3BF181667668}" type="parTrans" cxnId="{BB7D6B6A-D9B1-4E53-A513-CE51928A212F}">
      <dgm:prSet/>
      <dgm:spPr/>
      <dgm:t>
        <a:bodyPr/>
        <a:lstStyle/>
        <a:p>
          <a:endParaRPr lang="ru-RU"/>
        </a:p>
      </dgm:t>
    </dgm:pt>
    <dgm:pt modelId="{5515A84D-E515-4FFE-98A2-37D7B438A3B8}" type="sibTrans" cxnId="{BB7D6B6A-D9B1-4E53-A513-CE51928A212F}">
      <dgm:prSet/>
      <dgm:spPr/>
      <dgm:t>
        <a:bodyPr/>
        <a:lstStyle/>
        <a:p>
          <a:endParaRPr lang="ru-RU"/>
        </a:p>
      </dgm:t>
    </dgm:pt>
    <dgm:pt modelId="{2962936F-44BA-41A1-8E26-38730974548C}">
      <dgm:prSet phldrT="[Текст]"/>
      <dgm:spPr/>
      <dgm:t>
        <a:bodyPr/>
        <a:lstStyle/>
        <a:p>
          <a:r>
            <a:rPr lang="uz-Cyrl-UZ" dirty="0" smtClean="0"/>
            <a:t>Нурланиш п</a:t>
          </a:r>
          <a:r>
            <a:rPr lang="ru-RU" dirty="0" err="1" smtClean="0"/>
            <a:t>ирометр</a:t>
          </a:r>
          <a:r>
            <a:rPr lang="uz-Cyrl-UZ" dirty="0" smtClean="0"/>
            <a:t>лари </a:t>
          </a:r>
          <a:r>
            <a:rPr lang="ru-RU" dirty="0" smtClean="0"/>
            <a:t>(</a:t>
          </a:r>
          <a:r>
            <a:rPr lang="uz-Cyrl-UZ" dirty="0" smtClean="0"/>
            <a:t>ўлчаш чегараси </a:t>
          </a:r>
          <a:r>
            <a:rPr lang="ru-RU" dirty="0" smtClean="0"/>
            <a:t>100</a:t>
          </a:r>
          <a:r>
            <a:rPr lang="ru-RU" baseline="30000" dirty="0" smtClean="0"/>
            <a:t>0</a:t>
          </a:r>
          <a:r>
            <a:rPr lang="ru-RU" dirty="0" smtClean="0"/>
            <a:t>С</a:t>
          </a:r>
          <a:r>
            <a:rPr lang="uz-Cyrl-UZ" dirty="0" smtClean="0"/>
            <a:t> дан </a:t>
          </a:r>
          <a:r>
            <a:rPr lang="ru-RU" dirty="0" smtClean="0"/>
            <a:t>6000</a:t>
          </a:r>
          <a:r>
            <a:rPr lang="ru-RU" baseline="30000" dirty="0" smtClean="0"/>
            <a:t>0</a:t>
          </a:r>
          <a:r>
            <a:rPr lang="ru-RU" dirty="0" smtClean="0"/>
            <a:t>С</a:t>
          </a:r>
          <a:r>
            <a:rPr lang="uz-Cyrl-UZ" dirty="0" smtClean="0"/>
            <a:t>гача</a:t>
          </a:r>
          <a:r>
            <a:rPr lang="ru-RU" dirty="0" smtClean="0"/>
            <a:t>).</a:t>
          </a:r>
          <a:endParaRPr lang="ru-RU" dirty="0"/>
        </a:p>
      </dgm:t>
    </dgm:pt>
    <dgm:pt modelId="{22CE789E-54A4-45D5-8644-AABD19E02633}" type="parTrans" cxnId="{6384A343-2371-418B-8FC0-D497506D4CD3}">
      <dgm:prSet/>
      <dgm:spPr/>
      <dgm:t>
        <a:bodyPr/>
        <a:lstStyle/>
        <a:p>
          <a:endParaRPr lang="ru-RU"/>
        </a:p>
      </dgm:t>
    </dgm:pt>
    <dgm:pt modelId="{273331B0-9F8F-492D-86D7-7F0C4A30481B}" type="sibTrans" cxnId="{6384A343-2371-418B-8FC0-D497506D4CD3}">
      <dgm:prSet/>
      <dgm:spPr/>
      <dgm:t>
        <a:bodyPr/>
        <a:lstStyle/>
        <a:p>
          <a:endParaRPr lang="ru-RU"/>
        </a:p>
      </dgm:t>
    </dgm:pt>
    <dgm:pt modelId="{2D851F71-A7E2-4CBA-B014-C8A1CDA7682A}" type="pres">
      <dgm:prSet presAssocID="{FE48929E-3D69-4DF4-B1A2-44787BD8BAD8}" presName="linearFlow" presStyleCnt="0">
        <dgm:presLayoutVars>
          <dgm:dir/>
          <dgm:animLvl val="lvl"/>
          <dgm:resizeHandles val="exact"/>
        </dgm:presLayoutVars>
      </dgm:prSet>
      <dgm:spPr/>
      <dgm:t>
        <a:bodyPr/>
        <a:lstStyle/>
        <a:p>
          <a:endParaRPr lang="ru-RU"/>
        </a:p>
      </dgm:t>
    </dgm:pt>
    <dgm:pt modelId="{6C56332C-3788-4F31-A54E-2EAAAC7C022C}" type="pres">
      <dgm:prSet presAssocID="{97C6DFD8-7B6C-4303-B2AD-7C5E1EFAA864}" presName="composite" presStyleCnt="0"/>
      <dgm:spPr/>
    </dgm:pt>
    <dgm:pt modelId="{F79CC654-698C-4424-9A12-106452FED327}" type="pres">
      <dgm:prSet presAssocID="{97C6DFD8-7B6C-4303-B2AD-7C5E1EFAA864}" presName="parentText" presStyleLbl="alignNode1" presStyleIdx="0" presStyleCnt="5">
        <dgm:presLayoutVars>
          <dgm:chMax val="1"/>
          <dgm:bulletEnabled val="1"/>
        </dgm:presLayoutVars>
      </dgm:prSet>
      <dgm:spPr/>
      <dgm:t>
        <a:bodyPr/>
        <a:lstStyle/>
        <a:p>
          <a:endParaRPr lang="ru-RU"/>
        </a:p>
      </dgm:t>
    </dgm:pt>
    <dgm:pt modelId="{AF9FD0D8-C3B5-4361-B589-1755B6831D74}" type="pres">
      <dgm:prSet presAssocID="{97C6DFD8-7B6C-4303-B2AD-7C5E1EFAA864}" presName="descendantText" presStyleLbl="alignAcc1" presStyleIdx="0" presStyleCnt="5">
        <dgm:presLayoutVars>
          <dgm:bulletEnabled val="1"/>
        </dgm:presLayoutVars>
      </dgm:prSet>
      <dgm:spPr/>
      <dgm:t>
        <a:bodyPr/>
        <a:lstStyle/>
        <a:p>
          <a:endParaRPr lang="ru-RU"/>
        </a:p>
      </dgm:t>
    </dgm:pt>
    <dgm:pt modelId="{506710BD-30E3-4005-82E6-8BCBC62BD6CC}" type="pres">
      <dgm:prSet presAssocID="{790DF5DA-972D-4F6C-B04C-AB191D0B5008}" presName="sp" presStyleCnt="0"/>
      <dgm:spPr/>
    </dgm:pt>
    <dgm:pt modelId="{B7B65B46-DBAE-4569-870C-EEDECFBDCABB}" type="pres">
      <dgm:prSet presAssocID="{A671CD1B-FB7A-4F2A-BAA4-F8775AAF8C65}" presName="composite" presStyleCnt="0"/>
      <dgm:spPr/>
    </dgm:pt>
    <dgm:pt modelId="{0B3CC7FD-A40D-41D4-85DD-FAB38A5B6E2E}" type="pres">
      <dgm:prSet presAssocID="{A671CD1B-FB7A-4F2A-BAA4-F8775AAF8C65}" presName="parentText" presStyleLbl="alignNode1" presStyleIdx="1" presStyleCnt="5">
        <dgm:presLayoutVars>
          <dgm:chMax val="1"/>
          <dgm:bulletEnabled val="1"/>
        </dgm:presLayoutVars>
      </dgm:prSet>
      <dgm:spPr/>
      <dgm:t>
        <a:bodyPr/>
        <a:lstStyle/>
        <a:p>
          <a:endParaRPr lang="ru-RU"/>
        </a:p>
      </dgm:t>
    </dgm:pt>
    <dgm:pt modelId="{C8A9E2A6-9C68-4FDD-B833-6E4B7F93FC38}" type="pres">
      <dgm:prSet presAssocID="{A671CD1B-FB7A-4F2A-BAA4-F8775AAF8C65}" presName="descendantText" presStyleLbl="alignAcc1" presStyleIdx="1" presStyleCnt="5">
        <dgm:presLayoutVars>
          <dgm:bulletEnabled val="1"/>
        </dgm:presLayoutVars>
      </dgm:prSet>
      <dgm:spPr/>
      <dgm:t>
        <a:bodyPr/>
        <a:lstStyle/>
        <a:p>
          <a:endParaRPr lang="ru-RU"/>
        </a:p>
      </dgm:t>
    </dgm:pt>
    <dgm:pt modelId="{AD9DF0E7-1249-4665-A328-26A6F7456960}" type="pres">
      <dgm:prSet presAssocID="{871CA008-0E7F-4F73-81C2-8804FCD14E49}" presName="sp" presStyleCnt="0"/>
      <dgm:spPr/>
    </dgm:pt>
    <dgm:pt modelId="{8730C531-6E76-47B2-AD81-7696097A476A}" type="pres">
      <dgm:prSet presAssocID="{85DE8568-510D-4959-912F-97662C84E9C5}" presName="composite" presStyleCnt="0"/>
      <dgm:spPr/>
    </dgm:pt>
    <dgm:pt modelId="{3AC211AE-B00D-411C-8777-952AD68395DB}" type="pres">
      <dgm:prSet presAssocID="{85DE8568-510D-4959-912F-97662C84E9C5}" presName="parentText" presStyleLbl="alignNode1" presStyleIdx="2" presStyleCnt="5">
        <dgm:presLayoutVars>
          <dgm:chMax val="1"/>
          <dgm:bulletEnabled val="1"/>
        </dgm:presLayoutVars>
      </dgm:prSet>
      <dgm:spPr/>
      <dgm:t>
        <a:bodyPr/>
        <a:lstStyle/>
        <a:p>
          <a:endParaRPr lang="ru-RU"/>
        </a:p>
      </dgm:t>
    </dgm:pt>
    <dgm:pt modelId="{F8CACA57-AECE-4AA5-A66D-A9ABF8BC2ACB}" type="pres">
      <dgm:prSet presAssocID="{85DE8568-510D-4959-912F-97662C84E9C5}" presName="descendantText" presStyleLbl="alignAcc1" presStyleIdx="2" presStyleCnt="5">
        <dgm:presLayoutVars>
          <dgm:bulletEnabled val="1"/>
        </dgm:presLayoutVars>
      </dgm:prSet>
      <dgm:spPr/>
      <dgm:t>
        <a:bodyPr/>
        <a:lstStyle/>
        <a:p>
          <a:endParaRPr lang="ru-RU"/>
        </a:p>
      </dgm:t>
    </dgm:pt>
    <dgm:pt modelId="{D0F9D99F-D2D5-4851-B524-D1E08E4654AD}" type="pres">
      <dgm:prSet presAssocID="{A77388FD-8E66-4048-8E4E-510D2FB1DD60}" presName="sp" presStyleCnt="0"/>
      <dgm:spPr/>
    </dgm:pt>
    <dgm:pt modelId="{2E162F47-5605-4530-91F2-6F84C881D72C}" type="pres">
      <dgm:prSet presAssocID="{8FFFF02A-B331-452E-81B8-F0E5CDA028F7}" presName="composite" presStyleCnt="0"/>
      <dgm:spPr/>
    </dgm:pt>
    <dgm:pt modelId="{0B7F61D5-62C9-4126-B208-11A43D4BD73E}" type="pres">
      <dgm:prSet presAssocID="{8FFFF02A-B331-452E-81B8-F0E5CDA028F7}" presName="parentText" presStyleLbl="alignNode1" presStyleIdx="3" presStyleCnt="5">
        <dgm:presLayoutVars>
          <dgm:chMax val="1"/>
          <dgm:bulletEnabled val="1"/>
        </dgm:presLayoutVars>
      </dgm:prSet>
      <dgm:spPr/>
      <dgm:t>
        <a:bodyPr/>
        <a:lstStyle/>
        <a:p>
          <a:endParaRPr lang="ru-RU"/>
        </a:p>
      </dgm:t>
    </dgm:pt>
    <dgm:pt modelId="{9CA5BC48-7092-45D3-8E39-6C17E79706BA}" type="pres">
      <dgm:prSet presAssocID="{8FFFF02A-B331-452E-81B8-F0E5CDA028F7}" presName="descendantText" presStyleLbl="alignAcc1" presStyleIdx="3" presStyleCnt="5">
        <dgm:presLayoutVars>
          <dgm:bulletEnabled val="1"/>
        </dgm:presLayoutVars>
      </dgm:prSet>
      <dgm:spPr/>
      <dgm:t>
        <a:bodyPr/>
        <a:lstStyle/>
        <a:p>
          <a:endParaRPr lang="ru-RU"/>
        </a:p>
      </dgm:t>
    </dgm:pt>
    <dgm:pt modelId="{EB1ECFFD-0A09-4905-B83D-3B9FA5A21C58}" type="pres">
      <dgm:prSet presAssocID="{D447ADAF-6D06-4106-AD43-662B7D80C475}" presName="sp" presStyleCnt="0"/>
      <dgm:spPr/>
    </dgm:pt>
    <dgm:pt modelId="{70648C8D-426D-4BBA-890C-B7DDCA6C5BFB}" type="pres">
      <dgm:prSet presAssocID="{121CD557-89B9-4C4A-9F10-94ED095C61C1}" presName="composite" presStyleCnt="0"/>
      <dgm:spPr/>
    </dgm:pt>
    <dgm:pt modelId="{1923D835-3238-4DCD-8F71-A8C0B60D53D4}" type="pres">
      <dgm:prSet presAssocID="{121CD557-89B9-4C4A-9F10-94ED095C61C1}" presName="parentText" presStyleLbl="alignNode1" presStyleIdx="4" presStyleCnt="5">
        <dgm:presLayoutVars>
          <dgm:chMax val="1"/>
          <dgm:bulletEnabled val="1"/>
        </dgm:presLayoutVars>
      </dgm:prSet>
      <dgm:spPr/>
      <dgm:t>
        <a:bodyPr/>
        <a:lstStyle/>
        <a:p>
          <a:endParaRPr lang="ru-RU"/>
        </a:p>
      </dgm:t>
    </dgm:pt>
    <dgm:pt modelId="{F5BEE871-E0AA-4694-A480-467F7510F52A}" type="pres">
      <dgm:prSet presAssocID="{121CD557-89B9-4C4A-9F10-94ED095C61C1}" presName="descendantText" presStyleLbl="alignAcc1" presStyleIdx="4" presStyleCnt="5">
        <dgm:presLayoutVars>
          <dgm:bulletEnabled val="1"/>
        </dgm:presLayoutVars>
      </dgm:prSet>
      <dgm:spPr/>
      <dgm:t>
        <a:bodyPr/>
        <a:lstStyle/>
        <a:p>
          <a:endParaRPr lang="ru-RU"/>
        </a:p>
      </dgm:t>
    </dgm:pt>
  </dgm:ptLst>
  <dgm:cxnLst>
    <dgm:cxn modelId="{AD9482C0-972D-41F9-B90E-318C538E7FEA}" type="presOf" srcId="{A671CD1B-FB7A-4F2A-BAA4-F8775AAF8C65}" destId="{0B3CC7FD-A40D-41D4-85DD-FAB38A5B6E2E}" srcOrd="0" destOrd="0" presId="urn:microsoft.com/office/officeart/2005/8/layout/chevron2"/>
    <dgm:cxn modelId="{6384A343-2371-418B-8FC0-D497506D4CD3}" srcId="{121CD557-89B9-4C4A-9F10-94ED095C61C1}" destId="{2962936F-44BA-41A1-8E26-38730974548C}" srcOrd="0" destOrd="0" parTransId="{22CE789E-54A4-45D5-8644-AABD19E02633}" sibTransId="{273331B0-9F8F-492D-86D7-7F0C4A30481B}"/>
    <dgm:cxn modelId="{DA1630DF-17E6-4A12-8366-4C5CF7E78ACD}" srcId="{A671CD1B-FB7A-4F2A-BAA4-F8775AAF8C65}" destId="{BACF7B5D-68B8-4F01-87B4-0D570AEA1992}" srcOrd="0" destOrd="0" parTransId="{3F11E8A5-9215-4E73-9BFF-237EFAAF262D}" sibTransId="{6F9206C2-7C98-4E7B-A2F9-FDAFD5925A9A}"/>
    <dgm:cxn modelId="{237B2125-911A-44AB-BA75-D3C2AE9A2EC9}" type="presOf" srcId="{85DE8568-510D-4959-912F-97662C84E9C5}" destId="{3AC211AE-B00D-411C-8777-952AD68395DB}" srcOrd="0" destOrd="0" presId="urn:microsoft.com/office/officeart/2005/8/layout/chevron2"/>
    <dgm:cxn modelId="{BB7D6B6A-D9B1-4E53-A513-CE51928A212F}" srcId="{FE48929E-3D69-4DF4-B1A2-44787BD8BAD8}" destId="{121CD557-89B9-4C4A-9F10-94ED095C61C1}" srcOrd="4" destOrd="0" parTransId="{EBFDCD1E-85D2-4230-8246-3BF181667668}" sibTransId="{5515A84D-E515-4FFE-98A2-37D7B438A3B8}"/>
    <dgm:cxn modelId="{032B4C07-4E84-44D2-9B61-B05478BAAEE6}" type="presOf" srcId="{B2DBDD4E-4790-4FD2-8C23-FC0A1A5CA2F2}" destId="{9CA5BC48-7092-45D3-8E39-6C17E79706BA}" srcOrd="0" destOrd="0" presId="urn:microsoft.com/office/officeart/2005/8/layout/chevron2"/>
    <dgm:cxn modelId="{2D69AB33-787B-4078-8680-185CD85CEAC9}" type="presOf" srcId="{97C6DFD8-7B6C-4303-B2AD-7C5E1EFAA864}" destId="{F79CC654-698C-4424-9A12-106452FED327}" srcOrd="0" destOrd="0" presId="urn:microsoft.com/office/officeart/2005/8/layout/chevron2"/>
    <dgm:cxn modelId="{B0DBB3DE-CFDF-42B4-824A-43D583E04069}" type="presOf" srcId="{BACF7B5D-68B8-4F01-87B4-0D570AEA1992}" destId="{C8A9E2A6-9C68-4FDD-B833-6E4B7F93FC38}" srcOrd="0" destOrd="0" presId="urn:microsoft.com/office/officeart/2005/8/layout/chevron2"/>
    <dgm:cxn modelId="{4011AB48-E5D6-47AE-A7DD-08585EA4ACA8}" srcId="{FE48929E-3D69-4DF4-B1A2-44787BD8BAD8}" destId="{A671CD1B-FB7A-4F2A-BAA4-F8775AAF8C65}" srcOrd="1" destOrd="0" parTransId="{1FF5D807-966A-4E7F-83CF-ED9537EE5341}" sibTransId="{871CA008-0E7F-4F73-81C2-8804FCD14E49}"/>
    <dgm:cxn modelId="{2596C579-A375-440C-91C6-F3122FA7E9B7}" type="presOf" srcId="{87F316F9-0D2C-46F5-8F43-F5006A610501}" destId="{F8CACA57-AECE-4AA5-A66D-A9ABF8BC2ACB}" srcOrd="0" destOrd="0" presId="urn:microsoft.com/office/officeart/2005/8/layout/chevron2"/>
    <dgm:cxn modelId="{7207D4C8-818B-4C54-997E-DF26B9BDCA8C}" type="presOf" srcId="{121CD557-89B9-4C4A-9F10-94ED095C61C1}" destId="{1923D835-3238-4DCD-8F71-A8C0B60D53D4}" srcOrd="0" destOrd="0" presId="urn:microsoft.com/office/officeart/2005/8/layout/chevron2"/>
    <dgm:cxn modelId="{5E4619C4-09DD-462D-9FA6-662E9BBBECDB}" srcId="{8FFFF02A-B331-452E-81B8-F0E5CDA028F7}" destId="{B2DBDD4E-4790-4FD2-8C23-FC0A1A5CA2F2}" srcOrd="0" destOrd="0" parTransId="{EEF495ED-A6AF-4660-AE0A-115CA1B87FA0}" sibTransId="{8657FF49-90AF-446D-AC47-5C86E0BDF26F}"/>
    <dgm:cxn modelId="{3E78A85B-4702-42CB-AA2D-DAB5CB8C1843}" type="presOf" srcId="{2962936F-44BA-41A1-8E26-38730974548C}" destId="{F5BEE871-E0AA-4694-A480-467F7510F52A}" srcOrd="0" destOrd="0" presId="urn:microsoft.com/office/officeart/2005/8/layout/chevron2"/>
    <dgm:cxn modelId="{CA3D257F-2CF8-43B2-ABE7-1980D026FE49}" type="presOf" srcId="{506EAA16-4CA2-4029-B4E6-9F1D870AE031}" destId="{AF9FD0D8-C3B5-4361-B589-1755B6831D74}" srcOrd="0" destOrd="0" presId="urn:microsoft.com/office/officeart/2005/8/layout/chevron2"/>
    <dgm:cxn modelId="{DA023526-C0BA-4E44-9B11-AD6E5145D781}" srcId="{FE48929E-3D69-4DF4-B1A2-44787BD8BAD8}" destId="{8FFFF02A-B331-452E-81B8-F0E5CDA028F7}" srcOrd="3" destOrd="0" parTransId="{92578E14-B6B6-4273-AA9F-33CD62BB9425}" sibTransId="{D447ADAF-6D06-4106-AD43-662B7D80C475}"/>
    <dgm:cxn modelId="{3658DBA6-046A-484D-AC20-40450412530C}" srcId="{FE48929E-3D69-4DF4-B1A2-44787BD8BAD8}" destId="{97C6DFD8-7B6C-4303-B2AD-7C5E1EFAA864}" srcOrd="0" destOrd="0" parTransId="{BD849B90-5177-483B-B441-CB2E13525EB1}" sibTransId="{790DF5DA-972D-4F6C-B04C-AB191D0B5008}"/>
    <dgm:cxn modelId="{96B02C0D-E40E-47AD-8A1F-2308CA0FFE83}" type="presOf" srcId="{FE48929E-3D69-4DF4-B1A2-44787BD8BAD8}" destId="{2D851F71-A7E2-4CBA-B014-C8A1CDA7682A}" srcOrd="0" destOrd="0" presId="urn:microsoft.com/office/officeart/2005/8/layout/chevron2"/>
    <dgm:cxn modelId="{B6D9F649-A068-4389-B0CC-3A5D2B53F338}" type="presOf" srcId="{8FFFF02A-B331-452E-81B8-F0E5CDA028F7}" destId="{0B7F61D5-62C9-4126-B208-11A43D4BD73E}" srcOrd="0" destOrd="0" presId="urn:microsoft.com/office/officeart/2005/8/layout/chevron2"/>
    <dgm:cxn modelId="{1FED82CA-2AA4-4DE0-846F-F8D951E3B200}" srcId="{97C6DFD8-7B6C-4303-B2AD-7C5E1EFAA864}" destId="{506EAA16-4CA2-4029-B4E6-9F1D870AE031}" srcOrd="0" destOrd="0" parTransId="{8A89B9B0-116F-4341-881A-0E83C6524E4B}" sibTransId="{3642500B-E8E2-4DA1-9DF9-1DB082016806}"/>
    <dgm:cxn modelId="{5B92F359-3C50-49C1-9609-70643F8A8C27}" srcId="{85DE8568-510D-4959-912F-97662C84E9C5}" destId="{87F316F9-0D2C-46F5-8F43-F5006A610501}" srcOrd="0" destOrd="0" parTransId="{B9664030-282F-4099-BA51-813412DEAD75}" sibTransId="{4069BF0B-FD3B-4CD2-9AF3-83411776704C}"/>
    <dgm:cxn modelId="{3B006D7B-B8FB-41EE-82BA-B2273176F097}" srcId="{FE48929E-3D69-4DF4-B1A2-44787BD8BAD8}" destId="{85DE8568-510D-4959-912F-97662C84E9C5}" srcOrd="2" destOrd="0" parTransId="{22FB9401-FFB2-4AAF-816D-DCE374A01A74}" sibTransId="{A77388FD-8E66-4048-8E4E-510D2FB1DD60}"/>
    <dgm:cxn modelId="{984FC830-71A1-4117-A755-39F88D3E08B3}" type="presParOf" srcId="{2D851F71-A7E2-4CBA-B014-C8A1CDA7682A}" destId="{6C56332C-3788-4F31-A54E-2EAAAC7C022C}" srcOrd="0" destOrd="0" presId="urn:microsoft.com/office/officeart/2005/8/layout/chevron2"/>
    <dgm:cxn modelId="{3A02F899-EA2D-49A6-AFF4-19F90276A748}" type="presParOf" srcId="{6C56332C-3788-4F31-A54E-2EAAAC7C022C}" destId="{F79CC654-698C-4424-9A12-106452FED327}" srcOrd="0" destOrd="0" presId="urn:microsoft.com/office/officeart/2005/8/layout/chevron2"/>
    <dgm:cxn modelId="{1C9594C4-B886-421A-A7B2-9DE856CD369E}" type="presParOf" srcId="{6C56332C-3788-4F31-A54E-2EAAAC7C022C}" destId="{AF9FD0D8-C3B5-4361-B589-1755B6831D74}" srcOrd="1" destOrd="0" presId="urn:microsoft.com/office/officeart/2005/8/layout/chevron2"/>
    <dgm:cxn modelId="{2CDED871-C19F-42C4-B2EE-D109CDFA9CBA}" type="presParOf" srcId="{2D851F71-A7E2-4CBA-B014-C8A1CDA7682A}" destId="{506710BD-30E3-4005-82E6-8BCBC62BD6CC}" srcOrd="1" destOrd="0" presId="urn:microsoft.com/office/officeart/2005/8/layout/chevron2"/>
    <dgm:cxn modelId="{C5B280D8-E946-4387-B2C8-2CC9035FBE39}" type="presParOf" srcId="{2D851F71-A7E2-4CBA-B014-C8A1CDA7682A}" destId="{B7B65B46-DBAE-4569-870C-EEDECFBDCABB}" srcOrd="2" destOrd="0" presId="urn:microsoft.com/office/officeart/2005/8/layout/chevron2"/>
    <dgm:cxn modelId="{63B3EABE-879E-48F8-9EF1-9811DBA8B471}" type="presParOf" srcId="{B7B65B46-DBAE-4569-870C-EEDECFBDCABB}" destId="{0B3CC7FD-A40D-41D4-85DD-FAB38A5B6E2E}" srcOrd="0" destOrd="0" presId="urn:microsoft.com/office/officeart/2005/8/layout/chevron2"/>
    <dgm:cxn modelId="{ACAB34D5-A278-43F5-B6F5-8B25A3EB328D}" type="presParOf" srcId="{B7B65B46-DBAE-4569-870C-EEDECFBDCABB}" destId="{C8A9E2A6-9C68-4FDD-B833-6E4B7F93FC38}" srcOrd="1" destOrd="0" presId="urn:microsoft.com/office/officeart/2005/8/layout/chevron2"/>
    <dgm:cxn modelId="{CA05D171-9667-498D-BB89-E4E0587092EA}" type="presParOf" srcId="{2D851F71-A7E2-4CBA-B014-C8A1CDA7682A}" destId="{AD9DF0E7-1249-4665-A328-26A6F7456960}" srcOrd="3" destOrd="0" presId="urn:microsoft.com/office/officeart/2005/8/layout/chevron2"/>
    <dgm:cxn modelId="{37A88583-A762-4C4A-BB2F-1B038AEF1DB8}" type="presParOf" srcId="{2D851F71-A7E2-4CBA-B014-C8A1CDA7682A}" destId="{8730C531-6E76-47B2-AD81-7696097A476A}" srcOrd="4" destOrd="0" presId="urn:microsoft.com/office/officeart/2005/8/layout/chevron2"/>
    <dgm:cxn modelId="{1BE6662E-0438-4BA6-A322-240D48A29722}" type="presParOf" srcId="{8730C531-6E76-47B2-AD81-7696097A476A}" destId="{3AC211AE-B00D-411C-8777-952AD68395DB}" srcOrd="0" destOrd="0" presId="urn:microsoft.com/office/officeart/2005/8/layout/chevron2"/>
    <dgm:cxn modelId="{2C2764AC-687F-4E9D-AFAD-BA11AC13B24D}" type="presParOf" srcId="{8730C531-6E76-47B2-AD81-7696097A476A}" destId="{F8CACA57-AECE-4AA5-A66D-A9ABF8BC2ACB}" srcOrd="1" destOrd="0" presId="urn:microsoft.com/office/officeart/2005/8/layout/chevron2"/>
    <dgm:cxn modelId="{CDDAD5E1-9A6C-4069-AABA-596264E67016}" type="presParOf" srcId="{2D851F71-A7E2-4CBA-B014-C8A1CDA7682A}" destId="{D0F9D99F-D2D5-4851-B524-D1E08E4654AD}" srcOrd="5" destOrd="0" presId="urn:microsoft.com/office/officeart/2005/8/layout/chevron2"/>
    <dgm:cxn modelId="{FE1D30C3-0632-4091-BBEA-5A5A4FA862DF}" type="presParOf" srcId="{2D851F71-A7E2-4CBA-B014-C8A1CDA7682A}" destId="{2E162F47-5605-4530-91F2-6F84C881D72C}" srcOrd="6" destOrd="0" presId="urn:microsoft.com/office/officeart/2005/8/layout/chevron2"/>
    <dgm:cxn modelId="{93A77E30-72DD-4BAD-B8F0-41878EE979ED}" type="presParOf" srcId="{2E162F47-5605-4530-91F2-6F84C881D72C}" destId="{0B7F61D5-62C9-4126-B208-11A43D4BD73E}" srcOrd="0" destOrd="0" presId="urn:microsoft.com/office/officeart/2005/8/layout/chevron2"/>
    <dgm:cxn modelId="{A1CE01EB-ACA8-483B-80F1-1905FC1D401C}" type="presParOf" srcId="{2E162F47-5605-4530-91F2-6F84C881D72C}" destId="{9CA5BC48-7092-45D3-8E39-6C17E79706BA}" srcOrd="1" destOrd="0" presId="urn:microsoft.com/office/officeart/2005/8/layout/chevron2"/>
    <dgm:cxn modelId="{C36B8A4B-1CD2-4AC5-8C19-25C6A9DC4070}" type="presParOf" srcId="{2D851F71-A7E2-4CBA-B014-C8A1CDA7682A}" destId="{EB1ECFFD-0A09-4905-B83D-3B9FA5A21C58}" srcOrd="7" destOrd="0" presId="urn:microsoft.com/office/officeart/2005/8/layout/chevron2"/>
    <dgm:cxn modelId="{7CA9F4C2-682F-499A-A927-139D90A8A031}" type="presParOf" srcId="{2D851F71-A7E2-4CBA-B014-C8A1CDA7682A}" destId="{70648C8D-426D-4BBA-890C-B7DDCA6C5BFB}" srcOrd="8" destOrd="0" presId="urn:microsoft.com/office/officeart/2005/8/layout/chevron2"/>
    <dgm:cxn modelId="{DF4758E7-1DC2-4312-9B5B-E55C59D74829}" type="presParOf" srcId="{70648C8D-426D-4BBA-890C-B7DDCA6C5BFB}" destId="{1923D835-3238-4DCD-8F71-A8C0B60D53D4}" srcOrd="0" destOrd="0" presId="urn:microsoft.com/office/officeart/2005/8/layout/chevron2"/>
    <dgm:cxn modelId="{71743620-E7C0-4E00-8F0C-B6835F875855}" type="presParOf" srcId="{70648C8D-426D-4BBA-890C-B7DDCA6C5BFB}" destId="{F5BEE871-E0AA-4694-A480-467F7510F52A}"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B24456-7CE7-4735-BC48-E36BE9A9B746}"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74B5C514-57A3-4626-8EFF-D1AE8B51D590}">
      <dgm:prSet phldrT="[Текст]"/>
      <dgm:spPr/>
      <dgm:t>
        <a:bodyPr/>
        <a:lstStyle/>
        <a:p>
          <a:r>
            <a:rPr lang="uz-Cyrl-UZ" dirty="0" smtClean="0"/>
            <a:t>Физик ва кимёвий хусусиятларнинг температура ўзгариши билан ўзгармаслиги (хусусан, термометр қаршилигини температурадан боғлиғлигини ўзгармаслиги); </a:t>
          </a:r>
          <a:endParaRPr lang="ru-RU" dirty="0"/>
        </a:p>
      </dgm:t>
    </dgm:pt>
    <dgm:pt modelId="{AF3940D1-66D9-4A25-B49A-A063EA3238C7}" type="parTrans" cxnId="{8B59576A-A1F0-4F9C-B977-2212FB6AA54C}">
      <dgm:prSet/>
      <dgm:spPr/>
      <dgm:t>
        <a:bodyPr/>
        <a:lstStyle/>
        <a:p>
          <a:endParaRPr lang="ru-RU"/>
        </a:p>
      </dgm:t>
    </dgm:pt>
    <dgm:pt modelId="{0D46ABC6-12FA-4A9F-8DFC-E741ECF4D027}" type="sibTrans" cxnId="{8B59576A-A1F0-4F9C-B977-2212FB6AA54C}">
      <dgm:prSet/>
      <dgm:spPr/>
      <dgm:t>
        <a:bodyPr/>
        <a:lstStyle/>
        <a:p>
          <a:endParaRPr lang="ru-RU"/>
        </a:p>
      </dgm:t>
    </dgm:pt>
    <dgm:pt modelId="{6D9D8063-CACD-47DB-A06E-529EAE350AC9}">
      <dgm:prSet phldrT="[Текст]"/>
      <dgm:spPr/>
      <dgm:t>
        <a:bodyPr/>
        <a:lstStyle/>
        <a:p>
          <a:r>
            <a:rPr lang="uz-Cyrl-UZ" dirty="0" smtClean="0"/>
            <a:t>Ўлчов асбоби сезгирлигини ошириш учун, қаршилик термометри материали электр қаршилиги температура коэффициенти юқори бўлиши керак; </a:t>
          </a:r>
          <a:endParaRPr lang="ru-RU" dirty="0"/>
        </a:p>
      </dgm:t>
    </dgm:pt>
    <dgm:pt modelId="{CB8A54C6-C249-43E3-95BF-4088F4F67700}" type="parTrans" cxnId="{58A5E68A-3244-4284-BECB-69918DF992E2}">
      <dgm:prSet/>
      <dgm:spPr/>
      <dgm:t>
        <a:bodyPr/>
        <a:lstStyle/>
        <a:p>
          <a:endParaRPr lang="ru-RU"/>
        </a:p>
      </dgm:t>
    </dgm:pt>
    <dgm:pt modelId="{DBC994CA-C650-454F-921F-A5D3047E851D}" type="sibTrans" cxnId="{58A5E68A-3244-4284-BECB-69918DF992E2}">
      <dgm:prSet/>
      <dgm:spPr/>
      <dgm:t>
        <a:bodyPr/>
        <a:lstStyle/>
        <a:p>
          <a:endParaRPr lang="ru-RU"/>
        </a:p>
      </dgm:t>
    </dgm:pt>
    <dgm:pt modelId="{8EF33A33-0733-4C31-917F-69426076B129}">
      <dgm:prSet phldrT="[Текст]"/>
      <dgm:spPr/>
      <dgm:t>
        <a:bodyPr/>
        <a:lstStyle/>
        <a:p>
          <a:r>
            <a:rPr lang="uz-Cyrl-UZ" dirty="0" smtClean="0"/>
            <a:t>Термометрни кичик размерда тайёрлаш мақсадида, ўтказгич катта солиштирма қаршиликга эга бўлиши керак; </a:t>
          </a:r>
          <a:endParaRPr lang="ru-RU" dirty="0"/>
        </a:p>
      </dgm:t>
    </dgm:pt>
    <dgm:pt modelId="{BBEBBB50-80EA-4DA6-9905-959DCB476DB9}" type="parTrans" cxnId="{BA73F84E-E7B0-45FE-AD14-D32FC72DADAC}">
      <dgm:prSet/>
      <dgm:spPr/>
      <dgm:t>
        <a:bodyPr/>
        <a:lstStyle/>
        <a:p>
          <a:endParaRPr lang="ru-RU"/>
        </a:p>
      </dgm:t>
    </dgm:pt>
    <dgm:pt modelId="{E3779061-EB62-4562-841B-2195E1D3A385}" type="sibTrans" cxnId="{BA73F84E-E7B0-45FE-AD14-D32FC72DADAC}">
      <dgm:prSet/>
      <dgm:spPr/>
      <dgm:t>
        <a:bodyPr/>
        <a:lstStyle/>
        <a:p>
          <a:endParaRPr lang="ru-RU"/>
        </a:p>
      </dgm:t>
    </dgm:pt>
    <dgm:pt modelId="{8CD8495C-3983-430D-AA5A-38B4735BE47C}">
      <dgm:prSet phldrT="[Текст]"/>
      <dgm:spPr/>
      <dgm:t>
        <a:bodyPr/>
        <a:lstStyle/>
        <a:p>
          <a:r>
            <a:rPr lang="uz-Cyrl-UZ" dirty="0" smtClean="0"/>
            <a:t>Тайёрланадиган термометрларни ўзаро алмашинувчанлигини таъминлаш мақсадда металлни тоза холда олиш мумкин бўлиши керак</a:t>
          </a:r>
          <a:endParaRPr lang="ru-RU" dirty="0"/>
        </a:p>
      </dgm:t>
    </dgm:pt>
    <dgm:pt modelId="{5B1BAD5C-ABDB-4EB6-BA69-D2D7CC4CF944}" type="parTrans" cxnId="{C58E0CDF-6F22-454B-92CD-3ACAEEA89ECE}">
      <dgm:prSet/>
      <dgm:spPr/>
      <dgm:t>
        <a:bodyPr/>
        <a:lstStyle/>
        <a:p>
          <a:endParaRPr lang="ru-RU"/>
        </a:p>
      </dgm:t>
    </dgm:pt>
    <dgm:pt modelId="{8B5371E5-E774-460E-80DE-E0D97CEA4CC6}" type="sibTrans" cxnId="{C58E0CDF-6F22-454B-92CD-3ACAEEA89ECE}">
      <dgm:prSet/>
      <dgm:spPr/>
      <dgm:t>
        <a:bodyPr/>
        <a:lstStyle/>
        <a:p>
          <a:endParaRPr lang="ru-RU"/>
        </a:p>
      </dgm:t>
    </dgm:pt>
    <dgm:pt modelId="{C7241349-5B05-4C17-B237-B837A84B88BD}" type="pres">
      <dgm:prSet presAssocID="{B7B24456-7CE7-4735-BC48-E36BE9A9B746}" presName="Name0" presStyleCnt="0">
        <dgm:presLayoutVars>
          <dgm:chMax val="7"/>
          <dgm:chPref val="7"/>
          <dgm:dir/>
        </dgm:presLayoutVars>
      </dgm:prSet>
      <dgm:spPr/>
      <dgm:t>
        <a:bodyPr/>
        <a:lstStyle/>
        <a:p>
          <a:endParaRPr lang="ru-RU"/>
        </a:p>
      </dgm:t>
    </dgm:pt>
    <dgm:pt modelId="{2EC228E8-90C5-4D1D-9AB5-529E0BC8C2CB}" type="pres">
      <dgm:prSet presAssocID="{B7B24456-7CE7-4735-BC48-E36BE9A9B746}" presName="Name1" presStyleCnt="0"/>
      <dgm:spPr/>
    </dgm:pt>
    <dgm:pt modelId="{E83BFEA8-3CB5-4865-8522-87B10ABA0C71}" type="pres">
      <dgm:prSet presAssocID="{B7B24456-7CE7-4735-BC48-E36BE9A9B746}" presName="cycle" presStyleCnt="0"/>
      <dgm:spPr/>
    </dgm:pt>
    <dgm:pt modelId="{62B8857A-FFFF-48F7-97C8-0536D668B366}" type="pres">
      <dgm:prSet presAssocID="{B7B24456-7CE7-4735-BC48-E36BE9A9B746}" presName="srcNode" presStyleLbl="node1" presStyleIdx="0" presStyleCnt="4"/>
      <dgm:spPr/>
    </dgm:pt>
    <dgm:pt modelId="{DF7E4B01-7850-420F-9A0F-791A480C6BE5}" type="pres">
      <dgm:prSet presAssocID="{B7B24456-7CE7-4735-BC48-E36BE9A9B746}" presName="conn" presStyleLbl="parChTrans1D2" presStyleIdx="0" presStyleCnt="1"/>
      <dgm:spPr/>
      <dgm:t>
        <a:bodyPr/>
        <a:lstStyle/>
        <a:p>
          <a:endParaRPr lang="ru-RU"/>
        </a:p>
      </dgm:t>
    </dgm:pt>
    <dgm:pt modelId="{703902AE-1DAF-4F3C-A800-7DBA3A4720AC}" type="pres">
      <dgm:prSet presAssocID="{B7B24456-7CE7-4735-BC48-E36BE9A9B746}" presName="extraNode" presStyleLbl="node1" presStyleIdx="0" presStyleCnt="4"/>
      <dgm:spPr/>
    </dgm:pt>
    <dgm:pt modelId="{19A0538E-361F-48C1-89A2-C16B5CCD4D35}" type="pres">
      <dgm:prSet presAssocID="{B7B24456-7CE7-4735-BC48-E36BE9A9B746}" presName="dstNode" presStyleLbl="node1" presStyleIdx="0" presStyleCnt="4"/>
      <dgm:spPr/>
    </dgm:pt>
    <dgm:pt modelId="{42707989-C1C3-4BDE-A4E6-35CD495BB72B}" type="pres">
      <dgm:prSet presAssocID="{74B5C514-57A3-4626-8EFF-D1AE8B51D590}" presName="text_1" presStyleLbl="node1" presStyleIdx="0" presStyleCnt="4">
        <dgm:presLayoutVars>
          <dgm:bulletEnabled val="1"/>
        </dgm:presLayoutVars>
      </dgm:prSet>
      <dgm:spPr/>
      <dgm:t>
        <a:bodyPr/>
        <a:lstStyle/>
        <a:p>
          <a:endParaRPr lang="ru-RU"/>
        </a:p>
      </dgm:t>
    </dgm:pt>
    <dgm:pt modelId="{39AEA3FB-361E-4F2E-9C10-88A35392FCB3}" type="pres">
      <dgm:prSet presAssocID="{74B5C514-57A3-4626-8EFF-D1AE8B51D590}" presName="accent_1" presStyleCnt="0"/>
      <dgm:spPr/>
    </dgm:pt>
    <dgm:pt modelId="{23CF77BA-A648-41CD-895D-9AF95BA2CEE6}" type="pres">
      <dgm:prSet presAssocID="{74B5C514-57A3-4626-8EFF-D1AE8B51D590}" presName="accentRepeatNode" presStyleLbl="solidFgAcc1" presStyleIdx="0" presStyleCnt="4"/>
      <dgm:spPr/>
    </dgm:pt>
    <dgm:pt modelId="{4056D440-1384-4F7B-B428-4DB0479FEE1F}" type="pres">
      <dgm:prSet presAssocID="{6D9D8063-CACD-47DB-A06E-529EAE350AC9}" presName="text_2" presStyleLbl="node1" presStyleIdx="1" presStyleCnt="4">
        <dgm:presLayoutVars>
          <dgm:bulletEnabled val="1"/>
        </dgm:presLayoutVars>
      </dgm:prSet>
      <dgm:spPr/>
      <dgm:t>
        <a:bodyPr/>
        <a:lstStyle/>
        <a:p>
          <a:endParaRPr lang="ru-RU"/>
        </a:p>
      </dgm:t>
    </dgm:pt>
    <dgm:pt modelId="{B31E8E8E-42CE-4D4E-9EC1-8EE1E221D5DD}" type="pres">
      <dgm:prSet presAssocID="{6D9D8063-CACD-47DB-A06E-529EAE350AC9}" presName="accent_2" presStyleCnt="0"/>
      <dgm:spPr/>
    </dgm:pt>
    <dgm:pt modelId="{AC1F6F73-A373-4301-A9DF-9DAEBF8FD0BD}" type="pres">
      <dgm:prSet presAssocID="{6D9D8063-CACD-47DB-A06E-529EAE350AC9}" presName="accentRepeatNode" presStyleLbl="solidFgAcc1" presStyleIdx="1" presStyleCnt="4"/>
      <dgm:spPr/>
    </dgm:pt>
    <dgm:pt modelId="{E64A5019-3C40-490D-841B-0426D7445F2D}" type="pres">
      <dgm:prSet presAssocID="{8EF33A33-0733-4C31-917F-69426076B129}" presName="text_3" presStyleLbl="node1" presStyleIdx="2" presStyleCnt="4">
        <dgm:presLayoutVars>
          <dgm:bulletEnabled val="1"/>
        </dgm:presLayoutVars>
      </dgm:prSet>
      <dgm:spPr/>
      <dgm:t>
        <a:bodyPr/>
        <a:lstStyle/>
        <a:p>
          <a:endParaRPr lang="ru-RU"/>
        </a:p>
      </dgm:t>
    </dgm:pt>
    <dgm:pt modelId="{754CB47A-0CB6-480D-8EE1-D744ADC99BD9}" type="pres">
      <dgm:prSet presAssocID="{8EF33A33-0733-4C31-917F-69426076B129}" presName="accent_3" presStyleCnt="0"/>
      <dgm:spPr/>
    </dgm:pt>
    <dgm:pt modelId="{70DA2FF2-A822-4949-9F7E-82372783E220}" type="pres">
      <dgm:prSet presAssocID="{8EF33A33-0733-4C31-917F-69426076B129}" presName="accentRepeatNode" presStyleLbl="solidFgAcc1" presStyleIdx="2" presStyleCnt="4"/>
      <dgm:spPr/>
    </dgm:pt>
    <dgm:pt modelId="{67C5E408-FB19-46FF-AFFB-498054D84183}" type="pres">
      <dgm:prSet presAssocID="{8CD8495C-3983-430D-AA5A-38B4735BE47C}" presName="text_4" presStyleLbl="node1" presStyleIdx="3" presStyleCnt="4">
        <dgm:presLayoutVars>
          <dgm:bulletEnabled val="1"/>
        </dgm:presLayoutVars>
      </dgm:prSet>
      <dgm:spPr/>
      <dgm:t>
        <a:bodyPr/>
        <a:lstStyle/>
        <a:p>
          <a:endParaRPr lang="ru-RU"/>
        </a:p>
      </dgm:t>
    </dgm:pt>
    <dgm:pt modelId="{1BA2AD7C-D8C5-4276-A2CF-14E7ACB5B80C}" type="pres">
      <dgm:prSet presAssocID="{8CD8495C-3983-430D-AA5A-38B4735BE47C}" presName="accent_4" presStyleCnt="0"/>
      <dgm:spPr/>
    </dgm:pt>
    <dgm:pt modelId="{B4A34BA8-0C37-4CF1-A65F-B265BB28A43A}" type="pres">
      <dgm:prSet presAssocID="{8CD8495C-3983-430D-AA5A-38B4735BE47C}" presName="accentRepeatNode" presStyleLbl="solidFgAcc1" presStyleIdx="3" presStyleCnt="4"/>
      <dgm:spPr/>
    </dgm:pt>
  </dgm:ptLst>
  <dgm:cxnLst>
    <dgm:cxn modelId="{492EC13A-4E1F-4BB2-ABD4-99D53C52F20A}" type="presOf" srcId="{8EF33A33-0733-4C31-917F-69426076B129}" destId="{E64A5019-3C40-490D-841B-0426D7445F2D}" srcOrd="0" destOrd="0" presId="urn:microsoft.com/office/officeart/2008/layout/VerticalCurvedList"/>
    <dgm:cxn modelId="{C58E0CDF-6F22-454B-92CD-3ACAEEA89ECE}" srcId="{B7B24456-7CE7-4735-BC48-E36BE9A9B746}" destId="{8CD8495C-3983-430D-AA5A-38B4735BE47C}" srcOrd="3" destOrd="0" parTransId="{5B1BAD5C-ABDB-4EB6-BA69-D2D7CC4CF944}" sibTransId="{8B5371E5-E774-460E-80DE-E0D97CEA4CC6}"/>
    <dgm:cxn modelId="{BA73F84E-E7B0-45FE-AD14-D32FC72DADAC}" srcId="{B7B24456-7CE7-4735-BC48-E36BE9A9B746}" destId="{8EF33A33-0733-4C31-917F-69426076B129}" srcOrd="2" destOrd="0" parTransId="{BBEBBB50-80EA-4DA6-9905-959DCB476DB9}" sibTransId="{E3779061-EB62-4562-841B-2195E1D3A385}"/>
    <dgm:cxn modelId="{58A5E68A-3244-4284-BECB-69918DF992E2}" srcId="{B7B24456-7CE7-4735-BC48-E36BE9A9B746}" destId="{6D9D8063-CACD-47DB-A06E-529EAE350AC9}" srcOrd="1" destOrd="0" parTransId="{CB8A54C6-C249-43E3-95BF-4088F4F67700}" sibTransId="{DBC994CA-C650-454F-921F-A5D3047E851D}"/>
    <dgm:cxn modelId="{BCC212E2-CB23-451E-A9EA-15445E1F0D19}" type="presOf" srcId="{8CD8495C-3983-430D-AA5A-38B4735BE47C}" destId="{67C5E408-FB19-46FF-AFFB-498054D84183}" srcOrd="0" destOrd="0" presId="urn:microsoft.com/office/officeart/2008/layout/VerticalCurvedList"/>
    <dgm:cxn modelId="{5710A355-5E15-49B1-8EF1-ACFA1D446D21}" type="presOf" srcId="{6D9D8063-CACD-47DB-A06E-529EAE350AC9}" destId="{4056D440-1384-4F7B-B428-4DB0479FEE1F}" srcOrd="0" destOrd="0" presId="urn:microsoft.com/office/officeart/2008/layout/VerticalCurvedList"/>
    <dgm:cxn modelId="{4211711D-2B88-405E-B803-278C4D35C41D}" type="presOf" srcId="{0D46ABC6-12FA-4A9F-8DFC-E741ECF4D027}" destId="{DF7E4B01-7850-420F-9A0F-791A480C6BE5}" srcOrd="0" destOrd="0" presId="urn:microsoft.com/office/officeart/2008/layout/VerticalCurvedList"/>
    <dgm:cxn modelId="{8B59576A-A1F0-4F9C-B977-2212FB6AA54C}" srcId="{B7B24456-7CE7-4735-BC48-E36BE9A9B746}" destId="{74B5C514-57A3-4626-8EFF-D1AE8B51D590}" srcOrd="0" destOrd="0" parTransId="{AF3940D1-66D9-4A25-B49A-A063EA3238C7}" sibTransId="{0D46ABC6-12FA-4A9F-8DFC-E741ECF4D027}"/>
    <dgm:cxn modelId="{B44D853C-5172-4AED-ACDC-7022825266B1}" type="presOf" srcId="{B7B24456-7CE7-4735-BC48-E36BE9A9B746}" destId="{C7241349-5B05-4C17-B237-B837A84B88BD}" srcOrd="0" destOrd="0" presId="urn:microsoft.com/office/officeart/2008/layout/VerticalCurvedList"/>
    <dgm:cxn modelId="{374A4AA1-1331-4FCF-9418-9D8B4C5D8D9F}" type="presOf" srcId="{74B5C514-57A3-4626-8EFF-D1AE8B51D590}" destId="{42707989-C1C3-4BDE-A4E6-35CD495BB72B}" srcOrd="0" destOrd="0" presId="urn:microsoft.com/office/officeart/2008/layout/VerticalCurvedList"/>
    <dgm:cxn modelId="{ACF382EE-7517-4D4B-A77A-5C4765A99ECB}" type="presParOf" srcId="{C7241349-5B05-4C17-B237-B837A84B88BD}" destId="{2EC228E8-90C5-4D1D-9AB5-529E0BC8C2CB}" srcOrd="0" destOrd="0" presId="urn:microsoft.com/office/officeart/2008/layout/VerticalCurvedList"/>
    <dgm:cxn modelId="{B982D214-0CF6-4BF1-B1C3-C96CF0806CBA}" type="presParOf" srcId="{2EC228E8-90C5-4D1D-9AB5-529E0BC8C2CB}" destId="{E83BFEA8-3CB5-4865-8522-87B10ABA0C71}" srcOrd="0" destOrd="0" presId="urn:microsoft.com/office/officeart/2008/layout/VerticalCurvedList"/>
    <dgm:cxn modelId="{722A05DD-D67E-4F1F-9F0D-CC2E11E71EDD}" type="presParOf" srcId="{E83BFEA8-3CB5-4865-8522-87B10ABA0C71}" destId="{62B8857A-FFFF-48F7-97C8-0536D668B366}" srcOrd="0" destOrd="0" presId="urn:microsoft.com/office/officeart/2008/layout/VerticalCurvedList"/>
    <dgm:cxn modelId="{460A06B8-108B-45D1-A8C8-BA1BDFA12D64}" type="presParOf" srcId="{E83BFEA8-3CB5-4865-8522-87B10ABA0C71}" destId="{DF7E4B01-7850-420F-9A0F-791A480C6BE5}" srcOrd="1" destOrd="0" presId="urn:microsoft.com/office/officeart/2008/layout/VerticalCurvedList"/>
    <dgm:cxn modelId="{7B3AE7DC-E961-4CE2-A964-5573BEEF6310}" type="presParOf" srcId="{E83BFEA8-3CB5-4865-8522-87B10ABA0C71}" destId="{703902AE-1DAF-4F3C-A800-7DBA3A4720AC}" srcOrd="2" destOrd="0" presId="urn:microsoft.com/office/officeart/2008/layout/VerticalCurvedList"/>
    <dgm:cxn modelId="{2973B005-317B-4C30-987A-14AE86F553B0}" type="presParOf" srcId="{E83BFEA8-3CB5-4865-8522-87B10ABA0C71}" destId="{19A0538E-361F-48C1-89A2-C16B5CCD4D35}" srcOrd="3" destOrd="0" presId="urn:microsoft.com/office/officeart/2008/layout/VerticalCurvedList"/>
    <dgm:cxn modelId="{6340111C-7141-4944-944A-2BA6951A8CD4}" type="presParOf" srcId="{2EC228E8-90C5-4D1D-9AB5-529E0BC8C2CB}" destId="{42707989-C1C3-4BDE-A4E6-35CD495BB72B}" srcOrd="1" destOrd="0" presId="urn:microsoft.com/office/officeart/2008/layout/VerticalCurvedList"/>
    <dgm:cxn modelId="{68697570-9387-4074-A249-90084A0E901C}" type="presParOf" srcId="{2EC228E8-90C5-4D1D-9AB5-529E0BC8C2CB}" destId="{39AEA3FB-361E-4F2E-9C10-88A35392FCB3}" srcOrd="2" destOrd="0" presId="urn:microsoft.com/office/officeart/2008/layout/VerticalCurvedList"/>
    <dgm:cxn modelId="{78FACF35-3D22-435B-9B07-29CC1D125019}" type="presParOf" srcId="{39AEA3FB-361E-4F2E-9C10-88A35392FCB3}" destId="{23CF77BA-A648-41CD-895D-9AF95BA2CEE6}" srcOrd="0" destOrd="0" presId="urn:microsoft.com/office/officeart/2008/layout/VerticalCurvedList"/>
    <dgm:cxn modelId="{315A67F9-429A-4454-BA75-064BCC031D8B}" type="presParOf" srcId="{2EC228E8-90C5-4D1D-9AB5-529E0BC8C2CB}" destId="{4056D440-1384-4F7B-B428-4DB0479FEE1F}" srcOrd="3" destOrd="0" presId="urn:microsoft.com/office/officeart/2008/layout/VerticalCurvedList"/>
    <dgm:cxn modelId="{99B9B84C-948A-4300-A7F5-483D07D84818}" type="presParOf" srcId="{2EC228E8-90C5-4D1D-9AB5-529E0BC8C2CB}" destId="{B31E8E8E-42CE-4D4E-9EC1-8EE1E221D5DD}" srcOrd="4" destOrd="0" presId="urn:microsoft.com/office/officeart/2008/layout/VerticalCurvedList"/>
    <dgm:cxn modelId="{57E34021-7331-42DD-9092-33B75C10AB09}" type="presParOf" srcId="{B31E8E8E-42CE-4D4E-9EC1-8EE1E221D5DD}" destId="{AC1F6F73-A373-4301-A9DF-9DAEBF8FD0BD}" srcOrd="0" destOrd="0" presId="urn:microsoft.com/office/officeart/2008/layout/VerticalCurvedList"/>
    <dgm:cxn modelId="{C7D7C0AC-20A8-4C30-B159-F557277B8FC7}" type="presParOf" srcId="{2EC228E8-90C5-4D1D-9AB5-529E0BC8C2CB}" destId="{E64A5019-3C40-490D-841B-0426D7445F2D}" srcOrd="5" destOrd="0" presId="urn:microsoft.com/office/officeart/2008/layout/VerticalCurvedList"/>
    <dgm:cxn modelId="{95ACD5D2-8D86-4F85-B76D-868BB15FE621}" type="presParOf" srcId="{2EC228E8-90C5-4D1D-9AB5-529E0BC8C2CB}" destId="{754CB47A-0CB6-480D-8EE1-D744ADC99BD9}" srcOrd="6" destOrd="0" presId="urn:microsoft.com/office/officeart/2008/layout/VerticalCurvedList"/>
    <dgm:cxn modelId="{061CE1D4-DE95-4DBE-A211-1A6D61C88640}" type="presParOf" srcId="{754CB47A-0CB6-480D-8EE1-D744ADC99BD9}" destId="{70DA2FF2-A822-4949-9F7E-82372783E220}" srcOrd="0" destOrd="0" presId="urn:microsoft.com/office/officeart/2008/layout/VerticalCurvedList"/>
    <dgm:cxn modelId="{EE840FB3-4745-43EB-85C7-CF94A401456A}" type="presParOf" srcId="{2EC228E8-90C5-4D1D-9AB5-529E0BC8C2CB}" destId="{67C5E408-FB19-46FF-AFFB-498054D84183}" srcOrd="7" destOrd="0" presId="urn:microsoft.com/office/officeart/2008/layout/VerticalCurvedList"/>
    <dgm:cxn modelId="{602BBF93-91E0-48F6-A746-DBA7E2D96B01}" type="presParOf" srcId="{2EC228E8-90C5-4D1D-9AB5-529E0BC8C2CB}" destId="{1BA2AD7C-D8C5-4276-A2CF-14E7ACB5B80C}" srcOrd="8" destOrd="0" presId="urn:microsoft.com/office/officeart/2008/layout/VerticalCurvedList"/>
    <dgm:cxn modelId="{48C60507-31E6-4C34-BE2E-BCF215FC9EC9}" type="presParOf" srcId="{1BA2AD7C-D8C5-4276-A2CF-14E7ACB5B80C}" destId="{B4A34BA8-0C37-4CF1-A65F-B265BB28A43A}"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48929E-3D69-4DF4-B1A2-44787BD8BAD8}"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ru-RU"/>
        </a:p>
      </dgm:t>
    </dgm:pt>
    <dgm:pt modelId="{97C6DFD8-7B6C-4303-B2AD-7C5E1EFAA864}">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1</a:t>
          </a:r>
          <a:endParaRPr lang="ru-RU" sz="3200" b="1" cap="none" spc="0" dirty="0">
            <a:ln w="0"/>
            <a:solidFill>
              <a:srgbClr val="002060"/>
            </a:solidFill>
            <a:effectLst>
              <a:reflection blurRad="6350" stA="53000" endA="300" endPos="35500" dir="5400000" sy="-90000" algn="bl" rotWithShape="0"/>
            </a:effectLst>
          </a:endParaRPr>
        </a:p>
      </dgm:t>
    </dgm:pt>
    <dgm:pt modelId="{BD849B90-5177-483B-B441-CB2E13525EB1}" type="parTrans" cxnId="{3658DBA6-046A-484D-AC20-40450412530C}">
      <dgm:prSet/>
      <dgm:spPr/>
      <dgm:t>
        <a:bodyPr/>
        <a:lstStyle/>
        <a:p>
          <a:endParaRPr lang="ru-RU"/>
        </a:p>
      </dgm:t>
    </dgm:pt>
    <dgm:pt modelId="{790DF5DA-972D-4F6C-B04C-AB191D0B5008}" type="sibTrans" cxnId="{3658DBA6-046A-484D-AC20-40450412530C}">
      <dgm:prSet/>
      <dgm:spPr/>
      <dgm:t>
        <a:bodyPr/>
        <a:lstStyle/>
        <a:p>
          <a:endParaRPr lang="ru-RU"/>
        </a:p>
      </dgm:t>
    </dgm:pt>
    <dgm:pt modelId="{506EAA16-4CA2-4029-B4E6-9F1D870AE031}">
      <dgm:prSet phldrT="[Текст]"/>
      <dgm:spPr/>
      <dgm:t>
        <a:bodyPr/>
        <a:lstStyle/>
        <a:p>
          <a:r>
            <a:rPr lang="uz-Cyrl-UZ" dirty="0" smtClean="0"/>
            <a:t>Вақт бўйича ТЭЮК ўзгармаслиги; </a:t>
          </a:r>
          <a:endParaRPr lang="ru-RU" dirty="0"/>
        </a:p>
      </dgm:t>
    </dgm:pt>
    <dgm:pt modelId="{8A89B9B0-116F-4341-881A-0E83C6524E4B}" type="parTrans" cxnId="{1FED82CA-2AA4-4DE0-846F-F8D951E3B200}">
      <dgm:prSet/>
      <dgm:spPr/>
      <dgm:t>
        <a:bodyPr/>
        <a:lstStyle/>
        <a:p>
          <a:endParaRPr lang="ru-RU"/>
        </a:p>
      </dgm:t>
    </dgm:pt>
    <dgm:pt modelId="{3642500B-E8E2-4DA1-9DF9-1DB082016806}" type="sibTrans" cxnId="{1FED82CA-2AA4-4DE0-846F-F8D951E3B200}">
      <dgm:prSet/>
      <dgm:spPr/>
      <dgm:t>
        <a:bodyPr/>
        <a:lstStyle/>
        <a:p>
          <a:endParaRPr lang="ru-RU"/>
        </a:p>
      </dgm:t>
    </dgm:pt>
    <dgm:pt modelId="{A671CD1B-FB7A-4F2A-BAA4-F8775AAF8C65}">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2</a:t>
          </a:r>
          <a:endParaRPr lang="ru-RU" sz="3200" b="1" cap="none" spc="0" dirty="0">
            <a:ln w="0"/>
            <a:solidFill>
              <a:srgbClr val="002060"/>
            </a:solidFill>
            <a:effectLst>
              <a:reflection blurRad="6350" stA="53000" endA="300" endPos="35500" dir="5400000" sy="-90000" algn="bl" rotWithShape="0"/>
            </a:effectLst>
          </a:endParaRPr>
        </a:p>
      </dgm:t>
    </dgm:pt>
    <dgm:pt modelId="{1FF5D807-966A-4E7F-83CF-ED9537EE5341}" type="parTrans" cxnId="{4011AB48-E5D6-47AE-A7DD-08585EA4ACA8}">
      <dgm:prSet/>
      <dgm:spPr/>
      <dgm:t>
        <a:bodyPr/>
        <a:lstStyle/>
        <a:p>
          <a:endParaRPr lang="ru-RU"/>
        </a:p>
      </dgm:t>
    </dgm:pt>
    <dgm:pt modelId="{871CA008-0E7F-4F73-81C2-8804FCD14E49}" type="sibTrans" cxnId="{4011AB48-E5D6-47AE-A7DD-08585EA4ACA8}">
      <dgm:prSet/>
      <dgm:spPr/>
      <dgm:t>
        <a:bodyPr/>
        <a:lstStyle/>
        <a:p>
          <a:endParaRPr lang="ru-RU"/>
        </a:p>
      </dgm:t>
    </dgm:pt>
    <dgm:pt modelId="{BACF7B5D-68B8-4F01-87B4-0D570AEA1992}">
      <dgm:prSet phldrT="[Текст]"/>
      <dgm:spPr/>
      <dgm:t>
        <a:bodyPr/>
        <a:lstStyle/>
        <a:p>
          <a:r>
            <a:rPr lang="uz-Cyrl-UZ" dirty="0" smtClean="0"/>
            <a:t>Иложи борича катта ТЭЮК; </a:t>
          </a:r>
          <a:endParaRPr lang="ru-RU" dirty="0"/>
        </a:p>
      </dgm:t>
    </dgm:pt>
    <dgm:pt modelId="{3F11E8A5-9215-4E73-9BFF-237EFAAF262D}" type="parTrans" cxnId="{DA1630DF-17E6-4A12-8366-4C5CF7E78ACD}">
      <dgm:prSet/>
      <dgm:spPr/>
      <dgm:t>
        <a:bodyPr/>
        <a:lstStyle/>
        <a:p>
          <a:endParaRPr lang="ru-RU"/>
        </a:p>
      </dgm:t>
    </dgm:pt>
    <dgm:pt modelId="{6F9206C2-7C98-4E7B-A2F9-FDAFD5925A9A}" type="sibTrans" cxnId="{DA1630DF-17E6-4A12-8366-4C5CF7E78ACD}">
      <dgm:prSet/>
      <dgm:spPr/>
      <dgm:t>
        <a:bodyPr/>
        <a:lstStyle/>
        <a:p>
          <a:endParaRPr lang="ru-RU"/>
        </a:p>
      </dgm:t>
    </dgm:pt>
    <dgm:pt modelId="{85DE8568-510D-4959-912F-97662C84E9C5}">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3</a:t>
          </a:r>
          <a:endParaRPr lang="ru-RU" sz="3200" b="1" cap="none" spc="0" dirty="0">
            <a:ln w="0"/>
            <a:solidFill>
              <a:srgbClr val="002060"/>
            </a:solidFill>
            <a:effectLst>
              <a:reflection blurRad="6350" stA="53000" endA="300" endPos="35500" dir="5400000" sy="-90000" algn="bl" rotWithShape="0"/>
            </a:effectLst>
          </a:endParaRPr>
        </a:p>
      </dgm:t>
    </dgm:pt>
    <dgm:pt modelId="{22FB9401-FFB2-4AAF-816D-DCE374A01A74}" type="parTrans" cxnId="{3B006D7B-B8FB-41EE-82BA-B2273176F097}">
      <dgm:prSet/>
      <dgm:spPr/>
      <dgm:t>
        <a:bodyPr/>
        <a:lstStyle/>
        <a:p>
          <a:endParaRPr lang="ru-RU"/>
        </a:p>
      </dgm:t>
    </dgm:pt>
    <dgm:pt modelId="{A77388FD-8E66-4048-8E4E-510D2FB1DD60}" type="sibTrans" cxnId="{3B006D7B-B8FB-41EE-82BA-B2273176F097}">
      <dgm:prSet/>
      <dgm:spPr/>
      <dgm:t>
        <a:bodyPr/>
        <a:lstStyle/>
        <a:p>
          <a:endParaRPr lang="ru-RU"/>
        </a:p>
      </dgm:t>
    </dgm:pt>
    <dgm:pt modelId="{87F316F9-0D2C-46F5-8F43-F5006A610501}">
      <dgm:prSet phldrT="[Текст]"/>
      <dgm:spPr/>
      <dgm:t>
        <a:bodyPr/>
        <a:lstStyle/>
        <a:p>
          <a:r>
            <a:rPr lang="uz-Cyrl-UZ" dirty="0" smtClean="0"/>
            <a:t>ТЭЮКни температурадан бир хил боғлиқлиги</a:t>
          </a:r>
          <a:r>
            <a:rPr lang="ru-RU" dirty="0" smtClean="0"/>
            <a:t>;</a:t>
          </a:r>
          <a:endParaRPr lang="ru-RU" dirty="0"/>
        </a:p>
      </dgm:t>
    </dgm:pt>
    <dgm:pt modelId="{B9664030-282F-4099-BA51-813412DEAD75}" type="parTrans" cxnId="{5B92F359-3C50-49C1-9609-70643F8A8C27}">
      <dgm:prSet/>
      <dgm:spPr/>
      <dgm:t>
        <a:bodyPr/>
        <a:lstStyle/>
        <a:p>
          <a:endParaRPr lang="ru-RU"/>
        </a:p>
      </dgm:t>
    </dgm:pt>
    <dgm:pt modelId="{4069BF0B-FD3B-4CD2-9AF3-83411776704C}" type="sibTrans" cxnId="{5B92F359-3C50-49C1-9609-70643F8A8C27}">
      <dgm:prSet/>
      <dgm:spPr/>
      <dgm:t>
        <a:bodyPr/>
        <a:lstStyle/>
        <a:p>
          <a:endParaRPr lang="ru-RU"/>
        </a:p>
      </dgm:t>
    </dgm:pt>
    <dgm:pt modelId="{8FFFF02A-B331-452E-81B8-F0E5CDA028F7}">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4</a:t>
          </a:r>
          <a:endParaRPr lang="ru-RU" sz="3200" b="1" cap="none" spc="0" dirty="0">
            <a:ln w="0"/>
            <a:solidFill>
              <a:srgbClr val="002060"/>
            </a:solidFill>
            <a:effectLst>
              <a:reflection blurRad="6350" stA="53000" endA="300" endPos="35500" dir="5400000" sy="-90000" algn="bl" rotWithShape="0"/>
            </a:effectLst>
          </a:endParaRPr>
        </a:p>
      </dgm:t>
    </dgm:pt>
    <dgm:pt modelId="{92578E14-B6B6-4273-AA9F-33CD62BB9425}" type="parTrans" cxnId="{DA023526-C0BA-4E44-9B11-AD6E5145D781}">
      <dgm:prSet/>
      <dgm:spPr/>
      <dgm:t>
        <a:bodyPr/>
        <a:lstStyle/>
        <a:p>
          <a:endParaRPr lang="ru-RU"/>
        </a:p>
      </dgm:t>
    </dgm:pt>
    <dgm:pt modelId="{D447ADAF-6D06-4106-AD43-662B7D80C475}" type="sibTrans" cxnId="{DA023526-C0BA-4E44-9B11-AD6E5145D781}">
      <dgm:prSet/>
      <dgm:spPr/>
      <dgm:t>
        <a:bodyPr/>
        <a:lstStyle/>
        <a:p>
          <a:endParaRPr lang="ru-RU"/>
        </a:p>
      </dgm:t>
    </dgm:pt>
    <dgm:pt modelId="{B2DBDD4E-4790-4FD2-8C23-FC0A1A5CA2F2}">
      <dgm:prSet phldrT="[Текст]"/>
      <dgm:spPr/>
      <dgm:t>
        <a:bodyPr/>
        <a:lstStyle/>
        <a:p>
          <a:r>
            <a:rPr lang="uz-Cyrl-UZ" dirty="0" smtClean="0"/>
            <a:t>Кичик электр қаршилиги температура коэффициентига эга бўлиши; </a:t>
          </a:r>
          <a:endParaRPr lang="ru-RU" dirty="0"/>
        </a:p>
      </dgm:t>
    </dgm:pt>
    <dgm:pt modelId="{EEF495ED-A6AF-4660-AE0A-115CA1B87FA0}" type="parTrans" cxnId="{5E4619C4-09DD-462D-9FA6-662E9BBBECDB}">
      <dgm:prSet/>
      <dgm:spPr/>
      <dgm:t>
        <a:bodyPr/>
        <a:lstStyle/>
        <a:p>
          <a:endParaRPr lang="ru-RU"/>
        </a:p>
      </dgm:t>
    </dgm:pt>
    <dgm:pt modelId="{8657FF49-90AF-446D-AC47-5C86E0BDF26F}" type="sibTrans" cxnId="{5E4619C4-09DD-462D-9FA6-662E9BBBECDB}">
      <dgm:prSet/>
      <dgm:spPr/>
      <dgm:t>
        <a:bodyPr/>
        <a:lstStyle/>
        <a:p>
          <a:endParaRPr lang="ru-RU"/>
        </a:p>
      </dgm:t>
    </dgm:pt>
    <dgm:pt modelId="{121CD557-89B9-4C4A-9F10-94ED095C61C1}">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5</a:t>
          </a:r>
          <a:endParaRPr lang="ru-RU" sz="3200" b="1" cap="none" spc="0" dirty="0">
            <a:ln w="0"/>
            <a:solidFill>
              <a:srgbClr val="002060"/>
            </a:solidFill>
            <a:effectLst>
              <a:reflection blurRad="6350" stA="53000" endA="300" endPos="35500" dir="5400000" sy="-90000" algn="bl" rotWithShape="0"/>
            </a:effectLst>
          </a:endParaRPr>
        </a:p>
      </dgm:t>
    </dgm:pt>
    <dgm:pt modelId="{EBFDCD1E-85D2-4230-8246-3BF181667668}" type="parTrans" cxnId="{BB7D6B6A-D9B1-4E53-A513-CE51928A212F}">
      <dgm:prSet/>
      <dgm:spPr/>
      <dgm:t>
        <a:bodyPr/>
        <a:lstStyle/>
        <a:p>
          <a:endParaRPr lang="ru-RU"/>
        </a:p>
      </dgm:t>
    </dgm:pt>
    <dgm:pt modelId="{5515A84D-E515-4FFE-98A2-37D7B438A3B8}" type="sibTrans" cxnId="{BB7D6B6A-D9B1-4E53-A513-CE51928A212F}">
      <dgm:prSet/>
      <dgm:spPr/>
      <dgm:t>
        <a:bodyPr/>
        <a:lstStyle/>
        <a:p>
          <a:endParaRPr lang="ru-RU"/>
        </a:p>
      </dgm:t>
    </dgm:pt>
    <dgm:pt modelId="{2962936F-44BA-41A1-8E26-38730974548C}">
      <dgm:prSet phldrT="[Текст]"/>
      <dgm:spPr/>
      <dgm:t>
        <a:bodyPr/>
        <a:lstStyle/>
        <a:p>
          <a:r>
            <a:rPr lang="uz-Cyrl-UZ" dirty="0" smtClean="0"/>
            <a:t>Катта электр ўтказувчанликга эга бўлиши</a:t>
          </a:r>
          <a:r>
            <a:rPr lang="ru-RU" dirty="0" smtClean="0"/>
            <a:t>; </a:t>
          </a:r>
          <a:endParaRPr lang="ru-RU" dirty="0"/>
        </a:p>
      </dgm:t>
    </dgm:pt>
    <dgm:pt modelId="{22CE789E-54A4-45D5-8644-AABD19E02633}" type="parTrans" cxnId="{6384A343-2371-418B-8FC0-D497506D4CD3}">
      <dgm:prSet/>
      <dgm:spPr/>
      <dgm:t>
        <a:bodyPr/>
        <a:lstStyle/>
        <a:p>
          <a:endParaRPr lang="ru-RU"/>
        </a:p>
      </dgm:t>
    </dgm:pt>
    <dgm:pt modelId="{273331B0-9F8F-492D-86D7-7F0C4A30481B}" type="sibTrans" cxnId="{6384A343-2371-418B-8FC0-D497506D4CD3}">
      <dgm:prSet/>
      <dgm:spPr/>
      <dgm:t>
        <a:bodyPr/>
        <a:lstStyle/>
        <a:p>
          <a:endParaRPr lang="ru-RU"/>
        </a:p>
      </dgm:t>
    </dgm:pt>
    <dgm:pt modelId="{A826C7D1-75BA-4C93-AF13-59F43B76E45F}">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6</a:t>
          </a:r>
          <a:endParaRPr lang="ru-RU" sz="3200" b="1" cap="none" spc="0" dirty="0">
            <a:ln w="0"/>
            <a:solidFill>
              <a:srgbClr val="002060"/>
            </a:solidFill>
            <a:effectLst>
              <a:reflection blurRad="6350" stA="53000" endA="300" endPos="35500" dir="5400000" sy="-90000" algn="bl" rotWithShape="0"/>
            </a:effectLst>
          </a:endParaRPr>
        </a:p>
      </dgm:t>
    </dgm:pt>
    <dgm:pt modelId="{FF4B16AB-5F4C-469C-B6E3-85BD0BB1D164}" type="parTrans" cxnId="{8CF6A0A7-3A43-4572-997D-DBACD3AF90BF}">
      <dgm:prSet/>
      <dgm:spPr/>
      <dgm:t>
        <a:bodyPr/>
        <a:lstStyle/>
        <a:p>
          <a:endParaRPr lang="ru-RU"/>
        </a:p>
      </dgm:t>
    </dgm:pt>
    <dgm:pt modelId="{93B272AE-5538-42C5-9912-56AE338FA83C}" type="sibTrans" cxnId="{8CF6A0A7-3A43-4572-997D-DBACD3AF90BF}">
      <dgm:prSet/>
      <dgm:spPr/>
      <dgm:t>
        <a:bodyPr/>
        <a:lstStyle/>
        <a:p>
          <a:endParaRPr lang="ru-RU"/>
        </a:p>
      </dgm:t>
    </dgm:pt>
    <dgm:pt modelId="{48262612-D228-4959-A437-EDCD80BE2EA1}">
      <dgm:prSet phldrT="[Текст]"/>
      <dgm:spPr/>
      <dgm:t>
        <a:bodyPr/>
        <a:lstStyle/>
        <a:p>
          <a:r>
            <a:rPr lang="uz-Cyrl-UZ" dirty="0" smtClean="0"/>
            <a:t>Юқори температура таъсирига чидамлилиги</a:t>
          </a:r>
          <a:r>
            <a:rPr lang="ru-RU" dirty="0" smtClean="0"/>
            <a:t>; </a:t>
          </a:r>
          <a:endParaRPr lang="ru-RU" dirty="0"/>
        </a:p>
      </dgm:t>
    </dgm:pt>
    <dgm:pt modelId="{CA5A7F5F-0730-46F5-9382-A5CB909038ED}" type="sibTrans" cxnId="{16F7DA00-057A-4367-B878-FFD903E5B2AE}">
      <dgm:prSet/>
      <dgm:spPr/>
      <dgm:t>
        <a:bodyPr/>
        <a:lstStyle/>
        <a:p>
          <a:endParaRPr lang="ru-RU"/>
        </a:p>
      </dgm:t>
    </dgm:pt>
    <dgm:pt modelId="{C0E31515-128D-479F-8AE8-9C4EA42FEE99}" type="parTrans" cxnId="{16F7DA00-057A-4367-B878-FFD903E5B2AE}">
      <dgm:prSet/>
      <dgm:spPr/>
      <dgm:t>
        <a:bodyPr/>
        <a:lstStyle/>
        <a:p>
          <a:endParaRPr lang="ru-RU"/>
        </a:p>
      </dgm:t>
    </dgm:pt>
    <dgm:pt modelId="{007EB119-CA3B-457F-B4B5-9AF3D9704C66}">
      <dgm:prSet phldrT="[Текст]" custT="1"/>
      <dgm:spPr/>
      <dgm:t>
        <a:bodyPr/>
        <a:lstStyle/>
        <a:p>
          <a:r>
            <a:rPr lang="ru-RU" sz="3200" b="1" cap="none" spc="0" dirty="0" smtClean="0">
              <a:ln w="0"/>
              <a:solidFill>
                <a:srgbClr val="002060"/>
              </a:solidFill>
              <a:effectLst>
                <a:reflection blurRad="6350" stA="53000" endA="300" endPos="35500" dir="5400000" sy="-90000" algn="bl" rotWithShape="0"/>
              </a:effectLst>
            </a:rPr>
            <a:t>7</a:t>
          </a:r>
          <a:endParaRPr lang="ru-RU" sz="3200" b="1" cap="none" spc="0" dirty="0">
            <a:ln w="0"/>
            <a:solidFill>
              <a:srgbClr val="002060"/>
            </a:solidFill>
            <a:effectLst>
              <a:reflection blurRad="6350" stA="53000" endA="300" endPos="35500" dir="5400000" sy="-90000" algn="bl" rotWithShape="0"/>
            </a:effectLst>
          </a:endParaRPr>
        </a:p>
      </dgm:t>
    </dgm:pt>
    <dgm:pt modelId="{C03AD426-63D2-47CB-B8D9-D6AE3089513B}" type="parTrans" cxnId="{5419308E-1A92-4CA9-AB76-3DD73B089A7B}">
      <dgm:prSet/>
      <dgm:spPr/>
      <dgm:t>
        <a:bodyPr/>
        <a:lstStyle/>
        <a:p>
          <a:endParaRPr lang="ru-RU"/>
        </a:p>
      </dgm:t>
    </dgm:pt>
    <dgm:pt modelId="{E0897FCC-2A75-4AC8-916F-562D1D34B5B0}" type="sibTrans" cxnId="{5419308E-1A92-4CA9-AB76-3DD73B089A7B}">
      <dgm:prSet/>
      <dgm:spPr/>
      <dgm:t>
        <a:bodyPr/>
        <a:lstStyle/>
        <a:p>
          <a:endParaRPr lang="ru-RU"/>
        </a:p>
      </dgm:t>
    </dgm:pt>
    <dgm:pt modelId="{B3C80DB1-1C09-4F80-9E69-3765A9129A0A}">
      <dgm:prSet phldrT="[Текст]"/>
      <dgm:spPr/>
      <dgm:t>
        <a:bodyPr/>
        <a:lstStyle/>
        <a:p>
          <a:r>
            <a:rPr lang="uz-Cyrl-UZ" dirty="0" smtClean="0"/>
            <a:t>Термопараларнинг ўзаро алмашинувчанлигини таъминлаш учун термоэлектик хусусиятларининг такрорланиши. </a:t>
          </a:r>
          <a:endParaRPr lang="ru-RU" dirty="0"/>
        </a:p>
      </dgm:t>
    </dgm:pt>
    <dgm:pt modelId="{57A01F61-2FD3-4E09-9008-FF675B3096CA}" type="parTrans" cxnId="{E7FD8236-7D1B-4231-AB3D-BA0DB08D5097}">
      <dgm:prSet/>
      <dgm:spPr/>
      <dgm:t>
        <a:bodyPr/>
        <a:lstStyle/>
        <a:p>
          <a:endParaRPr lang="ru-RU"/>
        </a:p>
      </dgm:t>
    </dgm:pt>
    <dgm:pt modelId="{493A9912-D235-4DCA-B50B-928521EF639E}" type="sibTrans" cxnId="{E7FD8236-7D1B-4231-AB3D-BA0DB08D5097}">
      <dgm:prSet/>
      <dgm:spPr/>
      <dgm:t>
        <a:bodyPr/>
        <a:lstStyle/>
        <a:p>
          <a:endParaRPr lang="ru-RU"/>
        </a:p>
      </dgm:t>
    </dgm:pt>
    <dgm:pt modelId="{2D851F71-A7E2-4CBA-B014-C8A1CDA7682A}" type="pres">
      <dgm:prSet presAssocID="{FE48929E-3D69-4DF4-B1A2-44787BD8BAD8}" presName="linearFlow" presStyleCnt="0">
        <dgm:presLayoutVars>
          <dgm:dir/>
          <dgm:animLvl val="lvl"/>
          <dgm:resizeHandles val="exact"/>
        </dgm:presLayoutVars>
      </dgm:prSet>
      <dgm:spPr/>
      <dgm:t>
        <a:bodyPr/>
        <a:lstStyle/>
        <a:p>
          <a:endParaRPr lang="ru-RU"/>
        </a:p>
      </dgm:t>
    </dgm:pt>
    <dgm:pt modelId="{6C56332C-3788-4F31-A54E-2EAAAC7C022C}" type="pres">
      <dgm:prSet presAssocID="{97C6DFD8-7B6C-4303-B2AD-7C5E1EFAA864}" presName="composite" presStyleCnt="0"/>
      <dgm:spPr/>
    </dgm:pt>
    <dgm:pt modelId="{F79CC654-698C-4424-9A12-106452FED327}" type="pres">
      <dgm:prSet presAssocID="{97C6DFD8-7B6C-4303-B2AD-7C5E1EFAA864}" presName="parentText" presStyleLbl="alignNode1" presStyleIdx="0" presStyleCnt="7">
        <dgm:presLayoutVars>
          <dgm:chMax val="1"/>
          <dgm:bulletEnabled val="1"/>
        </dgm:presLayoutVars>
      </dgm:prSet>
      <dgm:spPr/>
      <dgm:t>
        <a:bodyPr/>
        <a:lstStyle/>
        <a:p>
          <a:endParaRPr lang="ru-RU"/>
        </a:p>
      </dgm:t>
    </dgm:pt>
    <dgm:pt modelId="{AF9FD0D8-C3B5-4361-B589-1755B6831D74}" type="pres">
      <dgm:prSet presAssocID="{97C6DFD8-7B6C-4303-B2AD-7C5E1EFAA864}" presName="descendantText" presStyleLbl="alignAcc1" presStyleIdx="0" presStyleCnt="7">
        <dgm:presLayoutVars>
          <dgm:bulletEnabled val="1"/>
        </dgm:presLayoutVars>
      </dgm:prSet>
      <dgm:spPr/>
      <dgm:t>
        <a:bodyPr/>
        <a:lstStyle/>
        <a:p>
          <a:endParaRPr lang="ru-RU"/>
        </a:p>
      </dgm:t>
    </dgm:pt>
    <dgm:pt modelId="{506710BD-30E3-4005-82E6-8BCBC62BD6CC}" type="pres">
      <dgm:prSet presAssocID="{790DF5DA-972D-4F6C-B04C-AB191D0B5008}" presName="sp" presStyleCnt="0"/>
      <dgm:spPr/>
    </dgm:pt>
    <dgm:pt modelId="{B7B65B46-DBAE-4569-870C-EEDECFBDCABB}" type="pres">
      <dgm:prSet presAssocID="{A671CD1B-FB7A-4F2A-BAA4-F8775AAF8C65}" presName="composite" presStyleCnt="0"/>
      <dgm:spPr/>
    </dgm:pt>
    <dgm:pt modelId="{0B3CC7FD-A40D-41D4-85DD-FAB38A5B6E2E}" type="pres">
      <dgm:prSet presAssocID="{A671CD1B-FB7A-4F2A-BAA4-F8775AAF8C65}" presName="parentText" presStyleLbl="alignNode1" presStyleIdx="1" presStyleCnt="7">
        <dgm:presLayoutVars>
          <dgm:chMax val="1"/>
          <dgm:bulletEnabled val="1"/>
        </dgm:presLayoutVars>
      </dgm:prSet>
      <dgm:spPr/>
      <dgm:t>
        <a:bodyPr/>
        <a:lstStyle/>
        <a:p>
          <a:endParaRPr lang="ru-RU"/>
        </a:p>
      </dgm:t>
    </dgm:pt>
    <dgm:pt modelId="{C8A9E2A6-9C68-4FDD-B833-6E4B7F93FC38}" type="pres">
      <dgm:prSet presAssocID="{A671CD1B-FB7A-4F2A-BAA4-F8775AAF8C65}" presName="descendantText" presStyleLbl="alignAcc1" presStyleIdx="1" presStyleCnt="7">
        <dgm:presLayoutVars>
          <dgm:bulletEnabled val="1"/>
        </dgm:presLayoutVars>
      </dgm:prSet>
      <dgm:spPr/>
      <dgm:t>
        <a:bodyPr/>
        <a:lstStyle/>
        <a:p>
          <a:endParaRPr lang="ru-RU"/>
        </a:p>
      </dgm:t>
    </dgm:pt>
    <dgm:pt modelId="{AD9DF0E7-1249-4665-A328-26A6F7456960}" type="pres">
      <dgm:prSet presAssocID="{871CA008-0E7F-4F73-81C2-8804FCD14E49}" presName="sp" presStyleCnt="0"/>
      <dgm:spPr/>
    </dgm:pt>
    <dgm:pt modelId="{8730C531-6E76-47B2-AD81-7696097A476A}" type="pres">
      <dgm:prSet presAssocID="{85DE8568-510D-4959-912F-97662C84E9C5}" presName="composite" presStyleCnt="0"/>
      <dgm:spPr/>
    </dgm:pt>
    <dgm:pt modelId="{3AC211AE-B00D-411C-8777-952AD68395DB}" type="pres">
      <dgm:prSet presAssocID="{85DE8568-510D-4959-912F-97662C84E9C5}" presName="parentText" presStyleLbl="alignNode1" presStyleIdx="2" presStyleCnt="7">
        <dgm:presLayoutVars>
          <dgm:chMax val="1"/>
          <dgm:bulletEnabled val="1"/>
        </dgm:presLayoutVars>
      </dgm:prSet>
      <dgm:spPr/>
      <dgm:t>
        <a:bodyPr/>
        <a:lstStyle/>
        <a:p>
          <a:endParaRPr lang="ru-RU"/>
        </a:p>
      </dgm:t>
    </dgm:pt>
    <dgm:pt modelId="{F8CACA57-AECE-4AA5-A66D-A9ABF8BC2ACB}" type="pres">
      <dgm:prSet presAssocID="{85DE8568-510D-4959-912F-97662C84E9C5}" presName="descendantText" presStyleLbl="alignAcc1" presStyleIdx="2" presStyleCnt="7">
        <dgm:presLayoutVars>
          <dgm:bulletEnabled val="1"/>
        </dgm:presLayoutVars>
      </dgm:prSet>
      <dgm:spPr/>
      <dgm:t>
        <a:bodyPr/>
        <a:lstStyle/>
        <a:p>
          <a:endParaRPr lang="ru-RU"/>
        </a:p>
      </dgm:t>
    </dgm:pt>
    <dgm:pt modelId="{D0F9D99F-D2D5-4851-B524-D1E08E4654AD}" type="pres">
      <dgm:prSet presAssocID="{A77388FD-8E66-4048-8E4E-510D2FB1DD60}" presName="sp" presStyleCnt="0"/>
      <dgm:spPr/>
    </dgm:pt>
    <dgm:pt modelId="{2E162F47-5605-4530-91F2-6F84C881D72C}" type="pres">
      <dgm:prSet presAssocID="{8FFFF02A-B331-452E-81B8-F0E5CDA028F7}" presName="composite" presStyleCnt="0"/>
      <dgm:spPr/>
    </dgm:pt>
    <dgm:pt modelId="{0B7F61D5-62C9-4126-B208-11A43D4BD73E}" type="pres">
      <dgm:prSet presAssocID="{8FFFF02A-B331-452E-81B8-F0E5CDA028F7}" presName="parentText" presStyleLbl="alignNode1" presStyleIdx="3" presStyleCnt="7">
        <dgm:presLayoutVars>
          <dgm:chMax val="1"/>
          <dgm:bulletEnabled val="1"/>
        </dgm:presLayoutVars>
      </dgm:prSet>
      <dgm:spPr/>
      <dgm:t>
        <a:bodyPr/>
        <a:lstStyle/>
        <a:p>
          <a:endParaRPr lang="ru-RU"/>
        </a:p>
      </dgm:t>
    </dgm:pt>
    <dgm:pt modelId="{9CA5BC48-7092-45D3-8E39-6C17E79706BA}" type="pres">
      <dgm:prSet presAssocID="{8FFFF02A-B331-452E-81B8-F0E5CDA028F7}" presName="descendantText" presStyleLbl="alignAcc1" presStyleIdx="3" presStyleCnt="7">
        <dgm:presLayoutVars>
          <dgm:bulletEnabled val="1"/>
        </dgm:presLayoutVars>
      </dgm:prSet>
      <dgm:spPr/>
      <dgm:t>
        <a:bodyPr/>
        <a:lstStyle/>
        <a:p>
          <a:endParaRPr lang="ru-RU"/>
        </a:p>
      </dgm:t>
    </dgm:pt>
    <dgm:pt modelId="{EB1ECFFD-0A09-4905-B83D-3B9FA5A21C58}" type="pres">
      <dgm:prSet presAssocID="{D447ADAF-6D06-4106-AD43-662B7D80C475}" presName="sp" presStyleCnt="0"/>
      <dgm:spPr/>
    </dgm:pt>
    <dgm:pt modelId="{70648C8D-426D-4BBA-890C-B7DDCA6C5BFB}" type="pres">
      <dgm:prSet presAssocID="{121CD557-89B9-4C4A-9F10-94ED095C61C1}" presName="composite" presStyleCnt="0"/>
      <dgm:spPr/>
    </dgm:pt>
    <dgm:pt modelId="{1923D835-3238-4DCD-8F71-A8C0B60D53D4}" type="pres">
      <dgm:prSet presAssocID="{121CD557-89B9-4C4A-9F10-94ED095C61C1}" presName="parentText" presStyleLbl="alignNode1" presStyleIdx="4" presStyleCnt="7">
        <dgm:presLayoutVars>
          <dgm:chMax val="1"/>
          <dgm:bulletEnabled val="1"/>
        </dgm:presLayoutVars>
      </dgm:prSet>
      <dgm:spPr/>
      <dgm:t>
        <a:bodyPr/>
        <a:lstStyle/>
        <a:p>
          <a:endParaRPr lang="ru-RU"/>
        </a:p>
      </dgm:t>
    </dgm:pt>
    <dgm:pt modelId="{F5BEE871-E0AA-4694-A480-467F7510F52A}" type="pres">
      <dgm:prSet presAssocID="{121CD557-89B9-4C4A-9F10-94ED095C61C1}" presName="descendantText" presStyleLbl="alignAcc1" presStyleIdx="4" presStyleCnt="7">
        <dgm:presLayoutVars>
          <dgm:bulletEnabled val="1"/>
        </dgm:presLayoutVars>
      </dgm:prSet>
      <dgm:spPr/>
      <dgm:t>
        <a:bodyPr/>
        <a:lstStyle/>
        <a:p>
          <a:endParaRPr lang="ru-RU"/>
        </a:p>
      </dgm:t>
    </dgm:pt>
    <dgm:pt modelId="{3E88A938-F7F7-44EC-9DB6-617E5E06D3AB}" type="pres">
      <dgm:prSet presAssocID="{5515A84D-E515-4FFE-98A2-37D7B438A3B8}" presName="sp" presStyleCnt="0"/>
      <dgm:spPr/>
    </dgm:pt>
    <dgm:pt modelId="{6DC6E8CC-8015-4073-8F67-23C0CD4180FA}" type="pres">
      <dgm:prSet presAssocID="{A826C7D1-75BA-4C93-AF13-59F43B76E45F}" presName="composite" presStyleCnt="0"/>
      <dgm:spPr/>
    </dgm:pt>
    <dgm:pt modelId="{C6C1431D-9F40-4D1B-AADA-51D40F25DD31}" type="pres">
      <dgm:prSet presAssocID="{A826C7D1-75BA-4C93-AF13-59F43B76E45F}" presName="parentText" presStyleLbl="alignNode1" presStyleIdx="5" presStyleCnt="7">
        <dgm:presLayoutVars>
          <dgm:chMax val="1"/>
          <dgm:bulletEnabled val="1"/>
        </dgm:presLayoutVars>
      </dgm:prSet>
      <dgm:spPr/>
      <dgm:t>
        <a:bodyPr/>
        <a:lstStyle/>
        <a:p>
          <a:endParaRPr lang="ru-RU"/>
        </a:p>
      </dgm:t>
    </dgm:pt>
    <dgm:pt modelId="{D1002EC9-11D4-4A87-BE0B-0C80E931755F}" type="pres">
      <dgm:prSet presAssocID="{A826C7D1-75BA-4C93-AF13-59F43B76E45F}" presName="descendantText" presStyleLbl="alignAcc1" presStyleIdx="5" presStyleCnt="7">
        <dgm:presLayoutVars>
          <dgm:bulletEnabled val="1"/>
        </dgm:presLayoutVars>
      </dgm:prSet>
      <dgm:spPr/>
      <dgm:t>
        <a:bodyPr/>
        <a:lstStyle/>
        <a:p>
          <a:endParaRPr lang="ru-RU"/>
        </a:p>
      </dgm:t>
    </dgm:pt>
    <dgm:pt modelId="{59E47574-9CFD-423E-AB10-5D7EA61B93FB}" type="pres">
      <dgm:prSet presAssocID="{93B272AE-5538-42C5-9912-56AE338FA83C}" presName="sp" presStyleCnt="0"/>
      <dgm:spPr/>
    </dgm:pt>
    <dgm:pt modelId="{0C81CBCC-A017-43FA-A9A9-D5DFE88E1139}" type="pres">
      <dgm:prSet presAssocID="{007EB119-CA3B-457F-B4B5-9AF3D9704C66}" presName="composite" presStyleCnt="0"/>
      <dgm:spPr/>
    </dgm:pt>
    <dgm:pt modelId="{36CB3E15-DDA2-41E8-AB24-E29566A1D165}" type="pres">
      <dgm:prSet presAssocID="{007EB119-CA3B-457F-B4B5-9AF3D9704C66}" presName="parentText" presStyleLbl="alignNode1" presStyleIdx="6" presStyleCnt="7">
        <dgm:presLayoutVars>
          <dgm:chMax val="1"/>
          <dgm:bulletEnabled val="1"/>
        </dgm:presLayoutVars>
      </dgm:prSet>
      <dgm:spPr/>
      <dgm:t>
        <a:bodyPr/>
        <a:lstStyle/>
        <a:p>
          <a:endParaRPr lang="ru-RU"/>
        </a:p>
      </dgm:t>
    </dgm:pt>
    <dgm:pt modelId="{2CF41CB1-B5C5-496F-A6AF-2A51EC2AA072}" type="pres">
      <dgm:prSet presAssocID="{007EB119-CA3B-457F-B4B5-9AF3D9704C66}" presName="descendantText" presStyleLbl="alignAcc1" presStyleIdx="6" presStyleCnt="7">
        <dgm:presLayoutVars>
          <dgm:bulletEnabled val="1"/>
        </dgm:presLayoutVars>
      </dgm:prSet>
      <dgm:spPr/>
      <dgm:t>
        <a:bodyPr/>
        <a:lstStyle/>
        <a:p>
          <a:endParaRPr lang="ru-RU"/>
        </a:p>
      </dgm:t>
    </dgm:pt>
  </dgm:ptLst>
  <dgm:cxnLst>
    <dgm:cxn modelId="{AD9482C0-972D-41F9-B90E-318C538E7FEA}" type="presOf" srcId="{A671CD1B-FB7A-4F2A-BAA4-F8775AAF8C65}" destId="{0B3CC7FD-A40D-41D4-85DD-FAB38A5B6E2E}" srcOrd="0" destOrd="0" presId="urn:microsoft.com/office/officeart/2005/8/layout/chevron2"/>
    <dgm:cxn modelId="{8CF6A0A7-3A43-4572-997D-DBACD3AF90BF}" srcId="{FE48929E-3D69-4DF4-B1A2-44787BD8BAD8}" destId="{A826C7D1-75BA-4C93-AF13-59F43B76E45F}" srcOrd="5" destOrd="0" parTransId="{FF4B16AB-5F4C-469C-B6E3-85BD0BB1D164}" sibTransId="{93B272AE-5538-42C5-9912-56AE338FA83C}"/>
    <dgm:cxn modelId="{9E62C02B-CB38-46C9-8938-F2DE48275A6A}" type="presOf" srcId="{48262612-D228-4959-A437-EDCD80BE2EA1}" destId="{D1002EC9-11D4-4A87-BE0B-0C80E931755F}" srcOrd="0" destOrd="0" presId="urn:microsoft.com/office/officeart/2005/8/layout/chevron2"/>
    <dgm:cxn modelId="{6384A343-2371-418B-8FC0-D497506D4CD3}" srcId="{121CD557-89B9-4C4A-9F10-94ED095C61C1}" destId="{2962936F-44BA-41A1-8E26-38730974548C}" srcOrd="0" destOrd="0" parTransId="{22CE789E-54A4-45D5-8644-AABD19E02633}" sibTransId="{273331B0-9F8F-492D-86D7-7F0C4A30481B}"/>
    <dgm:cxn modelId="{DA1630DF-17E6-4A12-8366-4C5CF7E78ACD}" srcId="{A671CD1B-FB7A-4F2A-BAA4-F8775AAF8C65}" destId="{BACF7B5D-68B8-4F01-87B4-0D570AEA1992}" srcOrd="0" destOrd="0" parTransId="{3F11E8A5-9215-4E73-9BFF-237EFAAF262D}" sibTransId="{6F9206C2-7C98-4E7B-A2F9-FDAFD5925A9A}"/>
    <dgm:cxn modelId="{237B2125-911A-44AB-BA75-D3C2AE9A2EC9}" type="presOf" srcId="{85DE8568-510D-4959-912F-97662C84E9C5}" destId="{3AC211AE-B00D-411C-8777-952AD68395DB}" srcOrd="0" destOrd="0" presId="urn:microsoft.com/office/officeart/2005/8/layout/chevron2"/>
    <dgm:cxn modelId="{BB7D6B6A-D9B1-4E53-A513-CE51928A212F}" srcId="{FE48929E-3D69-4DF4-B1A2-44787BD8BAD8}" destId="{121CD557-89B9-4C4A-9F10-94ED095C61C1}" srcOrd="4" destOrd="0" parTransId="{EBFDCD1E-85D2-4230-8246-3BF181667668}" sibTransId="{5515A84D-E515-4FFE-98A2-37D7B438A3B8}"/>
    <dgm:cxn modelId="{85A3952B-E2A8-4926-9C69-D4BF02382FB7}" type="presOf" srcId="{A826C7D1-75BA-4C93-AF13-59F43B76E45F}" destId="{C6C1431D-9F40-4D1B-AADA-51D40F25DD31}" srcOrd="0" destOrd="0" presId="urn:microsoft.com/office/officeart/2005/8/layout/chevron2"/>
    <dgm:cxn modelId="{032B4C07-4E84-44D2-9B61-B05478BAAEE6}" type="presOf" srcId="{B2DBDD4E-4790-4FD2-8C23-FC0A1A5CA2F2}" destId="{9CA5BC48-7092-45D3-8E39-6C17E79706BA}" srcOrd="0" destOrd="0" presId="urn:microsoft.com/office/officeart/2005/8/layout/chevron2"/>
    <dgm:cxn modelId="{16F7DA00-057A-4367-B878-FFD903E5B2AE}" srcId="{A826C7D1-75BA-4C93-AF13-59F43B76E45F}" destId="{48262612-D228-4959-A437-EDCD80BE2EA1}" srcOrd="0" destOrd="0" parTransId="{C0E31515-128D-479F-8AE8-9C4EA42FEE99}" sibTransId="{CA5A7F5F-0730-46F5-9382-A5CB909038ED}"/>
    <dgm:cxn modelId="{2D69AB33-787B-4078-8680-185CD85CEAC9}" type="presOf" srcId="{97C6DFD8-7B6C-4303-B2AD-7C5E1EFAA864}" destId="{F79CC654-698C-4424-9A12-106452FED327}" srcOrd="0" destOrd="0" presId="urn:microsoft.com/office/officeart/2005/8/layout/chevron2"/>
    <dgm:cxn modelId="{B0DBB3DE-CFDF-42B4-824A-43D583E04069}" type="presOf" srcId="{BACF7B5D-68B8-4F01-87B4-0D570AEA1992}" destId="{C8A9E2A6-9C68-4FDD-B833-6E4B7F93FC38}" srcOrd="0" destOrd="0" presId="urn:microsoft.com/office/officeart/2005/8/layout/chevron2"/>
    <dgm:cxn modelId="{4011AB48-E5D6-47AE-A7DD-08585EA4ACA8}" srcId="{FE48929E-3D69-4DF4-B1A2-44787BD8BAD8}" destId="{A671CD1B-FB7A-4F2A-BAA4-F8775AAF8C65}" srcOrd="1" destOrd="0" parTransId="{1FF5D807-966A-4E7F-83CF-ED9537EE5341}" sibTransId="{871CA008-0E7F-4F73-81C2-8804FCD14E49}"/>
    <dgm:cxn modelId="{2596C579-A375-440C-91C6-F3122FA7E9B7}" type="presOf" srcId="{87F316F9-0D2C-46F5-8F43-F5006A610501}" destId="{F8CACA57-AECE-4AA5-A66D-A9ABF8BC2ACB}" srcOrd="0" destOrd="0" presId="urn:microsoft.com/office/officeart/2005/8/layout/chevron2"/>
    <dgm:cxn modelId="{F401BE0D-0667-4768-8C60-FF1BAEBC40A2}" type="presOf" srcId="{007EB119-CA3B-457F-B4B5-9AF3D9704C66}" destId="{36CB3E15-DDA2-41E8-AB24-E29566A1D165}" srcOrd="0" destOrd="0" presId="urn:microsoft.com/office/officeart/2005/8/layout/chevron2"/>
    <dgm:cxn modelId="{7207D4C8-818B-4C54-997E-DF26B9BDCA8C}" type="presOf" srcId="{121CD557-89B9-4C4A-9F10-94ED095C61C1}" destId="{1923D835-3238-4DCD-8F71-A8C0B60D53D4}" srcOrd="0" destOrd="0" presId="urn:microsoft.com/office/officeart/2005/8/layout/chevron2"/>
    <dgm:cxn modelId="{5E4619C4-09DD-462D-9FA6-662E9BBBECDB}" srcId="{8FFFF02A-B331-452E-81B8-F0E5CDA028F7}" destId="{B2DBDD4E-4790-4FD2-8C23-FC0A1A5CA2F2}" srcOrd="0" destOrd="0" parTransId="{EEF495ED-A6AF-4660-AE0A-115CA1B87FA0}" sibTransId="{8657FF49-90AF-446D-AC47-5C86E0BDF26F}"/>
    <dgm:cxn modelId="{0E7DB0F4-D034-4605-9724-FB970A8D17AF}" type="presOf" srcId="{B3C80DB1-1C09-4F80-9E69-3765A9129A0A}" destId="{2CF41CB1-B5C5-496F-A6AF-2A51EC2AA072}" srcOrd="0" destOrd="0" presId="urn:microsoft.com/office/officeart/2005/8/layout/chevron2"/>
    <dgm:cxn modelId="{3E78A85B-4702-42CB-AA2D-DAB5CB8C1843}" type="presOf" srcId="{2962936F-44BA-41A1-8E26-38730974548C}" destId="{F5BEE871-E0AA-4694-A480-467F7510F52A}" srcOrd="0" destOrd="0" presId="urn:microsoft.com/office/officeart/2005/8/layout/chevron2"/>
    <dgm:cxn modelId="{5419308E-1A92-4CA9-AB76-3DD73B089A7B}" srcId="{FE48929E-3D69-4DF4-B1A2-44787BD8BAD8}" destId="{007EB119-CA3B-457F-B4B5-9AF3D9704C66}" srcOrd="6" destOrd="0" parTransId="{C03AD426-63D2-47CB-B8D9-D6AE3089513B}" sibTransId="{E0897FCC-2A75-4AC8-916F-562D1D34B5B0}"/>
    <dgm:cxn modelId="{CA3D257F-2CF8-43B2-ABE7-1980D026FE49}" type="presOf" srcId="{506EAA16-4CA2-4029-B4E6-9F1D870AE031}" destId="{AF9FD0D8-C3B5-4361-B589-1755B6831D74}" srcOrd="0" destOrd="0" presId="urn:microsoft.com/office/officeart/2005/8/layout/chevron2"/>
    <dgm:cxn modelId="{DA023526-C0BA-4E44-9B11-AD6E5145D781}" srcId="{FE48929E-3D69-4DF4-B1A2-44787BD8BAD8}" destId="{8FFFF02A-B331-452E-81B8-F0E5CDA028F7}" srcOrd="3" destOrd="0" parTransId="{92578E14-B6B6-4273-AA9F-33CD62BB9425}" sibTransId="{D447ADAF-6D06-4106-AD43-662B7D80C475}"/>
    <dgm:cxn modelId="{3658DBA6-046A-484D-AC20-40450412530C}" srcId="{FE48929E-3D69-4DF4-B1A2-44787BD8BAD8}" destId="{97C6DFD8-7B6C-4303-B2AD-7C5E1EFAA864}" srcOrd="0" destOrd="0" parTransId="{BD849B90-5177-483B-B441-CB2E13525EB1}" sibTransId="{790DF5DA-972D-4F6C-B04C-AB191D0B5008}"/>
    <dgm:cxn modelId="{96B02C0D-E40E-47AD-8A1F-2308CA0FFE83}" type="presOf" srcId="{FE48929E-3D69-4DF4-B1A2-44787BD8BAD8}" destId="{2D851F71-A7E2-4CBA-B014-C8A1CDA7682A}" srcOrd="0" destOrd="0" presId="urn:microsoft.com/office/officeart/2005/8/layout/chevron2"/>
    <dgm:cxn modelId="{B6D9F649-A068-4389-B0CC-3A5D2B53F338}" type="presOf" srcId="{8FFFF02A-B331-452E-81B8-F0E5CDA028F7}" destId="{0B7F61D5-62C9-4126-B208-11A43D4BD73E}" srcOrd="0" destOrd="0" presId="urn:microsoft.com/office/officeart/2005/8/layout/chevron2"/>
    <dgm:cxn modelId="{E7FD8236-7D1B-4231-AB3D-BA0DB08D5097}" srcId="{007EB119-CA3B-457F-B4B5-9AF3D9704C66}" destId="{B3C80DB1-1C09-4F80-9E69-3765A9129A0A}" srcOrd="0" destOrd="0" parTransId="{57A01F61-2FD3-4E09-9008-FF675B3096CA}" sibTransId="{493A9912-D235-4DCA-B50B-928521EF639E}"/>
    <dgm:cxn modelId="{1FED82CA-2AA4-4DE0-846F-F8D951E3B200}" srcId="{97C6DFD8-7B6C-4303-B2AD-7C5E1EFAA864}" destId="{506EAA16-4CA2-4029-B4E6-9F1D870AE031}" srcOrd="0" destOrd="0" parTransId="{8A89B9B0-116F-4341-881A-0E83C6524E4B}" sibTransId="{3642500B-E8E2-4DA1-9DF9-1DB082016806}"/>
    <dgm:cxn modelId="{5B92F359-3C50-49C1-9609-70643F8A8C27}" srcId="{85DE8568-510D-4959-912F-97662C84E9C5}" destId="{87F316F9-0D2C-46F5-8F43-F5006A610501}" srcOrd="0" destOrd="0" parTransId="{B9664030-282F-4099-BA51-813412DEAD75}" sibTransId="{4069BF0B-FD3B-4CD2-9AF3-83411776704C}"/>
    <dgm:cxn modelId="{3B006D7B-B8FB-41EE-82BA-B2273176F097}" srcId="{FE48929E-3D69-4DF4-B1A2-44787BD8BAD8}" destId="{85DE8568-510D-4959-912F-97662C84E9C5}" srcOrd="2" destOrd="0" parTransId="{22FB9401-FFB2-4AAF-816D-DCE374A01A74}" sibTransId="{A77388FD-8E66-4048-8E4E-510D2FB1DD60}"/>
    <dgm:cxn modelId="{984FC830-71A1-4117-A755-39F88D3E08B3}" type="presParOf" srcId="{2D851F71-A7E2-4CBA-B014-C8A1CDA7682A}" destId="{6C56332C-3788-4F31-A54E-2EAAAC7C022C}" srcOrd="0" destOrd="0" presId="urn:microsoft.com/office/officeart/2005/8/layout/chevron2"/>
    <dgm:cxn modelId="{3A02F899-EA2D-49A6-AFF4-19F90276A748}" type="presParOf" srcId="{6C56332C-3788-4F31-A54E-2EAAAC7C022C}" destId="{F79CC654-698C-4424-9A12-106452FED327}" srcOrd="0" destOrd="0" presId="urn:microsoft.com/office/officeart/2005/8/layout/chevron2"/>
    <dgm:cxn modelId="{1C9594C4-B886-421A-A7B2-9DE856CD369E}" type="presParOf" srcId="{6C56332C-3788-4F31-A54E-2EAAAC7C022C}" destId="{AF9FD0D8-C3B5-4361-B589-1755B6831D74}" srcOrd="1" destOrd="0" presId="urn:microsoft.com/office/officeart/2005/8/layout/chevron2"/>
    <dgm:cxn modelId="{2CDED871-C19F-42C4-B2EE-D109CDFA9CBA}" type="presParOf" srcId="{2D851F71-A7E2-4CBA-B014-C8A1CDA7682A}" destId="{506710BD-30E3-4005-82E6-8BCBC62BD6CC}" srcOrd="1" destOrd="0" presId="urn:microsoft.com/office/officeart/2005/8/layout/chevron2"/>
    <dgm:cxn modelId="{C5B280D8-E946-4387-B2C8-2CC9035FBE39}" type="presParOf" srcId="{2D851F71-A7E2-4CBA-B014-C8A1CDA7682A}" destId="{B7B65B46-DBAE-4569-870C-EEDECFBDCABB}" srcOrd="2" destOrd="0" presId="urn:microsoft.com/office/officeart/2005/8/layout/chevron2"/>
    <dgm:cxn modelId="{63B3EABE-879E-48F8-9EF1-9811DBA8B471}" type="presParOf" srcId="{B7B65B46-DBAE-4569-870C-EEDECFBDCABB}" destId="{0B3CC7FD-A40D-41D4-85DD-FAB38A5B6E2E}" srcOrd="0" destOrd="0" presId="urn:microsoft.com/office/officeart/2005/8/layout/chevron2"/>
    <dgm:cxn modelId="{ACAB34D5-A278-43F5-B6F5-8B25A3EB328D}" type="presParOf" srcId="{B7B65B46-DBAE-4569-870C-EEDECFBDCABB}" destId="{C8A9E2A6-9C68-4FDD-B833-6E4B7F93FC38}" srcOrd="1" destOrd="0" presId="urn:microsoft.com/office/officeart/2005/8/layout/chevron2"/>
    <dgm:cxn modelId="{CA05D171-9667-498D-BB89-E4E0587092EA}" type="presParOf" srcId="{2D851F71-A7E2-4CBA-B014-C8A1CDA7682A}" destId="{AD9DF0E7-1249-4665-A328-26A6F7456960}" srcOrd="3" destOrd="0" presId="urn:microsoft.com/office/officeart/2005/8/layout/chevron2"/>
    <dgm:cxn modelId="{37A88583-A762-4C4A-BB2F-1B038AEF1DB8}" type="presParOf" srcId="{2D851F71-A7E2-4CBA-B014-C8A1CDA7682A}" destId="{8730C531-6E76-47B2-AD81-7696097A476A}" srcOrd="4" destOrd="0" presId="urn:microsoft.com/office/officeart/2005/8/layout/chevron2"/>
    <dgm:cxn modelId="{1BE6662E-0438-4BA6-A322-240D48A29722}" type="presParOf" srcId="{8730C531-6E76-47B2-AD81-7696097A476A}" destId="{3AC211AE-B00D-411C-8777-952AD68395DB}" srcOrd="0" destOrd="0" presId="urn:microsoft.com/office/officeart/2005/8/layout/chevron2"/>
    <dgm:cxn modelId="{2C2764AC-687F-4E9D-AFAD-BA11AC13B24D}" type="presParOf" srcId="{8730C531-6E76-47B2-AD81-7696097A476A}" destId="{F8CACA57-AECE-4AA5-A66D-A9ABF8BC2ACB}" srcOrd="1" destOrd="0" presId="urn:microsoft.com/office/officeart/2005/8/layout/chevron2"/>
    <dgm:cxn modelId="{CDDAD5E1-9A6C-4069-AABA-596264E67016}" type="presParOf" srcId="{2D851F71-A7E2-4CBA-B014-C8A1CDA7682A}" destId="{D0F9D99F-D2D5-4851-B524-D1E08E4654AD}" srcOrd="5" destOrd="0" presId="urn:microsoft.com/office/officeart/2005/8/layout/chevron2"/>
    <dgm:cxn modelId="{FE1D30C3-0632-4091-BBEA-5A5A4FA862DF}" type="presParOf" srcId="{2D851F71-A7E2-4CBA-B014-C8A1CDA7682A}" destId="{2E162F47-5605-4530-91F2-6F84C881D72C}" srcOrd="6" destOrd="0" presId="urn:microsoft.com/office/officeart/2005/8/layout/chevron2"/>
    <dgm:cxn modelId="{93A77E30-72DD-4BAD-B8F0-41878EE979ED}" type="presParOf" srcId="{2E162F47-5605-4530-91F2-6F84C881D72C}" destId="{0B7F61D5-62C9-4126-B208-11A43D4BD73E}" srcOrd="0" destOrd="0" presId="urn:microsoft.com/office/officeart/2005/8/layout/chevron2"/>
    <dgm:cxn modelId="{A1CE01EB-ACA8-483B-80F1-1905FC1D401C}" type="presParOf" srcId="{2E162F47-5605-4530-91F2-6F84C881D72C}" destId="{9CA5BC48-7092-45D3-8E39-6C17E79706BA}" srcOrd="1" destOrd="0" presId="urn:microsoft.com/office/officeart/2005/8/layout/chevron2"/>
    <dgm:cxn modelId="{C36B8A4B-1CD2-4AC5-8C19-25C6A9DC4070}" type="presParOf" srcId="{2D851F71-A7E2-4CBA-B014-C8A1CDA7682A}" destId="{EB1ECFFD-0A09-4905-B83D-3B9FA5A21C58}" srcOrd="7" destOrd="0" presId="urn:microsoft.com/office/officeart/2005/8/layout/chevron2"/>
    <dgm:cxn modelId="{7CA9F4C2-682F-499A-A927-139D90A8A031}" type="presParOf" srcId="{2D851F71-A7E2-4CBA-B014-C8A1CDA7682A}" destId="{70648C8D-426D-4BBA-890C-B7DDCA6C5BFB}" srcOrd="8" destOrd="0" presId="urn:microsoft.com/office/officeart/2005/8/layout/chevron2"/>
    <dgm:cxn modelId="{DF4758E7-1DC2-4312-9B5B-E55C59D74829}" type="presParOf" srcId="{70648C8D-426D-4BBA-890C-B7DDCA6C5BFB}" destId="{1923D835-3238-4DCD-8F71-A8C0B60D53D4}" srcOrd="0" destOrd="0" presId="urn:microsoft.com/office/officeart/2005/8/layout/chevron2"/>
    <dgm:cxn modelId="{71743620-E7C0-4E00-8F0C-B6835F875855}" type="presParOf" srcId="{70648C8D-426D-4BBA-890C-B7DDCA6C5BFB}" destId="{F5BEE871-E0AA-4694-A480-467F7510F52A}" srcOrd="1" destOrd="0" presId="urn:microsoft.com/office/officeart/2005/8/layout/chevron2"/>
    <dgm:cxn modelId="{4EC91CF3-7EBB-4B4D-9CAA-1576B878AB62}" type="presParOf" srcId="{2D851F71-A7E2-4CBA-B014-C8A1CDA7682A}" destId="{3E88A938-F7F7-44EC-9DB6-617E5E06D3AB}" srcOrd="9" destOrd="0" presId="urn:microsoft.com/office/officeart/2005/8/layout/chevron2"/>
    <dgm:cxn modelId="{E2DF6F7C-9C1D-45A7-B89D-DE16BA2E376E}" type="presParOf" srcId="{2D851F71-A7E2-4CBA-B014-C8A1CDA7682A}" destId="{6DC6E8CC-8015-4073-8F67-23C0CD4180FA}" srcOrd="10" destOrd="0" presId="urn:microsoft.com/office/officeart/2005/8/layout/chevron2"/>
    <dgm:cxn modelId="{277E0CB5-4795-491C-B894-CAF0E8895752}" type="presParOf" srcId="{6DC6E8CC-8015-4073-8F67-23C0CD4180FA}" destId="{C6C1431D-9F40-4D1B-AADA-51D40F25DD31}" srcOrd="0" destOrd="0" presId="urn:microsoft.com/office/officeart/2005/8/layout/chevron2"/>
    <dgm:cxn modelId="{42A4A4C1-366E-4DAB-8482-7C6B004B4B62}" type="presParOf" srcId="{6DC6E8CC-8015-4073-8F67-23C0CD4180FA}" destId="{D1002EC9-11D4-4A87-BE0B-0C80E931755F}" srcOrd="1" destOrd="0" presId="urn:microsoft.com/office/officeart/2005/8/layout/chevron2"/>
    <dgm:cxn modelId="{E47DF167-3808-4F4A-9966-BA48D557ACD2}" type="presParOf" srcId="{2D851F71-A7E2-4CBA-B014-C8A1CDA7682A}" destId="{59E47574-9CFD-423E-AB10-5D7EA61B93FB}" srcOrd="11" destOrd="0" presId="urn:microsoft.com/office/officeart/2005/8/layout/chevron2"/>
    <dgm:cxn modelId="{268A80AD-2621-41E0-B5EB-AE3F28623233}" type="presParOf" srcId="{2D851F71-A7E2-4CBA-B014-C8A1CDA7682A}" destId="{0C81CBCC-A017-43FA-A9A9-D5DFE88E1139}" srcOrd="12" destOrd="0" presId="urn:microsoft.com/office/officeart/2005/8/layout/chevron2"/>
    <dgm:cxn modelId="{CE55F31C-6E5C-43AA-9AEA-A32EE63B6F51}" type="presParOf" srcId="{0C81CBCC-A017-43FA-A9A9-D5DFE88E1139}" destId="{36CB3E15-DDA2-41E8-AB24-E29566A1D165}" srcOrd="0" destOrd="0" presId="urn:microsoft.com/office/officeart/2005/8/layout/chevron2"/>
    <dgm:cxn modelId="{13EE24D5-61C0-41D0-9F6C-E090D28F04CC}" type="presParOf" srcId="{0C81CBCC-A017-43FA-A9A9-D5DFE88E1139}" destId="{2CF41CB1-B5C5-496F-A6AF-2A51EC2AA072}"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9CC654-698C-4424-9A12-106452FED327}">
      <dsp:nvSpPr>
        <dsp:cNvPr id="0" name=""/>
        <dsp:cNvSpPr/>
      </dsp:nvSpPr>
      <dsp:spPr>
        <a:xfrm rot="5400000">
          <a:off x="-142847" y="145176"/>
          <a:ext cx="952314" cy="666620"/>
        </a:xfrm>
        <a:prstGeom prst="chevron">
          <a:avLst/>
        </a:prstGeom>
        <a:solidFill>
          <a:schemeClr val="accent2">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0" kern="1200" cap="none" spc="0" dirty="0" smtClean="0">
              <a:ln w="0"/>
              <a:solidFill>
                <a:srgbClr val="002060"/>
              </a:solidFill>
              <a:effectLst>
                <a:reflection blurRad="6350" stA="53000" endA="300" endPos="35500" dir="5400000" sy="-90000" algn="bl" rotWithShape="0"/>
              </a:effectLst>
            </a:rPr>
            <a:t>1</a:t>
          </a:r>
          <a:endParaRPr lang="ru-RU" sz="3200" b="0" kern="1200" cap="none" spc="0" dirty="0">
            <a:ln w="0"/>
            <a:solidFill>
              <a:srgbClr val="002060"/>
            </a:solidFill>
            <a:effectLst>
              <a:reflection blurRad="6350" stA="53000" endA="300" endPos="35500" dir="5400000" sy="-90000" algn="bl" rotWithShape="0"/>
            </a:effectLst>
          </a:endParaRPr>
        </a:p>
      </dsp:txBody>
      <dsp:txXfrm rot="-5400000">
        <a:off x="0" y="335639"/>
        <a:ext cx="666620" cy="285694"/>
      </dsp:txXfrm>
    </dsp:sp>
    <dsp:sp modelId="{AF9FD0D8-C3B5-4361-B589-1755B6831D74}">
      <dsp:nvSpPr>
        <dsp:cNvPr id="0" name=""/>
        <dsp:cNvSpPr/>
      </dsp:nvSpPr>
      <dsp:spPr>
        <a:xfrm rot="5400000">
          <a:off x="5155876" y="-4486926"/>
          <a:ext cx="619330" cy="9597841"/>
        </a:xfrm>
        <a:prstGeom prst="round2SameRect">
          <a:avLst/>
        </a:prstGeom>
        <a:solidFill>
          <a:schemeClr val="lt1">
            <a:alpha val="90000"/>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uz-Cyrl-UZ" sz="1900" kern="1200" dirty="0" smtClean="0"/>
            <a:t>Кенгайиш термометрлари</a:t>
          </a:r>
          <a:r>
            <a:rPr lang="ru-RU" sz="1900" kern="1200" dirty="0" smtClean="0"/>
            <a:t> (</a:t>
          </a:r>
          <a:r>
            <a:rPr lang="uz-Cyrl-UZ" sz="1900" kern="1200" dirty="0" smtClean="0"/>
            <a:t>температурани ўлчаш чегараси </a:t>
          </a:r>
          <a:r>
            <a:rPr lang="ru-RU" sz="1900" kern="1200" dirty="0" smtClean="0"/>
            <a:t>-190</a:t>
          </a:r>
          <a:r>
            <a:rPr lang="ru-RU" sz="1900" kern="1200" baseline="30000" dirty="0" smtClean="0"/>
            <a:t>0</a:t>
          </a:r>
          <a:r>
            <a:rPr lang="ru-RU" sz="1900" kern="1200" dirty="0" smtClean="0"/>
            <a:t>С</a:t>
          </a:r>
          <a:r>
            <a:rPr lang="uz-Cyrl-UZ" sz="1900" kern="1200" dirty="0" smtClean="0"/>
            <a:t> дан </a:t>
          </a:r>
          <a:r>
            <a:rPr lang="ru-RU" sz="1900" kern="1200" dirty="0" smtClean="0"/>
            <a:t>500</a:t>
          </a:r>
          <a:r>
            <a:rPr lang="ru-RU" sz="1900" kern="1200" baseline="30000" dirty="0" smtClean="0"/>
            <a:t>0</a:t>
          </a:r>
          <a:r>
            <a:rPr lang="ru-RU" sz="1900" kern="1200" dirty="0" smtClean="0"/>
            <a:t>С</a:t>
          </a:r>
          <a:r>
            <a:rPr lang="uz-Cyrl-UZ" sz="1900" kern="1200" dirty="0" smtClean="0"/>
            <a:t>гача</a:t>
          </a:r>
          <a:r>
            <a:rPr lang="ru-RU" sz="1900" kern="1200" dirty="0" smtClean="0"/>
            <a:t>);</a:t>
          </a:r>
          <a:endParaRPr lang="ru-RU" sz="1900" kern="1200" dirty="0"/>
        </a:p>
      </dsp:txBody>
      <dsp:txXfrm rot="-5400000">
        <a:off x="666621" y="32562"/>
        <a:ext cx="9567608" cy="558864"/>
      </dsp:txXfrm>
    </dsp:sp>
    <dsp:sp modelId="{0B3CC7FD-A40D-41D4-85DD-FAB38A5B6E2E}">
      <dsp:nvSpPr>
        <dsp:cNvPr id="0" name=""/>
        <dsp:cNvSpPr/>
      </dsp:nvSpPr>
      <dsp:spPr>
        <a:xfrm rot="5400000">
          <a:off x="-142847" y="978596"/>
          <a:ext cx="952314" cy="666620"/>
        </a:xfrm>
        <a:prstGeom prst="chevron">
          <a:avLst/>
        </a:prstGeom>
        <a:solidFill>
          <a:schemeClr val="accent3">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0" kern="1200" cap="none" spc="0" dirty="0" smtClean="0">
              <a:ln w="0"/>
              <a:solidFill>
                <a:srgbClr val="002060"/>
              </a:solidFill>
              <a:effectLst>
                <a:reflection blurRad="6350" stA="53000" endA="300" endPos="35500" dir="5400000" sy="-90000" algn="bl" rotWithShape="0"/>
              </a:effectLst>
            </a:rPr>
            <a:t>2</a:t>
          </a:r>
          <a:endParaRPr lang="ru-RU" sz="3200" b="0" kern="1200" cap="none" spc="0" dirty="0">
            <a:ln w="0"/>
            <a:solidFill>
              <a:srgbClr val="002060"/>
            </a:solidFill>
            <a:effectLst>
              <a:reflection blurRad="6350" stA="53000" endA="300" endPos="35500" dir="5400000" sy="-90000" algn="bl" rotWithShape="0"/>
            </a:effectLst>
          </a:endParaRPr>
        </a:p>
      </dsp:txBody>
      <dsp:txXfrm rot="-5400000">
        <a:off x="0" y="1169059"/>
        <a:ext cx="666620" cy="285694"/>
      </dsp:txXfrm>
    </dsp:sp>
    <dsp:sp modelId="{C8A9E2A6-9C68-4FDD-B833-6E4B7F93FC38}">
      <dsp:nvSpPr>
        <dsp:cNvPr id="0" name=""/>
        <dsp:cNvSpPr/>
      </dsp:nvSpPr>
      <dsp:spPr>
        <a:xfrm rot="5400000">
          <a:off x="5156038" y="-3653669"/>
          <a:ext cx="619004" cy="9597841"/>
        </a:xfrm>
        <a:prstGeom prst="round2SameRect">
          <a:avLst/>
        </a:prstGeom>
        <a:solidFill>
          <a:schemeClr val="lt1">
            <a:alpha val="90000"/>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Манометри</a:t>
          </a:r>
          <a:r>
            <a:rPr lang="uz-Cyrl-UZ" sz="1900" kern="1200" dirty="0" smtClean="0"/>
            <a:t>к т</a:t>
          </a:r>
          <a:r>
            <a:rPr lang="ru-RU" sz="1900" kern="1200" dirty="0" err="1" smtClean="0"/>
            <a:t>ермометр</a:t>
          </a:r>
          <a:r>
            <a:rPr lang="uz-Cyrl-UZ" sz="1900" kern="1200" dirty="0" smtClean="0"/>
            <a:t>лар</a:t>
          </a:r>
          <a:r>
            <a:rPr lang="ru-RU" sz="1900" kern="1200" dirty="0" smtClean="0"/>
            <a:t> (</a:t>
          </a:r>
          <a:r>
            <a:rPr lang="uz-Cyrl-UZ" sz="1900" kern="1200" dirty="0" smtClean="0"/>
            <a:t>ўлчаш чегараси </a:t>
          </a:r>
          <a:r>
            <a:rPr lang="ru-RU" sz="1900" kern="1200" dirty="0" smtClean="0"/>
            <a:t>-160</a:t>
          </a:r>
          <a:r>
            <a:rPr lang="ru-RU" sz="1900" kern="1200" baseline="30000" dirty="0" smtClean="0"/>
            <a:t>0</a:t>
          </a:r>
          <a:r>
            <a:rPr lang="ru-RU" sz="1900" kern="1200" dirty="0" smtClean="0"/>
            <a:t>С</a:t>
          </a:r>
          <a:r>
            <a:rPr lang="uz-Cyrl-UZ" sz="1900" kern="1200" dirty="0" smtClean="0"/>
            <a:t> дан </a:t>
          </a:r>
          <a:r>
            <a:rPr lang="ru-RU" sz="1900" kern="1200" dirty="0" smtClean="0"/>
            <a:t>600</a:t>
          </a:r>
          <a:r>
            <a:rPr lang="ru-RU" sz="1900" kern="1200" baseline="30000" dirty="0" smtClean="0"/>
            <a:t>0</a:t>
          </a:r>
          <a:r>
            <a:rPr lang="ru-RU" sz="1900" kern="1200" dirty="0" smtClean="0"/>
            <a:t>С</a:t>
          </a:r>
          <a:r>
            <a:rPr lang="uz-Cyrl-UZ" sz="1900" kern="1200" dirty="0" smtClean="0"/>
            <a:t>гача</a:t>
          </a:r>
          <a:r>
            <a:rPr lang="ru-RU" sz="1900" kern="1200" dirty="0" smtClean="0"/>
            <a:t>);</a:t>
          </a:r>
          <a:endParaRPr lang="ru-RU" sz="1900" kern="1200" dirty="0"/>
        </a:p>
      </dsp:txBody>
      <dsp:txXfrm rot="-5400000">
        <a:off x="666620" y="865966"/>
        <a:ext cx="9567624" cy="558570"/>
      </dsp:txXfrm>
    </dsp:sp>
    <dsp:sp modelId="{3AC211AE-B00D-411C-8777-952AD68395DB}">
      <dsp:nvSpPr>
        <dsp:cNvPr id="0" name=""/>
        <dsp:cNvSpPr/>
      </dsp:nvSpPr>
      <dsp:spPr>
        <a:xfrm rot="5400000">
          <a:off x="-142847" y="1812016"/>
          <a:ext cx="952314" cy="666620"/>
        </a:xfrm>
        <a:prstGeom prst="chevron">
          <a:avLst/>
        </a:prstGeom>
        <a:solidFill>
          <a:schemeClr val="accent4">
            <a:hueOff val="0"/>
            <a:satOff val="0"/>
            <a:lumOff val="0"/>
            <a:alphaOff val="0"/>
          </a:schemeClr>
        </a:solidFill>
        <a:ln w="1397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0" kern="1200" cap="none" spc="0" dirty="0" smtClean="0">
              <a:ln w="0"/>
              <a:solidFill>
                <a:srgbClr val="002060"/>
              </a:solidFill>
              <a:effectLst>
                <a:reflection blurRad="6350" stA="53000" endA="300" endPos="35500" dir="5400000" sy="-90000" algn="bl" rotWithShape="0"/>
              </a:effectLst>
            </a:rPr>
            <a:t>3</a:t>
          </a:r>
          <a:endParaRPr lang="ru-RU" sz="3200" b="0" kern="1200" cap="none" spc="0" dirty="0">
            <a:ln w="0"/>
            <a:solidFill>
              <a:srgbClr val="002060"/>
            </a:solidFill>
            <a:effectLst>
              <a:reflection blurRad="6350" stA="53000" endA="300" endPos="35500" dir="5400000" sy="-90000" algn="bl" rotWithShape="0"/>
            </a:effectLst>
          </a:endParaRPr>
        </a:p>
      </dsp:txBody>
      <dsp:txXfrm rot="-5400000">
        <a:off x="0" y="2002479"/>
        <a:ext cx="666620" cy="285694"/>
      </dsp:txXfrm>
    </dsp:sp>
    <dsp:sp modelId="{F8CACA57-AECE-4AA5-A66D-A9ABF8BC2ACB}">
      <dsp:nvSpPr>
        <dsp:cNvPr id="0" name=""/>
        <dsp:cNvSpPr/>
      </dsp:nvSpPr>
      <dsp:spPr>
        <a:xfrm rot="5400000">
          <a:off x="5156038" y="-2820248"/>
          <a:ext cx="619004" cy="9597841"/>
        </a:xfrm>
        <a:prstGeom prst="round2SameRect">
          <a:avLst/>
        </a:prstGeom>
        <a:solidFill>
          <a:schemeClr val="lt1">
            <a:alpha val="90000"/>
            <a:hueOff val="0"/>
            <a:satOff val="0"/>
            <a:lumOff val="0"/>
            <a:alphaOff val="0"/>
          </a:schemeClr>
        </a:solidFill>
        <a:ln w="1397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smtClean="0"/>
            <a:t>Электр</a:t>
          </a:r>
          <a:r>
            <a:rPr lang="uz-Cyrl-UZ" sz="1900" kern="1200" dirty="0" smtClean="0"/>
            <a:t> қаршилик </a:t>
          </a:r>
          <a:r>
            <a:rPr lang="ru-RU" sz="1900" kern="1200" dirty="0" smtClean="0"/>
            <a:t>термометр</a:t>
          </a:r>
          <a:r>
            <a:rPr lang="uz-Cyrl-UZ" sz="1900" kern="1200" dirty="0" smtClean="0"/>
            <a:t>лари</a:t>
          </a:r>
          <a:r>
            <a:rPr lang="ru-RU" sz="1900" kern="1200" dirty="0" smtClean="0"/>
            <a:t> (</a:t>
          </a:r>
          <a:r>
            <a:rPr lang="uz-Cyrl-UZ" sz="1900" kern="1200" dirty="0" smtClean="0"/>
            <a:t>ўлчаш чегараси </a:t>
          </a:r>
          <a:r>
            <a:rPr lang="ru-RU" sz="1900" kern="1200" dirty="0" smtClean="0"/>
            <a:t>-200</a:t>
          </a:r>
          <a:r>
            <a:rPr lang="ru-RU" sz="1900" kern="1200" baseline="30000" dirty="0" smtClean="0"/>
            <a:t>0</a:t>
          </a:r>
          <a:r>
            <a:rPr lang="ru-RU" sz="1900" kern="1200" dirty="0" smtClean="0"/>
            <a:t>С</a:t>
          </a:r>
          <a:r>
            <a:rPr lang="uz-Cyrl-UZ" sz="1900" kern="1200" dirty="0" smtClean="0"/>
            <a:t> дан </a:t>
          </a:r>
          <a:r>
            <a:rPr lang="ru-RU" sz="1900" kern="1200" dirty="0" smtClean="0"/>
            <a:t>650</a:t>
          </a:r>
          <a:r>
            <a:rPr lang="ru-RU" sz="1900" kern="1200" baseline="30000" dirty="0" smtClean="0"/>
            <a:t>0</a:t>
          </a:r>
          <a:r>
            <a:rPr lang="ru-RU" sz="1900" kern="1200" dirty="0" smtClean="0"/>
            <a:t>С</a:t>
          </a:r>
          <a:r>
            <a:rPr lang="uz-Cyrl-UZ" sz="1900" kern="1200" dirty="0" smtClean="0"/>
            <a:t>гача</a:t>
          </a:r>
          <a:r>
            <a:rPr lang="ru-RU" sz="1900" kern="1200" dirty="0" smtClean="0"/>
            <a:t>);</a:t>
          </a:r>
          <a:endParaRPr lang="ru-RU" sz="1900" kern="1200" dirty="0"/>
        </a:p>
      </dsp:txBody>
      <dsp:txXfrm rot="-5400000">
        <a:off x="666620" y="1699387"/>
        <a:ext cx="9567624" cy="558570"/>
      </dsp:txXfrm>
    </dsp:sp>
    <dsp:sp modelId="{0B7F61D5-62C9-4126-B208-11A43D4BD73E}">
      <dsp:nvSpPr>
        <dsp:cNvPr id="0" name=""/>
        <dsp:cNvSpPr/>
      </dsp:nvSpPr>
      <dsp:spPr>
        <a:xfrm rot="5400000">
          <a:off x="-142847" y="2645437"/>
          <a:ext cx="952314" cy="666620"/>
        </a:xfrm>
        <a:prstGeom prst="chevron">
          <a:avLst/>
        </a:prstGeom>
        <a:solidFill>
          <a:schemeClr val="accent5">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0" kern="1200" cap="none" spc="0" dirty="0" smtClean="0">
              <a:ln w="0"/>
              <a:solidFill>
                <a:srgbClr val="002060"/>
              </a:solidFill>
              <a:effectLst>
                <a:reflection blurRad="6350" stA="53000" endA="300" endPos="35500" dir="5400000" sy="-90000" algn="bl" rotWithShape="0"/>
              </a:effectLst>
            </a:rPr>
            <a:t>4</a:t>
          </a:r>
          <a:endParaRPr lang="ru-RU" sz="3200" b="0" kern="1200" cap="none" spc="0" dirty="0">
            <a:ln w="0"/>
            <a:solidFill>
              <a:srgbClr val="002060"/>
            </a:solidFill>
            <a:effectLst>
              <a:reflection blurRad="6350" stA="53000" endA="300" endPos="35500" dir="5400000" sy="-90000" algn="bl" rotWithShape="0"/>
            </a:effectLst>
          </a:endParaRPr>
        </a:p>
      </dsp:txBody>
      <dsp:txXfrm rot="-5400000">
        <a:off x="0" y="2835900"/>
        <a:ext cx="666620" cy="285694"/>
      </dsp:txXfrm>
    </dsp:sp>
    <dsp:sp modelId="{9CA5BC48-7092-45D3-8E39-6C17E79706BA}">
      <dsp:nvSpPr>
        <dsp:cNvPr id="0" name=""/>
        <dsp:cNvSpPr/>
      </dsp:nvSpPr>
      <dsp:spPr>
        <a:xfrm rot="5400000">
          <a:off x="5156038" y="-1986828"/>
          <a:ext cx="619004" cy="9597841"/>
        </a:xfrm>
        <a:prstGeom prst="round2SameRect">
          <a:avLst/>
        </a:prstGeom>
        <a:solidFill>
          <a:schemeClr val="lt1">
            <a:alpha val="90000"/>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ru-RU" sz="1900" kern="1200" dirty="0" err="1" smtClean="0"/>
            <a:t>Термоэлектри</a:t>
          </a:r>
          <a:r>
            <a:rPr lang="uz-Cyrl-UZ" sz="1900" kern="1200" dirty="0" smtClean="0"/>
            <a:t>к</a:t>
          </a:r>
          <a:r>
            <a:rPr lang="ru-RU" sz="1900" kern="1200" dirty="0" smtClean="0"/>
            <a:t> пирометр</a:t>
          </a:r>
          <a:r>
            <a:rPr lang="uz-Cyrl-UZ" sz="1900" kern="1200" dirty="0" smtClean="0"/>
            <a:t>лар</a:t>
          </a:r>
          <a:r>
            <a:rPr lang="ru-RU" sz="1900" kern="1200" dirty="0" smtClean="0"/>
            <a:t> (</a:t>
          </a:r>
          <a:r>
            <a:rPr lang="uz-Cyrl-UZ" sz="1900" kern="1200" dirty="0" smtClean="0"/>
            <a:t>ўлчаш чегараси </a:t>
          </a:r>
          <a:r>
            <a:rPr lang="ru-RU" sz="1900" kern="1200" dirty="0" smtClean="0"/>
            <a:t>-50</a:t>
          </a:r>
          <a:r>
            <a:rPr lang="ru-RU" sz="1900" kern="1200" baseline="30000" dirty="0" smtClean="0"/>
            <a:t>0</a:t>
          </a:r>
          <a:r>
            <a:rPr lang="ru-RU" sz="1900" kern="1200" dirty="0" smtClean="0"/>
            <a:t>С</a:t>
          </a:r>
          <a:r>
            <a:rPr lang="uz-Cyrl-UZ" sz="1900" kern="1200" dirty="0" smtClean="0"/>
            <a:t> дан </a:t>
          </a:r>
          <a:r>
            <a:rPr lang="ru-RU" sz="1900" kern="1200" dirty="0" smtClean="0"/>
            <a:t>1800</a:t>
          </a:r>
          <a:r>
            <a:rPr lang="ru-RU" sz="1900" kern="1200" baseline="30000" dirty="0" smtClean="0"/>
            <a:t>0</a:t>
          </a:r>
          <a:r>
            <a:rPr lang="ru-RU" sz="1900" kern="1200" dirty="0" smtClean="0"/>
            <a:t>С</a:t>
          </a:r>
          <a:r>
            <a:rPr lang="uz-Cyrl-UZ" sz="1900" kern="1200" dirty="0" smtClean="0"/>
            <a:t>гача</a:t>
          </a:r>
          <a:r>
            <a:rPr lang="ru-RU" sz="1900" kern="1200" dirty="0" smtClean="0"/>
            <a:t>);</a:t>
          </a:r>
          <a:endParaRPr lang="ru-RU" sz="1900" kern="1200" dirty="0"/>
        </a:p>
      </dsp:txBody>
      <dsp:txXfrm rot="-5400000">
        <a:off x="666620" y="2532807"/>
        <a:ext cx="9567624" cy="558570"/>
      </dsp:txXfrm>
    </dsp:sp>
    <dsp:sp modelId="{1923D835-3238-4DCD-8F71-A8C0B60D53D4}">
      <dsp:nvSpPr>
        <dsp:cNvPr id="0" name=""/>
        <dsp:cNvSpPr/>
      </dsp:nvSpPr>
      <dsp:spPr>
        <a:xfrm rot="5400000">
          <a:off x="-142847" y="3478857"/>
          <a:ext cx="952314" cy="666620"/>
        </a:xfrm>
        <a:prstGeom prst="chevron">
          <a:avLst/>
        </a:prstGeom>
        <a:solidFill>
          <a:schemeClr val="accent6">
            <a:hueOff val="0"/>
            <a:satOff val="0"/>
            <a:lumOff val="0"/>
            <a:alphaOff val="0"/>
          </a:schemeClr>
        </a:solidFill>
        <a:ln w="1397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0" kern="1200" cap="none" spc="0" dirty="0" smtClean="0">
              <a:ln w="0"/>
              <a:solidFill>
                <a:srgbClr val="002060"/>
              </a:solidFill>
              <a:effectLst>
                <a:reflection blurRad="6350" stA="53000" endA="300" endPos="35500" dir="5400000" sy="-90000" algn="bl" rotWithShape="0"/>
              </a:effectLst>
            </a:rPr>
            <a:t>5</a:t>
          </a:r>
          <a:endParaRPr lang="ru-RU" sz="3200" b="0" kern="1200" cap="none" spc="0" dirty="0">
            <a:ln w="0"/>
            <a:solidFill>
              <a:srgbClr val="002060"/>
            </a:solidFill>
            <a:effectLst>
              <a:reflection blurRad="6350" stA="53000" endA="300" endPos="35500" dir="5400000" sy="-90000" algn="bl" rotWithShape="0"/>
            </a:effectLst>
          </a:endParaRPr>
        </a:p>
      </dsp:txBody>
      <dsp:txXfrm rot="-5400000">
        <a:off x="0" y="3669320"/>
        <a:ext cx="666620" cy="285694"/>
      </dsp:txXfrm>
    </dsp:sp>
    <dsp:sp modelId="{F5BEE871-E0AA-4694-A480-467F7510F52A}">
      <dsp:nvSpPr>
        <dsp:cNvPr id="0" name=""/>
        <dsp:cNvSpPr/>
      </dsp:nvSpPr>
      <dsp:spPr>
        <a:xfrm rot="5400000">
          <a:off x="5156038" y="-1153408"/>
          <a:ext cx="619004" cy="9597841"/>
        </a:xfrm>
        <a:prstGeom prst="round2SameRect">
          <a:avLst/>
        </a:prstGeom>
        <a:solidFill>
          <a:schemeClr val="lt1">
            <a:alpha val="90000"/>
            <a:hueOff val="0"/>
            <a:satOff val="0"/>
            <a:lumOff val="0"/>
            <a:alphaOff val="0"/>
          </a:schemeClr>
        </a:solidFill>
        <a:ln w="1397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uz-Cyrl-UZ" sz="1900" kern="1200" dirty="0" smtClean="0"/>
            <a:t>Нурланиш п</a:t>
          </a:r>
          <a:r>
            <a:rPr lang="ru-RU" sz="1900" kern="1200" dirty="0" err="1" smtClean="0"/>
            <a:t>ирометр</a:t>
          </a:r>
          <a:r>
            <a:rPr lang="uz-Cyrl-UZ" sz="1900" kern="1200" dirty="0" smtClean="0"/>
            <a:t>лари </a:t>
          </a:r>
          <a:r>
            <a:rPr lang="ru-RU" sz="1900" kern="1200" dirty="0" smtClean="0"/>
            <a:t>(</a:t>
          </a:r>
          <a:r>
            <a:rPr lang="uz-Cyrl-UZ" sz="1900" kern="1200" dirty="0" smtClean="0"/>
            <a:t>ўлчаш чегараси </a:t>
          </a:r>
          <a:r>
            <a:rPr lang="ru-RU" sz="1900" kern="1200" dirty="0" smtClean="0"/>
            <a:t>100</a:t>
          </a:r>
          <a:r>
            <a:rPr lang="ru-RU" sz="1900" kern="1200" baseline="30000" dirty="0" smtClean="0"/>
            <a:t>0</a:t>
          </a:r>
          <a:r>
            <a:rPr lang="ru-RU" sz="1900" kern="1200" dirty="0" smtClean="0"/>
            <a:t>С</a:t>
          </a:r>
          <a:r>
            <a:rPr lang="uz-Cyrl-UZ" sz="1900" kern="1200" dirty="0" smtClean="0"/>
            <a:t> дан </a:t>
          </a:r>
          <a:r>
            <a:rPr lang="ru-RU" sz="1900" kern="1200" dirty="0" smtClean="0"/>
            <a:t>6000</a:t>
          </a:r>
          <a:r>
            <a:rPr lang="ru-RU" sz="1900" kern="1200" baseline="30000" dirty="0" smtClean="0"/>
            <a:t>0</a:t>
          </a:r>
          <a:r>
            <a:rPr lang="ru-RU" sz="1900" kern="1200" dirty="0" smtClean="0"/>
            <a:t>С</a:t>
          </a:r>
          <a:r>
            <a:rPr lang="uz-Cyrl-UZ" sz="1900" kern="1200" dirty="0" smtClean="0"/>
            <a:t>гача</a:t>
          </a:r>
          <a:r>
            <a:rPr lang="ru-RU" sz="1900" kern="1200" dirty="0" smtClean="0"/>
            <a:t>).</a:t>
          </a:r>
          <a:endParaRPr lang="ru-RU" sz="1900" kern="1200" dirty="0"/>
        </a:p>
      </dsp:txBody>
      <dsp:txXfrm rot="-5400000">
        <a:off x="666620" y="3366227"/>
        <a:ext cx="9567624" cy="558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7E4B01-7850-420F-9A0F-791A480C6BE5}">
      <dsp:nvSpPr>
        <dsp:cNvPr id="0" name=""/>
        <dsp:cNvSpPr/>
      </dsp:nvSpPr>
      <dsp:spPr>
        <a:xfrm>
          <a:off x="-4931996" y="-755741"/>
          <a:ext cx="5873932" cy="5873932"/>
        </a:xfrm>
        <a:prstGeom prst="blockArc">
          <a:avLst>
            <a:gd name="adj1" fmla="val 18900000"/>
            <a:gd name="adj2" fmla="val 2700000"/>
            <a:gd name="adj3" fmla="val 368"/>
          </a:avLst>
        </a:prstGeom>
        <a:noFill/>
        <a:ln w="1397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707989-C1C3-4BDE-A4E6-35CD495BB72B}">
      <dsp:nvSpPr>
        <dsp:cNvPr id="0" name=""/>
        <dsp:cNvSpPr/>
      </dsp:nvSpPr>
      <dsp:spPr>
        <a:xfrm>
          <a:off x="493258" y="335385"/>
          <a:ext cx="10376350" cy="671119"/>
        </a:xfrm>
        <a:prstGeom prst="rect">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2701" tIns="48260" rIns="48260" bIns="48260" numCol="1" spcCol="1270" anchor="ctr" anchorCtr="0">
          <a:noAutofit/>
        </a:bodyPr>
        <a:lstStyle/>
        <a:p>
          <a:pPr lvl="0" algn="l" defTabSz="844550">
            <a:lnSpc>
              <a:spcPct val="90000"/>
            </a:lnSpc>
            <a:spcBef>
              <a:spcPct val="0"/>
            </a:spcBef>
            <a:spcAft>
              <a:spcPct val="35000"/>
            </a:spcAft>
          </a:pPr>
          <a:r>
            <a:rPr lang="uz-Cyrl-UZ" sz="1900" kern="1200" dirty="0" smtClean="0"/>
            <a:t>Физик ва кимёвий хусусиятларнинг температура ўзгариши билан ўзгармаслиги (хусусан, термометр қаршилигини температурадан боғлиғлигини ўзгармаслиги); </a:t>
          </a:r>
          <a:endParaRPr lang="ru-RU" sz="1900" kern="1200" dirty="0"/>
        </a:p>
      </dsp:txBody>
      <dsp:txXfrm>
        <a:off x="493258" y="335385"/>
        <a:ext cx="10376350" cy="671119"/>
      </dsp:txXfrm>
    </dsp:sp>
    <dsp:sp modelId="{23CF77BA-A648-41CD-895D-9AF95BA2CEE6}">
      <dsp:nvSpPr>
        <dsp:cNvPr id="0" name=""/>
        <dsp:cNvSpPr/>
      </dsp:nvSpPr>
      <dsp:spPr>
        <a:xfrm>
          <a:off x="73808" y="251495"/>
          <a:ext cx="838899" cy="838899"/>
        </a:xfrm>
        <a:prstGeom prst="ellipse">
          <a:avLst/>
        </a:prstGeom>
        <a:solidFill>
          <a:schemeClr val="lt1">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56D440-1384-4F7B-B428-4DB0479FEE1F}">
      <dsp:nvSpPr>
        <dsp:cNvPr id="0" name=""/>
        <dsp:cNvSpPr/>
      </dsp:nvSpPr>
      <dsp:spPr>
        <a:xfrm>
          <a:off x="878026" y="1342238"/>
          <a:ext cx="9991582" cy="671119"/>
        </a:xfrm>
        <a:prstGeom prst="rect">
          <a:avLst/>
        </a:prstGeom>
        <a:solidFill>
          <a:schemeClr val="accent5">
            <a:hueOff val="-6356385"/>
            <a:satOff val="1676"/>
            <a:lumOff val="85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2701" tIns="48260" rIns="48260" bIns="48260" numCol="1" spcCol="1270" anchor="ctr" anchorCtr="0">
          <a:noAutofit/>
        </a:bodyPr>
        <a:lstStyle/>
        <a:p>
          <a:pPr lvl="0" algn="l" defTabSz="844550">
            <a:lnSpc>
              <a:spcPct val="90000"/>
            </a:lnSpc>
            <a:spcBef>
              <a:spcPct val="0"/>
            </a:spcBef>
            <a:spcAft>
              <a:spcPct val="35000"/>
            </a:spcAft>
          </a:pPr>
          <a:r>
            <a:rPr lang="uz-Cyrl-UZ" sz="1900" kern="1200" dirty="0" smtClean="0"/>
            <a:t>Ўлчов асбоби сезгирлигини ошириш учун, қаршилик термометри материали электр қаршилиги температура коэффициенти юқори бўлиши керак; </a:t>
          </a:r>
          <a:endParaRPr lang="ru-RU" sz="1900" kern="1200" dirty="0"/>
        </a:p>
      </dsp:txBody>
      <dsp:txXfrm>
        <a:off x="878026" y="1342238"/>
        <a:ext cx="9991582" cy="671119"/>
      </dsp:txXfrm>
    </dsp:sp>
    <dsp:sp modelId="{AC1F6F73-A373-4301-A9DF-9DAEBF8FD0BD}">
      <dsp:nvSpPr>
        <dsp:cNvPr id="0" name=""/>
        <dsp:cNvSpPr/>
      </dsp:nvSpPr>
      <dsp:spPr>
        <a:xfrm>
          <a:off x="458576" y="1258348"/>
          <a:ext cx="838899" cy="838899"/>
        </a:xfrm>
        <a:prstGeom prst="ellipse">
          <a:avLst/>
        </a:prstGeom>
        <a:solidFill>
          <a:schemeClr val="lt1">
            <a:hueOff val="0"/>
            <a:satOff val="0"/>
            <a:lumOff val="0"/>
            <a:alphaOff val="0"/>
          </a:schemeClr>
        </a:solidFill>
        <a:ln w="13970" cap="flat" cmpd="sng" algn="ctr">
          <a:solidFill>
            <a:schemeClr val="accent5">
              <a:hueOff val="-6356385"/>
              <a:satOff val="1676"/>
              <a:lumOff val="850"/>
              <a:alphaOff val="0"/>
            </a:schemeClr>
          </a:solidFill>
          <a:prstDash val="solid"/>
        </a:ln>
        <a:effectLst/>
      </dsp:spPr>
      <dsp:style>
        <a:lnRef idx="2">
          <a:scrgbClr r="0" g="0" b="0"/>
        </a:lnRef>
        <a:fillRef idx="1">
          <a:scrgbClr r="0" g="0" b="0"/>
        </a:fillRef>
        <a:effectRef idx="0">
          <a:scrgbClr r="0" g="0" b="0"/>
        </a:effectRef>
        <a:fontRef idx="minor"/>
      </dsp:style>
    </dsp:sp>
    <dsp:sp modelId="{E64A5019-3C40-490D-841B-0426D7445F2D}">
      <dsp:nvSpPr>
        <dsp:cNvPr id="0" name=""/>
        <dsp:cNvSpPr/>
      </dsp:nvSpPr>
      <dsp:spPr>
        <a:xfrm>
          <a:off x="878026" y="2349092"/>
          <a:ext cx="9991582" cy="671119"/>
        </a:xfrm>
        <a:prstGeom prst="rect">
          <a:avLst/>
        </a:prstGeom>
        <a:solidFill>
          <a:schemeClr val="accent5">
            <a:hueOff val="-12712771"/>
            <a:satOff val="3353"/>
            <a:lumOff val="169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2701" tIns="48260" rIns="48260" bIns="48260" numCol="1" spcCol="1270" anchor="ctr" anchorCtr="0">
          <a:noAutofit/>
        </a:bodyPr>
        <a:lstStyle/>
        <a:p>
          <a:pPr lvl="0" algn="l" defTabSz="844550">
            <a:lnSpc>
              <a:spcPct val="90000"/>
            </a:lnSpc>
            <a:spcBef>
              <a:spcPct val="0"/>
            </a:spcBef>
            <a:spcAft>
              <a:spcPct val="35000"/>
            </a:spcAft>
          </a:pPr>
          <a:r>
            <a:rPr lang="uz-Cyrl-UZ" sz="1900" kern="1200" dirty="0" smtClean="0"/>
            <a:t>Термометрни кичик размерда тайёрлаш мақсадида, ўтказгич катта солиштирма қаршиликга эга бўлиши керак; </a:t>
          </a:r>
          <a:endParaRPr lang="ru-RU" sz="1900" kern="1200" dirty="0"/>
        </a:p>
      </dsp:txBody>
      <dsp:txXfrm>
        <a:off x="878026" y="2349092"/>
        <a:ext cx="9991582" cy="671119"/>
      </dsp:txXfrm>
    </dsp:sp>
    <dsp:sp modelId="{70DA2FF2-A822-4949-9F7E-82372783E220}">
      <dsp:nvSpPr>
        <dsp:cNvPr id="0" name=""/>
        <dsp:cNvSpPr/>
      </dsp:nvSpPr>
      <dsp:spPr>
        <a:xfrm>
          <a:off x="458576" y="2265202"/>
          <a:ext cx="838899" cy="838899"/>
        </a:xfrm>
        <a:prstGeom prst="ellipse">
          <a:avLst/>
        </a:prstGeom>
        <a:solidFill>
          <a:schemeClr val="lt1">
            <a:hueOff val="0"/>
            <a:satOff val="0"/>
            <a:lumOff val="0"/>
            <a:alphaOff val="0"/>
          </a:schemeClr>
        </a:solidFill>
        <a:ln w="13970" cap="flat" cmpd="sng" algn="ctr">
          <a:solidFill>
            <a:schemeClr val="accent5">
              <a:hueOff val="-12712771"/>
              <a:satOff val="3353"/>
              <a:lumOff val="1699"/>
              <a:alphaOff val="0"/>
            </a:schemeClr>
          </a:solidFill>
          <a:prstDash val="solid"/>
        </a:ln>
        <a:effectLst/>
      </dsp:spPr>
      <dsp:style>
        <a:lnRef idx="2">
          <a:scrgbClr r="0" g="0" b="0"/>
        </a:lnRef>
        <a:fillRef idx="1">
          <a:scrgbClr r="0" g="0" b="0"/>
        </a:fillRef>
        <a:effectRef idx="0">
          <a:scrgbClr r="0" g="0" b="0"/>
        </a:effectRef>
        <a:fontRef idx="minor"/>
      </dsp:style>
    </dsp:sp>
    <dsp:sp modelId="{67C5E408-FB19-46FF-AFFB-498054D84183}">
      <dsp:nvSpPr>
        <dsp:cNvPr id="0" name=""/>
        <dsp:cNvSpPr/>
      </dsp:nvSpPr>
      <dsp:spPr>
        <a:xfrm>
          <a:off x="493258" y="3355945"/>
          <a:ext cx="10376350" cy="671119"/>
        </a:xfrm>
        <a:prstGeom prst="rect">
          <a:avLst/>
        </a:prstGeom>
        <a:solidFill>
          <a:schemeClr val="accent5">
            <a:hueOff val="-19069156"/>
            <a:satOff val="5029"/>
            <a:lumOff val="254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2701" tIns="48260" rIns="48260" bIns="48260" numCol="1" spcCol="1270" anchor="ctr" anchorCtr="0">
          <a:noAutofit/>
        </a:bodyPr>
        <a:lstStyle/>
        <a:p>
          <a:pPr lvl="0" algn="l" defTabSz="844550">
            <a:lnSpc>
              <a:spcPct val="90000"/>
            </a:lnSpc>
            <a:spcBef>
              <a:spcPct val="0"/>
            </a:spcBef>
            <a:spcAft>
              <a:spcPct val="35000"/>
            </a:spcAft>
          </a:pPr>
          <a:r>
            <a:rPr lang="uz-Cyrl-UZ" sz="1900" kern="1200" dirty="0" smtClean="0"/>
            <a:t>Тайёрланадиган термометрларни ўзаро алмашинувчанлигини таъминлаш мақсадда металлни тоза холда олиш мумкин бўлиши керак</a:t>
          </a:r>
          <a:endParaRPr lang="ru-RU" sz="1900" kern="1200" dirty="0"/>
        </a:p>
      </dsp:txBody>
      <dsp:txXfrm>
        <a:off x="493258" y="3355945"/>
        <a:ext cx="10376350" cy="671119"/>
      </dsp:txXfrm>
    </dsp:sp>
    <dsp:sp modelId="{B4A34BA8-0C37-4CF1-A65F-B265BB28A43A}">
      <dsp:nvSpPr>
        <dsp:cNvPr id="0" name=""/>
        <dsp:cNvSpPr/>
      </dsp:nvSpPr>
      <dsp:spPr>
        <a:xfrm>
          <a:off x="73808" y="3272055"/>
          <a:ext cx="838899" cy="838899"/>
        </a:xfrm>
        <a:prstGeom prst="ellipse">
          <a:avLst/>
        </a:prstGeom>
        <a:solidFill>
          <a:schemeClr val="lt1">
            <a:hueOff val="0"/>
            <a:satOff val="0"/>
            <a:lumOff val="0"/>
            <a:alphaOff val="0"/>
          </a:schemeClr>
        </a:solidFill>
        <a:ln w="13970" cap="flat" cmpd="sng" algn="ctr">
          <a:solidFill>
            <a:schemeClr val="accent5">
              <a:hueOff val="-19069156"/>
              <a:satOff val="5029"/>
              <a:lumOff val="2549"/>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9CC654-698C-4424-9A12-106452FED327}">
      <dsp:nvSpPr>
        <dsp:cNvPr id="0" name=""/>
        <dsp:cNvSpPr/>
      </dsp:nvSpPr>
      <dsp:spPr>
        <a:xfrm rot="5400000">
          <a:off x="-118591" y="124096"/>
          <a:ext cx="790610" cy="553427"/>
        </a:xfrm>
        <a:prstGeom prst="chevron">
          <a:avLst/>
        </a:prstGeom>
        <a:solidFill>
          <a:schemeClr val="accent2">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1</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282219"/>
        <a:ext cx="553427" cy="237183"/>
      </dsp:txXfrm>
    </dsp:sp>
    <dsp:sp modelId="{AF9FD0D8-C3B5-4361-B589-1755B6831D74}">
      <dsp:nvSpPr>
        <dsp:cNvPr id="0" name=""/>
        <dsp:cNvSpPr/>
      </dsp:nvSpPr>
      <dsp:spPr>
        <a:xfrm rot="5400000">
          <a:off x="5333753" y="-4774820"/>
          <a:ext cx="514166" cy="10074818"/>
        </a:xfrm>
        <a:prstGeom prst="round2SameRect">
          <a:avLst/>
        </a:prstGeom>
        <a:solidFill>
          <a:schemeClr val="lt1">
            <a:alpha val="90000"/>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Вақт бўйича ТЭЮК ўзгармаслиги; </a:t>
          </a:r>
          <a:endParaRPr lang="ru-RU" sz="1600" kern="1200" dirty="0"/>
        </a:p>
      </dsp:txBody>
      <dsp:txXfrm rot="-5400000">
        <a:off x="553427" y="30606"/>
        <a:ext cx="10049718" cy="463966"/>
      </dsp:txXfrm>
    </dsp:sp>
    <dsp:sp modelId="{0B3CC7FD-A40D-41D4-85DD-FAB38A5B6E2E}">
      <dsp:nvSpPr>
        <dsp:cNvPr id="0" name=""/>
        <dsp:cNvSpPr/>
      </dsp:nvSpPr>
      <dsp:spPr>
        <a:xfrm rot="5400000">
          <a:off x="-118591" y="830696"/>
          <a:ext cx="790610" cy="553427"/>
        </a:xfrm>
        <a:prstGeom prst="chevron">
          <a:avLst/>
        </a:prstGeom>
        <a:solidFill>
          <a:schemeClr val="accent3">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2</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988819"/>
        <a:ext cx="553427" cy="237183"/>
      </dsp:txXfrm>
    </dsp:sp>
    <dsp:sp modelId="{C8A9E2A6-9C68-4FDD-B833-6E4B7F93FC38}">
      <dsp:nvSpPr>
        <dsp:cNvPr id="0" name=""/>
        <dsp:cNvSpPr/>
      </dsp:nvSpPr>
      <dsp:spPr>
        <a:xfrm rot="5400000">
          <a:off x="5333888" y="-4068355"/>
          <a:ext cx="513896" cy="10074818"/>
        </a:xfrm>
        <a:prstGeom prst="round2SameRect">
          <a:avLst/>
        </a:prstGeom>
        <a:solidFill>
          <a:schemeClr val="lt1">
            <a:alpha val="90000"/>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Иложи борича катта ТЭЮК; </a:t>
          </a:r>
          <a:endParaRPr lang="ru-RU" sz="1600" kern="1200" dirty="0"/>
        </a:p>
      </dsp:txBody>
      <dsp:txXfrm rot="-5400000">
        <a:off x="553427" y="737192"/>
        <a:ext cx="10049732" cy="463724"/>
      </dsp:txXfrm>
    </dsp:sp>
    <dsp:sp modelId="{3AC211AE-B00D-411C-8777-952AD68395DB}">
      <dsp:nvSpPr>
        <dsp:cNvPr id="0" name=""/>
        <dsp:cNvSpPr/>
      </dsp:nvSpPr>
      <dsp:spPr>
        <a:xfrm rot="5400000">
          <a:off x="-118591" y="1537297"/>
          <a:ext cx="790610" cy="553427"/>
        </a:xfrm>
        <a:prstGeom prst="chevron">
          <a:avLst/>
        </a:prstGeom>
        <a:solidFill>
          <a:schemeClr val="accent4">
            <a:hueOff val="0"/>
            <a:satOff val="0"/>
            <a:lumOff val="0"/>
            <a:alphaOff val="0"/>
          </a:schemeClr>
        </a:solidFill>
        <a:ln w="1397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3</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1695420"/>
        <a:ext cx="553427" cy="237183"/>
      </dsp:txXfrm>
    </dsp:sp>
    <dsp:sp modelId="{F8CACA57-AECE-4AA5-A66D-A9ABF8BC2ACB}">
      <dsp:nvSpPr>
        <dsp:cNvPr id="0" name=""/>
        <dsp:cNvSpPr/>
      </dsp:nvSpPr>
      <dsp:spPr>
        <a:xfrm rot="5400000">
          <a:off x="5333888" y="-3361755"/>
          <a:ext cx="513896" cy="10074818"/>
        </a:xfrm>
        <a:prstGeom prst="round2SameRect">
          <a:avLst/>
        </a:prstGeom>
        <a:solidFill>
          <a:schemeClr val="lt1">
            <a:alpha val="90000"/>
            <a:hueOff val="0"/>
            <a:satOff val="0"/>
            <a:lumOff val="0"/>
            <a:alphaOff val="0"/>
          </a:schemeClr>
        </a:solidFill>
        <a:ln w="1397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ТЭЮКни температурадан бир хил боғлиқлиги</a:t>
          </a:r>
          <a:r>
            <a:rPr lang="ru-RU" sz="1600" kern="1200" dirty="0" smtClean="0"/>
            <a:t>;</a:t>
          </a:r>
          <a:endParaRPr lang="ru-RU" sz="1600" kern="1200" dirty="0"/>
        </a:p>
      </dsp:txBody>
      <dsp:txXfrm rot="-5400000">
        <a:off x="553427" y="1443792"/>
        <a:ext cx="10049732" cy="463724"/>
      </dsp:txXfrm>
    </dsp:sp>
    <dsp:sp modelId="{0B7F61D5-62C9-4126-B208-11A43D4BD73E}">
      <dsp:nvSpPr>
        <dsp:cNvPr id="0" name=""/>
        <dsp:cNvSpPr/>
      </dsp:nvSpPr>
      <dsp:spPr>
        <a:xfrm rot="5400000">
          <a:off x="-118591" y="2243897"/>
          <a:ext cx="790610" cy="553427"/>
        </a:xfrm>
        <a:prstGeom prst="chevron">
          <a:avLst/>
        </a:prstGeom>
        <a:solidFill>
          <a:schemeClr val="accent5">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4</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2402020"/>
        <a:ext cx="553427" cy="237183"/>
      </dsp:txXfrm>
    </dsp:sp>
    <dsp:sp modelId="{9CA5BC48-7092-45D3-8E39-6C17E79706BA}">
      <dsp:nvSpPr>
        <dsp:cNvPr id="0" name=""/>
        <dsp:cNvSpPr/>
      </dsp:nvSpPr>
      <dsp:spPr>
        <a:xfrm rot="5400000">
          <a:off x="5333888" y="-2655155"/>
          <a:ext cx="513896" cy="10074818"/>
        </a:xfrm>
        <a:prstGeom prst="round2SameRect">
          <a:avLst/>
        </a:prstGeom>
        <a:solidFill>
          <a:schemeClr val="lt1">
            <a:alpha val="90000"/>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Кичик электр қаршилиги температура коэффициентига эга бўлиши; </a:t>
          </a:r>
          <a:endParaRPr lang="ru-RU" sz="1600" kern="1200" dirty="0"/>
        </a:p>
      </dsp:txBody>
      <dsp:txXfrm rot="-5400000">
        <a:off x="553427" y="2150392"/>
        <a:ext cx="10049732" cy="463724"/>
      </dsp:txXfrm>
    </dsp:sp>
    <dsp:sp modelId="{1923D835-3238-4DCD-8F71-A8C0B60D53D4}">
      <dsp:nvSpPr>
        <dsp:cNvPr id="0" name=""/>
        <dsp:cNvSpPr/>
      </dsp:nvSpPr>
      <dsp:spPr>
        <a:xfrm rot="5400000">
          <a:off x="-118591" y="2950497"/>
          <a:ext cx="790610" cy="553427"/>
        </a:xfrm>
        <a:prstGeom prst="chevron">
          <a:avLst/>
        </a:prstGeom>
        <a:solidFill>
          <a:schemeClr val="accent6">
            <a:hueOff val="0"/>
            <a:satOff val="0"/>
            <a:lumOff val="0"/>
            <a:alphaOff val="0"/>
          </a:schemeClr>
        </a:solidFill>
        <a:ln w="1397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5</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3108620"/>
        <a:ext cx="553427" cy="237183"/>
      </dsp:txXfrm>
    </dsp:sp>
    <dsp:sp modelId="{F5BEE871-E0AA-4694-A480-467F7510F52A}">
      <dsp:nvSpPr>
        <dsp:cNvPr id="0" name=""/>
        <dsp:cNvSpPr/>
      </dsp:nvSpPr>
      <dsp:spPr>
        <a:xfrm rot="5400000">
          <a:off x="5333888" y="-1948554"/>
          <a:ext cx="513896" cy="10074818"/>
        </a:xfrm>
        <a:prstGeom prst="round2SameRect">
          <a:avLst/>
        </a:prstGeom>
        <a:solidFill>
          <a:schemeClr val="lt1">
            <a:alpha val="90000"/>
            <a:hueOff val="0"/>
            <a:satOff val="0"/>
            <a:lumOff val="0"/>
            <a:alphaOff val="0"/>
          </a:schemeClr>
        </a:solidFill>
        <a:ln w="1397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Катта электр ўтказувчанликга эга бўлиши</a:t>
          </a:r>
          <a:r>
            <a:rPr lang="ru-RU" sz="1600" kern="1200" dirty="0" smtClean="0"/>
            <a:t>; </a:t>
          </a:r>
          <a:endParaRPr lang="ru-RU" sz="1600" kern="1200" dirty="0"/>
        </a:p>
      </dsp:txBody>
      <dsp:txXfrm rot="-5400000">
        <a:off x="553427" y="2856993"/>
        <a:ext cx="10049732" cy="463724"/>
      </dsp:txXfrm>
    </dsp:sp>
    <dsp:sp modelId="{C6C1431D-9F40-4D1B-AADA-51D40F25DD31}">
      <dsp:nvSpPr>
        <dsp:cNvPr id="0" name=""/>
        <dsp:cNvSpPr/>
      </dsp:nvSpPr>
      <dsp:spPr>
        <a:xfrm rot="5400000">
          <a:off x="-118591" y="3657097"/>
          <a:ext cx="790610" cy="553427"/>
        </a:xfrm>
        <a:prstGeom prst="chevron">
          <a:avLst/>
        </a:prstGeom>
        <a:solidFill>
          <a:schemeClr val="accent2">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6</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3815220"/>
        <a:ext cx="553427" cy="237183"/>
      </dsp:txXfrm>
    </dsp:sp>
    <dsp:sp modelId="{D1002EC9-11D4-4A87-BE0B-0C80E931755F}">
      <dsp:nvSpPr>
        <dsp:cNvPr id="0" name=""/>
        <dsp:cNvSpPr/>
      </dsp:nvSpPr>
      <dsp:spPr>
        <a:xfrm rot="5400000">
          <a:off x="5333888" y="-1241954"/>
          <a:ext cx="513896" cy="10074818"/>
        </a:xfrm>
        <a:prstGeom prst="round2SameRect">
          <a:avLst/>
        </a:prstGeom>
        <a:solidFill>
          <a:schemeClr val="lt1">
            <a:alpha val="90000"/>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Юқори температура таъсирига чидамлилиги</a:t>
          </a:r>
          <a:r>
            <a:rPr lang="ru-RU" sz="1600" kern="1200" dirty="0" smtClean="0"/>
            <a:t>; </a:t>
          </a:r>
          <a:endParaRPr lang="ru-RU" sz="1600" kern="1200" dirty="0"/>
        </a:p>
      </dsp:txBody>
      <dsp:txXfrm rot="-5400000">
        <a:off x="553427" y="3563593"/>
        <a:ext cx="10049732" cy="463724"/>
      </dsp:txXfrm>
    </dsp:sp>
    <dsp:sp modelId="{36CB3E15-DDA2-41E8-AB24-E29566A1D165}">
      <dsp:nvSpPr>
        <dsp:cNvPr id="0" name=""/>
        <dsp:cNvSpPr/>
      </dsp:nvSpPr>
      <dsp:spPr>
        <a:xfrm rot="5400000">
          <a:off x="-118591" y="4363697"/>
          <a:ext cx="790610" cy="553427"/>
        </a:xfrm>
        <a:prstGeom prst="chevron">
          <a:avLst/>
        </a:prstGeom>
        <a:solidFill>
          <a:schemeClr val="accent3">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cap="none" spc="0" dirty="0" smtClean="0">
              <a:ln w="0"/>
              <a:solidFill>
                <a:srgbClr val="002060"/>
              </a:solidFill>
              <a:effectLst>
                <a:reflection blurRad="6350" stA="53000" endA="300" endPos="35500" dir="5400000" sy="-90000" algn="bl" rotWithShape="0"/>
              </a:effectLst>
            </a:rPr>
            <a:t>7</a:t>
          </a:r>
          <a:endParaRPr lang="ru-RU" sz="3200" b="1" kern="1200" cap="none" spc="0" dirty="0">
            <a:ln w="0"/>
            <a:solidFill>
              <a:srgbClr val="002060"/>
            </a:solidFill>
            <a:effectLst>
              <a:reflection blurRad="6350" stA="53000" endA="300" endPos="35500" dir="5400000" sy="-90000" algn="bl" rotWithShape="0"/>
            </a:effectLst>
          </a:endParaRPr>
        </a:p>
      </dsp:txBody>
      <dsp:txXfrm rot="-5400000">
        <a:off x="1" y="4521820"/>
        <a:ext cx="553427" cy="237183"/>
      </dsp:txXfrm>
    </dsp:sp>
    <dsp:sp modelId="{2CF41CB1-B5C5-496F-A6AF-2A51EC2AA072}">
      <dsp:nvSpPr>
        <dsp:cNvPr id="0" name=""/>
        <dsp:cNvSpPr/>
      </dsp:nvSpPr>
      <dsp:spPr>
        <a:xfrm rot="5400000">
          <a:off x="5333888" y="-535354"/>
          <a:ext cx="513896" cy="10074818"/>
        </a:xfrm>
        <a:prstGeom prst="round2SameRect">
          <a:avLst/>
        </a:prstGeom>
        <a:solidFill>
          <a:schemeClr val="lt1">
            <a:alpha val="90000"/>
            <a:hueOff val="0"/>
            <a:satOff val="0"/>
            <a:lumOff val="0"/>
            <a:alphaOff val="0"/>
          </a:schemeClr>
        </a:solidFill>
        <a:ln w="1397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uz-Cyrl-UZ" sz="1600" kern="1200" dirty="0" smtClean="0"/>
            <a:t>Термопараларнинг ўзаро алмашинувчанлигини таъминлаш учун термоэлектик хусусиятларининг такрорланиши. </a:t>
          </a:r>
          <a:endParaRPr lang="ru-RU" sz="1600" kern="1200" dirty="0"/>
        </a:p>
      </dsp:txBody>
      <dsp:txXfrm rot="-5400000">
        <a:off x="553427" y="4270193"/>
        <a:ext cx="10049732" cy="46372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18.04.2019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5.m4a"/><Relationship Id="rId7" Type="http://schemas.openxmlformats.org/officeDocument/2006/relationships/image" Target="../media/image4.png"/><Relationship Id="rId2" Type="http://schemas.microsoft.com/office/2007/relationships/media" Target="../media/media5.m4a"/><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4400" dirty="0"/>
              <a:t>4</a:t>
            </a:r>
            <a:r>
              <a:rPr lang="ru-RU" sz="4400" dirty="0" smtClean="0"/>
              <a:t>-мавзу: </a:t>
            </a:r>
            <a:r>
              <a:rPr lang="uz-Cyrl-UZ" sz="4400" b="1" dirty="0" smtClean="0"/>
              <a:t>Температурани ўлчаш усуллари</a:t>
            </a:r>
            <a:endParaRPr lang="ru-RU" sz="4400" dirty="0"/>
          </a:p>
        </p:txBody>
      </p:sp>
      <p:sp>
        <p:nvSpPr>
          <p:cNvPr id="3" name="Подзаголовок 2"/>
          <p:cNvSpPr>
            <a:spLocks noGrp="1"/>
          </p:cNvSpPr>
          <p:nvPr>
            <p:ph type="subTitle" idx="1"/>
          </p:nvPr>
        </p:nvSpPr>
        <p:spPr>
          <a:xfrm>
            <a:off x="1171720" y="1880315"/>
            <a:ext cx="10599570" cy="3493394"/>
          </a:xfrm>
        </p:spPr>
        <p:txBody>
          <a:bodyPr>
            <a:normAutofit lnSpcReduction="10000"/>
          </a:bodyPr>
          <a:lstStyle/>
          <a:p>
            <a:r>
              <a:rPr lang="ru-RU" b="1" dirty="0" smtClean="0"/>
              <a:t>Режа: </a:t>
            </a:r>
          </a:p>
          <a:p>
            <a:r>
              <a:rPr lang="ru-RU" b="1" dirty="0" smtClean="0"/>
              <a:t>1. </a:t>
            </a:r>
            <a:r>
              <a:rPr lang="uz-Cyrl-UZ" b="1" dirty="0"/>
              <a:t>Температурани ўлчовчи асбобларни </a:t>
            </a:r>
            <a:r>
              <a:rPr lang="uz-Cyrl-UZ" b="1" dirty="0" smtClean="0"/>
              <a:t>таснифи</a:t>
            </a:r>
            <a:endParaRPr lang="ru-RU" b="1" dirty="0" smtClean="0"/>
          </a:p>
          <a:p>
            <a:r>
              <a:rPr lang="ru-RU" b="1" dirty="0" smtClean="0"/>
              <a:t>2. </a:t>
            </a:r>
            <a:r>
              <a:rPr lang="uz-Cyrl-UZ" b="1" dirty="0"/>
              <a:t>Кенгайиш  </a:t>
            </a:r>
            <a:r>
              <a:rPr lang="uz-Cyrl-UZ" b="1" dirty="0" smtClean="0"/>
              <a:t>термометрлари</a:t>
            </a:r>
            <a:endParaRPr lang="ru-RU" b="1" dirty="0" smtClean="0"/>
          </a:p>
          <a:p>
            <a:r>
              <a:rPr lang="ru-RU" b="1" dirty="0" smtClean="0"/>
              <a:t>3. </a:t>
            </a:r>
            <a:r>
              <a:rPr lang="uz-Cyrl-UZ" b="1" dirty="0" smtClean="0"/>
              <a:t>Манометрик термометрлар</a:t>
            </a:r>
          </a:p>
          <a:p>
            <a:r>
              <a:rPr lang="uz-Cyrl-UZ" b="1" dirty="0" smtClean="0"/>
              <a:t>4.</a:t>
            </a:r>
            <a:r>
              <a:rPr lang="ru-RU" b="1" dirty="0"/>
              <a:t> Электр</a:t>
            </a:r>
            <a:r>
              <a:rPr lang="uz-Cyrl-UZ" b="1" dirty="0"/>
              <a:t> қаршилик </a:t>
            </a:r>
            <a:r>
              <a:rPr lang="ru-RU" b="1" dirty="0"/>
              <a:t>термометр</a:t>
            </a:r>
            <a:r>
              <a:rPr lang="uz-Cyrl-UZ" b="1" dirty="0"/>
              <a:t>лари</a:t>
            </a:r>
            <a:endParaRPr lang="uz-Cyrl-UZ" b="1" dirty="0" smtClean="0"/>
          </a:p>
          <a:p>
            <a:r>
              <a:rPr lang="uz-Cyrl-UZ" b="1" dirty="0" smtClean="0"/>
              <a:t>5.</a:t>
            </a:r>
            <a:r>
              <a:rPr lang="ru-RU" b="1" dirty="0"/>
              <a:t> </a:t>
            </a:r>
            <a:r>
              <a:rPr lang="ru-RU" b="1" dirty="0" err="1"/>
              <a:t>Термоэлектри</a:t>
            </a:r>
            <a:r>
              <a:rPr lang="uz-Cyrl-UZ" b="1" dirty="0"/>
              <a:t>к</a:t>
            </a:r>
            <a:r>
              <a:rPr lang="ru-RU" b="1" dirty="0"/>
              <a:t> пирометр</a:t>
            </a:r>
            <a:r>
              <a:rPr lang="uz-Cyrl-UZ" b="1" dirty="0" smtClean="0"/>
              <a:t>лар</a:t>
            </a:r>
          </a:p>
          <a:p>
            <a:r>
              <a:rPr lang="uz-Cyrl-UZ" b="1" dirty="0" smtClean="0"/>
              <a:t>6.</a:t>
            </a:r>
            <a:r>
              <a:rPr lang="uz-Cyrl-UZ" b="1" dirty="0"/>
              <a:t> Нурланиш п</a:t>
            </a:r>
            <a:r>
              <a:rPr lang="ru-RU" b="1" dirty="0" err="1"/>
              <a:t>ирометр</a:t>
            </a:r>
            <a:r>
              <a:rPr lang="uz-Cyrl-UZ" b="1" dirty="0"/>
              <a:t>лари </a:t>
            </a:r>
            <a:endParaRPr lang="ru-RU" b="1" dirty="0"/>
          </a:p>
        </p:txBody>
      </p:sp>
      <p:pic>
        <p:nvPicPr>
          <p:cNvPr id="4" name="4.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66490" y="180304"/>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0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a:t>Температурани ўлчовчи асбобларни таснифи</a:t>
            </a:r>
            <a:endParaRPr lang="ru-RU" sz="2000" dirty="0"/>
          </a:p>
        </p:txBody>
      </p:sp>
      <p:pic>
        <p:nvPicPr>
          <p:cNvPr id="8" name="4.2">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11445240" y="228600"/>
            <a:ext cx="609600" cy="609600"/>
          </a:xfrm>
        </p:spPr>
      </p:pic>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6" name="Прямоугольник 5"/>
          <p:cNvSpPr/>
          <p:nvPr/>
        </p:nvSpPr>
        <p:spPr>
          <a:xfrm>
            <a:off x="549498" y="670122"/>
            <a:ext cx="10487696" cy="2092881"/>
          </a:xfrm>
          <a:prstGeom prst="rect">
            <a:avLst/>
          </a:prstGeom>
        </p:spPr>
        <p:txBody>
          <a:bodyPr wrap="square">
            <a:spAutoFit/>
          </a:bodyPr>
          <a:lstStyle/>
          <a:p>
            <a:pPr indent="449580" algn="just">
              <a:spcAft>
                <a:spcPts val="0"/>
              </a:spcAft>
            </a:pPr>
            <a:r>
              <a:rPr lang="uz-Cyrl-UZ" dirty="0">
                <a:latin typeface="Times New Roman" panose="02020603050405020304" pitchFamily="18" charset="0"/>
                <a:ea typeface="Times New Roman" panose="02020603050405020304" pitchFamily="18" charset="0"/>
              </a:rPr>
              <a:t>Модда температураси бошқа термометрик модда хусусиятининг ўзгаришини назорат қилиш йўли билан аниқланади. </a:t>
            </a:r>
            <a:endParaRPr lang="ru-RU" dirty="0">
              <a:latin typeface="Times New Roman" panose="02020603050405020304" pitchFamily="18" charset="0"/>
              <a:ea typeface="Times New Roman" panose="02020603050405020304" pitchFamily="18" charset="0"/>
            </a:endParaRPr>
          </a:p>
          <a:p>
            <a:pPr algn="just"/>
            <a:r>
              <a:rPr lang="uz-Cyrl-UZ" dirty="0" smtClean="0">
                <a:latin typeface="Times New Roman" panose="02020603050405020304" pitchFamily="18" charset="0"/>
                <a:ea typeface="Times New Roman" panose="02020603050405020304" pitchFamily="18" charset="0"/>
              </a:rPr>
              <a:t>	Температурани </a:t>
            </a:r>
            <a:r>
              <a:rPr lang="uz-Cyrl-UZ" dirty="0">
                <a:latin typeface="Times New Roman" panose="02020603050405020304" pitchFamily="18" charset="0"/>
                <a:ea typeface="Times New Roman" panose="02020603050405020304" pitchFamily="18" charset="0"/>
              </a:rPr>
              <a:t>ўлчашда модданинг шундай хусусиятлари танланадики,  у температурага боғлиқ равишда ўзгарсин. Бу талабларга термометрик моддаларнинг  қуйидаги  хусусиятлари мос келади: хажмий кенгайиш, берк хажмдаги босимнинг ўзгариши, электр қаршиликнинг ўзгариши, элекр юритувчи кучнинг (Э.Ю.К.) пайдо бўлиши ва нурланиш интенсивлигининг ўзгариши. Бу хусусиятлардан фойдаланиб температурани ўлчаш усуллари ишлаб чиқилган</a:t>
            </a:r>
            <a:endParaRPr lang="ru-RU" dirty="0"/>
          </a:p>
        </p:txBody>
      </p:sp>
      <p:sp>
        <p:nvSpPr>
          <p:cNvPr id="7" name="Нижний колонтитул 6"/>
          <p:cNvSpPr>
            <a:spLocks noGrp="1"/>
          </p:cNvSpPr>
          <p:nvPr>
            <p:ph type="ftr" sz="quarter" idx="11"/>
          </p:nvPr>
        </p:nvSpPr>
        <p:spPr/>
        <p:txBody>
          <a:bodyPr/>
          <a:lstStyle/>
          <a:p>
            <a:r>
              <a:rPr lang="ru-RU" smtClean="0"/>
              <a:t>Назоратнинг технологик асбоблари</a:t>
            </a:r>
            <a:endParaRPr lang="en-US" dirty="0"/>
          </a:p>
        </p:txBody>
      </p:sp>
    </p:spTree>
    <p:extLst>
      <p:ext uri="{BB962C8B-B14F-4D97-AF65-F5344CB8AC3E}">
        <p14:creationId xmlns:p14="http://schemas.microsoft.com/office/powerpoint/2010/main" val="318296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962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smtClean="0"/>
              <a:t>Температурани ўлчовчи асбобларни таснифи</a:t>
            </a:r>
            <a:endParaRPr lang="ru-RU" sz="2000" dirty="0"/>
          </a:p>
        </p:txBody>
      </p:sp>
      <p:graphicFrame>
        <p:nvGraphicFramePr>
          <p:cNvPr id="8" name="Объект 7"/>
          <p:cNvGraphicFramePr>
            <a:graphicFrameLocks noGrp="1"/>
          </p:cNvGraphicFramePr>
          <p:nvPr>
            <p:ph idx="1"/>
            <p:extLst>
              <p:ext uri="{D42A27DB-BD31-4B8C-83A1-F6EECF244321}">
                <p14:modId xmlns:p14="http://schemas.microsoft.com/office/powerpoint/2010/main" val="2149461604"/>
              </p:ext>
            </p:extLst>
          </p:nvPr>
        </p:nvGraphicFramePr>
        <p:xfrm>
          <a:off x="566843" y="1597653"/>
          <a:ext cx="10264462" cy="42906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6" name="Прямоугольник 5"/>
          <p:cNvSpPr/>
          <p:nvPr/>
        </p:nvSpPr>
        <p:spPr>
          <a:xfrm>
            <a:off x="532328" y="1181099"/>
            <a:ext cx="10487696" cy="369332"/>
          </a:xfrm>
          <a:prstGeom prst="rect">
            <a:avLst/>
          </a:prstGeom>
        </p:spPr>
        <p:txBody>
          <a:bodyPr wrap="square">
            <a:spAutoFit/>
          </a:bodyPr>
          <a:lstStyle/>
          <a:p>
            <a:pPr indent="449580" algn="just">
              <a:spcAft>
                <a:spcPts val="0"/>
              </a:spcAft>
            </a:pPr>
            <a:r>
              <a:rPr lang="uz-Cyrl-UZ" dirty="0"/>
              <a:t>Температурани ўлчовчи асбобларни қуйидагича таснифлаш мумкин</a:t>
            </a:r>
            <a:endParaRPr lang="ru-RU" dirty="0"/>
          </a:p>
        </p:txBody>
      </p:sp>
      <p:sp>
        <p:nvSpPr>
          <p:cNvPr id="7" name="Прямоугольник 6"/>
          <p:cNvSpPr/>
          <p:nvPr/>
        </p:nvSpPr>
        <p:spPr>
          <a:xfrm>
            <a:off x="2868687" y="678593"/>
            <a:ext cx="5381730" cy="369332"/>
          </a:xfrm>
          <a:prstGeom prst="rect">
            <a:avLst/>
          </a:prstGeom>
        </p:spPr>
        <p:txBody>
          <a:bodyPr wrap="none">
            <a:spAutoFit/>
          </a:bodyPr>
          <a:lstStyle/>
          <a:p>
            <a:pPr indent="449580" algn="ctr">
              <a:spcAft>
                <a:spcPts val="0"/>
              </a:spcAft>
            </a:pPr>
            <a:r>
              <a:rPr lang="uz-Cyrl-UZ" b="1" dirty="0">
                <a:latin typeface="Times New Roman" panose="02020603050405020304" pitchFamily="18" charset="0"/>
                <a:ea typeface="Times New Roman" panose="02020603050405020304" pitchFamily="18" charset="0"/>
              </a:rPr>
              <a:t>Температурани ўлчовчи асбобларни таснифи</a:t>
            </a:r>
            <a:endParaRPr lang="ru-RU" dirty="0">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1116168" y="5591899"/>
            <a:ext cx="9903855" cy="1200329"/>
          </a:xfrm>
          <a:prstGeom prst="rect">
            <a:avLst/>
          </a:prstGeom>
        </p:spPr>
        <p:txBody>
          <a:bodyPr wrap="square">
            <a:spAutoFit/>
          </a:bodyPr>
          <a:lstStyle/>
          <a:p>
            <a:pPr algn="just"/>
            <a:r>
              <a:rPr lang="uz-Cyrl-UZ" dirty="0">
                <a:latin typeface="Times New Roman" panose="02020603050405020304" pitchFamily="18" charset="0"/>
                <a:ea typeface="Times New Roman" panose="02020603050405020304" pitchFamily="18" charset="0"/>
              </a:rPr>
              <a:t>Шундай қилиб, температурани ўлчовчи асбоблар шартли равишда икки турга бўлинади: Термометрия, -2</a:t>
            </a:r>
            <a:r>
              <a:rPr lang="ru-RU" dirty="0">
                <a:latin typeface="Times New Roman" panose="02020603050405020304" pitchFamily="18" charset="0"/>
                <a:ea typeface="Times New Roman" panose="02020603050405020304" pitchFamily="18" charset="0"/>
              </a:rPr>
              <a:t>00</a:t>
            </a:r>
            <a:r>
              <a:rPr lang="ru-RU" baseline="30000" dirty="0">
                <a:latin typeface="Times New Roman" panose="02020603050405020304" pitchFamily="18" charset="0"/>
                <a:ea typeface="Times New Roman" panose="02020603050405020304" pitchFamily="18" charset="0"/>
              </a:rPr>
              <a:t>0</a:t>
            </a:r>
            <a:r>
              <a:rPr lang="ru-RU" dirty="0">
                <a:latin typeface="Times New Roman" panose="02020603050405020304" pitchFamily="18" charset="0"/>
                <a:ea typeface="Times New Roman" panose="02020603050405020304" pitchFamily="18" charset="0"/>
              </a:rPr>
              <a:t>С</a:t>
            </a:r>
            <a:r>
              <a:rPr lang="uz-Cyrl-UZ" dirty="0">
                <a:latin typeface="Times New Roman" panose="02020603050405020304" pitchFamily="18" charset="0"/>
                <a:ea typeface="Times New Roman" panose="02020603050405020304" pitchFamily="18" charset="0"/>
              </a:rPr>
              <a:t> дан +</a:t>
            </a:r>
            <a:r>
              <a:rPr lang="ru-RU" dirty="0">
                <a:latin typeface="Times New Roman" panose="02020603050405020304" pitchFamily="18" charset="0"/>
                <a:ea typeface="Times New Roman" panose="02020603050405020304" pitchFamily="18" charset="0"/>
              </a:rPr>
              <a:t>600</a:t>
            </a:r>
            <a:r>
              <a:rPr lang="ru-RU" baseline="30000" dirty="0">
                <a:latin typeface="Times New Roman" panose="02020603050405020304" pitchFamily="18" charset="0"/>
                <a:ea typeface="Times New Roman" panose="02020603050405020304" pitchFamily="18" charset="0"/>
              </a:rPr>
              <a:t>0</a:t>
            </a:r>
            <a:r>
              <a:rPr lang="ru-RU" dirty="0">
                <a:latin typeface="Times New Roman" panose="02020603050405020304" pitchFamily="18" charset="0"/>
                <a:ea typeface="Times New Roman" panose="02020603050405020304" pitchFamily="18" charset="0"/>
              </a:rPr>
              <a:t>С</a:t>
            </a:r>
            <a:r>
              <a:rPr lang="uz-Cyrl-UZ" dirty="0">
                <a:latin typeface="Times New Roman" panose="02020603050405020304" pitchFamily="18" charset="0"/>
                <a:ea typeface="Times New Roman" panose="02020603050405020304" pitchFamily="18" charset="0"/>
              </a:rPr>
              <a:t> гача чегарада температурани ўлчовчи асбоблар - термометрлар (биринчи уч тури) ва пирометрия, юқори температураларни ўлчовчи асбоблар, пирометрлар </a:t>
            </a:r>
            <a:r>
              <a:rPr lang="ru-RU" dirty="0">
                <a:latin typeface="Times New Roman" panose="02020603050405020304" pitchFamily="18" charset="0"/>
                <a:ea typeface="Times New Roman" panose="02020603050405020304" pitchFamily="18" charset="0"/>
              </a:rPr>
              <a:t>(</a:t>
            </a:r>
            <a:r>
              <a:rPr lang="uz-Cyrl-UZ" dirty="0">
                <a:latin typeface="Times New Roman" panose="02020603050405020304" pitchFamily="18" charset="0"/>
                <a:ea typeface="Times New Roman" panose="02020603050405020304" pitchFamily="18" charset="0"/>
              </a:rPr>
              <a:t>охирги икки тури</a:t>
            </a:r>
            <a:r>
              <a:rPr lang="ru-RU" dirty="0">
                <a:latin typeface="Times New Roman" panose="02020603050405020304" pitchFamily="18" charset="0"/>
                <a:ea typeface="Times New Roman" panose="02020603050405020304" pitchFamily="18" charset="0"/>
              </a:rPr>
              <a:t>)</a:t>
            </a:r>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10" name="4.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82400" y="82210"/>
            <a:ext cx="609600" cy="609600"/>
          </a:xfrm>
          <a:prstGeom prst="rect">
            <a:avLst/>
          </a:prstGeom>
        </p:spPr>
      </p:pic>
    </p:spTree>
    <p:extLst>
      <p:ext uri="{BB962C8B-B14F-4D97-AF65-F5344CB8AC3E}">
        <p14:creationId xmlns:p14="http://schemas.microsoft.com/office/powerpoint/2010/main" val="395377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10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a:t>Кенгайиш  термометрлари</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6" name="Прямоугольник 5"/>
          <p:cNvSpPr/>
          <p:nvPr/>
        </p:nvSpPr>
        <p:spPr>
          <a:xfrm>
            <a:off x="427148" y="683450"/>
            <a:ext cx="10865692" cy="5909310"/>
          </a:xfrm>
          <a:prstGeom prst="rect">
            <a:avLst/>
          </a:prstGeom>
        </p:spPr>
        <p:txBody>
          <a:bodyPr wrap="square">
            <a:spAutoFit/>
          </a:bodyPr>
          <a:lstStyle/>
          <a:p>
            <a:pPr algn="ctr"/>
            <a:r>
              <a:rPr lang="uz-Cyrl-UZ" b="1" dirty="0"/>
              <a:t>Суюқликли шиша кенгайиш термометрлари</a:t>
            </a:r>
            <a:endParaRPr lang="ru-RU" dirty="0"/>
          </a:p>
          <a:p>
            <a:pPr algn="just"/>
            <a:r>
              <a:rPr lang="uz-Cyrl-UZ" dirty="0"/>
              <a:t>	Бу ўлчов асбоблари ишчи термометрик суюқлик билан тўлдирилган резервуар кичик диаметрли капиляр билан уланган бўлиб, температура ошганда суюқлик хажми ортиб капиляр трубка бўйича маълум бир баландликга кўтарилади. Суюқликнинг капиляр трубкадаги сатхи кўтарилиши бўйича температура аниқланади.</a:t>
            </a:r>
            <a:endParaRPr lang="ru-RU" dirty="0"/>
          </a:p>
          <a:p>
            <a:pPr algn="just"/>
            <a:r>
              <a:rPr lang="uz-Cyrl-UZ" dirty="0" smtClean="0"/>
              <a:t>	Бу </a:t>
            </a:r>
            <a:r>
              <a:rPr lang="uz-Cyrl-UZ" dirty="0"/>
              <a:t>термометрларда ишчи суюқлик сифатида симоб ва органик моддалар (этил спирти, толуол пентан ва бошқалар) қўлланилади. Симоб баъзи устунликларга эга – ўлчаш диапозонининг катталиги, -39</a:t>
            </a:r>
            <a:r>
              <a:rPr lang="uz-Cyrl-UZ" baseline="30000" dirty="0"/>
              <a:t>0</a:t>
            </a:r>
            <a:r>
              <a:rPr lang="uz-Cyrl-UZ" dirty="0"/>
              <a:t>С дан (ртутнинг музлаш температураси)  357</a:t>
            </a:r>
            <a:r>
              <a:rPr lang="uz-Cyrl-UZ" baseline="30000" dirty="0"/>
              <a:t>0</a:t>
            </a:r>
            <a:r>
              <a:rPr lang="uz-Cyrl-UZ" dirty="0"/>
              <a:t>С гача (ртутнинг қайнаш температураси); шишанинг ртут билан хўлланмаслиги; тоза ртутни олишнинг осонлиги. </a:t>
            </a:r>
            <a:endParaRPr lang="ru-RU" dirty="0"/>
          </a:p>
          <a:p>
            <a:pPr algn="just"/>
            <a:r>
              <a:rPr lang="ru-RU" dirty="0" smtClean="0"/>
              <a:t>	С</a:t>
            </a:r>
            <a:r>
              <a:rPr lang="uz-Cyrl-UZ" dirty="0"/>
              <a:t>имобнинг ўртача хажмий кенгайиш температура коэффициенти </a:t>
            </a:r>
            <a:r>
              <a:rPr lang="ru-RU" dirty="0"/>
              <a:t>0,18-10</a:t>
            </a:r>
            <a:r>
              <a:rPr lang="ru-RU" baseline="30000" dirty="0"/>
              <a:t>-3</a:t>
            </a:r>
            <a:r>
              <a:rPr lang="ru-RU" dirty="0"/>
              <a:t> град</a:t>
            </a:r>
            <a:r>
              <a:rPr lang="ru-RU" baseline="30000" dirty="0"/>
              <a:t>-1</a:t>
            </a:r>
            <a:r>
              <a:rPr lang="ru-RU" dirty="0"/>
              <a:t>. </a:t>
            </a:r>
          </a:p>
          <a:p>
            <a:pPr algn="just"/>
            <a:r>
              <a:rPr lang="uz-Cyrl-UZ" dirty="0"/>
              <a:t>Органик суюқликлар билан тўлдирилган кенгайиш термометрлари ёрдамида </a:t>
            </a:r>
            <a:r>
              <a:rPr lang="ru-RU" dirty="0"/>
              <a:t>-190 д</a:t>
            </a:r>
            <a:r>
              <a:rPr lang="uz-Cyrl-UZ" dirty="0"/>
              <a:t>ан</a:t>
            </a:r>
            <a:r>
              <a:rPr lang="ru-RU" dirty="0"/>
              <a:t> 100</a:t>
            </a:r>
            <a:r>
              <a:rPr lang="ru-RU" baseline="30000" dirty="0"/>
              <a:t>0</a:t>
            </a:r>
            <a:r>
              <a:rPr lang="ru-RU" dirty="0"/>
              <a:t>С</a:t>
            </a:r>
            <a:r>
              <a:rPr lang="uz-Cyrl-UZ" dirty="0"/>
              <a:t> гача диапозонда температурани ўлчаш мумкин. Хажмий кенгайиш температура коэффициенти</a:t>
            </a:r>
            <a:r>
              <a:rPr lang="ru-RU" dirty="0"/>
              <a:t> 1,13.10</a:t>
            </a:r>
            <a:r>
              <a:rPr lang="ru-RU" baseline="30000" dirty="0"/>
              <a:t>-3</a:t>
            </a:r>
            <a:r>
              <a:rPr lang="ru-RU" dirty="0"/>
              <a:t> град</a:t>
            </a:r>
            <a:r>
              <a:rPr lang="ru-RU" baseline="30000" dirty="0"/>
              <a:t>-1</a:t>
            </a:r>
            <a:r>
              <a:rPr lang="ru-RU" dirty="0" smtClean="0"/>
              <a:t>.</a:t>
            </a:r>
          </a:p>
          <a:p>
            <a:pPr algn="just"/>
            <a:r>
              <a:rPr lang="uz-Cyrl-UZ" dirty="0" smtClean="0"/>
              <a:t>	Симоб</a:t>
            </a:r>
            <a:r>
              <a:rPr lang="ru-RU" dirty="0" smtClean="0"/>
              <a:t> </a:t>
            </a:r>
            <a:r>
              <a:rPr lang="ru-RU" dirty="0"/>
              <a:t>термометр</a:t>
            </a:r>
            <a:r>
              <a:rPr lang="uz-Cyrl-UZ" dirty="0"/>
              <a:t>лари температурани </a:t>
            </a:r>
            <a:r>
              <a:rPr lang="ru-RU" dirty="0"/>
              <a:t>-35</a:t>
            </a:r>
            <a:r>
              <a:rPr lang="ru-RU" baseline="30000" dirty="0"/>
              <a:t>0</a:t>
            </a:r>
            <a:r>
              <a:rPr lang="ru-RU" dirty="0"/>
              <a:t>С д</a:t>
            </a:r>
            <a:r>
              <a:rPr lang="uz-Cyrl-UZ" dirty="0"/>
              <a:t>ан</a:t>
            </a:r>
            <a:r>
              <a:rPr lang="ru-RU" dirty="0"/>
              <a:t> 500</a:t>
            </a:r>
            <a:r>
              <a:rPr lang="ru-RU" baseline="30000" dirty="0"/>
              <a:t>0</a:t>
            </a:r>
            <a:r>
              <a:rPr lang="ru-RU" dirty="0"/>
              <a:t>С</a:t>
            </a:r>
            <a:r>
              <a:rPr lang="uz-Cyrl-UZ" dirty="0"/>
              <a:t> гача чегарада ўлчашга ишлатилади. Юқори температураларни ўлчашда, симоб қайнашининг олдини олиш учун,  капилляр тепасидаги бўшлиқ инерт газ билан ортиқча босимда тўлдирилади (симоб қайнаш температурасини ошириш мақсадида). </a:t>
            </a:r>
            <a:endParaRPr lang="ru-RU" dirty="0"/>
          </a:p>
          <a:p>
            <a:pPr algn="just"/>
            <a:r>
              <a:rPr lang="uz-Cyrl-UZ" dirty="0" smtClean="0"/>
              <a:t>	Симоб </a:t>
            </a:r>
            <a:r>
              <a:rPr lang="uz-Cyrl-UZ" dirty="0"/>
              <a:t>термометрлари икки турда ишланади</a:t>
            </a:r>
            <a:r>
              <a:rPr lang="ru-RU" dirty="0"/>
              <a:t>: </a:t>
            </a:r>
            <a:r>
              <a:rPr lang="uz-Cyrl-UZ" dirty="0"/>
              <a:t>ўрнатилган шкалали ва капиллярли трубкага чизилган шкалали (п</a:t>
            </a:r>
            <a:r>
              <a:rPr lang="ru-RU" dirty="0" err="1"/>
              <a:t>алочный</a:t>
            </a:r>
            <a:r>
              <a:rPr lang="uz-Cyrl-UZ" dirty="0"/>
              <a:t>)</a:t>
            </a:r>
            <a:r>
              <a:rPr lang="ru-RU" dirty="0"/>
              <a:t>.</a:t>
            </a:r>
          </a:p>
          <a:p>
            <a:pPr algn="just"/>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228600"/>
            <a:ext cx="609600" cy="609600"/>
          </a:xfrm>
          <a:prstGeom prst="rect">
            <a:avLst/>
          </a:prstGeom>
        </p:spPr>
      </p:pic>
    </p:spTree>
    <p:extLst>
      <p:ext uri="{BB962C8B-B14F-4D97-AF65-F5344CB8AC3E}">
        <p14:creationId xmlns:p14="http://schemas.microsoft.com/office/powerpoint/2010/main" val="269060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816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a:t>Кенгайиш  термометрлари</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6" name="Прямоугольник 5"/>
          <p:cNvSpPr/>
          <p:nvPr/>
        </p:nvSpPr>
        <p:spPr>
          <a:xfrm>
            <a:off x="427148" y="683450"/>
            <a:ext cx="10865692" cy="4801314"/>
          </a:xfrm>
          <a:prstGeom prst="rect">
            <a:avLst/>
          </a:prstGeom>
        </p:spPr>
        <p:txBody>
          <a:bodyPr wrap="square">
            <a:spAutoFit/>
          </a:bodyPr>
          <a:lstStyle/>
          <a:p>
            <a:pPr algn="ctr"/>
            <a:r>
              <a:rPr lang="uz-Cyrl-UZ" b="1" dirty="0"/>
              <a:t>Механик кенгайиш </a:t>
            </a:r>
            <a:r>
              <a:rPr lang="uz-Cyrl-UZ" b="1" dirty="0" smtClean="0"/>
              <a:t>термометрлари</a:t>
            </a:r>
          </a:p>
          <a:p>
            <a:pPr algn="just"/>
            <a:r>
              <a:rPr lang="uz-Cyrl-UZ" dirty="0" smtClean="0"/>
              <a:t>	Механик </a:t>
            </a:r>
            <a:r>
              <a:rPr lang="uz-Cyrl-UZ" dirty="0"/>
              <a:t>термометрларга дилотаметрик ва биметаллик термометрлар киради. Уларнинг ишлаши хар хил чизиқли кенгайиш температура коэффициентига эга бўлган икки қаттиқ жисмнинг температура таъсирида хар хил кенгайишига асосланган. Қаттиқ жисм узунлигининг  L унинг температурасига боғлиқлиги қуйидаги тенглама орқали </a:t>
            </a:r>
            <a:r>
              <a:rPr lang="uz-Cyrl-UZ" dirty="0" smtClean="0"/>
              <a:t>ифодаланади.</a:t>
            </a:r>
          </a:p>
          <a:p>
            <a:pPr algn="just"/>
            <a:endParaRPr lang="uz-Cyrl-UZ" dirty="0"/>
          </a:p>
          <a:p>
            <a:pPr algn="just"/>
            <a:endParaRPr lang="uz-Cyrl-UZ" dirty="0" smtClean="0"/>
          </a:p>
          <a:p>
            <a:pPr algn="just"/>
            <a:r>
              <a:rPr lang="en-US" dirty="0"/>
              <a:t>L</a:t>
            </a:r>
            <a:r>
              <a:rPr lang="ru-RU" baseline="-25000" dirty="0"/>
              <a:t>0 </a:t>
            </a:r>
            <a:r>
              <a:rPr lang="ru-RU" dirty="0"/>
              <a:t>–0</a:t>
            </a:r>
            <a:r>
              <a:rPr lang="ru-RU" baseline="30000" dirty="0"/>
              <a:t>0</a:t>
            </a:r>
            <a:r>
              <a:rPr lang="ru-RU" dirty="0"/>
              <a:t>С </a:t>
            </a:r>
            <a:r>
              <a:rPr lang="uz-Cyrl-UZ" dirty="0"/>
              <a:t>да жисм узунлиги</a:t>
            </a:r>
            <a:r>
              <a:rPr lang="ru-RU" dirty="0"/>
              <a:t>; </a:t>
            </a:r>
            <a:r>
              <a:rPr lang="ru-RU" dirty="0" smtClean="0"/>
              <a:t>    - </a:t>
            </a:r>
            <a:r>
              <a:rPr lang="uz-Cyrl-UZ" dirty="0"/>
              <a:t>жисмнинг ўртача чизиқли кенгайиш температура коэффициенти</a:t>
            </a:r>
            <a:r>
              <a:rPr lang="ru-RU" dirty="0"/>
              <a:t>, град</a:t>
            </a:r>
            <a:r>
              <a:rPr lang="ru-RU" baseline="30000" dirty="0"/>
              <a:t>-1</a:t>
            </a:r>
            <a:endParaRPr lang="uz-Cyrl-UZ" dirty="0" smtClean="0"/>
          </a:p>
          <a:p>
            <a:pPr algn="just"/>
            <a:r>
              <a:rPr lang="uz-Cyrl-UZ" dirty="0" smtClean="0"/>
              <a:t>	Дилатометрик </a:t>
            </a:r>
            <a:r>
              <a:rPr lang="uz-Cyrl-UZ" dirty="0"/>
              <a:t>термометр (</a:t>
            </a:r>
            <a:r>
              <a:rPr lang="uz-Cyrl-UZ" dirty="0" smtClean="0"/>
              <a:t>расм.1), </a:t>
            </a:r>
            <a:r>
              <a:rPr lang="uz-Cyrl-UZ" dirty="0"/>
              <a:t>чизиқли кенгайиш температура коэффициенти катта бўлган (мис, латун ёки алюмин) материалдан ясалган ва ўлчанаётган мухитга жойлаштирилган бир томони берк бўлган трубка 1 дан, ҳамда бу трубка ичига ўрнатилган ва пружина 4 ва </a:t>
            </a:r>
            <a:r>
              <a:rPr lang="uz-Cyrl-UZ" dirty="0" smtClean="0"/>
              <a:t>ричаг 3 </a:t>
            </a:r>
            <a:r>
              <a:rPr lang="uz-Cyrl-UZ" dirty="0"/>
              <a:t>билан унинг тубига  сиқиб турилган стержень 2 дан ташкил топган. Стержень чизиқли кенгайиш температура коэффициенти кичик бўлган материал (фарфор, кварц, ёки инвар қотишмаси)дан тайёрланади. Объектдаги температура ўзгариши билан трубка 1 узунлиги ўзгаради ва бу чизиқли ўлчамлари деярли ўзгармаган стерженни силжишига сабаб бўлади. Бу силжиш ричаглар орқали ўлчов асбоби стрелкасига узатилади.</a:t>
            </a:r>
            <a:endParaRPr lang="ru-RU" dirty="0"/>
          </a:p>
        </p:txBody>
      </p:sp>
      <p:graphicFrame>
        <p:nvGraphicFramePr>
          <p:cNvPr id="24" name="Объект 23"/>
          <p:cNvGraphicFramePr>
            <a:graphicFrameLocks noChangeAspect="1"/>
          </p:cNvGraphicFramePr>
          <p:nvPr>
            <p:extLst>
              <p:ext uri="{D42A27DB-BD31-4B8C-83A1-F6EECF244321}">
                <p14:modId xmlns:p14="http://schemas.microsoft.com/office/powerpoint/2010/main" val="1568118522"/>
              </p:ext>
            </p:extLst>
          </p:nvPr>
        </p:nvGraphicFramePr>
        <p:xfrm>
          <a:off x="3500481" y="2686050"/>
          <a:ext cx="303319" cy="266700"/>
        </p:xfrm>
        <a:graphic>
          <a:graphicData uri="http://schemas.openxmlformats.org/presentationml/2006/ole">
            <mc:AlternateContent xmlns:mc="http://schemas.openxmlformats.org/markup-compatibility/2006">
              <mc:Choice xmlns:v="urn:schemas-microsoft-com:vml" Requires="v">
                <p:oleObj spid="_x0000_s11298" name="Формула" r:id="rId5" imgW="126835" imgH="139518" progId="Equation.3">
                  <p:embed/>
                </p:oleObj>
              </mc:Choice>
              <mc:Fallback>
                <p:oleObj name="Формула" r:id="rId5" imgW="126835" imgH="139518" progId="Equation.3">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0481" y="2686050"/>
                        <a:ext cx="303319" cy="266700"/>
                      </a:xfrm>
                      <a:prstGeom prst="rect">
                        <a:avLst/>
                      </a:prstGeom>
                      <a:noFill/>
                    </p:spPr>
                  </p:pic>
                </p:oleObj>
              </mc:Fallback>
            </mc:AlternateContent>
          </a:graphicData>
        </a:graphic>
      </p:graphicFrame>
      <p:pic>
        <p:nvPicPr>
          <p:cNvPr id="26" name="Рисунок 25"/>
          <p:cNvPicPr>
            <a:picLocks noChangeAspect="1"/>
          </p:cNvPicPr>
          <p:nvPr/>
        </p:nvPicPr>
        <p:blipFill rotWithShape="1">
          <a:blip r:embed="rId7"/>
          <a:srcRect l="54219" t="42667" r="32604" b="52583"/>
          <a:stretch/>
        </p:blipFill>
        <p:spPr>
          <a:xfrm>
            <a:off x="4391606" y="2249509"/>
            <a:ext cx="1606550" cy="361950"/>
          </a:xfrm>
          <a:prstGeom prst="rect">
            <a:avLst/>
          </a:prstGeom>
        </p:spPr>
      </p:pic>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7478" y="240620"/>
            <a:ext cx="609600" cy="609600"/>
          </a:xfrm>
          <a:prstGeom prst="rect">
            <a:avLst/>
          </a:prstGeom>
        </p:spPr>
      </p:pic>
    </p:spTree>
    <p:extLst>
      <p:ext uri="{BB962C8B-B14F-4D97-AF65-F5344CB8AC3E}">
        <p14:creationId xmlns:p14="http://schemas.microsoft.com/office/powerpoint/2010/main" val="1074612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30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82496" y="6096001"/>
            <a:ext cx="2537504" cy="373061"/>
          </a:xfrm>
        </p:spPr>
        <p:txBody>
          <a:bodyPr>
            <a:normAutofit/>
          </a:bodyPr>
          <a:lstStyle/>
          <a:p>
            <a:pPr algn="ctr"/>
            <a:r>
              <a:rPr lang="ru-RU" sz="2000" b="1" dirty="0" smtClean="0"/>
              <a:t>№1 </a:t>
            </a:r>
            <a:r>
              <a:rPr lang="ru-RU" sz="2000" b="1" dirty="0" err="1" smtClean="0"/>
              <a:t>расм</a:t>
            </a:r>
            <a:r>
              <a:rPr lang="ru-RU" sz="2000" b="1" dirty="0" smtClean="0"/>
              <a:t>  </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pic>
        <p:nvPicPr>
          <p:cNvPr id="12290" name="Picture 2" descr="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5521" y="570590"/>
            <a:ext cx="4563550" cy="4428445"/>
          </a:xfrm>
          <a:prstGeom prst="rect">
            <a:avLst/>
          </a:prstGeom>
          <a:noFill/>
          <a:extLst>
            <a:ext uri="{909E8E84-426E-40DD-AFC4-6F175D3DCCD1}">
              <a14:hiddenFill xmlns:a14="http://schemas.microsoft.com/office/drawing/2010/main">
                <a:solidFill>
                  <a:srgbClr val="FFFFFF"/>
                </a:solidFill>
              </a14:hiddenFill>
            </a:ext>
          </a:extLst>
        </p:spPr>
      </p:pic>
      <p:pic>
        <p:nvPicPr>
          <p:cNvPr id="12289" name="Picture 1" descr="Мониторинг 0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550" y="0"/>
            <a:ext cx="2965450" cy="6005036"/>
          </a:xfrm>
          <a:prstGeom prst="rect">
            <a:avLst/>
          </a:prstGeom>
          <a:noFill/>
          <a:extLst>
            <a:ext uri="{909E8E84-426E-40DD-AFC4-6F175D3DCCD1}">
              <a14:hiddenFill xmlns:a14="http://schemas.microsoft.com/office/drawing/2010/main">
                <a:solidFill>
                  <a:srgbClr val="FFFFFF"/>
                </a:solidFill>
              </a14:hiddenFill>
            </a:ext>
          </a:extLst>
        </p:spPr>
      </p:pic>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4.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7478" y="174938"/>
            <a:ext cx="609600" cy="609600"/>
          </a:xfrm>
          <a:prstGeom prst="rect">
            <a:avLst/>
          </a:prstGeom>
        </p:spPr>
      </p:pic>
    </p:spTree>
    <p:extLst>
      <p:ext uri="{BB962C8B-B14F-4D97-AF65-F5344CB8AC3E}">
        <p14:creationId xmlns:p14="http://schemas.microsoft.com/office/powerpoint/2010/main" val="4040793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34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a:t>Манометрик термометрлар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6" name="Прямоугольник 5"/>
          <p:cNvSpPr/>
          <p:nvPr/>
        </p:nvSpPr>
        <p:spPr>
          <a:xfrm>
            <a:off x="427148" y="683450"/>
            <a:ext cx="10865692" cy="1200329"/>
          </a:xfrm>
          <a:prstGeom prst="rect">
            <a:avLst/>
          </a:prstGeom>
        </p:spPr>
        <p:txBody>
          <a:bodyPr wrap="square">
            <a:spAutoFit/>
          </a:bodyPr>
          <a:lstStyle/>
          <a:p>
            <a:pPr algn="just"/>
            <a:r>
              <a:rPr lang="uz-Cyrl-UZ" dirty="0" smtClean="0"/>
              <a:t>	Манометрик </a:t>
            </a:r>
            <a:r>
              <a:rPr lang="uz-Cyrl-UZ" dirty="0"/>
              <a:t>термометрларнинг ишлаши берк хажмдаги газ, суюқлик ёки буғнинг босимини температура таъсирида ўзгаришига асосланган.</a:t>
            </a:r>
            <a:endParaRPr lang="ru-RU" dirty="0"/>
          </a:p>
          <a:p>
            <a:pPr algn="just"/>
            <a:r>
              <a:rPr lang="uz-Cyrl-UZ" dirty="0" smtClean="0"/>
              <a:t>	Ўлчов </a:t>
            </a:r>
            <a:r>
              <a:rPr lang="uz-Cyrl-UZ" dirty="0"/>
              <a:t>асбоби қандай ишчи модда билан тўлдирилганига қараб, манометрик термометрлар газли, суюқликли ва буғ-суюқликли турларга бўлинади</a:t>
            </a:r>
            <a:endParaRPr lang="ru-RU" dirty="0"/>
          </a:p>
        </p:txBody>
      </p:sp>
      <p:pic>
        <p:nvPicPr>
          <p:cNvPr id="13314" name="Picture 2" descr="000000 003 0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041" y="2840170"/>
            <a:ext cx="6639397" cy="2459036"/>
          </a:xfrm>
          <a:prstGeom prst="rect">
            <a:avLst/>
          </a:prstGeom>
          <a:noFill/>
          <a:extLst>
            <a:ext uri="{909E8E84-426E-40DD-AFC4-6F175D3DCCD1}">
              <a14:hiddenFill xmlns:a14="http://schemas.microsoft.com/office/drawing/2010/main">
                <a:solidFill>
                  <a:srgbClr val="FFFFFF"/>
                </a:solidFill>
              </a14:hiddenFill>
            </a:ext>
          </a:extLst>
        </p:spPr>
      </p:pic>
      <p:pic>
        <p:nvPicPr>
          <p:cNvPr id="13313" name="Picture 1" descr="Мониторинг 0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934" y="2133599"/>
            <a:ext cx="1741714" cy="387981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5009922" y="5478889"/>
            <a:ext cx="1700145" cy="400110"/>
          </a:xfrm>
          <a:prstGeom prst="rect">
            <a:avLst/>
          </a:prstGeom>
        </p:spPr>
        <p:txBody>
          <a:bodyPr wrap="none">
            <a:spAutoFit/>
          </a:bodyPr>
          <a:lstStyle/>
          <a:p>
            <a:pPr indent="540385" algn="ctr">
              <a:spcAft>
                <a:spcPts val="0"/>
              </a:spcAft>
            </a:pPr>
            <a:r>
              <a:rPr lang="ru-RU" sz="2000" dirty="0" smtClean="0">
                <a:latin typeface="Times New Roman" panose="02020603050405020304" pitchFamily="18" charset="0"/>
                <a:ea typeface="Times New Roman" panose="02020603050405020304" pitchFamily="18" charset="0"/>
              </a:rPr>
              <a:t>№2 Р</a:t>
            </a:r>
            <a:r>
              <a:rPr lang="uz-Cyrl-UZ" sz="2000" dirty="0" smtClean="0">
                <a:latin typeface="Times New Roman" panose="02020603050405020304" pitchFamily="18" charset="0"/>
                <a:ea typeface="Times New Roman" panose="02020603050405020304" pitchFamily="18" charset="0"/>
              </a:rPr>
              <a:t>асм</a:t>
            </a:r>
            <a:endParaRPr lang="ru-RU" sz="2000" dirty="0">
              <a:latin typeface="Times New Roman" panose="02020603050405020304" pitchFamily="18" charset="0"/>
              <a:ea typeface="Times New Roman" panose="02020603050405020304" pitchFamily="18" charset="0"/>
            </a:endParaRPr>
          </a:p>
        </p:txBody>
      </p:sp>
      <p:sp>
        <p:nvSpPr>
          <p:cNvPr id="7" name="Нижний колонтитул 6"/>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9" name="4.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45240" y="240620"/>
            <a:ext cx="609600" cy="609600"/>
          </a:xfrm>
          <a:prstGeom prst="rect">
            <a:avLst/>
          </a:prstGeom>
        </p:spPr>
      </p:pic>
    </p:spTree>
    <p:extLst>
      <p:ext uri="{BB962C8B-B14F-4D97-AF65-F5344CB8AC3E}">
        <p14:creationId xmlns:p14="http://schemas.microsoft.com/office/powerpoint/2010/main" val="427934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54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a:t>Манометрик термометрлар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6" name="Прямоугольник 5"/>
          <p:cNvSpPr/>
          <p:nvPr/>
        </p:nvSpPr>
        <p:spPr>
          <a:xfrm>
            <a:off x="363330" y="683450"/>
            <a:ext cx="10929510" cy="1477328"/>
          </a:xfrm>
          <a:prstGeom prst="rect">
            <a:avLst/>
          </a:prstGeom>
        </p:spPr>
        <p:txBody>
          <a:bodyPr wrap="square">
            <a:spAutoFit/>
          </a:bodyPr>
          <a:lstStyle/>
          <a:p>
            <a:pPr algn="just"/>
            <a:r>
              <a:rPr lang="uz-Cyrl-UZ" dirty="0" smtClean="0"/>
              <a:t>	Ўлчов </a:t>
            </a:r>
            <a:r>
              <a:rPr lang="uz-Cyrl-UZ" dirty="0"/>
              <a:t>асбоби (</a:t>
            </a:r>
            <a:r>
              <a:rPr lang="uz-Cyrl-UZ" dirty="0" smtClean="0"/>
              <a:t>расм.2) </a:t>
            </a:r>
            <a:r>
              <a:rPr lang="uz-Cyrl-UZ" dirty="0"/>
              <a:t>термобаллон 1, капилляр трубка 2 ва манометрик қисм  3-6 (трубасимон труба 3, ушлагич 4, узатгич (поводок) 5 ва тишли сектор 6) дан ташкил топган. Ўлчов асбобининг бутун тизими ишчи модда билан тўлдирилади. Термобаллон температурани ўлчаш объектига </a:t>
            </a:r>
            <a:r>
              <a:rPr lang="uz-Cyrl-UZ" dirty="0" smtClean="0"/>
              <a:t>ўрнатилади.</a:t>
            </a:r>
          </a:p>
          <a:p>
            <a:pPr algn="just"/>
            <a:endParaRPr lang="ru-RU"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363330" y="1752546"/>
            <a:ext cx="1092951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5397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539750" algn="just" defTabSz="914400" rtl="0" eaLnBrk="0" fontAlgn="base" latinLnBrk="0" hangingPunct="0">
              <a:lnSpc>
                <a:spcPct val="100000"/>
              </a:lnSpc>
              <a:spcBef>
                <a:spcPct val="0"/>
              </a:spcBef>
              <a:spcAft>
                <a:spcPct val="0"/>
              </a:spcAft>
              <a:buClrTx/>
              <a:buSzTx/>
              <a:buFontTx/>
              <a:buNone/>
              <a:tabLst/>
            </a:pP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Температуранинг ортиши билан масалан, бутун берк тизимда  босим ортиши кузатилади. Босим ортиши манометрик пружинани деформацияланишига ва  унинг эркин учи узатиш механизми орқали ўлчов асбоби стрелкасини буришига сабаб бўлади.</a:t>
            </a:r>
            <a:endParaRPr kumimoji="0" lang="ru-RU" altLang="ru-RU" b="0" i="0" u="none" strike="noStrike" cap="none" normalizeH="0" baseline="0" dirty="0" smtClean="0">
              <a:ln>
                <a:noFill/>
              </a:ln>
              <a:solidFill>
                <a:schemeClr val="tx1"/>
              </a:solidFill>
              <a:effectLst/>
              <a:latin typeface="+mn-lt"/>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Тизимда босимнинг ўзгариши билан трубасимон пружинага таъсир этаётган тизимдаги босим ва атроф мухит босимлари орасидаги фарқга пропорционал равишда ҳосил бўлаётган куч ўзгаришни бошлайди ва бу ўзгариш трубасимон пружина бикирлиги билан мувозанатлангунча давом этади. </a:t>
            </a:r>
            <a:endParaRPr kumimoji="0" lang="ru-RU" altLang="ru-RU" b="0" i="0" u="none" strike="noStrike" cap="none" normalizeH="0" baseline="0" dirty="0" smtClean="0">
              <a:ln>
                <a:noFill/>
              </a:ln>
              <a:solidFill>
                <a:schemeClr val="tx1"/>
              </a:solidFill>
              <a:effectLst/>
              <a:latin typeface="+mn-lt"/>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Трубасимон пружина бир ўрамли ва кўп ўрамли кўринишда тайёрланиши мумкин (расм.10.). Термобаллон (расм.11.) одатда зангламас пўлатдан, капилляр трубка эса, ички диаметри  0,2-0,4 мм бўлган мис ёки пўлат трубкалардан тайёрланиб, ташқи томондан у металл ўрамлар билан химояланган бўлади.  </a:t>
            </a:r>
            <a:endParaRPr kumimoji="0" lang="ru-RU" altLang="ru-RU" b="0" i="0" u="none" strike="noStrike" cap="none" normalizeH="0" baseline="0" dirty="0" smtClean="0">
              <a:ln>
                <a:noFill/>
              </a:ln>
              <a:solidFill>
                <a:schemeClr val="tx1"/>
              </a:solidFill>
              <a:effectLst/>
              <a:latin typeface="+mn-lt"/>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Манометри</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к термометрларга қуйидаги қўшимча хатоликлар мансуб: </a:t>
            </a:r>
            <a:endParaRPr kumimoji="0" lang="ru-RU" altLang="ru-RU" b="0" i="0" u="none" strike="noStrike" cap="none" normalizeH="0" baseline="0" dirty="0" smtClean="0">
              <a:ln>
                <a:noFill/>
              </a:ln>
              <a:solidFill>
                <a:schemeClr val="tx1"/>
              </a:solidFill>
              <a:effectLst/>
              <a:latin typeface="+mn-lt"/>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1.</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Атмосфера босими ўзгаришининг таъсири – </a:t>
            </a:r>
            <a:r>
              <a:rPr kumimoji="0" lang="ru-RU" altLang="ru-RU" b="0" i="0" u="none" strike="noStrike" cap="none" normalizeH="0" baseline="0" dirty="0" err="1" smtClean="0">
                <a:ln>
                  <a:noFill/>
                </a:ln>
                <a:solidFill>
                  <a:schemeClr val="tx1"/>
                </a:solidFill>
                <a:effectLst/>
                <a:latin typeface="+mn-lt"/>
                <a:ea typeface="Times New Roman" panose="02020603050405020304" pitchFamily="18" charset="0"/>
              </a:rPr>
              <a:t>барометри</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к хатолик</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a:t>
            </a:r>
            <a:endParaRPr kumimoji="0" lang="ru-RU" altLang="ru-RU" b="0" i="0" u="none" strike="noStrike" cap="none" normalizeH="0" baseline="0" dirty="0" smtClean="0">
              <a:ln>
                <a:noFill/>
              </a:ln>
              <a:solidFill>
                <a:schemeClr val="tx1"/>
              </a:solidFill>
              <a:effectLst/>
              <a:latin typeface="+mn-lt"/>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2.</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Атроф мухит температураси ўзгаришининг таъсири </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 </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температур</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а хатолиги; </a:t>
            </a:r>
            <a:endParaRPr kumimoji="0" lang="ru-RU" altLang="ru-RU" b="0" i="0" u="none" strike="noStrike" cap="none" normalizeH="0" baseline="0" dirty="0" smtClean="0">
              <a:ln>
                <a:noFill/>
              </a:ln>
              <a:solidFill>
                <a:schemeClr val="tx1"/>
              </a:solidFill>
              <a:effectLst/>
              <a:latin typeface="+mn-lt"/>
              <a:ea typeface="Times New Roman" panose="02020603050405020304" pitchFamily="18" charset="0"/>
            </a:endParaRPr>
          </a:p>
          <a:p>
            <a:pPr marL="0" marR="0" lvl="0" indent="539750" algn="just"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3.</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Термабаллон ва трубасимон пружина ўрнатилишига қараб суюқлик гидростатик босимининг таъсири </a:t>
            </a:r>
            <a:r>
              <a:rPr kumimoji="0" lang="ru-RU" altLang="ru-RU" b="0" i="0" u="none" strike="noStrike" cap="none" normalizeH="0" baseline="0" dirty="0" smtClean="0">
                <a:ln>
                  <a:noFill/>
                </a:ln>
                <a:solidFill>
                  <a:schemeClr val="tx1"/>
                </a:solidFill>
                <a:effectLst/>
                <a:latin typeface="+mn-lt"/>
                <a:ea typeface="Times New Roman" panose="02020603050405020304" pitchFamily="18" charset="0"/>
              </a:rPr>
              <a:t>–</a:t>
            </a:r>
            <a:r>
              <a:rPr kumimoji="0" lang="uz-Cyrl-UZ" altLang="ru-RU" b="0" i="0" u="none" strike="noStrike" cap="none" normalizeH="0" baseline="0" dirty="0" smtClean="0">
                <a:ln>
                  <a:noFill/>
                </a:ln>
                <a:solidFill>
                  <a:schemeClr val="tx1"/>
                </a:solidFill>
                <a:effectLst/>
                <a:latin typeface="+mn-lt"/>
                <a:ea typeface="Times New Roman" panose="02020603050405020304" pitchFamily="18" charset="0"/>
              </a:rPr>
              <a:t> гидростатик хатолик</a:t>
            </a:r>
            <a:r>
              <a:rPr kumimoji="0" lang="ru-RU" altLang="ru-RU" b="0" i="0" u="none" strike="noStrike" cap="none" normalizeH="0" baseline="0" dirty="0" smtClean="0">
                <a:ln>
                  <a:noFill/>
                </a:ln>
                <a:solidFill>
                  <a:schemeClr val="tx1"/>
                </a:solidFill>
                <a:effectLst/>
                <a:latin typeface="+mn-lt"/>
              </a:rPr>
              <a:t> </a:t>
            </a:r>
          </a:p>
        </p:txBody>
      </p:sp>
      <p:sp>
        <p:nvSpPr>
          <p:cNvPr id="7" name="Нижний колонтитул 6"/>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8" name="4.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40620"/>
            <a:ext cx="609600" cy="609600"/>
          </a:xfrm>
          <a:prstGeom prst="rect">
            <a:avLst/>
          </a:prstGeom>
        </p:spPr>
      </p:pic>
    </p:spTree>
    <p:extLst>
      <p:ext uri="{BB962C8B-B14F-4D97-AF65-F5344CB8AC3E}">
        <p14:creationId xmlns:p14="http://schemas.microsoft.com/office/powerpoint/2010/main" val="382200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307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ru-RU" sz="2000" b="1" dirty="0"/>
              <a:t>Электр</a:t>
            </a:r>
            <a:r>
              <a:rPr lang="uz-Cyrl-UZ" sz="2000" b="1" dirty="0"/>
              <a:t> қаршилик </a:t>
            </a:r>
            <a:r>
              <a:rPr lang="ru-RU" sz="2000" b="1" dirty="0"/>
              <a:t>термометр</a:t>
            </a:r>
            <a:r>
              <a:rPr lang="uz-Cyrl-UZ" sz="2000" b="1" dirty="0"/>
              <a:t>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6" name="Прямоугольник 5"/>
          <p:cNvSpPr/>
          <p:nvPr/>
        </p:nvSpPr>
        <p:spPr>
          <a:xfrm>
            <a:off x="231064" y="591091"/>
            <a:ext cx="10929510" cy="1754326"/>
          </a:xfrm>
          <a:prstGeom prst="rect">
            <a:avLst/>
          </a:prstGeom>
        </p:spPr>
        <p:txBody>
          <a:bodyPr wrap="square">
            <a:spAutoFit/>
          </a:bodyPr>
          <a:lstStyle/>
          <a:p>
            <a:pPr algn="just"/>
            <a:r>
              <a:rPr lang="uz-Cyrl-UZ" dirty="0" smtClean="0"/>
              <a:t>	Қаршилик </a:t>
            </a:r>
            <a:r>
              <a:rPr lang="uz-Cyrl-UZ" dirty="0"/>
              <a:t>термометрларининг ишлаш принципи, металл ўтказгичларнинг электр қаршилигини температура ўзгариши билан ўзгаришига асосланган. Металларда температура ортиши билан уларнинг электр қаршиликлари ортади.  Қаршилик термометрларининг афзаллиги қуйидагилардир: ўлчашдаги юқори аниқлилик; температурани кичик диапазонда ўлчаш мумкинлиги; ахборотни масофага узатишни ва автоматик равишда ёзиб боришнинг мумкинлиги. </a:t>
            </a:r>
            <a:endParaRPr lang="ru-RU"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Grp="1"/>
          </p:cNvGraphicFramePr>
          <p:nvPr>
            <p:ph idx="1"/>
            <p:extLst>
              <p:ext uri="{D42A27DB-BD31-4B8C-83A1-F6EECF244321}">
                <p14:modId xmlns:p14="http://schemas.microsoft.com/office/powerpoint/2010/main" val="3685847232"/>
              </p:ext>
            </p:extLst>
          </p:nvPr>
        </p:nvGraphicFramePr>
        <p:xfrm>
          <a:off x="231064" y="2403475"/>
          <a:ext cx="10929509" cy="43624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Прямоугольник 10"/>
          <p:cNvSpPr/>
          <p:nvPr/>
        </p:nvSpPr>
        <p:spPr>
          <a:xfrm>
            <a:off x="2722223" y="2058090"/>
            <a:ext cx="6096000" cy="646331"/>
          </a:xfrm>
          <a:prstGeom prst="rect">
            <a:avLst/>
          </a:prstGeom>
        </p:spPr>
        <p:txBody>
          <a:bodyPr>
            <a:spAutoFit/>
          </a:bodyPr>
          <a:lstStyle/>
          <a:p>
            <a:pPr algn="ctr"/>
            <a:r>
              <a:rPr lang="uz-Cyrl-UZ" b="1" dirty="0">
                <a:latin typeface="Times New Roman" panose="02020603050405020304" pitchFamily="18" charset="0"/>
                <a:ea typeface="Times New Roman" panose="02020603050405020304" pitchFamily="18" charset="0"/>
              </a:rPr>
              <a:t>Қаршилик термометри материалига қуйидаги талаблар қўйилади</a:t>
            </a:r>
            <a:endParaRPr lang="ru-RU" b="1" dirty="0"/>
          </a:p>
        </p:txBody>
      </p:sp>
      <p:sp>
        <p:nvSpPr>
          <p:cNvPr id="7" name="Нижний колонтитул 6"/>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8" name="4.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45240" y="209210"/>
            <a:ext cx="609600" cy="609600"/>
          </a:xfrm>
          <a:prstGeom prst="rect">
            <a:avLst/>
          </a:prstGeom>
        </p:spPr>
      </p:pic>
    </p:spTree>
    <p:extLst>
      <p:ext uri="{BB962C8B-B14F-4D97-AF65-F5344CB8AC3E}">
        <p14:creationId xmlns:p14="http://schemas.microsoft.com/office/powerpoint/2010/main" val="4091442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55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ru-RU" sz="2000" b="1" dirty="0"/>
              <a:t>Электр</a:t>
            </a:r>
            <a:r>
              <a:rPr lang="uz-Cyrl-UZ" sz="2000" b="1" dirty="0"/>
              <a:t> қаршилик </a:t>
            </a:r>
            <a:r>
              <a:rPr lang="ru-RU" sz="2000" b="1" dirty="0"/>
              <a:t>термометр</a:t>
            </a:r>
            <a:r>
              <a:rPr lang="uz-Cyrl-UZ" sz="2000" b="1" dirty="0"/>
              <a:t>лари</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297197" y="643618"/>
            <a:ext cx="1092951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5397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uz-Cyrl-UZ" dirty="0">
                <a:latin typeface="+mn-lt"/>
              </a:rPr>
              <a:t>Тоза холда олиш мумкин бўлган металлардан қаршилик термометрлари тайёрлашга яроқлиги платина (pt) ва мис  (Cu) ҳисобланади.</a:t>
            </a:r>
            <a:endParaRPr lang="ru-RU" dirty="0">
              <a:latin typeface="+mn-lt"/>
            </a:endParaRPr>
          </a:p>
          <a:p>
            <a:pPr algn="just"/>
            <a:endParaRPr lang="uz-Cyrl-UZ" dirty="0" smtClean="0">
              <a:latin typeface="+mn-lt"/>
            </a:endParaRPr>
          </a:p>
          <a:p>
            <a:pPr algn="just"/>
            <a:r>
              <a:rPr lang="uz-Cyrl-UZ" dirty="0" smtClean="0">
                <a:latin typeface="+mn-lt"/>
              </a:rPr>
              <a:t>Энг </a:t>
            </a:r>
            <a:r>
              <a:rPr lang="uz-Cyrl-UZ" dirty="0">
                <a:latin typeface="+mn-lt"/>
              </a:rPr>
              <a:t>яхши материал бўлиб платина ҳисобланади, чунки у оксидланиш мухитида кимёвий инерт бўлиб, уни тоза холда олиш мумкин. Платинининг электр қаршилиги температура коэффициенти</a:t>
            </a:r>
            <a:r>
              <a:rPr lang="ru-RU" dirty="0">
                <a:latin typeface="+mn-lt"/>
              </a:rPr>
              <a:t> -3,94.10</a:t>
            </a:r>
            <a:r>
              <a:rPr lang="ru-RU" baseline="30000" dirty="0">
                <a:latin typeface="+mn-lt"/>
              </a:rPr>
              <a:t>-3</a:t>
            </a:r>
            <a:r>
              <a:rPr lang="ru-RU" dirty="0">
                <a:latin typeface="+mn-lt"/>
              </a:rPr>
              <a:t> град</a:t>
            </a:r>
            <a:r>
              <a:rPr lang="ru-RU" baseline="30000" dirty="0">
                <a:latin typeface="+mn-lt"/>
              </a:rPr>
              <a:t>-1</a:t>
            </a:r>
            <a:r>
              <a:rPr lang="ru-RU" dirty="0">
                <a:latin typeface="+mn-lt"/>
              </a:rPr>
              <a:t> </a:t>
            </a:r>
            <a:r>
              <a:rPr lang="uz-Cyrl-UZ" dirty="0">
                <a:latin typeface="+mn-lt"/>
              </a:rPr>
              <a:t>ва солиштирма қаршилиги</a:t>
            </a:r>
            <a:r>
              <a:rPr lang="ru-RU" dirty="0">
                <a:latin typeface="+mn-lt"/>
              </a:rPr>
              <a:t> - 0,099 ом мм</a:t>
            </a:r>
            <a:r>
              <a:rPr lang="ru-RU" baseline="30000" dirty="0">
                <a:latin typeface="+mn-lt"/>
              </a:rPr>
              <a:t>2</a:t>
            </a:r>
            <a:r>
              <a:rPr lang="ru-RU" dirty="0">
                <a:latin typeface="+mn-lt"/>
              </a:rPr>
              <a:t>/м. </a:t>
            </a:r>
          </a:p>
          <a:p>
            <a:pPr algn="just"/>
            <a:endParaRPr lang="uz-Cyrl-UZ" dirty="0" smtClean="0">
              <a:latin typeface="+mn-lt"/>
            </a:endParaRPr>
          </a:p>
          <a:p>
            <a:pPr algn="just"/>
            <a:r>
              <a:rPr lang="uz-Cyrl-UZ" dirty="0" smtClean="0">
                <a:latin typeface="+mn-lt"/>
              </a:rPr>
              <a:t>Платинали </a:t>
            </a:r>
            <a:r>
              <a:rPr lang="uz-Cyrl-UZ" dirty="0">
                <a:latin typeface="+mn-lt"/>
              </a:rPr>
              <a:t>қаршилик термометри ёрдамида температурани  </a:t>
            </a:r>
            <a:r>
              <a:rPr lang="ru-RU" dirty="0">
                <a:latin typeface="+mn-lt"/>
              </a:rPr>
              <a:t>-200</a:t>
            </a:r>
            <a:r>
              <a:rPr lang="ru-RU" baseline="30000" dirty="0">
                <a:latin typeface="+mn-lt"/>
              </a:rPr>
              <a:t>0</a:t>
            </a:r>
            <a:r>
              <a:rPr lang="ru-RU" dirty="0">
                <a:latin typeface="+mn-lt"/>
              </a:rPr>
              <a:t>С+650</a:t>
            </a:r>
            <a:r>
              <a:rPr lang="ru-RU" baseline="30000" dirty="0">
                <a:latin typeface="+mn-lt"/>
              </a:rPr>
              <a:t>0</a:t>
            </a:r>
            <a:r>
              <a:rPr lang="ru-RU" dirty="0">
                <a:latin typeface="+mn-lt"/>
              </a:rPr>
              <a:t>С</a:t>
            </a:r>
            <a:r>
              <a:rPr lang="uz-Cyrl-UZ" dirty="0">
                <a:latin typeface="+mn-lt"/>
              </a:rPr>
              <a:t> чегарада ўлчаш мумкин. Платинани </a:t>
            </a:r>
            <a:r>
              <a:rPr lang="en-US" dirty="0">
                <a:latin typeface="+mn-lt"/>
              </a:rPr>
              <a:t>R</a:t>
            </a:r>
            <a:r>
              <a:rPr lang="ru-RU" baseline="-25000" dirty="0">
                <a:latin typeface="+mn-lt"/>
              </a:rPr>
              <a:t>t</a:t>
            </a:r>
            <a:r>
              <a:rPr lang="ru-RU" dirty="0">
                <a:latin typeface="+mn-lt"/>
              </a:rPr>
              <a:t> </a:t>
            </a:r>
            <a:r>
              <a:rPr lang="uz-Cyrl-UZ" dirty="0">
                <a:latin typeface="+mn-lt"/>
              </a:rPr>
              <a:t> қаршилиги температурани </a:t>
            </a:r>
            <a:r>
              <a:rPr lang="ru-RU" dirty="0">
                <a:latin typeface="+mn-lt"/>
              </a:rPr>
              <a:t>0</a:t>
            </a:r>
            <a:r>
              <a:rPr lang="ru-RU" baseline="30000" dirty="0">
                <a:latin typeface="+mn-lt"/>
              </a:rPr>
              <a:t>0</a:t>
            </a:r>
            <a:r>
              <a:rPr lang="ru-RU" dirty="0">
                <a:latin typeface="+mn-lt"/>
              </a:rPr>
              <a:t>С+650</a:t>
            </a:r>
            <a:r>
              <a:rPr lang="ru-RU" baseline="30000" dirty="0">
                <a:latin typeface="+mn-lt"/>
              </a:rPr>
              <a:t>0</a:t>
            </a:r>
            <a:r>
              <a:rPr lang="ru-RU" dirty="0">
                <a:latin typeface="+mn-lt"/>
              </a:rPr>
              <a:t>С </a:t>
            </a:r>
            <a:r>
              <a:rPr lang="uz-Cyrl-UZ" dirty="0">
                <a:latin typeface="+mn-lt"/>
              </a:rPr>
              <a:t> чегарасида қуйидаги тенглама бўйича </a:t>
            </a:r>
            <a:r>
              <a:rPr lang="uz-Cyrl-UZ" dirty="0" smtClean="0">
                <a:latin typeface="+mn-lt"/>
              </a:rPr>
              <a:t>аниқланади.</a:t>
            </a:r>
          </a:p>
          <a:p>
            <a:pPr algn="just"/>
            <a:endParaRPr lang="ru-RU" dirty="0">
              <a:latin typeface="+mn-lt"/>
            </a:endParaRPr>
          </a:p>
        </p:txBody>
      </p:sp>
      <p:sp>
        <p:nvSpPr>
          <p:cNvPr id="10" name="Прямоугольник 9"/>
          <p:cNvSpPr/>
          <p:nvPr/>
        </p:nvSpPr>
        <p:spPr>
          <a:xfrm>
            <a:off x="363330" y="3583817"/>
            <a:ext cx="10797244" cy="2031325"/>
          </a:xfrm>
          <a:prstGeom prst="rect">
            <a:avLst/>
          </a:prstGeom>
        </p:spPr>
        <p:txBody>
          <a:bodyPr wrap="square">
            <a:spAutoFit/>
          </a:bodyPr>
          <a:lstStyle/>
          <a:p>
            <a:pPr indent="540385" algn="just">
              <a:spcAft>
                <a:spcPts val="0"/>
              </a:spcAft>
            </a:pPr>
            <a:r>
              <a:rPr lang="uz-Cyrl-UZ" dirty="0">
                <a:ea typeface="Times New Roman" panose="02020603050405020304" pitchFamily="18" charset="0"/>
              </a:rPr>
              <a:t>П</a:t>
            </a:r>
            <a:r>
              <a:rPr lang="uz-Cyrl-UZ" b="1" dirty="0">
                <a:ea typeface="Times New Roman" panose="02020603050405020304" pitchFamily="18" charset="0"/>
              </a:rPr>
              <a:t>латинали қаршилик термометрлари (ТСП)</a:t>
            </a:r>
            <a:r>
              <a:rPr lang="uz-Cyrl-UZ" dirty="0">
                <a:ea typeface="Times New Roman" panose="02020603050405020304" pitchFamily="18" charset="0"/>
              </a:rPr>
              <a:t>, градуировкаси Гр 20,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=10 ом; Гр-21,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=46 ом ва Гр22,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=100 ом, шунингдек 50П,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=50 ом и 100П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=100 ом. </a:t>
            </a:r>
            <a:endParaRPr lang="ru-RU" dirty="0">
              <a:ea typeface="Times New Roman" panose="02020603050405020304" pitchFamily="18" charset="0"/>
            </a:endParaRPr>
          </a:p>
          <a:p>
            <a:r>
              <a:rPr lang="uz-Cyrl-UZ" b="1" dirty="0" smtClean="0">
                <a:ea typeface="Times New Roman" panose="02020603050405020304" pitchFamily="18" charset="0"/>
              </a:rPr>
              <a:t>	</a:t>
            </a:r>
          </a:p>
          <a:p>
            <a:pPr algn="just"/>
            <a:r>
              <a:rPr lang="uz-Cyrl-UZ" b="1" dirty="0" smtClean="0">
                <a:ea typeface="Times New Roman" panose="02020603050405020304" pitchFamily="18" charset="0"/>
              </a:rPr>
              <a:t>	Мис </a:t>
            </a:r>
            <a:r>
              <a:rPr lang="uz-Cyrl-UZ" b="1" dirty="0">
                <a:ea typeface="Times New Roman" panose="02020603050405020304" pitchFamily="18" charset="0"/>
              </a:rPr>
              <a:t>қаршилик термометрлари (ТСМ)</a:t>
            </a:r>
            <a:r>
              <a:rPr lang="uz-Cyrl-UZ" dirty="0">
                <a:ea typeface="Times New Roman" panose="02020603050405020304" pitchFamily="18" charset="0"/>
              </a:rPr>
              <a:t> градуировкаси Гр23,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=53 ом и Гр24,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=100 ом, шунингдек 50М,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=50 ом ва 100М  </a:t>
            </a:r>
            <a:r>
              <a:rPr lang="uz-Cyrl-UZ" baseline="30000" dirty="0">
                <a:ea typeface="Times New Roman" panose="02020603050405020304" pitchFamily="18" charset="0"/>
              </a:rPr>
              <a:t>0</a:t>
            </a:r>
            <a:r>
              <a:rPr lang="uz-Cyrl-UZ" dirty="0">
                <a:ea typeface="Times New Roman" panose="02020603050405020304" pitchFamily="18" charset="0"/>
              </a:rPr>
              <a:t>С даги қаршилига R</a:t>
            </a:r>
            <a:r>
              <a:rPr lang="uz-Cyrl-UZ" baseline="-25000" dirty="0">
                <a:ea typeface="Times New Roman" panose="02020603050405020304" pitchFamily="18" charset="0"/>
              </a:rPr>
              <a:t>0</a:t>
            </a:r>
            <a:r>
              <a:rPr lang="uz-Cyrl-UZ" dirty="0">
                <a:ea typeface="Times New Roman" panose="02020603050405020304" pitchFamily="18" charset="0"/>
              </a:rPr>
              <a:t>=100 ом</a:t>
            </a:r>
            <a:endParaRPr lang="ru-RU" dirty="0"/>
          </a:p>
        </p:txBody>
      </p:sp>
      <p:sp>
        <p:nvSpPr>
          <p:cNvPr id="6" name="Нижний колонтитул 5"/>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68342"/>
            <a:ext cx="609600" cy="609600"/>
          </a:xfrm>
          <a:prstGeom prst="rect">
            <a:avLst/>
          </a:prstGeom>
        </p:spPr>
      </p:pic>
    </p:spTree>
    <p:extLst>
      <p:ext uri="{BB962C8B-B14F-4D97-AF65-F5344CB8AC3E}">
        <p14:creationId xmlns:p14="http://schemas.microsoft.com/office/powerpoint/2010/main" val="17244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38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ru-RU" sz="2000" b="1" dirty="0" err="1"/>
              <a:t>Термоэлектри</a:t>
            </a:r>
            <a:r>
              <a:rPr lang="uz-Cyrl-UZ" sz="2000" b="1" dirty="0"/>
              <a:t>к</a:t>
            </a:r>
            <a:r>
              <a:rPr lang="ru-RU" sz="2000" b="1" dirty="0"/>
              <a:t> пирометр</a:t>
            </a:r>
            <a:r>
              <a:rPr lang="uz-Cyrl-UZ" sz="2000" b="1" dirty="0"/>
              <a:t>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231064" y="501878"/>
            <a:ext cx="1092951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5397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uz-Cyrl-UZ" dirty="0">
                <a:latin typeface="+mn-lt"/>
              </a:rPr>
              <a:t>Температурани термоэлектрик пирометрлар билан ўлчаш термоэлектрик эффектга асосланган. Икки ёки бир нечта хар хил жинсли ўтказгичлардан ташкил топган берк занжирида, агар ўтказгичлар уланган (ковшарланган) жойларининг камида иккитасида температура хар хил бўлса, электр токи хосил бўлади.</a:t>
            </a:r>
            <a:endParaRPr lang="ru-RU" dirty="0">
              <a:latin typeface="+mn-lt"/>
            </a:endParaRPr>
          </a:p>
          <a:p>
            <a:pPr algn="just"/>
            <a:r>
              <a:rPr lang="uz-Cyrl-UZ" dirty="0">
                <a:latin typeface="+mn-lt"/>
              </a:rPr>
              <a:t>	Икки хар хил жинсли ўтказгичлардан ташкил топган занжирга терможуфт дейилади. Ўзгарувчан температурага (t) эга бўлган ковшар иссиқ ишчи ковшар ва ўзгармас  температурага (t</a:t>
            </a:r>
            <a:r>
              <a:rPr lang="uz-Cyrl-UZ" baseline="-25000" dirty="0">
                <a:latin typeface="+mn-lt"/>
              </a:rPr>
              <a:t>0</a:t>
            </a:r>
            <a:r>
              <a:rPr lang="uz-Cyrl-UZ" dirty="0">
                <a:latin typeface="+mn-lt"/>
              </a:rPr>
              <a:t>) эга бўлган ковшар совуқ ковшар дейилади. А ва В ўтказгичлар термоэлектродлар дейилади.</a:t>
            </a:r>
            <a:endParaRPr lang="ru-RU" dirty="0">
              <a:latin typeface="+mn-lt"/>
            </a:endParaRPr>
          </a:p>
          <a:p>
            <a:pPr algn="just"/>
            <a:r>
              <a:rPr lang="uz-Cyrl-UZ" dirty="0">
                <a:latin typeface="+mn-lt"/>
              </a:rPr>
              <a:t>	Термоэлектрик эффект металларда эркин электронлар мавжудлиги билан тушунтирилади. Эркин электронлар сони ўтказгич турига (жинсига) ва унинг температурасига боғлиқ бўлади. </a:t>
            </a:r>
            <a:endParaRPr lang="ru-RU" dirty="0">
              <a:latin typeface="+mn-lt"/>
            </a:endParaRPr>
          </a:p>
          <a:p>
            <a:pPr algn="just"/>
            <a:r>
              <a:rPr lang="uz-Cyrl-UZ" dirty="0">
                <a:latin typeface="+mn-lt"/>
              </a:rPr>
              <a:t>Фараз қилайлик, А металда В металдагидан кўпроқ эркин электронлар мавжуд </a:t>
            </a:r>
            <a:r>
              <a:rPr lang="uz-Cyrl-UZ" dirty="0" smtClean="0">
                <a:latin typeface="+mn-lt"/>
              </a:rPr>
              <a:t>(3-расм</a:t>
            </a:r>
            <a:r>
              <a:rPr lang="uz-Cyrl-UZ" dirty="0">
                <a:latin typeface="+mn-lt"/>
              </a:rPr>
              <a:t>) ва шу сабабли А металдан В металга В металдан А металга нисбатан кўпроқ электронлар диффузияси кузатилади. Натижада А метал мусбат ва В метал манфий зарядлана бошлайди.</a:t>
            </a:r>
            <a:endParaRPr lang="ru-RU" dirty="0">
              <a:latin typeface="+mn-lt"/>
            </a:endParaRPr>
          </a:p>
        </p:txBody>
      </p:sp>
      <p:pic>
        <p:nvPicPr>
          <p:cNvPr id="17410" name="Picture 2" descr="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98232" y="4084229"/>
            <a:ext cx="1011237" cy="2726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8435" y="4149725"/>
            <a:ext cx="969962"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167832" y="4284754"/>
            <a:ext cx="8390422" cy="2031325"/>
          </a:xfrm>
          <a:prstGeom prst="rect">
            <a:avLst/>
          </a:prstGeom>
        </p:spPr>
        <p:txBody>
          <a:bodyPr wrap="square">
            <a:spAutoFit/>
          </a:bodyPr>
          <a:lstStyle/>
          <a:p>
            <a:pPr algn="just">
              <a:spcAft>
                <a:spcPts val="0"/>
              </a:spcAft>
            </a:pPr>
            <a:r>
              <a:rPr lang="uz-Cyrl-UZ" dirty="0" smtClean="0">
                <a:latin typeface="Times New Roman" panose="02020603050405020304" pitchFamily="18" charset="0"/>
                <a:ea typeface="Times New Roman" panose="02020603050405020304" pitchFamily="18" charset="0"/>
              </a:rPr>
              <a:t>	Ковшарда </a:t>
            </a:r>
            <a:r>
              <a:rPr lang="uz-Cyrl-UZ" dirty="0">
                <a:latin typeface="Times New Roman" panose="02020603050405020304" pitchFamily="18" charset="0"/>
                <a:ea typeface="Times New Roman" panose="02020603050405020304" pitchFamily="18" charset="0"/>
              </a:rPr>
              <a:t>хосил бўлаётган электр майдони бу электронлар диффузиясига тўсқинлик қилади ва электронлар диффузияси тезлиги электронларнинг орқага қараб диффузияланиш тезлигига тенг бўлиб қолади (яъни, А дан В га қанча электрон ўтаётган бўлса В дан А га ҳам шунча электрон диффузияланиб ўтади). Бунда А ва В электродлар орасида қандайдир потенциаллар фарқи хосил бўлади.</a:t>
            </a:r>
            <a:endParaRPr lang="ru-RU" dirty="0">
              <a:latin typeface="Times New Roman" panose="02020603050405020304" pitchFamily="18" charset="0"/>
              <a:ea typeface="Times New Roman" panose="02020603050405020304" pitchFamily="18" charset="0"/>
            </a:endParaRPr>
          </a:p>
          <a:p>
            <a:pPr algn="ctr">
              <a:spcAft>
                <a:spcPts val="0"/>
              </a:spcAft>
            </a:pPr>
            <a:endParaRPr lang="ru-RU" dirty="0" smtClean="0">
              <a:latin typeface="Times New Roman" panose="02020603050405020304" pitchFamily="18" charset="0"/>
              <a:ea typeface="Times New Roman" panose="02020603050405020304" pitchFamily="18" charset="0"/>
            </a:endParaRPr>
          </a:p>
          <a:p>
            <a:pPr algn="ctr">
              <a:spcAft>
                <a:spcPts val="0"/>
              </a:spcAft>
            </a:pPr>
            <a:r>
              <a:rPr lang="en-US" dirty="0" smtClean="0">
                <a:latin typeface="Times New Roman" panose="02020603050405020304" pitchFamily="18" charset="0"/>
                <a:ea typeface="Times New Roman" panose="02020603050405020304" pitchFamily="18" charset="0"/>
              </a:rPr>
              <a:t>E(tt</a:t>
            </a:r>
            <a:r>
              <a:rPr lang="en-US" baseline="-25000" dirty="0" smtClean="0">
                <a:latin typeface="Times New Roman" panose="02020603050405020304" pitchFamily="18" charset="0"/>
                <a:ea typeface="Times New Roman" panose="02020603050405020304" pitchFamily="18" charset="0"/>
              </a:rPr>
              <a:t>0</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e</a:t>
            </a:r>
            <a:r>
              <a:rPr lang="en-US" baseline="-25000" dirty="0" err="1">
                <a:latin typeface="Times New Roman" panose="02020603050405020304" pitchFamily="18" charset="0"/>
                <a:ea typeface="Times New Roman" panose="02020603050405020304" pitchFamily="18" charset="0"/>
              </a:rPr>
              <a:t>AB</a:t>
            </a:r>
            <a:r>
              <a:rPr lang="en-US" dirty="0">
                <a:latin typeface="Times New Roman" panose="02020603050405020304" pitchFamily="18" charset="0"/>
                <a:ea typeface="Times New Roman" panose="02020603050405020304" pitchFamily="18" charset="0"/>
              </a:rPr>
              <a:t>(t)-</a:t>
            </a:r>
            <a:r>
              <a:rPr lang="en-US" dirty="0" err="1">
                <a:latin typeface="Times New Roman" panose="02020603050405020304" pitchFamily="18" charset="0"/>
                <a:ea typeface="Times New Roman" panose="02020603050405020304" pitchFamily="18" charset="0"/>
              </a:rPr>
              <a:t>e</a:t>
            </a:r>
            <a:r>
              <a:rPr lang="en-US" baseline="-25000" dirty="0" err="1">
                <a:latin typeface="Times New Roman" panose="02020603050405020304" pitchFamily="18" charset="0"/>
                <a:ea typeface="Times New Roman" panose="02020603050405020304" pitchFamily="18" charset="0"/>
              </a:rPr>
              <a:t>AB</a:t>
            </a:r>
            <a:r>
              <a:rPr lang="en-US" dirty="0">
                <a:latin typeface="Times New Roman" panose="02020603050405020304" pitchFamily="18" charset="0"/>
                <a:ea typeface="Times New Roman" panose="02020603050405020304" pitchFamily="18" charset="0"/>
              </a:rPr>
              <a:t>(t</a:t>
            </a:r>
            <a:r>
              <a:rPr lang="en-US" baseline="-25000" dirty="0">
                <a:latin typeface="Times New Roman" panose="02020603050405020304" pitchFamily="18" charset="0"/>
                <a:ea typeface="Times New Roman" panose="02020603050405020304" pitchFamily="18" charset="0"/>
              </a:rPr>
              <a:t>0</a:t>
            </a:r>
            <a:r>
              <a:rPr lang="en-US" dirty="0" smtClean="0">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7880993" y="6396593"/>
            <a:ext cx="917239" cy="369332"/>
          </a:xfrm>
          <a:prstGeom prst="rect">
            <a:avLst/>
          </a:prstGeom>
        </p:spPr>
        <p:txBody>
          <a:bodyPr wrap="none">
            <a:spAutoFit/>
          </a:bodyPr>
          <a:lstStyle/>
          <a:p>
            <a:r>
              <a:rPr lang="uz-Cyrl-UZ" dirty="0"/>
              <a:t>3-расм</a:t>
            </a:r>
            <a:endParaRPr lang="ru-RU" dirty="0"/>
          </a:p>
        </p:txBody>
      </p:sp>
      <p:sp>
        <p:nvSpPr>
          <p:cNvPr id="8" name="Нижний колонтитул 7"/>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11" name="4.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7478" y="82210"/>
            <a:ext cx="609600" cy="609600"/>
          </a:xfrm>
          <a:prstGeom prst="rect">
            <a:avLst/>
          </a:prstGeom>
        </p:spPr>
      </p:pic>
    </p:spTree>
    <p:extLst>
      <p:ext uri="{BB962C8B-B14F-4D97-AF65-F5344CB8AC3E}">
        <p14:creationId xmlns:p14="http://schemas.microsoft.com/office/powerpoint/2010/main" val="144747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639"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ru-RU" sz="2000" b="1" dirty="0" err="1"/>
              <a:t>Термоэлектри</a:t>
            </a:r>
            <a:r>
              <a:rPr lang="uz-Cyrl-UZ" sz="2000" b="1" dirty="0"/>
              <a:t>к</a:t>
            </a:r>
            <a:r>
              <a:rPr lang="ru-RU" sz="2000" b="1" dirty="0"/>
              <a:t> пирометр</a:t>
            </a:r>
            <a:r>
              <a:rPr lang="uz-Cyrl-UZ" sz="2000" b="1" dirty="0"/>
              <a:t>лар</a:t>
            </a:r>
            <a:endParaRPr lang="ru-RU" sz="2000" dirty="0"/>
          </a:p>
        </p:txBody>
      </p:sp>
      <p:graphicFrame>
        <p:nvGraphicFramePr>
          <p:cNvPr id="8" name="Объект 7"/>
          <p:cNvGraphicFramePr>
            <a:graphicFrameLocks noGrp="1"/>
          </p:cNvGraphicFramePr>
          <p:nvPr>
            <p:ph idx="1"/>
            <p:extLst>
              <p:ext uri="{D42A27DB-BD31-4B8C-83A1-F6EECF244321}">
                <p14:modId xmlns:p14="http://schemas.microsoft.com/office/powerpoint/2010/main" val="1892809456"/>
              </p:ext>
            </p:extLst>
          </p:nvPr>
        </p:nvGraphicFramePr>
        <p:xfrm>
          <a:off x="532328" y="1816778"/>
          <a:ext cx="10628246" cy="50412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6" name="Прямоугольник 5"/>
          <p:cNvSpPr/>
          <p:nvPr/>
        </p:nvSpPr>
        <p:spPr>
          <a:xfrm>
            <a:off x="532328" y="580934"/>
            <a:ext cx="10487696" cy="1200329"/>
          </a:xfrm>
          <a:prstGeom prst="rect">
            <a:avLst/>
          </a:prstGeom>
        </p:spPr>
        <p:txBody>
          <a:bodyPr wrap="square">
            <a:spAutoFit/>
          </a:bodyPr>
          <a:lstStyle/>
          <a:p>
            <a:pPr algn="ctr"/>
            <a:r>
              <a:rPr lang="uz-Cyrl-UZ" b="1" dirty="0"/>
              <a:t>Термоэлектрод материаллар ва термопарлар</a:t>
            </a:r>
            <a:endParaRPr lang="ru-RU" dirty="0"/>
          </a:p>
          <a:p>
            <a:pPr algn="just"/>
            <a:r>
              <a:rPr lang="uz-Cyrl-UZ" dirty="0" smtClean="0"/>
              <a:t>	Хар </a:t>
            </a:r>
            <a:r>
              <a:rPr lang="uz-Cyrl-UZ" dirty="0"/>
              <a:t>қандай ўтказгичлар жуфтлигидан термопара ясаш мумкин, аммо уларнинг ҳаммасини амалиётда ишлатиш мумкин эмас.   Термоэлектрод материалларига қуйидаги талаблар қўйилади: </a:t>
            </a:r>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228600"/>
            <a:ext cx="609600" cy="609600"/>
          </a:xfrm>
          <a:prstGeom prst="rect">
            <a:avLst/>
          </a:prstGeom>
        </p:spPr>
      </p:pic>
    </p:spTree>
    <p:extLst>
      <p:ext uri="{BB962C8B-B14F-4D97-AF65-F5344CB8AC3E}">
        <p14:creationId xmlns:p14="http://schemas.microsoft.com/office/powerpoint/2010/main" val="26853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89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smtClean="0"/>
              <a:t>Нурланиш пирометрлари</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231064" y="653548"/>
            <a:ext cx="10929510"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5397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uz-Cyrl-UZ" dirty="0">
                <a:latin typeface="+mn-lt"/>
              </a:rPr>
              <a:t>Юқорида кўрилган, ҳароратни ўлчашга мўлжалланган барча термометрлар термометрнинг сезгир элементи билан ўлчанаётган жисм ёки муҳит орасида бевосита контакт бўлишини тақозо этар эди. Шунинг учун, ҳароратни ўлчашнинг бундай усуллари баъзан контактли усуллар деб юритилади. Бу усулни қўллашнинг юқори чегараси 1800...—2500°С. Аммо саноатда ва тадқиқотларда бундан юқори ҳароратларни ҳам ўлчашга тўғри келади. Бундан ташқари, кўпинча ўлчанаётган жисм ва муҳит билан термометрнинг бевосита контакти мумкин бўлмайди. Бундай ҳолларда ҳароратни ўлчашнинг контактсиз усули қўлланилади.</a:t>
            </a:r>
            <a:endParaRPr lang="ru-RU" dirty="0">
              <a:latin typeface="+mn-lt"/>
            </a:endParaRPr>
          </a:p>
          <a:p>
            <a:pPr algn="just"/>
            <a:endParaRPr lang="uz-Cyrl-UZ" b="1" dirty="0" smtClean="0">
              <a:latin typeface="+mn-lt"/>
            </a:endParaRPr>
          </a:p>
          <a:p>
            <a:pPr algn="just"/>
            <a:r>
              <a:rPr lang="uz-Cyrl-UZ" b="1" dirty="0" smtClean="0">
                <a:latin typeface="+mn-lt"/>
              </a:rPr>
              <a:t>Нурланиш </a:t>
            </a:r>
            <a:r>
              <a:rPr lang="uz-Cyrl-UZ" b="1" dirty="0">
                <a:latin typeface="+mn-lt"/>
              </a:rPr>
              <a:t>пирометрларининг ишлаш принципи</a:t>
            </a:r>
            <a:r>
              <a:rPr lang="uz-Cyrl-UZ" dirty="0">
                <a:latin typeface="+mn-lt"/>
              </a:rPr>
              <a:t> қиздирилган жисмнинг иссиқлиги таъсирида ҳосил бўлган нурланиш энергиясини ўлчашга асосланган. Нурланиш пирометрлари 20 </a:t>
            </a:r>
            <a:r>
              <a:rPr lang="uz-Cyrl-UZ" dirty="0" smtClean="0">
                <a:latin typeface="+mn-lt"/>
              </a:rPr>
              <a:t>дан </a:t>
            </a:r>
            <a:r>
              <a:rPr lang="uz-Cyrl-UZ" dirty="0">
                <a:latin typeface="+mn-lt"/>
              </a:rPr>
              <a:t>6000°С гача бўлган ҳароратларни ўлчашда ишлатилади</a:t>
            </a:r>
            <a:r>
              <a:rPr lang="uz-Cyrl-UZ" dirty="0" smtClean="0">
                <a:latin typeface="+mn-lt"/>
              </a:rPr>
              <a:t>.</a:t>
            </a:r>
          </a:p>
          <a:p>
            <a:pPr algn="just"/>
            <a:endParaRPr lang="uz-Cyrl-UZ" dirty="0" smtClean="0">
              <a:latin typeface="+mn-lt"/>
            </a:endParaRPr>
          </a:p>
          <a:p>
            <a:pPr algn="just"/>
            <a:r>
              <a:rPr lang="uz-Cyrl-UZ" dirty="0" smtClean="0">
                <a:latin typeface="+mn-lt"/>
              </a:rPr>
              <a:t>Иссиқлик </a:t>
            </a:r>
            <a:r>
              <a:rPr lang="uz-Cyrl-UZ" dirty="0">
                <a:latin typeface="+mn-lt"/>
              </a:rPr>
              <a:t>нурланиши нурланаётган жисм ички энергиясининг электромагнит тўлқинлари тарзида тарқалиш жараёнидан иборат. Бу тўлқинлар бошқа жисмлар томонидан ютилганда улар қайтадан иссиқлик энергиясига айланади. Жисмлар ҳароратига тенг бўлган электромагнит тўлқинларни 0 дан ∞ гача бўлган оралиқда тарқатади. Қаттиқ ва суюқ моддаларнинг кўпи нурланишнинг узлуксиз спектрига эга, яъни барча узунликлардаги тўлқинларни тарқатадм. Бошқа моддалар (соф металлар ва газлар) нурланишнинг селектив спекторига эга, яъни улар тўлқинларни спектрнинг маълум чегараларидагина тарқатади. Тўлқин узунлиги </a:t>
            </a:r>
            <a:r>
              <a:rPr lang="ru-RU" dirty="0">
                <a:latin typeface="+mn-lt"/>
              </a:rPr>
              <a:t>λ</a:t>
            </a:r>
            <a:r>
              <a:rPr lang="uz-Cyrl-UZ" dirty="0">
                <a:latin typeface="+mn-lt"/>
              </a:rPr>
              <a:t> ≈ 0,4 дан </a:t>
            </a:r>
            <a:r>
              <a:rPr lang="ru-RU" dirty="0">
                <a:latin typeface="+mn-lt"/>
              </a:rPr>
              <a:t>λ</a:t>
            </a:r>
            <a:r>
              <a:rPr lang="uz-Cyrl-UZ" dirty="0">
                <a:latin typeface="+mn-lt"/>
              </a:rPr>
              <a:t> ≈ 0,76мкм) гача бўлган чегара кўринадиган спектрга моc келади. Кўринадиган спектрнинг ҳар бир тўлқин узунлиги маълум рангга мос келади.</a:t>
            </a:r>
            <a:endParaRPr lang="ru-RU" dirty="0">
              <a:latin typeface="+mn-lt"/>
            </a:endParaRPr>
          </a:p>
          <a:p>
            <a:pPr algn="just"/>
            <a:endParaRPr lang="ru-RU" dirty="0">
              <a:latin typeface="+mn-lt"/>
            </a:endParaRPr>
          </a:p>
        </p:txBody>
      </p:sp>
      <p:sp>
        <p:nvSpPr>
          <p:cNvPr id="6" name="Нижний колонтитул 5"/>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82210"/>
            <a:ext cx="609600" cy="609600"/>
          </a:xfrm>
          <a:prstGeom prst="rect">
            <a:avLst/>
          </a:prstGeom>
        </p:spPr>
      </p:pic>
    </p:spTree>
    <p:extLst>
      <p:ext uri="{BB962C8B-B14F-4D97-AF65-F5344CB8AC3E}">
        <p14:creationId xmlns:p14="http://schemas.microsoft.com/office/powerpoint/2010/main" val="304486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38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7934" y="228600"/>
            <a:ext cx="9692640" cy="316820"/>
          </a:xfrm>
        </p:spPr>
        <p:txBody>
          <a:bodyPr>
            <a:noAutofit/>
          </a:bodyPr>
          <a:lstStyle/>
          <a:p>
            <a:pPr algn="r"/>
            <a:r>
              <a:rPr lang="uz-Cyrl-UZ" sz="2000" b="1" dirty="0" smtClean="0"/>
              <a:t>Нурланиш пирометрлари</a:t>
            </a:r>
            <a:endParaRPr lang="ru-RU" sz="2000"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3" name="Rectangle 3"/>
          <p:cNvSpPr>
            <a:spLocks noChangeArrowheads="1"/>
          </p:cNvSpPr>
          <p:nvPr/>
        </p:nvSpPr>
        <p:spPr bwMode="auto">
          <a:xfrm>
            <a:off x="1683657" y="247582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159878" y="732525"/>
            <a:ext cx="1092951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5397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uz-Cyrl-UZ" sz="2000" b="1" dirty="0">
                <a:latin typeface="+mn-lt"/>
              </a:rPr>
              <a:t>Оптик пирометрларнинг ишлаш принципи</a:t>
            </a:r>
            <a:r>
              <a:rPr lang="uz-Cyrl-UZ" sz="2000" dirty="0">
                <a:latin typeface="+mn-lt"/>
              </a:rPr>
              <a:t> ҳарорати ўлчанаётган жисмнинг нурланиш равшанлигини эталон жисмларнинг монохроматик нурланиш равшанлиги билан солиштиришга асослаган. Эталон жисм сифатида, одатда, нурланиш равшанлиги ростланадиган чўғланиш лампасининг толасидан фойдаланилади. Бу гуруҳдаги кенг тарқалган асбоблардан бири — чўғланиш толаси йўқолиб кетадиган монохроматик оптик пирометрдир. Бу асбобнинг принципиал схемаси </a:t>
            </a:r>
            <a:r>
              <a:rPr lang="uz-Cyrl-UZ" sz="2000" dirty="0" smtClean="0">
                <a:latin typeface="+mn-lt"/>
              </a:rPr>
              <a:t>4- </a:t>
            </a:r>
            <a:r>
              <a:rPr lang="uz-Cyrl-UZ" sz="2000" dirty="0">
                <a:latin typeface="+mn-lt"/>
              </a:rPr>
              <a:t>расмда келтирилган. Қиздирилган жисмнинг нурланиш оқими объектив 1 орқали йиғилади ва пирометрик лампа 2 нинг тоза юзасига проекцияланади. </a:t>
            </a:r>
            <a:r>
              <a:rPr lang="ru-RU" sz="2000" dirty="0">
                <a:latin typeface="+mn-lt"/>
              </a:rPr>
              <a:t>Окуляр 3 </a:t>
            </a:r>
            <a:r>
              <a:rPr lang="ru-RU" sz="2000" dirty="0" err="1">
                <a:latin typeface="+mn-lt"/>
              </a:rPr>
              <a:t>ёрдамида</a:t>
            </a:r>
            <a:r>
              <a:rPr lang="ru-RU" sz="2000" dirty="0">
                <a:latin typeface="+mn-lt"/>
              </a:rPr>
              <a:t> </a:t>
            </a:r>
            <a:r>
              <a:rPr lang="ru-RU" sz="2000" dirty="0" err="1">
                <a:latin typeface="+mn-lt"/>
              </a:rPr>
              <a:t>объектнинг</a:t>
            </a:r>
            <a:r>
              <a:rPr lang="ru-RU" sz="2000" dirty="0">
                <a:latin typeface="+mn-lt"/>
              </a:rPr>
              <a:t> </a:t>
            </a:r>
            <a:r>
              <a:rPr lang="ru-RU" sz="2000" dirty="0" err="1">
                <a:latin typeface="+mn-lt"/>
              </a:rPr>
              <a:t>тасвири</a:t>
            </a:r>
            <a:r>
              <a:rPr lang="ru-RU" sz="2000" dirty="0">
                <a:latin typeface="+mn-lt"/>
              </a:rPr>
              <a:t> </a:t>
            </a:r>
            <a:r>
              <a:rPr lang="ru-RU" sz="2000" dirty="0" err="1">
                <a:latin typeface="+mn-lt"/>
              </a:rPr>
              <a:t>билан</a:t>
            </a:r>
            <a:r>
              <a:rPr lang="ru-RU" sz="2000" dirty="0">
                <a:latin typeface="+mn-lt"/>
              </a:rPr>
              <a:t> </a:t>
            </a:r>
            <a:r>
              <a:rPr lang="ru-RU" sz="2000" dirty="0" err="1">
                <a:latin typeface="+mn-lt"/>
              </a:rPr>
              <a:t>кесишган</a:t>
            </a:r>
            <a:r>
              <a:rPr lang="ru-RU" sz="2000" dirty="0">
                <a:latin typeface="+mn-lt"/>
              </a:rPr>
              <a:t> лампа </a:t>
            </a:r>
            <a:r>
              <a:rPr lang="ru-RU" sz="2000" dirty="0" err="1">
                <a:latin typeface="+mn-lt"/>
              </a:rPr>
              <a:t>толасининг</a:t>
            </a:r>
            <a:r>
              <a:rPr lang="ru-RU" sz="2000" dirty="0">
                <a:latin typeface="+mn-lt"/>
              </a:rPr>
              <a:t> </a:t>
            </a:r>
            <a:r>
              <a:rPr lang="ru-RU" sz="2000" dirty="0" err="1">
                <a:latin typeface="+mn-lt"/>
              </a:rPr>
              <a:t>тасвири</a:t>
            </a:r>
            <a:r>
              <a:rPr lang="ru-RU" sz="2000" dirty="0">
                <a:latin typeface="+mn-lt"/>
              </a:rPr>
              <a:t> </a:t>
            </a:r>
            <a:r>
              <a:rPr lang="ru-RU" sz="2000" dirty="0" err="1">
                <a:latin typeface="+mn-lt"/>
              </a:rPr>
              <a:t>кузатилади</a:t>
            </a:r>
            <a:r>
              <a:rPr lang="ru-RU" sz="2000" dirty="0">
                <a:latin typeface="+mn-lt"/>
              </a:rPr>
              <a:t>. Лампа </a:t>
            </a:r>
            <a:r>
              <a:rPr lang="ru-RU" sz="2000" dirty="0" err="1">
                <a:latin typeface="+mn-lt"/>
              </a:rPr>
              <a:t>толаси</a:t>
            </a:r>
            <a:r>
              <a:rPr lang="ru-RU" sz="2000" dirty="0">
                <a:latin typeface="+mn-lt"/>
              </a:rPr>
              <a:t> </a:t>
            </a:r>
            <a:r>
              <a:rPr lang="ru-RU" sz="2000" dirty="0" err="1">
                <a:latin typeface="+mn-lt"/>
              </a:rPr>
              <a:t>таъминлаш</a:t>
            </a:r>
            <a:r>
              <a:rPr lang="ru-RU" sz="2000" dirty="0">
                <a:latin typeface="+mn-lt"/>
              </a:rPr>
              <a:t> </a:t>
            </a:r>
            <a:r>
              <a:rPr lang="ru-RU" sz="2000" dirty="0" err="1">
                <a:latin typeface="+mn-lt"/>
              </a:rPr>
              <a:t>манбаи</a:t>
            </a:r>
            <a:r>
              <a:rPr lang="ru-RU" sz="2000" dirty="0">
                <a:latin typeface="+mn-lt"/>
              </a:rPr>
              <a:t> Е </a:t>
            </a:r>
            <a:r>
              <a:rPr lang="ru-RU" sz="2000" dirty="0" err="1">
                <a:latin typeface="+mn-lt"/>
              </a:rPr>
              <a:t>нинг</a:t>
            </a:r>
            <a:r>
              <a:rPr lang="ru-RU" sz="2000" dirty="0">
                <a:latin typeface="+mn-lt"/>
              </a:rPr>
              <a:t> </a:t>
            </a:r>
            <a:r>
              <a:rPr lang="ru-RU" sz="2000" dirty="0" err="1">
                <a:latin typeface="+mn-lt"/>
              </a:rPr>
              <a:t>ўзгармас</a:t>
            </a:r>
            <a:r>
              <a:rPr lang="ru-RU" sz="2000" dirty="0">
                <a:latin typeface="+mn-lt"/>
              </a:rPr>
              <a:t> </a:t>
            </a:r>
            <a:r>
              <a:rPr lang="ru-RU" sz="2000" dirty="0" err="1">
                <a:latin typeface="+mn-lt"/>
              </a:rPr>
              <a:t>токидан</a:t>
            </a:r>
            <a:r>
              <a:rPr lang="ru-RU" sz="2000" dirty="0">
                <a:latin typeface="+mn-lt"/>
              </a:rPr>
              <a:t> </a:t>
            </a:r>
            <a:r>
              <a:rPr lang="ru-RU" sz="2000" dirty="0" err="1">
                <a:latin typeface="+mn-lt"/>
              </a:rPr>
              <a:t>чўғланади</a:t>
            </a:r>
            <a:r>
              <a:rPr lang="ru-RU" sz="2000" dirty="0">
                <a:latin typeface="+mn-lt"/>
              </a:rPr>
              <a:t>. </a:t>
            </a:r>
            <a:r>
              <a:rPr lang="ru-RU" sz="2000" dirty="0" err="1">
                <a:latin typeface="+mn-lt"/>
              </a:rPr>
              <a:t>Манбанинг</a:t>
            </a:r>
            <a:r>
              <a:rPr lang="ru-RU" sz="2000" dirty="0">
                <a:latin typeface="+mn-lt"/>
              </a:rPr>
              <a:t> </a:t>
            </a:r>
            <a:r>
              <a:rPr lang="ru-RU" sz="2000" dirty="0" err="1">
                <a:latin typeface="+mn-lt"/>
              </a:rPr>
              <a:t>кучланиши</a:t>
            </a:r>
            <a:r>
              <a:rPr lang="ru-RU" sz="2000" dirty="0">
                <a:latin typeface="+mn-lt"/>
              </a:rPr>
              <a:t> реостат R </a:t>
            </a:r>
            <a:r>
              <a:rPr lang="ru-RU" sz="2000" dirty="0" err="1">
                <a:latin typeface="+mn-lt"/>
              </a:rPr>
              <a:t>ёрдамида</a:t>
            </a:r>
            <a:r>
              <a:rPr lang="ru-RU" sz="2000" dirty="0">
                <a:latin typeface="+mn-lt"/>
              </a:rPr>
              <a:t> </a:t>
            </a:r>
            <a:r>
              <a:rPr lang="ru-RU" sz="2000" dirty="0" err="1">
                <a:latin typeface="+mn-lt"/>
              </a:rPr>
              <a:t>секин-аста</a:t>
            </a:r>
            <a:r>
              <a:rPr lang="ru-RU" sz="2000" dirty="0">
                <a:latin typeface="+mn-lt"/>
              </a:rPr>
              <a:t> </a:t>
            </a:r>
            <a:r>
              <a:rPr lang="ru-RU" sz="2000" dirty="0" err="1">
                <a:latin typeface="+mn-lt"/>
              </a:rPr>
              <a:t>ростлаш</a:t>
            </a:r>
            <a:r>
              <a:rPr lang="ru-RU" sz="2000" dirty="0">
                <a:latin typeface="+mn-lt"/>
              </a:rPr>
              <a:t> </a:t>
            </a:r>
            <a:r>
              <a:rPr lang="ru-RU" sz="2000" dirty="0" err="1">
                <a:latin typeface="+mn-lt"/>
              </a:rPr>
              <a:t>йўли</a:t>
            </a:r>
            <a:r>
              <a:rPr lang="ru-RU" sz="2000" dirty="0">
                <a:latin typeface="+mn-lt"/>
              </a:rPr>
              <a:t> </a:t>
            </a:r>
            <a:r>
              <a:rPr lang="ru-RU" sz="2000" dirty="0" err="1">
                <a:latin typeface="+mn-lt"/>
              </a:rPr>
              <a:t>билан</a:t>
            </a:r>
            <a:r>
              <a:rPr lang="ru-RU" sz="2000" dirty="0">
                <a:latin typeface="+mn-lt"/>
              </a:rPr>
              <a:t> объект </a:t>
            </a:r>
            <a:r>
              <a:rPr lang="ru-RU" sz="2000" dirty="0" err="1">
                <a:latin typeface="+mn-lt"/>
              </a:rPr>
              <a:t>ва</a:t>
            </a:r>
            <a:r>
              <a:rPr lang="ru-RU" sz="2000" dirty="0">
                <a:latin typeface="+mn-lt"/>
              </a:rPr>
              <a:t> тола </a:t>
            </a:r>
            <a:r>
              <a:rPr lang="ru-RU" sz="2000" dirty="0" err="1">
                <a:latin typeface="+mn-lt"/>
              </a:rPr>
              <a:t>равшанликлари</a:t>
            </a:r>
            <a:r>
              <a:rPr lang="ru-RU" sz="2000" dirty="0">
                <a:latin typeface="+mn-lt"/>
              </a:rPr>
              <a:t> </a:t>
            </a:r>
            <a:r>
              <a:rPr lang="ru-RU" sz="2000" dirty="0" err="1">
                <a:latin typeface="+mn-lt"/>
              </a:rPr>
              <a:t>тенглашгунча</a:t>
            </a:r>
            <a:r>
              <a:rPr lang="ru-RU" sz="2000" dirty="0">
                <a:latin typeface="+mn-lt"/>
              </a:rPr>
              <a:t> </a:t>
            </a:r>
            <a:r>
              <a:rPr lang="ru-RU" sz="2000" dirty="0" err="1">
                <a:latin typeface="+mn-lt"/>
              </a:rPr>
              <a:t>ошириб</a:t>
            </a:r>
            <a:r>
              <a:rPr lang="ru-RU" sz="2000" dirty="0">
                <a:latin typeface="+mn-lt"/>
              </a:rPr>
              <a:t> </a:t>
            </a:r>
            <a:r>
              <a:rPr lang="ru-RU" sz="2000" dirty="0" err="1">
                <a:latin typeface="+mn-lt"/>
              </a:rPr>
              <a:t>борилади</a:t>
            </a:r>
            <a:r>
              <a:rPr lang="ru-RU" sz="2000" dirty="0">
                <a:latin typeface="+mn-lt"/>
              </a:rPr>
              <a:t>. Шу </a:t>
            </a:r>
            <a:r>
              <a:rPr lang="ru-RU" sz="2000" dirty="0" err="1">
                <a:latin typeface="+mn-lt"/>
              </a:rPr>
              <a:t>пайт</a:t>
            </a:r>
            <a:r>
              <a:rPr lang="ru-RU" sz="2000" dirty="0">
                <a:latin typeface="+mn-lt"/>
              </a:rPr>
              <a:t> объект </a:t>
            </a:r>
            <a:r>
              <a:rPr lang="ru-RU" sz="2000" dirty="0" err="1">
                <a:latin typeface="+mn-lt"/>
              </a:rPr>
              <a:t>тасвири</a:t>
            </a:r>
            <a:r>
              <a:rPr lang="ru-RU" sz="2000" dirty="0">
                <a:latin typeface="+mn-lt"/>
              </a:rPr>
              <a:t> </a:t>
            </a:r>
            <a:r>
              <a:rPr lang="ru-RU" sz="2000" dirty="0" err="1">
                <a:latin typeface="+mn-lt"/>
              </a:rPr>
              <a:t>билан</a:t>
            </a:r>
            <a:r>
              <a:rPr lang="ru-RU" sz="2000" dirty="0">
                <a:latin typeface="+mn-lt"/>
              </a:rPr>
              <a:t> </a:t>
            </a:r>
            <a:r>
              <a:rPr lang="ru-RU" sz="2000" dirty="0" err="1">
                <a:latin typeface="+mn-lt"/>
              </a:rPr>
              <a:t>кесишган</a:t>
            </a:r>
            <a:r>
              <a:rPr lang="ru-RU" sz="2000" dirty="0">
                <a:latin typeface="+mn-lt"/>
              </a:rPr>
              <a:t> </a:t>
            </a:r>
            <a:r>
              <a:rPr lang="ru-RU" sz="2000" dirty="0" err="1">
                <a:latin typeface="+mn-lt"/>
              </a:rPr>
              <a:t>толанинг</a:t>
            </a:r>
            <a:r>
              <a:rPr lang="ru-RU" sz="2000" dirty="0">
                <a:latin typeface="+mn-lt"/>
              </a:rPr>
              <a:t> </a:t>
            </a:r>
            <a:r>
              <a:rPr lang="ru-RU" sz="2000" dirty="0" err="1">
                <a:latin typeface="+mn-lt"/>
              </a:rPr>
              <a:t>қисми</a:t>
            </a:r>
            <a:r>
              <a:rPr lang="ru-RU" sz="2000" dirty="0">
                <a:latin typeface="+mn-lt"/>
              </a:rPr>
              <a:t>, </a:t>
            </a:r>
            <a:r>
              <a:rPr lang="ru-RU" sz="2000" dirty="0" err="1">
                <a:latin typeface="+mn-lt"/>
              </a:rPr>
              <a:t>расмда</a:t>
            </a:r>
            <a:r>
              <a:rPr lang="ru-RU" sz="2000" dirty="0">
                <a:latin typeface="+mn-lt"/>
              </a:rPr>
              <a:t> </a:t>
            </a:r>
            <a:r>
              <a:rPr lang="ru-RU" sz="2000" dirty="0" err="1">
                <a:latin typeface="+mn-lt"/>
              </a:rPr>
              <a:t>кўрсатилганидек</a:t>
            </a:r>
            <a:r>
              <a:rPr lang="ru-RU" sz="2000" dirty="0">
                <a:latin typeface="+mn-lt"/>
              </a:rPr>
              <a:t>, </a:t>
            </a:r>
            <a:r>
              <a:rPr lang="ru-RU" sz="2000" dirty="0" err="1">
                <a:latin typeface="+mn-lt"/>
              </a:rPr>
              <a:t>йўқолиб</a:t>
            </a:r>
            <a:r>
              <a:rPr lang="ru-RU" sz="2000" dirty="0">
                <a:latin typeface="+mn-lt"/>
              </a:rPr>
              <a:t> </a:t>
            </a:r>
            <a:r>
              <a:rPr lang="ru-RU" sz="2000" dirty="0" err="1">
                <a:latin typeface="+mn-lt"/>
              </a:rPr>
              <a:t>кетади</a:t>
            </a:r>
            <a:r>
              <a:rPr lang="ru-RU" sz="2000" dirty="0">
                <a:latin typeface="+mn-lt"/>
              </a:rPr>
              <a:t>. </a:t>
            </a:r>
            <a:r>
              <a:rPr lang="ru-RU" sz="2000" dirty="0" err="1">
                <a:latin typeface="+mn-lt"/>
              </a:rPr>
              <a:t>Равшанликлари</a:t>
            </a:r>
            <a:r>
              <a:rPr lang="ru-RU" sz="2000" dirty="0">
                <a:latin typeface="+mn-lt"/>
              </a:rPr>
              <a:t> </a:t>
            </a:r>
            <a:r>
              <a:rPr lang="ru-RU" sz="2000" dirty="0" err="1">
                <a:latin typeface="+mn-lt"/>
              </a:rPr>
              <a:t>тенглашгандан</a:t>
            </a:r>
            <a:r>
              <a:rPr lang="ru-RU" sz="2000" dirty="0">
                <a:latin typeface="+mn-lt"/>
              </a:rPr>
              <a:t> </a:t>
            </a:r>
            <a:r>
              <a:rPr lang="ru-RU" sz="2000" dirty="0" err="1">
                <a:latin typeface="+mn-lt"/>
              </a:rPr>
              <a:t>сўнг</a:t>
            </a:r>
            <a:r>
              <a:rPr lang="ru-RU" sz="2000" dirty="0">
                <a:latin typeface="+mn-lt"/>
              </a:rPr>
              <a:t> ток </a:t>
            </a:r>
            <a:r>
              <a:rPr lang="ru-RU" sz="2000" dirty="0" err="1">
                <a:latin typeface="+mn-lt"/>
              </a:rPr>
              <a:t>кучини</a:t>
            </a:r>
            <a:r>
              <a:rPr lang="ru-RU" sz="2000" dirty="0">
                <a:latin typeface="+mn-lt"/>
              </a:rPr>
              <a:t> </a:t>
            </a:r>
            <a:r>
              <a:rPr lang="ru-RU" sz="2000" dirty="0" err="1">
                <a:latin typeface="+mn-lt"/>
              </a:rPr>
              <a:t>ёки</a:t>
            </a:r>
            <a:r>
              <a:rPr lang="ru-RU" sz="2000" dirty="0">
                <a:latin typeface="+mn-lt"/>
              </a:rPr>
              <a:t> лампа </a:t>
            </a:r>
            <a:r>
              <a:rPr lang="ru-RU" sz="2000" dirty="0" err="1">
                <a:latin typeface="+mn-lt"/>
              </a:rPr>
              <a:t>кучланишини</a:t>
            </a:r>
            <a:r>
              <a:rPr lang="ru-RU" sz="2000" dirty="0">
                <a:latin typeface="+mn-lt"/>
              </a:rPr>
              <a:t> </a:t>
            </a:r>
            <a:r>
              <a:rPr lang="ru-RU" sz="2000" dirty="0" err="1">
                <a:latin typeface="+mn-lt"/>
              </a:rPr>
              <a:t>ўлчайдиган</a:t>
            </a:r>
            <a:r>
              <a:rPr lang="ru-RU" sz="2000" dirty="0">
                <a:latin typeface="+mn-lt"/>
              </a:rPr>
              <a:t> </a:t>
            </a:r>
            <a:r>
              <a:rPr lang="ru-RU" sz="2000" dirty="0" err="1">
                <a:latin typeface="+mn-lt"/>
              </a:rPr>
              <a:t>асбоб</a:t>
            </a:r>
            <a:r>
              <a:rPr lang="ru-RU" sz="2000" dirty="0">
                <a:latin typeface="+mn-lt"/>
              </a:rPr>
              <a:t> </a:t>
            </a:r>
            <a:r>
              <a:rPr lang="ru-RU" sz="2000" dirty="0" err="1">
                <a:latin typeface="+mn-lt"/>
              </a:rPr>
              <a:t>билан</a:t>
            </a:r>
            <a:r>
              <a:rPr lang="ru-RU" sz="2000" dirty="0">
                <a:latin typeface="+mn-lt"/>
              </a:rPr>
              <a:t> пирометр </a:t>
            </a:r>
            <a:r>
              <a:rPr lang="ru-RU" sz="2000" dirty="0" err="1">
                <a:latin typeface="+mn-lt"/>
              </a:rPr>
              <a:t>кўрсатишлари</a:t>
            </a:r>
            <a:r>
              <a:rPr lang="ru-RU" sz="2000" dirty="0">
                <a:latin typeface="+mn-lt"/>
              </a:rPr>
              <a:t> </a:t>
            </a:r>
            <a:r>
              <a:rPr lang="ru-RU" sz="2000" dirty="0" err="1">
                <a:latin typeface="+mn-lt"/>
              </a:rPr>
              <a:t>ҳисобланади</a:t>
            </a:r>
            <a:r>
              <a:rPr lang="ru-RU" sz="2000" dirty="0">
                <a:latin typeface="+mn-lt"/>
              </a:rPr>
              <a:t>.</a:t>
            </a:r>
          </a:p>
          <a:p>
            <a:pPr algn="just"/>
            <a:r>
              <a:rPr lang="ru-RU" sz="2000" dirty="0">
                <a:latin typeface="+mn-lt"/>
              </a:rPr>
              <a:t>Оптик </a:t>
            </a:r>
            <a:r>
              <a:rPr lang="ru-RU" sz="2000" dirty="0" err="1">
                <a:latin typeface="+mn-lt"/>
              </a:rPr>
              <a:t>пирометрларнинг</a:t>
            </a:r>
            <a:r>
              <a:rPr lang="ru-RU" sz="2000" dirty="0">
                <a:latin typeface="+mn-lt"/>
              </a:rPr>
              <a:t> </a:t>
            </a:r>
            <a:r>
              <a:rPr lang="ru-RU" sz="2000" dirty="0" err="1">
                <a:latin typeface="+mn-lt"/>
              </a:rPr>
              <a:t>ҳароратни</a:t>
            </a:r>
            <a:r>
              <a:rPr lang="ru-RU" sz="2000" dirty="0">
                <a:latin typeface="+mn-lt"/>
              </a:rPr>
              <a:t> </a:t>
            </a:r>
            <a:r>
              <a:rPr lang="ru-RU" sz="2000" dirty="0" err="1">
                <a:latin typeface="+mn-lt"/>
              </a:rPr>
              <a:t>ўлчаш</a:t>
            </a:r>
            <a:r>
              <a:rPr lang="ru-RU" sz="2000" dirty="0">
                <a:latin typeface="+mn-lt"/>
              </a:rPr>
              <a:t> </a:t>
            </a:r>
            <a:r>
              <a:rPr lang="ru-RU" sz="2000" dirty="0" err="1">
                <a:latin typeface="+mn-lt"/>
              </a:rPr>
              <a:t>оралиғи</a:t>
            </a:r>
            <a:r>
              <a:rPr lang="ru-RU" sz="2000" dirty="0">
                <a:latin typeface="+mn-lt"/>
              </a:rPr>
              <a:t> 800°С дан 10000°С  </a:t>
            </a:r>
            <a:r>
              <a:rPr lang="ru-RU" sz="2000" dirty="0" err="1">
                <a:latin typeface="+mn-lt"/>
              </a:rPr>
              <a:t>гача</a:t>
            </a:r>
            <a:r>
              <a:rPr lang="ru-RU" sz="2000" dirty="0">
                <a:latin typeface="+mn-lt"/>
              </a:rPr>
              <a:t>. </a:t>
            </a:r>
            <a:r>
              <a:rPr lang="ru-RU" sz="2000" dirty="0" err="1">
                <a:latin typeface="+mn-lt"/>
              </a:rPr>
              <a:t>Йўл</a:t>
            </a:r>
            <a:r>
              <a:rPr lang="ru-RU" sz="2000" dirty="0">
                <a:latin typeface="+mn-lt"/>
              </a:rPr>
              <a:t> </a:t>
            </a:r>
            <a:r>
              <a:rPr lang="ru-RU" sz="2000" dirty="0" err="1">
                <a:latin typeface="+mn-lt"/>
              </a:rPr>
              <a:t>қўйиладиган</a:t>
            </a:r>
            <a:r>
              <a:rPr lang="ru-RU" sz="2000" dirty="0">
                <a:latin typeface="+mn-lt"/>
              </a:rPr>
              <a:t> </a:t>
            </a:r>
            <a:r>
              <a:rPr lang="ru-RU" sz="2000" dirty="0" err="1">
                <a:latin typeface="+mn-lt"/>
              </a:rPr>
              <a:t>асосий</a:t>
            </a:r>
            <a:r>
              <a:rPr lang="ru-RU" sz="2000" dirty="0">
                <a:latin typeface="+mn-lt"/>
              </a:rPr>
              <a:t> </a:t>
            </a:r>
            <a:r>
              <a:rPr lang="ru-RU" sz="2000" dirty="0" err="1">
                <a:latin typeface="+mn-lt"/>
              </a:rPr>
              <a:t>хатоликлар</a:t>
            </a:r>
            <a:r>
              <a:rPr lang="ru-RU" sz="2000" dirty="0">
                <a:latin typeface="+mn-lt"/>
              </a:rPr>
              <a:t> </a:t>
            </a:r>
            <a:r>
              <a:rPr lang="ru-RU" sz="2000" dirty="0" err="1">
                <a:latin typeface="+mn-lt"/>
              </a:rPr>
              <a:t>чегараси</a:t>
            </a:r>
            <a:r>
              <a:rPr lang="ru-RU" sz="2000" dirty="0">
                <a:latin typeface="+mn-lt"/>
              </a:rPr>
              <a:t> ±1,5% дан </a:t>
            </a:r>
            <a:r>
              <a:rPr lang="ru-RU" sz="2000" dirty="0" err="1">
                <a:latin typeface="+mn-lt"/>
              </a:rPr>
              <a:t>ошмайди</a:t>
            </a:r>
            <a:endParaRPr lang="ru-RU" sz="2000" dirty="0">
              <a:latin typeface="+mn-lt"/>
            </a:endParaRPr>
          </a:p>
        </p:txBody>
      </p:sp>
      <p:sp>
        <p:nvSpPr>
          <p:cNvPr id="6" name="Нижний колонтитул 5"/>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7" name="4.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22925"/>
            <a:ext cx="609600" cy="609600"/>
          </a:xfrm>
          <a:prstGeom prst="rect">
            <a:avLst/>
          </a:prstGeom>
        </p:spPr>
      </p:pic>
    </p:spTree>
    <p:extLst>
      <p:ext uri="{BB962C8B-B14F-4D97-AF65-F5344CB8AC3E}">
        <p14:creationId xmlns:p14="http://schemas.microsoft.com/office/powerpoint/2010/main" val="3411398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093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pic>
        <p:nvPicPr>
          <p:cNvPr id="18434" name="Picture 2" descr="1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5406" y="746219"/>
            <a:ext cx="5802767" cy="5134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Заголовок 1"/>
          <p:cNvSpPr>
            <a:spLocks noGrp="1"/>
          </p:cNvSpPr>
          <p:nvPr>
            <p:ph type="title"/>
          </p:nvPr>
        </p:nvSpPr>
        <p:spPr>
          <a:xfrm>
            <a:off x="1467934" y="228600"/>
            <a:ext cx="9692640" cy="316820"/>
          </a:xfrm>
        </p:spPr>
        <p:txBody>
          <a:bodyPr>
            <a:noAutofit/>
          </a:bodyPr>
          <a:lstStyle/>
          <a:p>
            <a:pPr algn="r"/>
            <a:r>
              <a:rPr lang="uz-Cyrl-UZ" sz="2000" b="1" dirty="0" smtClean="0"/>
              <a:t>Нурланиш пирометрлари</a:t>
            </a:r>
            <a:endParaRPr lang="ru-RU" sz="2000" dirty="0"/>
          </a:p>
        </p:txBody>
      </p:sp>
      <p:sp>
        <p:nvSpPr>
          <p:cNvPr id="6" name="Прямоугольник 5"/>
          <p:cNvSpPr/>
          <p:nvPr/>
        </p:nvSpPr>
        <p:spPr>
          <a:xfrm>
            <a:off x="493486" y="5934670"/>
            <a:ext cx="10160000" cy="923330"/>
          </a:xfrm>
          <a:prstGeom prst="rect">
            <a:avLst/>
          </a:prstGeom>
        </p:spPr>
        <p:txBody>
          <a:bodyPr wrap="square">
            <a:spAutoFit/>
          </a:bodyPr>
          <a:lstStyle/>
          <a:p>
            <a:pPr indent="450215" algn="ctr">
              <a:spcAft>
                <a:spcPts val="0"/>
              </a:spcAft>
            </a:pPr>
            <a:r>
              <a:rPr lang="uz-Cyrl-UZ" i="1" dirty="0" smtClean="0">
                <a:latin typeface="Times New Roman" panose="02020603050405020304" pitchFamily="18" charset="0"/>
                <a:ea typeface="Times New Roman" panose="02020603050405020304" pitchFamily="18" charset="0"/>
              </a:rPr>
              <a:t>4 </a:t>
            </a:r>
            <a:r>
              <a:rPr lang="uz-Cyrl-UZ" i="1" dirty="0">
                <a:latin typeface="Times New Roman" panose="02020603050405020304" pitchFamily="18" charset="0"/>
                <a:ea typeface="Times New Roman" panose="02020603050405020304" pitchFamily="18" charset="0"/>
              </a:rPr>
              <a:t>– расм. </a:t>
            </a:r>
            <a:r>
              <a:rPr lang="uz-Cyrl-UZ" b="1" dirty="0">
                <a:latin typeface="Times New Roman" panose="02020603050405020304" pitchFamily="18" charset="0"/>
                <a:ea typeface="Times New Roman" panose="02020603050405020304" pitchFamily="18" charset="0"/>
              </a:rPr>
              <a:t>Оптик пирометрнинг принципиал схемаси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Оптик пирометр </a:t>
            </a:r>
            <a:r>
              <a:rPr lang="ru-RU" dirty="0" err="1">
                <a:latin typeface="Times New Roman" panose="02020603050405020304" pitchFamily="18" charset="0"/>
                <a:ea typeface="Times New Roman" panose="02020603050405020304" pitchFamily="18" charset="0"/>
              </a:rPr>
              <a:t>кўчма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асбобдир</a:t>
            </a:r>
            <a:r>
              <a:rPr lang="ru-RU" dirty="0">
                <a:latin typeface="Times New Roman" panose="02020603050405020304" pitchFamily="18" charset="0"/>
                <a:ea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узлуксиз</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ҳароратни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қайд</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эмас</a:t>
            </a:r>
            <a:r>
              <a:rPr lang="ru-RU"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Назоратнинг технологик асбоблари</a:t>
            </a:r>
            <a:endParaRPr lang="en-US" dirty="0"/>
          </a:p>
        </p:txBody>
      </p:sp>
    </p:spTree>
    <p:extLst>
      <p:ext uri="{BB962C8B-B14F-4D97-AF65-F5344CB8AC3E}">
        <p14:creationId xmlns:p14="http://schemas.microsoft.com/office/powerpoint/2010/main" val="325927841"/>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306</TotalTime>
  <Words>1128</Words>
  <Application>Microsoft Office PowerPoint</Application>
  <PresentationFormat>Широкоэкранный</PresentationFormat>
  <Paragraphs>136</Paragraphs>
  <Slides>15</Slides>
  <Notes>0</Notes>
  <HiddenSlides>0</HiddenSlides>
  <MMClips>14</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22" baseType="lpstr">
      <vt:lpstr>Arial</vt:lpstr>
      <vt:lpstr>Calibri</vt:lpstr>
      <vt:lpstr>Century Schoolbook</vt:lpstr>
      <vt:lpstr>Times New Roman</vt:lpstr>
      <vt:lpstr>Wingdings 2</vt:lpstr>
      <vt:lpstr>View</vt:lpstr>
      <vt:lpstr>Формула</vt:lpstr>
      <vt:lpstr>4-мавзу: Температурани ўлчаш усуллари</vt:lpstr>
      <vt:lpstr>Температурани ўлчовчи асбобларни таснифи</vt:lpstr>
      <vt:lpstr>Температурани ўлчовчи асбобларни таснифи</vt:lpstr>
      <vt:lpstr>Кенгайиш  термометрлари</vt:lpstr>
      <vt:lpstr>Кенгайиш  термометрлари</vt:lpstr>
      <vt:lpstr>№1 расм  </vt:lpstr>
      <vt:lpstr>Манометрик термометрлар</vt:lpstr>
      <vt:lpstr>Манометрик термометрлар</vt:lpstr>
      <vt:lpstr>Электр қаршилик термометрлари</vt:lpstr>
      <vt:lpstr>Электр қаршилик термометрлари</vt:lpstr>
      <vt:lpstr>Термоэлектрик пирометрлар</vt:lpstr>
      <vt:lpstr>Термоэлектрик пирометрлар</vt:lpstr>
      <vt:lpstr>Нурланиш пирометрлари</vt:lpstr>
      <vt:lpstr>Нурланиш пирометрлари</vt:lpstr>
      <vt:lpstr>Нурланиш пирометрлари</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28</cp:revision>
  <dcterms:created xsi:type="dcterms:W3CDTF">2019-04-14T07:26:13Z</dcterms:created>
  <dcterms:modified xsi:type="dcterms:W3CDTF">2019-04-18T05:30:17Z</dcterms:modified>
</cp:coreProperties>
</file>