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91" r:id="rId8"/>
    <p:sldId id="292" r:id="rId9"/>
    <p:sldId id="263" r:id="rId10"/>
    <p:sldId id="264" r:id="rId11"/>
    <p:sldId id="265" r:id="rId12"/>
    <p:sldId id="266" r:id="rId13"/>
    <p:sldId id="267" r:id="rId14"/>
    <p:sldId id="268" r:id="rId15"/>
    <p:sldId id="261" r:id="rId16"/>
    <p:sldId id="269" r:id="rId17"/>
    <p:sldId id="270" r:id="rId18"/>
    <p:sldId id="275" r:id="rId19"/>
    <p:sldId id="276" r:id="rId20"/>
    <p:sldId id="277" r:id="rId21"/>
    <p:sldId id="271" r:id="rId22"/>
    <p:sldId id="272" r:id="rId23"/>
    <p:sldId id="273" r:id="rId24"/>
    <p:sldId id="274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6" r:id="rId33"/>
    <p:sldId id="287" r:id="rId34"/>
    <p:sldId id="285" r:id="rId35"/>
    <p:sldId id="288" r:id="rId36"/>
    <p:sldId id="289" r:id="rId37"/>
    <p:sldId id="290" r:id="rId38"/>
    <p:sldId id="296" r:id="rId39"/>
    <p:sldId id="293" r:id="rId40"/>
    <p:sldId id="294" r:id="rId41"/>
    <p:sldId id="295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6897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85610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7442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559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11297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84104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58268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94717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93105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68678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7923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63AE0-E04D-4E7E-879F-791318CCF7E2}" type="datetimeFigureOut">
              <a:rPr lang="en-AU" smtClean="0"/>
              <a:t>29/09/2022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ADE6D-DBB6-4BF0-9D5C-94EDD766A7B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25467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vestopedia.com/terms/r/rateofreturn.asp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302" y="465541"/>
            <a:ext cx="9144000" cy="1749625"/>
          </a:xfrm>
        </p:spPr>
        <p:txBody>
          <a:bodyPr>
            <a:normAutofit/>
          </a:bodyPr>
          <a:lstStyle/>
          <a:p>
            <a:r>
              <a:rPr lang="en-A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TITLE: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ECONOMIC ANALYSIS</a:t>
            </a:r>
            <a:endParaRPr lang="en-AU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1690" y="2489874"/>
            <a:ext cx="9144000" cy="4146998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3 - (Week 4) </a:t>
            </a:r>
          </a:p>
          <a:p>
            <a:r>
              <a:rPr lang="en-A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METHODOLOGIES OF ENGINEERING ECONOMIC ANALYSIS</a:t>
            </a: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– 4</a:t>
            </a:r>
          </a:p>
          <a:p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MARR, Equivalent Worth Method, Rate of Return Method (IRR) 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3749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390883"/>
            <a:ext cx="10515600" cy="1325563"/>
          </a:xfrm>
        </p:spPr>
        <p:txBody>
          <a:bodyPr/>
          <a:lstStyle/>
          <a:p>
            <a:r>
              <a:rPr lang="en-A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4"/>
            <a:ext cx="9606566" cy="4806995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studying this lecture students will be able to learn: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Minimum Attractive rate of Return (MARR)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equivalent worth method (Present Worth, Future Worth, and Annual Worth).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rate of return method, Internal rate of return (IRR) 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81116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625" y="390883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048" y="1336228"/>
            <a:ext cx="9606566" cy="5038814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an organization have a huge sum of money in the investment pool and there are many alternatives (projects) whose initial investment cost and annual revenues are known then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has to select the best alternative among the different projects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worthiness of the project has to be determined,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Whether a proposed project can generate revenue or not to recover the invested capital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[1]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717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Methods for determining worthiness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4966" y="1825625"/>
            <a:ext cx="5794420" cy="4703964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Equivalent Worth Method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Present worth method (PW)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Future worth method  (FW)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Annual worth method  (AW)</a:t>
            </a:r>
          </a:p>
          <a:p>
            <a:pPr marL="0" lvl="0" indent="0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Rate of Return Method</a:t>
            </a:r>
            <a:endParaRPr lang="en-AU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Internal rate of return (IRR)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External rate of return (ERR)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Rectangle 3"/>
          <p:cNvSpPr/>
          <p:nvPr/>
        </p:nvSpPr>
        <p:spPr>
          <a:xfrm>
            <a:off x="5661338" y="1848208"/>
            <a:ext cx="5692462" cy="3892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 Cost Analysis (B/C ratio)</a:t>
            </a:r>
            <a:endParaRPr lang="en-AU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Conventional B/C</a:t>
            </a:r>
            <a:endParaRPr lang="en-A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Modified B/C</a:t>
            </a:r>
            <a:endParaRPr lang="en-A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Payback Period Method </a:t>
            </a:r>
            <a:endParaRPr lang="en-AU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Simple payback period </a:t>
            </a:r>
            <a:endParaRPr lang="en-A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Discounted payback period </a:t>
            </a:r>
            <a:endParaRPr lang="en-A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358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Minimum Attractive Rate of Return 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291" y="1593803"/>
            <a:ext cx="9580808" cy="5154725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minimum attractive rate of return (MARR) is the interest rate at which a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 can always earn or borrow money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rate set by an organization to designate the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lowest level return that makes an investment acceptable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[3]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MARR is determined from the opportunity cost viewpoint, which results from the capital rationing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phenomenon.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Capital rationing refers to the situation where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funds available for capital investment are not sufficient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cover potentially acceptable projects.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758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7978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Minimum Attractive Rate of Return (Cont’d….) 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006" y="1117649"/>
            <a:ext cx="9370372" cy="5373667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generally dictated by management considering the following points: [2]</a:t>
            </a:r>
            <a:endParaRPr lang="en-AU" sz="33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amount of money available for investment - Source and cost of these funds (equity, borrowed funds etc.) </a:t>
            </a:r>
            <a:endParaRPr lang="en-AU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good project available for investment </a:t>
            </a:r>
            <a:endParaRPr lang="en-AU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amount of perceived risk associated with the investment</a:t>
            </a:r>
            <a:endParaRPr lang="en-AU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type of organization involved (government, public, private)</a:t>
            </a:r>
            <a:endParaRPr lang="en-AU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181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Determination of MARR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785104" y="1120935"/>
            <a:ext cx="7355541" cy="4921623"/>
            <a:chOff x="741" y="1895"/>
            <a:chExt cx="6996" cy="5012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210" y="3823"/>
              <a:ext cx="552" cy="2563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AU"/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2762" y="4199"/>
              <a:ext cx="540" cy="2187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AU"/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3302" y="4375"/>
              <a:ext cx="540" cy="2011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AU"/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3842" y="4552"/>
              <a:ext cx="540" cy="1834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AU"/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4382" y="4935"/>
              <a:ext cx="453" cy="1451"/>
            </a:xfrm>
            <a:prstGeom prst="rect">
              <a:avLst/>
            </a:prstGeom>
            <a:solidFill>
              <a:schemeClr val="accent4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  <a:ex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AU"/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835" y="5154"/>
              <a:ext cx="321" cy="1232"/>
            </a:xfrm>
            <a:prstGeom prst="rect">
              <a:avLst/>
            </a:prstGeom>
            <a:solidFill>
              <a:schemeClr val="accent4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AU"/>
            </a:p>
          </p:txBody>
        </p:sp>
        <p:cxnSp>
          <p:nvCxnSpPr>
            <p:cNvPr id="12" name="Line 1686"/>
            <p:cNvCxnSpPr>
              <a:cxnSpLocks noChangeShapeType="1"/>
            </p:cNvCxnSpPr>
            <p:nvPr/>
          </p:nvCxnSpPr>
          <p:spPr bwMode="auto">
            <a:xfrm>
              <a:off x="5193" y="6379"/>
              <a:ext cx="1035" cy="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" name="Text Box 1688"/>
            <p:cNvSpPr txBox="1">
              <a:spLocks noChangeArrowheads="1"/>
            </p:cNvSpPr>
            <p:nvPr/>
          </p:nvSpPr>
          <p:spPr bwMode="auto">
            <a:xfrm>
              <a:off x="5871" y="6488"/>
              <a:ext cx="1866" cy="41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x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 smtClean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$ </a:t>
              </a:r>
              <a:r>
                <a:rPr lang="en-US" sz="2000" b="1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in million</a:t>
              </a:r>
              <a:endParaRPr lang="en-AU" sz="2000" b="1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689"/>
            <p:cNvSpPr txBox="1">
              <a:spLocks noChangeArrowheads="1"/>
            </p:cNvSpPr>
            <p:nvPr/>
          </p:nvSpPr>
          <p:spPr bwMode="auto">
            <a:xfrm>
              <a:off x="741" y="2914"/>
              <a:ext cx="540" cy="30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vert270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Annual rate of profit (%)</a:t>
              </a:r>
              <a:endParaRPr lang="en-AU" sz="2000" b="1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 Box 1690"/>
            <p:cNvSpPr txBox="1">
              <a:spLocks noChangeArrowheads="1"/>
            </p:cNvSpPr>
            <p:nvPr/>
          </p:nvSpPr>
          <p:spPr bwMode="auto">
            <a:xfrm>
              <a:off x="1682" y="3463"/>
              <a:ext cx="540" cy="36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800" b="1">
                  <a:effectLst/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A</a:t>
              </a:r>
              <a:endParaRPr lang="en-AU" sz="1100">
                <a:effectLst/>
                <a:latin typeface="Constantia" panose="02030602050306030303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 Box 1691"/>
            <p:cNvSpPr txBox="1">
              <a:spLocks noChangeArrowheads="1"/>
            </p:cNvSpPr>
            <p:nvPr/>
          </p:nvSpPr>
          <p:spPr bwMode="auto">
            <a:xfrm>
              <a:off x="2222" y="3845"/>
              <a:ext cx="540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B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Text Box 1692"/>
            <p:cNvSpPr txBox="1">
              <a:spLocks noChangeArrowheads="1"/>
            </p:cNvSpPr>
            <p:nvPr/>
          </p:nvSpPr>
          <p:spPr bwMode="auto">
            <a:xfrm>
              <a:off x="2838" y="4150"/>
              <a:ext cx="540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C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Text Box 1693"/>
            <p:cNvSpPr txBox="1">
              <a:spLocks noChangeArrowheads="1"/>
            </p:cNvSpPr>
            <p:nvPr/>
          </p:nvSpPr>
          <p:spPr bwMode="auto">
            <a:xfrm>
              <a:off x="3429" y="4538"/>
              <a:ext cx="540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D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Text Box 1694"/>
            <p:cNvSpPr txBox="1">
              <a:spLocks noChangeArrowheads="1"/>
            </p:cNvSpPr>
            <p:nvPr/>
          </p:nvSpPr>
          <p:spPr bwMode="auto">
            <a:xfrm>
              <a:off x="3958" y="4848"/>
              <a:ext cx="540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E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Text Box 1695"/>
            <p:cNvSpPr txBox="1">
              <a:spLocks noChangeArrowheads="1"/>
            </p:cNvSpPr>
            <p:nvPr/>
          </p:nvSpPr>
          <p:spPr bwMode="auto">
            <a:xfrm>
              <a:off x="4382" y="5395"/>
              <a:ext cx="540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F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Text Box 1696"/>
            <p:cNvSpPr txBox="1">
              <a:spLocks noChangeArrowheads="1"/>
            </p:cNvSpPr>
            <p:nvPr/>
          </p:nvSpPr>
          <p:spPr bwMode="auto">
            <a:xfrm>
              <a:off x="4835" y="5755"/>
              <a:ext cx="540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G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 Box 1697"/>
            <p:cNvSpPr txBox="1">
              <a:spLocks noChangeArrowheads="1"/>
            </p:cNvSpPr>
            <p:nvPr/>
          </p:nvSpPr>
          <p:spPr bwMode="auto">
            <a:xfrm>
              <a:off x="1430" y="5532"/>
              <a:ext cx="620" cy="49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x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5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1698"/>
            <p:cNvSpPr txBox="1">
              <a:spLocks noChangeArrowheads="1"/>
            </p:cNvSpPr>
            <p:nvPr/>
          </p:nvSpPr>
          <p:spPr bwMode="auto">
            <a:xfrm>
              <a:off x="1279" y="4677"/>
              <a:ext cx="811" cy="61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x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100" b="1" dirty="0">
                  <a:effectLst/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  </a:t>
              </a:r>
              <a:r>
                <a:rPr lang="en-US" sz="2000" b="1" dirty="0"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15</a:t>
              </a:r>
              <a:endParaRPr lang="en-AU" sz="2000" b="1" dirty="0">
                <a:latin typeface="Constantia" panose="02030602050306030303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Text Box 1699"/>
            <p:cNvSpPr txBox="1">
              <a:spLocks noChangeArrowheads="1"/>
            </p:cNvSpPr>
            <p:nvPr/>
          </p:nvSpPr>
          <p:spPr bwMode="auto">
            <a:xfrm>
              <a:off x="1254" y="3932"/>
              <a:ext cx="724" cy="49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x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100" b="1" dirty="0">
                  <a:effectLst/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  </a:t>
              </a:r>
              <a:r>
                <a:rPr lang="en-US" sz="2000" b="1" dirty="0"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25</a:t>
              </a:r>
              <a:endParaRPr lang="en-AU" sz="2000" b="1" dirty="0">
                <a:latin typeface="Constantia" panose="02030602050306030303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Text Box 1700"/>
            <p:cNvSpPr txBox="1">
              <a:spLocks noChangeArrowheads="1"/>
            </p:cNvSpPr>
            <p:nvPr/>
          </p:nvSpPr>
          <p:spPr bwMode="auto">
            <a:xfrm>
              <a:off x="1281" y="3581"/>
              <a:ext cx="620" cy="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30</a:t>
              </a:r>
              <a:endParaRPr lang="en-AU" sz="2000" b="1" dirty="0">
                <a:latin typeface="Constantia" panose="02030602050306030303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Text Box 1701"/>
            <p:cNvSpPr txBox="1">
              <a:spLocks noChangeArrowheads="1"/>
            </p:cNvSpPr>
            <p:nvPr/>
          </p:nvSpPr>
          <p:spPr bwMode="auto">
            <a:xfrm>
              <a:off x="1329" y="3127"/>
              <a:ext cx="620" cy="49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x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35</a:t>
              </a:r>
              <a:endParaRPr lang="en-AU" sz="2000" b="1" dirty="0">
                <a:latin typeface="Constantia" panose="02030602050306030303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8" name="Line 1702"/>
            <p:cNvCxnSpPr>
              <a:cxnSpLocks noChangeShapeType="1"/>
            </p:cNvCxnSpPr>
            <p:nvPr/>
          </p:nvCxnSpPr>
          <p:spPr bwMode="auto">
            <a:xfrm flipV="1">
              <a:off x="1682" y="1895"/>
              <a:ext cx="0" cy="143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9" name="Text Box 1703"/>
            <p:cNvSpPr txBox="1">
              <a:spLocks noChangeArrowheads="1"/>
            </p:cNvSpPr>
            <p:nvPr/>
          </p:nvSpPr>
          <p:spPr bwMode="auto">
            <a:xfrm>
              <a:off x="1293" y="4304"/>
              <a:ext cx="620" cy="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20</a:t>
              </a:r>
              <a:endParaRPr lang="en-AU" sz="2000" b="1" dirty="0">
                <a:latin typeface="Constantia" panose="02030602050306030303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Text Box 1704"/>
            <p:cNvSpPr txBox="1">
              <a:spLocks noChangeArrowheads="1"/>
            </p:cNvSpPr>
            <p:nvPr/>
          </p:nvSpPr>
          <p:spPr bwMode="auto">
            <a:xfrm>
              <a:off x="1281" y="5021"/>
              <a:ext cx="815" cy="49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x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100" b="1" dirty="0">
                  <a:effectLst/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  </a:t>
              </a:r>
              <a:r>
                <a:rPr lang="en-US" sz="2000" b="1" dirty="0"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10</a:t>
              </a:r>
              <a:endParaRPr lang="en-AU" sz="2000" b="1" dirty="0">
                <a:latin typeface="Constantia" panose="02030602050306030303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Rectangle 30"/>
            <p:cNvSpPr>
              <a:spLocks noChangeArrowheads="1"/>
            </p:cNvSpPr>
            <p:nvPr/>
          </p:nvSpPr>
          <p:spPr bwMode="auto">
            <a:xfrm>
              <a:off x="1682" y="3396"/>
              <a:ext cx="528" cy="2990"/>
            </a:xfrm>
            <a:prstGeom prst="rect">
              <a:avLst/>
            </a:prstGeom>
            <a:solidFill>
              <a:schemeClr val="bg2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AU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1694" y="4078"/>
              <a:ext cx="3228" cy="1740"/>
            </a:xfrm>
            <a:custGeom>
              <a:avLst/>
              <a:gdLst>
                <a:gd name="T0" fmla="*/ 0 w 3600"/>
                <a:gd name="T1" fmla="*/ 900 h 1410"/>
                <a:gd name="T2" fmla="*/ 1260 w 3600"/>
                <a:gd name="T3" fmla="*/ 1260 h 1410"/>
                <a:gd name="T4" fmla="*/ 3600 w 3600"/>
                <a:gd name="T5" fmla="*/ 0 h 1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00" h="1410">
                  <a:moveTo>
                    <a:pt x="0" y="900"/>
                  </a:moveTo>
                  <a:cubicBezTo>
                    <a:pt x="330" y="1155"/>
                    <a:pt x="660" y="1410"/>
                    <a:pt x="1260" y="1260"/>
                  </a:cubicBezTo>
                  <a:cubicBezTo>
                    <a:pt x="1860" y="1110"/>
                    <a:pt x="3210" y="210"/>
                    <a:pt x="3600" y="0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AU"/>
            </a:p>
          </p:txBody>
        </p:sp>
        <p:sp>
          <p:nvSpPr>
            <p:cNvPr id="33" name="Text Box 1707"/>
            <p:cNvSpPr txBox="1">
              <a:spLocks noChangeArrowheads="1"/>
            </p:cNvSpPr>
            <p:nvPr/>
          </p:nvSpPr>
          <p:spPr bwMode="auto">
            <a:xfrm>
              <a:off x="4642" y="3610"/>
              <a:ext cx="2067" cy="4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x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Capital Supply</a:t>
              </a:r>
              <a:endParaRPr lang="en-AU" sz="2000" b="1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4" name="AutoShape 1708"/>
            <p:cNvCxnSpPr>
              <a:cxnSpLocks noChangeShapeType="1"/>
            </p:cNvCxnSpPr>
            <p:nvPr/>
          </p:nvCxnSpPr>
          <p:spPr bwMode="auto">
            <a:xfrm flipH="1">
              <a:off x="1682" y="3410"/>
              <a:ext cx="540" cy="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" name="AutoShape 1709"/>
            <p:cNvCxnSpPr>
              <a:cxnSpLocks noChangeShapeType="1"/>
            </p:cNvCxnSpPr>
            <p:nvPr/>
          </p:nvCxnSpPr>
          <p:spPr bwMode="auto">
            <a:xfrm>
              <a:off x="1682" y="3845"/>
              <a:ext cx="1080" cy="0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" name="AutoShape 1710"/>
            <p:cNvCxnSpPr>
              <a:cxnSpLocks noChangeShapeType="1"/>
            </p:cNvCxnSpPr>
            <p:nvPr/>
          </p:nvCxnSpPr>
          <p:spPr bwMode="auto">
            <a:xfrm>
              <a:off x="1706" y="4205"/>
              <a:ext cx="1596" cy="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" name="AutoShape 1711"/>
            <p:cNvCxnSpPr>
              <a:cxnSpLocks noChangeShapeType="1"/>
            </p:cNvCxnSpPr>
            <p:nvPr/>
          </p:nvCxnSpPr>
          <p:spPr bwMode="auto">
            <a:xfrm>
              <a:off x="1682" y="4552"/>
              <a:ext cx="2160" cy="1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" name="AutoShape 1712"/>
            <p:cNvCxnSpPr>
              <a:cxnSpLocks noChangeShapeType="1"/>
            </p:cNvCxnSpPr>
            <p:nvPr/>
          </p:nvCxnSpPr>
          <p:spPr bwMode="auto">
            <a:xfrm>
              <a:off x="1682" y="4898"/>
              <a:ext cx="2700" cy="38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" name="AutoShape 1713"/>
            <p:cNvCxnSpPr>
              <a:cxnSpLocks noChangeShapeType="1"/>
            </p:cNvCxnSpPr>
            <p:nvPr/>
          </p:nvCxnSpPr>
          <p:spPr bwMode="auto">
            <a:xfrm>
              <a:off x="1682" y="5210"/>
              <a:ext cx="3153" cy="1"/>
            </a:xfrm>
            <a:prstGeom prst="straightConnector1">
              <a:avLst/>
            </a:prstGeom>
            <a:noFill/>
            <a:ln w="2857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0" name="Text Box 1714"/>
            <p:cNvSpPr txBox="1">
              <a:spLocks noChangeArrowheads="1"/>
            </p:cNvSpPr>
            <p:nvPr/>
          </p:nvSpPr>
          <p:spPr bwMode="auto">
            <a:xfrm>
              <a:off x="1281" y="2709"/>
              <a:ext cx="620" cy="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effectLst/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40</a:t>
              </a:r>
              <a:endParaRPr lang="en-AU" sz="2000" dirty="0">
                <a:effectLst/>
                <a:latin typeface="Constantia" panose="02030602050306030303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1" name="Text Box 1715"/>
            <p:cNvSpPr txBox="1">
              <a:spLocks noChangeArrowheads="1"/>
            </p:cNvSpPr>
            <p:nvPr/>
          </p:nvSpPr>
          <p:spPr bwMode="auto">
            <a:xfrm>
              <a:off x="3740" y="4262"/>
              <a:ext cx="772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6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19%</a:t>
              </a:r>
              <a:endParaRPr lang="en-AU" sz="16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Text Box 1716"/>
            <p:cNvSpPr txBox="1">
              <a:spLocks noChangeArrowheads="1"/>
            </p:cNvSpPr>
            <p:nvPr/>
          </p:nvSpPr>
          <p:spPr bwMode="auto">
            <a:xfrm>
              <a:off x="4330" y="4605"/>
              <a:ext cx="772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6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16%</a:t>
              </a:r>
              <a:endParaRPr lang="en-AU" sz="16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3" name="Text Box 1717"/>
            <p:cNvSpPr txBox="1">
              <a:spLocks noChangeArrowheads="1"/>
            </p:cNvSpPr>
            <p:nvPr/>
          </p:nvSpPr>
          <p:spPr bwMode="auto">
            <a:xfrm>
              <a:off x="1989" y="6321"/>
              <a:ext cx="772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20</a:t>
              </a:r>
              <a:endParaRPr lang="en-AU" sz="2000" b="1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4" name="Text Box 1718"/>
            <p:cNvSpPr txBox="1">
              <a:spLocks noChangeArrowheads="1"/>
            </p:cNvSpPr>
            <p:nvPr/>
          </p:nvSpPr>
          <p:spPr bwMode="auto">
            <a:xfrm>
              <a:off x="2581" y="6321"/>
              <a:ext cx="772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30</a:t>
              </a:r>
              <a:endParaRPr lang="en-AU" sz="2000" b="1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5" name="Text Box 1719"/>
            <p:cNvSpPr txBox="1">
              <a:spLocks noChangeArrowheads="1"/>
            </p:cNvSpPr>
            <p:nvPr/>
          </p:nvSpPr>
          <p:spPr bwMode="auto">
            <a:xfrm>
              <a:off x="3059" y="6314"/>
              <a:ext cx="772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>
              <a:defPPr>
                <a:defRPr lang="en-US"/>
              </a:defPPr>
              <a:lvl1pPr>
                <a:lnSpc>
                  <a:spcPct val="115000"/>
                </a:lnSpc>
                <a:spcAft>
                  <a:spcPts val="1000"/>
                </a:spcAft>
                <a:defRPr sz="200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en-US" b="1" dirty="0"/>
                <a:t>40</a:t>
              </a:r>
              <a:endParaRPr lang="en-AU" b="1" dirty="0"/>
            </a:p>
          </p:txBody>
        </p:sp>
        <p:sp>
          <p:nvSpPr>
            <p:cNvPr id="46" name="Text Box 1720"/>
            <p:cNvSpPr txBox="1">
              <a:spLocks noChangeArrowheads="1"/>
            </p:cNvSpPr>
            <p:nvPr/>
          </p:nvSpPr>
          <p:spPr bwMode="auto">
            <a:xfrm>
              <a:off x="3622" y="6314"/>
              <a:ext cx="772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50</a:t>
              </a:r>
              <a:endParaRPr lang="en-AU" sz="2000" b="1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Text Box 1721"/>
            <p:cNvSpPr txBox="1">
              <a:spLocks noChangeArrowheads="1"/>
            </p:cNvSpPr>
            <p:nvPr/>
          </p:nvSpPr>
          <p:spPr bwMode="auto">
            <a:xfrm>
              <a:off x="4176" y="6312"/>
              <a:ext cx="772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60</a:t>
              </a:r>
              <a:endParaRPr lang="en-AU" sz="2000" b="1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Text Box 1722"/>
            <p:cNvSpPr txBox="1">
              <a:spLocks noChangeArrowheads="1"/>
            </p:cNvSpPr>
            <p:nvPr/>
          </p:nvSpPr>
          <p:spPr bwMode="auto">
            <a:xfrm>
              <a:off x="4613" y="6312"/>
              <a:ext cx="772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70</a:t>
              </a:r>
              <a:endParaRPr lang="en-AU" sz="2000" b="1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Text Box 1723"/>
            <p:cNvSpPr txBox="1">
              <a:spLocks noChangeArrowheads="1"/>
            </p:cNvSpPr>
            <p:nvPr/>
          </p:nvSpPr>
          <p:spPr bwMode="auto">
            <a:xfrm>
              <a:off x="5062" y="6307"/>
              <a:ext cx="772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80</a:t>
              </a:r>
              <a:endParaRPr lang="en-AU" sz="2000" b="1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0" name="Text Box 1691"/>
          <p:cNvSpPr txBox="1">
            <a:spLocks noChangeArrowheads="1"/>
          </p:cNvSpPr>
          <p:nvPr/>
        </p:nvSpPr>
        <p:spPr bwMode="auto">
          <a:xfrm>
            <a:off x="5824366" y="2521743"/>
            <a:ext cx="567752" cy="353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 smtClean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rPr>
              <a:t>A</a:t>
            </a:r>
            <a:endParaRPr lang="en-AU" sz="2000" dirty="0">
              <a:effectLst/>
              <a:latin typeface="Times New Roman" panose="02020603050405020304" pitchFamily="18" charset="0"/>
              <a:ea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 Box 1715"/>
          <p:cNvSpPr txBox="1">
            <a:spLocks noChangeArrowheads="1"/>
          </p:cNvSpPr>
          <p:nvPr/>
        </p:nvSpPr>
        <p:spPr bwMode="auto">
          <a:xfrm>
            <a:off x="5740255" y="2236857"/>
            <a:ext cx="811675" cy="389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rPr>
              <a:t>35%</a:t>
            </a:r>
            <a:endParaRPr lang="en-AU" sz="1600" dirty="0">
              <a:effectLst/>
              <a:latin typeface="Times New Roman" panose="02020603050405020304" pitchFamily="18" charset="0"/>
              <a:ea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 Box 1715"/>
          <p:cNvSpPr txBox="1">
            <a:spLocks noChangeArrowheads="1"/>
          </p:cNvSpPr>
          <p:nvPr/>
        </p:nvSpPr>
        <p:spPr bwMode="auto">
          <a:xfrm>
            <a:off x="6295288" y="2644951"/>
            <a:ext cx="811675" cy="389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rPr>
              <a:t>30%</a:t>
            </a:r>
            <a:endParaRPr lang="en-AU" sz="1600" dirty="0">
              <a:effectLst/>
              <a:latin typeface="Times New Roman" panose="02020603050405020304" pitchFamily="18" charset="0"/>
              <a:ea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 Box 1715"/>
          <p:cNvSpPr txBox="1">
            <a:spLocks noChangeArrowheads="1"/>
          </p:cNvSpPr>
          <p:nvPr/>
        </p:nvSpPr>
        <p:spPr bwMode="auto">
          <a:xfrm>
            <a:off x="6898513" y="2999441"/>
            <a:ext cx="811675" cy="389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rPr>
              <a:t>26%</a:t>
            </a:r>
            <a:endParaRPr lang="en-AU" sz="1600" dirty="0">
              <a:effectLst/>
              <a:latin typeface="Times New Roman" panose="02020603050405020304" pitchFamily="18" charset="0"/>
              <a:ea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Text Box 1715"/>
          <p:cNvSpPr txBox="1">
            <a:spLocks noChangeArrowheads="1"/>
          </p:cNvSpPr>
          <p:nvPr/>
        </p:nvSpPr>
        <p:spPr bwMode="auto">
          <a:xfrm>
            <a:off x="7440254" y="3191906"/>
            <a:ext cx="811675" cy="389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rPr>
              <a:t>23%</a:t>
            </a:r>
            <a:endParaRPr lang="en-AU" sz="1600" dirty="0">
              <a:effectLst/>
              <a:latin typeface="Times New Roman" panose="02020603050405020304" pitchFamily="18" charset="0"/>
              <a:ea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Text Box 1716"/>
          <p:cNvSpPr txBox="1">
            <a:spLocks noChangeArrowheads="1"/>
          </p:cNvSpPr>
          <p:nvPr/>
        </p:nvSpPr>
        <p:spPr bwMode="auto">
          <a:xfrm>
            <a:off x="9022599" y="3956860"/>
            <a:ext cx="811675" cy="389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 smtClean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rPr>
              <a:t>14%</a:t>
            </a:r>
            <a:endParaRPr lang="en-AU" sz="1600" dirty="0">
              <a:effectLst/>
              <a:latin typeface="Times New Roman" panose="02020603050405020304" pitchFamily="18" charset="0"/>
              <a:ea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 Box 1707"/>
          <p:cNvSpPr txBox="1">
            <a:spLocks noChangeArrowheads="1"/>
          </p:cNvSpPr>
          <p:nvPr/>
        </p:nvSpPr>
        <p:spPr bwMode="auto">
          <a:xfrm>
            <a:off x="9590351" y="4017742"/>
            <a:ext cx="2173228" cy="45956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 smtClean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rPr>
              <a:t>Reject project F and G</a:t>
            </a:r>
            <a:endParaRPr lang="en-AU" sz="2000" b="1" dirty="0">
              <a:latin typeface="Times New Roman" panose="02020603050405020304" pitchFamily="18" charset="0"/>
              <a:ea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780139" y="1869590"/>
            <a:ext cx="3590716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 the firm has        </a:t>
            </a:r>
            <a:endParaRPr lang="en-AU" sz="28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Available amount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$ 60 </a:t>
            </a:r>
            <a:r>
              <a:rPr lang="en-AU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million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Seven projects available with total amount = $ 75 million</a:t>
            </a:r>
            <a:endParaRPr lang="en-AU" sz="2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Text Box 1688"/>
          <p:cNvSpPr txBox="1">
            <a:spLocks noChangeArrowheads="1"/>
          </p:cNvSpPr>
          <p:nvPr/>
        </p:nvSpPr>
        <p:spPr bwMode="auto">
          <a:xfrm>
            <a:off x="6052031" y="6009690"/>
            <a:ext cx="3782243" cy="41144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 smtClean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rPr>
              <a:t>Fig : MARR Determination [2]</a:t>
            </a:r>
            <a:endParaRPr lang="en-AU" sz="2000" b="1" dirty="0">
              <a:latin typeface="Times New Roman" panose="02020603050405020304" pitchFamily="18" charset="0"/>
              <a:ea typeface="Constantia" panose="0203060205030603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379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Determination of MARR (Cont’d…)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838765" cy="435133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Last funded project		= Project E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Prospective rate of profit 	= 19%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rejected project 		= F (by not being able to invest in project F, the firm would presumably be forfeiting the chance to realize on 16% annual return)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MARR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16% per year (as the amount of investment capital and opportunities available change over time, the firm’s MARR will also change)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90789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625" y="628851"/>
            <a:ext cx="7970950" cy="1325563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Equivalent worth Method</a:t>
            </a:r>
            <a:r>
              <a:rPr lang="en-A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 worth method (PW) or Net Present Value (NPV)</a:t>
            </a:r>
            <a:r>
              <a:rPr lang="en-AU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652" y="1838504"/>
            <a:ext cx="9773993" cy="4884268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NPW or Present Worth or (NPV) of a given series of cash flow is </a:t>
            </a:r>
            <a:r>
              <a:rPr lang="en-US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equivalent values of the cash flows at the end of year zero 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(i.e. beginning of year 1). [4]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other words, how much money we have to set aside to provide for future cash flow.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All cash inflows and outflows are discounted to present point in time at MARR.</a:t>
            </a:r>
            <a:endParaRPr lang="en-US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i="1" dirty="0" smtClean="0">
                <a:solidFill>
                  <a:srgbClr val="CC009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Net present worth = Equivalent present worth of future cash flow – Initial investment </a:t>
            </a:r>
            <a:endParaRPr lang="en-AU" b="1" dirty="0" smtClean="0">
              <a:solidFill>
                <a:srgbClr val="CC0099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Here we use NPW or NPV as PW</a:t>
            </a:r>
            <a:endParaRPr lang="en-AU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1964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358" y="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 Worth Analysis (PW)</a:t>
            </a:r>
            <a:endParaRPr lang="en-A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532" y="1325563"/>
            <a:ext cx="9580808" cy="4997964"/>
          </a:xfrm>
        </p:spPr>
        <p:txBody>
          <a:bodyPr/>
          <a:lstStyle/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interest rate that the firm wishes to earn on their investment, which is referred as either required rate of return or MARR (minimum attractive rate of return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[5]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the service life of the project.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the cash inflow and out flow for each service period.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net cash flows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=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Cash inflow – cash out flow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4554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6143" y="184799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 Worth Analysis (PW) (Cont’d…)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6260" y="1336068"/>
            <a:ext cx="10006289" cy="552193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worth of each net cash flow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shown in figure , at MARR as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:-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PW (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 = A</a:t>
            </a:r>
            <a:r>
              <a:rPr lang="en-A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 (1+i)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A</a:t>
            </a:r>
            <a:r>
              <a:rPr lang="en-A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/ (1+i)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A</a:t>
            </a:r>
            <a:r>
              <a:rPr lang="en-A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/ (1+i)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 A</a:t>
            </a:r>
            <a:r>
              <a:rPr lang="en-A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/(1+i)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AU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dirty="0" smtClean="0"/>
              <a:t>                  </a:t>
            </a:r>
          </a:p>
          <a:p>
            <a:pPr marL="0" indent="0">
              <a:buNone/>
            </a:pPr>
            <a:r>
              <a:rPr lang="en-AU" dirty="0"/>
              <a:t> </a:t>
            </a:r>
            <a:r>
              <a:rPr lang="en-AU" dirty="0" smtClean="0"/>
              <a:t>                 =</a:t>
            </a:r>
          </a:p>
          <a:p>
            <a:pPr marL="0" indent="0">
              <a:buNone/>
            </a:pPr>
            <a:endParaRPr lang="en-AU" dirty="0"/>
          </a:p>
          <a:p>
            <a:pPr marL="0" lvl="0" indent="0">
              <a:buNone/>
            </a:pPr>
            <a:r>
              <a:rPr lang="en-AU" dirty="0" smtClean="0"/>
              <a:t>                 =     </a:t>
            </a:r>
          </a:p>
          <a:p>
            <a:pPr marL="0" lvl="0" indent="0">
              <a:buNone/>
            </a:pPr>
            <a:r>
              <a:rPr lang="en-AU" dirty="0" smtClean="0"/>
              <a:t>                    </a:t>
            </a:r>
          </a:p>
          <a:p>
            <a:pPr marL="0" indent="0">
              <a:buNone/>
            </a:pPr>
            <a:endParaRPr lang="en-AU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7CBE95BE-3367-4F2C-878C-723A46E4EB5D}"/>
              </a:ext>
            </a:extLst>
          </p:cNvPr>
          <p:cNvCxnSpPr/>
          <p:nvPr/>
        </p:nvCxnSpPr>
        <p:spPr>
          <a:xfrm>
            <a:off x="3438393" y="2717223"/>
            <a:ext cx="185530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21DBA31F-6460-4E47-BD29-4E0F8DE59BCF}"/>
              </a:ext>
            </a:extLst>
          </p:cNvPr>
          <p:cNvCxnSpPr/>
          <p:nvPr/>
        </p:nvCxnSpPr>
        <p:spPr>
          <a:xfrm>
            <a:off x="5267193" y="2717223"/>
            <a:ext cx="490330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FB085EEE-49CD-448F-BAA5-06B2EA43677E}"/>
              </a:ext>
            </a:extLst>
          </p:cNvPr>
          <p:cNvCxnSpPr>
            <a:cxnSpLocks/>
            <a:endCxn id="13" idx="0"/>
          </p:cNvCxnSpPr>
          <p:nvPr/>
        </p:nvCxnSpPr>
        <p:spPr>
          <a:xfrm flipV="1">
            <a:off x="5810532" y="2715580"/>
            <a:ext cx="841513" cy="164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69ADD28-DFDE-4F74-A138-921FE544E0CD}"/>
              </a:ext>
            </a:extLst>
          </p:cNvPr>
          <p:cNvSpPr txBox="1"/>
          <p:nvPr/>
        </p:nvSpPr>
        <p:spPr>
          <a:xfrm>
            <a:off x="3204612" y="2516204"/>
            <a:ext cx="397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805E3A8-A329-4CCB-A4E8-13D142C96CB3}"/>
              </a:ext>
            </a:extLst>
          </p:cNvPr>
          <p:cNvSpPr txBox="1"/>
          <p:nvPr/>
        </p:nvSpPr>
        <p:spPr>
          <a:xfrm>
            <a:off x="3716688" y="2671646"/>
            <a:ext cx="397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17B162E-0478-459C-9949-1B909CA43E73}"/>
              </a:ext>
            </a:extLst>
          </p:cNvPr>
          <p:cNvSpPr txBox="1"/>
          <p:nvPr/>
        </p:nvSpPr>
        <p:spPr>
          <a:xfrm>
            <a:off x="4167262" y="2672811"/>
            <a:ext cx="397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4A28A82-2879-4B35-8248-676CBDDD99EF}"/>
              </a:ext>
            </a:extLst>
          </p:cNvPr>
          <p:cNvSpPr txBox="1"/>
          <p:nvPr/>
        </p:nvSpPr>
        <p:spPr>
          <a:xfrm>
            <a:off x="4624463" y="2686662"/>
            <a:ext cx="397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7089AC8-F23A-49DF-AB1D-0EBD3CC65896}"/>
              </a:ext>
            </a:extLst>
          </p:cNvPr>
          <p:cNvSpPr txBox="1"/>
          <p:nvPr/>
        </p:nvSpPr>
        <p:spPr>
          <a:xfrm>
            <a:off x="5161176" y="2673973"/>
            <a:ext cx="265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2E9D2E0-C6A8-4B25-9F4A-5EA9B06325B0}"/>
              </a:ext>
            </a:extLst>
          </p:cNvPr>
          <p:cNvSpPr txBox="1"/>
          <p:nvPr/>
        </p:nvSpPr>
        <p:spPr>
          <a:xfrm>
            <a:off x="5683382" y="2686662"/>
            <a:ext cx="563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98BFA53-113D-409C-BF4B-B2B937FD116A}"/>
              </a:ext>
            </a:extLst>
          </p:cNvPr>
          <p:cNvSpPr txBox="1"/>
          <p:nvPr/>
        </p:nvSpPr>
        <p:spPr>
          <a:xfrm>
            <a:off x="6453262" y="2715580"/>
            <a:ext cx="397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xmlns="" id="{EADAF4C8-51AA-4547-9251-10FD0E5262DB}"/>
              </a:ext>
            </a:extLst>
          </p:cNvPr>
          <p:cNvCxnSpPr>
            <a:stCxn id="8" idx="0"/>
          </p:cNvCxnSpPr>
          <p:nvPr/>
        </p:nvCxnSpPr>
        <p:spPr>
          <a:xfrm flipH="1" flipV="1">
            <a:off x="3915470" y="2260022"/>
            <a:ext cx="1" cy="41162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268A5A26-7F31-4B4E-966E-A6F7BDDEFFC5}"/>
              </a:ext>
            </a:extLst>
          </p:cNvPr>
          <p:cNvCxnSpPr/>
          <p:nvPr/>
        </p:nvCxnSpPr>
        <p:spPr>
          <a:xfrm flipH="1" flipV="1">
            <a:off x="4779530" y="2267127"/>
            <a:ext cx="1" cy="41162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9251F287-77C5-4E63-9080-C21B25A4C299}"/>
              </a:ext>
            </a:extLst>
          </p:cNvPr>
          <p:cNvCxnSpPr/>
          <p:nvPr/>
        </p:nvCxnSpPr>
        <p:spPr>
          <a:xfrm flipH="1" flipV="1">
            <a:off x="4330052" y="2247049"/>
            <a:ext cx="1" cy="41162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0E06DF84-A790-4DE0-AB28-7FF95C132B23}"/>
              </a:ext>
            </a:extLst>
          </p:cNvPr>
          <p:cNvCxnSpPr/>
          <p:nvPr/>
        </p:nvCxnSpPr>
        <p:spPr>
          <a:xfrm flipH="1" flipV="1">
            <a:off x="5331793" y="2265416"/>
            <a:ext cx="1" cy="41162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73022C42-6124-4EC8-A087-17A5834288B4}"/>
              </a:ext>
            </a:extLst>
          </p:cNvPr>
          <p:cNvCxnSpPr/>
          <p:nvPr/>
        </p:nvCxnSpPr>
        <p:spPr>
          <a:xfrm flipH="1" flipV="1">
            <a:off x="5974897" y="2247049"/>
            <a:ext cx="1" cy="41162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992B09A8-245B-4131-AD68-A8087FC7BD01}"/>
              </a:ext>
            </a:extLst>
          </p:cNvPr>
          <p:cNvCxnSpPr/>
          <p:nvPr/>
        </p:nvCxnSpPr>
        <p:spPr>
          <a:xfrm flipH="1" flipV="1">
            <a:off x="6655355" y="2247977"/>
            <a:ext cx="1" cy="41162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FCCAD74F-F2A3-43CF-8E9C-676CD39AA31F}"/>
              </a:ext>
            </a:extLst>
          </p:cNvPr>
          <p:cNvSpPr txBox="1"/>
          <p:nvPr/>
        </p:nvSpPr>
        <p:spPr>
          <a:xfrm>
            <a:off x="3637175" y="1934412"/>
            <a:ext cx="55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AU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F234EB9-05F2-4E36-864B-9D2EE3C61981}"/>
              </a:ext>
            </a:extLst>
          </p:cNvPr>
          <p:cNvSpPr txBox="1"/>
          <p:nvPr/>
        </p:nvSpPr>
        <p:spPr>
          <a:xfrm>
            <a:off x="4133380" y="1939814"/>
            <a:ext cx="55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AU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184D747F-B6F7-4FB4-B014-CC12FB53147A}"/>
              </a:ext>
            </a:extLst>
          </p:cNvPr>
          <p:cNvSpPr txBox="1"/>
          <p:nvPr/>
        </p:nvSpPr>
        <p:spPr>
          <a:xfrm>
            <a:off x="4609744" y="1956486"/>
            <a:ext cx="55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AU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CA6385FD-911B-4567-8950-05526B79A7DC}"/>
              </a:ext>
            </a:extLst>
          </p:cNvPr>
          <p:cNvSpPr txBox="1"/>
          <p:nvPr/>
        </p:nvSpPr>
        <p:spPr>
          <a:xfrm>
            <a:off x="5166427" y="1948723"/>
            <a:ext cx="55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AU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2A4C0C4-D6C1-494E-90E8-2FD0A9F14F24}"/>
              </a:ext>
            </a:extLst>
          </p:cNvPr>
          <p:cNvSpPr txBox="1"/>
          <p:nvPr/>
        </p:nvSpPr>
        <p:spPr>
          <a:xfrm>
            <a:off x="5757196" y="1920968"/>
            <a:ext cx="872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AU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FDDC5F8-EA2E-4CB5-AD81-9FE79ECE1576}"/>
              </a:ext>
            </a:extLst>
          </p:cNvPr>
          <p:cNvSpPr txBox="1"/>
          <p:nvPr/>
        </p:nvSpPr>
        <p:spPr>
          <a:xfrm>
            <a:off x="6462116" y="1948440"/>
            <a:ext cx="55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AU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3438393" y="2715580"/>
            <a:ext cx="0" cy="5579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FCCAD74F-F2A3-43CF-8E9C-676CD39AA31F}"/>
              </a:ext>
            </a:extLst>
          </p:cNvPr>
          <p:cNvSpPr txBox="1"/>
          <p:nvPr/>
        </p:nvSpPr>
        <p:spPr>
          <a:xfrm>
            <a:off x="3292958" y="3192846"/>
            <a:ext cx="55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PW</a:t>
            </a:r>
            <a:endParaRPr lang="en-AU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3" name="Object 62">
            <a:extLst>
              <a:ext uri="{FF2B5EF4-FFF2-40B4-BE49-F238E27FC236}">
                <a16:creationId xmlns:a16="http://schemas.microsoft.com/office/drawing/2014/main" xmlns="" id="{3D4182F7-67B8-4F5D-BE62-8F2FA0B2BA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7277642"/>
              </p:ext>
            </p:extLst>
          </p:nvPr>
        </p:nvGraphicFramePr>
        <p:xfrm>
          <a:off x="2701780" y="4408526"/>
          <a:ext cx="1486827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5" r:id="rId3" imgW="736600" imgH="431800" progId="Equation.DSMT4">
                  <p:embed/>
                </p:oleObj>
              </mc:Choice>
              <mc:Fallback>
                <p:oleObj r:id="rId3" imgW="736600" imgH="431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1780" y="4408526"/>
                        <a:ext cx="1486827" cy="8858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" name="Object 63">
            <a:extLst>
              <a:ext uri="{FF2B5EF4-FFF2-40B4-BE49-F238E27FC236}">
                <a16:creationId xmlns:a16="http://schemas.microsoft.com/office/drawing/2014/main" xmlns="" id="{3C55B8F3-F058-4D3A-B6DB-76B9762042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689391"/>
              </p:ext>
            </p:extLst>
          </p:nvPr>
        </p:nvGraphicFramePr>
        <p:xfrm>
          <a:off x="2585870" y="5427073"/>
          <a:ext cx="2414877" cy="9711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" r:id="rId5" imgW="1269449" imgH="431613" progId="Equation.DSMT4">
                  <p:embed/>
                </p:oleObj>
              </mc:Choice>
              <mc:Fallback>
                <p:oleObj r:id="rId5" imgW="1269449" imgH="43161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5870" y="5427073"/>
                        <a:ext cx="2414877" cy="97112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" name="Rectangle 64"/>
          <p:cNvSpPr/>
          <p:nvPr/>
        </p:nvSpPr>
        <p:spPr>
          <a:xfrm>
            <a:off x="5923781" y="4786519"/>
            <a:ext cx="45207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0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b="1" i="1" baseline="-250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0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will be +</a:t>
            </a:r>
            <a:r>
              <a:rPr lang="en-US" sz="2000" b="1" i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</a:t>
            </a:r>
            <a:r>
              <a:rPr lang="en-US" sz="20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if the corresponding period has a net cash inflow and -</a:t>
            </a:r>
            <a:r>
              <a:rPr lang="en-US" sz="2000" b="1" i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</a:t>
            </a:r>
            <a:r>
              <a:rPr lang="en-US" sz="20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if there is net cash outflow. </a:t>
            </a:r>
          </a:p>
        </p:txBody>
      </p:sp>
    </p:spTree>
    <p:extLst>
      <p:ext uri="{BB962C8B-B14F-4D97-AF65-F5344CB8AC3E}">
        <p14:creationId xmlns:p14="http://schemas.microsoft.com/office/powerpoint/2010/main" val="321380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20" grpId="0"/>
      <p:bldP spid="21" grpId="0"/>
      <p:bldP spid="22" grpId="0"/>
      <p:bldP spid="23" grpId="0"/>
      <p:bldP spid="24" grpId="0"/>
      <p:bldP spid="25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2752" y="390882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Rule for PW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PW (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&gt; 0’   			   accept the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investment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If PW (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= 0’  			    remain indifferent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PW (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&lt; 0’     		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reject the investment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29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383" y="378004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 Worth Example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1383" y="1426380"/>
            <a:ext cx="8589134" cy="435133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construction company needs equipment which costs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10, 00,000 and has a salvage value of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 00,000 at the end of 10 years. The equipment suppliers are also willing to provide the equipment on hire for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 25,000 per year for 10 years. What will you do? Purchase or Hire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Use PW.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MARR =12%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8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 Worth Example (Cont’d….)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2033"/>
            <a:ext cx="7721711" cy="498179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 purchasing case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Initial cost (P) = $ 10,00,000 ,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Salvage Value (S) = $ 1,00,000, N = 10 years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Using PW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PW (12%) = - 10,00,000 + 1,00,000 (P/F, 12%,10)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= -10,00,000 + 1,00,000 (1+0.12)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-10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= 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$ – 9, 67,802.67  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 worth of purchasing the equipment is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9, 67,802.67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727477" y="1522033"/>
            <a:ext cx="3100571" cy="1859257"/>
            <a:chOff x="1346" y="9202"/>
            <a:chExt cx="4544" cy="2023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1653" y="9202"/>
              <a:ext cx="4237" cy="1613"/>
              <a:chOff x="6860" y="3913"/>
              <a:chExt cx="4197" cy="1613"/>
            </a:xfrm>
          </p:grpSpPr>
          <p:cxnSp>
            <p:nvCxnSpPr>
              <p:cNvPr id="7" name="AutoShape 1440"/>
              <p:cNvCxnSpPr>
                <a:cxnSpLocks noChangeShapeType="1"/>
              </p:cNvCxnSpPr>
              <p:nvPr/>
            </p:nvCxnSpPr>
            <p:spPr bwMode="auto">
              <a:xfrm>
                <a:off x="9065" y="4770"/>
                <a:ext cx="424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" name="Text Box 1441"/>
              <p:cNvSpPr txBox="1">
                <a:spLocks noChangeArrowheads="1"/>
              </p:cNvSpPr>
              <p:nvPr/>
            </p:nvSpPr>
            <p:spPr bwMode="auto">
              <a:xfrm>
                <a:off x="6860" y="4526"/>
                <a:ext cx="407" cy="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 smtClean="0">
                    <a:effectLst/>
                    <a:latin typeface="Times New Roman" panose="02020603050405020304" pitchFamily="18" charset="0"/>
                    <a:ea typeface="Constantia" panose="02030602050306030303" pitchFamily="18" charset="0"/>
                    <a:cs typeface="Times New Roman" panose="02020603050405020304" pitchFamily="18" charset="0"/>
                  </a:rPr>
                  <a:t>0</a:t>
                </a:r>
                <a:endParaRPr lang="en-AU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 Box 1442"/>
              <p:cNvSpPr txBox="1">
                <a:spLocks noChangeArrowheads="1"/>
              </p:cNvSpPr>
              <p:nvPr/>
            </p:nvSpPr>
            <p:spPr bwMode="auto">
              <a:xfrm>
                <a:off x="10140" y="4664"/>
                <a:ext cx="741" cy="51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Constantia" panose="02030602050306030303" pitchFamily="18" charset="0"/>
                    <a:cs typeface="Times New Roman" panose="02020603050405020304" pitchFamily="18" charset="0"/>
                  </a:rPr>
                  <a:t>10</a:t>
                </a:r>
                <a:endParaRPr lang="en-AU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0" name="AutoShape 1443"/>
              <p:cNvCxnSpPr>
                <a:cxnSpLocks noChangeShapeType="1"/>
              </p:cNvCxnSpPr>
              <p:nvPr/>
            </p:nvCxnSpPr>
            <p:spPr bwMode="auto">
              <a:xfrm>
                <a:off x="9606" y="4770"/>
                <a:ext cx="813" cy="0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" name="AutoShape 1444"/>
              <p:cNvCxnSpPr>
                <a:cxnSpLocks noChangeShapeType="1"/>
              </p:cNvCxnSpPr>
              <p:nvPr/>
            </p:nvCxnSpPr>
            <p:spPr bwMode="auto">
              <a:xfrm flipV="1">
                <a:off x="10302" y="4319"/>
                <a:ext cx="0" cy="425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2" name="Text Box 1445"/>
              <p:cNvSpPr txBox="1">
                <a:spLocks noChangeArrowheads="1"/>
              </p:cNvSpPr>
              <p:nvPr/>
            </p:nvSpPr>
            <p:spPr bwMode="auto">
              <a:xfrm>
                <a:off x="9223" y="3913"/>
                <a:ext cx="1834" cy="40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Constantia" panose="02030602050306030303" pitchFamily="18" charset="0"/>
                    <a:cs typeface="Times New Roman" panose="02020603050405020304" pitchFamily="18" charset="0"/>
                  </a:rPr>
                  <a:t>1, 00,000</a:t>
                </a:r>
                <a:endParaRPr lang="en-AU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3" name="AutoShape 1446"/>
              <p:cNvCxnSpPr>
                <a:cxnSpLocks noChangeShapeType="1"/>
              </p:cNvCxnSpPr>
              <p:nvPr/>
            </p:nvCxnSpPr>
            <p:spPr bwMode="auto">
              <a:xfrm>
                <a:off x="7267" y="4770"/>
                <a:ext cx="1956" cy="0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" name="AutoShape 1447"/>
              <p:cNvCxnSpPr>
                <a:cxnSpLocks noChangeShapeType="1"/>
              </p:cNvCxnSpPr>
              <p:nvPr/>
            </p:nvCxnSpPr>
            <p:spPr bwMode="auto">
              <a:xfrm>
                <a:off x="7267" y="4770"/>
                <a:ext cx="0" cy="756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6" name="Text Box 1448"/>
            <p:cNvSpPr txBox="1">
              <a:spLocks noChangeArrowheads="1"/>
            </p:cNvSpPr>
            <p:nvPr/>
          </p:nvSpPr>
          <p:spPr bwMode="auto">
            <a:xfrm>
              <a:off x="1346" y="10819"/>
              <a:ext cx="2208" cy="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10, 00,000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87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 Worth Example (Cont’d….)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886" y="1491914"/>
            <a:ext cx="8962623" cy="465823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 Hiring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 </a:t>
            </a: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Annual cost (A) =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1, 25,000</a:t>
            </a:r>
            <a:endParaRPr lang="en-AU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PW formulation </a:t>
            </a:r>
            <a:endParaRPr lang="en-AU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PW (12%) = - 1, 25,000 (P/A, 12%, 10)</a:t>
            </a:r>
            <a:endParaRPr lang="en-AU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= - 1,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25,000  [ (1+0.12)</a:t>
            </a:r>
            <a:r>
              <a:rPr lang="en-US" altLang="en-US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-1/(1+0.12)</a:t>
            </a:r>
            <a:r>
              <a:rPr lang="en-US" altLang="en-US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*0.12]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$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-7, 06,277.87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Present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worth of hiring the equipment is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$ 7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06,277.87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the PW of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Hiring cost is less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 the PW of the Purchasing cost,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Hire the equipment.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7415871" y="1958908"/>
            <a:ext cx="3775870" cy="1311479"/>
            <a:chOff x="6967" y="6629"/>
            <a:chExt cx="3907" cy="1401"/>
          </a:xfrm>
        </p:grpSpPr>
        <p:cxnSp>
          <p:nvCxnSpPr>
            <p:cNvPr id="18" name="AutoShape 1450"/>
            <p:cNvCxnSpPr>
              <a:cxnSpLocks noChangeShapeType="1"/>
            </p:cNvCxnSpPr>
            <p:nvPr/>
          </p:nvCxnSpPr>
          <p:spPr bwMode="auto">
            <a:xfrm>
              <a:off x="7267" y="7017"/>
              <a:ext cx="1798" cy="0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451"/>
            <p:cNvCxnSpPr>
              <a:cxnSpLocks noChangeShapeType="1"/>
            </p:cNvCxnSpPr>
            <p:nvPr/>
          </p:nvCxnSpPr>
          <p:spPr bwMode="auto">
            <a:xfrm>
              <a:off x="9065" y="7017"/>
              <a:ext cx="424" cy="0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AutoShape 1452"/>
            <p:cNvCxnSpPr>
              <a:cxnSpLocks noChangeShapeType="1"/>
            </p:cNvCxnSpPr>
            <p:nvPr/>
          </p:nvCxnSpPr>
          <p:spPr bwMode="auto">
            <a:xfrm>
              <a:off x="9489" y="7017"/>
              <a:ext cx="996" cy="0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" name="Text Box 1453"/>
            <p:cNvSpPr txBox="1">
              <a:spLocks noChangeArrowheads="1"/>
            </p:cNvSpPr>
            <p:nvPr/>
          </p:nvSpPr>
          <p:spPr bwMode="auto">
            <a:xfrm>
              <a:off x="6967" y="6880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0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Text Box 1454"/>
            <p:cNvSpPr txBox="1">
              <a:spLocks noChangeArrowheads="1"/>
            </p:cNvSpPr>
            <p:nvPr/>
          </p:nvSpPr>
          <p:spPr bwMode="auto">
            <a:xfrm>
              <a:off x="7374" y="6629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 Box 1455"/>
            <p:cNvSpPr txBox="1">
              <a:spLocks noChangeArrowheads="1"/>
            </p:cNvSpPr>
            <p:nvPr/>
          </p:nvSpPr>
          <p:spPr bwMode="auto">
            <a:xfrm>
              <a:off x="7902" y="6629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2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1456"/>
            <p:cNvSpPr txBox="1">
              <a:spLocks noChangeArrowheads="1"/>
            </p:cNvSpPr>
            <p:nvPr/>
          </p:nvSpPr>
          <p:spPr bwMode="auto">
            <a:xfrm>
              <a:off x="8427" y="6629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3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Text Box 1457"/>
            <p:cNvSpPr txBox="1">
              <a:spLocks noChangeArrowheads="1"/>
            </p:cNvSpPr>
            <p:nvPr/>
          </p:nvSpPr>
          <p:spPr bwMode="auto">
            <a:xfrm>
              <a:off x="8834" y="6629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4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Text Box 1458"/>
            <p:cNvSpPr txBox="1">
              <a:spLocks noChangeArrowheads="1"/>
            </p:cNvSpPr>
            <p:nvPr/>
          </p:nvSpPr>
          <p:spPr bwMode="auto">
            <a:xfrm>
              <a:off x="9357" y="6629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8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Text Box 1459"/>
            <p:cNvSpPr txBox="1">
              <a:spLocks noChangeArrowheads="1"/>
            </p:cNvSpPr>
            <p:nvPr/>
          </p:nvSpPr>
          <p:spPr bwMode="auto">
            <a:xfrm>
              <a:off x="9764" y="6629"/>
              <a:ext cx="538" cy="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100" dirty="0">
                  <a:effectLst/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  </a:t>
              </a: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9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Text Box 1460"/>
            <p:cNvSpPr txBox="1">
              <a:spLocks noChangeArrowheads="1"/>
            </p:cNvSpPr>
            <p:nvPr/>
          </p:nvSpPr>
          <p:spPr bwMode="auto">
            <a:xfrm>
              <a:off x="10302" y="6629"/>
              <a:ext cx="572" cy="5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</a:t>
              </a: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0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9" name="AutoShape 1461"/>
            <p:cNvCxnSpPr>
              <a:cxnSpLocks noChangeShapeType="1"/>
            </p:cNvCxnSpPr>
            <p:nvPr/>
          </p:nvCxnSpPr>
          <p:spPr bwMode="auto">
            <a:xfrm>
              <a:off x="7541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" name="AutoShape 1462"/>
            <p:cNvCxnSpPr>
              <a:cxnSpLocks noChangeShapeType="1"/>
            </p:cNvCxnSpPr>
            <p:nvPr/>
          </p:nvCxnSpPr>
          <p:spPr bwMode="auto">
            <a:xfrm>
              <a:off x="8090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AutoShape 1463"/>
            <p:cNvCxnSpPr>
              <a:cxnSpLocks noChangeShapeType="1"/>
            </p:cNvCxnSpPr>
            <p:nvPr/>
          </p:nvCxnSpPr>
          <p:spPr bwMode="auto">
            <a:xfrm>
              <a:off x="8594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" name="AutoShape 1464"/>
            <p:cNvCxnSpPr>
              <a:cxnSpLocks noChangeShapeType="1"/>
            </p:cNvCxnSpPr>
            <p:nvPr/>
          </p:nvCxnSpPr>
          <p:spPr bwMode="auto">
            <a:xfrm>
              <a:off x="9065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" name="AutoShape 1465"/>
            <p:cNvCxnSpPr>
              <a:cxnSpLocks noChangeShapeType="1"/>
            </p:cNvCxnSpPr>
            <p:nvPr/>
          </p:nvCxnSpPr>
          <p:spPr bwMode="auto">
            <a:xfrm>
              <a:off x="9623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" name="AutoShape 1466"/>
            <p:cNvCxnSpPr>
              <a:cxnSpLocks noChangeShapeType="1"/>
            </p:cNvCxnSpPr>
            <p:nvPr/>
          </p:nvCxnSpPr>
          <p:spPr bwMode="auto">
            <a:xfrm>
              <a:off x="10057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" name="AutoShape 1467"/>
            <p:cNvCxnSpPr>
              <a:cxnSpLocks noChangeShapeType="1"/>
            </p:cNvCxnSpPr>
            <p:nvPr/>
          </p:nvCxnSpPr>
          <p:spPr bwMode="auto">
            <a:xfrm>
              <a:off x="10485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6" name="Text Box 1468"/>
            <p:cNvSpPr txBox="1">
              <a:spLocks noChangeArrowheads="1"/>
            </p:cNvSpPr>
            <p:nvPr/>
          </p:nvSpPr>
          <p:spPr bwMode="auto">
            <a:xfrm>
              <a:off x="8540" y="7583"/>
              <a:ext cx="1339" cy="4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1, 25,000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391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777" y="687097"/>
            <a:ext cx="8318679" cy="1325563"/>
          </a:xfrm>
        </p:spPr>
        <p:txBody>
          <a:bodyPr>
            <a:noAutofit/>
          </a:bodyPr>
          <a:lstStyle/>
          <a:p>
            <a:r>
              <a:rPr lang="en-US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worth method (FW) or Net Future Value (NFV)</a:t>
            </a:r>
            <a:r>
              <a:rPr lang="en-AU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580808" cy="4510781"/>
          </a:xfrm>
        </p:spPr>
        <p:txBody>
          <a:bodyPr/>
          <a:lstStyle/>
          <a:p>
            <a:pPr algn="just">
              <a:lnSpc>
                <a:spcPct val="100000"/>
              </a:lnSpc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 present worth measures the surplus in an investment project at time zero where as </a:t>
            </a:r>
            <a:r>
              <a:rPr lang="en-US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 future worth measures this surplus at time period other than zero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[5]</a:t>
            </a:r>
          </a:p>
          <a:p>
            <a:pPr algn="just">
              <a:lnSpc>
                <a:spcPct val="100000"/>
              </a:lnSpc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Net future worth analysis is particularly useful on an investment solution where we need to </a:t>
            </a:r>
            <a:r>
              <a:rPr lang="en-US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compute the equivalent worth of a project at the end of investment period 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rather than its beginning. </a:t>
            </a:r>
            <a:endParaRPr lang="en-AU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947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Rule for FW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              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FW (</a:t>
            </a:r>
            <a:r>
              <a:rPr lang="en-US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 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 0’  		    accept the investment</a:t>
            </a:r>
            <a:endParaRPr lang="en-A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FW (</a:t>
            </a:r>
            <a:r>
              <a:rPr lang="en-US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 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0’  	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remain indifferent</a:t>
            </a:r>
            <a:endParaRPr lang="en-A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FW (</a:t>
            </a:r>
            <a:r>
              <a:rPr lang="en-US" sz="3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 </a:t>
            </a:r>
            <a: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 0’        	   reject the investment</a:t>
            </a:r>
            <a:endParaRPr lang="en-A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A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86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Worth Example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859592" cy="435133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construction company needs equipment which costs $ 10, 00,000 and has a salvage value of $ 1, 00,000 at the end of 10 years. The equipment suppliers are also willing to provide the equipment on hire for $ 1, 25,000 per year for 10 years. What will you do? Purchase or Hire. Use FW.  MARR =12%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21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Worth Example (Cont’d….)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2033"/>
            <a:ext cx="8899843" cy="498179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 purchasing case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Initial cost (P) = $ 10,00,000 ,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Salvage Value (S) = $ 1,00,000, N = 10 years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Using FW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FW (12%) = - 10,00,000 (F/P, 12%,10) + 1,00,000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= -10,00,000 (1+0.12)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+ 1,00,000   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= </a:t>
            </a: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$ – 3,005,800</a:t>
            </a:r>
          </a:p>
          <a:p>
            <a:pPr mar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Future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worth of purchasing the equipment is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$ 3,005,800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445350" y="1831298"/>
            <a:ext cx="3100571" cy="1859257"/>
            <a:chOff x="1346" y="9202"/>
            <a:chExt cx="4544" cy="2023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1653" y="9202"/>
              <a:ext cx="4237" cy="1613"/>
              <a:chOff x="6860" y="3913"/>
              <a:chExt cx="4197" cy="1613"/>
            </a:xfrm>
          </p:grpSpPr>
          <p:cxnSp>
            <p:nvCxnSpPr>
              <p:cNvPr id="7" name="AutoShape 1440"/>
              <p:cNvCxnSpPr>
                <a:cxnSpLocks noChangeShapeType="1"/>
              </p:cNvCxnSpPr>
              <p:nvPr/>
            </p:nvCxnSpPr>
            <p:spPr bwMode="auto">
              <a:xfrm>
                <a:off x="9065" y="4770"/>
                <a:ext cx="424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8" name="Text Box 1441"/>
              <p:cNvSpPr txBox="1">
                <a:spLocks noChangeArrowheads="1"/>
              </p:cNvSpPr>
              <p:nvPr/>
            </p:nvSpPr>
            <p:spPr bwMode="auto">
              <a:xfrm>
                <a:off x="6860" y="4526"/>
                <a:ext cx="407" cy="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 smtClean="0">
                    <a:effectLst/>
                    <a:latin typeface="Times New Roman" panose="02020603050405020304" pitchFamily="18" charset="0"/>
                    <a:ea typeface="Constantia" panose="02030602050306030303" pitchFamily="18" charset="0"/>
                    <a:cs typeface="Times New Roman" panose="02020603050405020304" pitchFamily="18" charset="0"/>
                  </a:rPr>
                  <a:t>0</a:t>
                </a:r>
                <a:endParaRPr lang="en-AU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Text Box 1442"/>
              <p:cNvSpPr txBox="1">
                <a:spLocks noChangeArrowheads="1"/>
              </p:cNvSpPr>
              <p:nvPr/>
            </p:nvSpPr>
            <p:spPr bwMode="auto">
              <a:xfrm>
                <a:off x="10140" y="4664"/>
                <a:ext cx="741" cy="51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Constantia" panose="02030602050306030303" pitchFamily="18" charset="0"/>
                    <a:cs typeface="Times New Roman" panose="02020603050405020304" pitchFamily="18" charset="0"/>
                  </a:rPr>
                  <a:t>10</a:t>
                </a:r>
                <a:endParaRPr lang="en-AU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0" name="AutoShape 1443"/>
              <p:cNvCxnSpPr>
                <a:cxnSpLocks noChangeShapeType="1"/>
              </p:cNvCxnSpPr>
              <p:nvPr/>
            </p:nvCxnSpPr>
            <p:spPr bwMode="auto">
              <a:xfrm>
                <a:off x="9606" y="4770"/>
                <a:ext cx="813" cy="0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" name="AutoShape 1444"/>
              <p:cNvCxnSpPr>
                <a:cxnSpLocks noChangeShapeType="1"/>
              </p:cNvCxnSpPr>
              <p:nvPr/>
            </p:nvCxnSpPr>
            <p:spPr bwMode="auto">
              <a:xfrm flipV="1">
                <a:off x="10302" y="4319"/>
                <a:ext cx="0" cy="425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2" name="Text Box 1445"/>
              <p:cNvSpPr txBox="1">
                <a:spLocks noChangeArrowheads="1"/>
              </p:cNvSpPr>
              <p:nvPr/>
            </p:nvSpPr>
            <p:spPr bwMode="auto">
              <a:xfrm>
                <a:off x="9223" y="3913"/>
                <a:ext cx="1834" cy="40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000" dirty="0">
                    <a:effectLst/>
                    <a:latin typeface="Times New Roman" panose="02020603050405020304" pitchFamily="18" charset="0"/>
                    <a:ea typeface="Constantia" panose="02030602050306030303" pitchFamily="18" charset="0"/>
                    <a:cs typeface="Times New Roman" panose="02020603050405020304" pitchFamily="18" charset="0"/>
                  </a:rPr>
                  <a:t>1, 00,000</a:t>
                </a:r>
                <a:endParaRPr lang="en-AU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3" name="AutoShape 1446"/>
              <p:cNvCxnSpPr>
                <a:cxnSpLocks noChangeShapeType="1"/>
              </p:cNvCxnSpPr>
              <p:nvPr/>
            </p:nvCxnSpPr>
            <p:spPr bwMode="auto">
              <a:xfrm>
                <a:off x="7267" y="4770"/>
                <a:ext cx="1956" cy="0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4" name="AutoShape 1447"/>
              <p:cNvCxnSpPr>
                <a:cxnSpLocks noChangeShapeType="1"/>
              </p:cNvCxnSpPr>
              <p:nvPr/>
            </p:nvCxnSpPr>
            <p:spPr bwMode="auto">
              <a:xfrm>
                <a:off x="7267" y="4770"/>
                <a:ext cx="0" cy="756"/>
              </a:xfrm>
              <a:prstGeom prst="straightConnector1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6" name="Text Box 1448"/>
            <p:cNvSpPr txBox="1">
              <a:spLocks noChangeArrowheads="1"/>
            </p:cNvSpPr>
            <p:nvPr/>
          </p:nvSpPr>
          <p:spPr bwMode="auto">
            <a:xfrm>
              <a:off x="1346" y="10819"/>
              <a:ext cx="2208" cy="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10, 00,000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845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Worth Example (Cont’d….)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0430" y="1845597"/>
            <a:ext cx="8962623" cy="46582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 Hiring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 </a:t>
            </a: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Annual cost (A) =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1, 25,000</a:t>
            </a:r>
            <a:endParaRPr lang="en-AU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FW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formulation </a:t>
            </a:r>
            <a:endParaRPr lang="en-AU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FW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(12%) = - 1, 25,000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(F/A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12%, 10)</a:t>
            </a:r>
            <a:endParaRPr lang="en-AU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= - 1,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25,000  [ (1+0.12)</a:t>
            </a:r>
            <a:r>
              <a:rPr lang="en-US" altLang="en-US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-1/0.12]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- $ 2,193,587.5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Future worth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hiring the equipment is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$ 2,193,587.5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Since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FW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Hiring cost is less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 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FW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Purchasing cost,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Hire the equipment.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7415871" y="1958908"/>
            <a:ext cx="3775870" cy="1466872"/>
            <a:chOff x="6967" y="6629"/>
            <a:chExt cx="3907" cy="1567"/>
          </a:xfrm>
        </p:grpSpPr>
        <p:cxnSp>
          <p:nvCxnSpPr>
            <p:cNvPr id="18" name="AutoShape 1450"/>
            <p:cNvCxnSpPr>
              <a:cxnSpLocks noChangeShapeType="1"/>
            </p:cNvCxnSpPr>
            <p:nvPr/>
          </p:nvCxnSpPr>
          <p:spPr bwMode="auto">
            <a:xfrm>
              <a:off x="7267" y="7017"/>
              <a:ext cx="1798" cy="0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451"/>
            <p:cNvCxnSpPr>
              <a:cxnSpLocks noChangeShapeType="1"/>
            </p:cNvCxnSpPr>
            <p:nvPr/>
          </p:nvCxnSpPr>
          <p:spPr bwMode="auto">
            <a:xfrm>
              <a:off x="9065" y="7017"/>
              <a:ext cx="424" cy="0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AutoShape 1452"/>
            <p:cNvCxnSpPr>
              <a:cxnSpLocks noChangeShapeType="1"/>
            </p:cNvCxnSpPr>
            <p:nvPr/>
          </p:nvCxnSpPr>
          <p:spPr bwMode="auto">
            <a:xfrm>
              <a:off x="9489" y="7017"/>
              <a:ext cx="996" cy="0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" name="Text Box 1453"/>
            <p:cNvSpPr txBox="1">
              <a:spLocks noChangeArrowheads="1"/>
            </p:cNvSpPr>
            <p:nvPr/>
          </p:nvSpPr>
          <p:spPr bwMode="auto">
            <a:xfrm>
              <a:off x="6967" y="6880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0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Text Box 1454"/>
            <p:cNvSpPr txBox="1">
              <a:spLocks noChangeArrowheads="1"/>
            </p:cNvSpPr>
            <p:nvPr/>
          </p:nvSpPr>
          <p:spPr bwMode="auto">
            <a:xfrm>
              <a:off x="7374" y="6629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</a:t>
              </a:r>
              <a:endParaRPr lang="en-AU" sz="2000" dirty="0">
                <a:effectLst/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Text Box 1455"/>
            <p:cNvSpPr txBox="1">
              <a:spLocks noChangeArrowheads="1"/>
            </p:cNvSpPr>
            <p:nvPr/>
          </p:nvSpPr>
          <p:spPr bwMode="auto">
            <a:xfrm>
              <a:off x="7902" y="6629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2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1456"/>
            <p:cNvSpPr txBox="1">
              <a:spLocks noChangeArrowheads="1"/>
            </p:cNvSpPr>
            <p:nvPr/>
          </p:nvSpPr>
          <p:spPr bwMode="auto">
            <a:xfrm>
              <a:off x="8427" y="6629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3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Text Box 1457"/>
            <p:cNvSpPr txBox="1">
              <a:spLocks noChangeArrowheads="1"/>
            </p:cNvSpPr>
            <p:nvPr/>
          </p:nvSpPr>
          <p:spPr bwMode="auto">
            <a:xfrm>
              <a:off x="8834" y="6629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4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Text Box 1458"/>
            <p:cNvSpPr txBox="1">
              <a:spLocks noChangeArrowheads="1"/>
            </p:cNvSpPr>
            <p:nvPr/>
          </p:nvSpPr>
          <p:spPr bwMode="auto">
            <a:xfrm>
              <a:off x="9357" y="6629"/>
              <a:ext cx="407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8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Text Box 1459"/>
            <p:cNvSpPr txBox="1">
              <a:spLocks noChangeArrowheads="1"/>
            </p:cNvSpPr>
            <p:nvPr/>
          </p:nvSpPr>
          <p:spPr bwMode="auto">
            <a:xfrm>
              <a:off x="9764" y="6629"/>
              <a:ext cx="538" cy="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100" dirty="0">
                  <a:effectLst/>
                  <a:latin typeface="Constantia" panose="02030602050306030303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  </a:t>
              </a: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9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Text Box 1460"/>
            <p:cNvSpPr txBox="1">
              <a:spLocks noChangeArrowheads="1"/>
            </p:cNvSpPr>
            <p:nvPr/>
          </p:nvSpPr>
          <p:spPr bwMode="auto">
            <a:xfrm>
              <a:off x="10302" y="6629"/>
              <a:ext cx="572" cy="5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effectLst/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</a:t>
              </a: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0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9" name="AutoShape 1461"/>
            <p:cNvCxnSpPr>
              <a:cxnSpLocks noChangeShapeType="1"/>
            </p:cNvCxnSpPr>
            <p:nvPr/>
          </p:nvCxnSpPr>
          <p:spPr bwMode="auto">
            <a:xfrm>
              <a:off x="7541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" name="AutoShape 1462"/>
            <p:cNvCxnSpPr>
              <a:cxnSpLocks noChangeShapeType="1"/>
            </p:cNvCxnSpPr>
            <p:nvPr/>
          </p:nvCxnSpPr>
          <p:spPr bwMode="auto">
            <a:xfrm>
              <a:off x="8090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AutoShape 1463"/>
            <p:cNvCxnSpPr>
              <a:cxnSpLocks noChangeShapeType="1"/>
            </p:cNvCxnSpPr>
            <p:nvPr/>
          </p:nvCxnSpPr>
          <p:spPr bwMode="auto">
            <a:xfrm>
              <a:off x="8594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" name="AutoShape 1464"/>
            <p:cNvCxnSpPr>
              <a:cxnSpLocks noChangeShapeType="1"/>
            </p:cNvCxnSpPr>
            <p:nvPr/>
          </p:nvCxnSpPr>
          <p:spPr bwMode="auto">
            <a:xfrm>
              <a:off x="9065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" name="AutoShape 1465"/>
            <p:cNvCxnSpPr>
              <a:cxnSpLocks noChangeShapeType="1"/>
            </p:cNvCxnSpPr>
            <p:nvPr/>
          </p:nvCxnSpPr>
          <p:spPr bwMode="auto">
            <a:xfrm>
              <a:off x="9623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" name="AutoShape 1466"/>
            <p:cNvCxnSpPr>
              <a:cxnSpLocks noChangeShapeType="1"/>
            </p:cNvCxnSpPr>
            <p:nvPr/>
          </p:nvCxnSpPr>
          <p:spPr bwMode="auto">
            <a:xfrm>
              <a:off x="10057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" name="AutoShape 1467"/>
            <p:cNvCxnSpPr>
              <a:cxnSpLocks noChangeShapeType="1"/>
            </p:cNvCxnSpPr>
            <p:nvPr/>
          </p:nvCxnSpPr>
          <p:spPr bwMode="auto">
            <a:xfrm>
              <a:off x="10485" y="7017"/>
              <a:ext cx="0" cy="732"/>
            </a:xfrm>
            <a:prstGeom prst="straightConnector1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6" name="Text Box 1468"/>
            <p:cNvSpPr txBox="1">
              <a:spLocks noChangeArrowheads="1"/>
            </p:cNvSpPr>
            <p:nvPr/>
          </p:nvSpPr>
          <p:spPr bwMode="auto">
            <a:xfrm>
              <a:off x="8284" y="7749"/>
              <a:ext cx="1339" cy="4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dirty="0">
                  <a:latin typeface="Times New Roman" panose="02020603050405020304" pitchFamily="18" charset="0"/>
                  <a:ea typeface="Constantia" panose="02030602050306030303" pitchFamily="18" charset="0"/>
                  <a:cs typeface="Times New Roman" panose="02020603050405020304" pitchFamily="18" charset="0"/>
                </a:rPr>
                <a:t>1, 25,000</a:t>
              </a:r>
              <a:endParaRPr lang="en-AU" sz="2000" dirty="0">
                <a:latin typeface="Times New Roman" panose="02020603050405020304" pitchFamily="18" charset="0"/>
                <a:ea typeface="Constantia" panose="02030602050306030303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152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746" y="500062"/>
            <a:ext cx="8164132" cy="1325563"/>
          </a:xfrm>
        </p:spPr>
        <p:txBody>
          <a:bodyPr>
            <a:noAutofit/>
          </a:bodyPr>
          <a:lstStyle/>
          <a:p>
            <a:r>
              <a:rPr 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Annual worth Method (AW) or Net Annual worth Method (NAW)</a:t>
            </a:r>
            <a:r>
              <a:rPr lang="en-AU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2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68048"/>
            <a:ext cx="9387625" cy="5103208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Annual worth method provides the basis for measuring investment worth by determining equal payments on an annual basis. [5]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AW of a project is its annual equivalent receipts (R) minus annual equivalent expenses (E) minus annual equivalent capital Recovery (CR). R, E, and CR are calculated at MARR [2]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 (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R – E – CR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 = annual revenues, E = annual expenses, CR = capital recovery</a:t>
            </a:r>
          </a:p>
          <a:p>
            <a:pPr algn="just">
              <a:lnSpc>
                <a:spcPct val="100000"/>
              </a:lnSpc>
            </a:pPr>
            <a:endParaRPr lang="en-US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1831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 Recovery (CR)</a:t>
            </a:r>
            <a:endParaRPr lang="en-A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452020" cy="4613812"/>
          </a:xfrm>
        </p:spPr>
        <p:txBody>
          <a:bodyPr/>
          <a:lstStyle/>
          <a:p>
            <a:pPr algn="just"/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any investment project, two types of costs are involved, i.e. 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 cost and operation cost.</a:t>
            </a:r>
          </a:p>
          <a:p>
            <a:pPr algn="just"/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Operating cost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recurred over the life of project and they are estimated on 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annual basis.</a:t>
            </a:r>
            <a:r>
              <a:rPr lang="en-US" alt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 costs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tend to be 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time cost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This one time cost must translated into its 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annual equivalent over the life of the project. </a:t>
            </a:r>
            <a:endParaRPr lang="en-US" alt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annual equivalent of capital cost is given a special name:  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 Recovery cost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designated as 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 (</a:t>
            </a:r>
            <a:r>
              <a:rPr lang="en-US" alt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8379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 Recovery (CR) (Cont’d..)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 (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%)  = I (A/P,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%, N) – S (A/F, </a:t>
            </a:r>
            <a:r>
              <a:rPr lang="en-US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%, N)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Where,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= Initial Investment of a project.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 = Salvage value at the end of project.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= project study period.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Capital recovery amount for a project is the equivalent uniform annual cost of the capital invested.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68167070-177F-453F-BF32-91A950EB4402}"/>
              </a:ext>
            </a:extLst>
          </p:cNvPr>
          <p:cNvCxnSpPr>
            <a:cxnSpLocks/>
          </p:cNvCxnSpPr>
          <p:nvPr/>
        </p:nvCxnSpPr>
        <p:spPr>
          <a:xfrm>
            <a:off x="7085434" y="3234325"/>
            <a:ext cx="2610678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2A17D736-88D9-4C6A-B4AC-A3FC18083338}"/>
              </a:ext>
            </a:extLst>
          </p:cNvPr>
          <p:cNvCxnSpPr/>
          <p:nvPr/>
        </p:nvCxnSpPr>
        <p:spPr>
          <a:xfrm>
            <a:off x="7098686" y="3221073"/>
            <a:ext cx="0" cy="874643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BD5830AE-392D-44AB-86C6-AD0F68C1BC86}"/>
              </a:ext>
            </a:extLst>
          </p:cNvPr>
          <p:cNvCxnSpPr>
            <a:cxnSpLocks/>
          </p:cNvCxnSpPr>
          <p:nvPr/>
        </p:nvCxnSpPr>
        <p:spPr>
          <a:xfrm flipV="1">
            <a:off x="9696112" y="2213908"/>
            <a:ext cx="0" cy="1007165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AF43E74-2744-4BAC-A832-75D01C1000DB}"/>
              </a:ext>
            </a:extLst>
          </p:cNvPr>
          <p:cNvSpPr txBox="1"/>
          <p:nvPr/>
        </p:nvSpPr>
        <p:spPr>
          <a:xfrm>
            <a:off x="6966165" y="4029457"/>
            <a:ext cx="728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/>
              <a:t>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06617CE-2F3E-455C-8E73-3D559A0E7668}"/>
              </a:ext>
            </a:extLst>
          </p:cNvPr>
          <p:cNvSpPr txBox="1"/>
          <p:nvPr/>
        </p:nvSpPr>
        <p:spPr>
          <a:xfrm>
            <a:off x="9517209" y="1690688"/>
            <a:ext cx="728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/>
              <a:t>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754439F-3D67-4683-B9AC-2BB6136A2532}"/>
              </a:ext>
            </a:extLst>
          </p:cNvPr>
          <p:cNvSpPr txBox="1"/>
          <p:nvPr/>
        </p:nvSpPr>
        <p:spPr>
          <a:xfrm>
            <a:off x="6793908" y="2790620"/>
            <a:ext cx="728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/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B81F6BF-2C65-41B4-8998-5EFF179E1204}"/>
              </a:ext>
            </a:extLst>
          </p:cNvPr>
          <p:cNvSpPr txBox="1"/>
          <p:nvPr/>
        </p:nvSpPr>
        <p:spPr>
          <a:xfrm>
            <a:off x="9709366" y="2959463"/>
            <a:ext cx="728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/>
              <a:t>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14AC5A2-D6B7-43FB-98FC-F1E9860F6385}"/>
              </a:ext>
            </a:extLst>
          </p:cNvPr>
          <p:cNvSpPr txBox="1"/>
          <p:nvPr/>
        </p:nvSpPr>
        <p:spPr>
          <a:xfrm>
            <a:off x="8085979" y="2578585"/>
            <a:ext cx="728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err="1"/>
              <a:t>i</a:t>
            </a:r>
            <a:r>
              <a:rPr lang="en-AU" sz="2800" b="1" dirty="0"/>
              <a:t> %</a:t>
            </a:r>
          </a:p>
        </p:txBody>
      </p:sp>
    </p:spTree>
    <p:extLst>
      <p:ext uri="{BB962C8B-B14F-4D97-AF65-F5344CB8AC3E}">
        <p14:creationId xmlns:p14="http://schemas.microsoft.com/office/powerpoint/2010/main" val="415311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4415" y="339367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Rule for AW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        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AW (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 &gt; 0’  		    accept the investment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If AW (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 = 0’  	              remain indifferent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If AW (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 &lt; 0’        	   reject the investment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0035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0020" y="403761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Annual Worth Example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923986" cy="4351338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purchased a building 5 years ago for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10,00,000. Annual Maintenance cost is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50,000 per year. At the end of 3 years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90,000 was spent on roof repairs. At the end of 5 years you sell a building for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12, 00,000. During the period of ownership, you   rented the building for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$ 1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00,000 per year paid at the beginning of each year. Use AW method to evaluate the investment if MARR = 12%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797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504" y="108880"/>
            <a:ext cx="7494431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Annual Worth Example (Cont’d…)</a:t>
            </a:r>
          </a:p>
        </p:txBody>
      </p:sp>
      <p:sp>
        <p:nvSpPr>
          <p:cNvPr id="4" name="Line 4">
            <a:extLst>
              <a:ext uri="{FF2B5EF4-FFF2-40B4-BE49-F238E27FC236}">
                <a16:creationId xmlns:a16="http://schemas.microsoft.com/office/drawing/2014/main" xmlns="" id="{D286ABEB-D7D6-4152-828F-21B09A7CC40F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" name="Line 5">
            <a:extLst>
              <a:ext uri="{FF2B5EF4-FFF2-40B4-BE49-F238E27FC236}">
                <a16:creationId xmlns:a16="http://schemas.microsoft.com/office/drawing/2014/main" xmlns="" id="{F9AD5702-60B3-4EF0-97F7-D3F7EA33BF89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" name="Line 6">
            <a:extLst>
              <a:ext uri="{FF2B5EF4-FFF2-40B4-BE49-F238E27FC236}">
                <a16:creationId xmlns:a16="http://schemas.microsoft.com/office/drawing/2014/main" xmlns="" id="{48E49B2A-BE06-4693-AD88-DB56C8A89EC4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38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" name="Line 7">
            <a:extLst>
              <a:ext uri="{FF2B5EF4-FFF2-40B4-BE49-F238E27FC236}">
                <a16:creationId xmlns:a16="http://schemas.microsoft.com/office/drawing/2014/main" xmlns="" id="{B8CE1B27-1F46-46E0-84A0-55A95E071899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" name="Line 8">
            <a:extLst>
              <a:ext uri="{FF2B5EF4-FFF2-40B4-BE49-F238E27FC236}">
                <a16:creationId xmlns:a16="http://schemas.microsoft.com/office/drawing/2014/main" xmlns="" id="{CA0B074E-B651-4154-BE63-81C971EED319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54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" name="Line 9">
            <a:extLst>
              <a:ext uri="{FF2B5EF4-FFF2-40B4-BE49-F238E27FC236}">
                <a16:creationId xmlns:a16="http://schemas.microsoft.com/office/drawing/2014/main" xmlns="" id="{EB3983F4-4080-4863-AEFE-B3E4253C1DF0}"/>
              </a:ext>
            </a:extLst>
          </p:cNvPr>
          <p:cNvSpPr>
            <a:spLocks noChangeShapeType="1"/>
          </p:cNvSpPr>
          <p:nvPr/>
        </p:nvSpPr>
        <p:spPr bwMode="auto">
          <a:xfrm>
            <a:off x="50850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" name="Line 10">
            <a:extLst>
              <a:ext uri="{FF2B5EF4-FFF2-40B4-BE49-F238E27FC236}">
                <a16:creationId xmlns:a16="http://schemas.microsoft.com/office/drawing/2014/main" xmlns="" id="{ACC8E83C-C005-4C98-A5C2-B0522299374F}"/>
              </a:ext>
            </a:extLst>
          </p:cNvPr>
          <p:cNvSpPr>
            <a:spLocks noChangeShapeType="1"/>
          </p:cNvSpPr>
          <p:nvPr/>
        </p:nvSpPr>
        <p:spPr bwMode="auto">
          <a:xfrm>
            <a:off x="56946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1" name="Line 16">
            <a:extLst>
              <a:ext uri="{FF2B5EF4-FFF2-40B4-BE49-F238E27FC236}">
                <a16:creationId xmlns:a16="http://schemas.microsoft.com/office/drawing/2014/main" xmlns="" id="{60860694-32ED-4B66-B63A-E24C6D54E49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2" name="Line 17">
            <a:extLst>
              <a:ext uri="{FF2B5EF4-FFF2-40B4-BE49-F238E27FC236}">
                <a16:creationId xmlns:a16="http://schemas.microsoft.com/office/drawing/2014/main" xmlns="" id="{1D49079C-F054-4793-9E1F-4A121A71EB7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3" name="Line 18">
            <a:extLst>
              <a:ext uri="{FF2B5EF4-FFF2-40B4-BE49-F238E27FC236}">
                <a16:creationId xmlns:a16="http://schemas.microsoft.com/office/drawing/2014/main" xmlns="" id="{EE386C86-FCD5-46B9-A5F4-42CCBB4753A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4" name="Line 19">
            <a:extLst>
              <a:ext uri="{FF2B5EF4-FFF2-40B4-BE49-F238E27FC236}">
                <a16:creationId xmlns:a16="http://schemas.microsoft.com/office/drawing/2014/main" xmlns="" id="{FC4C778D-4BAE-42B3-ACCA-4BE88CB4FF4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54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5" name="Line 20">
            <a:extLst>
              <a:ext uri="{FF2B5EF4-FFF2-40B4-BE49-F238E27FC236}">
                <a16:creationId xmlns:a16="http://schemas.microsoft.com/office/drawing/2014/main" xmlns="" id="{B8307B99-01E4-47E4-ACFA-D6CFBD9AD09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85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6" name="Line 22">
            <a:extLst>
              <a:ext uri="{FF2B5EF4-FFF2-40B4-BE49-F238E27FC236}">
                <a16:creationId xmlns:a16="http://schemas.microsoft.com/office/drawing/2014/main" xmlns="" id="{B5DC75CA-F34B-4F48-81FB-4AD9387925FB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7" name="Line 23">
            <a:extLst>
              <a:ext uri="{FF2B5EF4-FFF2-40B4-BE49-F238E27FC236}">
                <a16:creationId xmlns:a16="http://schemas.microsoft.com/office/drawing/2014/main" xmlns="" id="{422780BD-8604-47A7-B499-DB900B0436C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8" name="Line 24">
            <a:extLst>
              <a:ext uri="{FF2B5EF4-FFF2-40B4-BE49-F238E27FC236}">
                <a16:creationId xmlns:a16="http://schemas.microsoft.com/office/drawing/2014/main" xmlns="" id="{5077A56F-D591-4492-ACEC-06711B5A19E2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9" name="Line 25">
            <a:extLst>
              <a:ext uri="{FF2B5EF4-FFF2-40B4-BE49-F238E27FC236}">
                <a16:creationId xmlns:a16="http://schemas.microsoft.com/office/drawing/2014/main" xmlns="" id="{7DFF1044-7991-4827-8E41-A0DE8E8FEEF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0" name="Line 26">
            <a:extLst>
              <a:ext uri="{FF2B5EF4-FFF2-40B4-BE49-F238E27FC236}">
                <a16:creationId xmlns:a16="http://schemas.microsoft.com/office/drawing/2014/main" xmlns="" id="{25BD98AE-946F-4366-9A82-5AE29E47A7B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1" name="Line 27">
            <a:extLst>
              <a:ext uri="{FF2B5EF4-FFF2-40B4-BE49-F238E27FC236}">
                <a16:creationId xmlns:a16="http://schemas.microsoft.com/office/drawing/2014/main" xmlns="" id="{86B0DBAF-FDA9-43B7-A7BE-9EFF6340AAE9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2" name="Line 28">
            <a:extLst>
              <a:ext uri="{FF2B5EF4-FFF2-40B4-BE49-F238E27FC236}">
                <a16:creationId xmlns:a16="http://schemas.microsoft.com/office/drawing/2014/main" xmlns="" id="{A2D61C47-9A2A-4B24-A642-ACBF224C8E41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3" name="Line 29">
            <a:extLst>
              <a:ext uri="{FF2B5EF4-FFF2-40B4-BE49-F238E27FC236}">
                <a16:creationId xmlns:a16="http://schemas.microsoft.com/office/drawing/2014/main" xmlns="" id="{614343BA-A915-44D0-9CE2-BFCA450A91F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4" name="Line 30">
            <a:extLst>
              <a:ext uri="{FF2B5EF4-FFF2-40B4-BE49-F238E27FC236}">
                <a16:creationId xmlns:a16="http://schemas.microsoft.com/office/drawing/2014/main" xmlns="" id="{79C5C5FD-74D6-4B76-919A-127FF5719CA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5" name="Line 31">
            <a:extLst>
              <a:ext uri="{FF2B5EF4-FFF2-40B4-BE49-F238E27FC236}">
                <a16:creationId xmlns:a16="http://schemas.microsoft.com/office/drawing/2014/main" xmlns="" id="{EA4C6696-8C4F-49D5-978B-D83B7025479F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6" name="Line 32">
            <a:extLst>
              <a:ext uri="{FF2B5EF4-FFF2-40B4-BE49-F238E27FC236}">
                <a16:creationId xmlns:a16="http://schemas.microsoft.com/office/drawing/2014/main" xmlns="" id="{91B8B4CA-0814-4A27-903F-C014B2E43DD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7" name="Line 33">
            <a:extLst>
              <a:ext uri="{FF2B5EF4-FFF2-40B4-BE49-F238E27FC236}">
                <a16:creationId xmlns:a16="http://schemas.microsoft.com/office/drawing/2014/main" xmlns="" id="{45A78ECB-1D24-4946-994A-A2AFEB81C82A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8" name="Line 34">
            <a:extLst>
              <a:ext uri="{FF2B5EF4-FFF2-40B4-BE49-F238E27FC236}">
                <a16:creationId xmlns:a16="http://schemas.microsoft.com/office/drawing/2014/main" xmlns="" id="{D0949AC6-F0CF-4F10-ABEE-1256529B41F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29" name="Line 35">
            <a:extLst>
              <a:ext uri="{FF2B5EF4-FFF2-40B4-BE49-F238E27FC236}">
                <a16:creationId xmlns:a16="http://schemas.microsoft.com/office/drawing/2014/main" xmlns="" id="{0C00653D-4B17-498D-8D2A-FFF5BD144A8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0" name="Line 36">
            <a:extLst>
              <a:ext uri="{FF2B5EF4-FFF2-40B4-BE49-F238E27FC236}">
                <a16:creationId xmlns:a16="http://schemas.microsoft.com/office/drawing/2014/main" xmlns="" id="{218113AD-68FA-445D-8EBE-6C8F06A91C2B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1" name="Line 37">
            <a:extLst>
              <a:ext uri="{FF2B5EF4-FFF2-40B4-BE49-F238E27FC236}">
                <a16:creationId xmlns:a16="http://schemas.microsoft.com/office/drawing/2014/main" xmlns="" id="{D717A0A2-C9B9-4DD1-A992-58F4BEEDFB72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2" name="Line 38">
            <a:extLst>
              <a:ext uri="{FF2B5EF4-FFF2-40B4-BE49-F238E27FC236}">
                <a16:creationId xmlns:a16="http://schemas.microsoft.com/office/drawing/2014/main" xmlns="" id="{8B0746B7-F42A-4139-9778-A9DE153FFF4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3" name="Line 39">
            <a:extLst>
              <a:ext uri="{FF2B5EF4-FFF2-40B4-BE49-F238E27FC236}">
                <a16:creationId xmlns:a16="http://schemas.microsoft.com/office/drawing/2014/main" xmlns="" id="{6195A0D3-55A9-440E-9BC1-34C587013860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4" name="Line 40">
            <a:extLst>
              <a:ext uri="{FF2B5EF4-FFF2-40B4-BE49-F238E27FC236}">
                <a16:creationId xmlns:a16="http://schemas.microsoft.com/office/drawing/2014/main" xmlns="" id="{BF16F759-EE6D-42B3-B7ED-EC120856487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5" name="Line 41">
            <a:extLst>
              <a:ext uri="{FF2B5EF4-FFF2-40B4-BE49-F238E27FC236}">
                <a16:creationId xmlns:a16="http://schemas.microsoft.com/office/drawing/2014/main" xmlns="" id="{785455A3-C0A8-4599-84CA-ED9070124D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6" name="Line 42">
            <a:extLst>
              <a:ext uri="{FF2B5EF4-FFF2-40B4-BE49-F238E27FC236}">
                <a16:creationId xmlns:a16="http://schemas.microsoft.com/office/drawing/2014/main" xmlns="" id="{136ABEC9-811C-485D-8853-AC76908D14E3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7" name="Line 43">
            <a:extLst>
              <a:ext uri="{FF2B5EF4-FFF2-40B4-BE49-F238E27FC236}">
                <a16:creationId xmlns:a16="http://schemas.microsoft.com/office/drawing/2014/main" xmlns="" id="{4EBD1ED3-79CA-4A4F-A1C3-3705EC87101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54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8" name="Line 44">
            <a:extLst>
              <a:ext uri="{FF2B5EF4-FFF2-40B4-BE49-F238E27FC236}">
                <a16:creationId xmlns:a16="http://schemas.microsoft.com/office/drawing/2014/main" xmlns="" id="{8BBAFAEB-36BB-4EE0-B9C3-EB50D40091D1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9" name="Line 45">
            <a:extLst>
              <a:ext uri="{FF2B5EF4-FFF2-40B4-BE49-F238E27FC236}">
                <a16:creationId xmlns:a16="http://schemas.microsoft.com/office/drawing/2014/main" xmlns="" id="{41160FCB-045A-4F7C-BA4B-5B022238B76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40" name="Line 46">
            <a:extLst>
              <a:ext uri="{FF2B5EF4-FFF2-40B4-BE49-F238E27FC236}">
                <a16:creationId xmlns:a16="http://schemas.microsoft.com/office/drawing/2014/main" xmlns="" id="{B74907C3-9838-4A64-BB48-D2230FA1233C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41" name="Line 47">
            <a:extLst>
              <a:ext uri="{FF2B5EF4-FFF2-40B4-BE49-F238E27FC236}">
                <a16:creationId xmlns:a16="http://schemas.microsoft.com/office/drawing/2014/main" xmlns="" id="{E3FDC1A5-2618-4C65-B05C-AF389E2774B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42" name="Line 48">
            <a:extLst>
              <a:ext uri="{FF2B5EF4-FFF2-40B4-BE49-F238E27FC236}">
                <a16:creationId xmlns:a16="http://schemas.microsoft.com/office/drawing/2014/main" xmlns="" id="{2F92F564-9B45-4AD3-BBFC-286B5AF48C4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43" name="Line 49">
            <a:extLst>
              <a:ext uri="{FF2B5EF4-FFF2-40B4-BE49-F238E27FC236}">
                <a16:creationId xmlns:a16="http://schemas.microsoft.com/office/drawing/2014/main" xmlns="" id="{279D2FD3-2D52-416B-BC21-FB5204441E66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44" name="Line 50">
            <a:extLst>
              <a:ext uri="{FF2B5EF4-FFF2-40B4-BE49-F238E27FC236}">
                <a16:creationId xmlns:a16="http://schemas.microsoft.com/office/drawing/2014/main" xmlns="" id="{080F88B0-24EF-4549-B0F0-0E437EBA849F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54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45" name="Line 51">
            <a:extLst>
              <a:ext uri="{FF2B5EF4-FFF2-40B4-BE49-F238E27FC236}">
                <a16:creationId xmlns:a16="http://schemas.microsoft.com/office/drawing/2014/main" xmlns="" id="{07E8B9C4-97D0-4EEA-B3A8-DA535B8A827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54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46" name="Line 52">
            <a:extLst>
              <a:ext uri="{FF2B5EF4-FFF2-40B4-BE49-F238E27FC236}">
                <a16:creationId xmlns:a16="http://schemas.microsoft.com/office/drawing/2014/main" xmlns="" id="{91E8C7CB-40B4-43AF-B366-B8E06E69AFC4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47" name="Line 53">
            <a:extLst>
              <a:ext uri="{FF2B5EF4-FFF2-40B4-BE49-F238E27FC236}">
                <a16:creationId xmlns:a16="http://schemas.microsoft.com/office/drawing/2014/main" xmlns="" id="{772EEC8C-F7E8-4CB0-936E-3E852425761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48" name="Line 54">
            <a:extLst>
              <a:ext uri="{FF2B5EF4-FFF2-40B4-BE49-F238E27FC236}">
                <a16:creationId xmlns:a16="http://schemas.microsoft.com/office/drawing/2014/main" xmlns="" id="{3FBD6502-AE86-4AD9-8932-E8F9D98369AC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49" name="Line 55">
            <a:extLst>
              <a:ext uri="{FF2B5EF4-FFF2-40B4-BE49-F238E27FC236}">
                <a16:creationId xmlns:a16="http://schemas.microsoft.com/office/drawing/2014/main" xmlns="" id="{46F2B72A-693C-4C67-9FA4-70BB93AC9C5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0" name="Line 56">
            <a:extLst>
              <a:ext uri="{FF2B5EF4-FFF2-40B4-BE49-F238E27FC236}">
                <a16:creationId xmlns:a16="http://schemas.microsoft.com/office/drawing/2014/main" xmlns="" id="{F8E87257-EB7B-427A-A966-5CAD7E1F60D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1" name="Line 57">
            <a:extLst>
              <a:ext uri="{FF2B5EF4-FFF2-40B4-BE49-F238E27FC236}">
                <a16:creationId xmlns:a16="http://schemas.microsoft.com/office/drawing/2014/main" xmlns="" id="{02D44E75-1DFE-4211-AE95-57D12162EBE4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2" name="Line 58">
            <a:extLst>
              <a:ext uri="{FF2B5EF4-FFF2-40B4-BE49-F238E27FC236}">
                <a16:creationId xmlns:a16="http://schemas.microsoft.com/office/drawing/2014/main" xmlns="" id="{34FB6F7A-C437-4D41-AA93-964BC94DE1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85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3" name="Line 59">
            <a:extLst>
              <a:ext uri="{FF2B5EF4-FFF2-40B4-BE49-F238E27FC236}">
                <a16:creationId xmlns:a16="http://schemas.microsoft.com/office/drawing/2014/main" xmlns="" id="{A6E47D0E-9884-4A4E-92E0-E46444C07038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54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4" name="Line 60">
            <a:extLst>
              <a:ext uri="{FF2B5EF4-FFF2-40B4-BE49-F238E27FC236}">
                <a16:creationId xmlns:a16="http://schemas.microsoft.com/office/drawing/2014/main" xmlns="" id="{F011D066-A441-43FA-B3D1-F840B841277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54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5" name="Line 61">
            <a:extLst>
              <a:ext uri="{FF2B5EF4-FFF2-40B4-BE49-F238E27FC236}">
                <a16:creationId xmlns:a16="http://schemas.microsoft.com/office/drawing/2014/main" xmlns="" id="{587FC49D-D2C9-448F-9DD8-0C67ED532692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6" name="Line 62">
            <a:extLst>
              <a:ext uri="{FF2B5EF4-FFF2-40B4-BE49-F238E27FC236}">
                <a16:creationId xmlns:a16="http://schemas.microsoft.com/office/drawing/2014/main" xmlns="" id="{A0E985AB-52E1-4BC8-A11A-A934212458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7" name="Line 63">
            <a:extLst>
              <a:ext uri="{FF2B5EF4-FFF2-40B4-BE49-F238E27FC236}">
                <a16:creationId xmlns:a16="http://schemas.microsoft.com/office/drawing/2014/main" xmlns="" id="{3ED19F93-B83C-4B23-A2E4-EC892B791C0E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8" name="Line 64">
            <a:extLst>
              <a:ext uri="{FF2B5EF4-FFF2-40B4-BE49-F238E27FC236}">
                <a16:creationId xmlns:a16="http://schemas.microsoft.com/office/drawing/2014/main" xmlns="" id="{D1D4B3C2-F444-46D5-BF40-67C6D92E8D6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9" name="Line 65">
            <a:extLst>
              <a:ext uri="{FF2B5EF4-FFF2-40B4-BE49-F238E27FC236}">
                <a16:creationId xmlns:a16="http://schemas.microsoft.com/office/drawing/2014/main" xmlns="" id="{C2CEFFFE-D4BB-4AC3-8B67-1EDD137A418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0" name="Line 66">
            <a:extLst>
              <a:ext uri="{FF2B5EF4-FFF2-40B4-BE49-F238E27FC236}">
                <a16:creationId xmlns:a16="http://schemas.microsoft.com/office/drawing/2014/main" xmlns="" id="{DDD63947-AEB4-4364-AB6F-BF57DA4B323A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1" name="Line 67">
            <a:extLst>
              <a:ext uri="{FF2B5EF4-FFF2-40B4-BE49-F238E27FC236}">
                <a16:creationId xmlns:a16="http://schemas.microsoft.com/office/drawing/2014/main" xmlns="" id="{F6DED51E-6969-47FA-AB5B-9B7724D8E21D}"/>
              </a:ext>
            </a:extLst>
          </p:cNvPr>
          <p:cNvSpPr>
            <a:spLocks noChangeShapeType="1"/>
          </p:cNvSpPr>
          <p:nvPr/>
        </p:nvSpPr>
        <p:spPr bwMode="auto">
          <a:xfrm>
            <a:off x="50850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2" name="Line 68">
            <a:extLst>
              <a:ext uri="{FF2B5EF4-FFF2-40B4-BE49-F238E27FC236}">
                <a16:creationId xmlns:a16="http://schemas.microsoft.com/office/drawing/2014/main" xmlns="" id="{15BF87B7-B503-4792-A3CF-C85BF3865B7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85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3" name="Line 69">
            <a:extLst>
              <a:ext uri="{FF2B5EF4-FFF2-40B4-BE49-F238E27FC236}">
                <a16:creationId xmlns:a16="http://schemas.microsoft.com/office/drawing/2014/main" xmlns="" id="{552760FC-EE13-419F-A202-1C212FFC1EE7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54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4" name="Line 70">
            <a:extLst>
              <a:ext uri="{FF2B5EF4-FFF2-40B4-BE49-F238E27FC236}">
                <a16:creationId xmlns:a16="http://schemas.microsoft.com/office/drawing/2014/main" xmlns="" id="{8BABA2EB-3EC7-491B-A181-F7401BB0A68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54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5" name="Line 71">
            <a:extLst>
              <a:ext uri="{FF2B5EF4-FFF2-40B4-BE49-F238E27FC236}">
                <a16:creationId xmlns:a16="http://schemas.microsoft.com/office/drawing/2014/main" xmlns="" id="{7215ECE7-DEF6-4AA4-837C-E61A6832A578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6" name="Line 72">
            <a:extLst>
              <a:ext uri="{FF2B5EF4-FFF2-40B4-BE49-F238E27FC236}">
                <a16:creationId xmlns:a16="http://schemas.microsoft.com/office/drawing/2014/main" xmlns="" id="{73A9B0EC-5760-4FE9-8812-059FE47DD72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7" name="Line 73">
            <a:extLst>
              <a:ext uri="{FF2B5EF4-FFF2-40B4-BE49-F238E27FC236}">
                <a16:creationId xmlns:a16="http://schemas.microsoft.com/office/drawing/2014/main" xmlns="" id="{346554F0-855C-4242-A25B-045DC47DD37E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8" name="Line 74">
            <a:extLst>
              <a:ext uri="{FF2B5EF4-FFF2-40B4-BE49-F238E27FC236}">
                <a16:creationId xmlns:a16="http://schemas.microsoft.com/office/drawing/2014/main" xmlns="" id="{B9836D78-2552-4302-9274-8EFB218478A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9" name="Line 75">
            <a:extLst>
              <a:ext uri="{FF2B5EF4-FFF2-40B4-BE49-F238E27FC236}">
                <a16:creationId xmlns:a16="http://schemas.microsoft.com/office/drawing/2014/main" xmlns="" id="{49B8C29C-72BE-4916-B88E-62B13AAED61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0" name="Line 76">
            <a:extLst>
              <a:ext uri="{FF2B5EF4-FFF2-40B4-BE49-F238E27FC236}">
                <a16:creationId xmlns:a16="http://schemas.microsoft.com/office/drawing/2014/main" xmlns="" id="{F31D79C6-056B-48CF-B344-E24EC0620032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1" name="Line 77">
            <a:extLst>
              <a:ext uri="{FF2B5EF4-FFF2-40B4-BE49-F238E27FC236}">
                <a16:creationId xmlns:a16="http://schemas.microsoft.com/office/drawing/2014/main" xmlns="" id="{196BB8E0-6563-4875-84D2-26AFC0DCA5E4}"/>
              </a:ext>
            </a:extLst>
          </p:cNvPr>
          <p:cNvSpPr>
            <a:spLocks noChangeShapeType="1"/>
          </p:cNvSpPr>
          <p:nvPr/>
        </p:nvSpPr>
        <p:spPr bwMode="auto">
          <a:xfrm>
            <a:off x="56946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2" name="Line 78">
            <a:extLst>
              <a:ext uri="{FF2B5EF4-FFF2-40B4-BE49-F238E27FC236}">
                <a16:creationId xmlns:a16="http://schemas.microsoft.com/office/drawing/2014/main" xmlns="" id="{DDFE14F7-7566-4890-A973-1A47ABFAC33A}"/>
              </a:ext>
            </a:extLst>
          </p:cNvPr>
          <p:cNvSpPr>
            <a:spLocks noChangeShapeType="1"/>
          </p:cNvSpPr>
          <p:nvPr/>
        </p:nvSpPr>
        <p:spPr bwMode="auto">
          <a:xfrm>
            <a:off x="50850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3" name="Line 79">
            <a:extLst>
              <a:ext uri="{FF2B5EF4-FFF2-40B4-BE49-F238E27FC236}">
                <a16:creationId xmlns:a16="http://schemas.microsoft.com/office/drawing/2014/main" xmlns="" id="{0C0A2DB1-8751-47C3-9A8B-F543518F570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850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4" name="Line 80">
            <a:extLst>
              <a:ext uri="{FF2B5EF4-FFF2-40B4-BE49-F238E27FC236}">
                <a16:creationId xmlns:a16="http://schemas.microsoft.com/office/drawing/2014/main" xmlns="" id="{E0002CD4-722A-4779-AB3C-107A417F907C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54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5" name="Line 81">
            <a:extLst>
              <a:ext uri="{FF2B5EF4-FFF2-40B4-BE49-F238E27FC236}">
                <a16:creationId xmlns:a16="http://schemas.microsoft.com/office/drawing/2014/main" xmlns="" id="{844E65F5-A1F8-44E6-B9B8-058E1C2FB3D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54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6" name="Line 82">
            <a:extLst>
              <a:ext uri="{FF2B5EF4-FFF2-40B4-BE49-F238E27FC236}">
                <a16:creationId xmlns:a16="http://schemas.microsoft.com/office/drawing/2014/main" xmlns="" id="{30A82659-FEE0-4633-91BE-6BE90AEAF946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7" name="Line 83">
            <a:extLst>
              <a:ext uri="{FF2B5EF4-FFF2-40B4-BE49-F238E27FC236}">
                <a16:creationId xmlns:a16="http://schemas.microsoft.com/office/drawing/2014/main" xmlns="" id="{8C81D364-6075-4074-943D-10C1ABE55C3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8" name="Line 84">
            <a:extLst>
              <a:ext uri="{FF2B5EF4-FFF2-40B4-BE49-F238E27FC236}">
                <a16:creationId xmlns:a16="http://schemas.microsoft.com/office/drawing/2014/main" xmlns="" id="{D9C31C13-DFA1-4A96-BF7E-1B4F91C6F7CE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3276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9" name="Line 85">
            <a:extLst>
              <a:ext uri="{FF2B5EF4-FFF2-40B4-BE49-F238E27FC236}">
                <a16:creationId xmlns:a16="http://schemas.microsoft.com/office/drawing/2014/main" xmlns="" id="{AC5F1450-D9ED-49D7-94A9-7949DABA1D3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0" name="Line 86">
            <a:extLst>
              <a:ext uri="{FF2B5EF4-FFF2-40B4-BE49-F238E27FC236}">
                <a16:creationId xmlns:a16="http://schemas.microsoft.com/office/drawing/2014/main" xmlns="" id="{41016BC6-765A-488C-9B17-8A022F21824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1" name="Line 87">
            <a:extLst>
              <a:ext uri="{FF2B5EF4-FFF2-40B4-BE49-F238E27FC236}">
                <a16:creationId xmlns:a16="http://schemas.microsoft.com/office/drawing/2014/main" xmlns="" id="{E6A26C2D-46EF-48BB-B469-440F7C1650FB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8009" y="3003686"/>
            <a:ext cx="0" cy="1066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2" name="Line 88">
            <a:extLst>
              <a:ext uri="{FF2B5EF4-FFF2-40B4-BE49-F238E27FC236}">
                <a16:creationId xmlns:a16="http://schemas.microsoft.com/office/drawing/2014/main" xmlns="" id="{35FE5442-A5C8-4C4D-AF34-D128ABF63BF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3" name="Line 89">
            <a:extLst>
              <a:ext uri="{FF2B5EF4-FFF2-40B4-BE49-F238E27FC236}">
                <a16:creationId xmlns:a16="http://schemas.microsoft.com/office/drawing/2014/main" xmlns="" id="{4CF92BEB-7DD3-4E37-8133-0D5585B2FE5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4" name="Line 90">
            <a:extLst>
              <a:ext uri="{FF2B5EF4-FFF2-40B4-BE49-F238E27FC236}">
                <a16:creationId xmlns:a16="http://schemas.microsoft.com/office/drawing/2014/main" xmlns="" id="{0EEFAB89-1E06-49D3-87A3-23858F81F9C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5" name="Line 91">
            <a:extLst>
              <a:ext uri="{FF2B5EF4-FFF2-40B4-BE49-F238E27FC236}">
                <a16:creationId xmlns:a16="http://schemas.microsoft.com/office/drawing/2014/main" xmlns="" id="{6C1CCB1A-9A5E-43D4-9CC2-4ABBF78B57A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6" name="Line 92">
            <a:extLst>
              <a:ext uri="{FF2B5EF4-FFF2-40B4-BE49-F238E27FC236}">
                <a16:creationId xmlns:a16="http://schemas.microsoft.com/office/drawing/2014/main" xmlns="" id="{994A1D05-FAA5-40F5-BCE2-FE39133A13B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7" name="Line 93">
            <a:extLst>
              <a:ext uri="{FF2B5EF4-FFF2-40B4-BE49-F238E27FC236}">
                <a16:creationId xmlns:a16="http://schemas.microsoft.com/office/drawing/2014/main" xmlns="" id="{178FA75B-39E9-438D-B16C-EF8BE1F3D59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54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8" name="Line 94">
            <a:extLst>
              <a:ext uri="{FF2B5EF4-FFF2-40B4-BE49-F238E27FC236}">
                <a16:creationId xmlns:a16="http://schemas.microsoft.com/office/drawing/2014/main" xmlns="" id="{F5CA5EB4-CA71-4822-A5EE-74A59A666E0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89" name="Line 95">
            <a:extLst>
              <a:ext uri="{FF2B5EF4-FFF2-40B4-BE49-F238E27FC236}">
                <a16:creationId xmlns:a16="http://schemas.microsoft.com/office/drawing/2014/main" xmlns="" id="{617A967E-B48A-48D3-B4DE-2E84CF95DF2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0" name="Line 96">
            <a:extLst>
              <a:ext uri="{FF2B5EF4-FFF2-40B4-BE49-F238E27FC236}">
                <a16:creationId xmlns:a16="http://schemas.microsoft.com/office/drawing/2014/main" xmlns="" id="{A689B606-6D71-4597-80F3-218AEDB8EFA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1" name="Line 97">
            <a:extLst>
              <a:ext uri="{FF2B5EF4-FFF2-40B4-BE49-F238E27FC236}">
                <a16:creationId xmlns:a16="http://schemas.microsoft.com/office/drawing/2014/main" xmlns="" id="{75393629-7AA8-44FD-9C99-DFAF658A1E0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85009" y="2394086"/>
            <a:ext cx="0" cy="609600"/>
          </a:xfrm>
          <a:prstGeom prst="line">
            <a:avLst/>
          </a:prstGeom>
          <a:noFill/>
          <a:ln w="57150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2" name="Line 98">
            <a:extLst>
              <a:ext uri="{FF2B5EF4-FFF2-40B4-BE49-F238E27FC236}">
                <a16:creationId xmlns:a16="http://schemas.microsoft.com/office/drawing/2014/main" xmlns="" id="{3C681199-058E-456C-BE4E-8FE7153B963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75409" y="2394086"/>
            <a:ext cx="0" cy="609600"/>
          </a:xfrm>
          <a:prstGeom prst="line">
            <a:avLst/>
          </a:prstGeom>
          <a:noFill/>
          <a:ln w="57150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3" name="Line 99">
            <a:extLst>
              <a:ext uri="{FF2B5EF4-FFF2-40B4-BE49-F238E27FC236}">
                <a16:creationId xmlns:a16="http://schemas.microsoft.com/office/drawing/2014/main" xmlns="" id="{DFF9215B-8667-4767-8F15-532E2B07652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789609" y="2394086"/>
            <a:ext cx="0" cy="609600"/>
          </a:xfrm>
          <a:prstGeom prst="line">
            <a:avLst/>
          </a:prstGeom>
          <a:noFill/>
          <a:ln w="57150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4" name="Line 100">
            <a:extLst>
              <a:ext uri="{FF2B5EF4-FFF2-40B4-BE49-F238E27FC236}">
                <a16:creationId xmlns:a16="http://schemas.microsoft.com/office/drawing/2014/main" xmlns="" id="{11F5797F-C26F-4B06-A3C5-950DC8C9184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103809" y="2394086"/>
            <a:ext cx="0" cy="609600"/>
          </a:xfrm>
          <a:prstGeom prst="line">
            <a:avLst/>
          </a:prstGeom>
          <a:noFill/>
          <a:ln w="57150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5" name="Line 101">
            <a:extLst>
              <a:ext uri="{FF2B5EF4-FFF2-40B4-BE49-F238E27FC236}">
                <a16:creationId xmlns:a16="http://schemas.microsoft.com/office/drawing/2014/main" xmlns="" id="{3EB9C40F-B6E4-439F-955F-75FD65B013C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18009" y="2394086"/>
            <a:ext cx="0" cy="609600"/>
          </a:xfrm>
          <a:prstGeom prst="line">
            <a:avLst/>
          </a:prstGeom>
          <a:noFill/>
          <a:ln w="57150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6" name="Line 102">
            <a:extLst>
              <a:ext uri="{FF2B5EF4-FFF2-40B4-BE49-F238E27FC236}">
                <a16:creationId xmlns:a16="http://schemas.microsoft.com/office/drawing/2014/main" xmlns="" id="{F756B01B-E91C-49C3-99EC-B6AE040AC170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38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7" name="Line 103">
            <a:extLst>
              <a:ext uri="{FF2B5EF4-FFF2-40B4-BE49-F238E27FC236}">
                <a16:creationId xmlns:a16="http://schemas.microsoft.com/office/drawing/2014/main" xmlns="" id="{FBAD01A2-49BF-43BC-8042-E333544AEEC5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8" name="Line 104">
            <a:extLst>
              <a:ext uri="{FF2B5EF4-FFF2-40B4-BE49-F238E27FC236}">
                <a16:creationId xmlns:a16="http://schemas.microsoft.com/office/drawing/2014/main" xmlns="" id="{7657A67B-7288-404E-B24E-2C7EFFCD014B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54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99" name="Line 105">
            <a:extLst>
              <a:ext uri="{FF2B5EF4-FFF2-40B4-BE49-F238E27FC236}">
                <a16:creationId xmlns:a16="http://schemas.microsoft.com/office/drawing/2014/main" xmlns="" id="{E476EDCA-33EA-4B18-8F58-22343D370763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38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0" name="Line 106">
            <a:extLst>
              <a:ext uri="{FF2B5EF4-FFF2-40B4-BE49-F238E27FC236}">
                <a16:creationId xmlns:a16="http://schemas.microsoft.com/office/drawing/2014/main" xmlns="" id="{61643283-D7FE-403F-A2DC-9F248214C2AB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1" name="Line 107">
            <a:extLst>
              <a:ext uri="{FF2B5EF4-FFF2-40B4-BE49-F238E27FC236}">
                <a16:creationId xmlns:a16="http://schemas.microsoft.com/office/drawing/2014/main" xmlns="" id="{932C59E8-4AE8-46F2-805A-CCFFCA2F1AC4}"/>
              </a:ext>
            </a:extLst>
          </p:cNvPr>
          <p:cNvSpPr>
            <a:spLocks noChangeShapeType="1"/>
          </p:cNvSpPr>
          <p:nvPr/>
        </p:nvSpPr>
        <p:spPr bwMode="auto">
          <a:xfrm>
            <a:off x="50850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2" name="Line 108">
            <a:extLst>
              <a:ext uri="{FF2B5EF4-FFF2-40B4-BE49-F238E27FC236}">
                <a16:creationId xmlns:a16="http://schemas.microsoft.com/office/drawing/2014/main" xmlns="" id="{BFF0A148-E6D9-4ECA-98C0-3177ADFE4D46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54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3" name="Line 109">
            <a:extLst>
              <a:ext uri="{FF2B5EF4-FFF2-40B4-BE49-F238E27FC236}">
                <a16:creationId xmlns:a16="http://schemas.microsoft.com/office/drawing/2014/main" xmlns="" id="{97985366-817E-4AA6-A971-211BCABB4F08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38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4" name="Line 110">
            <a:extLst>
              <a:ext uri="{FF2B5EF4-FFF2-40B4-BE49-F238E27FC236}">
                <a16:creationId xmlns:a16="http://schemas.microsoft.com/office/drawing/2014/main" xmlns="" id="{C33B8BDF-BAF7-4978-AD87-D680DEB467A1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5" name="Line 111">
            <a:extLst>
              <a:ext uri="{FF2B5EF4-FFF2-40B4-BE49-F238E27FC236}">
                <a16:creationId xmlns:a16="http://schemas.microsoft.com/office/drawing/2014/main" xmlns="" id="{0517F0B8-5619-4D18-B2C7-A70239D1C210}"/>
              </a:ext>
            </a:extLst>
          </p:cNvPr>
          <p:cNvSpPr>
            <a:spLocks noChangeShapeType="1"/>
          </p:cNvSpPr>
          <p:nvPr/>
        </p:nvSpPr>
        <p:spPr bwMode="auto">
          <a:xfrm>
            <a:off x="5694609" y="3003686"/>
            <a:ext cx="0" cy="457200"/>
          </a:xfrm>
          <a:prstGeom prst="line">
            <a:avLst/>
          </a:prstGeom>
          <a:noFill/>
          <a:ln w="57150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6" name="Line 112">
            <a:extLst>
              <a:ext uri="{FF2B5EF4-FFF2-40B4-BE49-F238E27FC236}">
                <a16:creationId xmlns:a16="http://schemas.microsoft.com/office/drawing/2014/main" xmlns="" id="{6CB3B282-6019-49B9-B8E5-E0DBDE6664F3}"/>
              </a:ext>
            </a:extLst>
          </p:cNvPr>
          <p:cNvSpPr>
            <a:spLocks noChangeShapeType="1"/>
          </p:cNvSpPr>
          <p:nvPr/>
        </p:nvSpPr>
        <p:spPr bwMode="auto">
          <a:xfrm>
            <a:off x="5085009" y="3003686"/>
            <a:ext cx="0" cy="457200"/>
          </a:xfrm>
          <a:prstGeom prst="line">
            <a:avLst/>
          </a:prstGeom>
          <a:noFill/>
          <a:ln w="57150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7" name="Line 113">
            <a:extLst>
              <a:ext uri="{FF2B5EF4-FFF2-40B4-BE49-F238E27FC236}">
                <a16:creationId xmlns:a16="http://schemas.microsoft.com/office/drawing/2014/main" xmlns="" id="{BB45047B-511F-4664-9393-039EB97606B9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5409" y="3003686"/>
            <a:ext cx="0" cy="457200"/>
          </a:xfrm>
          <a:prstGeom prst="line">
            <a:avLst/>
          </a:prstGeom>
          <a:noFill/>
          <a:ln w="57150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8" name="Line 114">
            <a:extLst>
              <a:ext uri="{FF2B5EF4-FFF2-40B4-BE49-F238E27FC236}">
                <a16:creationId xmlns:a16="http://schemas.microsoft.com/office/drawing/2014/main" xmlns="" id="{D31293DB-DC78-41C4-89E2-C88010613894}"/>
              </a:ext>
            </a:extLst>
          </p:cNvPr>
          <p:cNvSpPr>
            <a:spLocks noChangeShapeType="1"/>
          </p:cNvSpPr>
          <p:nvPr/>
        </p:nvSpPr>
        <p:spPr bwMode="auto">
          <a:xfrm>
            <a:off x="3103809" y="3003686"/>
            <a:ext cx="0" cy="457200"/>
          </a:xfrm>
          <a:prstGeom prst="line">
            <a:avLst/>
          </a:prstGeom>
          <a:noFill/>
          <a:ln w="57150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09" name="Line 115">
            <a:extLst>
              <a:ext uri="{FF2B5EF4-FFF2-40B4-BE49-F238E27FC236}">
                <a16:creationId xmlns:a16="http://schemas.microsoft.com/office/drawing/2014/main" xmlns="" id="{E5F8E0AB-572B-4CFE-9299-8E85BC13C8ED}"/>
              </a:ext>
            </a:extLst>
          </p:cNvPr>
          <p:cNvSpPr>
            <a:spLocks noChangeShapeType="1"/>
          </p:cNvSpPr>
          <p:nvPr/>
        </p:nvSpPr>
        <p:spPr bwMode="auto">
          <a:xfrm>
            <a:off x="3789609" y="3003686"/>
            <a:ext cx="0" cy="457200"/>
          </a:xfrm>
          <a:prstGeom prst="line">
            <a:avLst/>
          </a:prstGeom>
          <a:noFill/>
          <a:ln w="57150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10" name="Line 116">
            <a:extLst>
              <a:ext uri="{FF2B5EF4-FFF2-40B4-BE49-F238E27FC236}">
                <a16:creationId xmlns:a16="http://schemas.microsoft.com/office/drawing/2014/main" xmlns="" id="{7DA544BD-C849-41D1-B0F2-A884A461828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694609" y="1708286"/>
            <a:ext cx="0" cy="1295400"/>
          </a:xfrm>
          <a:prstGeom prst="line">
            <a:avLst/>
          </a:prstGeom>
          <a:noFill/>
          <a:ln w="57150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11" name="Line 117">
            <a:extLst>
              <a:ext uri="{FF2B5EF4-FFF2-40B4-BE49-F238E27FC236}">
                <a16:creationId xmlns:a16="http://schemas.microsoft.com/office/drawing/2014/main" xmlns="" id="{45126A79-226C-461D-9810-F988A3300BDB}"/>
              </a:ext>
            </a:extLst>
          </p:cNvPr>
          <p:cNvSpPr>
            <a:spLocks noChangeShapeType="1"/>
          </p:cNvSpPr>
          <p:nvPr/>
        </p:nvSpPr>
        <p:spPr bwMode="auto">
          <a:xfrm>
            <a:off x="4475409" y="3460886"/>
            <a:ext cx="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12" name="Text Box 118">
            <a:extLst>
              <a:ext uri="{FF2B5EF4-FFF2-40B4-BE49-F238E27FC236}">
                <a16:creationId xmlns:a16="http://schemas.microsoft.com/office/drawing/2014/main" xmlns="" id="{5214C6AA-BF53-4FB6-B36A-9A46DE93EA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8809" y="3994286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 dirty="0" smtClean="0"/>
              <a:t>$ </a:t>
            </a:r>
            <a:r>
              <a:rPr lang="en-US" altLang="en-US" sz="2400" b="1" dirty="0"/>
              <a:t>10,00,000</a:t>
            </a:r>
          </a:p>
        </p:txBody>
      </p:sp>
      <p:sp>
        <p:nvSpPr>
          <p:cNvPr id="113" name="Text Box 119">
            <a:extLst>
              <a:ext uri="{FF2B5EF4-FFF2-40B4-BE49-F238E27FC236}">
                <a16:creationId xmlns:a16="http://schemas.microsoft.com/office/drawing/2014/main" xmlns="" id="{A0D41654-A847-4815-AFF4-D42017CE6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1409" y="2013086"/>
            <a:ext cx="251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 dirty="0" smtClean="0"/>
              <a:t>$ </a:t>
            </a:r>
            <a:r>
              <a:rPr lang="en-US" altLang="en-US" sz="2400" b="1" dirty="0"/>
              <a:t>100,000</a:t>
            </a:r>
          </a:p>
        </p:txBody>
      </p:sp>
      <p:sp>
        <p:nvSpPr>
          <p:cNvPr id="114" name="Text Box 120">
            <a:extLst>
              <a:ext uri="{FF2B5EF4-FFF2-40B4-BE49-F238E27FC236}">
                <a16:creationId xmlns:a16="http://schemas.microsoft.com/office/drawing/2014/main" xmlns="" id="{8ACE5785-C3ED-4B7B-B1E5-B1061B7369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6209" y="3308486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 dirty="0" smtClean="0"/>
              <a:t>$ </a:t>
            </a:r>
            <a:r>
              <a:rPr lang="en-US" altLang="en-US" sz="2400" b="1" dirty="0"/>
              <a:t>50,000</a:t>
            </a:r>
          </a:p>
        </p:txBody>
      </p:sp>
      <p:sp>
        <p:nvSpPr>
          <p:cNvPr id="115" name="Text Box 121">
            <a:extLst>
              <a:ext uri="{FF2B5EF4-FFF2-40B4-BE49-F238E27FC236}">
                <a16:creationId xmlns:a16="http://schemas.microsoft.com/office/drawing/2014/main" xmlns="" id="{F0675697-7E86-4B42-8C20-62C55CD73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1009" y="3841886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 dirty="0" smtClean="0"/>
              <a:t>$ </a:t>
            </a:r>
            <a:r>
              <a:rPr lang="en-US" altLang="en-US" sz="2400" b="1" dirty="0"/>
              <a:t>90,000</a:t>
            </a:r>
          </a:p>
        </p:txBody>
      </p:sp>
      <p:sp>
        <p:nvSpPr>
          <p:cNvPr id="116" name="Text Box 122">
            <a:extLst>
              <a:ext uri="{FF2B5EF4-FFF2-40B4-BE49-F238E27FC236}">
                <a16:creationId xmlns:a16="http://schemas.microsoft.com/office/drawing/2014/main" xmlns="" id="{51E045B2-93FE-4CA0-BE7E-4CA8E283D0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7809" y="1251086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 dirty="0" smtClean="0"/>
              <a:t>$ </a:t>
            </a:r>
            <a:r>
              <a:rPr lang="en-US" altLang="en-US" sz="2400" b="1" dirty="0"/>
              <a:t>12,00,000</a:t>
            </a:r>
          </a:p>
        </p:txBody>
      </p:sp>
      <p:sp>
        <p:nvSpPr>
          <p:cNvPr id="117" name="Text Box 123">
            <a:extLst>
              <a:ext uri="{FF2B5EF4-FFF2-40B4-BE49-F238E27FC236}">
                <a16:creationId xmlns:a16="http://schemas.microsoft.com/office/drawing/2014/main" xmlns="" id="{1002954D-9845-4B76-B68E-C5147A823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1148" y="2448234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 dirty="0" err="1">
                <a:solidFill>
                  <a:srgbClr val="FF0000"/>
                </a:solidFill>
              </a:rPr>
              <a:t>i</a:t>
            </a:r>
            <a:r>
              <a:rPr lang="en-US" altLang="en-US" sz="2400" b="1" dirty="0">
                <a:solidFill>
                  <a:srgbClr val="FF0000"/>
                </a:solidFill>
              </a:rPr>
              <a:t>=12%</a:t>
            </a:r>
          </a:p>
        </p:txBody>
      </p:sp>
      <p:sp>
        <p:nvSpPr>
          <p:cNvPr id="118" name="Text Box 124">
            <a:extLst>
              <a:ext uri="{FF2B5EF4-FFF2-40B4-BE49-F238E27FC236}">
                <a16:creationId xmlns:a16="http://schemas.microsoft.com/office/drawing/2014/main" xmlns="" id="{230A6323-9C76-4BC3-B5C9-C1BD7DA7F1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3209" y="2851287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0</a:t>
            </a:r>
          </a:p>
        </p:txBody>
      </p:sp>
      <p:sp>
        <p:nvSpPr>
          <p:cNvPr id="119" name="Text Box 125">
            <a:extLst>
              <a:ext uri="{FF2B5EF4-FFF2-40B4-BE49-F238E27FC236}">
                <a16:creationId xmlns:a16="http://schemas.microsoft.com/office/drawing/2014/main" xmlns="" id="{8212D069-1250-4333-B4BC-A31AFCA8F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5209" y="2927487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1</a:t>
            </a:r>
          </a:p>
        </p:txBody>
      </p:sp>
      <p:sp>
        <p:nvSpPr>
          <p:cNvPr id="120" name="Text Box 126">
            <a:extLst>
              <a:ext uri="{FF2B5EF4-FFF2-40B4-BE49-F238E27FC236}">
                <a16:creationId xmlns:a16="http://schemas.microsoft.com/office/drawing/2014/main" xmlns="" id="{D4EB8C44-621B-47DB-8270-DAFAE0C88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1009" y="2927487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2</a:t>
            </a:r>
          </a:p>
        </p:txBody>
      </p:sp>
      <p:sp>
        <p:nvSpPr>
          <p:cNvPr id="121" name="Text Box 127">
            <a:extLst>
              <a:ext uri="{FF2B5EF4-FFF2-40B4-BE49-F238E27FC236}">
                <a16:creationId xmlns:a16="http://schemas.microsoft.com/office/drawing/2014/main" xmlns="" id="{C3A714CB-CA76-49C3-ACF9-3EDF78A12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6809" y="2927487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3</a:t>
            </a:r>
          </a:p>
        </p:txBody>
      </p:sp>
      <p:sp>
        <p:nvSpPr>
          <p:cNvPr id="122" name="Text Box 128">
            <a:extLst>
              <a:ext uri="{FF2B5EF4-FFF2-40B4-BE49-F238E27FC236}">
                <a16:creationId xmlns:a16="http://schemas.microsoft.com/office/drawing/2014/main" xmlns="" id="{7145A284-0D52-4EC8-B4C9-68788C5F27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6409" y="2927487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4</a:t>
            </a:r>
          </a:p>
        </p:txBody>
      </p:sp>
      <p:sp>
        <p:nvSpPr>
          <p:cNvPr id="123" name="Text Box 129">
            <a:extLst>
              <a:ext uri="{FF2B5EF4-FFF2-40B4-BE49-F238E27FC236}">
                <a16:creationId xmlns:a16="http://schemas.microsoft.com/office/drawing/2014/main" xmlns="" id="{B0B8E24C-6306-42C1-846A-2ED41C35E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6009" y="2927487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5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xmlns="" id="{0B92C135-D6DD-4C0D-8F20-5A5AF9BCE049}"/>
              </a:ext>
            </a:extLst>
          </p:cNvPr>
          <p:cNvSpPr txBox="1"/>
          <p:nvPr/>
        </p:nvSpPr>
        <p:spPr>
          <a:xfrm>
            <a:off x="1198809" y="4474413"/>
            <a:ext cx="1027626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 (12%) 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10,00,000 (A/P,12%,5) – 12,00,000(A/F, 12%,5)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=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10,00,000 { (1+ 0.12) </a:t>
            </a:r>
            <a:r>
              <a:rPr lang="en-US" altLang="en-US" sz="2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* 0.12} / (1+0.12)</a:t>
            </a:r>
            <a:r>
              <a:rPr lang="en-US" altLang="en-US" sz="2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-1 } </a:t>
            </a:r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12,00,000{0.12 / (1+0.12)</a:t>
            </a:r>
            <a:r>
              <a:rPr lang="en-US" altLang="en-US" sz="2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-1}</a:t>
            </a:r>
          </a:p>
          <a:p>
            <a:pPr eaLnBrk="1" hangingPunct="1">
              <a:buFontTx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=  $ 88518.05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95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6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9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8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8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1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4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7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0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3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6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9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2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8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4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7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0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3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9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2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5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8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1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4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7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0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3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6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9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2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5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8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1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4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7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0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3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6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9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2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5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8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1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4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7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0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3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6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9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2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5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8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1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2" fill="hold">
                      <p:stCondLst>
                        <p:cond delay="indefinite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6" dur="20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9" dur="2000"/>
                                        <p:tgtEl>
                                          <p:spTgt spid="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2" dur="2000"/>
                                        <p:tgtEl>
                                          <p:spTgt spid="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5" dur="2000"/>
                                        <p:tgtEl>
                                          <p:spTgt spid="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  <p:bldP spid="1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Annual Worth Example (Cont’d…)</a:t>
            </a:r>
            <a:endParaRPr lang="en-AU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C985E02-296B-4B51-898F-CCA9775B1F1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515600" cy="2028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Annual Expenses (E) </a:t>
            </a:r>
          </a:p>
          <a:p>
            <a:pPr eaLnBrk="1" hangingPunct="1"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50,000 +{ 90,000 (P/F,12%,3)} (A/P,12%,5)</a:t>
            </a:r>
          </a:p>
          <a:p>
            <a:pPr eaLnBrk="1" hangingPunct="1"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50,000 + { 90,000 (1+0.12)</a:t>
            </a:r>
            <a:r>
              <a:rPr lang="en-US" altLang="en-US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-3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} * ((1+ 0.12) </a:t>
            </a:r>
            <a:r>
              <a:rPr lang="en-US" altLang="en-US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* 0.12} / (1+0.12)</a:t>
            </a:r>
            <a:r>
              <a:rPr lang="en-US" altLang="en-US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-1 </a:t>
            </a:r>
          </a:p>
          <a:p>
            <a:pPr eaLnBrk="1" hangingPunct="1"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$ 67770.93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199" y="3988810"/>
            <a:ext cx="47254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Annual Revenue (R)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=100,000 (F/P, 12%, 1) 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1,00,000 (1.12)</a:t>
            </a:r>
            <a:r>
              <a:rPr lang="en-US" altLang="en-US" sz="28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$ 112,000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9C51509-B03D-462F-85E6-3F4FBE7BEF20}"/>
              </a:ext>
            </a:extLst>
          </p:cNvPr>
          <p:cNvSpPr txBox="1"/>
          <p:nvPr/>
        </p:nvSpPr>
        <p:spPr>
          <a:xfrm>
            <a:off x="5563673" y="3988810"/>
            <a:ext cx="662832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 (12%) = R - E - CR</a:t>
            </a:r>
          </a:p>
          <a:p>
            <a:pPr eaLnBrk="1" hangingPunct="1">
              <a:buFontTx/>
              <a:buNone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=112,000 - 67770.93 - 88518.05</a:t>
            </a:r>
          </a:p>
          <a:p>
            <a:pPr eaLnBrk="1" hangingPunct="1">
              <a:buFontTx/>
              <a:buNone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= </a:t>
            </a:r>
            <a:r>
              <a:rPr lang="en-US" alt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$ 44288.98</a:t>
            </a:r>
            <a:endParaRPr lang="en-US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As, </a:t>
            </a:r>
            <a:r>
              <a:rPr lang="en-US" altLang="en-US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 (12%) &lt; 0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 investment is bad. </a:t>
            </a:r>
          </a:p>
        </p:txBody>
      </p:sp>
    </p:spTree>
    <p:extLst>
      <p:ext uri="{BB962C8B-B14F-4D97-AF65-F5344CB8AC3E}">
        <p14:creationId xmlns:p14="http://schemas.microsoft.com/office/powerpoint/2010/main" val="3938754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Rate of Return Method 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014138" cy="457517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rate of return (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the net gain or loss of an investment over a specified time period, expressed as a percentage of the investment’s initial cost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[6] </a:t>
            </a:r>
          </a:p>
          <a:p>
            <a:pPr algn="just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Rate of Return is the interest rate 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earned on the unpaid balance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an amortized loan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[5]</a:t>
            </a:r>
          </a:p>
          <a:p>
            <a:pPr algn="just">
              <a:lnSpc>
                <a:spcPct val="100000"/>
              </a:lnSpc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Equivalent worth method is absolute measurement where as the rate of return is the relative measurement used for comparing mutually exclusive alternatives. 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13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Rate of Return Example.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5465"/>
            <a:ext cx="9284594" cy="4958366"/>
          </a:xfrm>
        </p:spPr>
        <p:txBody>
          <a:bodyPr>
            <a:normAutofit/>
          </a:bodyPr>
          <a:lstStyle/>
          <a:p>
            <a:pPr algn="just"/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Suppose that a bank lends $10,000 and it is repaid $4021 at the end of each year for 3 years.</a:t>
            </a:r>
          </a:p>
          <a:p>
            <a:pPr algn="just"/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can be the interest rate determined that the bank charges on this transaction?</a:t>
            </a:r>
          </a:p>
          <a:p>
            <a:pPr algn="just"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en-US" altLang="en-US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    = A (P/A, </a:t>
            </a:r>
            <a:r>
              <a:rPr lang="en-US" altLang="en-US" b="1" dirty="0" err="1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%, 3)</a:t>
            </a:r>
          </a:p>
          <a:p>
            <a:pPr algn="just">
              <a:buNone/>
            </a:pPr>
            <a:r>
              <a:rPr lang="en-US" altLang="en-US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$10,000 = $4021 (P/A, </a:t>
            </a:r>
            <a:r>
              <a:rPr lang="en-US" altLang="en-US" b="1" dirty="0" err="1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%, 3)</a:t>
            </a:r>
          </a:p>
          <a:p>
            <a:pPr algn="just">
              <a:buNone/>
            </a:pPr>
            <a:r>
              <a:rPr lang="en-US" altLang="en-US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en-US" altLang="en-US" b="1" dirty="0" err="1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= 10%</a:t>
            </a:r>
          </a:p>
          <a:p>
            <a:pPr algn="just"/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bank will earn </a:t>
            </a:r>
            <a:r>
              <a:rPr lang="en-US" altLang="en-US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10% return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annually on its investment of $10,000.  </a:t>
            </a:r>
          </a:p>
          <a:p>
            <a:pPr marL="0" indent="0" algn="just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Example Source: [5]</a:t>
            </a:r>
          </a:p>
          <a:p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85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Rate of Return (IRR)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411" y="1323349"/>
            <a:ext cx="9387625" cy="5090330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IRR is that interest rate (return rate) which equates the equivalent worth of an alternative’s cash inflows to the equivalent worth of cash outflows. [1]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IRR is the interest rate that is </a:t>
            </a:r>
            <a:r>
              <a:rPr lang="en-US" altLang="en-US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charged on the un-recovered project balance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the investment such that, when the project terminates, the </a:t>
            </a:r>
            <a:r>
              <a:rPr lang="en-US" altLang="en-US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un-recovered balance will be zero. </a:t>
            </a:r>
            <a:r>
              <a:rPr lang="en-US" alt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[5]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this particular rate, the equivalent worth of revenue generated by project is enough to bear the equivalent worth of expenses absorbed by project without any financial burden. </a:t>
            </a:r>
          </a:p>
          <a:p>
            <a:pPr algn="just"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64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6994" y="352246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relation of IRR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0643" y="1361985"/>
            <a:ext cx="8846713" cy="4755479"/>
          </a:xfrm>
        </p:spPr>
        <p:txBody>
          <a:bodyPr/>
          <a:lstStyle/>
          <a:p>
            <a:pPr marL="0" lv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project’s return is referred as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rate of return (IRR)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promised by an investment project over its useful life.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PW formulation </a:t>
            </a:r>
          </a:p>
          <a:p>
            <a:pPr marL="0" indent="0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PW (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*%) = 0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PW </a:t>
            </a:r>
            <a:r>
              <a:rPr lang="en-A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inflow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PW </a:t>
            </a:r>
            <a:r>
              <a:rPr lang="en-A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outflow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0 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FW formulation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FW (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*%) = 0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FW </a:t>
            </a:r>
            <a:r>
              <a:rPr lang="en-A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inflow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FW </a:t>
            </a:r>
            <a:r>
              <a:rPr lang="en-AU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outflow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0</a:t>
            </a: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Line 2">
            <a:extLst>
              <a:ext uri="{FF2B5EF4-FFF2-40B4-BE49-F238E27FC236}">
                <a16:creationId xmlns:a16="http://schemas.microsoft.com/office/drawing/2014/main" xmlns="" id="{2EDC39D6-2C9E-4232-AE0A-FBB6F07F812F}"/>
              </a:ext>
            </a:extLst>
          </p:cNvPr>
          <p:cNvSpPr>
            <a:spLocks noChangeShapeType="1"/>
          </p:cNvSpPr>
          <p:nvPr/>
        </p:nvSpPr>
        <p:spPr bwMode="auto">
          <a:xfrm>
            <a:off x="6646572" y="3400023"/>
            <a:ext cx="0" cy="2266681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5" name="Line 3">
            <a:extLst>
              <a:ext uri="{FF2B5EF4-FFF2-40B4-BE49-F238E27FC236}">
                <a16:creationId xmlns:a16="http://schemas.microsoft.com/office/drawing/2014/main" xmlns="" id="{86158926-8699-49E0-A983-B219BF359784}"/>
              </a:ext>
            </a:extLst>
          </p:cNvPr>
          <p:cNvSpPr>
            <a:spLocks noChangeShapeType="1"/>
          </p:cNvSpPr>
          <p:nvPr/>
        </p:nvSpPr>
        <p:spPr bwMode="auto">
          <a:xfrm>
            <a:off x="6646572" y="4727663"/>
            <a:ext cx="388834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6" name="Freeform 4">
            <a:extLst>
              <a:ext uri="{FF2B5EF4-FFF2-40B4-BE49-F238E27FC236}">
                <a16:creationId xmlns:a16="http://schemas.microsoft.com/office/drawing/2014/main" xmlns="" id="{E1D422F1-09AC-499D-A25A-4F6C11FE1605}"/>
              </a:ext>
            </a:extLst>
          </p:cNvPr>
          <p:cNvSpPr>
            <a:spLocks/>
          </p:cNvSpPr>
          <p:nvPr/>
        </p:nvSpPr>
        <p:spPr bwMode="auto">
          <a:xfrm>
            <a:off x="6875172" y="3127463"/>
            <a:ext cx="4114800" cy="2057400"/>
          </a:xfrm>
          <a:custGeom>
            <a:avLst/>
            <a:gdLst>
              <a:gd name="T0" fmla="*/ 0 w 2688"/>
              <a:gd name="T1" fmla="*/ 0 h 1344"/>
              <a:gd name="T2" fmla="*/ 2147483646 w 2688"/>
              <a:gd name="T3" fmla="*/ 2147483646 h 1344"/>
              <a:gd name="T4" fmla="*/ 2147483646 w 2688"/>
              <a:gd name="T5" fmla="*/ 2147483646 h 1344"/>
              <a:gd name="T6" fmla="*/ 0 60000 65536"/>
              <a:gd name="T7" fmla="*/ 0 60000 65536"/>
              <a:gd name="T8" fmla="*/ 0 60000 65536"/>
              <a:gd name="T9" fmla="*/ 0 w 2688"/>
              <a:gd name="T10" fmla="*/ 0 h 1344"/>
              <a:gd name="T11" fmla="*/ 2688 w 2688"/>
              <a:gd name="T12" fmla="*/ 1344 h 13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688" h="1344">
                <a:moveTo>
                  <a:pt x="0" y="0"/>
                </a:moveTo>
                <a:cubicBezTo>
                  <a:pt x="136" y="248"/>
                  <a:pt x="272" y="496"/>
                  <a:pt x="720" y="720"/>
                </a:cubicBezTo>
                <a:cubicBezTo>
                  <a:pt x="1168" y="944"/>
                  <a:pt x="2360" y="1240"/>
                  <a:pt x="2688" y="1344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xmlns="" id="{88AE3B2C-14E5-4E21-B665-99A3F2CDB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4073" y="2974136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solidFill>
                  <a:srgbClr val="000099"/>
                </a:solidFill>
              </a:rPr>
              <a:t>PW </a:t>
            </a:r>
            <a:r>
              <a:rPr lang="en-US" altLang="en-US" sz="2400" b="1" baseline="-25000" dirty="0">
                <a:solidFill>
                  <a:srgbClr val="000099"/>
                </a:solidFill>
              </a:rPr>
              <a:t>inflow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xmlns="" id="{CAC70DF2-83A0-4443-A16C-9C6CF04484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7994" y="5552404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solidFill>
                  <a:srgbClr val="000099"/>
                </a:solidFill>
              </a:rPr>
              <a:t>PW </a:t>
            </a:r>
            <a:r>
              <a:rPr lang="en-US" altLang="en-US" sz="2400" b="1" baseline="-25000" dirty="0">
                <a:solidFill>
                  <a:srgbClr val="000099"/>
                </a:solidFill>
              </a:rPr>
              <a:t>outflow</a:t>
            </a: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xmlns="" id="{1AAF2BE9-498E-4237-809F-AB5C37C94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74548" y="4499063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 err="1" smtClean="0">
                <a:solidFill>
                  <a:srgbClr val="000099"/>
                </a:solidFill>
              </a:rPr>
              <a:t>i</a:t>
            </a:r>
            <a:r>
              <a:rPr lang="en-US" altLang="en-US" sz="2400" b="1" dirty="0" smtClean="0">
                <a:solidFill>
                  <a:srgbClr val="000099"/>
                </a:solidFill>
              </a:rPr>
              <a:t>%</a:t>
            </a:r>
            <a:endParaRPr lang="en-US" altLang="en-US" sz="2400" b="1" dirty="0">
              <a:solidFill>
                <a:srgbClr val="000099"/>
              </a:solidFill>
            </a:endParaRPr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xmlns="" id="{EA94F5D8-5CA5-4EEC-8F8A-199D00EC01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13571" y="4346663"/>
            <a:ext cx="6723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 err="1">
                <a:solidFill>
                  <a:srgbClr val="000099"/>
                </a:solidFill>
              </a:rPr>
              <a:t>i</a:t>
            </a:r>
            <a:r>
              <a:rPr lang="en-US" altLang="en-US" sz="2400" b="1" dirty="0" smtClean="0">
                <a:solidFill>
                  <a:srgbClr val="000099"/>
                </a:solidFill>
              </a:rPr>
              <a:t>*%</a:t>
            </a:r>
            <a:endParaRPr lang="en-US" altLang="en-US" sz="2400" b="1" dirty="0">
              <a:solidFill>
                <a:srgbClr val="000099"/>
              </a:solidFill>
            </a:endParaRPr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xmlns="" id="{2DDC59D8-8597-4AD8-9A57-7934E9A04B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5572" y="4499063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rgbClr val="000099"/>
                </a:solidFill>
              </a:rPr>
              <a:t>0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9362941" y="3431336"/>
            <a:ext cx="115910" cy="85732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Box 5">
            <a:extLst>
              <a:ext uri="{FF2B5EF4-FFF2-40B4-BE49-F238E27FC236}">
                <a16:creationId xmlns:a16="http://schemas.microsoft.com/office/drawing/2014/main" xmlns="" id="{88AE3B2C-14E5-4E21-B665-99A3F2CDB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3848" y="2844854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 smtClean="0">
                <a:solidFill>
                  <a:srgbClr val="000099"/>
                </a:solidFill>
              </a:rPr>
              <a:t>IRR</a:t>
            </a:r>
            <a:endParaRPr lang="en-US" altLang="en-US" sz="2400" b="1" baseline="-25000" dirty="0">
              <a:solidFill>
                <a:srgbClr val="000099"/>
              </a:solidFill>
            </a:endParaRPr>
          </a:p>
        </p:txBody>
      </p:sp>
      <p:sp>
        <p:nvSpPr>
          <p:cNvPr id="16" name="Text Box 5">
            <a:extLst>
              <a:ext uri="{FF2B5EF4-FFF2-40B4-BE49-F238E27FC236}">
                <a16:creationId xmlns:a16="http://schemas.microsoft.com/office/drawing/2014/main" xmlns="" id="{88AE3B2C-14E5-4E21-B665-99A3F2CDB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4815" y="3594508"/>
            <a:ext cx="38175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 smtClean="0">
                <a:solidFill>
                  <a:srgbClr val="000099"/>
                </a:solidFill>
              </a:rPr>
              <a:t>+</a:t>
            </a:r>
            <a:endParaRPr lang="en-US" altLang="en-US" sz="2400" b="1" baseline="-25000" dirty="0">
              <a:solidFill>
                <a:srgbClr val="000099"/>
              </a:solidFill>
            </a:endParaRPr>
          </a:p>
        </p:txBody>
      </p:sp>
      <p:sp>
        <p:nvSpPr>
          <p:cNvPr id="17" name="Text Box 5">
            <a:extLst>
              <a:ext uri="{FF2B5EF4-FFF2-40B4-BE49-F238E27FC236}">
                <a16:creationId xmlns:a16="http://schemas.microsoft.com/office/drawing/2014/main" xmlns="" id="{88AE3B2C-14E5-4E21-B665-99A3F2CDB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3636" y="4890835"/>
            <a:ext cx="38175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 smtClean="0">
                <a:solidFill>
                  <a:srgbClr val="000099"/>
                </a:solidFill>
              </a:rPr>
              <a:t>-</a:t>
            </a:r>
            <a:endParaRPr lang="en-US" altLang="en-US" sz="2400" b="1" baseline="-250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50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383" y="378004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 of Calculating IRR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Direct Solution Method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Trial and Error Method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Computer Solution Method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95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 Solution Method 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897471" cy="4351338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very special case of a project with only a two-flow transaction (an investment followed by a single future payment) or service life of 2 years of return, we can apply direct mathematical solution for determining the rate of return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[5]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27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Trial and Error Method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580808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steps are followed to calculate the IRR of any project’s cash flow: </a:t>
            </a: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an equation for equivalent worth of any point of time indicating rate of interest by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*% whose value is to be found.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Equate the developed equation as to zero.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Solve it to get the value of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*% which would be IRR</a:t>
            </a:r>
          </a:p>
          <a:p>
            <a:pPr marL="0" indent="0" algn="just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3342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Solution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6459" y="1435659"/>
            <a:ext cx="10515600" cy="4897905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Microsoft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Excel, 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Click Formula  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Click Auto Sum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Click More Function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IRR in Search for a Function, Click Ok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Insert the value of Cash Flow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Click Enter, 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result gives the value of IRR.       </a:t>
            </a:r>
            <a:r>
              <a:rPr lang="en-US" b="1" dirty="0"/>
              <a:t>    </a:t>
            </a:r>
            <a:endParaRPr lang="en-AU" dirty="0"/>
          </a:p>
          <a:p>
            <a:pPr marL="514350" indent="-514350">
              <a:buFont typeface="+mj-lt"/>
              <a:buAutoNum type="arabicPeriod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5225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Rule of IRR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57" y="1915777"/>
            <a:ext cx="10515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      </a:t>
            </a:r>
            <a:r>
              <a:rPr lang="en-US" sz="32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IRR &gt; MARR,  		    accept the project</a:t>
            </a:r>
            <a:endParaRPr lang="en-AU" sz="32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2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IRR = MARR, 		    remain indifferent</a:t>
            </a:r>
            <a:endParaRPr lang="en-AU" sz="32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2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IRR &lt; MARR,		    reject the project</a:t>
            </a:r>
            <a:endParaRPr lang="en-AU" sz="32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0505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0212" y="244101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Graphical representation of IRR</a:t>
            </a:r>
          </a:p>
        </p:txBody>
      </p:sp>
      <p:pic>
        <p:nvPicPr>
          <p:cNvPr id="4098" name="Picture 2" descr="Engineering Economy, Sixteenth Edition Sullivan | Wicks | Koelling  Copyright ©2015, 2012, 2009 by Pearson Education, Inc. All rights reserved.  Figure ppt downloa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" t="17293" r="2289" b="23664"/>
          <a:stretch/>
        </p:blipFill>
        <p:spPr bwMode="auto">
          <a:xfrm>
            <a:off x="1264022" y="1172789"/>
            <a:ext cx="8686802" cy="4303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464858" y="5089525"/>
            <a:ext cx="5827059" cy="10423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Fig: Investment Balance Diagram [2]</a:t>
            </a:r>
            <a:endParaRPr lang="en-A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5569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4718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Drawbacks of IRR 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9152965" cy="4669304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recovered funds are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re-invested at </a:t>
            </a:r>
            <a:r>
              <a:rPr lang="en-US" alt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*% rather than MARR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which leads to the concept of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 rate of return (ERR).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needs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trial and error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approach for the calculation.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algebraic sum of the cash flow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the middle of the project more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times, we might obtain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IRR values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choosing between the mutually exclusive alternatives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IRR method can be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misleading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does not compare the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investment. </a:t>
            </a: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073472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6459" y="378572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596718" cy="450794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Textbook of Engineering Economics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Damodar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Adhikari, First Edition, Dreamland Publication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Pvt.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Ltd. Kathmandu, Nepal, 2019.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Economy: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William G. Sullivan, James A.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Bontadelli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Elin M. Wicks, Eleventh Edition, Pearson Educations, Inc. 2000 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Engineering Economics: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James L. Riggs, David D. Bedworth and Sabah U. Randhawa, Fourth Edition, Tata McGraw Hill Education Private Limited, New Delhi, India, 2004.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2277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0247" y="405467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References: (Cont’d….)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Economics 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Jose A. Sepulveda, William E. Souder and Byron S. Gottfried, Tata McGraw – Hill Publishing Company Limited, New Delhi, India, 2005. 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Engineering Economics,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 S. Park Second Edition, Addison-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esley Publishing Company, 1997. 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https://www.investopedia.com/terms/r/rateofreturn.asp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(viewed on September)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475785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7859" y="2506662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AU" sz="9600" dirty="0" smtClean="0"/>
              <a:t>THANK YOU </a:t>
            </a:r>
            <a:endParaRPr lang="en-AU" sz="9600" dirty="0"/>
          </a:p>
        </p:txBody>
      </p:sp>
    </p:spTree>
    <p:extLst>
      <p:ext uri="{BB962C8B-B14F-4D97-AF65-F5344CB8AC3E}">
        <p14:creationId xmlns:p14="http://schemas.microsoft.com/office/powerpoint/2010/main" val="2324697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1967</TotalTime>
  <Words>2754</Words>
  <Application>Microsoft Office PowerPoint</Application>
  <PresentationFormat>Widescreen</PresentationFormat>
  <Paragraphs>339</Paragraphs>
  <Slides>41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Calibri</vt:lpstr>
      <vt:lpstr>Calibri Light</vt:lpstr>
      <vt:lpstr>Constantia</vt:lpstr>
      <vt:lpstr>Times New Roman</vt:lpstr>
      <vt:lpstr>Wingdings</vt:lpstr>
      <vt:lpstr>Office Theme</vt:lpstr>
      <vt:lpstr>Equation.DSMT4</vt:lpstr>
      <vt:lpstr>COURSE TITLE: ENGINEERING ECONOMIC ANALYSIS</vt:lpstr>
      <vt:lpstr>Learning Objective</vt:lpstr>
      <vt:lpstr>Introduction </vt:lpstr>
      <vt:lpstr>Basic Methods for determining worthiness</vt:lpstr>
      <vt:lpstr>Minimum Attractive Rate of Return </vt:lpstr>
      <vt:lpstr>Minimum Attractive Rate of Return (Cont’d….)  </vt:lpstr>
      <vt:lpstr>Determination of MARR</vt:lpstr>
      <vt:lpstr>Determination of MARR (Cont’d…)</vt:lpstr>
      <vt:lpstr>Equivalent worth Method Present worth method (PW) or Net Present Value (NPV) </vt:lpstr>
      <vt:lpstr>Present Worth Analysis (PW)</vt:lpstr>
      <vt:lpstr>Present Worth Analysis (PW) (Cont’d…)</vt:lpstr>
      <vt:lpstr>Decision Rule for PW </vt:lpstr>
      <vt:lpstr>Present Worth Example</vt:lpstr>
      <vt:lpstr>Present Worth Example (Cont’d….)</vt:lpstr>
      <vt:lpstr>Present Worth Example (Cont’d….)</vt:lpstr>
      <vt:lpstr>Future worth method (FW) or Net Future Value (NFV) </vt:lpstr>
      <vt:lpstr>Decision Rule for FW </vt:lpstr>
      <vt:lpstr>Future Worth Example</vt:lpstr>
      <vt:lpstr>Future Worth Example (Cont’d….)</vt:lpstr>
      <vt:lpstr>Future Worth Example (Cont’d….)</vt:lpstr>
      <vt:lpstr>Annual worth Method (AW) or Net Annual worth Method (NAW) </vt:lpstr>
      <vt:lpstr>Capital Recovery (CR)</vt:lpstr>
      <vt:lpstr>Capital Recovery (CR) (Cont’d..)</vt:lpstr>
      <vt:lpstr>Decision Rule for AW </vt:lpstr>
      <vt:lpstr>Annual Worth Example</vt:lpstr>
      <vt:lpstr>Annual Worth Example (Cont’d…)</vt:lpstr>
      <vt:lpstr>Annual Worth Example (Cont’d…)</vt:lpstr>
      <vt:lpstr>Rate of Return Method </vt:lpstr>
      <vt:lpstr>Rate of Return Example. </vt:lpstr>
      <vt:lpstr>Internal Rate of Return (IRR)</vt:lpstr>
      <vt:lpstr>Mathematical relation of IRR</vt:lpstr>
      <vt:lpstr>Method of Calculating IRR</vt:lpstr>
      <vt:lpstr>Direct Solution Method </vt:lpstr>
      <vt:lpstr>Trial and Error Method</vt:lpstr>
      <vt:lpstr>Computer Solution Method</vt:lpstr>
      <vt:lpstr>Decision Rule of IRR</vt:lpstr>
      <vt:lpstr>Graphical representation of IRR</vt:lpstr>
      <vt:lpstr>Drawbacks of IRR </vt:lpstr>
      <vt:lpstr>References: </vt:lpstr>
      <vt:lpstr>References: (Cont’d….)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TITLE: ENGINEERING ECONOMIC ANALYSIS</dc:title>
  <dc:creator>Microsoft account</dc:creator>
  <cp:lastModifiedBy>Dell</cp:lastModifiedBy>
  <cp:revision>73</cp:revision>
  <dcterms:created xsi:type="dcterms:W3CDTF">2022-09-23T13:41:26Z</dcterms:created>
  <dcterms:modified xsi:type="dcterms:W3CDTF">2022-09-29T13:03:03Z</dcterms:modified>
</cp:coreProperties>
</file>