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96" r:id="rId10"/>
    <p:sldId id="297" r:id="rId11"/>
    <p:sldId id="298" r:id="rId12"/>
    <p:sldId id="262" r:id="rId13"/>
    <p:sldId id="265" r:id="rId14"/>
    <p:sldId id="268" r:id="rId15"/>
    <p:sldId id="266" r:id="rId16"/>
    <p:sldId id="267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8" r:id="rId33"/>
    <p:sldId id="284" r:id="rId34"/>
    <p:sldId id="285" r:id="rId35"/>
    <p:sldId id="286" r:id="rId36"/>
    <p:sldId id="287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9827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2776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69766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5410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9309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850241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086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48163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8924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492217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66054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5140A-F010-41A5-8919-C1FB5FD04443}" type="datetimeFigureOut">
              <a:rPr lang="en-AU" smtClean="0"/>
              <a:t>30/09/2022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2E4A4-0777-4E2C-BC7C-0A475C1BAC3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585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corporatefinanceinstitute.com/resources/knowledge/finance/internal-rate-return-irr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corporatefinanceinstitute.com/resources/knowledge/finance/modified-internal-rate-of-return-mirr/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79302" y="465541"/>
            <a:ext cx="9144000" cy="17496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TITLE: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 ANALYSIS</a:t>
            </a:r>
            <a:endParaRPr lang="en-AU" sz="4000" dirty="0"/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79302" y="2215166"/>
            <a:ext cx="9144000" cy="41469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A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3 - (Week 5) </a:t>
            </a:r>
          </a:p>
          <a:p>
            <a:r>
              <a:rPr lang="en-A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METHODOLOGIES OF ENGINEERING ECONOMIC ANALYSIS</a:t>
            </a:r>
          </a:p>
          <a:p>
            <a:r>
              <a:rPr lang="en-AU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– 5</a:t>
            </a:r>
          </a:p>
          <a:p>
            <a:r>
              <a:rPr lang="en-A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rate of return (ERR), B/C ratio, Payback period, Life cycle cost and Economic &amp;Financial analysis</a:t>
            </a: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Ishwar Adhikari 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Associate Professor</a:t>
            </a:r>
          </a:p>
          <a:p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Kathmandu Engineering College, Nepal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7727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898228" cy="4351338"/>
          </a:xfrm>
        </p:spPr>
        <p:txBody>
          <a:bodyPr/>
          <a:lstStyle/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After studying this lecture students will be able to learn: </a:t>
            </a:r>
          </a:p>
          <a:p>
            <a:pPr marL="0" indent="0">
              <a:buNone/>
            </a:pPr>
            <a:endParaRPr lang="en-AU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AU" dirty="0"/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External rate of return (ERR)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Public sector Project Analysis (Benefit Cost ratio method)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concept of Payback period method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Life cycle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The concept of Economic and Financial Analysis. 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654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339367"/>
            <a:ext cx="10515600" cy="1325563"/>
          </a:xfrm>
        </p:spPr>
        <p:txBody>
          <a:bodyPr/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r>
              <a:rPr lang="en-AU" b="1" dirty="0" smtClean="0"/>
              <a:t> </a:t>
            </a:r>
            <a:endParaRPr lang="en-AU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619445" cy="435133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dirty="0" smtClean="0"/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last lecture we dealt about the concept of Internal rate of return (IRR)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one serious drawback of IRR method i.e. “ The recovered funds are reinvested at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*% (IRR of a project) rather than MARR”.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drawback leads to the concept of external rate of return (ERR).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external rate of return is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based on the assumption of the reinvestment (excess money generated by the project)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21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31558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Rate of Return (ERR) /Modified IRR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9411" y="1542289"/>
            <a:ext cx="8911107" cy="4845631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drawback of the IRR method (reinvestment assumption) may not be valid in the engineering economy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[1]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example, if a firm’s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MARR is 10%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 year and the </a:t>
            </a:r>
            <a:r>
              <a:rPr lang="en-US" alt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IRR for a project is 18%,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may not be possible for the firm to reinvest net cash proceeds from the project at much more than 10%. </a:t>
            </a:r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modified internal rate of return is a modification of the 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internal rate of return (IRR)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formula, which resolves some issues associated with that financial measure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[2]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8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567930" cy="4472144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Possible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interest rates associated with the IRR method, has given rise to other rate of return methods that can remedy this weakness which is referred as </a:t>
            </a:r>
            <a:r>
              <a:rPr lang="en-US" alt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rate of Return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alt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Modified IRR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.[1]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Rate of Return (</a:t>
            </a:r>
            <a:r>
              <a:rPr lang="en-US" altLang="en-US" b="1" dirty="0" err="1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’%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unique rate of return for a project that assumes that net positive cash flows, which represent money not immediately needed by the project, are reinvested at the </a:t>
            </a: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reinvestment </a:t>
            </a:r>
            <a:r>
              <a:rPr lang="en-US" alt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rate (ɛ%).  </a:t>
            </a:r>
          </a:p>
          <a:p>
            <a:pPr algn="just">
              <a:lnSpc>
                <a:spcPct val="100000"/>
              </a:lnSpc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reinvestment rate  depends upon the market rate available for investments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</a:pP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alt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08656" y="390883"/>
            <a:ext cx="818989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External Rate of Return (ERR) /Modified </a:t>
            </a:r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IRR (Cont’d..)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313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4414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of ERR Calculation</a:t>
            </a:r>
            <a:b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625" y="1503652"/>
            <a:ext cx="9593687" cy="535434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A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1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cash outflows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discounted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period zero (present)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Ɛ%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per compounding period.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2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cash inflows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Compounded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period N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Ɛ %  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A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 3 </a:t>
            </a:r>
          </a:p>
          <a:p>
            <a:pPr algn="just"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 is the interest rate that establishes the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equivalence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the above two equation.</a:t>
            </a:r>
          </a:p>
          <a:p>
            <a:pPr marL="0" indent="0">
              <a:buNone/>
            </a:pPr>
            <a:endParaRPr lang="en-US" altLang="en-US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9092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3">
            <a:extLst>
              <a:ext uri="{FF2B5EF4-FFF2-40B4-BE49-F238E27FC236}">
                <a16:creationId xmlns:a16="http://schemas.microsoft.com/office/drawing/2014/main" xmlns="" id="{ED648207-5602-45EC-9C8F-138FCE046405}"/>
              </a:ext>
            </a:extLst>
          </p:cNvPr>
          <p:cNvSpPr>
            <a:spLocks noChangeShapeType="1"/>
          </p:cNvSpPr>
          <p:nvPr/>
        </p:nvSpPr>
        <p:spPr bwMode="auto">
          <a:xfrm>
            <a:off x="2345993" y="2563136"/>
            <a:ext cx="0" cy="923925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xmlns="" id="{088A687C-6E00-44AE-A2A4-EE4F7EEB9866}"/>
              </a:ext>
            </a:extLst>
          </p:cNvPr>
          <p:cNvSpPr>
            <a:spLocks/>
          </p:cNvSpPr>
          <p:nvPr/>
        </p:nvSpPr>
        <p:spPr bwMode="auto">
          <a:xfrm>
            <a:off x="2345993" y="1370923"/>
            <a:ext cx="3830638" cy="1177925"/>
          </a:xfrm>
          <a:custGeom>
            <a:avLst/>
            <a:gdLst>
              <a:gd name="T0" fmla="*/ 0 w 3240"/>
              <a:gd name="T1" fmla="*/ 2147483646 h 1018"/>
              <a:gd name="T2" fmla="*/ 2147483646 w 3240"/>
              <a:gd name="T3" fmla="*/ 0 h 1018"/>
              <a:gd name="T4" fmla="*/ 2147483646 w 3240"/>
              <a:gd name="T5" fmla="*/ 2147483646 h 10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3240" h="1018">
                <a:moveTo>
                  <a:pt x="0" y="1018"/>
                </a:moveTo>
                <a:cubicBezTo>
                  <a:pt x="550" y="509"/>
                  <a:pt x="1100" y="0"/>
                  <a:pt x="1640" y="0"/>
                </a:cubicBezTo>
                <a:cubicBezTo>
                  <a:pt x="2180" y="0"/>
                  <a:pt x="2710" y="509"/>
                  <a:pt x="3240" y="1018"/>
                </a:cubicBezTo>
              </a:path>
            </a:pathLst>
          </a:cu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3" name="Line 6">
            <a:extLst>
              <a:ext uri="{FF2B5EF4-FFF2-40B4-BE49-F238E27FC236}">
                <a16:creationId xmlns:a16="http://schemas.microsoft.com/office/drawing/2014/main" xmlns="" id="{47CE93CA-EF9B-4A40-BACA-EAC371C86CA5}"/>
              </a:ext>
            </a:extLst>
          </p:cNvPr>
          <p:cNvSpPr>
            <a:spLocks noChangeShapeType="1"/>
          </p:cNvSpPr>
          <p:nvPr/>
        </p:nvSpPr>
        <p:spPr bwMode="auto">
          <a:xfrm>
            <a:off x="2345993" y="2532973"/>
            <a:ext cx="3832225" cy="30163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15" name="Line 7">
            <a:extLst>
              <a:ext uri="{FF2B5EF4-FFF2-40B4-BE49-F238E27FC236}">
                <a16:creationId xmlns:a16="http://schemas.microsoft.com/office/drawing/2014/main" xmlns="" id="{FF2E10AF-C990-4BC0-9B90-BB3FC07B80A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176631" y="1370923"/>
            <a:ext cx="1587" cy="11620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graphicFrame>
        <p:nvGraphicFramePr>
          <p:cNvPr id="19" name="Object 3">
            <a:extLst>
              <a:ext uri="{FF2B5EF4-FFF2-40B4-BE49-F238E27FC236}">
                <a16:creationId xmlns:a16="http://schemas.microsoft.com/office/drawing/2014/main" xmlns="" id="{F96E411F-98A0-48C9-A99E-02FBE663177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753279"/>
              </p:ext>
            </p:extLst>
          </p:nvPr>
        </p:nvGraphicFramePr>
        <p:xfrm>
          <a:off x="1834818" y="3487061"/>
          <a:ext cx="838200" cy="1347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2" name="Equation" r:id="rId3" imgW="291973" imgH="431613" progId="Equation.3">
                  <p:embed/>
                </p:oleObj>
              </mc:Choice>
              <mc:Fallback>
                <p:oleObj name="Equation" r:id="rId3" imgW="291973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4818" y="3487061"/>
                        <a:ext cx="838200" cy="1347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5">
            <a:extLst>
              <a:ext uri="{FF2B5EF4-FFF2-40B4-BE49-F238E27FC236}">
                <a16:creationId xmlns:a16="http://schemas.microsoft.com/office/drawing/2014/main" xmlns="" id="{7C5961CC-AECF-4CE3-A761-3F13BC756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9818" y="3868061"/>
            <a:ext cx="278606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 b="1">
                <a:cs typeface="Times New Roman" panose="02020603050405020304" pitchFamily="18" charset="0"/>
              </a:rPr>
              <a:t> </a:t>
            </a:r>
            <a:r>
              <a:rPr lang="en-US" altLang="en-US" sz="2800" b="1">
                <a:solidFill>
                  <a:srgbClr val="000099"/>
                </a:solidFill>
                <a:cs typeface="Times New Roman" panose="02020603050405020304" pitchFamily="18" charset="0"/>
              </a:rPr>
              <a:t>E</a:t>
            </a:r>
            <a:r>
              <a:rPr lang="en-US" altLang="en-US" sz="2800" b="1" baseline="-30000">
                <a:solidFill>
                  <a:srgbClr val="000099"/>
                </a:solidFill>
                <a:cs typeface="Times New Roman" panose="02020603050405020304" pitchFamily="18" charset="0"/>
              </a:rPr>
              <a:t>k</a:t>
            </a:r>
            <a:r>
              <a:rPr lang="en-US" altLang="en-US" sz="2800" b="1">
                <a:solidFill>
                  <a:srgbClr val="000099"/>
                </a:solidFill>
                <a:cs typeface="Times New Roman" panose="02020603050405020304" pitchFamily="18" charset="0"/>
              </a:rPr>
              <a:t> (P/F, Ɛ%, k)</a:t>
            </a:r>
            <a:r>
              <a:rPr lang="en-US" altLang="en-US" sz="2800" b="1">
                <a:solidFill>
                  <a:srgbClr val="000099"/>
                </a:solidFill>
              </a:rPr>
              <a:t> </a:t>
            </a:r>
          </a:p>
        </p:txBody>
      </p:sp>
      <p:graphicFrame>
        <p:nvGraphicFramePr>
          <p:cNvPr id="23" name="Object 6">
            <a:extLst>
              <a:ext uri="{FF2B5EF4-FFF2-40B4-BE49-F238E27FC236}">
                <a16:creationId xmlns:a16="http://schemas.microsoft.com/office/drawing/2014/main" xmlns="" id="{D9907059-4B04-4454-8F90-EBC984D412D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747182"/>
              </p:ext>
            </p:extLst>
          </p:nvPr>
        </p:nvGraphicFramePr>
        <p:xfrm>
          <a:off x="4882818" y="445411"/>
          <a:ext cx="1066800" cy="99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3" name="Equation" r:id="rId5" imgW="291973" imgH="431613" progId="Equation.3">
                  <p:embed/>
                </p:oleObj>
              </mc:Choice>
              <mc:Fallback>
                <p:oleObj name="Equation" r:id="rId5" imgW="291973" imgH="431613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2818" y="445411"/>
                        <a:ext cx="1066800" cy="996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" name="Rectangle 18">
            <a:extLst>
              <a:ext uri="{FF2B5EF4-FFF2-40B4-BE49-F238E27FC236}">
                <a16:creationId xmlns:a16="http://schemas.microsoft.com/office/drawing/2014/main" xmlns="" id="{D5F57584-4368-4B00-B5D1-6DC1FAD4E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9218" y="723223"/>
            <a:ext cx="3124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cs typeface="Times New Roman" panose="02020603050405020304" pitchFamily="18" charset="0"/>
              </a:rPr>
              <a:t> </a:t>
            </a:r>
            <a:r>
              <a:rPr lang="en-US" altLang="en-US" sz="2800" b="1">
                <a:solidFill>
                  <a:srgbClr val="000099"/>
                </a:solidFill>
                <a:cs typeface="Times New Roman" panose="02020603050405020304" pitchFamily="18" charset="0"/>
              </a:rPr>
              <a:t>R</a:t>
            </a:r>
            <a:r>
              <a:rPr lang="en-US" altLang="en-US" sz="2800" b="1" baseline="-25000">
                <a:solidFill>
                  <a:srgbClr val="000099"/>
                </a:solidFill>
                <a:cs typeface="Times New Roman" panose="02020603050405020304" pitchFamily="18" charset="0"/>
              </a:rPr>
              <a:t>k</a:t>
            </a:r>
            <a:r>
              <a:rPr lang="en-US" altLang="en-US" sz="2800" b="1">
                <a:solidFill>
                  <a:srgbClr val="000099"/>
                </a:solidFill>
                <a:cs typeface="Times New Roman" panose="02020603050405020304" pitchFamily="18" charset="0"/>
              </a:rPr>
              <a:t> (F/P, Ɛ%, N-k) </a:t>
            </a:r>
          </a:p>
        </p:txBody>
      </p:sp>
      <p:sp>
        <p:nvSpPr>
          <p:cNvPr id="27" name="Rectangle 18">
            <a:extLst>
              <a:ext uri="{FF2B5EF4-FFF2-40B4-BE49-F238E27FC236}">
                <a16:creationId xmlns:a16="http://schemas.microsoft.com/office/drawing/2014/main" xmlns="" id="{2E9199A7-9372-4BA6-9AFE-2CBE000F2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8156" y="2469473"/>
            <a:ext cx="68580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cs typeface="Times New Roman" panose="02020603050405020304" pitchFamily="18" charset="0"/>
              </a:rPr>
              <a:t>   </a:t>
            </a:r>
            <a:r>
              <a:rPr lang="en-US" altLang="en-US" sz="1800" b="1">
                <a:solidFill>
                  <a:srgbClr val="000099"/>
                </a:solidFill>
                <a:cs typeface="Times New Roman" panose="02020603050405020304" pitchFamily="18" charset="0"/>
              </a:rPr>
              <a:t>k</a:t>
            </a:r>
          </a:p>
        </p:txBody>
      </p:sp>
      <p:sp>
        <p:nvSpPr>
          <p:cNvPr id="29" name="Line 7">
            <a:extLst>
              <a:ext uri="{FF2B5EF4-FFF2-40B4-BE49-F238E27FC236}">
                <a16:creationId xmlns:a16="http://schemas.microsoft.com/office/drawing/2014/main" xmlns="" id="{8DF64E68-DCAA-4831-A3CD-526B77C4CDF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06618" y="2069423"/>
            <a:ext cx="0" cy="4635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1" name="Rectangle 1">
            <a:extLst>
              <a:ext uri="{FF2B5EF4-FFF2-40B4-BE49-F238E27FC236}">
                <a16:creationId xmlns:a16="http://schemas.microsoft.com/office/drawing/2014/main" xmlns="" id="{3415D4C5-4414-465F-BE16-C37EEF05E4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9131" y="1699536"/>
            <a:ext cx="434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800" b="1">
                <a:solidFill>
                  <a:srgbClr val="000099"/>
                </a:solidFill>
                <a:cs typeface="Times New Roman" panose="02020603050405020304" pitchFamily="18" charset="0"/>
              </a:rPr>
              <a:t>R</a:t>
            </a:r>
            <a:r>
              <a:rPr lang="en-US" altLang="en-US" sz="1800" b="1" baseline="-25000">
                <a:solidFill>
                  <a:srgbClr val="000099"/>
                </a:solidFill>
                <a:cs typeface="Times New Roman" panose="02020603050405020304" pitchFamily="18" charset="0"/>
              </a:rPr>
              <a:t>k</a:t>
            </a:r>
            <a:endParaRPr lang="en-US" altLang="en-US" sz="1800"/>
          </a:p>
        </p:txBody>
      </p:sp>
      <p:sp>
        <p:nvSpPr>
          <p:cNvPr id="33" name="Line 3">
            <a:extLst>
              <a:ext uri="{FF2B5EF4-FFF2-40B4-BE49-F238E27FC236}">
                <a16:creationId xmlns:a16="http://schemas.microsoft.com/office/drawing/2014/main" xmlns="" id="{BE52791C-C6C6-4EA3-8A74-351CEF91BB7E}"/>
              </a:ext>
            </a:extLst>
          </p:cNvPr>
          <p:cNvSpPr>
            <a:spLocks noChangeShapeType="1"/>
          </p:cNvSpPr>
          <p:nvPr/>
        </p:nvSpPr>
        <p:spPr bwMode="auto">
          <a:xfrm>
            <a:off x="4806618" y="2545673"/>
            <a:ext cx="0" cy="59055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AU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ED2909B3-9DC0-4599-B1CF-66CEA952828E}"/>
              </a:ext>
            </a:extLst>
          </p:cNvPr>
          <p:cNvSpPr/>
          <p:nvPr/>
        </p:nvSpPr>
        <p:spPr>
          <a:xfrm>
            <a:off x="4589131" y="3020336"/>
            <a:ext cx="5238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n-US" sz="1050" b="1" dirty="0">
                <a:latin typeface="Arial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E</a:t>
            </a:r>
            <a:r>
              <a:rPr lang="en-US" b="1" baseline="-30000" dirty="0" err="1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k</a:t>
            </a:r>
            <a:r>
              <a:rPr lang="en-US" b="1" dirty="0">
                <a:solidFill>
                  <a:srgbClr val="000099"/>
                </a:solidFill>
                <a:latin typeface="Arial" charset="0"/>
                <a:cs typeface="Times New Roman" pitchFamily="18" charset="0"/>
              </a:rPr>
              <a:t> </a:t>
            </a:r>
            <a:endParaRPr lang="en-US" dirty="0">
              <a:latin typeface="Arial" charset="0"/>
              <a:cs typeface="Arial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652C58F4-1E4C-42ED-A7CA-D9469584BAFB}"/>
              </a:ext>
            </a:extLst>
          </p:cNvPr>
          <p:cNvSpPr txBox="1"/>
          <p:nvPr/>
        </p:nvSpPr>
        <p:spPr>
          <a:xfrm>
            <a:off x="2158322" y="2203155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FE7D40CF-2FAE-4292-8636-5F506481977F}"/>
              </a:ext>
            </a:extLst>
          </p:cNvPr>
          <p:cNvSpPr txBox="1"/>
          <p:nvPr/>
        </p:nvSpPr>
        <p:spPr>
          <a:xfrm>
            <a:off x="3766012" y="963966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A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 %</a:t>
            </a:r>
            <a:endParaRPr lang="en-A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21F01BB-1A28-4173-A704-F797A8F1F839}"/>
              </a:ext>
            </a:extLst>
          </p:cNvPr>
          <p:cNvSpPr txBox="1"/>
          <p:nvPr/>
        </p:nvSpPr>
        <p:spPr>
          <a:xfrm>
            <a:off x="6155993" y="2387821"/>
            <a:ext cx="838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bg1"/>
                </a:solidFill>
              </a:rPr>
              <a:t>N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D8757E8D-01BB-4CEF-947D-B3D71F6B3940}"/>
              </a:ext>
            </a:extLst>
          </p:cNvPr>
          <p:cNvSpPr txBox="1"/>
          <p:nvPr/>
        </p:nvSpPr>
        <p:spPr>
          <a:xfrm>
            <a:off x="918194" y="5594700"/>
            <a:ext cx="102086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/>
              <a:t> </a:t>
            </a:r>
            <a:r>
              <a:rPr lang="en-US" sz="3600" b="1" dirty="0" err="1">
                <a:solidFill>
                  <a:srgbClr val="C00000"/>
                </a:solidFill>
                <a:latin typeface="Constantia" panose="02030602050306030303" pitchFamily="18" charset="0"/>
              </a:rPr>
              <a:t>E</a:t>
            </a:r>
            <a:r>
              <a:rPr lang="en-US" sz="3600" b="1" baseline="-25000" dirty="0" err="1">
                <a:solidFill>
                  <a:srgbClr val="C00000"/>
                </a:solidFill>
                <a:latin typeface="Constantia" panose="02030602050306030303" pitchFamily="18" charset="0"/>
              </a:rPr>
              <a:t>k</a:t>
            </a:r>
            <a:r>
              <a:rPr lang="en-US" sz="3600" b="1" dirty="0">
                <a:solidFill>
                  <a:srgbClr val="C00000"/>
                </a:solidFill>
                <a:latin typeface="Constantia" panose="02030602050306030303" pitchFamily="18" charset="0"/>
              </a:rPr>
              <a:t> (P/F, Ɛ%, k) (F/P, </a:t>
            </a:r>
            <a:r>
              <a:rPr lang="en-US" sz="3600" b="1" dirty="0" err="1">
                <a:solidFill>
                  <a:srgbClr val="C00000"/>
                </a:solidFill>
                <a:latin typeface="Constantia" panose="02030602050306030303" pitchFamily="18" charset="0"/>
              </a:rPr>
              <a:t>i</a:t>
            </a:r>
            <a:r>
              <a:rPr lang="en-US" sz="3600" b="1" dirty="0">
                <a:solidFill>
                  <a:srgbClr val="C00000"/>
                </a:solidFill>
                <a:latin typeface="Constantia" panose="02030602050306030303" pitchFamily="18" charset="0"/>
              </a:rPr>
              <a:t>’, N)   =  </a:t>
            </a:r>
            <a:r>
              <a:rPr lang="en-US" sz="3600" b="1" dirty="0" err="1">
                <a:solidFill>
                  <a:srgbClr val="C00000"/>
                </a:solidFill>
                <a:latin typeface="Constantia" panose="02030602050306030303" pitchFamily="18" charset="0"/>
              </a:rPr>
              <a:t>R</a:t>
            </a:r>
            <a:r>
              <a:rPr lang="en-US" sz="3600" b="1" baseline="-25000" dirty="0" err="1">
                <a:solidFill>
                  <a:srgbClr val="C00000"/>
                </a:solidFill>
                <a:latin typeface="Constantia" panose="02030602050306030303" pitchFamily="18" charset="0"/>
              </a:rPr>
              <a:t>k</a:t>
            </a:r>
            <a:r>
              <a:rPr lang="en-US" sz="3600" b="1" dirty="0">
                <a:solidFill>
                  <a:srgbClr val="C00000"/>
                </a:solidFill>
                <a:latin typeface="Constantia" panose="02030602050306030303" pitchFamily="18" charset="0"/>
              </a:rPr>
              <a:t> (F/P, Ɛ%, N-k)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98F53CCC-D4F1-413D-B345-F597E22ED9F1}"/>
              </a:ext>
            </a:extLst>
          </p:cNvPr>
          <p:cNvSpPr txBox="1"/>
          <p:nvPr/>
        </p:nvSpPr>
        <p:spPr>
          <a:xfrm>
            <a:off x="5654343" y="2692864"/>
            <a:ext cx="5177238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FontTx/>
              <a:buNone/>
              <a:defRPr/>
            </a:pPr>
            <a:r>
              <a:rPr lang="en-US" sz="2400" dirty="0">
                <a:latin typeface="Constantia" panose="02030602050306030303" pitchFamily="18" charset="0"/>
              </a:rPr>
              <a:t>Where,</a:t>
            </a:r>
          </a:p>
          <a:p>
            <a:pPr marL="0" indent="0">
              <a:buFontTx/>
              <a:buNone/>
              <a:defRPr/>
            </a:pPr>
            <a:r>
              <a:rPr lang="en-US" sz="2400" b="1" dirty="0" err="1">
                <a:latin typeface="Constantia" panose="02030602050306030303" pitchFamily="18" charset="0"/>
              </a:rPr>
              <a:t>R</a:t>
            </a:r>
            <a:r>
              <a:rPr lang="en-US" sz="2400" b="1" baseline="-25000" dirty="0" err="1">
                <a:latin typeface="Constantia" panose="02030602050306030303" pitchFamily="18" charset="0"/>
              </a:rPr>
              <a:t>k</a:t>
            </a:r>
            <a:r>
              <a:rPr lang="en-US" sz="2400" b="1" baseline="-25000" dirty="0">
                <a:latin typeface="Constantia" panose="02030602050306030303" pitchFamily="18" charset="0"/>
              </a:rPr>
              <a:t>	</a:t>
            </a:r>
            <a:r>
              <a:rPr lang="en-US" sz="2400" b="1" dirty="0">
                <a:latin typeface="Constantia" panose="02030602050306030303" pitchFamily="18" charset="0"/>
              </a:rPr>
              <a:t> = receipts in period k</a:t>
            </a:r>
          </a:p>
          <a:p>
            <a:pPr marL="0" indent="0">
              <a:buFontTx/>
              <a:buNone/>
              <a:defRPr/>
            </a:pPr>
            <a:r>
              <a:rPr lang="en-US" sz="2400" b="1" dirty="0" err="1">
                <a:latin typeface="Constantia" panose="02030602050306030303" pitchFamily="18" charset="0"/>
              </a:rPr>
              <a:t>E</a:t>
            </a:r>
            <a:r>
              <a:rPr lang="en-US" sz="2400" b="1" baseline="-25000" dirty="0" err="1">
                <a:latin typeface="Constantia" panose="02030602050306030303" pitchFamily="18" charset="0"/>
              </a:rPr>
              <a:t>k</a:t>
            </a:r>
            <a:r>
              <a:rPr lang="en-US" sz="2400" b="1" baseline="-25000" dirty="0">
                <a:latin typeface="Constantia" panose="02030602050306030303" pitchFamily="18" charset="0"/>
              </a:rPr>
              <a:t>	 </a:t>
            </a:r>
            <a:r>
              <a:rPr lang="en-US" sz="2400" b="1" dirty="0">
                <a:latin typeface="Constantia" panose="02030602050306030303" pitchFamily="18" charset="0"/>
              </a:rPr>
              <a:t>= expenditures in period k</a:t>
            </a:r>
          </a:p>
          <a:p>
            <a:pPr marL="0" indent="0">
              <a:buFontTx/>
              <a:buNone/>
              <a:defRPr/>
            </a:pPr>
            <a:r>
              <a:rPr lang="en-US" sz="2400" b="1" dirty="0">
                <a:latin typeface="Constantia" panose="02030602050306030303" pitchFamily="18" charset="0"/>
              </a:rPr>
              <a:t>N 	 = project life or number of study period</a:t>
            </a:r>
          </a:p>
          <a:p>
            <a:pPr marL="0" indent="0">
              <a:buFontTx/>
              <a:buNone/>
              <a:defRPr/>
            </a:pPr>
            <a:r>
              <a:rPr lang="en-US" sz="2400" b="1" dirty="0">
                <a:latin typeface="Constantia" panose="02030602050306030303" pitchFamily="18" charset="0"/>
              </a:rPr>
              <a:t>Ɛ % = external reinvestment rate per period.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E7D40CF-2FAE-4292-8636-5F506481977F}"/>
              </a:ext>
            </a:extLst>
          </p:cNvPr>
          <p:cNvSpPr txBox="1"/>
          <p:nvPr/>
        </p:nvSpPr>
        <p:spPr>
          <a:xfrm>
            <a:off x="2050718" y="2290409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A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E7D40CF-2FAE-4292-8636-5F506481977F}"/>
              </a:ext>
            </a:extLst>
          </p:cNvPr>
          <p:cNvSpPr txBox="1"/>
          <p:nvPr/>
        </p:nvSpPr>
        <p:spPr>
          <a:xfrm>
            <a:off x="6155993" y="2301198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A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FE7D40CF-2FAE-4292-8636-5F506481977F}"/>
              </a:ext>
            </a:extLst>
          </p:cNvPr>
          <p:cNvSpPr txBox="1"/>
          <p:nvPr/>
        </p:nvSpPr>
        <p:spPr>
          <a:xfrm>
            <a:off x="2556785" y="4790113"/>
            <a:ext cx="2249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Fig: ERR [1]</a:t>
            </a:r>
            <a:endParaRPr lang="en-A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18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8504" y="821072"/>
            <a:ext cx="9413383" cy="5167603"/>
          </a:xfrm>
        </p:spPr>
        <p:txBody>
          <a:bodyPr/>
          <a:lstStyle/>
          <a:p>
            <a:pPr marL="0" indent="0">
              <a:buNone/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Accept /Reject Decision Rule</a:t>
            </a:r>
            <a:endParaRPr lang="en-A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 MARR,  		    accept the project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 = MARR, 		    remain indifferent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 &lt; MARR,		    reject the project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ERR over IRR</a:t>
            </a:r>
            <a:endParaRPr lang="en-AU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does not need trial and error approach for determination of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*%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no possibility of multiple rate of return.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926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xmlns="" id="{CC81F7A0-9D2C-4E7B-8E3B-B0A8A1AA7D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endParaRPr lang="en-US" alt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xmlns="" id="{D6674C92-65DC-4229-90A6-9278A7C5FE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12925" y="1311276"/>
            <a:ext cx="8229600" cy="6096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the following cash flow of the project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66899E50-E4A4-4461-A4ED-5B461F3C21B9}"/>
              </a:ext>
            </a:extLst>
          </p:cNvPr>
          <p:cNvCxnSpPr/>
          <p:nvPr/>
        </p:nvCxnSpPr>
        <p:spPr>
          <a:xfrm>
            <a:off x="2971800" y="3581401"/>
            <a:ext cx="6477000" cy="952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DD44B1DB-3AC8-4B28-B3C3-FA162AA528E6}"/>
              </a:ext>
            </a:extLst>
          </p:cNvPr>
          <p:cNvCxnSpPr/>
          <p:nvPr/>
        </p:nvCxnSpPr>
        <p:spPr>
          <a:xfrm flipH="1">
            <a:off x="2971801" y="3581400"/>
            <a:ext cx="11113" cy="609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xmlns="" id="{D956F8B9-D77D-4501-BBA4-7B747484D571}"/>
              </a:ext>
            </a:extLst>
          </p:cNvPr>
          <p:cNvCxnSpPr/>
          <p:nvPr/>
        </p:nvCxnSpPr>
        <p:spPr>
          <a:xfrm>
            <a:off x="4267200" y="3581400"/>
            <a:ext cx="0" cy="990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509D5EF2-753E-4B14-8A14-58412FD07DB0}"/>
              </a:ext>
            </a:extLst>
          </p:cNvPr>
          <p:cNvCxnSpPr/>
          <p:nvPr/>
        </p:nvCxnSpPr>
        <p:spPr>
          <a:xfrm>
            <a:off x="5257800" y="3581400"/>
            <a:ext cx="7938" cy="609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AF12D84E-F277-4C30-8E59-0DB9F27477CF}"/>
              </a:ext>
            </a:extLst>
          </p:cNvPr>
          <p:cNvCxnSpPr/>
          <p:nvPr/>
        </p:nvCxnSpPr>
        <p:spPr>
          <a:xfrm>
            <a:off x="6324600" y="3581400"/>
            <a:ext cx="0" cy="609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DF67E444-29CF-4F19-8439-4EE05EEBE63C}"/>
              </a:ext>
            </a:extLst>
          </p:cNvPr>
          <p:cNvCxnSpPr/>
          <p:nvPr/>
        </p:nvCxnSpPr>
        <p:spPr>
          <a:xfrm>
            <a:off x="7467600" y="3590926"/>
            <a:ext cx="0" cy="58261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9F0E5719-9964-4AED-8F1B-8D66BA68FAD5}"/>
              </a:ext>
            </a:extLst>
          </p:cNvPr>
          <p:cNvCxnSpPr/>
          <p:nvPr/>
        </p:nvCxnSpPr>
        <p:spPr>
          <a:xfrm>
            <a:off x="8440738" y="3581400"/>
            <a:ext cx="0" cy="6096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40273D80-83FC-4773-998D-45A140DCBEE1}"/>
              </a:ext>
            </a:extLst>
          </p:cNvPr>
          <p:cNvCxnSpPr/>
          <p:nvPr/>
        </p:nvCxnSpPr>
        <p:spPr>
          <a:xfrm>
            <a:off x="9459913" y="3590926"/>
            <a:ext cx="0" cy="600075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F9EECE0F-8AA7-4219-BB7F-A897C370CCF9}"/>
              </a:ext>
            </a:extLst>
          </p:cNvPr>
          <p:cNvCxnSpPr/>
          <p:nvPr/>
        </p:nvCxnSpPr>
        <p:spPr>
          <a:xfrm flipV="1">
            <a:off x="5265738" y="2362200"/>
            <a:ext cx="0" cy="12192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xmlns="" id="{7AB3324E-2DEA-4604-B119-33DCA80BB289}"/>
              </a:ext>
            </a:extLst>
          </p:cNvPr>
          <p:cNvCxnSpPr/>
          <p:nvPr/>
        </p:nvCxnSpPr>
        <p:spPr>
          <a:xfrm flipV="1">
            <a:off x="6332538" y="2362200"/>
            <a:ext cx="0" cy="12192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xmlns="" id="{A471FE54-2F5A-4D4B-92F4-09419B3EBD63}"/>
              </a:ext>
            </a:extLst>
          </p:cNvPr>
          <p:cNvCxnSpPr/>
          <p:nvPr/>
        </p:nvCxnSpPr>
        <p:spPr>
          <a:xfrm flipV="1">
            <a:off x="7467600" y="2362200"/>
            <a:ext cx="0" cy="12192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1B81F160-5ACC-4442-8293-1165DD181400}"/>
              </a:ext>
            </a:extLst>
          </p:cNvPr>
          <p:cNvCxnSpPr/>
          <p:nvPr/>
        </p:nvCxnSpPr>
        <p:spPr>
          <a:xfrm flipV="1">
            <a:off x="8440738" y="2362200"/>
            <a:ext cx="0" cy="12192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xmlns="" id="{F4210175-5793-4B8B-9B4A-B3ECA815018E}"/>
              </a:ext>
            </a:extLst>
          </p:cNvPr>
          <p:cNvCxnSpPr/>
          <p:nvPr/>
        </p:nvCxnSpPr>
        <p:spPr>
          <a:xfrm flipV="1">
            <a:off x="9444038" y="2362200"/>
            <a:ext cx="0" cy="12192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81" name="TextBox 29">
            <a:extLst>
              <a:ext uri="{FF2B5EF4-FFF2-40B4-BE49-F238E27FC236}">
                <a16:creationId xmlns:a16="http://schemas.microsoft.com/office/drawing/2014/main" xmlns="" id="{A9D9FDB2-C3A2-4EDE-951B-9BA6C46070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1828801"/>
            <a:ext cx="4038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$ </a:t>
            </a:r>
            <a:r>
              <a:rPr lang="en-US" altLang="en-US" sz="2800" b="1" dirty="0"/>
              <a:t>6000</a:t>
            </a:r>
          </a:p>
        </p:txBody>
      </p:sp>
      <p:sp>
        <p:nvSpPr>
          <p:cNvPr id="36882" name="TextBox 30">
            <a:extLst>
              <a:ext uri="{FF2B5EF4-FFF2-40B4-BE49-F238E27FC236}">
                <a16:creationId xmlns:a16="http://schemas.microsoft.com/office/drawing/2014/main" xmlns="" id="{50281637-8451-493A-8CDD-5448698020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4173539"/>
            <a:ext cx="2743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$ </a:t>
            </a:r>
            <a:r>
              <a:rPr lang="en-US" altLang="en-US" sz="2800" b="1" dirty="0"/>
              <a:t>1000</a:t>
            </a:r>
          </a:p>
        </p:txBody>
      </p:sp>
      <p:sp>
        <p:nvSpPr>
          <p:cNvPr id="36883" name="TextBox 31">
            <a:extLst>
              <a:ext uri="{FF2B5EF4-FFF2-40B4-BE49-F238E27FC236}">
                <a16:creationId xmlns:a16="http://schemas.microsoft.com/office/drawing/2014/main" xmlns="" id="{D7958D33-219E-438F-8F45-97D2838616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4173539"/>
            <a:ext cx="4038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$ </a:t>
            </a:r>
            <a:r>
              <a:rPr lang="en-US" altLang="en-US" sz="2800" b="1" dirty="0"/>
              <a:t>1000</a:t>
            </a:r>
          </a:p>
        </p:txBody>
      </p:sp>
      <p:sp>
        <p:nvSpPr>
          <p:cNvPr id="36884" name="Rectangle 32">
            <a:extLst>
              <a:ext uri="{FF2B5EF4-FFF2-40B4-BE49-F238E27FC236}">
                <a16:creationId xmlns:a16="http://schemas.microsoft.com/office/drawing/2014/main" xmlns="" id="{75057113-BBE3-4FB7-8568-FCD6D26D6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2062" y="5078415"/>
            <a:ext cx="1025647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the ERR of the project if MARR = 20% and reinvestment rate Ɛ % =15%. Is the project accepted?</a:t>
            </a:r>
          </a:p>
        </p:txBody>
      </p:sp>
      <p:sp>
        <p:nvSpPr>
          <p:cNvPr id="36885" name="Text Box 2">
            <a:extLst>
              <a:ext uri="{FF2B5EF4-FFF2-40B4-BE49-F238E27FC236}">
                <a16:creationId xmlns:a16="http://schemas.microsoft.com/office/drawing/2014/main" xmlns="" id="{25582A02-BA09-494F-96A1-474FF4BC6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9225" y="3217864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n-US" sz="2800" b="1">
                <a:latin typeface="Times New Roman" panose="02020603050405020304" pitchFamily="18" charset="0"/>
              </a:rPr>
              <a:t>0</a:t>
            </a:r>
            <a:endParaRPr lang="en-US" altLang="en-US" sz="2800" b="1"/>
          </a:p>
        </p:txBody>
      </p:sp>
      <p:sp>
        <p:nvSpPr>
          <p:cNvPr id="36886" name="Text Box 2">
            <a:extLst>
              <a:ext uri="{FF2B5EF4-FFF2-40B4-BE49-F238E27FC236}">
                <a16:creationId xmlns:a16="http://schemas.microsoft.com/office/drawing/2014/main" xmlns="" id="{05340BD0-AD3D-4410-9290-FA9A569E83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3170239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n-US" sz="2800" b="1">
                <a:latin typeface="Times New Roman" panose="02020603050405020304" pitchFamily="18" charset="0"/>
              </a:rPr>
              <a:t> 1</a:t>
            </a:r>
            <a:endParaRPr lang="en-US" altLang="en-US" sz="2800" b="1"/>
          </a:p>
        </p:txBody>
      </p:sp>
      <p:sp>
        <p:nvSpPr>
          <p:cNvPr id="36887" name="Text Box 2">
            <a:extLst>
              <a:ext uri="{FF2B5EF4-FFF2-40B4-BE49-F238E27FC236}">
                <a16:creationId xmlns:a16="http://schemas.microsoft.com/office/drawing/2014/main" xmlns="" id="{B4C4B4CA-331A-4E87-AF06-2CB17F129A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4575" y="3170239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n-US" sz="2800" b="1">
                <a:latin typeface="Times New Roman" panose="02020603050405020304" pitchFamily="18" charset="0"/>
              </a:rPr>
              <a:t>  2</a:t>
            </a:r>
            <a:endParaRPr lang="en-US" altLang="en-US" sz="2800" b="1"/>
          </a:p>
        </p:txBody>
      </p:sp>
      <p:sp>
        <p:nvSpPr>
          <p:cNvPr id="36888" name="Text Box 2">
            <a:extLst>
              <a:ext uri="{FF2B5EF4-FFF2-40B4-BE49-F238E27FC236}">
                <a16:creationId xmlns:a16="http://schemas.microsoft.com/office/drawing/2014/main" xmlns="" id="{015D20BF-4240-4690-B822-865A8AC87F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5" y="3151189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n-US" sz="2800" b="1">
                <a:latin typeface="Times New Roman" panose="02020603050405020304" pitchFamily="18" charset="0"/>
              </a:rPr>
              <a:t>  3</a:t>
            </a:r>
            <a:endParaRPr lang="en-US" altLang="en-US" sz="2800" b="1"/>
          </a:p>
        </p:txBody>
      </p:sp>
      <p:sp>
        <p:nvSpPr>
          <p:cNvPr id="36889" name="Text Box 2">
            <a:extLst>
              <a:ext uri="{FF2B5EF4-FFF2-40B4-BE49-F238E27FC236}">
                <a16:creationId xmlns:a16="http://schemas.microsoft.com/office/drawing/2014/main" xmlns="" id="{4F4011FD-990A-4768-A57A-95979705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3151189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n-US" sz="2800" b="1">
                <a:latin typeface="Times New Roman" panose="02020603050405020304" pitchFamily="18" charset="0"/>
              </a:rPr>
              <a:t> 4</a:t>
            </a:r>
            <a:endParaRPr lang="en-US" altLang="en-US" sz="2800" b="1"/>
          </a:p>
        </p:txBody>
      </p:sp>
      <p:sp>
        <p:nvSpPr>
          <p:cNvPr id="36890" name="Text Box 2">
            <a:extLst>
              <a:ext uri="{FF2B5EF4-FFF2-40B4-BE49-F238E27FC236}">
                <a16:creationId xmlns:a16="http://schemas.microsoft.com/office/drawing/2014/main" xmlns="" id="{50BB9FF6-A617-443C-9EB9-61F8764996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5450" y="3184526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n-US" sz="2800" b="1">
                <a:latin typeface="Times New Roman" panose="02020603050405020304" pitchFamily="18" charset="0"/>
              </a:rPr>
              <a:t> 5</a:t>
            </a:r>
            <a:endParaRPr lang="en-US" altLang="en-US" sz="2800" b="1"/>
          </a:p>
        </p:txBody>
      </p:sp>
      <p:sp>
        <p:nvSpPr>
          <p:cNvPr id="36891" name="Text Box 2">
            <a:extLst>
              <a:ext uri="{FF2B5EF4-FFF2-40B4-BE49-F238E27FC236}">
                <a16:creationId xmlns:a16="http://schemas.microsoft.com/office/drawing/2014/main" xmlns="" id="{F2AD43FE-4EC1-4BD1-82E6-A2D251B53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1463" y="3170239"/>
            <a:ext cx="565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n-US" sz="2800" b="1">
                <a:latin typeface="Times New Roman" panose="02020603050405020304" pitchFamily="18" charset="0"/>
              </a:rPr>
              <a:t>6</a:t>
            </a:r>
            <a:endParaRPr lang="en-US" altLang="en-US" sz="2800" b="1"/>
          </a:p>
        </p:txBody>
      </p:sp>
      <p:sp>
        <p:nvSpPr>
          <p:cNvPr id="36892" name="TextBox 29">
            <a:extLst>
              <a:ext uri="{FF2B5EF4-FFF2-40B4-BE49-F238E27FC236}">
                <a16:creationId xmlns:a16="http://schemas.microsoft.com/office/drawing/2014/main" xmlns="" id="{EEA38DC3-C53D-4BA2-84AA-3DEDEF63A5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1713" y="4572001"/>
            <a:ext cx="4038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800" b="1" dirty="0" smtClean="0"/>
              <a:t>$ </a:t>
            </a:r>
            <a:r>
              <a:rPr lang="en-US" altLang="en-US" sz="2800" b="1" dirty="0"/>
              <a:t>5000</a:t>
            </a:r>
          </a:p>
        </p:txBody>
      </p:sp>
    </p:spTree>
    <p:extLst>
      <p:ext uri="{BB962C8B-B14F-4D97-AF65-F5344CB8AC3E}">
        <p14:creationId xmlns:p14="http://schemas.microsoft.com/office/powerpoint/2010/main" val="21703067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857F00-4663-457C-B78A-822B908AA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9996" y="1700343"/>
            <a:ext cx="10041835" cy="712635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Discounting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the cash outflows to the time zero at 15%.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1,000 + 5,000 (P/F, 15%, 1)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1,000 + 5,000 (1+0.15)</a:t>
            </a:r>
            <a:r>
              <a:rPr 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$ 5,347.82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Compounding all the cash inflows to the year 6 at 15%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5,000 (F/A, 15%, 5)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= 5,000 {(1.15)</a:t>
            </a:r>
            <a:r>
              <a:rPr 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 / 0.15} =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$ 33,711.90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defRPr/>
            </a:pPr>
            <a:endParaRPr lang="en-US" sz="3800" b="1" dirty="0"/>
          </a:p>
          <a:p>
            <a:pPr>
              <a:defRPr/>
            </a:pPr>
            <a:endParaRPr lang="en-US" sz="2800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CC81F7A0-9D2C-4E7B-8E3B-B0A8A1AA7D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1883" y="374780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(Cont’d…..)</a:t>
            </a:r>
            <a:endParaRPr lang="en-US" alt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245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815" y="1428810"/>
            <a:ext cx="10515600" cy="505825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Establishing the equivalence between the two equation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$ 5,347.82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(F/P,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’, 6) =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$ 33,711.90 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$ 5,347.82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(1+i’) </a:t>
            </a:r>
            <a:r>
              <a:rPr 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33,711.90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(1+i’)</a:t>
            </a:r>
            <a:r>
              <a:rPr lang="en-US" b="1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6.303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 = 1.359 -1 = 35.91%  is the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 of the project.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r>
              <a:rPr lang="en-US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 </a:t>
            </a:r>
            <a:r>
              <a:rPr lang="en-US" b="1" dirty="0">
                <a:solidFill>
                  <a:srgbClr val="00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ERR (35.91%) &gt; MARR (20%), the project is accepted.</a:t>
            </a:r>
          </a:p>
          <a:p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CC81F7A0-9D2C-4E7B-8E3B-B0A8A1AA7D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8147" y="330619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 (</a:t>
            </a:r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Cont’d…..)</a:t>
            </a:r>
            <a:endParaRPr lang="en-US" alt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980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Sector Project Analysis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2290"/>
            <a:ext cx="9503535" cy="50388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the source of fund, project can be classified into two categories. </a:t>
            </a:r>
          </a:p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(a)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Private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 Project </a:t>
            </a:r>
          </a:p>
          <a:p>
            <a:pPr marL="0" indent="0"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(b) 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Public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 Project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Private sector project are those project which is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owned and financed by the individual person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a corporation or a group of people. 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primary motive of the private sector project is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maximize profit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the methods like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 worth (PW) and Internal rate of return (IRR) is used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calculate the worthiness of a project. 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Sector Project Analysis (Cont’d…)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8923986" cy="4716843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Public sector project are those project which is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owned and financed by the federal, state or local government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a country.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Public sector project has primary purpose to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provide services to the citizenry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for the public good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no profit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 schools, hospitals, roads, water supply etc.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Public sector project has very long project life and larger investments,  the method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Benefit/Cost Analysis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used for the evaluation.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3460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8833834" cy="4351338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perform an economic analysis of public alternatives, </a:t>
            </a:r>
            <a:r>
              <a:rPr lang="en-US" alt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cost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(initial and annual), </a:t>
            </a:r>
            <a:r>
              <a:rPr lang="en-US" alt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benefits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the </a:t>
            </a:r>
            <a:r>
              <a:rPr lang="en-US" altLang="en-US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dis-benefits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if considered, must be estimated as accurately as possible in </a:t>
            </a:r>
            <a:r>
              <a:rPr lang="en-US" alt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monetary units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difficult to estimate and agree upon the economic impact of benefits and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dis-benefits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 public sector alternative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[3].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Dis-benefit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not be known at the time of economic analysis.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en-US" b="1" dirty="0">
              <a:latin typeface="Perpetua" panose="02020502060401020303" pitchFamily="18" charset="0"/>
            </a:endParaRPr>
          </a:p>
          <a:p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34414" y="378003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 Sector Project Analysis (Cont’d…)</a:t>
            </a:r>
          </a:p>
        </p:txBody>
      </p:sp>
    </p:spTree>
    <p:extLst>
      <p:ext uri="{BB962C8B-B14F-4D97-AF65-F5344CB8AC3E}">
        <p14:creationId xmlns:p14="http://schemas.microsoft.com/office/powerpoint/2010/main" val="349792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98" y="159063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View Point for Public Sector Project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3805" y="1265684"/>
            <a:ext cx="8923987" cy="5592315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 sample view point should be considered before estimating benefit, dis-benefits and cost of a project 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Citizens</a:t>
            </a:r>
            <a:r>
              <a:rPr lang="en-A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Tax base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Creation and retention of jobs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Economic development 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industry </a:t>
            </a:r>
          </a:p>
        </p:txBody>
      </p:sp>
    </p:spTree>
    <p:extLst>
      <p:ext uri="{BB962C8B-B14F-4D97-AF65-F5344CB8AC3E}">
        <p14:creationId xmlns:p14="http://schemas.microsoft.com/office/powerpoint/2010/main" val="387230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26574"/>
            <a:ext cx="10515600" cy="904567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Valuation of Benefits and Costs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262" y="875866"/>
            <a:ext cx="8675641" cy="5553971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en-US" altLang="en-US" b="1" u="sng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advantages to be experienced by the owne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the public. (favorable outcomes)</a:t>
            </a:r>
            <a:endParaRPr lang="en-US" altLang="en-US" b="1" dirty="0" smtClean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buNone/>
            </a:pPr>
            <a:r>
              <a:rPr lang="en-US" altLang="en-US" b="1" u="sng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Dis-benefits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expected undesirable or negative consequences to the public, if the alternative is implemented. (unfavorable outcomes)</a:t>
            </a:r>
          </a:p>
          <a:p>
            <a:pPr>
              <a:lnSpc>
                <a:spcPct val="110000"/>
              </a:lnSpc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n-US" altLang="en-US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User’s benefit = Benefits – dis-benefits</a:t>
            </a:r>
          </a:p>
          <a:p>
            <a:pPr>
              <a:lnSpc>
                <a:spcPct val="110000"/>
              </a:lnSpc>
              <a:buNone/>
            </a:pPr>
            <a:r>
              <a:rPr lang="en-US" altLang="en-US" b="1" u="sng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Cost: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Estimated expenditures to the government entity for construction, operation and maintenance of the project, less any expected salvage value.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Includes capital investment and annual operating costs.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en-US" altLang="en-US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Sponsor’s Cost = Capital cost + operating and maintenance costs - revenues</a:t>
            </a:r>
          </a:p>
          <a:p>
            <a:pPr marL="0" indent="0" algn="just">
              <a:buNone/>
            </a:pPr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1978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BENEFIT/COST (B/C) Method</a:t>
            </a:r>
            <a:br>
              <a:rPr lang="en-US" alt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5016"/>
            <a:ext cx="9220200" cy="5283514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Benefit cost analysis is a decision making method used to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systematically develop useful information about the desirable and undesirable effects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public project. [4]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a procedure for evaluating the desirability of a project by weighing benefits against costs. [5]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benefit/cost ratio is defined as the ratio of the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equivalent worth of benefits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the </a:t>
            </a:r>
            <a:r>
              <a:rPr lang="en-US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equivalent worth of costs.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equivalent worth measure applied can be present worth (PW), future worth (FW), and annual worth (AW).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545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4718" y="339367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Major Steps in Benefit/Cost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3958" y="1477895"/>
            <a:ext cx="9387625" cy="509033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Specify the set of alternative projects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Decide whose benefits and cost counts (standing)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Catalogue the impacts and select measurement indicato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Predict the impacts quantitatively over the life of projects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Monetize (attached money values to) all impacts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Obtain equivalent values of benefit and cost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Perform sensitivity analysis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recommendation </a:t>
            </a: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071937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8352" y="1387743"/>
            <a:ext cx="10515600" cy="488426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en-US" b="1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PW formulation</a:t>
            </a:r>
          </a:p>
          <a:p>
            <a:pPr>
              <a:buNone/>
            </a:pPr>
            <a:r>
              <a:rPr lang="en-US" altLang="en-US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Conventional B/C ratio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=           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(benefits of proposed project)</a:t>
            </a:r>
          </a:p>
          <a:p>
            <a:pPr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PW (total cost of proposed project)</a:t>
            </a:r>
          </a:p>
          <a:p>
            <a:pPr>
              <a:buNone/>
            </a:pP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=                             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(B)</a:t>
            </a:r>
          </a:p>
          <a:p>
            <a:pPr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I – PW (S) + PW (O&amp;M)</a:t>
            </a:r>
          </a:p>
          <a:p>
            <a:pPr>
              <a:buNone/>
            </a:pPr>
            <a:r>
              <a:rPr lang="en-US" altLang="en-US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Modified B/C ratio</a:t>
            </a:r>
          </a:p>
          <a:p>
            <a:pPr>
              <a:buNone/>
            </a:pPr>
            <a:r>
              <a:rPr lang="en-US" altLang="en-US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             PW (B) –  PW (O&amp;M) </a:t>
            </a:r>
          </a:p>
          <a:p>
            <a:pPr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I – PW (S)</a:t>
            </a:r>
            <a:endParaRPr lang="en-US" altLang="en-US" b="1" u="sng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74124" y="500062"/>
            <a:ext cx="76736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BENEFIT/COST (B/C) Method (Cont’d..)</a:t>
            </a:r>
            <a:b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3580326" y="2910626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80325" y="3887273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063024" y="5443470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694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67BE8D10-6594-4E75-9E28-E4FA26734028}"/>
              </a:ext>
            </a:extLst>
          </p:cNvPr>
          <p:cNvSpPr txBox="1">
            <a:spLocks noChangeArrowheads="1"/>
          </p:cNvSpPr>
          <p:nvPr/>
        </p:nvSpPr>
        <p:spPr>
          <a:xfrm>
            <a:off x="1053921" y="1293255"/>
            <a:ext cx="8686800" cy="44227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en-US" b="1" dirty="0" smtClean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,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 (B) =</a:t>
            </a:r>
            <a:r>
              <a:rPr lang="en-US" altLang="en-US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resent worth of benefits of project.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 (O&amp;M) =</a:t>
            </a:r>
            <a:r>
              <a:rPr lang="en-US" altLang="en-US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peration and maintenance of project.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PW (S) =</a:t>
            </a:r>
            <a:r>
              <a:rPr lang="en-US" altLang="en-US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Salvage value of investment 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altLang="en-US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=</a:t>
            </a:r>
            <a:r>
              <a:rPr lang="en-US" altLang="en-US" b="1" dirty="0" smtClean="0">
                <a:solidFill>
                  <a:srgbClr val="FF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Initial investment of the project.</a:t>
            </a: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115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en-US" b="1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FW formulation</a:t>
            </a:r>
          </a:p>
          <a:p>
            <a:pPr>
              <a:buNone/>
            </a:pPr>
            <a:r>
              <a:rPr lang="en-US" altLang="en-US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Conventional B/C ratio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=           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(benefits of proposed project)</a:t>
            </a:r>
          </a:p>
          <a:p>
            <a:pPr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FW (total cost of proposed project)</a:t>
            </a:r>
          </a:p>
          <a:p>
            <a:pPr>
              <a:buNone/>
            </a:pP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=                             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FW (B)</a:t>
            </a:r>
          </a:p>
          <a:p>
            <a:pPr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FW (I) – (S) + PW (O&amp;M)</a:t>
            </a:r>
          </a:p>
          <a:p>
            <a:pPr>
              <a:buNone/>
            </a:pPr>
            <a:r>
              <a:rPr lang="en-US" altLang="en-US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Modified B/C ratio</a:t>
            </a:r>
          </a:p>
          <a:p>
            <a:pPr>
              <a:buNone/>
            </a:pPr>
            <a:r>
              <a:rPr lang="en-US" altLang="en-US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             FW (B) –  FW (O&amp;M) </a:t>
            </a:r>
          </a:p>
          <a:p>
            <a:pPr>
              <a:buNone/>
            </a:pPr>
            <a:r>
              <a:rPr lang="en-US" alt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FW I –(S)</a:t>
            </a:r>
            <a:endParaRPr lang="en-US" altLang="en-US" b="1" u="sng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3477295" y="3181083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206839" y="4108361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026535" y="5550795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itle 1"/>
          <p:cNvSpPr txBox="1">
            <a:spLocks noGrp="1"/>
          </p:cNvSpPr>
          <p:nvPr>
            <p:ph type="title"/>
          </p:nvPr>
        </p:nvSpPr>
        <p:spPr>
          <a:xfrm>
            <a:off x="1430628" y="7141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BENEFIT/COST (B/C) Method (Cont’d..)</a:t>
            </a:r>
            <a:b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816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5322" y="1336226"/>
            <a:ext cx="10515600" cy="4974421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altLang="en-US" sz="3300" b="1" dirty="0" smtClean="0">
                <a:solidFill>
                  <a:srgbClr val="9900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AW formulation</a:t>
            </a:r>
          </a:p>
          <a:p>
            <a:pPr>
              <a:buNone/>
            </a:pPr>
            <a:r>
              <a:rPr lang="en-US" altLang="en-US" sz="3300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Conventional B/C ratio</a:t>
            </a:r>
            <a:r>
              <a:rPr lang="en-US" alt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buNone/>
            </a:pPr>
            <a:endParaRPr lang="en-US" altLang="en-US" sz="3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=            </a:t>
            </a:r>
            <a:r>
              <a:rPr lang="en-US" alt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AW (benefits of proposed project)</a:t>
            </a:r>
          </a:p>
          <a:p>
            <a:pPr>
              <a:buNone/>
            </a:pPr>
            <a:r>
              <a:rPr lang="en-US" alt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AW (total cost of proposed project)</a:t>
            </a:r>
          </a:p>
          <a:p>
            <a:pPr>
              <a:buNone/>
            </a:pPr>
            <a:r>
              <a:rPr lang="en-US" altLang="en-US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=                              </a:t>
            </a:r>
            <a:r>
              <a:rPr lang="en-US" alt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AW (B)</a:t>
            </a:r>
          </a:p>
          <a:p>
            <a:pPr>
              <a:buNone/>
            </a:pPr>
            <a:r>
              <a:rPr lang="en-US" alt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Capital recovery (CR)  + AW (O&amp;M)</a:t>
            </a:r>
          </a:p>
          <a:p>
            <a:pPr>
              <a:buNone/>
            </a:pPr>
            <a:endParaRPr lang="en-US" altLang="en-US" sz="33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sz="3300" b="1" u="sng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Modified B/C ratio</a:t>
            </a:r>
          </a:p>
          <a:p>
            <a:pPr>
              <a:buNone/>
            </a:pPr>
            <a:r>
              <a:rPr lang="en-US" altLang="en-US" sz="33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               AW (B) –  AW (O&amp;M) </a:t>
            </a:r>
          </a:p>
          <a:p>
            <a:pPr>
              <a:buNone/>
            </a:pPr>
            <a:r>
              <a:rPr lang="en-US" altLang="en-US" sz="3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Capital recovery (CR)</a:t>
            </a:r>
            <a:endParaRPr lang="en-US" altLang="en-US" sz="3300" b="1" u="sng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dirty="0" smtClean="0"/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xfrm>
            <a:off x="1314718" y="378004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BENEFIT/COST (B/C) Method (Cont’d..)</a:t>
            </a:r>
            <a:b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3451537" y="3000778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284112" y="3837905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037267" y="5535769"/>
            <a:ext cx="5022761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1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237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Rule for B/C Method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project to be feasible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 (B) &gt; Cost (C)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B/C &gt; 1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      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B/C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 1,  		    accept the project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B/C = 1, 		    remain indifferent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B/C &lt; 1,		    reject the project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297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048" y="1516532"/>
            <a:ext cx="8962622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both types of B/C ratio using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and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 method.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 investment        	= 			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20,000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Revenue / year          	= 			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10,000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Expenses/ year          	= 			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4,400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Salvage value              	= 			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4,000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Useful life                	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5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yea$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MARR                     	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8%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itle 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BENEFIT/COST (B/C) Method Example</a:t>
            </a:r>
            <a:br>
              <a:rPr lang="en-US" alt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398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3843" y="1692206"/>
            <a:ext cx="6946803" cy="26381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u="sng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Using PW method </a:t>
            </a:r>
            <a:endParaRPr lang="en-AU" b="1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PW (B) = 10,000 (P/A, 8%, 5) 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=  10,000 { (1+0.08) 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-1} / [ (1+0.08)</a:t>
            </a:r>
            <a:r>
              <a:rPr lang="en-AU" b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*0.08)</a:t>
            </a:r>
          </a:p>
          <a:p>
            <a:pPr marL="0" indent="0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=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$ 39,927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solidFill>
                  <a:srgbClr val="FFFF00"/>
                </a:solidFill>
              </a:rPr>
              <a:t> </a:t>
            </a:r>
          </a:p>
          <a:p>
            <a:pPr marL="0" indent="0">
              <a:buNone/>
            </a:pPr>
            <a:endParaRPr lang="en-AU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xmlns="" id="{DFE1F0C1-523C-43CC-B007-0655248838E8}"/>
              </a:ext>
            </a:extLst>
          </p:cNvPr>
          <p:cNvCxnSpPr/>
          <p:nvPr/>
        </p:nvCxnSpPr>
        <p:spPr>
          <a:xfrm>
            <a:off x="1202630" y="1936589"/>
            <a:ext cx="324678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xmlns="" id="{4431B8CA-F1E3-4C2B-9787-90A14253F6A5}"/>
              </a:ext>
            </a:extLst>
          </p:cNvPr>
          <p:cNvCxnSpPr/>
          <p:nvPr/>
        </p:nvCxnSpPr>
        <p:spPr>
          <a:xfrm>
            <a:off x="1202630" y="1923337"/>
            <a:ext cx="0" cy="95415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E996342F-83E4-44EE-9AA0-699D6B239B1F}"/>
              </a:ext>
            </a:extLst>
          </p:cNvPr>
          <p:cNvCxnSpPr/>
          <p:nvPr/>
        </p:nvCxnSpPr>
        <p:spPr>
          <a:xfrm flipV="1">
            <a:off x="1838734" y="1419755"/>
            <a:ext cx="0" cy="5168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xmlns="" id="{9235A6BD-0678-4F90-B3A3-C123D616D504}"/>
              </a:ext>
            </a:extLst>
          </p:cNvPr>
          <p:cNvCxnSpPr/>
          <p:nvPr/>
        </p:nvCxnSpPr>
        <p:spPr>
          <a:xfrm flipV="1">
            <a:off x="4475917" y="843287"/>
            <a:ext cx="0" cy="5168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9A8D5CF8-5554-4227-BAD5-4483E39C232D}"/>
              </a:ext>
            </a:extLst>
          </p:cNvPr>
          <p:cNvCxnSpPr/>
          <p:nvPr/>
        </p:nvCxnSpPr>
        <p:spPr>
          <a:xfrm flipV="1">
            <a:off x="2481464" y="1346869"/>
            <a:ext cx="0" cy="5168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xmlns="" id="{FE3AE1F3-DAA9-4B99-B7CB-AE315F12B3E6}"/>
              </a:ext>
            </a:extLst>
          </p:cNvPr>
          <p:cNvCxnSpPr/>
          <p:nvPr/>
        </p:nvCxnSpPr>
        <p:spPr>
          <a:xfrm flipV="1">
            <a:off x="3095481" y="1360121"/>
            <a:ext cx="0" cy="5168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375A2ED0-14A4-4888-BBB6-F223175BCD37}"/>
              </a:ext>
            </a:extLst>
          </p:cNvPr>
          <p:cNvCxnSpPr/>
          <p:nvPr/>
        </p:nvCxnSpPr>
        <p:spPr>
          <a:xfrm flipV="1">
            <a:off x="3833187" y="1360121"/>
            <a:ext cx="0" cy="5168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xmlns="" id="{288734FA-D5DE-4C82-AE1E-6913E338E29E}"/>
              </a:ext>
            </a:extLst>
          </p:cNvPr>
          <p:cNvCxnSpPr/>
          <p:nvPr/>
        </p:nvCxnSpPr>
        <p:spPr>
          <a:xfrm flipV="1">
            <a:off x="4475917" y="1406503"/>
            <a:ext cx="0" cy="51683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96CBF67-2FAB-43F8-8253-5136C5BE7582}"/>
              </a:ext>
            </a:extLst>
          </p:cNvPr>
          <p:cNvSpPr txBox="1"/>
          <p:nvPr/>
        </p:nvSpPr>
        <p:spPr>
          <a:xfrm>
            <a:off x="2454960" y="928148"/>
            <a:ext cx="125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/>
              <a:t>10,000</a:t>
            </a:r>
            <a:r>
              <a:rPr lang="en-AU" dirty="0"/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304E662D-DE83-464E-B9CD-445AFBB1529B}"/>
              </a:ext>
            </a:extLst>
          </p:cNvPr>
          <p:cNvSpPr txBox="1"/>
          <p:nvPr/>
        </p:nvSpPr>
        <p:spPr>
          <a:xfrm>
            <a:off x="4058479" y="498315"/>
            <a:ext cx="125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/>
              <a:t>4,000</a:t>
            </a:r>
            <a:r>
              <a:rPr lang="en-AU" dirty="0">
                <a:solidFill>
                  <a:srgbClr val="CC0099"/>
                </a:solidFill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53917515-B6DE-4539-B304-B4C73A72540F}"/>
              </a:ext>
            </a:extLst>
          </p:cNvPr>
          <p:cNvSpPr txBox="1"/>
          <p:nvPr/>
        </p:nvSpPr>
        <p:spPr>
          <a:xfrm>
            <a:off x="838200" y="2769028"/>
            <a:ext cx="125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20,000</a:t>
            </a:r>
            <a:r>
              <a:rPr lang="en-AU" dirty="0" smtClean="0">
                <a:solidFill>
                  <a:srgbClr val="CC0099"/>
                </a:solidFill>
              </a:rPr>
              <a:t> </a:t>
            </a:r>
            <a:endParaRPr lang="en-AU" dirty="0">
              <a:solidFill>
                <a:srgbClr val="CC0099"/>
              </a:solidFill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EC2AFC03-AAFB-4083-8CE7-C70226A41FBB}"/>
              </a:ext>
            </a:extLst>
          </p:cNvPr>
          <p:cNvCxnSpPr>
            <a:cxnSpLocks/>
          </p:cNvCxnSpPr>
          <p:nvPr/>
        </p:nvCxnSpPr>
        <p:spPr>
          <a:xfrm>
            <a:off x="1838734" y="1967991"/>
            <a:ext cx="0" cy="39843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2DFAA6CC-60DD-4806-A493-DA89B26FDA14}"/>
              </a:ext>
            </a:extLst>
          </p:cNvPr>
          <p:cNvCxnSpPr>
            <a:cxnSpLocks/>
          </p:cNvCxnSpPr>
          <p:nvPr/>
        </p:nvCxnSpPr>
        <p:spPr>
          <a:xfrm>
            <a:off x="2474832" y="1967991"/>
            <a:ext cx="0" cy="39843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221A9287-07A1-4205-93EE-9069D8F48924}"/>
              </a:ext>
            </a:extLst>
          </p:cNvPr>
          <p:cNvCxnSpPr>
            <a:cxnSpLocks/>
          </p:cNvCxnSpPr>
          <p:nvPr/>
        </p:nvCxnSpPr>
        <p:spPr>
          <a:xfrm>
            <a:off x="3102101" y="1967991"/>
            <a:ext cx="0" cy="39843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8DAC4074-5E54-4247-B7FD-FD0B3F00A291}"/>
              </a:ext>
            </a:extLst>
          </p:cNvPr>
          <p:cNvCxnSpPr>
            <a:cxnSpLocks/>
          </p:cNvCxnSpPr>
          <p:nvPr/>
        </p:nvCxnSpPr>
        <p:spPr>
          <a:xfrm>
            <a:off x="3833187" y="1967991"/>
            <a:ext cx="0" cy="39843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xmlns="" id="{0312A42B-1EB1-4BCC-9F9A-3E5AA4FB8252}"/>
              </a:ext>
            </a:extLst>
          </p:cNvPr>
          <p:cNvCxnSpPr>
            <a:cxnSpLocks/>
          </p:cNvCxnSpPr>
          <p:nvPr/>
        </p:nvCxnSpPr>
        <p:spPr>
          <a:xfrm>
            <a:off x="4482537" y="1967991"/>
            <a:ext cx="0" cy="398431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EA50A88-E91A-45AC-82C9-A6912E7CCCC9}"/>
              </a:ext>
            </a:extLst>
          </p:cNvPr>
          <p:cNvSpPr txBox="1"/>
          <p:nvPr/>
        </p:nvSpPr>
        <p:spPr>
          <a:xfrm>
            <a:off x="2574234" y="2336423"/>
            <a:ext cx="1258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/>
              <a:t>4,400</a:t>
            </a:r>
            <a:r>
              <a:rPr lang="en-AU" dirty="0"/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86524" y="3516603"/>
            <a:ext cx="67832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PW (O&amp;M) = 4,400 (P/A, 8%, 5) </a:t>
            </a:r>
          </a:p>
          <a:p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=  4,400 { (1+0.08) 5 -1} / [ (1+0.08)5 *0.08)</a:t>
            </a:r>
          </a:p>
          <a:p>
            <a:r>
              <a:rPr lang="en-A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=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17,567.90</a:t>
            </a:r>
            <a:endParaRPr lang="en-A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64447646-78F8-40CF-BC03-A236EDF9511E}"/>
              </a:ext>
            </a:extLst>
          </p:cNvPr>
          <p:cNvSpPr txBox="1"/>
          <p:nvPr/>
        </p:nvSpPr>
        <p:spPr>
          <a:xfrm>
            <a:off x="4828582" y="4666784"/>
            <a:ext cx="610925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PW (S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4,000 (P/F, 8%, 5)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= 4,000 (1+0.08)-5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=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$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2,722.33</a:t>
            </a:r>
            <a:endParaRPr lang="en-A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5EA50A88-E91A-45AC-82C9-A6912E7CCCC9}"/>
              </a:ext>
            </a:extLst>
          </p:cNvPr>
          <p:cNvSpPr txBox="1"/>
          <p:nvPr/>
        </p:nvSpPr>
        <p:spPr>
          <a:xfrm>
            <a:off x="992797" y="1609690"/>
            <a:ext cx="359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0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5EA50A88-E91A-45AC-82C9-A6912E7CCCC9}"/>
              </a:ext>
            </a:extLst>
          </p:cNvPr>
          <p:cNvSpPr txBox="1"/>
          <p:nvPr/>
        </p:nvSpPr>
        <p:spPr>
          <a:xfrm>
            <a:off x="1581056" y="1632885"/>
            <a:ext cx="359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1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5EA50A88-E91A-45AC-82C9-A6912E7CCCC9}"/>
              </a:ext>
            </a:extLst>
          </p:cNvPr>
          <p:cNvSpPr txBox="1"/>
          <p:nvPr/>
        </p:nvSpPr>
        <p:spPr>
          <a:xfrm>
            <a:off x="2222532" y="1632885"/>
            <a:ext cx="359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2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EA50A88-E91A-45AC-82C9-A6912E7CCCC9}"/>
              </a:ext>
            </a:extLst>
          </p:cNvPr>
          <p:cNvSpPr txBox="1"/>
          <p:nvPr/>
        </p:nvSpPr>
        <p:spPr>
          <a:xfrm>
            <a:off x="2840949" y="1618538"/>
            <a:ext cx="359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3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5EA50A88-E91A-45AC-82C9-A6912E7CCCC9}"/>
              </a:ext>
            </a:extLst>
          </p:cNvPr>
          <p:cNvSpPr txBox="1"/>
          <p:nvPr/>
        </p:nvSpPr>
        <p:spPr>
          <a:xfrm>
            <a:off x="3571708" y="1618538"/>
            <a:ext cx="359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4</a:t>
            </a:r>
            <a:r>
              <a:rPr lang="en-AU" dirty="0" smtClean="0"/>
              <a:t> </a:t>
            </a:r>
            <a:endParaRPr lang="en-AU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EA50A88-E91A-45AC-82C9-A6912E7CCCC9}"/>
              </a:ext>
            </a:extLst>
          </p:cNvPr>
          <p:cNvSpPr txBox="1"/>
          <p:nvPr/>
        </p:nvSpPr>
        <p:spPr>
          <a:xfrm>
            <a:off x="4411292" y="1665082"/>
            <a:ext cx="3594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 smtClean="0"/>
              <a:t>5</a:t>
            </a:r>
            <a:r>
              <a:rPr lang="en-AU" dirty="0" smtClean="0"/>
              <a:t>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71660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>
            <a:extLst>
              <a:ext uri="{FF2B5EF4-FFF2-40B4-BE49-F238E27FC236}">
                <a16:creationId xmlns:a16="http://schemas.microsoft.com/office/drawing/2014/main" xmlns="" id="{327C1B8E-C0D5-45F6-9B6E-F1CADA5137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9190" y="1019140"/>
            <a:ext cx="600029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Conventional B/C ratio =        PW (B) </a:t>
            </a:r>
            <a:endParaRPr lang="en-AU" altLang="en-US" sz="28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xmlns="" id="{5706A726-0B3B-461E-B70C-94481FA4B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8428" y="1602725"/>
            <a:ext cx="5724644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r>
              <a:rPr lang="en-US" altLang="en-US" sz="2200" b="1" dirty="0">
                <a:latin typeface="Times New Roman" panose="02020603050405020304" pitchFamily="18" charset="0"/>
                <a:cs typeface="+mj-cs"/>
              </a:rPr>
              <a:t>                 </a:t>
            </a: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(I) – PW (S) + PW (O&amp;M)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en-AU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endParaRPr kumimoji="0" lang="en-AU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5821251" y="1602725"/>
            <a:ext cx="35288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5">
            <a:extLst>
              <a:ext uri="{FF2B5EF4-FFF2-40B4-BE49-F238E27FC236}">
                <a16:creationId xmlns:a16="http://schemas.microsoft.com/office/drawing/2014/main" xmlns="" id="{BF6F2C4F-829D-497C-BF07-1FC3794B9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7158" y="2186311"/>
            <a:ext cx="708591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	            </a:t>
            </a:r>
            <a:r>
              <a:rPr kumimoji="0" lang="en-US" altLang="en-US" sz="11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+mj-cs"/>
              </a:rPr>
              <a:t>=                     </a:t>
            </a: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39,927</a:t>
            </a:r>
            <a:endParaRPr lang="en-AU" altLang="en-US" sz="28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	            20,000 – 2,722.33 +17,567.90</a:t>
            </a:r>
            <a:endParaRPr lang="en-AU" altLang="en-US" sz="28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                                     =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+mj-cs"/>
              </a:rPr>
              <a:t>1.146 &gt; 1 (justified) 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5821251" y="2656646"/>
            <a:ext cx="35288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3">
            <a:extLst>
              <a:ext uri="{FF2B5EF4-FFF2-40B4-BE49-F238E27FC236}">
                <a16:creationId xmlns:a16="http://schemas.microsoft.com/office/drawing/2014/main" xmlns="" id="{644DF879-1ACF-4059-AE88-9D54BA8007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39" y="3682733"/>
            <a:ext cx="7010124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Modified B/C ratio =   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+mj-cs"/>
              </a:rPr>
              <a:t>PW </a:t>
            </a: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(B) - PW (O&amp;M)</a:t>
            </a:r>
            <a:endParaRPr lang="en-AU" altLang="en-US" sz="28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xmlns="" id="{8C09DD32-9E62-4947-B1A7-DD6ED74E3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3307" y="4702803"/>
            <a:ext cx="6851556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defTabSz="914400"/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	              	</a:t>
            </a: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=   39,927  - 17,567.90</a:t>
            </a:r>
            <a:endParaRPr lang="en-AU" altLang="en-US" sz="28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endParaRPr lang="en-AU" altLang="en-US" sz="28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	                       20,000 – 2,722.33 </a:t>
            </a:r>
            <a:endParaRPr lang="en-AU" altLang="en-US" sz="28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                                     =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+mj-cs"/>
              </a:rPr>
              <a:t>1.294 &gt; 1 (justified) 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5751229" y="4333380"/>
            <a:ext cx="35288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4">
            <a:extLst>
              <a:ext uri="{FF2B5EF4-FFF2-40B4-BE49-F238E27FC236}">
                <a16:creationId xmlns:a16="http://schemas.microsoft.com/office/drawing/2014/main" xmlns="" id="{1965511B-59DE-487D-9206-4412DF2646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1122" y="4246629"/>
            <a:ext cx="4801314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47478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r>
              <a:rPr lang="en-US" altLang="en-US" sz="2200" b="1" dirty="0">
                <a:latin typeface="Times New Roman" panose="02020603050405020304" pitchFamily="18" charset="0"/>
                <a:cs typeface="+mj-cs"/>
              </a:rPr>
              <a:t>                             </a:t>
            </a:r>
            <a:r>
              <a:rPr lang="en-US" altLang="en-US" sz="2800" b="1" dirty="0">
                <a:latin typeface="Times New Roman" panose="02020603050405020304" pitchFamily="18" charset="0"/>
                <a:cs typeface="+mj-cs"/>
              </a:rPr>
              <a:t>(I) – PW (S) </a:t>
            </a: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endParaRPr kumimoji="0" lang="en-AU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474788" algn="l"/>
              </a:tabLst>
            </a:pPr>
            <a:endParaRPr kumimoji="0" lang="en-AU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5646051" y="5374422"/>
            <a:ext cx="35288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8">
            <a:extLst>
              <a:ext uri="{FF2B5EF4-FFF2-40B4-BE49-F238E27FC236}">
                <a16:creationId xmlns:a16="http://schemas.microsoft.com/office/drawing/2014/main" xmlns="" id="{E889A6EB-238F-4196-8FDF-75D5A020F0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001" y="464548"/>
            <a:ext cx="3044038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+mj-cs"/>
              </a:rPr>
              <a:t>Using </a:t>
            </a:r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+mj-cs"/>
              </a:rPr>
              <a:t>PW 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+mj-cs"/>
              </a:rPr>
              <a:t>method </a:t>
            </a:r>
            <a:endParaRPr lang="en-AU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42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1" grpId="0"/>
      <p:bldP spid="22" grpId="0"/>
      <p:bldP spid="2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xmlns="" id="{E889A6EB-238F-4196-8FDF-75D5A020F0C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18504" y="471617"/>
            <a:ext cx="3044038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+mj-cs"/>
              </a:rPr>
              <a:t>Using </a:t>
            </a:r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+mj-cs"/>
              </a:rPr>
              <a:t>AW 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+mj-cs"/>
              </a:rPr>
              <a:t>method </a:t>
            </a:r>
            <a:endParaRPr lang="en-AU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xmlns="" id="{69A180B7-2C14-4F6E-96FB-E40DDC415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5913" y="1302613"/>
            <a:ext cx="6884770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Conventional B/C ratio =         AW (B) </a:t>
            </a:r>
            <a:endParaRPr lang="en-AU" altLang="en-US" sz="26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                                       	 </a:t>
            </a:r>
            <a:r>
              <a:rPr lang="en-US" altLang="en-US" sz="2600" b="1" dirty="0" smtClean="0">
                <a:latin typeface="Times New Roman" panose="02020603050405020304" pitchFamily="18" charset="0"/>
                <a:cs typeface="+mj-cs"/>
              </a:rPr>
              <a:t>    CR </a:t>
            </a: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+ AW (O&amp;M)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893972" y="1783029"/>
            <a:ext cx="352881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2498119-74C8-4318-9A6E-B4FFBD278988}"/>
              </a:ext>
            </a:extLst>
          </p:cNvPr>
          <p:cNvSpPr txBox="1"/>
          <p:nvPr/>
        </p:nvSpPr>
        <p:spPr>
          <a:xfrm>
            <a:off x="1660298" y="2352718"/>
            <a:ext cx="7251882" cy="5155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600" b="1" dirty="0">
                <a:latin typeface="Times New Roman" panose="02020603050405020304" pitchFamily="18" charset="0"/>
                <a:cs typeface="+mj-cs"/>
              </a:rPr>
              <a:t>CR = 20,000 [A/P, 8%, 5] – 4,000 (A/F, 8%, 5) </a:t>
            </a:r>
            <a:endParaRPr lang="en-AU" sz="2600" b="1" dirty="0">
              <a:latin typeface="Times New Roman" panose="02020603050405020304" pitchFamily="18" charset="0"/>
              <a:cs typeface="+mj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4292DD5-8267-4900-BCBF-D6D38CD50602}"/>
              </a:ext>
            </a:extLst>
          </p:cNvPr>
          <p:cNvSpPr txBox="1"/>
          <p:nvPr/>
        </p:nvSpPr>
        <p:spPr>
          <a:xfrm>
            <a:off x="2219460" y="2785133"/>
            <a:ext cx="8594501" cy="14358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600" b="1" dirty="0">
                <a:latin typeface="Times New Roman" panose="02020603050405020304" pitchFamily="18" charset="0"/>
                <a:cs typeface="+mj-cs"/>
              </a:rPr>
              <a:t>= 20,000 [(1.08)</a:t>
            </a:r>
            <a:r>
              <a:rPr lang="en-US" sz="2600" b="1" baseline="30000" dirty="0">
                <a:latin typeface="Times New Roman" panose="02020603050405020304" pitchFamily="18" charset="0"/>
                <a:cs typeface="+mj-cs"/>
              </a:rPr>
              <a:t>5</a:t>
            </a:r>
            <a:r>
              <a:rPr lang="en-US" sz="2600" b="1" dirty="0">
                <a:latin typeface="Times New Roman" panose="02020603050405020304" pitchFamily="18" charset="0"/>
                <a:cs typeface="+mj-cs"/>
              </a:rPr>
              <a:t> * 0.08] – 4,000  (0.08)</a:t>
            </a:r>
            <a:endParaRPr lang="en-AU" sz="2600" b="1" dirty="0">
              <a:latin typeface="Times New Roman" panose="02020603050405020304" pitchFamily="18" charset="0"/>
              <a:cs typeface="+mj-cs"/>
            </a:endParaRPr>
          </a:p>
          <a:p>
            <a:pPr algn="just">
              <a:lnSpc>
                <a:spcPct val="115000"/>
              </a:lnSpc>
              <a:tabLst>
                <a:tab pos="1057275" algn="l"/>
              </a:tabLst>
            </a:pPr>
            <a:r>
              <a:rPr lang="en-US" sz="2600" b="1" dirty="0">
                <a:latin typeface="Times New Roman" panose="02020603050405020304" pitchFamily="18" charset="0"/>
                <a:cs typeface="+mj-cs"/>
              </a:rPr>
              <a:t>	  (1.08)</a:t>
            </a:r>
            <a:r>
              <a:rPr lang="en-US" sz="2600" b="1" baseline="30000" dirty="0">
                <a:latin typeface="Times New Roman" panose="02020603050405020304" pitchFamily="18" charset="0"/>
                <a:cs typeface="+mj-cs"/>
              </a:rPr>
              <a:t>5</a:t>
            </a:r>
            <a:r>
              <a:rPr lang="en-US" sz="2600" b="1" dirty="0">
                <a:latin typeface="Times New Roman" panose="02020603050405020304" pitchFamily="18" charset="0"/>
                <a:cs typeface="+mj-cs"/>
              </a:rPr>
              <a:t> -1                     (1.08)</a:t>
            </a:r>
            <a:r>
              <a:rPr lang="en-US" sz="2600" b="1" baseline="30000" dirty="0">
                <a:latin typeface="Times New Roman" panose="02020603050405020304" pitchFamily="18" charset="0"/>
                <a:cs typeface="+mj-cs"/>
              </a:rPr>
              <a:t>5</a:t>
            </a:r>
            <a:r>
              <a:rPr lang="en-US" sz="2600" b="1" dirty="0">
                <a:latin typeface="Times New Roman" panose="02020603050405020304" pitchFamily="18" charset="0"/>
                <a:cs typeface="+mj-cs"/>
              </a:rPr>
              <a:t>-1) </a:t>
            </a:r>
            <a:endParaRPr lang="en-AU" sz="2600" b="1" dirty="0">
              <a:latin typeface="Times New Roman" panose="02020603050405020304" pitchFamily="18" charset="0"/>
              <a:cs typeface="+mj-cs"/>
            </a:endParaRPr>
          </a:p>
          <a:p>
            <a:pPr algn="just">
              <a:lnSpc>
                <a:spcPct val="115000"/>
              </a:lnSpc>
            </a:pPr>
            <a:r>
              <a:rPr lang="en-US" sz="2600" b="1" dirty="0">
                <a:latin typeface="Times New Roman" panose="02020603050405020304" pitchFamily="18" charset="0"/>
                <a:cs typeface="+mj-cs"/>
              </a:rPr>
              <a:t>      	=   </a:t>
            </a:r>
            <a:r>
              <a:rPr lang="en-US" sz="2600" b="1" dirty="0" smtClean="0">
                <a:latin typeface="Times New Roman" panose="02020603050405020304" pitchFamily="18" charset="0"/>
                <a:cs typeface="+mj-cs"/>
              </a:rPr>
              <a:t>$ </a:t>
            </a:r>
            <a:r>
              <a:rPr lang="en-US" sz="2600" b="1" dirty="0">
                <a:latin typeface="Times New Roman" panose="02020603050405020304" pitchFamily="18" charset="0"/>
                <a:cs typeface="+mj-cs"/>
              </a:rPr>
              <a:t>4,327</a:t>
            </a:r>
            <a:endParaRPr lang="en-AU" sz="2600" b="1" dirty="0">
              <a:latin typeface="Times New Roman" panose="02020603050405020304" pitchFamily="18" charset="0"/>
              <a:cs typeface="+mj-cs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794714" y="3300723"/>
            <a:ext cx="3129567" cy="128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672350" y="3295050"/>
            <a:ext cx="119803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4">
            <a:extLst>
              <a:ext uri="{FF2B5EF4-FFF2-40B4-BE49-F238E27FC236}">
                <a16:creationId xmlns:a16="http://schemas.microsoft.com/office/drawing/2014/main" xmlns="" id="{6B63F285-407F-45CC-86F0-37D950FB0758}"/>
              </a:ext>
            </a:extLst>
          </p:cNvPr>
          <p:cNvSpPr txBox="1">
            <a:spLocks/>
          </p:cNvSpPr>
          <p:nvPr/>
        </p:nvSpPr>
        <p:spPr>
          <a:xfrm>
            <a:off x="697129" y="4249512"/>
            <a:ext cx="3948621" cy="218916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15000"/>
              </a:lnSpc>
              <a:buNone/>
            </a:pPr>
            <a:r>
              <a:rPr lang="en-US" sz="2600" b="1" dirty="0" smtClean="0">
                <a:latin typeface="Times New Roman" panose="02020603050405020304" pitchFamily="18" charset="0"/>
              </a:rPr>
              <a:t>Conventional B/C ratio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en-US" sz="2600" b="1" dirty="0" smtClean="0">
                <a:latin typeface="Times New Roman" panose="02020603050405020304" pitchFamily="18" charset="0"/>
              </a:rPr>
              <a:t> = 10,000/(4,327+ 4,400) </a:t>
            </a:r>
          </a:p>
          <a:p>
            <a:pPr marL="0" indent="0" algn="just">
              <a:lnSpc>
                <a:spcPct val="115000"/>
              </a:lnSpc>
              <a:buNone/>
            </a:pPr>
            <a:r>
              <a:rPr lang="en-US" sz="2600" b="1" dirty="0" smtClean="0">
                <a:latin typeface="Times New Roman" panose="02020603050405020304" pitchFamily="18" charset="0"/>
              </a:rPr>
              <a:t>= </a:t>
            </a:r>
            <a:r>
              <a:rPr lang="en-US" sz="2600" b="1" dirty="0" smtClean="0">
                <a:solidFill>
                  <a:srgbClr val="C00000"/>
                </a:solidFill>
                <a:latin typeface="Times New Roman" panose="02020603050405020304" pitchFamily="18" charset="0"/>
              </a:rPr>
              <a:t>1.146 &gt; 1 (justified)</a:t>
            </a:r>
            <a:endParaRPr lang="en-AU" sz="2600" b="1" dirty="0" smtClean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endParaRPr lang="en-AU" dirty="0"/>
          </a:p>
        </p:txBody>
      </p:sp>
      <p:sp>
        <p:nvSpPr>
          <p:cNvPr id="14" name="Rectangle 12">
            <a:extLst>
              <a:ext uri="{FF2B5EF4-FFF2-40B4-BE49-F238E27FC236}">
                <a16:creationId xmlns:a16="http://schemas.microsoft.com/office/drawing/2014/main" xmlns="" id="{4CC94608-A3D9-41F1-A161-3E81A8424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08298" y="4299216"/>
            <a:ext cx="645471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Modified B/C ratio  </a:t>
            </a:r>
            <a:r>
              <a:rPr lang="en-US" altLang="en-US" sz="2600" b="1" dirty="0" smtClean="0">
                <a:latin typeface="Times New Roman" panose="02020603050405020304" pitchFamily="18" charset="0"/>
                <a:cs typeface="+mj-cs"/>
              </a:rPr>
              <a:t>= </a:t>
            </a: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AW (B) – AW (O&amp;M) </a:t>
            </a:r>
            <a:endParaRPr lang="en-AU" altLang="en-US" sz="26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AU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921245" y="4779357"/>
            <a:ext cx="102784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b="1" dirty="0">
                <a:latin typeface="Times New Roman" panose="02020603050405020304" pitchFamily="18" charset="0"/>
              </a:rPr>
              <a:t> </a:t>
            </a:r>
            <a:r>
              <a:rPr lang="en-US" altLang="en-US" sz="2600" b="1" dirty="0">
                <a:latin typeface="Times New Roman" panose="02020603050405020304" pitchFamily="18" charset="0"/>
              </a:rPr>
              <a:t>(CR) </a:t>
            </a:r>
            <a:endParaRPr lang="en-AU" sz="2600" dirty="0"/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7870385" y="4791658"/>
            <a:ext cx="3129567" cy="1287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3">
            <a:extLst>
              <a:ext uri="{FF2B5EF4-FFF2-40B4-BE49-F238E27FC236}">
                <a16:creationId xmlns:a16="http://schemas.microsoft.com/office/drawing/2014/main" xmlns="" id="{D932E848-734F-4501-AA36-F4310CB12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9497" y="5284101"/>
            <a:ext cx="6739345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             </a:t>
            </a:r>
            <a:r>
              <a:rPr lang="en-US" altLang="en-US" sz="2200" b="1" dirty="0">
                <a:latin typeface="Times New Roman" panose="02020603050405020304" pitchFamily="18" charset="0"/>
                <a:cs typeface="+mj-cs"/>
              </a:rPr>
              <a:t>	</a:t>
            </a:r>
            <a:r>
              <a:rPr lang="en-US" altLang="en-US" sz="2600" b="1" dirty="0" smtClean="0">
                <a:latin typeface="Times New Roman" panose="02020603050405020304" pitchFamily="18" charset="0"/>
                <a:cs typeface="+mj-cs"/>
              </a:rPr>
              <a:t>      = </a:t>
            </a: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10,000 – 4,400 /4,327 </a:t>
            </a:r>
            <a:endParaRPr lang="en-AU" altLang="en-US" sz="2600" b="1" dirty="0">
              <a:latin typeface="Times New Roman" panose="02020603050405020304" pitchFamily="18" charset="0"/>
              <a:cs typeface="+mj-cs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                                 </a:t>
            </a:r>
            <a:r>
              <a:rPr lang="en-US" altLang="en-US" sz="2600" b="1" dirty="0" smtClean="0">
                <a:latin typeface="Times New Roman" panose="02020603050405020304" pitchFamily="18" charset="0"/>
                <a:cs typeface="+mj-cs"/>
              </a:rPr>
              <a:t>      </a:t>
            </a:r>
            <a:r>
              <a:rPr lang="en-US" altLang="en-US" sz="2600" b="1" dirty="0">
                <a:latin typeface="Times New Roman" panose="02020603050405020304" pitchFamily="18" charset="0"/>
                <a:cs typeface="+mj-cs"/>
              </a:rPr>
              <a:t>= </a:t>
            </a:r>
            <a:r>
              <a:rPr lang="en-US" altLang="en-US" sz="2600" b="1" dirty="0">
                <a:solidFill>
                  <a:srgbClr val="C00000"/>
                </a:solidFill>
                <a:latin typeface="Times New Roman" panose="02020603050405020304" pitchFamily="18" charset="0"/>
                <a:cs typeface="+mj-cs"/>
              </a:rPr>
              <a:t>1.294 &gt;1 (justified)</a:t>
            </a:r>
          </a:p>
        </p:txBody>
      </p:sp>
    </p:spTree>
    <p:extLst>
      <p:ext uri="{BB962C8B-B14F-4D97-AF65-F5344CB8AC3E}">
        <p14:creationId xmlns:p14="http://schemas.microsoft.com/office/powerpoint/2010/main" val="787403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3" grpId="0" build="p"/>
      <p:bldP spid="14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626" y="159063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PAYBACK PERIOD METHOD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9563" y="1494329"/>
            <a:ext cx="9220200" cy="4983743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payback period is the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required for an initial investment to be recovered.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[6]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payback period method screens project on the basis of how long it takes for net receipts to equal investment outlays without including any time value of money. [4]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Payback method doesn’t account for savings after the initial investment is paid back from the profits (cash flow) generated by the investment (project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types of payback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(a) Simple and (b) Discounted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7009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536" y="326489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Payback Period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442" y="1490773"/>
            <a:ext cx="9336110" cy="4575175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payback period doesn’t considers the time value of money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% = 0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indicates the required time period to break even on an investment. [7]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Payback period is calculated using the following equation if the annual savings are equal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Payback Period =            Initial Investment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Annual savings (cash Inflow)</a:t>
            </a:r>
            <a:endParaRPr lang="en-A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AU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5480497" y="5499279"/>
            <a:ext cx="4121240" cy="5744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38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6082" y="378003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Simple Payback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4091"/>
            <a:ext cx="9516414" cy="4848224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Easy to calculate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interpreted in tangible terms (in years)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doesn’t require any assumptions about the project in terms of timing, life time or interest rates.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>
              <a:buNone/>
            </a:pPr>
            <a:r>
              <a:rPr lang="en-A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of Simple Payback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takes no account of any savings after the payback period.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takes no account of the residual value in the capital asset.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takes no account of the time value of money.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6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262094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Discounted Payback Period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8923986" cy="4351338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Discounted payback period considers the time value of money (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% &gt; 0).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number of years required to recover the investment from discounting cash flow, considering time value of money. [7].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can overcome the major shortcoming of simple pay back period. 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6409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2746" y="589252"/>
            <a:ext cx="9464899" cy="56698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discounted payback period</a:t>
            </a:r>
            <a:endParaRPr lang="en-A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Considers the time value of money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Considers the riskiness of the project’s cash flow (through the cost of capital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0" algn="just"/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Disadvantages </a:t>
            </a:r>
            <a:r>
              <a:rPr lang="en-US" b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discounted payback period</a:t>
            </a:r>
            <a:endParaRPr lang="en-A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 concrete decision criteria that indicate whether the investment increases the firm's value.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an estimate of the cost of capital in order to calculate the payback.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Ignores cash flows beyond the discounted payback period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10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274972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Payback period example 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8505" y="1400623"/>
            <a:ext cx="9632324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Times New Roman" panose="02020603050405020304" pitchFamily="18" charset="0"/>
              </a:rPr>
              <a:t>Calculate the both types of  payback period for the given cash flow of the project. (Assume </a:t>
            </a:r>
            <a:r>
              <a:rPr lang="en-US" b="1" dirty="0" err="1" smtClean="0">
                <a:latin typeface="Times New Roman" panose="02020603050405020304" pitchFamily="18" charset="0"/>
              </a:rPr>
              <a:t>i</a:t>
            </a:r>
            <a:r>
              <a:rPr lang="en-US" b="1" dirty="0" smtClean="0">
                <a:latin typeface="Times New Roman" panose="02020603050405020304" pitchFamily="18" charset="0"/>
              </a:rPr>
              <a:t>=20%) </a:t>
            </a:r>
            <a:endParaRPr lang="en-AU" b="1" dirty="0" smtClean="0"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  <p:graphicFrame>
        <p:nvGraphicFramePr>
          <p:cNvPr id="5" name="Content Placeholder 7">
            <a:extLst>
              <a:ext uri="{FF2B5EF4-FFF2-40B4-BE49-F238E27FC236}">
                <a16:creationId xmlns:a16="http://schemas.microsoft.com/office/drawing/2014/main" xmlns="" id="{359C3C1B-35F6-47FC-B89F-34E2257636D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6809613"/>
              </p:ext>
            </p:extLst>
          </p:nvPr>
        </p:nvGraphicFramePr>
        <p:xfrm>
          <a:off x="2675478" y="2484933"/>
          <a:ext cx="5734426" cy="326702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1006">
                  <a:extLst>
                    <a:ext uri="{9D8B030D-6E8A-4147-A177-3AD203B41FA5}">
                      <a16:colId xmlns:a16="http://schemas.microsoft.com/office/drawing/2014/main" xmlns="" val="2299266098"/>
                    </a:ext>
                  </a:extLst>
                </a:gridCol>
                <a:gridCol w="3643420">
                  <a:extLst>
                    <a:ext uri="{9D8B030D-6E8A-4147-A177-3AD203B41FA5}">
                      <a16:colId xmlns:a16="http://schemas.microsoft.com/office/drawing/2014/main" xmlns="" val="2178944161"/>
                    </a:ext>
                  </a:extLst>
                </a:gridCol>
              </a:tblGrid>
              <a:tr h="6363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Period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Net Cash flow </a:t>
                      </a:r>
                      <a:r>
                        <a:rPr lang="en-US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($)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46904371"/>
                  </a:ext>
                </a:extLst>
              </a:tr>
              <a:tr h="438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42149785"/>
                  </a:ext>
                </a:extLst>
              </a:tr>
              <a:tr h="438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73787958"/>
                  </a:ext>
                </a:extLst>
              </a:tr>
              <a:tr h="438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98751317"/>
                  </a:ext>
                </a:extLst>
              </a:tr>
              <a:tr h="438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60907980"/>
                  </a:ext>
                </a:extLst>
              </a:tr>
              <a:tr h="438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51334859"/>
                  </a:ext>
                </a:extLst>
              </a:tr>
              <a:tr h="4384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+13,000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40447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527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625" y="133305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u="sng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Simple Payback Period</a:t>
            </a:r>
            <a:endParaRPr lang="en-AU" sz="3200" dirty="0"/>
          </a:p>
        </p:txBody>
      </p:sp>
      <p:graphicFrame>
        <p:nvGraphicFramePr>
          <p:cNvPr id="4" name="Content Placeholder 5">
            <a:extLst>
              <a:ext uri="{FF2B5EF4-FFF2-40B4-BE49-F238E27FC236}">
                <a16:creationId xmlns:a16="http://schemas.microsoft.com/office/drawing/2014/main" xmlns="" id="{67DE5C10-E149-4A19-9262-96D79D4726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9795699"/>
              </p:ext>
            </p:extLst>
          </p:nvPr>
        </p:nvGraphicFramePr>
        <p:xfrm>
          <a:off x="1793337" y="1226478"/>
          <a:ext cx="7116419" cy="3368874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096487">
                  <a:extLst>
                    <a:ext uri="{9D8B030D-6E8A-4147-A177-3AD203B41FA5}">
                      <a16:colId xmlns:a16="http://schemas.microsoft.com/office/drawing/2014/main" xmlns="" val="345153523"/>
                    </a:ext>
                  </a:extLst>
                </a:gridCol>
                <a:gridCol w="2579971">
                  <a:extLst>
                    <a:ext uri="{9D8B030D-6E8A-4147-A177-3AD203B41FA5}">
                      <a16:colId xmlns:a16="http://schemas.microsoft.com/office/drawing/2014/main" xmlns="" val="387015501"/>
                    </a:ext>
                  </a:extLst>
                </a:gridCol>
                <a:gridCol w="3439961">
                  <a:extLst>
                    <a:ext uri="{9D8B030D-6E8A-4147-A177-3AD203B41FA5}">
                      <a16:colId xmlns:a16="http://schemas.microsoft.com/office/drawing/2014/main" xmlns="" val="453426080"/>
                    </a:ext>
                  </a:extLst>
                </a:gridCol>
              </a:tblGrid>
              <a:tr h="74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Period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Net Cash flow (Rs)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Cumulative Cash Flow (Rs)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67872874"/>
                  </a:ext>
                </a:extLst>
              </a:tr>
              <a:tr h="421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34412512"/>
                  </a:ext>
                </a:extLst>
              </a:tr>
              <a:tr h="421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-17,000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25408714"/>
                  </a:ext>
                </a:extLst>
              </a:tr>
              <a:tr h="421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32627467"/>
                  </a:ext>
                </a:extLst>
              </a:tr>
              <a:tr h="421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-1,000</a:t>
                      </a:r>
                      <a:endParaRPr lang="en-AU" sz="24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44254780"/>
                  </a:ext>
                </a:extLst>
              </a:tr>
              <a:tr h="421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</a:pPr>
                      <a:r>
                        <a:rPr lang="en-US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+7,000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38461487"/>
                  </a:ext>
                </a:extLst>
              </a:tr>
              <a:tr h="4212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+13,000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+20,000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9668747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B43ABA0-BC0D-4D70-9D58-63DD302ED20D}"/>
              </a:ext>
            </a:extLst>
          </p:cNvPr>
          <p:cNvSpPr txBox="1"/>
          <p:nvPr/>
        </p:nvSpPr>
        <p:spPr>
          <a:xfrm>
            <a:off x="1187469" y="4646510"/>
            <a:ext cx="9197009" cy="1366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</a:pP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Here the cumulative Cash flow turns to positive in year 4. Therefore 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Simple </a:t>
            </a:r>
            <a:r>
              <a:rPr lang="en-US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Payback period lie between year 3 and 4. By interpolating, we get the payback period = 3+1000/8000 = 3.125 </a:t>
            </a:r>
            <a:r>
              <a:rPr lang="en-US" sz="2400" b="1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years</a:t>
            </a:r>
            <a:endParaRPr lang="en-AU" sz="24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36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019" y="107548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Discounted Payback period</a:t>
            </a:r>
          </a:p>
        </p:txBody>
      </p:sp>
      <p:graphicFrame>
        <p:nvGraphicFramePr>
          <p:cNvPr id="4" name="Content Placeholder 5">
            <a:extLst>
              <a:ext uri="{FF2B5EF4-FFF2-40B4-BE49-F238E27FC236}">
                <a16:creationId xmlns:a16="http://schemas.microsoft.com/office/drawing/2014/main" xmlns="" id="{DFBDE6E6-1DDA-4E60-8A67-E42D73BF40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9414090"/>
              </p:ext>
            </p:extLst>
          </p:nvPr>
        </p:nvGraphicFramePr>
        <p:xfrm>
          <a:off x="1719658" y="1268006"/>
          <a:ext cx="7607632" cy="3291840"/>
        </p:xfrm>
        <a:graphic>
          <a:graphicData uri="http://schemas.openxmlformats.org/drawingml/2006/table">
            <a:tbl>
              <a:tblPr firstRow="1" firstCol="1" bandRow="1">
                <a:tableStyleId>{616DA210-FB5B-4158-B5E0-FEB733F419BA}</a:tableStyleId>
              </a:tblPr>
              <a:tblGrid>
                <a:gridCol w="1607565">
                  <a:extLst>
                    <a:ext uri="{9D8B030D-6E8A-4147-A177-3AD203B41FA5}">
                      <a16:colId xmlns:a16="http://schemas.microsoft.com/office/drawing/2014/main" xmlns="" val="1190041148"/>
                    </a:ext>
                  </a:extLst>
                </a:gridCol>
                <a:gridCol w="1584923">
                  <a:extLst>
                    <a:ext uri="{9D8B030D-6E8A-4147-A177-3AD203B41FA5}">
                      <a16:colId xmlns:a16="http://schemas.microsoft.com/office/drawing/2014/main" xmlns="" val="2944393198"/>
                    </a:ext>
                  </a:extLst>
                </a:gridCol>
                <a:gridCol w="2037759">
                  <a:extLst>
                    <a:ext uri="{9D8B030D-6E8A-4147-A177-3AD203B41FA5}">
                      <a16:colId xmlns:a16="http://schemas.microsoft.com/office/drawing/2014/main" xmlns="" val="2549263390"/>
                    </a:ext>
                  </a:extLst>
                </a:gridCol>
                <a:gridCol w="2377385">
                  <a:extLst>
                    <a:ext uri="{9D8B030D-6E8A-4147-A177-3AD203B41FA5}">
                      <a16:colId xmlns:a16="http://schemas.microsoft.com/office/drawing/2014/main" xmlns="" val="3155442953"/>
                    </a:ext>
                  </a:extLst>
                </a:gridCol>
              </a:tblGrid>
              <a:tr h="102816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Discounted Period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(n)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Net cash flow (Rs)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PW of net cash flow 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4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=20%)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Cumulative Cash Flow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($)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45557114"/>
                  </a:ext>
                </a:extLst>
              </a:tr>
              <a:tr h="342721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-25,000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26797814"/>
                  </a:ext>
                </a:extLst>
              </a:tr>
              <a:tr h="342721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6,667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-18,333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0701633"/>
                  </a:ext>
                </a:extLst>
              </a:tr>
              <a:tr h="342721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5,556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-12,777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4093815"/>
                  </a:ext>
                </a:extLst>
              </a:tr>
              <a:tr h="342721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4,630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-8,147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254478746"/>
                  </a:ext>
                </a:extLst>
              </a:tr>
              <a:tr h="342721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+8,000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3,858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-4289</a:t>
                      </a:r>
                      <a:endParaRPr lang="en-AU" sz="24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36334626"/>
                  </a:ext>
                </a:extLst>
              </a:tr>
              <a:tr h="342721"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+13,000</a:t>
                      </a:r>
                      <a:endParaRPr lang="en-A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5,223</a:t>
                      </a:r>
                      <a:endParaRPr lang="en-AU" sz="2400" b="1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+934</a:t>
                      </a:r>
                      <a:endParaRPr lang="en-A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3548308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863197B-348B-41AE-AA3E-4C316080E5B8}"/>
              </a:ext>
            </a:extLst>
          </p:cNvPr>
          <p:cNvSpPr txBox="1"/>
          <p:nvPr/>
        </p:nvSpPr>
        <p:spPr>
          <a:xfrm>
            <a:off x="1585174" y="4649214"/>
            <a:ext cx="887247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</a:rPr>
              <a:t>Here the cumulative Cash flow turns to positive in year 5. Therefore Payback period lie between year 4 and 5. By interpolating, we get the payback period = 4+ 4,289/5,223 = 4.82 </a:t>
            </a:r>
            <a:r>
              <a:rPr lang="en-US" sz="2400" b="1" dirty="0" smtClean="0">
                <a:latin typeface="Times New Roman" panose="02020603050405020304" pitchFamily="18" charset="0"/>
              </a:rPr>
              <a:t>years.</a:t>
            </a:r>
            <a:r>
              <a:rPr lang="en-US" sz="2400" b="1" u="none" strike="noStrike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A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637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1236" y="339368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 Cycle Cost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7894"/>
            <a:ext cx="9490656" cy="4858511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Life cycle cost, as it name implies is commonly applied to alternatives with cost estimates over the entire system life span.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means that costs from the very early stage of the project (initiation) through the final stage (phase-out and disposals) are estimated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life cycle begins with identification of the economic need and ends with retirement and disposable activities. [7]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78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500062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 of Life Cycle Cost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</a:rPr>
              <a:t>1.</a:t>
            </a:r>
            <a:r>
              <a:rPr lang="en-AU" dirty="0" smtClean="0"/>
              <a:t> </a:t>
            </a: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Acquisition phase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Land purchase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design and development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Basic machine and installation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Training and special tooling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Cost of supporting equipment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Manufacturing and fabrication costs. Etc.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1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2594" y="1258955"/>
            <a:ext cx="10515600" cy="5064572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 startAt="2"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 Phase Cost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Labour cost 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 cost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Consumable materials (fuel, water, electricity, etc.)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Overhead items (tax, insurance, administrative etc.)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Transportation cost </a:t>
            </a: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A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Disposal Cost 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Labour cost for removal of item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Recycling of the old items</a:t>
            </a:r>
          </a:p>
          <a:p>
            <a:pPr>
              <a:buFont typeface="Wingdings" panose="05000000000000000000" pitchFamily="2" charset="2"/>
              <a:buChar char="Ø"/>
            </a:pPr>
            <a:endParaRPr lang="en-AU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057141" y="146184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Component of Life Cycle Cost </a:t>
            </a:r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(Cont’d….) 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84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99" y="223458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and Economic Analysis </a:t>
            </a:r>
            <a:endParaRPr lang="en-A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442" y="1549021"/>
            <a:ext cx="9168685" cy="4658596"/>
          </a:xfrm>
        </p:spPr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dirty="0" smtClean="0"/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analysis performs business activities from investor’s point of view.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Cash flow, profit and loss account and balance sheet are the main financial statements.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of financial analysis is </a:t>
            </a:r>
          </a:p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provide financing plan for proposed investment. </a:t>
            </a:r>
          </a:p>
          <a:p>
            <a:pPr marL="514350" indent="-514350" algn="just">
              <a:lnSpc>
                <a:spcPct val="100000"/>
              </a:lnSpc>
              <a:buAutoNum type="arabicPeriod"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profitability of a project from investor’s perspective.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9342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5169" y="1593804"/>
            <a:ext cx="9284594" cy="4665327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objective of economic analysis is to determine if a project represents the best use of resources over the analysis period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analysis is done from the perspective of society or nation.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purpose of economic analysis is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provide information for the decision rule.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improve the design of the project and to know impact on various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sectors </a:t>
            </a:r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economy. [7] </a:t>
            </a:r>
            <a:endParaRPr lang="en-A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and Economic Analysis (Cont’d….)  </a:t>
            </a:r>
          </a:p>
        </p:txBody>
      </p:sp>
    </p:spTree>
    <p:extLst>
      <p:ext uri="{BB962C8B-B14F-4D97-AF65-F5344CB8AC3E}">
        <p14:creationId xmlns:p14="http://schemas.microsoft.com/office/powerpoint/2010/main" val="399619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5929" y="352246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2291" y="1394474"/>
            <a:ext cx="9748233" cy="49805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Economy: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William G. Sullivan, James A.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Bontadelli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Elin M. Wicks, Eleventh Edition, Pearson Educations, Inc. 2000 . </a:t>
            </a: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[2]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https://corporatefinanceinstitute.com/resources/knowledge/finance/modified-internal-rate-of-return-mirr/</a:t>
            </a:r>
            <a:r>
              <a:rPr lang="en-A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(Viewed September 2022) </a:t>
            </a:r>
          </a:p>
          <a:p>
            <a:pPr marL="0" indent="0">
              <a:buNone/>
            </a:pPr>
            <a:endParaRPr lang="en-US" alt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[3] </a:t>
            </a:r>
            <a:r>
              <a:rPr lang="en-A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Basics of Engineering Economy: 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Leland Blank and Anthony </a:t>
            </a:r>
            <a:r>
              <a:rPr lang="en-A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Tarquin</a:t>
            </a:r>
            <a:r>
              <a:rPr lang="en-A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Indian Edition, McGraw Hill Education Private Limited, New Delhi, India, 2013. </a:t>
            </a:r>
          </a:p>
          <a:p>
            <a:pPr marL="0" indent="0">
              <a:buNone/>
            </a:pPr>
            <a:endParaRPr lang="en-A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9813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52331"/>
            <a:ext cx="10515600" cy="1325563"/>
          </a:xfrm>
        </p:spPr>
        <p:txBody>
          <a:bodyPr>
            <a:normAutofit/>
          </a:bodyPr>
          <a:lstStyle/>
          <a:p>
            <a:r>
              <a:rPr lang="en-A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  (Cont’d)  </a:t>
            </a:r>
            <a:endParaRPr lang="en-A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774" y="1337187"/>
            <a:ext cx="9542173" cy="6705669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buNone/>
            </a:pPr>
            <a:r>
              <a:rPr lang="en-A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r>
              <a:rPr lang="en-A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Engineering Economics,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 S. Park Second Edition, Addison-Wesley Publishing Company, 1997. </a:t>
            </a:r>
          </a:p>
          <a:p>
            <a:pPr marL="0" lvl="0" indent="0" algn="just">
              <a:lnSpc>
                <a:spcPct val="120000"/>
              </a:lnSpc>
              <a:buNone/>
            </a:pP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[5] </a:t>
            </a:r>
            <a:r>
              <a:rPr lang="en-A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Economics and Costing : </a:t>
            </a:r>
            <a:r>
              <a:rPr lang="en-A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K.K. </a:t>
            </a:r>
            <a:r>
              <a:rPr lang="en-A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Patra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&amp; </a:t>
            </a:r>
            <a:r>
              <a:rPr lang="en-A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Dhiraj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A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Bhattacharjee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First Edition, S. Chand and Company Ltd, 2013.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lvl="0" indent="0" algn="just">
              <a:lnSpc>
                <a:spcPct val="120000"/>
              </a:lnSpc>
              <a:buNone/>
            </a:pP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r>
              <a:rPr lang="en-A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 Economics : 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Jose A. Sepulveda, William E. Souder and Byron S. Gottfried, Tata McGraw – Hill Publishing Company Limited, New Delhi, India, 2005. 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[7] </a:t>
            </a:r>
            <a:r>
              <a:rPr lang="en-AU" sz="4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Textbook of Engineering Economics 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A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Damodar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Adhikari, First Edition, Dreamland Publication </a:t>
            </a:r>
            <a:r>
              <a:rPr lang="en-A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Pvt.</a:t>
            </a:r>
            <a:r>
              <a:rPr lang="en-A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Ltd. Kathmandu, Nepal, 2019.  </a:t>
            </a:r>
          </a:p>
          <a:p>
            <a:pPr marL="0" lvl="0" indent="0" algn="just">
              <a:lnSpc>
                <a:spcPct val="120000"/>
              </a:lnSpc>
              <a:buNone/>
            </a:pPr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20000"/>
              </a:lnSpc>
              <a:buNone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0335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  <a:endParaRPr lang="en-A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41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1568</TotalTime>
  <Words>2897</Words>
  <Application>Microsoft Office PowerPoint</Application>
  <PresentationFormat>Widescreen</PresentationFormat>
  <Paragraphs>394</Paragraphs>
  <Slides>43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Arial</vt:lpstr>
      <vt:lpstr>Calibri</vt:lpstr>
      <vt:lpstr>Calibri Light</vt:lpstr>
      <vt:lpstr>Constantia</vt:lpstr>
      <vt:lpstr>Perpetua</vt:lpstr>
      <vt:lpstr>Times New Roman</vt:lpstr>
      <vt:lpstr>Wingdings</vt:lpstr>
      <vt:lpstr>Office Theme</vt:lpstr>
      <vt:lpstr>Equation</vt:lpstr>
      <vt:lpstr>PowerPoint Presentation</vt:lpstr>
      <vt:lpstr>Learning Objective</vt:lpstr>
      <vt:lpstr>Introduction </vt:lpstr>
      <vt:lpstr>External Rate of Return (ERR) /Modified IRR</vt:lpstr>
      <vt:lpstr>External Rate of Return (ERR) /Modified IRR (Cont’d..)</vt:lpstr>
      <vt:lpstr>Steps of ERR Calculation </vt:lpstr>
      <vt:lpstr>PowerPoint Presentation</vt:lpstr>
      <vt:lpstr>PowerPoint Presentation</vt:lpstr>
      <vt:lpstr>Example </vt:lpstr>
      <vt:lpstr>Example (Cont’d…..)</vt:lpstr>
      <vt:lpstr>Example (Cont’d…..)</vt:lpstr>
      <vt:lpstr>Public Sector Project Analysis </vt:lpstr>
      <vt:lpstr>Public Sector Project Analysis (Cont’d…)</vt:lpstr>
      <vt:lpstr>Public Sector Project Analysis (Cont’d…)</vt:lpstr>
      <vt:lpstr>View Point for Public Sector Project Analysis</vt:lpstr>
      <vt:lpstr>Valuation of Benefits and Costs</vt:lpstr>
      <vt:lpstr>BENEFIT/COST (B/C) Method </vt:lpstr>
      <vt:lpstr>Major Steps in Benefit/Cost Analysis</vt:lpstr>
      <vt:lpstr>PowerPoint Presentation</vt:lpstr>
      <vt:lpstr>PowerPoint Presentation</vt:lpstr>
      <vt:lpstr>BENEFIT/COST (B/C) Method (Cont’d..) </vt:lpstr>
      <vt:lpstr>BENEFIT/COST (B/C) Method (Cont’d..) </vt:lpstr>
      <vt:lpstr>Decision Rule for B/C Method</vt:lpstr>
      <vt:lpstr>BENEFIT/COST (B/C) Method Example </vt:lpstr>
      <vt:lpstr>PowerPoint Presentation</vt:lpstr>
      <vt:lpstr>PowerPoint Presentation</vt:lpstr>
      <vt:lpstr>PowerPoint Presentation</vt:lpstr>
      <vt:lpstr>PAYBACK PERIOD METHOD</vt:lpstr>
      <vt:lpstr>Simple Payback Period </vt:lpstr>
      <vt:lpstr>Advantages of Simple Payback </vt:lpstr>
      <vt:lpstr>Discounted Payback Period </vt:lpstr>
      <vt:lpstr>PowerPoint Presentation</vt:lpstr>
      <vt:lpstr>Payback period example </vt:lpstr>
      <vt:lpstr>Simple Payback Period</vt:lpstr>
      <vt:lpstr>Discounted Payback period</vt:lpstr>
      <vt:lpstr>Life Cycle Cost </vt:lpstr>
      <vt:lpstr>Component of Life Cycle Cost </vt:lpstr>
      <vt:lpstr>Component of Life Cycle Cost (Cont’d….) </vt:lpstr>
      <vt:lpstr>Financial and Economic Analysis </vt:lpstr>
      <vt:lpstr>Financial and Economic Analysis (Cont’d….)  </vt:lpstr>
      <vt:lpstr>References: </vt:lpstr>
      <vt:lpstr>References  (Cont’d) 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Dell</cp:lastModifiedBy>
  <cp:revision>61</cp:revision>
  <dcterms:created xsi:type="dcterms:W3CDTF">2022-09-24T15:00:47Z</dcterms:created>
  <dcterms:modified xsi:type="dcterms:W3CDTF">2022-09-30T06:16:54Z</dcterms:modified>
</cp:coreProperties>
</file>