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61" r:id="rId7"/>
    <p:sldId id="263" r:id="rId8"/>
    <p:sldId id="264" r:id="rId9"/>
    <p:sldId id="266" r:id="rId10"/>
    <p:sldId id="267" r:id="rId11"/>
    <p:sldId id="268" r:id="rId12"/>
    <p:sldId id="269" r:id="rId13"/>
    <p:sldId id="270" r:id="rId14"/>
    <p:sldId id="299" r:id="rId15"/>
    <p:sldId id="300" r:id="rId16"/>
    <p:sldId id="302" r:id="rId17"/>
    <p:sldId id="301" r:id="rId18"/>
    <p:sldId id="307" r:id="rId19"/>
    <p:sldId id="304" r:id="rId20"/>
    <p:sldId id="308" r:id="rId21"/>
    <p:sldId id="306" r:id="rId22"/>
    <p:sldId id="271" r:id="rId23"/>
    <p:sldId id="272" r:id="rId24"/>
    <p:sldId id="273" r:id="rId25"/>
    <p:sldId id="274" r:id="rId26"/>
    <p:sldId id="275" r:id="rId27"/>
    <p:sldId id="276" r:id="rId28"/>
    <p:sldId id="284" r:id="rId29"/>
    <p:sldId id="278" r:id="rId30"/>
    <p:sldId id="279" r:id="rId31"/>
    <p:sldId id="277" r:id="rId32"/>
    <p:sldId id="280" r:id="rId33"/>
    <p:sldId id="281" r:id="rId34"/>
    <p:sldId id="282" r:id="rId35"/>
    <p:sldId id="283" r:id="rId36"/>
    <p:sldId id="285" r:id="rId37"/>
    <p:sldId id="298" r:id="rId38"/>
    <p:sldId id="286" r:id="rId39"/>
    <p:sldId id="287" r:id="rId40"/>
    <p:sldId id="297" r:id="rId41"/>
    <p:sldId id="288" r:id="rId42"/>
    <p:sldId id="295" r:id="rId43"/>
    <p:sldId id="296" r:id="rId44"/>
    <p:sldId id="289" r:id="rId45"/>
    <p:sldId id="290" r:id="rId46"/>
    <p:sldId id="291" r:id="rId47"/>
    <p:sldId id="292" r:id="rId48"/>
    <p:sldId id="293" r:id="rId49"/>
    <p:sldId id="29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A1A532E-D516-4628-9B71-ED43153A2805}" type="datetimeFigureOut">
              <a:rPr lang="en-US" smtClean="0"/>
              <a:t>10/1/2022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3483264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1A532E-D516-4628-9B71-ED43153A2805}" type="datetimeFigureOut">
              <a:rPr lang="en-US" smtClean="0"/>
              <a:t>10/1/2022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1590248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1A532E-D516-4628-9B71-ED43153A2805}" type="datetimeFigureOut">
              <a:rPr lang="en-US" smtClean="0"/>
              <a:t>10/1/2022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2967218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A1A532E-D516-4628-9B71-ED43153A2805}" type="datetimeFigureOut">
              <a:rPr lang="en-US" smtClean="0"/>
              <a:t>10/1/2022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2044806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A1A532E-D516-4628-9B71-ED43153A2805}" type="datetimeFigureOut">
              <a:rPr lang="en-US" smtClean="0"/>
              <a:t>10/1/2022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2014750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1A532E-D516-4628-9B71-ED43153A2805}" type="datetimeFigureOut">
              <a:rPr lang="en-US" smtClean="0"/>
              <a:t>10/1/2022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21884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1A532E-D516-4628-9B71-ED43153A2805}" type="datetimeFigureOut">
              <a:rPr lang="en-US" smtClean="0"/>
              <a:t>10/1/2022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390542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1A532E-D516-4628-9B71-ED43153A2805}" type="datetimeFigureOut">
              <a:rPr lang="en-US" smtClean="0"/>
              <a:t>10/1/2022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3420597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1A532E-D516-4628-9B71-ED43153A2805}" type="datetimeFigureOut">
              <a:rPr lang="en-US" smtClean="0"/>
              <a:t>10/1/2022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3723166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1A532E-D516-4628-9B71-ED43153A2805}" type="datetimeFigureOut">
              <a:rPr lang="en-US" smtClean="0"/>
              <a:t>10/1/2022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1762806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1A532E-D516-4628-9B71-ED43153A2805}" type="datetimeFigureOut">
              <a:rPr lang="en-US" smtClean="0"/>
              <a:t>10/1/2022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AEF73-EFF3-453C-8B22-5B61251396EC}" type="slidenum">
              <a:rPr lang="en-US" smtClean="0"/>
              <a:t>‹#›</a:t>
            </a:fld>
            <a:endParaRPr lang="en-US"/>
          </a:p>
        </p:txBody>
      </p:sp>
    </p:spTree>
    <p:extLst>
      <p:ext uri="{BB962C8B-B14F-4D97-AF65-F5344CB8AC3E}">
        <p14:creationId xmlns:p14="http://schemas.microsoft.com/office/powerpoint/2010/main" val="3417422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A6707469-BA90-435D-834B-81A59FE9D50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A70B7639-47BB-47C8-A42E-D5A396B095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FB861EE9-DF89-4410-944A-6786243EE42B}"/>
              </a:ext>
            </a:extLst>
          </p:cNvPr>
          <p:cNvSpPr>
            <a:spLocks noGrp="1" noChangeArrowheads="1"/>
          </p:cNvSpPr>
          <p:nvPr>
            <p:ph type="sldNum" sz="quarter" idx="12"/>
          </p:nvPr>
        </p:nvSpPr>
        <p:spPr>
          <a:ln/>
        </p:spPr>
        <p:txBody>
          <a:bodyPr/>
          <a:lstStyle>
            <a:lvl1pPr>
              <a:defRPr/>
            </a:lvl1pPr>
          </a:lstStyle>
          <a:p>
            <a:fld id="{A8871E0D-9649-4290-9EC1-2C74C49256EF}" type="slidenum">
              <a:rPr lang="en-US" altLang="en-US"/>
              <a:pPr/>
              <a:t>‹#›</a:t>
            </a:fld>
            <a:endParaRPr lang="en-US" altLang="en-US"/>
          </a:p>
        </p:txBody>
      </p:sp>
    </p:spTree>
    <p:extLst>
      <p:ext uri="{BB962C8B-B14F-4D97-AF65-F5344CB8AC3E}">
        <p14:creationId xmlns:p14="http://schemas.microsoft.com/office/powerpoint/2010/main" val="51316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4">
            <a:extLst>
              <a:ext uri="{FF2B5EF4-FFF2-40B4-BE49-F238E27FC236}">
                <a16:creationId xmlns="" xmlns:a16="http://schemas.microsoft.com/office/drawing/2014/main" id="{DE410C90-143E-4DD4-88E2-0A67EA8ECB7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 xmlns:a16="http://schemas.microsoft.com/office/drawing/2014/main" id="{1E982EFC-64BD-495F-A74A-EB871BE46FD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 xmlns:a16="http://schemas.microsoft.com/office/drawing/2014/main" id="{C4E1ED6F-E078-4066-A246-CBC0C210E330}"/>
              </a:ext>
            </a:extLst>
          </p:cNvPr>
          <p:cNvSpPr>
            <a:spLocks noGrp="1" noChangeArrowheads="1"/>
          </p:cNvSpPr>
          <p:nvPr>
            <p:ph type="sldNum" sz="quarter" idx="12"/>
          </p:nvPr>
        </p:nvSpPr>
        <p:spPr>
          <a:ln/>
        </p:spPr>
        <p:txBody>
          <a:bodyPr/>
          <a:lstStyle>
            <a:lvl1pPr>
              <a:defRPr/>
            </a:lvl1pPr>
          </a:lstStyle>
          <a:p>
            <a:fld id="{9F73DE04-1486-4AFF-B5B2-43182D401CAC}" type="slidenum">
              <a:rPr lang="en-US" altLang="en-US"/>
              <a:pPr/>
              <a:t>‹#›</a:t>
            </a:fld>
            <a:endParaRPr lang="en-US" altLang="en-US"/>
          </a:p>
        </p:txBody>
      </p:sp>
    </p:spTree>
    <p:extLst>
      <p:ext uri="{BB962C8B-B14F-4D97-AF65-F5344CB8AC3E}">
        <p14:creationId xmlns:p14="http://schemas.microsoft.com/office/powerpoint/2010/main" val="3904158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1A532E-D516-4628-9B71-ED43153A2805}" type="datetimeFigureOut">
              <a:rPr lang="en-US" smtClean="0"/>
              <a:t>10/1/2022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AAEF73-EFF3-453C-8B22-5B61251396EC}" type="slidenum">
              <a:rPr lang="en-US" smtClean="0"/>
              <a:t>‹#›</a:t>
            </a:fld>
            <a:endParaRPr lang="en-US"/>
          </a:p>
        </p:txBody>
      </p:sp>
    </p:spTree>
    <p:extLst>
      <p:ext uri="{BB962C8B-B14F-4D97-AF65-F5344CB8AC3E}">
        <p14:creationId xmlns:p14="http://schemas.microsoft.com/office/powerpoint/2010/main" val="12434843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hyperlink" Target="https://nitsri.ac.in/Department/Civil%20Engineering/Lecture_3,4.pdf" TargetMode="Externa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hyperlink" Target="https://www.indeed.com/career-advice/career-development/incremental-analysis"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686962" y="-483587"/>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smtClean="0">
                <a:solidFill>
                  <a:srgbClr val="FF0000"/>
                </a:solidFill>
                <a:latin typeface="Times New Roman" panose="02020603050405020304" pitchFamily="18" charset="0"/>
                <a:cs typeface="Times New Roman" panose="02020603050405020304" pitchFamily="18" charset="0"/>
              </a:rPr>
              <a:t>COURSE TITLE</a:t>
            </a:r>
            <a:r>
              <a:rPr lang="en-AU" sz="3600" b="1" dirty="0" smtClean="0">
                <a:latin typeface="Times New Roman" panose="02020603050405020304" pitchFamily="18" charset="0"/>
                <a:cs typeface="Times New Roman" panose="02020603050405020304" pitchFamily="18" charset="0"/>
              </a:rPr>
              <a:t/>
            </a:r>
            <a:br>
              <a:rPr lang="en-AU" sz="36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1270525" y="2076241"/>
            <a:ext cx="9359153" cy="4496001"/>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a:t>
            </a:r>
            <a:r>
              <a:rPr lang="en-AU" sz="3300" b="1" dirty="0">
                <a:solidFill>
                  <a:srgbClr val="FF0000"/>
                </a:solidFill>
                <a:latin typeface="Times New Roman" panose="02020603050405020304" pitchFamily="18" charset="0"/>
                <a:cs typeface="Times New Roman" panose="02020603050405020304" pitchFamily="18" charset="0"/>
              </a:rPr>
              <a:t>4</a:t>
            </a:r>
            <a:r>
              <a:rPr lang="en-AU" sz="3300" b="1" dirty="0" smtClean="0">
                <a:solidFill>
                  <a:srgbClr val="FF0000"/>
                </a:solidFill>
                <a:latin typeface="Times New Roman" panose="02020603050405020304" pitchFamily="18" charset="0"/>
                <a:cs typeface="Times New Roman" panose="02020603050405020304" pitchFamily="18" charset="0"/>
              </a:rPr>
              <a:t>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6) </a:t>
            </a:r>
          </a:p>
          <a:p>
            <a:r>
              <a:rPr lang="en-AU" sz="3200" b="1" dirty="0" smtClean="0">
                <a:solidFill>
                  <a:srgbClr val="002060"/>
                </a:solidFill>
                <a:latin typeface="Times New Roman" panose="02020603050405020304" pitchFamily="18" charset="0"/>
                <a:cs typeface="Times New Roman" panose="02020603050405020304" pitchFamily="18" charset="0"/>
              </a:rPr>
              <a:t>COMPARATIVE ANALYSIS OF ALTERNATIVES</a:t>
            </a:r>
          </a:p>
          <a:p>
            <a:endParaRPr lang="en-AU" sz="32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6</a:t>
            </a:r>
          </a:p>
          <a:p>
            <a:pPr>
              <a:lnSpc>
                <a:spcPct val="120000"/>
              </a:lnSpc>
            </a:pPr>
            <a:r>
              <a:rPr lang="en-AU" sz="2800" b="1" dirty="0">
                <a:solidFill>
                  <a:srgbClr val="FF0000"/>
                </a:solidFill>
                <a:latin typeface="Times New Roman" panose="02020603050405020304" pitchFamily="18" charset="0"/>
                <a:cs typeface="Times New Roman" panose="02020603050405020304" pitchFamily="18" charset="0"/>
              </a:rPr>
              <a:t>Comparing mutually exclusive </a:t>
            </a:r>
            <a:r>
              <a:rPr lang="en-AU" sz="2800" b="1" dirty="0" smtClean="0">
                <a:solidFill>
                  <a:srgbClr val="FF0000"/>
                </a:solidFill>
                <a:latin typeface="Times New Roman" panose="02020603050405020304" pitchFamily="18" charset="0"/>
                <a:cs typeface="Times New Roman" panose="02020603050405020304" pitchFamily="18" charset="0"/>
              </a:rPr>
              <a:t>project, Useful Life, Study Period, Comparing Alternatives having same useful lives using Equivalent worth method , rate of return and B/C method</a:t>
            </a:r>
          </a:p>
          <a:p>
            <a:endParaRPr lang="en-AU"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55176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952781" cy="4351338"/>
          </a:xfrm>
        </p:spPr>
        <p:txBody>
          <a:bodyPr/>
          <a:lstStyle/>
          <a:p>
            <a:pPr marL="0" indent="0">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Basic concept of comparing alternatives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The useful life and study period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Comparing the alternatives having same useful life using equivalent worth method</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with example.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Comparing the alternatives having same useful life using rate of return and B/C method</a:t>
            </a:r>
            <a:r>
              <a:rPr lang="en-AU" b="1" dirty="0">
                <a:latin typeface="Times New Roman" panose="02020603050405020304" pitchFamily="18" charset="0"/>
                <a:cs typeface="Times New Roman" panose="02020603050405020304" pitchFamily="18" charset="0"/>
              </a:rPr>
              <a:t> </a:t>
            </a:r>
            <a:r>
              <a:rPr lang="en-AU" b="1" smtClean="0">
                <a:latin typeface="Times New Roman" panose="02020603050405020304" pitchFamily="18" charset="0"/>
                <a:cs typeface="Times New Roman" panose="02020603050405020304" pitchFamily="18" charset="0"/>
              </a:rPr>
              <a:t>with example. </a:t>
            </a:r>
            <a:endParaRPr lang="en-AU" b="1" dirty="0" smtClean="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Title 1"/>
          <p:cNvSpPr txBox="1">
            <a:spLocks noGrp="1"/>
          </p:cNvSpPr>
          <p:nvPr>
            <p:ph type="title"/>
          </p:nvPr>
        </p:nvSpPr>
        <p:spPr>
          <a:xfrm>
            <a:off x="2382328"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76511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061" y="270235"/>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Introduction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46826" y="1397389"/>
            <a:ext cx="9246079" cy="5055169"/>
          </a:xfrm>
        </p:spPr>
        <p:txBody>
          <a:bodyPr>
            <a:normAutofit fontScale="92500" lnSpcReduction="10000"/>
          </a:bodyPr>
          <a:lstStyle/>
          <a:p>
            <a:pPr algn="just">
              <a:lnSpc>
                <a:spcPct val="110000"/>
              </a:lnSpc>
              <a:buFont typeface="Wingdings" panose="05000000000000000000" pitchFamily="2" charset="2"/>
              <a:buChar char="Ø"/>
            </a:pPr>
            <a:r>
              <a:rPr lang="en-US" dirty="0" smtClean="0"/>
              <a:t> </a:t>
            </a:r>
            <a:r>
              <a:rPr lang="en-US" b="1" dirty="0">
                <a:latin typeface="Times New Roman" panose="02020603050405020304" pitchFamily="18" charset="0"/>
                <a:cs typeface="Times New Roman" panose="02020603050405020304" pitchFamily="18" charset="0"/>
              </a:rPr>
              <a:t>Before this chapter we have used the different methods for analyzing  the  </a:t>
            </a:r>
            <a:r>
              <a:rPr lang="en-US" b="1" dirty="0">
                <a:solidFill>
                  <a:srgbClr val="C00000"/>
                </a:solidFill>
                <a:latin typeface="Times New Roman" panose="02020603050405020304" pitchFamily="18" charset="0"/>
                <a:cs typeface="Times New Roman" panose="02020603050405020304" pitchFamily="18" charset="0"/>
              </a:rPr>
              <a:t>single project only.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Most </a:t>
            </a:r>
            <a:r>
              <a:rPr lang="en-US" b="1" dirty="0">
                <a:latin typeface="Times New Roman" panose="02020603050405020304" pitchFamily="18" charset="0"/>
                <a:cs typeface="Times New Roman" panose="02020603050405020304" pitchFamily="18" charset="0"/>
              </a:rPr>
              <a:t>engineering projects can be accomplished by more than one feasible design alternative. These projects are funded from the capital budget. </a:t>
            </a:r>
            <a:r>
              <a:rPr lang="en-US" b="1" dirty="0" smtClean="0">
                <a:latin typeface="Times New Roman" panose="02020603050405020304" pitchFamily="18" charset="0"/>
                <a:cs typeface="Times New Roman" panose="02020603050405020304" pitchFamily="18" charset="0"/>
              </a:rPr>
              <a:t>[1]</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the selection of one of these alternatives excludes the choice of any of the others, the alternatives are called mutually exclusive.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Typically, the alternatives being considered require the </a:t>
            </a:r>
            <a:r>
              <a:rPr lang="en-US" b="1" dirty="0">
                <a:solidFill>
                  <a:srgbClr val="C00000"/>
                </a:solidFill>
                <a:latin typeface="Times New Roman" panose="02020603050405020304" pitchFamily="18" charset="0"/>
                <a:cs typeface="Times New Roman" panose="02020603050405020304" pitchFamily="18" charset="0"/>
              </a:rPr>
              <a:t>investment of different amounts of capital, and their annual revenues and costs may vary</a:t>
            </a:r>
            <a:r>
              <a:rPr lang="en-US" b="1" dirty="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776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952781" cy="4351338"/>
          </a:xfrm>
        </p:spPr>
        <p:txBody>
          <a:bodyPr/>
          <a:lstStyle/>
          <a:p>
            <a:pPr algn="just"/>
            <a:r>
              <a:rPr lang="en-US" b="1" dirty="0" smtClean="0">
                <a:latin typeface="Times New Roman" panose="02020603050405020304" pitchFamily="18" charset="0"/>
                <a:cs typeface="Times New Roman" panose="02020603050405020304" pitchFamily="18" charset="0"/>
              </a:rPr>
              <a:t>In this chapter we discuss on the analysis of the two or more than two project. </a:t>
            </a:r>
          </a:p>
          <a:p>
            <a:pPr algn="just"/>
            <a:r>
              <a:rPr lang="en-US" b="1" dirty="0">
                <a:latin typeface="Times New Roman" panose="02020603050405020304" pitchFamily="18" charset="0"/>
                <a:cs typeface="Times New Roman" panose="02020603050405020304" pitchFamily="18" charset="0"/>
              </a:rPr>
              <a:t>H</a:t>
            </a:r>
            <a:r>
              <a:rPr lang="en-US" b="1" dirty="0" smtClean="0">
                <a:latin typeface="Times New Roman" panose="02020603050405020304" pitchFamily="18" charset="0"/>
                <a:cs typeface="Times New Roman" panose="02020603050405020304" pitchFamily="18" charset="0"/>
              </a:rPr>
              <a:t>ow the decision is made while comparing the alternatives? </a:t>
            </a:r>
          </a:p>
          <a:p>
            <a:pPr algn="just"/>
            <a:r>
              <a:rPr lang="en-US" b="1" dirty="0" smtClean="0">
                <a:latin typeface="Times New Roman" panose="02020603050405020304" pitchFamily="18" charset="0"/>
                <a:cs typeface="Times New Roman" panose="02020603050405020304" pitchFamily="18" charset="0"/>
              </a:rPr>
              <a:t>The method like equivalent worth (PW/FW/AW), Rate of return (IRR/ERR) and B/C method is used for the comparing the alternatives.  </a:t>
            </a:r>
          </a:p>
          <a:p>
            <a:pPr algn="just"/>
            <a:endParaRPr lang="en-US"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1528314" y="34787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Introduction</a:t>
            </a:r>
            <a:r>
              <a:rPr lang="en-US" b="1" dirty="0" smtClean="0">
                <a:solidFill>
                  <a:srgbClr val="002060"/>
                </a:solidFill>
                <a:latin typeface="Times New Roman" panose="02020603050405020304" pitchFamily="18" charset="0"/>
                <a:cs typeface="Times New Roman" panose="02020603050405020304" pitchFamily="18" charset="0"/>
              </a:rPr>
              <a:t> </a:t>
            </a:r>
            <a:endParaRPr lang="en-US"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75813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6555" y="365125"/>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Comparing Alternatives </a:t>
            </a:r>
          </a:p>
        </p:txBody>
      </p:sp>
      <p:sp>
        <p:nvSpPr>
          <p:cNvPr id="3" name="Content Placeholder 2"/>
          <p:cNvSpPr>
            <a:spLocks noGrp="1"/>
          </p:cNvSpPr>
          <p:nvPr>
            <p:ph idx="1"/>
          </p:nvPr>
        </p:nvSpPr>
        <p:spPr>
          <a:xfrm>
            <a:off x="881332" y="1690688"/>
            <a:ext cx="9004540" cy="4459946"/>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As discussed in principle of engineering economics, the first principle is ‘develop the alternative’.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The cost and the revenues associated with each alternative is different from each other.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So comparing the alternatives with each other becomes inevitable to determine the differential cost.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Also, by applying the different methods like equivalent worth, rate of return and B/C method gives the decision to choose among the alternatives. </a:t>
            </a:r>
          </a:p>
          <a:p>
            <a:pPr marL="0" indent="0" algn="just">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39068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Comparing Alternatives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8961408" cy="4351338"/>
          </a:xfrm>
        </p:spPr>
        <p:txBody>
          <a:bodyPr/>
          <a:lstStyle/>
          <a:p>
            <a:pPr marL="0" indent="0" algn="just">
              <a:buNone/>
            </a:pPr>
            <a:r>
              <a:rPr lang="en-US" b="1" dirty="0">
                <a:latin typeface="Times New Roman" panose="02020603050405020304" pitchFamily="18" charset="0"/>
                <a:cs typeface="Times New Roman" panose="02020603050405020304" pitchFamily="18" charset="0"/>
              </a:rPr>
              <a:t>The problem of deciding which mutually exclusive alternatives should be selected is made easier if </a:t>
            </a:r>
            <a:r>
              <a:rPr lang="en-US" b="1" dirty="0">
                <a:solidFill>
                  <a:srgbClr val="C00000"/>
                </a:solidFill>
                <a:latin typeface="Times New Roman" panose="02020603050405020304" pitchFamily="18" charset="0"/>
                <a:cs typeface="Times New Roman" panose="02020603050405020304" pitchFamily="18" charset="0"/>
              </a:rPr>
              <a:t>we adopt a rule in which: </a:t>
            </a:r>
            <a:r>
              <a:rPr lang="en-US" b="1" dirty="0" smtClean="0">
                <a:solidFill>
                  <a:srgbClr val="C00000"/>
                </a:solidFill>
                <a:latin typeface="Times New Roman" panose="02020603050405020304" pitchFamily="18" charset="0"/>
                <a:cs typeface="Times New Roman" panose="02020603050405020304" pitchFamily="18" charset="0"/>
              </a:rPr>
              <a:t> </a:t>
            </a:r>
          </a:p>
          <a:p>
            <a:pPr marL="0" indent="0" algn="just">
              <a:buNone/>
            </a:pPr>
            <a:r>
              <a:rPr lang="en-US" b="1"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The alternative that requires the minimum investment of capital and produces satisfactory functional results will be chosen unless the incremental (additional) capital associated with an alternative having a larger investment can be justified with respect to its incremental benefits</a:t>
            </a:r>
            <a:r>
              <a:rPr lang="en-US" b="1" dirty="0" smtClean="0">
                <a:latin typeface="Times New Roman" panose="02020603050405020304" pitchFamily="18" charset="0"/>
                <a:cs typeface="Times New Roman" panose="02020603050405020304" pitchFamily="18" charset="0"/>
              </a:rPr>
              <a:t>”. [1]</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89209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935528" cy="4351338"/>
          </a:xfrm>
        </p:spPr>
        <p:txBody>
          <a:bodyPr>
            <a:normAutofit/>
          </a:bodyPr>
          <a:lstStyle/>
          <a:p>
            <a:pPr marL="0" indent="0" algn="ctr">
              <a:buNone/>
            </a:pPr>
            <a:endParaRPr lang="en-US" sz="3200" b="1" dirty="0" smtClean="0">
              <a:latin typeface="Times New Roman" panose="02020603050405020304" pitchFamily="18" charset="0"/>
              <a:cs typeface="Times New Roman" panose="02020603050405020304" pitchFamily="18" charset="0"/>
            </a:endParaRPr>
          </a:p>
          <a:p>
            <a:pPr marL="0" indent="0" algn="ctr">
              <a:buNone/>
            </a:pPr>
            <a:r>
              <a:rPr lang="en-US" sz="3200" b="1" dirty="0" smtClean="0">
                <a:latin typeface="Times New Roman" panose="02020603050405020304" pitchFamily="18" charset="0"/>
                <a:cs typeface="Times New Roman" panose="02020603050405020304" pitchFamily="18" charset="0"/>
              </a:rPr>
              <a:t>“If the extra benefits obtained by investing additional capital are better than those that could be obtained from investment of the same capital elsewhere in the company at the MARR, the investment should be made”. [1]</a:t>
            </a:r>
            <a:endParaRPr lang="en-US" sz="32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85181" y="347872"/>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Comparing Alternatives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17953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302" y="206763"/>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Useful life and study period</a:t>
            </a:r>
          </a:p>
        </p:txBody>
      </p:sp>
      <p:sp>
        <p:nvSpPr>
          <p:cNvPr id="3" name="Content Placeholder 2"/>
          <p:cNvSpPr>
            <a:spLocks noGrp="1"/>
          </p:cNvSpPr>
          <p:nvPr>
            <p:ph idx="1"/>
          </p:nvPr>
        </p:nvSpPr>
        <p:spPr>
          <a:xfrm>
            <a:off x="553527" y="1178646"/>
            <a:ext cx="9237453" cy="5273913"/>
          </a:xfrm>
        </p:spPr>
        <p:txBody>
          <a:bodyPr>
            <a:normAutofit lnSpcReduction="10000"/>
          </a:bodyPr>
          <a:lstStyle/>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Useful Life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It is the length of time an asset might reasonably be expected to be useful in the production of income [2].</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useful life of an asset is the time period during which it is kept in productive use in a trade or business.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The time denoted by the manufacturer or producers of an assets or products. </a:t>
            </a:r>
          </a:p>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Study Period</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analysis period is a time span over which the economic effects of an investment will be evaluated</a:t>
            </a:r>
            <a:r>
              <a:rPr lang="en-US" b="1" dirty="0" smtClean="0">
                <a:latin typeface="Times New Roman" panose="02020603050405020304" pitchFamily="18" charset="0"/>
                <a:cs typeface="Times New Roman" panose="02020603050405020304" pitchFamily="18" charset="0"/>
              </a:rPr>
              <a:t>. Also called planning horizon or analysis period.  [3]</a:t>
            </a: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80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660" y="330619"/>
            <a:ext cx="10515600" cy="1325563"/>
          </a:xfrm>
        </p:spPr>
        <p:txBody>
          <a:bodyPr/>
          <a:lstStyle/>
          <a:p>
            <a:pPr algn="ctr"/>
            <a:r>
              <a:rPr lang="en-AU" b="1" dirty="0" smtClean="0">
                <a:solidFill>
                  <a:srgbClr val="002060"/>
                </a:solidFill>
                <a:latin typeface="Times New Roman" panose="02020603050405020304" pitchFamily="18" charset="0"/>
                <a:cs typeface="Times New Roman" panose="02020603050405020304" pitchFamily="18" charset="0"/>
              </a:rPr>
              <a:t>TWO CASES </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8849264" cy="4351338"/>
          </a:xfrm>
        </p:spPr>
        <p:txBody>
          <a:bodyPr>
            <a:normAutofit/>
          </a:bodyPr>
          <a:lstStyle/>
          <a:p>
            <a:pPr marL="0" indent="0" algn="ctr">
              <a:buNone/>
            </a:pPr>
            <a:r>
              <a:rPr lang="en-US" altLang="en-US" sz="3200" b="1" dirty="0" smtClean="0">
                <a:solidFill>
                  <a:srgbClr val="CC0099"/>
                </a:solidFill>
                <a:latin typeface="Times New Roman" panose="02020603050405020304" pitchFamily="18" charset="0"/>
                <a:cs typeface="Times New Roman" panose="02020603050405020304" pitchFamily="18" charset="0"/>
              </a:rPr>
              <a:t>Case1:Useful lives are same for all alternatives and </a:t>
            </a:r>
            <a:r>
              <a:rPr lang="en-US" altLang="en-US" sz="3200" b="1" dirty="0" smtClean="0">
                <a:latin typeface="Times New Roman" panose="02020603050405020304" pitchFamily="18" charset="0"/>
                <a:cs typeface="Times New Roman" panose="02020603050405020304" pitchFamily="18" charset="0"/>
              </a:rPr>
              <a:t>equal</a:t>
            </a:r>
            <a:r>
              <a:rPr lang="en-US" altLang="en-US" sz="3200" b="1" dirty="0" smtClean="0">
                <a:solidFill>
                  <a:srgbClr val="CC0099"/>
                </a:solidFill>
                <a:latin typeface="Times New Roman" panose="02020603050405020304" pitchFamily="18" charset="0"/>
                <a:cs typeface="Times New Roman" panose="02020603050405020304" pitchFamily="18" charset="0"/>
              </a:rPr>
              <a:t> to study period. </a:t>
            </a:r>
          </a:p>
          <a:p>
            <a:pPr marL="0" indent="0" algn="ctr">
              <a:buNone/>
            </a:pPr>
            <a:endParaRPr lang="en-US" altLang="en-US" sz="3200" b="1" dirty="0">
              <a:solidFill>
                <a:srgbClr val="CC0099"/>
              </a:solidFill>
              <a:latin typeface="Times New Roman" panose="02020603050405020304" pitchFamily="18" charset="0"/>
              <a:cs typeface="Times New Roman" panose="02020603050405020304" pitchFamily="18" charset="0"/>
            </a:endParaRPr>
          </a:p>
          <a:p>
            <a:pPr marL="0" indent="0" algn="ctr">
              <a:buNone/>
            </a:pPr>
            <a:r>
              <a:rPr lang="en-US" altLang="en-US" sz="3200" b="1" dirty="0">
                <a:solidFill>
                  <a:srgbClr val="CC0099"/>
                </a:solidFill>
                <a:latin typeface="Times New Roman" panose="02020603050405020304" pitchFamily="18" charset="0"/>
                <a:cs typeface="Times New Roman" panose="02020603050405020304" pitchFamily="18" charset="0"/>
              </a:rPr>
              <a:t>Case2:Study Period differs from the project lives and useful lives are </a:t>
            </a:r>
            <a:r>
              <a:rPr lang="en-US" altLang="en-US" sz="3200" b="1" dirty="0" smtClean="0">
                <a:latin typeface="Times New Roman" panose="02020603050405020304" pitchFamily="18" charset="0"/>
                <a:cs typeface="Times New Roman" panose="02020603050405020304" pitchFamily="18" charset="0"/>
              </a:rPr>
              <a:t>unequal </a:t>
            </a:r>
            <a:r>
              <a:rPr lang="en-US" altLang="en-US" sz="3200" b="1" dirty="0">
                <a:solidFill>
                  <a:srgbClr val="CC0099"/>
                </a:solidFill>
                <a:latin typeface="Times New Roman" panose="02020603050405020304" pitchFamily="18" charset="0"/>
                <a:cs typeface="Times New Roman" panose="02020603050405020304" pitchFamily="18" charset="0"/>
              </a:rPr>
              <a:t>among the alternatives</a:t>
            </a:r>
            <a:endParaRPr lang="en-AU" sz="3200" b="1" dirty="0">
              <a:solidFill>
                <a:srgbClr val="CC0099"/>
              </a:solidFill>
              <a:latin typeface="Times New Roman" panose="02020603050405020304" pitchFamily="18" charset="0"/>
              <a:cs typeface="Times New Roman" panose="02020603050405020304" pitchFamily="18" charset="0"/>
            </a:endParaRPr>
          </a:p>
          <a:p>
            <a:pPr marL="0" indent="0">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39123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6003" y="701558"/>
            <a:ext cx="7908985" cy="1325563"/>
          </a:xfrm>
        </p:spPr>
        <p:txBody>
          <a:bodyPr>
            <a:noAutofit/>
          </a:bodyPr>
          <a:lstStyle/>
          <a:p>
            <a:pPr algn="just"/>
            <a:r>
              <a:rPr lang="en-US" altLang="en-US" sz="3200" b="1" dirty="0" smtClean="0">
                <a:solidFill>
                  <a:srgbClr val="002060"/>
                </a:solidFill>
                <a:latin typeface="Times New Roman" panose="02020603050405020304" pitchFamily="18" charset="0"/>
                <a:cs typeface="Times New Roman" panose="02020603050405020304" pitchFamily="18" charset="0"/>
              </a:rPr>
              <a:t>Case1:Useful lives are same for all alternatives and equal to study period. </a:t>
            </a:r>
            <a:br>
              <a:rPr lang="en-US" altLang="en-US" sz="3200" b="1" dirty="0" smtClean="0">
                <a:solidFill>
                  <a:srgbClr val="002060"/>
                </a:solidFill>
                <a:latin typeface="Times New Roman" panose="02020603050405020304" pitchFamily="18" charset="0"/>
                <a:cs typeface="Times New Roman" panose="02020603050405020304" pitchFamily="18" charset="0"/>
              </a:rPr>
            </a:br>
            <a:endParaRPr lang="en-US" sz="3200" dirty="0">
              <a:solidFill>
                <a:srgbClr val="002060"/>
              </a:solidFill>
            </a:endParaRPr>
          </a:p>
        </p:txBody>
      </p:sp>
      <p:sp>
        <p:nvSpPr>
          <p:cNvPr id="3" name="Content Placeholder 2"/>
          <p:cNvSpPr>
            <a:spLocks noGrp="1"/>
          </p:cNvSpPr>
          <p:nvPr>
            <p:ph idx="1"/>
          </p:nvPr>
        </p:nvSpPr>
        <p:spPr>
          <a:xfrm>
            <a:off x="838200" y="1825624"/>
            <a:ext cx="8901023" cy="4808089"/>
          </a:xfrm>
        </p:spPr>
        <p:txBody>
          <a:bodyPr>
            <a:normAutofit/>
          </a:bodyPr>
          <a:lstStyle/>
          <a:p>
            <a:pPr marL="514350" indent="-514350">
              <a:lnSpc>
                <a:spcPct val="100000"/>
              </a:lnSpc>
              <a:buFont typeface="+mj-lt"/>
              <a:buAutoNum type="arabicPeriod"/>
            </a:pPr>
            <a:r>
              <a:rPr lang="en-US" b="1" dirty="0" smtClean="0">
                <a:solidFill>
                  <a:srgbClr val="C00000"/>
                </a:solidFill>
                <a:latin typeface="Times New Roman" panose="02020603050405020304" pitchFamily="18" charset="0"/>
                <a:cs typeface="Times New Roman" panose="02020603050405020304" pitchFamily="18" charset="0"/>
              </a:rPr>
              <a:t>Equivalent worth method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economic comparison of mutually exclusive alternatives can be carried out by different equivalent worth methods namely present worth method, future worth method and annual worth method.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these methods all the cash flows i.e. cash outflows and cash inflows are converted into equivalent present worth, future worth or annual worth considering the time value of money at a given interest rate per interest period. [4]</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96974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7430" y="1940853"/>
            <a:ext cx="9021793" cy="4917147"/>
          </a:xfrm>
        </p:spPr>
        <p:txBody>
          <a:bodyPr>
            <a:normAutofit lnSpcReduction="10000"/>
          </a:bodyPr>
          <a:lstStyle/>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When equivalent worth methods are used, consistency of alternative selection results from the equivalency relationship. [1]</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Also the economic ranking of mutually exclusive alternatives will be the same using the three methods.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Consider the general case of two alternatives, A and B. If </a:t>
            </a:r>
            <a:r>
              <a:rPr lang="en-US" b="1" dirty="0" smtClean="0">
                <a:latin typeface="Times New Roman" panose="02020603050405020304" pitchFamily="18" charset="0"/>
                <a:cs typeface="Times New Roman" panose="02020603050405020304" pitchFamily="18" charset="0"/>
              </a:rPr>
              <a:t>                            </a:t>
            </a:r>
          </a:p>
          <a:p>
            <a:pPr marL="0" indent="0" algn="just">
              <a:buNone/>
            </a:pP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PW</a:t>
            </a:r>
            <a:r>
              <a:rPr lang="en-US" b="1" baseline="-25000" dirty="0" smtClean="0">
                <a:solidFill>
                  <a:srgbClr val="C00000"/>
                </a:solidFill>
                <a:latin typeface="Times New Roman" panose="02020603050405020304" pitchFamily="18" charset="0"/>
                <a:cs typeface="Times New Roman" panose="02020603050405020304" pitchFamily="18" charset="0"/>
              </a:rPr>
              <a:t>A</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a:t>
            </a:r>
            <a:r>
              <a:rPr lang="en-US" b="1" dirty="0" err="1">
                <a:solidFill>
                  <a:srgbClr val="C00000"/>
                </a:solidFill>
                <a:latin typeface="Times New Roman" panose="02020603050405020304" pitchFamily="18" charset="0"/>
                <a:cs typeface="Times New Roman" panose="02020603050405020304" pitchFamily="18" charset="0"/>
              </a:rPr>
              <a:t>i</a:t>
            </a:r>
            <a:r>
              <a:rPr lang="en-US" b="1" dirty="0">
                <a:solidFill>
                  <a:srgbClr val="C00000"/>
                </a:solidFill>
                <a:latin typeface="Times New Roman" panose="02020603050405020304" pitchFamily="18" charset="0"/>
                <a:cs typeface="Times New Roman" panose="02020603050405020304" pitchFamily="18" charset="0"/>
              </a:rPr>
              <a:t> %) &lt; PW</a:t>
            </a:r>
            <a:r>
              <a:rPr lang="en-US" b="1" baseline="-25000" dirty="0">
                <a:solidFill>
                  <a:srgbClr val="C00000"/>
                </a:solidFill>
                <a:latin typeface="Times New Roman" panose="02020603050405020304" pitchFamily="18" charset="0"/>
                <a:cs typeface="Times New Roman" panose="02020603050405020304" pitchFamily="18" charset="0"/>
              </a:rPr>
              <a:t>B</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a:t>
            </a:r>
            <a:r>
              <a:rPr lang="en-US" b="1" dirty="0">
                <a:solidFill>
                  <a:srgbClr val="C00000"/>
                </a:solidFill>
                <a:latin typeface="Times New Roman" panose="02020603050405020304" pitchFamily="18" charset="0"/>
                <a:cs typeface="Times New Roman" panose="02020603050405020304" pitchFamily="18" charset="0"/>
              </a:rPr>
              <a:t> %)</a:t>
            </a: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PW</a:t>
            </a:r>
            <a:r>
              <a:rPr lang="en-US" b="1" baseline="-25000" dirty="0">
                <a:latin typeface="Times New Roman" panose="02020603050405020304" pitchFamily="18" charset="0"/>
                <a:cs typeface="Times New Roman" panose="02020603050405020304" pitchFamily="18" charset="0"/>
              </a:rPr>
              <a:t>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{A/P,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N}&lt; PW</a:t>
            </a:r>
            <a:r>
              <a:rPr lang="en-US" b="1" baseline="-25000" dirty="0">
                <a:latin typeface="Times New Roman" panose="02020603050405020304" pitchFamily="18" charset="0"/>
                <a:cs typeface="Times New Roman" panose="02020603050405020304" pitchFamily="18" charset="0"/>
              </a:rPr>
              <a:t>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{A/P,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N</a:t>
            </a:r>
            <a:r>
              <a:rPr lang="en-US" b="1" dirty="0" smtClean="0">
                <a:latin typeface="Times New Roman" panose="02020603050405020304" pitchFamily="18" charset="0"/>
                <a:cs typeface="Times New Roman" panose="02020603050405020304" pitchFamily="18" charset="0"/>
              </a:rPr>
              <a:t>}</a:t>
            </a: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smtClean="0">
                <a:solidFill>
                  <a:srgbClr val="7030A0"/>
                </a:solidFill>
                <a:latin typeface="Times New Roman" panose="02020603050405020304" pitchFamily="18" charset="0"/>
                <a:cs typeface="Times New Roman" panose="02020603050405020304" pitchFamily="18" charset="0"/>
              </a:rPr>
              <a:t>AW</a:t>
            </a:r>
            <a:r>
              <a:rPr lang="en-US" b="1" baseline="-25000" dirty="0" smtClean="0">
                <a:solidFill>
                  <a:srgbClr val="7030A0"/>
                </a:solidFill>
                <a:latin typeface="Times New Roman" panose="02020603050405020304" pitchFamily="18" charset="0"/>
                <a:cs typeface="Times New Roman" panose="02020603050405020304" pitchFamily="18" charset="0"/>
              </a:rPr>
              <a:t>A</a:t>
            </a:r>
            <a:r>
              <a:rPr lang="en-US" b="1" dirty="0" smtClean="0">
                <a:solidFill>
                  <a:srgbClr val="7030A0"/>
                </a:solidFill>
                <a:latin typeface="Times New Roman" panose="02020603050405020304" pitchFamily="18" charset="0"/>
                <a:cs typeface="Times New Roman" panose="02020603050405020304" pitchFamily="18" charset="0"/>
              </a:rPr>
              <a:t> (</a:t>
            </a:r>
            <a:r>
              <a:rPr lang="en-US" b="1" dirty="0" err="1" smtClean="0">
                <a:solidFill>
                  <a:srgbClr val="7030A0"/>
                </a:solidFill>
                <a:latin typeface="Times New Roman" panose="02020603050405020304" pitchFamily="18" charset="0"/>
                <a:cs typeface="Times New Roman" panose="02020603050405020304" pitchFamily="18" charset="0"/>
              </a:rPr>
              <a:t>i</a:t>
            </a:r>
            <a:r>
              <a:rPr lang="en-US" b="1" dirty="0" smtClean="0">
                <a:solidFill>
                  <a:srgbClr val="7030A0"/>
                </a:solidFill>
                <a:latin typeface="Times New Roman" panose="02020603050405020304" pitchFamily="18" charset="0"/>
                <a:cs typeface="Times New Roman" panose="02020603050405020304" pitchFamily="18" charset="0"/>
              </a:rPr>
              <a:t> %) &lt; AW</a:t>
            </a:r>
            <a:r>
              <a:rPr lang="en-US" b="1" baseline="-25000" dirty="0">
                <a:solidFill>
                  <a:srgbClr val="7030A0"/>
                </a:solidFill>
                <a:latin typeface="Times New Roman" panose="02020603050405020304" pitchFamily="18" charset="0"/>
                <a:cs typeface="Times New Roman" panose="02020603050405020304" pitchFamily="18" charset="0"/>
              </a:rPr>
              <a:t>B</a:t>
            </a:r>
            <a:r>
              <a:rPr lang="en-US" b="1" dirty="0" smtClean="0">
                <a:solidFill>
                  <a:srgbClr val="7030A0"/>
                </a:solidFill>
                <a:latin typeface="Times New Roman" panose="02020603050405020304" pitchFamily="18" charset="0"/>
                <a:cs typeface="Times New Roman" panose="02020603050405020304" pitchFamily="18" charset="0"/>
              </a:rPr>
              <a:t> (</a:t>
            </a:r>
            <a:r>
              <a:rPr lang="en-US" b="1" dirty="0" err="1" smtClean="0">
                <a:solidFill>
                  <a:srgbClr val="7030A0"/>
                </a:solidFill>
                <a:latin typeface="Times New Roman" panose="02020603050405020304" pitchFamily="18" charset="0"/>
                <a:cs typeface="Times New Roman" panose="02020603050405020304" pitchFamily="18" charset="0"/>
              </a:rPr>
              <a:t>i</a:t>
            </a:r>
            <a:r>
              <a:rPr lang="en-US" b="1" dirty="0" smtClean="0">
                <a:solidFill>
                  <a:srgbClr val="7030A0"/>
                </a:solidFill>
                <a:latin typeface="Times New Roman" panose="02020603050405020304" pitchFamily="18" charset="0"/>
                <a:cs typeface="Times New Roman" panose="02020603050405020304" pitchFamily="18" charset="0"/>
              </a:rPr>
              <a:t> %)</a:t>
            </a:r>
          </a:p>
          <a:p>
            <a:pPr marL="0" indent="0">
              <a:buNone/>
            </a:pPr>
            <a:r>
              <a:rPr lang="en-US" b="1" dirty="0" smtClean="0">
                <a:latin typeface="Times New Roman" panose="02020603050405020304" pitchFamily="18" charset="0"/>
                <a:cs typeface="Times New Roman" panose="02020603050405020304" pitchFamily="18" charset="0"/>
              </a:rPr>
              <a:t>     </a:t>
            </a:r>
          </a:p>
          <a:p>
            <a:pPr marL="0" indent="0">
              <a:buNone/>
            </a:pP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131498" y="744687"/>
            <a:ext cx="7960743" cy="1325563"/>
          </a:xfrm>
        </p:spPr>
        <p:txBody>
          <a:bodyPr>
            <a:noAutofit/>
          </a:bodyPr>
          <a:lstStyle/>
          <a:p>
            <a:pPr algn="just"/>
            <a:r>
              <a:rPr lang="en-US" altLang="en-US" sz="3200" b="1" dirty="0" smtClean="0">
                <a:solidFill>
                  <a:srgbClr val="002060"/>
                </a:solidFill>
                <a:latin typeface="Times New Roman" panose="02020603050405020304" pitchFamily="18" charset="0"/>
                <a:cs typeface="Times New Roman" panose="02020603050405020304" pitchFamily="18" charset="0"/>
              </a:rPr>
              <a:t>Case1:Useful lives are same for all alternatives and equal to study period. (Cont’d….)</a:t>
            </a:r>
            <a:br>
              <a:rPr lang="en-US" altLang="en-US" sz="3200" b="1" dirty="0" smtClean="0">
                <a:solidFill>
                  <a:srgbClr val="002060"/>
                </a:solidFill>
                <a:latin typeface="Times New Roman" panose="02020603050405020304" pitchFamily="18" charset="0"/>
                <a:cs typeface="Times New Roman" panose="02020603050405020304" pitchFamily="18" charset="0"/>
              </a:rPr>
            </a:br>
            <a:endParaRPr lang="en-US" sz="3200" dirty="0">
              <a:solidFill>
                <a:srgbClr val="002060"/>
              </a:solidFill>
            </a:endParaRPr>
          </a:p>
        </p:txBody>
      </p:sp>
    </p:spTree>
    <p:extLst>
      <p:ext uri="{BB962C8B-B14F-4D97-AF65-F5344CB8AC3E}">
        <p14:creationId xmlns:p14="http://schemas.microsoft.com/office/powerpoint/2010/main" val="329228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2925" y="2506662"/>
            <a:ext cx="9047671" cy="4351338"/>
          </a:xfrm>
        </p:spPr>
        <p:txBody>
          <a:bodyPr>
            <a:normAutofit/>
          </a:bodyPr>
          <a:lstStyle/>
          <a:p>
            <a:pPr marL="0" indent="0">
              <a:buNone/>
            </a:pPr>
            <a:r>
              <a:rPr lang="en-US" dirty="0" smtClean="0"/>
              <a:t>     </a:t>
            </a:r>
            <a:r>
              <a:rPr lang="en-US" b="1" dirty="0" smtClean="0">
                <a:latin typeface="Times New Roman" panose="02020603050405020304" pitchFamily="18" charset="0"/>
                <a:cs typeface="Times New Roman" panose="02020603050405020304" pitchFamily="18" charset="0"/>
              </a:rPr>
              <a:t>Similarly,  </a:t>
            </a:r>
          </a:p>
          <a:p>
            <a:pPr marL="0" indent="0">
              <a:buNone/>
            </a:pPr>
            <a:r>
              <a:rPr lang="en-US" b="1" dirty="0" smtClean="0">
                <a:latin typeface="Times New Roman" panose="02020603050405020304" pitchFamily="18" charset="0"/>
                <a:cs typeface="Times New Roman" panose="02020603050405020304" pitchFamily="18" charset="0"/>
              </a:rPr>
              <a:t>              PW</a:t>
            </a:r>
            <a:r>
              <a:rPr lang="en-US" b="1" baseline="-25000" dirty="0" smtClean="0">
                <a:latin typeface="Times New Roman" panose="02020603050405020304" pitchFamily="18" charset="0"/>
                <a:cs typeface="Times New Roman" panose="02020603050405020304" pitchFamily="18" charset="0"/>
              </a:rPr>
              <a:t>A</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  {F/P, </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N) &lt; PW</a:t>
            </a:r>
            <a:r>
              <a:rPr lang="en-US" b="1" baseline="-25000" dirty="0" smtClean="0">
                <a:latin typeface="Times New Roman" panose="02020603050405020304" pitchFamily="18" charset="0"/>
                <a:cs typeface="Times New Roman" panose="02020603050405020304" pitchFamily="18" charset="0"/>
              </a:rPr>
              <a:t>B </a:t>
            </a:r>
            <a:r>
              <a:rPr lang="en-US" b="1" dirty="0" smtClean="0">
                <a:latin typeface="Times New Roman" panose="02020603050405020304" pitchFamily="18" charset="0"/>
                <a:cs typeface="Times New Roman" panose="02020603050405020304" pitchFamily="18" charset="0"/>
              </a:rPr>
              <a:t>(</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  {F/P, </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N)</a:t>
            </a:r>
          </a:p>
          <a:p>
            <a:pPr marL="0" indent="0">
              <a:buNone/>
            </a:pPr>
            <a:r>
              <a:rPr lang="en-US" b="1" dirty="0" smtClean="0">
                <a:latin typeface="Times New Roman" panose="02020603050405020304" pitchFamily="18" charset="0"/>
                <a:cs typeface="Times New Roman" panose="02020603050405020304" pitchFamily="18" charset="0"/>
              </a:rPr>
              <a:t>                                  </a:t>
            </a:r>
            <a:r>
              <a:rPr lang="en-US" b="1" dirty="0" smtClean="0">
                <a:solidFill>
                  <a:srgbClr val="0070C0"/>
                </a:solidFill>
                <a:latin typeface="Times New Roman" panose="02020603050405020304" pitchFamily="18" charset="0"/>
                <a:cs typeface="Times New Roman" panose="02020603050405020304" pitchFamily="18" charset="0"/>
              </a:rPr>
              <a:t>FW</a:t>
            </a:r>
            <a:r>
              <a:rPr lang="en-US" b="1" baseline="-25000" dirty="0" smtClean="0">
                <a:solidFill>
                  <a:srgbClr val="0070C0"/>
                </a:solidFill>
                <a:latin typeface="Times New Roman" panose="02020603050405020304" pitchFamily="18" charset="0"/>
                <a:cs typeface="Times New Roman" panose="02020603050405020304" pitchFamily="18" charset="0"/>
              </a:rPr>
              <a:t>A</a:t>
            </a:r>
            <a:r>
              <a:rPr lang="en-US" b="1" dirty="0" smtClean="0">
                <a:solidFill>
                  <a:srgbClr val="0070C0"/>
                </a:solidFill>
                <a:latin typeface="Times New Roman" panose="02020603050405020304" pitchFamily="18" charset="0"/>
                <a:cs typeface="Times New Roman" panose="02020603050405020304" pitchFamily="18" charset="0"/>
              </a:rPr>
              <a:t> (</a:t>
            </a:r>
            <a:r>
              <a:rPr lang="en-US" b="1" dirty="0" err="1" smtClean="0">
                <a:solidFill>
                  <a:srgbClr val="0070C0"/>
                </a:solidFill>
                <a:latin typeface="Times New Roman" panose="02020603050405020304" pitchFamily="18" charset="0"/>
                <a:cs typeface="Times New Roman" panose="02020603050405020304" pitchFamily="18" charset="0"/>
              </a:rPr>
              <a:t>i</a:t>
            </a:r>
            <a:r>
              <a:rPr lang="en-US" b="1" dirty="0" smtClean="0">
                <a:solidFill>
                  <a:srgbClr val="0070C0"/>
                </a:solidFill>
                <a:latin typeface="Times New Roman" panose="02020603050405020304" pitchFamily="18" charset="0"/>
                <a:cs typeface="Times New Roman" panose="02020603050405020304" pitchFamily="18" charset="0"/>
              </a:rPr>
              <a:t> %) &lt; FW</a:t>
            </a:r>
            <a:r>
              <a:rPr lang="en-US" b="1" baseline="-25000" dirty="0" smtClean="0">
                <a:solidFill>
                  <a:srgbClr val="0070C0"/>
                </a:solidFill>
                <a:latin typeface="Times New Roman" panose="02020603050405020304" pitchFamily="18" charset="0"/>
                <a:cs typeface="Times New Roman" panose="02020603050405020304" pitchFamily="18" charset="0"/>
              </a:rPr>
              <a:t>B </a:t>
            </a:r>
            <a:r>
              <a:rPr lang="en-US" b="1" dirty="0" smtClean="0">
                <a:solidFill>
                  <a:srgbClr val="0070C0"/>
                </a:solidFill>
                <a:latin typeface="Times New Roman" panose="02020603050405020304" pitchFamily="18" charset="0"/>
                <a:cs typeface="Times New Roman" panose="02020603050405020304" pitchFamily="18" charset="0"/>
              </a:rPr>
              <a:t>(</a:t>
            </a:r>
            <a:r>
              <a:rPr lang="en-US" b="1" dirty="0" err="1" smtClean="0">
                <a:solidFill>
                  <a:srgbClr val="0070C0"/>
                </a:solidFill>
                <a:latin typeface="Times New Roman" panose="02020603050405020304" pitchFamily="18" charset="0"/>
                <a:cs typeface="Times New Roman" panose="02020603050405020304" pitchFamily="18" charset="0"/>
              </a:rPr>
              <a:t>i</a:t>
            </a:r>
            <a:r>
              <a:rPr lang="en-US" b="1" dirty="0" smtClean="0">
                <a:solidFill>
                  <a:srgbClr val="0070C0"/>
                </a:solidFill>
                <a:latin typeface="Times New Roman" panose="02020603050405020304" pitchFamily="18" charset="0"/>
                <a:cs typeface="Times New Roman" panose="02020603050405020304" pitchFamily="18" charset="0"/>
              </a:rPr>
              <a:t> %)</a:t>
            </a:r>
          </a:p>
          <a:p>
            <a:pPr marL="0" indent="0">
              <a:buNone/>
            </a:pPr>
            <a:r>
              <a:rPr lang="en-US" b="1" dirty="0" smtClean="0">
                <a:latin typeface="Times New Roman" panose="02020603050405020304" pitchFamily="18" charset="0"/>
                <a:cs typeface="Times New Roman" panose="02020603050405020304" pitchFamily="18" charset="0"/>
              </a:rPr>
              <a:t>      Ranking is always consistent in the equivalent method. </a:t>
            </a:r>
          </a:p>
          <a:p>
            <a:pPr marL="0" indent="0">
              <a:buNone/>
            </a:pPr>
            <a:endParaRPr lang="en-US" b="1" dirty="0" smtClean="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804359" y="649797"/>
            <a:ext cx="7236125" cy="1325563"/>
          </a:xfrm>
        </p:spPr>
        <p:txBody>
          <a:bodyPr>
            <a:noAutofit/>
          </a:bodyPr>
          <a:lstStyle/>
          <a:p>
            <a:pPr algn="just"/>
            <a:r>
              <a:rPr lang="en-US" altLang="en-US" sz="3200" b="1" dirty="0" smtClean="0">
                <a:solidFill>
                  <a:srgbClr val="002060"/>
                </a:solidFill>
                <a:latin typeface="Times New Roman" panose="02020603050405020304" pitchFamily="18" charset="0"/>
                <a:cs typeface="Times New Roman" panose="02020603050405020304" pitchFamily="18" charset="0"/>
              </a:rPr>
              <a:t>Case1:Useful lives are same for all alternatives and equal to study period. (Cont’d……) </a:t>
            </a:r>
            <a:br>
              <a:rPr lang="en-US" altLang="en-US" sz="3200" b="1" dirty="0" smtClean="0">
                <a:solidFill>
                  <a:srgbClr val="002060"/>
                </a:solidFill>
                <a:latin typeface="Times New Roman" panose="02020603050405020304" pitchFamily="18" charset="0"/>
                <a:cs typeface="Times New Roman" panose="02020603050405020304" pitchFamily="18" charset="0"/>
              </a:rPr>
            </a:br>
            <a:endParaRPr lang="en-US" sz="3200" dirty="0">
              <a:solidFill>
                <a:srgbClr val="002060"/>
              </a:solidFill>
            </a:endParaRPr>
          </a:p>
        </p:txBody>
      </p:sp>
    </p:spTree>
    <p:extLst>
      <p:ext uri="{BB962C8B-B14F-4D97-AF65-F5344CB8AC3E}">
        <p14:creationId xmlns:p14="http://schemas.microsoft.com/office/powerpoint/2010/main" val="3674760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2819" y="270235"/>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Steps for equivalent worth method</a:t>
            </a:r>
          </a:p>
        </p:txBody>
      </p:sp>
      <p:sp>
        <p:nvSpPr>
          <p:cNvPr id="3" name="Content Placeholder 2"/>
          <p:cNvSpPr>
            <a:spLocks noGrp="1"/>
          </p:cNvSpPr>
          <p:nvPr>
            <p:ph idx="1"/>
          </p:nvPr>
        </p:nvSpPr>
        <p:spPr>
          <a:xfrm>
            <a:off x="803694" y="1402931"/>
            <a:ext cx="9151189" cy="4351338"/>
          </a:xfrm>
        </p:spPr>
        <p:txBody>
          <a:bodyPr/>
          <a:lstStyle/>
          <a:p>
            <a:pPr>
              <a:buFont typeface="Wingdings" panose="05000000000000000000" pitchFamily="2" charset="2"/>
              <a:buChar char="Ø"/>
            </a:pPr>
            <a:r>
              <a:rPr lang="en-US" altLang="en-US" sz="2600" b="1" dirty="0" smtClean="0">
                <a:latin typeface="Times New Roman" panose="02020603050405020304" pitchFamily="18" charset="0"/>
                <a:cs typeface="Times New Roman" panose="02020603050405020304" pitchFamily="18" charset="0"/>
              </a:rPr>
              <a:t>Calculate PW/FW/AW  at the MARR for each alternative.</a:t>
            </a:r>
          </a:p>
          <a:p>
            <a:pPr algn="just"/>
            <a:r>
              <a:rPr lang="en-US" altLang="en-US" sz="2600" b="1" dirty="0" smtClean="0">
                <a:latin typeface="Times New Roman" panose="02020603050405020304" pitchFamily="18" charset="0"/>
                <a:cs typeface="Times New Roman" panose="02020603050405020304" pitchFamily="18" charset="0"/>
              </a:rPr>
              <a:t>If </a:t>
            </a:r>
            <a:r>
              <a:rPr lang="en-AU" sz="2600" b="1" u="sng" dirty="0" smtClean="0">
                <a:latin typeface="Times New Roman" panose="02020603050405020304" pitchFamily="18" charset="0"/>
                <a:cs typeface="Times New Roman" panose="02020603050405020304" pitchFamily="18" charset="0"/>
              </a:rPr>
              <a:t>PW/FW/AW</a:t>
            </a:r>
            <a:r>
              <a:rPr lang="en-US" altLang="en-US" sz="2600" b="1" dirty="0" smtClean="0">
                <a:latin typeface="Times New Roman" panose="02020603050405020304" pitchFamily="18" charset="0"/>
                <a:cs typeface="Times New Roman" panose="02020603050405020304" pitchFamily="18" charset="0"/>
              </a:rPr>
              <a:t> is </a:t>
            </a:r>
            <a:r>
              <a:rPr lang="en-US" altLang="en-US" sz="2600" b="1" dirty="0" smtClean="0">
                <a:solidFill>
                  <a:srgbClr val="FF0000"/>
                </a:solidFill>
                <a:latin typeface="Times New Roman" panose="02020603050405020304" pitchFamily="18" charset="0"/>
                <a:cs typeface="Times New Roman" panose="02020603050405020304" pitchFamily="18" charset="0"/>
              </a:rPr>
              <a:t>greater than zero</a:t>
            </a:r>
            <a:r>
              <a:rPr lang="en-US" altLang="en-US" sz="2600" b="1" dirty="0" smtClean="0">
                <a:latin typeface="Times New Roman" panose="02020603050405020304" pitchFamily="18" charset="0"/>
                <a:cs typeface="Times New Roman" panose="02020603050405020304" pitchFamily="18" charset="0"/>
              </a:rPr>
              <a:t> for all alternatives, then the alternative having the </a:t>
            </a:r>
            <a:r>
              <a:rPr lang="en-US" altLang="en-US" sz="2600" b="1" dirty="0" smtClean="0">
                <a:solidFill>
                  <a:srgbClr val="FF0000"/>
                </a:solidFill>
                <a:latin typeface="Times New Roman" panose="02020603050405020304" pitchFamily="18" charset="0"/>
                <a:cs typeface="Times New Roman" panose="02020603050405020304" pitchFamily="18" charset="0"/>
              </a:rPr>
              <a:t>highest </a:t>
            </a:r>
            <a:r>
              <a:rPr lang="en-AU" sz="2600" b="1" u="sng" dirty="0" smtClean="0">
                <a:latin typeface="Times New Roman" panose="02020603050405020304" pitchFamily="18" charset="0"/>
                <a:cs typeface="Times New Roman" panose="02020603050405020304" pitchFamily="18" charset="0"/>
              </a:rPr>
              <a:t>PW/FW/AW</a:t>
            </a:r>
            <a:r>
              <a:rPr lang="en-US" altLang="en-US" sz="2600" b="1" dirty="0" smtClean="0">
                <a:latin typeface="Times New Roman" panose="02020603050405020304" pitchFamily="18" charset="0"/>
                <a:cs typeface="Times New Roman" panose="02020603050405020304" pitchFamily="18" charset="0"/>
              </a:rPr>
              <a:t> or </a:t>
            </a:r>
            <a:r>
              <a:rPr lang="en-US" altLang="en-US" sz="2600" b="1" dirty="0" smtClean="0">
                <a:solidFill>
                  <a:srgbClr val="FF0000"/>
                </a:solidFill>
                <a:latin typeface="Times New Roman" panose="02020603050405020304" pitchFamily="18" charset="0"/>
                <a:cs typeface="Times New Roman" panose="02020603050405020304" pitchFamily="18" charset="0"/>
              </a:rPr>
              <a:t>least negative </a:t>
            </a:r>
            <a:r>
              <a:rPr lang="en-AU" sz="2600" b="1" u="sng" dirty="0" smtClean="0">
                <a:latin typeface="Times New Roman" panose="02020603050405020304" pitchFamily="18" charset="0"/>
                <a:cs typeface="Times New Roman" panose="02020603050405020304" pitchFamily="18" charset="0"/>
              </a:rPr>
              <a:t>PW/FW/AW</a:t>
            </a:r>
            <a:r>
              <a:rPr lang="en-US" altLang="en-US" sz="2600" b="1" dirty="0" smtClean="0">
                <a:latin typeface="Times New Roman" panose="02020603050405020304" pitchFamily="18" charset="0"/>
                <a:cs typeface="Times New Roman" panose="02020603050405020304" pitchFamily="18" charset="0"/>
              </a:rPr>
              <a:t> is selected.</a:t>
            </a:r>
          </a:p>
          <a:p>
            <a:endParaRPr lang="en-US" dirty="0">
              <a:latin typeface="Times New Roman" panose="02020603050405020304" pitchFamily="18" charset="0"/>
              <a:cs typeface="Times New Roman" panose="02020603050405020304" pitchFamily="18" charset="0"/>
            </a:endParaRPr>
          </a:p>
        </p:txBody>
      </p:sp>
      <p:graphicFrame>
        <p:nvGraphicFramePr>
          <p:cNvPr id="4" name="Group 77"/>
          <p:cNvGraphicFramePr>
            <a:graphicFrameLocks/>
          </p:cNvGraphicFramePr>
          <p:nvPr>
            <p:extLst>
              <p:ext uri="{D42A27DB-BD31-4B8C-83A1-F6EECF244321}">
                <p14:modId xmlns:p14="http://schemas.microsoft.com/office/powerpoint/2010/main" val="3219100198"/>
              </p:ext>
            </p:extLst>
          </p:nvPr>
        </p:nvGraphicFramePr>
        <p:xfrm>
          <a:off x="3040811" y="3181709"/>
          <a:ext cx="6008298" cy="2724772"/>
        </p:xfrm>
        <a:graphic>
          <a:graphicData uri="http://schemas.openxmlformats.org/drawingml/2006/table">
            <a:tbl>
              <a:tblPr/>
              <a:tblGrid>
                <a:gridCol w="1534039"/>
                <a:gridCol w="1505541"/>
                <a:gridCol w="2968718"/>
              </a:tblGrid>
              <a:tr h="8127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PW</a:t>
                      </a:r>
                      <a:r>
                        <a:rPr kumimoji="0" lang="en-US" sz="2400" b="1" i="0" u="none" strike="noStrike" cap="none" normalizeH="0" baseline="-25000" dirty="0">
                          <a:ln>
                            <a:noFill/>
                          </a:ln>
                          <a:solidFill>
                            <a:srgbClr val="FF0000"/>
                          </a:solidFill>
                          <a:effectLst/>
                          <a:latin typeface="Times New Roman" panose="02020603050405020304" pitchFamily="18" charset="0"/>
                          <a:cs typeface="Times New Roman" panose="02020603050405020304" pitchFamily="18" charset="0"/>
                        </a:rPr>
                        <a:t>A</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PW</a:t>
                      </a:r>
                      <a:r>
                        <a:rPr kumimoji="0" lang="en-US" sz="2400" b="1" i="0" u="none" strike="noStrike" cap="none" normalizeH="0" baseline="-25000">
                          <a:ln>
                            <a:noFill/>
                          </a:ln>
                          <a:solidFill>
                            <a:srgbClr val="FF0000"/>
                          </a:solidFill>
                          <a:effectLst/>
                          <a:latin typeface="Times New Roman" panose="02020603050405020304" pitchFamily="18" charset="0"/>
                          <a:cs typeface="Times New Roman" panose="02020603050405020304" pitchFamily="18" charset="0"/>
                        </a:rPr>
                        <a:t>B</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endParaRP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Selected Alternative</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52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$1500</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41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$ 500</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52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+$2500</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52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+$2500</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+$1000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2513810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 xmlns:a16="http://schemas.microsoft.com/office/drawing/2014/main" id="{8D9679C8-2FEB-4B83-844C-3C3D6B71BCD5}"/>
              </a:ext>
            </a:extLst>
          </p:cNvPr>
          <p:cNvSpPr>
            <a:spLocks noGrp="1" noChangeArrowheads="1"/>
          </p:cNvSpPr>
          <p:nvPr>
            <p:ph type="title"/>
          </p:nvPr>
        </p:nvSpPr>
        <p:spPr>
          <a:xfrm>
            <a:off x="1601637" y="227163"/>
            <a:ext cx="8229600" cy="1143000"/>
          </a:xfrm>
        </p:spPr>
        <p:txBody>
          <a:bodyPr>
            <a:normAutofit/>
          </a:bodyPr>
          <a:lstStyle/>
          <a:p>
            <a:pPr eaLnBrk="1" hangingPunct="1"/>
            <a:r>
              <a:rPr lang="en-US" altLang="en-US" sz="3200" b="1" dirty="0">
                <a:solidFill>
                  <a:srgbClr val="002060"/>
                </a:solidFill>
                <a:latin typeface="Times New Roman" panose="02020603050405020304" pitchFamily="18" charset="0"/>
                <a:cs typeface="Times New Roman" panose="02020603050405020304" pitchFamily="18" charset="0"/>
              </a:rPr>
              <a:t>Example of equivalent worth </a:t>
            </a:r>
          </a:p>
        </p:txBody>
      </p:sp>
      <p:graphicFrame>
        <p:nvGraphicFramePr>
          <p:cNvPr id="36085" name="Group 245">
            <a:extLst>
              <a:ext uri="{FF2B5EF4-FFF2-40B4-BE49-F238E27FC236}">
                <a16:creationId xmlns="" xmlns:a16="http://schemas.microsoft.com/office/drawing/2014/main" id="{2AEDE8D7-2CF6-4DD7-80FA-529934DBCD48}"/>
              </a:ext>
            </a:extLst>
          </p:cNvPr>
          <p:cNvGraphicFramePr>
            <a:graphicFrameLocks noGrp="1"/>
          </p:cNvGraphicFramePr>
          <p:nvPr>
            <p:ph type="tbl" idx="1"/>
            <p:extLst>
              <p:ext uri="{D42A27DB-BD31-4B8C-83A1-F6EECF244321}">
                <p14:modId xmlns:p14="http://schemas.microsoft.com/office/powerpoint/2010/main" val="2078710456"/>
              </p:ext>
            </p:extLst>
          </p:nvPr>
        </p:nvGraphicFramePr>
        <p:xfrm>
          <a:off x="2353574" y="1105620"/>
          <a:ext cx="6705600" cy="3856175"/>
        </p:xfrm>
        <a:graphic>
          <a:graphicData uri="http://schemas.openxmlformats.org/drawingml/2006/table">
            <a:tbl>
              <a:tblPr/>
              <a:tblGrid>
                <a:gridCol w="1698625">
                  <a:extLst>
                    <a:ext uri="{9D8B030D-6E8A-4147-A177-3AD203B41FA5}">
                      <a16:colId xmlns="" xmlns:a16="http://schemas.microsoft.com/office/drawing/2014/main" val="20000"/>
                    </a:ext>
                  </a:extLst>
                </a:gridCol>
                <a:gridCol w="1430338">
                  <a:extLst>
                    <a:ext uri="{9D8B030D-6E8A-4147-A177-3AD203B41FA5}">
                      <a16:colId xmlns="" xmlns:a16="http://schemas.microsoft.com/office/drawing/2014/main" val="20001"/>
                    </a:ext>
                  </a:extLst>
                </a:gridCol>
                <a:gridCol w="1698625">
                  <a:extLst>
                    <a:ext uri="{9D8B030D-6E8A-4147-A177-3AD203B41FA5}">
                      <a16:colId xmlns="" xmlns:a16="http://schemas.microsoft.com/office/drawing/2014/main" val="20002"/>
                    </a:ext>
                  </a:extLst>
                </a:gridCol>
                <a:gridCol w="1878012">
                  <a:extLst>
                    <a:ext uri="{9D8B030D-6E8A-4147-A177-3AD203B41FA5}">
                      <a16:colId xmlns="" xmlns:a16="http://schemas.microsoft.com/office/drawing/2014/main" val="20003"/>
                    </a:ext>
                  </a:extLst>
                </a:gridCol>
              </a:tblGrid>
              <a:tr h="4571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0000"/>
                          </a:solidFill>
                          <a:effectLst/>
                          <a:latin typeface="Times New Roman" pitchFamily="18" charset="0"/>
                          <a:cs typeface="Times New Roman" pitchFamily="18" charset="0"/>
                        </a:rPr>
                        <a:t>Machines</a:t>
                      </a:r>
                      <a:endParaRPr kumimoji="0" lang="en-US" sz="2400" b="1" i="0" u="none" strike="noStrike" cap="none" normalizeH="0" baseline="0" dirty="0">
                        <a:ln>
                          <a:noFill/>
                        </a:ln>
                        <a:solidFill>
                          <a:srgbClr val="FF0000"/>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47298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itchFamily="18" charset="0"/>
                          <a:cs typeface="Times New Roman" pitchFamily="18" charset="0"/>
                        </a:rPr>
                        <a:t>Items</a:t>
                      </a:r>
                      <a:endParaRPr kumimoji="0" lang="en-US" sz="2400" b="1" i="0" u="none" strike="noStrike" cap="none" normalizeH="0" baseline="0" dirty="0">
                        <a:ln>
                          <a:noFill/>
                        </a:ln>
                        <a:solidFill>
                          <a:srgbClr val="C00000"/>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itchFamily="18" charset="0"/>
                          <a:cs typeface="Times New Roman" pitchFamily="18" charset="0"/>
                        </a:rPr>
                        <a:t>Option 1</a:t>
                      </a:r>
                      <a:endParaRPr kumimoji="0" lang="en-US" sz="2400" b="1" i="0" u="none" strike="noStrike" cap="none" normalizeH="0" baseline="0" dirty="0">
                        <a:ln>
                          <a:noFill/>
                        </a:ln>
                        <a:solidFill>
                          <a:srgbClr val="C00000"/>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itchFamily="18" charset="0"/>
                          <a:cs typeface="Times New Roman" pitchFamily="18" charset="0"/>
                        </a:rPr>
                        <a:t>Option 2</a:t>
                      </a:r>
                      <a:endParaRPr kumimoji="0" lang="en-US" sz="2400" b="1" i="0" u="none" strike="noStrike" cap="none" normalizeH="0" baseline="0" dirty="0">
                        <a:ln>
                          <a:noFill/>
                        </a:ln>
                        <a:solidFill>
                          <a:srgbClr val="C00000"/>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itchFamily="18" charset="0"/>
                          <a:cs typeface="Times New Roman" pitchFamily="18" charset="0"/>
                        </a:rPr>
                        <a:t>Option3</a:t>
                      </a:r>
                      <a:endParaRPr kumimoji="0" lang="en-US" sz="2400" b="1" i="0" u="none" strike="noStrike" cap="none" normalizeH="0" baseline="0" dirty="0">
                        <a:ln>
                          <a:noFill/>
                        </a:ln>
                        <a:solidFill>
                          <a:srgbClr val="C00000"/>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82290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C0099"/>
                          </a:solidFill>
                          <a:effectLst/>
                          <a:latin typeface="Times New Roman" pitchFamily="18" charset="0"/>
                          <a:cs typeface="Times New Roman" pitchFamily="18" charset="0"/>
                        </a:rPr>
                        <a:t>Investment Cost</a:t>
                      </a:r>
                      <a:endParaRPr kumimoji="0" lang="en-US" sz="2400" b="1" i="0" u="none" strike="noStrike" cap="none" normalizeH="0" baseline="0" dirty="0">
                        <a:ln>
                          <a:noFill/>
                        </a:ln>
                        <a:solidFill>
                          <a:srgbClr val="CC0099"/>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$269,000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$319,000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$330,000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82290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C0099"/>
                          </a:solidFill>
                          <a:effectLst/>
                          <a:latin typeface="Times New Roman" pitchFamily="18" charset="0"/>
                          <a:cs typeface="Times New Roman" pitchFamily="18" charset="0"/>
                        </a:rPr>
                        <a:t>Annual net savings</a:t>
                      </a:r>
                      <a:endParaRPr kumimoji="0" lang="en-US" sz="2400" b="1" i="0" u="none" strike="noStrike" cap="none" normalizeH="0" baseline="0" dirty="0">
                        <a:ln>
                          <a:noFill/>
                        </a:ln>
                        <a:solidFill>
                          <a:srgbClr val="CC0099"/>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$81,500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$88,500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$98,300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45716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C0099"/>
                          </a:solidFill>
                          <a:effectLst/>
                          <a:latin typeface="Times New Roman" pitchFamily="18" charset="0"/>
                          <a:cs typeface="Times New Roman" pitchFamily="18" charset="0"/>
                        </a:rPr>
                        <a:t>Useful life</a:t>
                      </a:r>
                      <a:endParaRPr kumimoji="0" lang="en-US" sz="2400" b="1" i="0" u="none" strike="noStrike" cap="none" normalizeH="0" baseline="0" dirty="0">
                        <a:ln>
                          <a:noFill/>
                        </a:ln>
                        <a:solidFill>
                          <a:srgbClr val="CC0099"/>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5 years</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chemeClr val="tx1"/>
                          </a:solidFill>
                          <a:effectLst/>
                          <a:latin typeface="Times New Roman" pitchFamily="18" charset="0"/>
                          <a:cs typeface="Times New Roman" pitchFamily="18" charset="0"/>
                        </a:rPr>
                        <a:t>5 years</a:t>
                      </a:r>
                      <a:endParaRPr kumimoji="0" lang="en-US" sz="2400" b="1" i="0" u="none" strike="noStrike" cap="none" normalizeH="0" baseline="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5 years</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r h="82290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C0099"/>
                          </a:solidFill>
                          <a:effectLst/>
                          <a:latin typeface="Times New Roman" pitchFamily="18" charset="0"/>
                          <a:cs typeface="Times New Roman" pitchFamily="18" charset="0"/>
                        </a:rPr>
                        <a:t>Salvage value</a:t>
                      </a:r>
                      <a:endParaRPr kumimoji="0" lang="en-US" sz="2400" b="1" i="0" u="none" strike="noStrike" cap="none" normalizeH="0" baseline="0" dirty="0">
                        <a:ln>
                          <a:noFill/>
                        </a:ln>
                        <a:solidFill>
                          <a:srgbClr val="CC0099"/>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chemeClr val="tx1"/>
                          </a:solidFill>
                          <a:effectLst/>
                          <a:latin typeface="Times New Roman" pitchFamily="18" charset="0"/>
                          <a:cs typeface="Times New Roman" pitchFamily="18" charset="0"/>
                        </a:rPr>
                        <a:t>$100,000</a:t>
                      </a:r>
                      <a:endParaRPr kumimoji="0" lang="en-US" sz="2400" b="1" i="0" u="none" strike="noStrike" cap="none" normalizeH="0" baseline="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$120,000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$120,000</a:t>
                      </a:r>
                      <a:endParaRPr kumimoji="0" lang="en-US" sz="2400" b="1" i="0" u="none" strike="noStrike" cap="none" normalizeH="0" baseline="0" dirty="0">
                        <a:ln>
                          <a:noFill/>
                        </a:ln>
                        <a:solidFill>
                          <a:schemeClr val="tx1"/>
                        </a:solidFill>
                        <a:effectLst/>
                        <a:latin typeface="Arial" charset="0"/>
                        <a:cs typeface="Arial"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5"/>
                  </a:ext>
                </a:extLst>
              </a:tr>
            </a:tbl>
          </a:graphicData>
        </a:graphic>
      </p:graphicFrame>
      <p:sp>
        <p:nvSpPr>
          <p:cNvPr id="16422" name="Text Box 246">
            <a:extLst>
              <a:ext uri="{FF2B5EF4-FFF2-40B4-BE49-F238E27FC236}">
                <a16:creationId xmlns="" xmlns:a16="http://schemas.microsoft.com/office/drawing/2014/main" id="{A0A6C0CF-485D-4522-BDCF-B6B9C9CA81F4}"/>
              </a:ext>
            </a:extLst>
          </p:cNvPr>
          <p:cNvSpPr txBox="1">
            <a:spLocks noChangeArrowheads="1"/>
          </p:cNvSpPr>
          <p:nvPr/>
        </p:nvSpPr>
        <p:spPr bwMode="auto">
          <a:xfrm>
            <a:off x="1764414" y="5035135"/>
            <a:ext cx="96475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altLang="en-US" sz="2400" b="1" dirty="0">
                <a:latin typeface="Times New Roman" panose="02020603050405020304" pitchFamily="18" charset="0"/>
                <a:cs typeface="Times New Roman" panose="02020603050405020304" pitchFamily="18" charset="0"/>
              </a:rPr>
              <a:t>Which option would be selected based on the Present worth/Future worth &amp; Annual worth method. MARR = 12%.</a:t>
            </a:r>
          </a:p>
        </p:txBody>
      </p:sp>
      <p:sp>
        <p:nvSpPr>
          <p:cNvPr id="5" name="Text Box 246">
            <a:extLst>
              <a:ext uri="{FF2B5EF4-FFF2-40B4-BE49-F238E27FC236}">
                <a16:creationId xmlns="" xmlns:a16="http://schemas.microsoft.com/office/drawing/2014/main" id="{A0A6C0CF-485D-4522-BDCF-B6B9C9CA81F4}"/>
              </a:ext>
            </a:extLst>
          </p:cNvPr>
          <p:cNvSpPr txBox="1">
            <a:spLocks noChangeArrowheads="1"/>
          </p:cNvSpPr>
          <p:nvPr/>
        </p:nvSpPr>
        <p:spPr bwMode="auto">
          <a:xfrm>
            <a:off x="4268418" y="5866132"/>
            <a:ext cx="30734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altLang="en-US" sz="2400" b="1" dirty="0" smtClean="0">
                <a:latin typeface="Times New Roman" panose="02020603050405020304" pitchFamily="18" charset="0"/>
                <a:cs typeface="Times New Roman" panose="02020603050405020304" pitchFamily="18" charset="0"/>
              </a:rPr>
              <a:t>Example Source: [3] </a:t>
            </a:r>
            <a:endParaRPr lang="en-US" alt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27429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a:extLst>
              <a:ext uri="{FF2B5EF4-FFF2-40B4-BE49-F238E27FC236}">
                <a16:creationId xmlns="" xmlns:a16="http://schemas.microsoft.com/office/drawing/2014/main" id="{0946DEB2-E438-4BC8-B995-BA692F765269}"/>
              </a:ext>
            </a:extLst>
          </p:cNvPr>
          <p:cNvSpPr>
            <a:spLocks noGrp="1" noChangeArrowheads="1"/>
          </p:cNvSpPr>
          <p:nvPr>
            <p:ph idx="1"/>
          </p:nvPr>
        </p:nvSpPr>
        <p:spPr>
          <a:xfrm>
            <a:off x="768625" y="310395"/>
            <a:ext cx="8351894" cy="6369326"/>
          </a:xfrm>
        </p:spPr>
        <p:txBody>
          <a:bodyPr>
            <a:normAutofit lnSpcReduction="10000"/>
          </a:bodyPr>
          <a:lstStyle/>
          <a:p>
            <a:pPr eaLnBrk="1" hangingPunct="1">
              <a:lnSpc>
                <a:spcPct val="80000"/>
              </a:lnSpc>
              <a:buFontTx/>
              <a:buNone/>
            </a:pPr>
            <a:r>
              <a:rPr lang="en-US" altLang="en-US" sz="2400" b="1" dirty="0"/>
              <a:t>   </a:t>
            </a:r>
            <a:r>
              <a:rPr lang="en-US" altLang="en-US" b="1" u="sng" dirty="0" smtClean="0">
                <a:latin typeface="Times New Roman" panose="02020603050405020304" pitchFamily="18" charset="0"/>
                <a:cs typeface="Times New Roman" panose="02020603050405020304" pitchFamily="18" charset="0"/>
              </a:rPr>
              <a:t>Lets </a:t>
            </a:r>
            <a:r>
              <a:rPr lang="en-US" altLang="en-US" b="1" u="sng" dirty="0">
                <a:latin typeface="Times New Roman" panose="02020603050405020304" pitchFamily="18" charset="0"/>
                <a:cs typeface="Times New Roman" panose="02020603050405020304" pitchFamily="18" charset="0"/>
              </a:rPr>
              <a:t>consider the study period as 5 years equal to  useful life.</a:t>
            </a:r>
          </a:p>
          <a:p>
            <a:pPr eaLnBrk="1" hangingPunct="1">
              <a:lnSpc>
                <a:spcPct val="110000"/>
              </a:lnSpc>
              <a:buFontTx/>
              <a:buNone/>
            </a:pPr>
            <a:r>
              <a:rPr lang="en-US" altLang="en-US" b="1" u="sng" dirty="0" smtClean="0">
                <a:solidFill>
                  <a:srgbClr val="0000CC"/>
                </a:solidFill>
                <a:latin typeface="Times New Roman" panose="02020603050405020304" pitchFamily="18" charset="0"/>
                <a:cs typeface="Times New Roman" panose="02020603050405020304" pitchFamily="18" charset="0"/>
              </a:rPr>
              <a:t>Option 1</a:t>
            </a:r>
          </a:p>
          <a:p>
            <a:pPr eaLnBrk="1" hangingPunct="1">
              <a:lnSpc>
                <a:spcPct val="110000"/>
              </a:lnSpc>
              <a:buFontTx/>
              <a:buNone/>
            </a:pPr>
            <a:r>
              <a:rPr lang="en-US" altLang="en-US" b="1" u="sng" dirty="0" smtClean="0">
                <a:solidFill>
                  <a:srgbClr val="0000CC"/>
                </a:solidFill>
                <a:latin typeface="Times New Roman" panose="02020603050405020304" pitchFamily="18" charset="0"/>
                <a:cs typeface="Times New Roman" panose="02020603050405020304" pitchFamily="18" charset="0"/>
              </a:rPr>
              <a:t>Using PW </a:t>
            </a:r>
            <a:endParaRPr lang="en-US" altLang="en-US" b="1" u="sng" dirty="0">
              <a:solidFill>
                <a:srgbClr val="0000CC"/>
              </a:solidFill>
              <a:latin typeface="Times New Roman" panose="02020603050405020304" pitchFamily="18" charset="0"/>
              <a:cs typeface="Times New Roman" panose="02020603050405020304" pitchFamily="18" charset="0"/>
            </a:endParaRPr>
          </a:p>
          <a:p>
            <a:pPr eaLnBrk="1" hangingPunct="1">
              <a:lnSpc>
                <a:spcPct val="110000"/>
              </a:lnSpc>
              <a:buFontTx/>
              <a:buNone/>
            </a:pPr>
            <a:r>
              <a:rPr lang="en-US" altLang="en-US" b="1" dirty="0">
                <a:latin typeface="Times New Roman" panose="02020603050405020304" pitchFamily="18" charset="0"/>
                <a:cs typeface="Times New Roman" panose="02020603050405020304" pitchFamily="18" charset="0"/>
              </a:rPr>
              <a:t>PW</a:t>
            </a:r>
            <a:r>
              <a:rPr lang="en-US" altLang="en-US" b="1" baseline="-25000" dirty="0">
                <a:latin typeface="Times New Roman" panose="02020603050405020304" pitchFamily="18" charset="0"/>
                <a:cs typeface="Times New Roman" panose="02020603050405020304" pitchFamily="18" charset="0"/>
              </a:rPr>
              <a:t>1</a:t>
            </a:r>
            <a:r>
              <a:rPr lang="en-US" altLang="en-US" b="1" dirty="0">
                <a:latin typeface="Times New Roman" panose="02020603050405020304" pitchFamily="18" charset="0"/>
                <a:cs typeface="Times New Roman" panose="02020603050405020304" pitchFamily="18" charset="0"/>
              </a:rPr>
              <a:t>(12%)</a:t>
            </a:r>
            <a:r>
              <a:rPr lang="en-US" altLang="en-US" b="1" baseline="-25000" dirty="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 -$269,000 + $81,500( P/A,12%,5) +  </a:t>
            </a:r>
            <a:r>
              <a:rPr lang="en-US" altLang="en-US" b="1" dirty="0" smtClean="0">
                <a:latin typeface="Times New Roman" panose="02020603050405020304" pitchFamily="18" charset="0"/>
                <a:cs typeface="Times New Roman" panose="02020603050405020304" pitchFamily="18" charset="0"/>
              </a:rPr>
              <a:t>        $ </a:t>
            </a:r>
            <a:r>
              <a:rPr lang="en-US" altLang="en-US" b="1" dirty="0">
                <a:latin typeface="Times New Roman" panose="02020603050405020304" pitchFamily="18" charset="0"/>
                <a:cs typeface="Times New Roman" panose="02020603050405020304" pitchFamily="18" charset="0"/>
              </a:rPr>
              <a:t>100,000 (P/F, 12% 5)</a:t>
            </a:r>
          </a:p>
          <a:p>
            <a:pPr eaLnBrk="1" hangingPunct="1">
              <a:lnSpc>
                <a:spcPct val="110000"/>
              </a:lnSpc>
              <a:buFontTx/>
              <a:buNone/>
            </a:pPr>
            <a:r>
              <a:rPr lang="en-US" altLang="en-US" b="1" dirty="0">
                <a:latin typeface="Times New Roman" panose="02020603050405020304" pitchFamily="18" charset="0"/>
                <a:cs typeface="Times New Roman" panose="02020603050405020304" pitchFamily="18" charset="0"/>
              </a:rPr>
              <a:t>PW</a:t>
            </a:r>
            <a:r>
              <a:rPr lang="en-US" altLang="en-US" b="1" baseline="-25000" dirty="0">
                <a:latin typeface="Times New Roman" panose="02020603050405020304" pitchFamily="18" charset="0"/>
                <a:cs typeface="Times New Roman" panose="02020603050405020304" pitchFamily="18" charset="0"/>
              </a:rPr>
              <a:t>1</a:t>
            </a:r>
            <a:r>
              <a:rPr lang="en-US" altLang="en-US" b="1" dirty="0">
                <a:latin typeface="Times New Roman" panose="02020603050405020304" pitchFamily="18" charset="0"/>
                <a:cs typeface="Times New Roman" panose="02020603050405020304" pitchFamily="18" charset="0"/>
              </a:rPr>
              <a:t>(12%)</a:t>
            </a:r>
            <a:r>
              <a:rPr lang="en-US" altLang="en-US" b="1" baseline="-25000" dirty="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$ 81,532</a:t>
            </a:r>
            <a:endParaRPr lang="en-US" altLang="en-US" b="1" dirty="0">
              <a:latin typeface="Times New Roman" panose="02020603050405020304" pitchFamily="18" charset="0"/>
              <a:cs typeface="Times New Roman" panose="02020603050405020304" pitchFamily="18" charset="0"/>
            </a:endParaRPr>
          </a:p>
          <a:p>
            <a:pPr eaLnBrk="1" hangingPunct="1">
              <a:lnSpc>
                <a:spcPct val="110000"/>
              </a:lnSpc>
              <a:buFontTx/>
              <a:buNone/>
            </a:pPr>
            <a:r>
              <a:rPr lang="en-US" altLang="en-US" b="1" u="sng" dirty="0">
                <a:solidFill>
                  <a:srgbClr val="0000CC"/>
                </a:solidFill>
                <a:latin typeface="Times New Roman" panose="02020603050405020304" pitchFamily="18" charset="0"/>
                <a:cs typeface="Times New Roman" panose="02020603050405020304" pitchFamily="18" charset="0"/>
              </a:rPr>
              <a:t>Using FW </a:t>
            </a:r>
          </a:p>
          <a:p>
            <a:pPr marL="0" indent="0">
              <a:lnSpc>
                <a:spcPct val="110000"/>
              </a:lnSpc>
              <a:buNone/>
            </a:pPr>
            <a:r>
              <a:rPr lang="en-US" b="1" dirty="0">
                <a:latin typeface="Times New Roman" panose="02020603050405020304" pitchFamily="18" charset="0"/>
                <a:cs typeface="Times New Roman" panose="02020603050405020304" pitchFamily="18" charset="0"/>
              </a:rPr>
              <a:t>FW</a:t>
            </a:r>
            <a:r>
              <a:rPr lang="en-US" b="1" baseline="-25000" dirty="0">
                <a:latin typeface="Times New Roman" panose="02020603050405020304" pitchFamily="18" charset="0"/>
                <a:cs typeface="Times New Roman" panose="02020603050405020304" pitchFamily="18" charset="0"/>
              </a:rPr>
              <a:t>1</a:t>
            </a:r>
            <a:r>
              <a:rPr lang="en-US" b="1" dirty="0">
                <a:latin typeface="Times New Roman" panose="02020603050405020304" pitchFamily="18" charset="0"/>
                <a:cs typeface="Times New Roman" panose="02020603050405020304" pitchFamily="18" charset="0"/>
              </a:rPr>
              <a:t>(12%) = </a:t>
            </a:r>
            <a:r>
              <a:rPr lang="en-US" b="1" dirty="0" smtClean="0">
                <a:latin typeface="Times New Roman" panose="02020603050405020304" pitchFamily="18" charset="0"/>
                <a:cs typeface="Times New Roman" panose="02020603050405020304" pitchFamily="18" charset="0"/>
              </a:rPr>
              <a:t>- $ 2</a:t>
            </a:r>
            <a:r>
              <a:rPr lang="en-US" b="1" dirty="0">
                <a:latin typeface="Times New Roman" panose="02020603050405020304" pitchFamily="18" charset="0"/>
                <a:cs typeface="Times New Roman" panose="02020603050405020304" pitchFamily="18" charset="0"/>
              </a:rPr>
              <a:t>, 69,000(F/P, 12%, 5) </a:t>
            </a:r>
            <a:r>
              <a:rPr lang="en-US" b="1" dirty="0" smtClean="0">
                <a:latin typeface="Times New Roman" panose="02020603050405020304" pitchFamily="18" charset="0"/>
                <a:cs typeface="Times New Roman" panose="02020603050405020304" pitchFamily="18" charset="0"/>
              </a:rPr>
              <a:t>+$ 81,500 (F/A</a:t>
            </a:r>
            <a:r>
              <a:rPr lang="en-US" b="1" dirty="0">
                <a:latin typeface="Times New Roman" panose="02020603050405020304" pitchFamily="18" charset="0"/>
                <a:cs typeface="Times New Roman" panose="02020603050405020304" pitchFamily="18" charset="0"/>
              </a:rPr>
              <a:t>, 12%, 5) + </a:t>
            </a:r>
            <a:r>
              <a:rPr lang="en-US" b="1" dirty="0" smtClean="0">
                <a:latin typeface="Times New Roman" panose="02020603050405020304" pitchFamily="18" charset="0"/>
                <a:cs typeface="Times New Roman" panose="02020603050405020304" pitchFamily="18" charset="0"/>
              </a:rPr>
              <a:t>$ 1,00,000 </a:t>
            </a:r>
            <a:endParaRPr lang="en-AU" b="1" dirty="0">
              <a:latin typeface="Times New Roman" panose="02020603050405020304" pitchFamily="18" charset="0"/>
              <a:cs typeface="Times New Roman" panose="02020603050405020304" pitchFamily="18" charset="0"/>
            </a:endParaRPr>
          </a:p>
          <a:p>
            <a:pPr marL="0" indent="0">
              <a:lnSpc>
                <a:spcPct val="110000"/>
              </a:lnSpc>
              <a:buNone/>
            </a:pPr>
            <a:r>
              <a:rPr lang="en-US" b="1" dirty="0">
                <a:latin typeface="Times New Roman" panose="02020603050405020304" pitchFamily="18" charset="0"/>
                <a:cs typeface="Times New Roman" panose="02020603050405020304" pitchFamily="18" charset="0"/>
              </a:rPr>
              <a:t>                    = - 4, 74,070 + 5, 17,757+ 1, 00,000 </a:t>
            </a:r>
            <a:endParaRPr lang="en-AU" b="1" dirty="0">
              <a:latin typeface="Times New Roman" panose="02020603050405020304" pitchFamily="18" charset="0"/>
              <a:cs typeface="Times New Roman" panose="02020603050405020304" pitchFamily="18" charset="0"/>
            </a:endParaRPr>
          </a:p>
          <a:p>
            <a:pPr marL="0" indent="0">
              <a:lnSpc>
                <a:spcPct val="110000"/>
              </a:lnSpc>
              <a:buNone/>
            </a:pPr>
            <a:r>
              <a:rPr lang="en-US" b="1" dirty="0">
                <a:latin typeface="Times New Roman" panose="02020603050405020304" pitchFamily="18" charset="0"/>
                <a:cs typeface="Times New Roman" panose="02020603050405020304" pitchFamily="18" charset="0"/>
              </a:rPr>
              <a:t>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1, 43,687</a:t>
            </a:r>
            <a:endParaRPr lang="en-AU" b="1" dirty="0">
              <a:latin typeface="Times New Roman" panose="02020603050405020304" pitchFamily="18" charset="0"/>
              <a:cs typeface="Times New Roman" panose="02020603050405020304" pitchFamily="18" charset="0"/>
            </a:endParaRPr>
          </a:p>
          <a:p>
            <a:pPr eaLnBrk="1" hangingPunct="1">
              <a:lnSpc>
                <a:spcPct val="80000"/>
              </a:lnSpc>
              <a:buFontTx/>
              <a:buNone/>
            </a:pPr>
            <a:endParaRPr lang="en-US" altLang="en-US" sz="2400" b="1" dirty="0"/>
          </a:p>
        </p:txBody>
      </p:sp>
      <p:sp>
        <p:nvSpPr>
          <p:cNvPr id="17411" name="Line 4">
            <a:extLst>
              <a:ext uri="{FF2B5EF4-FFF2-40B4-BE49-F238E27FC236}">
                <a16:creationId xmlns="" xmlns:a16="http://schemas.microsoft.com/office/drawing/2014/main" id="{9F023BDB-137C-4531-B3A8-FDACF17ADCA8}"/>
              </a:ext>
            </a:extLst>
          </p:cNvPr>
          <p:cNvSpPr>
            <a:spLocks noChangeShapeType="1"/>
          </p:cNvSpPr>
          <p:nvPr/>
        </p:nvSpPr>
        <p:spPr bwMode="auto">
          <a:xfrm>
            <a:off x="9044319" y="3530032"/>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12" name="Line 5">
            <a:extLst>
              <a:ext uri="{FF2B5EF4-FFF2-40B4-BE49-F238E27FC236}">
                <a16:creationId xmlns="" xmlns:a16="http://schemas.microsoft.com/office/drawing/2014/main" id="{FAD84829-FF44-48EE-9780-84701B4975D7}"/>
              </a:ext>
            </a:extLst>
          </p:cNvPr>
          <p:cNvSpPr>
            <a:spLocks noChangeShapeType="1"/>
          </p:cNvSpPr>
          <p:nvPr/>
        </p:nvSpPr>
        <p:spPr bwMode="auto">
          <a:xfrm>
            <a:off x="9044319" y="3530032"/>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13" name="Text Box 6">
            <a:extLst>
              <a:ext uri="{FF2B5EF4-FFF2-40B4-BE49-F238E27FC236}">
                <a16:creationId xmlns="" xmlns:a16="http://schemas.microsoft.com/office/drawing/2014/main" id="{485296BF-8DAC-4DD9-8F22-C59FD118DF6E}"/>
              </a:ext>
            </a:extLst>
          </p:cNvPr>
          <p:cNvSpPr txBox="1">
            <a:spLocks noChangeArrowheads="1"/>
          </p:cNvSpPr>
          <p:nvPr/>
        </p:nvSpPr>
        <p:spPr bwMode="auto">
          <a:xfrm>
            <a:off x="8815719" y="3377633"/>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0</a:t>
            </a:r>
          </a:p>
        </p:txBody>
      </p:sp>
      <p:sp>
        <p:nvSpPr>
          <p:cNvPr id="17414" name="Line 7">
            <a:extLst>
              <a:ext uri="{FF2B5EF4-FFF2-40B4-BE49-F238E27FC236}">
                <a16:creationId xmlns="" xmlns:a16="http://schemas.microsoft.com/office/drawing/2014/main" id="{6DAC133E-A9A4-4344-A629-BF7350118859}"/>
              </a:ext>
            </a:extLst>
          </p:cNvPr>
          <p:cNvSpPr>
            <a:spLocks noChangeShapeType="1"/>
          </p:cNvSpPr>
          <p:nvPr/>
        </p:nvSpPr>
        <p:spPr bwMode="auto">
          <a:xfrm flipV="1">
            <a:off x="95015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15" name="Line 8">
            <a:extLst>
              <a:ext uri="{FF2B5EF4-FFF2-40B4-BE49-F238E27FC236}">
                <a16:creationId xmlns="" xmlns:a16="http://schemas.microsoft.com/office/drawing/2014/main" id="{776D36DD-350C-4F9C-A4E3-C057215DC801}"/>
              </a:ext>
            </a:extLst>
          </p:cNvPr>
          <p:cNvSpPr>
            <a:spLocks noChangeShapeType="1"/>
          </p:cNvSpPr>
          <p:nvPr/>
        </p:nvSpPr>
        <p:spPr bwMode="auto">
          <a:xfrm flipV="1">
            <a:off x="99587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16" name="Line 9">
            <a:extLst>
              <a:ext uri="{FF2B5EF4-FFF2-40B4-BE49-F238E27FC236}">
                <a16:creationId xmlns="" xmlns:a16="http://schemas.microsoft.com/office/drawing/2014/main" id="{CFAB12E9-F05A-41D7-A446-1FA8A06E5B47}"/>
              </a:ext>
            </a:extLst>
          </p:cNvPr>
          <p:cNvSpPr>
            <a:spLocks noChangeShapeType="1"/>
          </p:cNvSpPr>
          <p:nvPr/>
        </p:nvSpPr>
        <p:spPr bwMode="auto">
          <a:xfrm flipV="1">
            <a:off x="104159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17" name="Line 10">
            <a:extLst>
              <a:ext uri="{FF2B5EF4-FFF2-40B4-BE49-F238E27FC236}">
                <a16:creationId xmlns="" xmlns:a16="http://schemas.microsoft.com/office/drawing/2014/main" id="{9BCCDFAA-A41D-4BDD-97C5-1EBC7AFFCDA7}"/>
              </a:ext>
            </a:extLst>
          </p:cNvPr>
          <p:cNvSpPr>
            <a:spLocks noChangeShapeType="1"/>
          </p:cNvSpPr>
          <p:nvPr/>
        </p:nvSpPr>
        <p:spPr bwMode="auto">
          <a:xfrm flipV="1">
            <a:off x="108731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18" name="Line 11">
            <a:extLst>
              <a:ext uri="{FF2B5EF4-FFF2-40B4-BE49-F238E27FC236}">
                <a16:creationId xmlns="" xmlns:a16="http://schemas.microsoft.com/office/drawing/2014/main" id="{E0D62699-1C90-4B10-A30A-7F9E41FF0768}"/>
              </a:ext>
            </a:extLst>
          </p:cNvPr>
          <p:cNvSpPr>
            <a:spLocks noChangeShapeType="1"/>
          </p:cNvSpPr>
          <p:nvPr/>
        </p:nvSpPr>
        <p:spPr bwMode="auto">
          <a:xfrm flipV="1">
            <a:off x="113303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19" name="Line 12">
            <a:extLst>
              <a:ext uri="{FF2B5EF4-FFF2-40B4-BE49-F238E27FC236}">
                <a16:creationId xmlns="" xmlns:a16="http://schemas.microsoft.com/office/drawing/2014/main" id="{58C9564B-6FFF-4890-BD17-4D73A9F4AC3B}"/>
              </a:ext>
            </a:extLst>
          </p:cNvPr>
          <p:cNvSpPr>
            <a:spLocks noChangeShapeType="1"/>
          </p:cNvSpPr>
          <p:nvPr/>
        </p:nvSpPr>
        <p:spPr bwMode="auto">
          <a:xfrm>
            <a:off x="9044319" y="3530032"/>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20" name="Line 13">
            <a:extLst>
              <a:ext uri="{FF2B5EF4-FFF2-40B4-BE49-F238E27FC236}">
                <a16:creationId xmlns="" xmlns:a16="http://schemas.microsoft.com/office/drawing/2014/main" id="{C5C99244-0BAC-4218-9A2D-0149C3B98567}"/>
              </a:ext>
            </a:extLst>
          </p:cNvPr>
          <p:cNvSpPr>
            <a:spLocks noChangeShapeType="1"/>
          </p:cNvSpPr>
          <p:nvPr/>
        </p:nvSpPr>
        <p:spPr bwMode="auto">
          <a:xfrm>
            <a:off x="9044319" y="3530032"/>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1" name="Line 14">
            <a:extLst>
              <a:ext uri="{FF2B5EF4-FFF2-40B4-BE49-F238E27FC236}">
                <a16:creationId xmlns="" xmlns:a16="http://schemas.microsoft.com/office/drawing/2014/main" id="{6C7E06A8-DBBF-4AD4-BB8E-F3C233FA0AA6}"/>
              </a:ext>
            </a:extLst>
          </p:cNvPr>
          <p:cNvSpPr>
            <a:spLocks noChangeShapeType="1"/>
          </p:cNvSpPr>
          <p:nvPr/>
        </p:nvSpPr>
        <p:spPr bwMode="auto">
          <a:xfrm flipV="1">
            <a:off x="95015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2" name="Line 15">
            <a:extLst>
              <a:ext uri="{FF2B5EF4-FFF2-40B4-BE49-F238E27FC236}">
                <a16:creationId xmlns="" xmlns:a16="http://schemas.microsoft.com/office/drawing/2014/main" id="{7FA32496-EA51-4202-BDB4-6011A8DCC637}"/>
              </a:ext>
            </a:extLst>
          </p:cNvPr>
          <p:cNvSpPr>
            <a:spLocks noChangeShapeType="1"/>
          </p:cNvSpPr>
          <p:nvPr/>
        </p:nvSpPr>
        <p:spPr bwMode="auto">
          <a:xfrm>
            <a:off x="9044319" y="3530032"/>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23" name="Line 16">
            <a:extLst>
              <a:ext uri="{FF2B5EF4-FFF2-40B4-BE49-F238E27FC236}">
                <a16:creationId xmlns="" xmlns:a16="http://schemas.microsoft.com/office/drawing/2014/main" id="{041A2361-6E3F-43AC-80B2-32211287F33D}"/>
              </a:ext>
            </a:extLst>
          </p:cNvPr>
          <p:cNvSpPr>
            <a:spLocks noChangeShapeType="1"/>
          </p:cNvSpPr>
          <p:nvPr/>
        </p:nvSpPr>
        <p:spPr bwMode="auto">
          <a:xfrm>
            <a:off x="9044319" y="3530032"/>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4" name="Line 17">
            <a:extLst>
              <a:ext uri="{FF2B5EF4-FFF2-40B4-BE49-F238E27FC236}">
                <a16:creationId xmlns="" xmlns:a16="http://schemas.microsoft.com/office/drawing/2014/main" id="{585BF6E7-3F33-4CA0-9676-7F2036166FAA}"/>
              </a:ext>
            </a:extLst>
          </p:cNvPr>
          <p:cNvSpPr>
            <a:spLocks noChangeShapeType="1"/>
          </p:cNvSpPr>
          <p:nvPr/>
        </p:nvSpPr>
        <p:spPr bwMode="auto">
          <a:xfrm flipV="1">
            <a:off x="99587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5" name="Line 18">
            <a:extLst>
              <a:ext uri="{FF2B5EF4-FFF2-40B4-BE49-F238E27FC236}">
                <a16:creationId xmlns="" xmlns:a16="http://schemas.microsoft.com/office/drawing/2014/main" id="{47BDD257-D2D0-4266-9036-6DF6C3EB1090}"/>
              </a:ext>
            </a:extLst>
          </p:cNvPr>
          <p:cNvSpPr>
            <a:spLocks noChangeShapeType="1"/>
          </p:cNvSpPr>
          <p:nvPr/>
        </p:nvSpPr>
        <p:spPr bwMode="auto">
          <a:xfrm flipV="1">
            <a:off x="95015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6" name="Line 19">
            <a:extLst>
              <a:ext uri="{FF2B5EF4-FFF2-40B4-BE49-F238E27FC236}">
                <a16:creationId xmlns="" xmlns:a16="http://schemas.microsoft.com/office/drawing/2014/main" id="{277E402F-75AA-4921-A5D1-778DB1388C8F}"/>
              </a:ext>
            </a:extLst>
          </p:cNvPr>
          <p:cNvSpPr>
            <a:spLocks noChangeShapeType="1"/>
          </p:cNvSpPr>
          <p:nvPr/>
        </p:nvSpPr>
        <p:spPr bwMode="auto">
          <a:xfrm>
            <a:off x="9044319" y="3530032"/>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27" name="Line 20">
            <a:extLst>
              <a:ext uri="{FF2B5EF4-FFF2-40B4-BE49-F238E27FC236}">
                <a16:creationId xmlns="" xmlns:a16="http://schemas.microsoft.com/office/drawing/2014/main" id="{245AAB7A-5871-4505-9EDB-C4AE2F749729}"/>
              </a:ext>
            </a:extLst>
          </p:cNvPr>
          <p:cNvSpPr>
            <a:spLocks noChangeShapeType="1"/>
          </p:cNvSpPr>
          <p:nvPr/>
        </p:nvSpPr>
        <p:spPr bwMode="auto">
          <a:xfrm>
            <a:off x="9044319" y="3530032"/>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8" name="Line 21">
            <a:extLst>
              <a:ext uri="{FF2B5EF4-FFF2-40B4-BE49-F238E27FC236}">
                <a16:creationId xmlns="" xmlns:a16="http://schemas.microsoft.com/office/drawing/2014/main" id="{12365B86-39CA-4962-9F4A-8A84DA6F9E9B}"/>
              </a:ext>
            </a:extLst>
          </p:cNvPr>
          <p:cNvSpPr>
            <a:spLocks noChangeShapeType="1"/>
          </p:cNvSpPr>
          <p:nvPr/>
        </p:nvSpPr>
        <p:spPr bwMode="auto">
          <a:xfrm flipV="1">
            <a:off x="104159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29" name="Line 22">
            <a:extLst>
              <a:ext uri="{FF2B5EF4-FFF2-40B4-BE49-F238E27FC236}">
                <a16:creationId xmlns="" xmlns:a16="http://schemas.microsoft.com/office/drawing/2014/main" id="{02367F5C-2159-47FA-BCAF-97DCE6AF293F}"/>
              </a:ext>
            </a:extLst>
          </p:cNvPr>
          <p:cNvSpPr>
            <a:spLocks noChangeShapeType="1"/>
          </p:cNvSpPr>
          <p:nvPr/>
        </p:nvSpPr>
        <p:spPr bwMode="auto">
          <a:xfrm flipV="1">
            <a:off x="99587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0" name="Line 23">
            <a:extLst>
              <a:ext uri="{FF2B5EF4-FFF2-40B4-BE49-F238E27FC236}">
                <a16:creationId xmlns="" xmlns:a16="http://schemas.microsoft.com/office/drawing/2014/main" id="{7264B39F-9396-43C0-B5E5-30C1A8948522}"/>
              </a:ext>
            </a:extLst>
          </p:cNvPr>
          <p:cNvSpPr>
            <a:spLocks noChangeShapeType="1"/>
          </p:cNvSpPr>
          <p:nvPr/>
        </p:nvSpPr>
        <p:spPr bwMode="auto">
          <a:xfrm flipV="1">
            <a:off x="95015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1" name="Line 24">
            <a:extLst>
              <a:ext uri="{FF2B5EF4-FFF2-40B4-BE49-F238E27FC236}">
                <a16:creationId xmlns="" xmlns:a16="http://schemas.microsoft.com/office/drawing/2014/main" id="{69CC0D27-9954-413F-8B52-262E215B4979}"/>
              </a:ext>
            </a:extLst>
          </p:cNvPr>
          <p:cNvSpPr>
            <a:spLocks noChangeShapeType="1"/>
          </p:cNvSpPr>
          <p:nvPr/>
        </p:nvSpPr>
        <p:spPr bwMode="auto">
          <a:xfrm>
            <a:off x="9044319" y="3530032"/>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32" name="Line 25">
            <a:extLst>
              <a:ext uri="{FF2B5EF4-FFF2-40B4-BE49-F238E27FC236}">
                <a16:creationId xmlns="" xmlns:a16="http://schemas.microsoft.com/office/drawing/2014/main" id="{98543887-8172-4DE7-8771-DAC3E6987E95}"/>
              </a:ext>
            </a:extLst>
          </p:cNvPr>
          <p:cNvSpPr>
            <a:spLocks noChangeShapeType="1"/>
          </p:cNvSpPr>
          <p:nvPr/>
        </p:nvSpPr>
        <p:spPr bwMode="auto">
          <a:xfrm>
            <a:off x="9044319" y="3530032"/>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3" name="Line 26">
            <a:extLst>
              <a:ext uri="{FF2B5EF4-FFF2-40B4-BE49-F238E27FC236}">
                <a16:creationId xmlns="" xmlns:a16="http://schemas.microsoft.com/office/drawing/2014/main" id="{45EEB4BA-8745-43B4-9EDB-A1BBFBD87244}"/>
              </a:ext>
            </a:extLst>
          </p:cNvPr>
          <p:cNvSpPr>
            <a:spLocks noChangeShapeType="1"/>
          </p:cNvSpPr>
          <p:nvPr/>
        </p:nvSpPr>
        <p:spPr bwMode="auto">
          <a:xfrm flipV="1">
            <a:off x="108731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4" name="Line 27">
            <a:extLst>
              <a:ext uri="{FF2B5EF4-FFF2-40B4-BE49-F238E27FC236}">
                <a16:creationId xmlns="" xmlns:a16="http://schemas.microsoft.com/office/drawing/2014/main" id="{36D8AB32-B9B9-4296-883C-C0772DB9807E}"/>
              </a:ext>
            </a:extLst>
          </p:cNvPr>
          <p:cNvSpPr>
            <a:spLocks noChangeShapeType="1"/>
          </p:cNvSpPr>
          <p:nvPr/>
        </p:nvSpPr>
        <p:spPr bwMode="auto">
          <a:xfrm flipV="1">
            <a:off x="104159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5" name="Line 28">
            <a:extLst>
              <a:ext uri="{FF2B5EF4-FFF2-40B4-BE49-F238E27FC236}">
                <a16:creationId xmlns="" xmlns:a16="http://schemas.microsoft.com/office/drawing/2014/main" id="{4976B8DB-CA67-4F14-883B-0C389BD82542}"/>
              </a:ext>
            </a:extLst>
          </p:cNvPr>
          <p:cNvSpPr>
            <a:spLocks noChangeShapeType="1"/>
          </p:cNvSpPr>
          <p:nvPr/>
        </p:nvSpPr>
        <p:spPr bwMode="auto">
          <a:xfrm flipV="1">
            <a:off x="99587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6" name="Line 29">
            <a:extLst>
              <a:ext uri="{FF2B5EF4-FFF2-40B4-BE49-F238E27FC236}">
                <a16:creationId xmlns="" xmlns:a16="http://schemas.microsoft.com/office/drawing/2014/main" id="{E5AAC26A-2442-4ED6-B010-BAA974C58EDA}"/>
              </a:ext>
            </a:extLst>
          </p:cNvPr>
          <p:cNvSpPr>
            <a:spLocks noChangeShapeType="1"/>
          </p:cNvSpPr>
          <p:nvPr/>
        </p:nvSpPr>
        <p:spPr bwMode="auto">
          <a:xfrm flipV="1">
            <a:off x="9501519" y="3149032"/>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7" name="Line 30">
            <a:extLst>
              <a:ext uri="{FF2B5EF4-FFF2-40B4-BE49-F238E27FC236}">
                <a16:creationId xmlns="" xmlns:a16="http://schemas.microsoft.com/office/drawing/2014/main" id="{09C71A27-9ECE-41FF-BD5D-21ACBB44B9A3}"/>
              </a:ext>
            </a:extLst>
          </p:cNvPr>
          <p:cNvSpPr>
            <a:spLocks noChangeShapeType="1"/>
          </p:cNvSpPr>
          <p:nvPr/>
        </p:nvSpPr>
        <p:spPr bwMode="auto">
          <a:xfrm>
            <a:off x="9044319" y="3530032"/>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38" name="Line 31">
            <a:extLst>
              <a:ext uri="{FF2B5EF4-FFF2-40B4-BE49-F238E27FC236}">
                <a16:creationId xmlns="" xmlns:a16="http://schemas.microsoft.com/office/drawing/2014/main" id="{3C8F6EBB-BE6C-4585-A229-1FD4B49AD08F}"/>
              </a:ext>
            </a:extLst>
          </p:cNvPr>
          <p:cNvSpPr>
            <a:spLocks noChangeShapeType="1"/>
          </p:cNvSpPr>
          <p:nvPr/>
        </p:nvSpPr>
        <p:spPr bwMode="auto">
          <a:xfrm>
            <a:off x="9044319" y="3530032"/>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39" name="Line 32">
            <a:extLst>
              <a:ext uri="{FF2B5EF4-FFF2-40B4-BE49-F238E27FC236}">
                <a16:creationId xmlns="" xmlns:a16="http://schemas.microsoft.com/office/drawing/2014/main" id="{F41D3F85-6023-4669-9BE4-C278CD7F0195}"/>
              </a:ext>
            </a:extLst>
          </p:cNvPr>
          <p:cNvSpPr>
            <a:spLocks noChangeShapeType="1"/>
          </p:cNvSpPr>
          <p:nvPr/>
        </p:nvSpPr>
        <p:spPr bwMode="auto">
          <a:xfrm flipV="1">
            <a:off x="11330319" y="3149032"/>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40" name="Line 33">
            <a:extLst>
              <a:ext uri="{FF2B5EF4-FFF2-40B4-BE49-F238E27FC236}">
                <a16:creationId xmlns="" xmlns:a16="http://schemas.microsoft.com/office/drawing/2014/main" id="{71A5CF91-2AD4-4ABC-8B3C-01DAFE7A185A}"/>
              </a:ext>
            </a:extLst>
          </p:cNvPr>
          <p:cNvSpPr>
            <a:spLocks noChangeShapeType="1"/>
          </p:cNvSpPr>
          <p:nvPr/>
        </p:nvSpPr>
        <p:spPr bwMode="auto">
          <a:xfrm flipV="1">
            <a:off x="10873119" y="3149032"/>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41" name="Line 34">
            <a:extLst>
              <a:ext uri="{FF2B5EF4-FFF2-40B4-BE49-F238E27FC236}">
                <a16:creationId xmlns="" xmlns:a16="http://schemas.microsoft.com/office/drawing/2014/main" id="{658B58A1-1887-46BD-A78A-92FB2C060729}"/>
              </a:ext>
            </a:extLst>
          </p:cNvPr>
          <p:cNvSpPr>
            <a:spLocks noChangeShapeType="1"/>
          </p:cNvSpPr>
          <p:nvPr/>
        </p:nvSpPr>
        <p:spPr bwMode="auto">
          <a:xfrm flipV="1">
            <a:off x="10415919" y="3149032"/>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42" name="Line 35">
            <a:extLst>
              <a:ext uri="{FF2B5EF4-FFF2-40B4-BE49-F238E27FC236}">
                <a16:creationId xmlns="" xmlns:a16="http://schemas.microsoft.com/office/drawing/2014/main" id="{E1522EE3-5552-4665-873B-CFE5DE9D3D3C}"/>
              </a:ext>
            </a:extLst>
          </p:cNvPr>
          <p:cNvSpPr>
            <a:spLocks noChangeShapeType="1"/>
          </p:cNvSpPr>
          <p:nvPr/>
        </p:nvSpPr>
        <p:spPr bwMode="auto">
          <a:xfrm flipV="1">
            <a:off x="9958719" y="3149032"/>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43" name="Line 36">
            <a:extLst>
              <a:ext uri="{FF2B5EF4-FFF2-40B4-BE49-F238E27FC236}">
                <a16:creationId xmlns="" xmlns:a16="http://schemas.microsoft.com/office/drawing/2014/main" id="{71EB1DB0-EDAD-4B4B-A93E-97346CDA1222}"/>
              </a:ext>
            </a:extLst>
          </p:cNvPr>
          <p:cNvSpPr>
            <a:spLocks noChangeShapeType="1"/>
          </p:cNvSpPr>
          <p:nvPr/>
        </p:nvSpPr>
        <p:spPr bwMode="auto">
          <a:xfrm flipV="1">
            <a:off x="9501519" y="3149032"/>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44" name="Line 37">
            <a:extLst>
              <a:ext uri="{FF2B5EF4-FFF2-40B4-BE49-F238E27FC236}">
                <a16:creationId xmlns="" xmlns:a16="http://schemas.microsoft.com/office/drawing/2014/main" id="{380D7FC3-A77A-4E3D-8B3C-BF38C5129DDD}"/>
              </a:ext>
            </a:extLst>
          </p:cNvPr>
          <p:cNvSpPr>
            <a:spLocks noChangeShapeType="1"/>
          </p:cNvSpPr>
          <p:nvPr/>
        </p:nvSpPr>
        <p:spPr bwMode="auto">
          <a:xfrm>
            <a:off x="9044319" y="3530032"/>
            <a:ext cx="2286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7445" name="Line 38">
            <a:extLst>
              <a:ext uri="{FF2B5EF4-FFF2-40B4-BE49-F238E27FC236}">
                <a16:creationId xmlns="" xmlns:a16="http://schemas.microsoft.com/office/drawing/2014/main" id="{9D59C22E-0C44-46E7-9F75-0F361CE2BF95}"/>
              </a:ext>
            </a:extLst>
          </p:cNvPr>
          <p:cNvSpPr>
            <a:spLocks noChangeShapeType="1"/>
          </p:cNvSpPr>
          <p:nvPr/>
        </p:nvSpPr>
        <p:spPr bwMode="auto">
          <a:xfrm>
            <a:off x="9044319" y="3530032"/>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46" name="Text Box 39">
            <a:extLst>
              <a:ext uri="{FF2B5EF4-FFF2-40B4-BE49-F238E27FC236}">
                <a16:creationId xmlns="" xmlns:a16="http://schemas.microsoft.com/office/drawing/2014/main" id="{3D7274BE-34CF-4410-9948-47EE8179A1BF}"/>
              </a:ext>
            </a:extLst>
          </p:cNvPr>
          <p:cNvSpPr txBox="1">
            <a:spLocks noChangeArrowheads="1"/>
          </p:cNvSpPr>
          <p:nvPr/>
        </p:nvSpPr>
        <p:spPr bwMode="auto">
          <a:xfrm>
            <a:off x="8358519" y="4063432"/>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solidFill>
                  <a:srgbClr val="FF0000"/>
                </a:solidFill>
              </a:rPr>
              <a:t>$269,000</a:t>
            </a:r>
          </a:p>
        </p:txBody>
      </p:sp>
      <p:sp>
        <p:nvSpPr>
          <p:cNvPr id="17447" name="Text Box 40">
            <a:extLst>
              <a:ext uri="{FF2B5EF4-FFF2-40B4-BE49-F238E27FC236}">
                <a16:creationId xmlns="" xmlns:a16="http://schemas.microsoft.com/office/drawing/2014/main" id="{20DEDED6-4A4E-4C7F-81FF-36C30B2A025C}"/>
              </a:ext>
            </a:extLst>
          </p:cNvPr>
          <p:cNvSpPr txBox="1">
            <a:spLocks noChangeArrowheads="1"/>
          </p:cNvSpPr>
          <p:nvPr/>
        </p:nvSpPr>
        <p:spPr bwMode="auto">
          <a:xfrm>
            <a:off x="9806319" y="2691832"/>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FF0000"/>
                </a:solidFill>
              </a:rPr>
              <a:t>$81,500</a:t>
            </a:r>
          </a:p>
        </p:txBody>
      </p:sp>
      <p:sp>
        <p:nvSpPr>
          <p:cNvPr id="17448" name="Text Box 41">
            <a:extLst>
              <a:ext uri="{FF2B5EF4-FFF2-40B4-BE49-F238E27FC236}">
                <a16:creationId xmlns="" xmlns:a16="http://schemas.microsoft.com/office/drawing/2014/main" id="{24E83122-291B-4574-B70A-7FDDCB47E84C}"/>
              </a:ext>
            </a:extLst>
          </p:cNvPr>
          <p:cNvSpPr txBox="1">
            <a:spLocks noChangeArrowheads="1"/>
          </p:cNvSpPr>
          <p:nvPr/>
        </p:nvSpPr>
        <p:spPr bwMode="auto">
          <a:xfrm>
            <a:off x="9349119" y="3453833"/>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a:t>
            </a:r>
          </a:p>
        </p:txBody>
      </p:sp>
      <p:sp>
        <p:nvSpPr>
          <p:cNvPr id="17449" name="Text Box 42">
            <a:extLst>
              <a:ext uri="{FF2B5EF4-FFF2-40B4-BE49-F238E27FC236}">
                <a16:creationId xmlns="" xmlns:a16="http://schemas.microsoft.com/office/drawing/2014/main" id="{D7B0CFB2-0D88-4322-B855-F228FFF33593}"/>
              </a:ext>
            </a:extLst>
          </p:cNvPr>
          <p:cNvSpPr txBox="1">
            <a:spLocks noChangeArrowheads="1"/>
          </p:cNvSpPr>
          <p:nvPr/>
        </p:nvSpPr>
        <p:spPr bwMode="auto">
          <a:xfrm>
            <a:off x="9806319" y="3453833"/>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2</a:t>
            </a:r>
          </a:p>
        </p:txBody>
      </p:sp>
      <p:sp>
        <p:nvSpPr>
          <p:cNvPr id="17450" name="Text Box 43">
            <a:extLst>
              <a:ext uri="{FF2B5EF4-FFF2-40B4-BE49-F238E27FC236}">
                <a16:creationId xmlns="" xmlns:a16="http://schemas.microsoft.com/office/drawing/2014/main" id="{36226D44-2D3B-41C8-89C6-5425985BD275}"/>
              </a:ext>
            </a:extLst>
          </p:cNvPr>
          <p:cNvSpPr txBox="1">
            <a:spLocks noChangeArrowheads="1"/>
          </p:cNvSpPr>
          <p:nvPr/>
        </p:nvSpPr>
        <p:spPr bwMode="auto">
          <a:xfrm>
            <a:off x="10263519" y="3453833"/>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a:t>
            </a:r>
          </a:p>
        </p:txBody>
      </p:sp>
      <p:sp>
        <p:nvSpPr>
          <p:cNvPr id="17451" name="Text Box 44">
            <a:extLst>
              <a:ext uri="{FF2B5EF4-FFF2-40B4-BE49-F238E27FC236}">
                <a16:creationId xmlns="" xmlns:a16="http://schemas.microsoft.com/office/drawing/2014/main" id="{B42187B2-2E62-454F-B764-E46BB2FDF22B}"/>
              </a:ext>
            </a:extLst>
          </p:cNvPr>
          <p:cNvSpPr txBox="1">
            <a:spLocks noChangeArrowheads="1"/>
          </p:cNvSpPr>
          <p:nvPr/>
        </p:nvSpPr>
        <p:spPr bwMode="auto">
          <a:xfrm>
            <a:off x="10720719" y="3453833"/>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4</a:t>
            </a:r>
          </a:p>
        </p:txBody>
      </p:sp>
      <p:sp>
        <p:nvSpPr>
          <p:cNvPr id="17452" name="Text Box 45">
            <a:extLst>
              <a:ext uri="{FF2B5EF4-FFF2-40B4-BE49-F238E27FC236}">
                <a16:creationId xmlns="" xmlns:a16="http://schemas.microsoft.com/office/drawing/2014/main" id="{06221C8E-4ED3-4A5E-9F0A-E451E51F9C66}"/>
              </a:ext>
            </a:extLst>
          </p:cNvPr>
          <p:cNvSpPr txBox="1">
            <a:spLocks noChangeArrowheads="1"/>
          </p:cNvSpPr>
          <p:nvPr/>
        </p:nvSpPr>
        <p:spPr bwMode="auto">
          <a:xfrm>
            <a:off x="11177919" y="3453833"/>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5</a:t>
            </a:r>
          </a:p>
        </p:txBody>
      </p:sp>
      <p:sp>
        <p:nvSpPr>
          <p:cNvPr id="17453" name="Line 46">
            <a:extLst>
              <a:ext uri="{FF2B5EF4-FFF2-40B4-BE49-F238E27FC236}">
                <a16:creationId xmlns="" xmlns:a16="http://schemas.microsoft.com/office/drawing/2014/main" id="{9EEAE0DF-C0FD-404A-9E3C-3C9AE71CD25F}"/>
              </a:ext>
            </a:extLst>
          </p:cNvPr>
          <p:cNvSpPr>
            <a:spLocks noChangeShapeType="1"/>
          </p:cNvSpPr>
          <p:nvPr/>
        </p:nvSpPr>
        <p:spPr bwMode="auto">
          <a:xfrm flipV="1">
            <a:off x="11330319" y="2691832"/>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454" name="Text Box 47">
            <a:extLst>
              <a:ext uri="{FF2B5EF4-FFF2-40B4-BE49-F238E27FC236}">
                <a16:creationId xmlns="" xmlns:a16="http://schemas.microsoft.com/office/drawing/2014/main" id="{583C2DBE-44DE-4EA0-B227-06CBE1756372}"/>
              </a:ext>
            </a:extLst>
          </p:cNvPr>
          <p:cNvSpPr txBox="1">
            <a:spLocks noChangeArrowheads="1"/>
          </p:cNvSpPr>
          <p:nvPr/>
        </p:nvSpPr>
        <p:spPr bwMode="auto">
          <a:xfrm>
            <a:off x="10492119" y="2234632"/>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solidFill>
                  <a:srgbClr val="FF0000"/>
                </a:solidFill>
              </a:rPr>
              <a:t>$100,000</a:t>
            </a:r>
          </a:p>
        </p:txBody>
      </p:sp>
    </p:spTree>
    <p:extLst>
      <p:ext uri="{BB962C8B-B14F-4D97-AF65-F5344CB8AC3E}">
        <p14:creationId xmlns:p14="http://schemas.microsoft.com/office/powerpoint/2010/main" val="36355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circle(in)">
                                      <p:cBhvr>
                                        <p:cTn id="7" dur="2000"/>
                                        <p:tgtEl>
                                          <p:spTgt spid="17411"/>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7412"/>
                                        </p:tgtEl>
                                        <p:attrNameLst>
                                          <p:attrName>style.visibility</p:attrName>
                                        </p:attrNameLst>
                                      </p:cBhvr>
                                      <p:to>
                                        <p:strVal val="visible"/>
                                      </p:to>
                                    </p:set>
                                    <p:animEffect transition="in" filter="circle(in)">
                                      <p:cBhvr>
                                        <p:cTn id="10" dur="2000"/>
                                        <p:tgtEl>
                                          <p:spTgt spid="17412"/>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7413"/>
                                        </p:tgtEl>
                                        <p:attrNameLst>
                                          <p:attrName>style.visibility</p:attrName>
                                        </p:attrNameLst>
                                      </p:cBhvr>
                                      <p:to>
                                        <p:strVal val="visible"/>
                                      </p:to>
                                    </p:set>
                                    <p:animEffect transition="in" filter="circle(in)">
                                      <p:cBhvr>
                                        <p:cTn id="13" dur="2000"/>
                                        <p:tgtEl>
                                          <p:spTgt spid="17413"/>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7414"/>
                                        </p:tgtEl>
                                        <p:attrNameLst>
                                          <p:attrName>style.visibility</p:attrName>
                                        </p:attrNameLst>
                                      </p:cBhvr>
                                      <p:to>
                                        <p:strVal val="visible"/>
                                      </p:to>
                                    </p:set>
                                    <p:animEffect transition="in" filter="circle(in)">
                                      <p:cBhvr>
                                        <p:cTn id="16" dur="2000"/>
                                        <p:tgtEl>
                                          <p:spTgt spid="17414"/>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7415"/>
                                        </p:tgtEl>
                                        <p:attrNameLst>
                                          <p:attrName>style.visibility</p:attrName>
                                        </p:attrNameLst>
                                      </p:cBhvr>
                                      <p:to>
                                        <p:strVal val="visible"/>
                                      </p:to>
                                    </p:set>
                                    <p:animEffect transition="in" filter="circle(in)">
                                      <p:cBhvr>
                                        <p:cTn id="19" dur="2000"/>
                                        <p:tgtEl>
                                          <p:spTgt spid="17415"/>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7416"/>
                                        </p:tgtEl>
                                        <p:attrNameLst>
                                          <p:attrName>style.visibility</p:attrName>
                                        </p:attrNameLst>
                                      </p:cBhvr>
                                      <p:to>
                                        <p:strVal val="visible"/>
                                      </p:to>
                                    </p:set>
                                    <p:animEffect transition="in" filter="circle(in)">
                                      <p:cBhvr>
                                        <p:cTn id="22" dur="2000"/>
                                        <p:tgtEl>
                                          <p:spTgt spid="17416"/>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7417"/>
                                        </p:tgtEl>
                                        <p:attrNameLst>
                                          <p:attrName>style.visibility</p:attrName>
                                        </p:attrNameLst>
                                      </p:cBhvr>
                                      <p:to>
                                        <p:strVal val="visible"/>
                                      </p:to>
                                    </p:set>
                                    <p:animEffect transition="in" filter="circle(in)">
                                      <p:cBhvr>
                                        <p:cTn id="25" dur="2000"/>
                                        <p:tgtEl>
                                          <p:spTgt spid="17417"/>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7418"/>
                                        </p:tgtEl>
                                        <p:attrNameLst>
                                          <p:attrName>style.visibility</p:attrName>
                                        </p:attrNameLst>
                                      </p:cBhvr>
                                      <p:to>
                                        <p:strVal val="visible"/>
                                      </p:to>
                                    </p:set>
                                    <p:animEffect transition="in" filter="circle(in)">
                                      <p:cBhvr>
                                        <p:cTn id="28" dur="2000"/>
                                        <p:tgtEl>
                                          <p:spTgt spid="17418"/>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7419"/>
                                        </p:tgtEl>
                                        <p:attrNameLst>
                                          <p:attrName>style.visibility</p:attrName>
                                        </p:attrNameLst>
                                      </p:cBhvr>
                                      <p:to>
                                        <p:strVal val="visible"/>
                                      </p:to>
                                    </p:set>
                                    <p:animEffect transition="in" filter="circle(in)">
                                      <p:cBhvr>
                                        <p:cTn id="31" dur="2000"/>
                                        <p:tgtEl>
                                          <p:spTgt spid="17419"/>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7420"/>
                                        </p:tgtEl>
                                        <p:attrNameLst>
                                          <p:attrName>style.visibility</p:attrName>
                                        </p:attrNameLst>
                                      </p:cBhvr>
                                      <p:to>
                                        <p:strVal val="visible"/>
                                      </p:to>
                                    </p:set>
                                    <p:animEffect transition="in" filter="circle(in)">
                                      <p:cBhvr>
                                        <p:cTn id="34" dur="2000"/>
                                        <p:tgtEl>
                                          <p:spTgt spid="17420"/>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7421"/>
                                        </p:tgtEl>
                                        <p:attrNameLst>
                                          <p:attrName>style.visibility</p:attrName>
                                        </p:attrNameLst>
                                      </p:cBhvr>
                                      <p:to>
                                        <p:strVal val="visible"/>
                                      </p:to>
                                    </p:set>
                                    <p:animEffect transition="in" filter="circle(in)">
                                      <p:cBhvr>
                                        <p:cTn id="37" dur="2000"/>
                                        <p:tgtEl>
                                          <p:spTgt spid="1742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7422"/>
                                        </p:tgtEl>
                                        <p:attrNameLst>
                                          <p:attrName>style.visibility</p:attrName>
                                        </p:attrNameLst>
                                      </p:cBhvr>
                                      <p:to>
                                        <p:strVal val="visible"/>
                                      </p:to>
                                    </p:set>
                                    <p:animEffect transition="in" filter="circle(in)">
                                      <p:cBhvr>
                                        <p:cTn id="40" dur="2000"/>
                                        <p:tgtEl>
                                          <p:spTgt spid="17422"/>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7423"/>
                                        </p:tgtEl>
                                        <p:attrNameLst>
                                          <p:attrName>style.visibility</p:attrName>
                                        </p:attrNameLst>
                                      </p:cBhvr>
                                      <p:to>
                                        <p:strVal val="visible"/>
                                      </p:to>
                                    </p:set>
                                    <p:animEffect transition="in" filter="circle(in)">
                                      <p:cBhvr>
                                        <p:cTn id="43" dur="2000"/>
                                        <p:tgtEl>
                                          <p:spTgt spid="17423"/>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7424"/>
                                        </p:tgtEl>
                                        <p:attrNameLst>
                                          <p:attrName>style.visibility</p:attrName>
                                        </p:attrNameLst>
                                      </p:cBhvr>
                                      <p:to>
                                        <p:strVal val="visible"/>
                                      </p:to>
                                    </p:set>
                                    <p:animEffect transition="in" filter="circle(in)">
                                      <p:cBhvr>
                                        <p:cTn id="46" dur="2000"/>
                                        <p:tgtEl>
                                          <p:spTgt spid="17424"/>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circle(in)">
                                      <p:cBhvr>
                                        <p:cTn id="49" dur="2000"/>
                                        <p:tgtEl>
                                          <p:spTgt spid="17425"/>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17426"/>
                                        </p:tgtEl>
                                        <p:attrNameLst>
                                          <p:attrName>style.visibility</p:attrName>
                                        </p:attrNameLst>
                                      </p:cBhvr>
                                      <p:to>
                                        <p:strVal val="visible"/>
                                      </p:to>
                                    </p:set>
                                    <p:animEffect transition="in" filter="circle(in)">
                                      <p:cBhvr>
                                        <p:cTn id="52" dur="2000"/>
                                        <p:tgtEl>
                                          <p:spTgt spid="17426"/>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17427"/>
                                        </p:tgtEl>
                                        <p:attrNameLst>
                                          <p:attrName>style.visibility</p:attrName>
                                        </p:attrNameLst>
                                      </p:cBhvr>
                                      <p:to>
                                        <p:strVal val="visible"/>
                                      </p:to>
                                    </p:set>
                                    <p:animEffect transition="in" filter="circle(in)">
                                      <p:cBhvr>
                                        <p:cTn id="55" dur="2000"/>
                                        <p:tgtEl>
                                          <p:spTgt spid="17427"/>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17428"/>
                                        </p:tgtEl>
                                        <p:attrNameLst>
                                          <p:attrName>style.visibility</p:attrName>
                                        </p:attrNameLst>
                                      </p:cBhvr>
                                      <p:to>
                                        <p:strVal val="visible"/>
                                      </p:to>
                                    </p:set>
                                    <p:animEffect transition="in" filter="circle(in)">
                                      <p:cBhvr>
                                        <p:cTn id="58" dur="2000"/>
                                        <p:tgtEl>
                                          <p:spTgt spid="17428"/>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17429"/>
                                        </p:tgtEl>
                                        <p:attrNameLst>
                                          <p:attrName>style.visibility</p:attrName>
                                        </p:attrNameLst>
                                      </p:cBhvr>
                                      <p:to>
                                        <p:strVal val="visible"/>
                                      </p:to>
                                    </p:set>
                                    <p:animEffect transition="in" filter="circle(in)">
                                      <p:cBhvr>
                                        <p:cTn id="61" dur="2000"/>
                                        <p:tgtEl>
                                          <p:spTgt spid="17429"/>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17430"/>
                                        </p:tgtEl>
                                        <p:attrNameLst>
                                          <p:attrName>style.visibility</p:attrName>
                                        </p:attrNameLst>
                                      </p:cBhvr>
                                      <p:to>
                                        <p:strVal val="visible"/>
                                      </p:to>
                                    </p:set>
                                    <p:animEffect transition="in" filter="circle(in)">
                                      <p:cBhvr>
                                        <p:cTn id="64" dur="2000"/>
                                        <p:tgtEl>
                                          <p:spTgt spid="17430"/>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17431"/>
                                        </p:tgtEl>
                                        <p:attrNameLst>
                                          <p:attrName>style.visibility</p:attrName>
                                        </p:attrNameLst>
                                      </p:cBhvr>
                                      <p:to>
                                        <p:strVal val="visible"/>
                                      </p:to>
                                    </p:set>
                                    <p:animEffect transition="in" filter="circle(in)">
                                      <p:cBhvr>
                                        <p:cTn id="67" dur="2000"/>
                                        <p:tgtEl>
                                          <p:spTgt spid="17431"/>
                                        </p:tgtEl>
                                      </p:cBhvr>
                                    </p:animEffect>
                                  </p:childTnLst>
                                </p:cTn>
                              </p:par>
                              <p:par>
                                <p:cTn id="68" presetID="6" presetClass="entr" presetSubtype="16" fill="hold" grpId="0" nodeType="withEffect">
                                  <p:stCondLst>
                                    <p:cond delay="0"/>
                                  </p:stCondLst>
                                  <p:childTnLst>
                                    <p:set>
                                      <p:cBhvr>
                                        <p:cTn id="69" dur="1" fill="hold">
                                          <p:stCondLst>
                                            <p:cond delay="0"/>
                                          </p:stCondLst>
                                        </p:cTn>
                                        <p:tgtEl>
                                          <p:spTgt spid="17432"/>
                                        </p:tgtEl>
                                        <p:attrNameLst>
                                          <p:attrName>style.visibility</p:attrName>
                                        </p:attrNameLst>
                                      </p:cBhvr>
                                      <p:to>
                                        <p:strVal val="visible"/>
                                      </p:to>
                                    </p:set>
                                    <p:animEffect transition="in" filter="circle(in)">
                                      <p:cBhvr>
                                        <p:cTn id="70" dur="2000"/>
                                        <p:tgtEl>
                                          <p:spTgt spid="17432"/>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17433"/>
                                        </p:tgtEl>
                                        <p:attrNameLst>
                                          <p:attrName>style.visibility</p:attrName>
                                        </p:attrNameLst>
                                      </p:cBhvr>
                                      <p:to>
                                        <p:strVal val="visible"/>
                                      </p:to>
                                    </p:set>
                                    <p:animEffect transition="in" filter="circle(in)">
                                      <p:cBhvr>
                                        <p:cTn id="73" dur="2000"/>
                                        <p:tgtEl>
                                          <p:spTgt spid="17433"/>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17434"/>
                                        </p:tgtEl>
                                        <p:attrNameLst>
                                          <p:attrName>style.visibility</p:attrName>
                                        </p:attrNameLst>
                                      </p:cBhvr>
                                      <p:to>
                                        <p:strVal val="visible"/>
                                      </p:to>
                                    </p:set>
                                    <p:animEffect transition="in" filter="circle(in)">
                                      <p:cBhvr>
                                        <p:cTn id="76" dur="2000"/>
                                        <p:tgtEl>
                                          <p:spTgt spid="17434"/>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17435"/>
                                        </p:tgtEl>
                                        <p:attrNameLst>
                                          <p:attrName>style.visibility</p:attrName>
                                        </p:attrNameLst>
                                      </p:cBhvr>
                                      <p:to>
                                        <p:strVal val="visible"/>
                                      </p:to>
                                    </p:set>
                                    <p:animEffect transition="in" filter="circle(in)">
                                      <p:cBhvr>
                                        <p:cTn id="79" dur="2000"/>
                                        <p:tgtEl>
                                          <p:spTgt spid="17435"/>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17436"/>
                                        </p:tgtEl>
                                        <p:attrNameLst>
                                          <p:attrName>style.visibility</p:attrName>
                                        </p:attrNameLst>
                                      </p:cBhvr>
                                      <p:to>
                                        <p:strVal val="visible"/>
                                      </p:to>
                                    </p:set>
                                    <p:animEffect transition="in" filter="circle(in)">
                                      <p:cBhvr>
                                        <p:cTn id="82" dur="2000"/>
                                        <p:tgtEl>
                                          <p:spTgt spid="17436"/>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17437"/>
                                        </p:tgtEl>
                                        <p:attrNameLst>
                                          <p:attrName>style.visibility</p:attrName>
                                        </p:attrNameLst>
                                      </p:cBhvr>
                                      <p:to>
                                        <p:strVal val="visible"/>
                                      </p:to>
                                    </p:set>
                                    <p:animEffect transition="in" filter="circle(in)">
                                      <p:cBhvr>
                                        <p:cTn id="85" dur="2000"/>
                                        <p:tgtEl>
                                          <p:spTgt spid="17437"/>
                                        </p:tgtEl>
                                      </p:cBhvr>
                                    </p:animEffect>
                                  </p:childTnLst>
                                </p:cTn>
                              </p:par>
                              <p:par>
                                <p:cTn id="86" presetID="6" presetClass="entr" presetSubtype="16" fill="hold" grpId="0" nodeType="withEffect">
                                  <p:stCondLst>
                                    <p:cond delay="0"/>
                                  </p:stCondLst>
                                  <p:childTnLst>
                                    <p:set>
                                      <p:cBhvr>
                                        <p:cTn id="87" dur="1" fill="hold">
                                          <p:stCondLst>
                                            <p:cond delay="0"/>
                                          </p:stCondLst>
                                        </p:cTn>
                                        <p:tgtEl>
                                          <p:spTgt spid="17438"/>
                                        </p:tgtEl>
                                        <p:attrNameLst>
                                          <p:attrName>style.visibility</p:attrName>
                                        </p:attrNameLst>
                                      </p:cBhvr>
                                      <p:to>
                                        <p:strVal val="visible"/>
                                      </p:to>
                                    </p:set>
                                    <p:animEffect transition="in" filter="circle(in)">
                                      <p:cBhvr>
                                        <p:cTn id="88" dur="2000"/>
                                        <p:tgtEl>
                                          <p:spTgt spid="17438"/>
                                        </p:tgtEl>
                                      </p:cBhvr>
                                    </p:animEffect>
                                  </p:childTnLst>
                                </p:cTn>
                              </p:par>
                              <p:par>
                                <p:cTn id="89" presetID="6" presetClass="entr" presetSubtype="16" fill="hold" grpId="0" nodeType="withEffect">
                                  <p:stCondLst>
                                    <p:cond delay="0"/>
                                  </p:stCondLst>
                                  <p:childTnLst>
                                    <p:set>
                                      <p:cBhvr>
                                        <p:cTn id="90" dur="1" fill="hold">
                                          <p:stCondLst>
                                            <p:cond delay="0"/>
                                          </p:stCondLst>
                                        </p:cTn>
                                        <p:tgtEl>
                                          <p:spTgt spid="17439"/>
                                        </p:tgtEl>
                                        <p:attrNameLst>
                                          <p:attrName>style.visibility</p:attrName>
                                        </p:attrNameLst>
                                      </p:cBhvr>
                                      <p:to>
                                        <p:strVal val="visible"/>
                                      </p:to>
                                    </p:set>
                                    <p:animEffect transition="in" filter="circle(in)">
                                      <p:cBhvr>
                                        <p:cTn id="91" dur="2000"/>
                                        <p:tgtEl>
                                          <p:spTgt spid="17439"/>
                                        </p:tgtEl>
                                      </p:cBhvr>
                                    </p:animEffect>
                                  </p:childTnLst>
                                </p:cTn>
                              </p:par>
                              <p:par>
                                <p:cTn id="92" presetID="6" presetClass="entr" presetSubtype="16" fill="hold" grpId="0" nodeType="withEffect">
                                  <p:stCondLst>
                                    <p:cond delay="0"/>
                                  </p:stCondLst>
                                  <p:childTnLst>
                                    <p:set>
                                      <p:cBhvr>
                                        <p:cTn id="93" dur="1" fill="hold">
                                          <p:stCondLst>
                                            <p:cond delay="0"/>
                                          </p:stCondLst>
                                        </p:cTn>
                                        <p:tgtEl>
                                          <p:spTgt spid="17440"/>
                                        </p:tgtEl>
                                        <p:attrNameLst>
                                          <p:attrName>style.visibility</p:attrName>
                                        </p:attrNameLst>
                                      </p:cBhvr>
                                      <p:to>
                                        <p:strVal val="visible"/>
                                      </p:to>
                                    </p:set>
                                    <p:animEffect transition="in" filter="circle(in)">
                                      <p:cBhvr>
                                        <p:cTn id="94" dur="2000"/>
                                        <p:tgtEl>
                                          <p:spTgt spid="17440"/>
                                        </p:tgtEl>
                                      </p:cBhvr>
                                    </p:animEffect>
                                  </p:childTnLst>
                                </p:cTn>
                              </p:par>
                              <p:par>
                                <p:cTn id="95" presetID="6" presetClass="entr" presetSubtype="16" fill="hold" grpId="0" nodeType="withEffect">
                                  <p:stCondLst>
                                    <p:cond delay="0"/>
                                  </p:stCondLst>
                                  <p:childTnLst>
                                    <p:set>
                                      <p:cBhvr>
                                        <p:cTn id="96" dur="1" fill="hold">
                                          <p:stCondLst>
                                            <p:cond delay="0"/>
                                          </p:stCondLst>
                                        </p:cTn>
                                        <p:tgtEl>
                                          <p:spTgt spid="17441"/>
                                        </p:tgtEl>
                                        <p:attrNameLst>
                                          <p:attrName>style.visibility</p:attrName>
                                        </p:attrNameLst>
                                      </p:cBhvr>
                                      <p:to>
                                        <p:strVal val="visible"/>
                                      </p:to>
                                    </p:set>
                                    <p:animEffect transition="in" filter="circle(in)">
                                      <p:cBhvr>
                                        <p:cTn id="97" dur="2000"/>
                                        <p:tgtEl>
                                          <p:spTgt spid="17441"/>
                                        </p:tgtEl>
                                      </p:cBhvr>
                                    </p:animEffect>
                                  </p:childTnLst>
                                </p:cTn>
                              </p:par>
                              <p:par>
                                <p:cTn id="98" presetID="6" presetClass="entr" presetSubtype="16" fill="hold" grpId="0" nodeType="withEffect">
                                  <p:stCondLst>
                                    <p:cond delay="0"/>
                                  </p:stCondLst>
                                  <p:childTnLst>
                                    <p:set>
                                      <p:cBhvr>
                                        <p:cTn id="99" dur="1" fill="hold">
                                          <p:stCondLst>
                                            <p:cond delay="0"/>
                                          </p:stCondLst>
                                        </p:cTn>
                                        <p:tgtEl>
                                          <p:spTgt spid="17442"/>
                                        </p:tgtEl>
                                        <p:attrNameLst>
                                          <p:attrName>style.visibility</p:attrName>
                                        </p:attrNameLst>
                                      </p:cBhvr>
                                      <p:to>
                                        <p:strVal val="visible"/>
                                      </p:to>
                                    </p:set>
                                    <p:animEffect transition="in" filter="circle(in)">
                                      <p:cBhvr>
                                        <p:cTn id="100" dur="2000"/>
                                        <p:tgtEl>
                                          <p:spTgt spid="17442"/>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17443"/>
                                        </p:tgtEl>
                                        <p:attrNameLst>
                                          <p:attrName>style.visibility</p:attrName>
                                        </p:attrNameLst>
                                      </p:cBhvr>
                                      <p:to>
                                        <p:strVal val="visible"/>
                                      </p:to>
                                    </p:set>
                                    <p:animEffect transition="in" filter="circle(in)">
                                      <p:cBhvr>
                                        <p:cTn id="103" dur="2000"/>
                                        <p:tgtEl>
                                          <p:spTgt spid="17443"/>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17444"/>
                                        </p:tgtEl>
                                        <p:attrNameLst>
                                          <p:attrName>style.visibility</p:attrName>
                                        </p:attrNameLst>
                                      </p:cBhvr>
                                      <p:to>
                                        <p:strVal val="visible"/>
                                      </p:to>
                                    </p:set>
                                    <p:animEffect transition="in" filter="circle(in)">
                                      <p:cBhvr>
                                        <p:cTn id="106" dur="2000"/>
                                        <p:tgtEl>
                                          <p:spTgt spid="17444"/>
                                        </p:tgtEl>
                                      </p:cBhvr>
                                    </p:animEffect>
                                  </p:childTnLst>
                                </p:cTn>
                              </p:par>
                              <p:par>
                                <p:cTn id="107" presetID="6" presetClass="entr" presetSubtype="16" fill="hold" grpId="0" nodeType="withEffect">
                                  <p:stCondLst>
                                    <p:cond delay="0"/>
                                  </p:stCondLst>
                                  <p:childTnLst>
                                    <p:set>
                                      <p:cBhvr>
                                        <p:cTn id="108" dur="1" fill="hold">
                                          <p:stCondLst>
                                            <p:cond delay="0"/>
                                          </p:stCondLst>
                                        </p:cTn>
                                        <p:tgtEl>
                                          <p:spTgt spid="17445"/>
                                        </p:tgtEl>
                                        <p:attrNameLst>
                                          <p:attrName>style.visibility</p:attrName>
                                        </p:attrNameLst>
                                      </p:cBhvr>
                                      <p:to>
                                        <p:strVal val="visible"/>
                                      </p:to>
                                    </p:set>
                                    <p:animEffect transition="in" filter="circle(in)">
                                      <p:cBhvr>
                                        <p:cTn id="109" dur="2000"/>
                                        <p:tgtEl>
                                          <p:spTgt spid="17445"/>
                                        </p:tgtEl>
                                      </p:cBhvr>
                                    </p:animEffect>
                                  </p:childTnLst>
                                </p:cTn>
                              </p:par>
                              <p:par>
                                <p:cTn id="110" presetID="6" presetClass="entr" presetSubtype="16" fill="hold" grpId="0" nodeType="withEffect">
                                  <p:stCondLst>
                                    <p:cond delay="0"/>
                                  </p:stCondLst>
                                  <p:childTnLst>
                                    <p:set>
                                      <p:cBhvr>
                                        <p:cTn id="111" dur="1" fill="hold">
                                          <p:stCondLst>
                                            <p:cond delay="0"/>
                                          </p:stCondLst>
                                        </p:cTn>
                                        <p:tgtEl>
                                          <p:spTgt spid="17446"/>
                                        </p:tgtEl>
                                        <p:attrNameLst>
                                          <p:attrName>style.visibility</p:attrName>
                                        </p:attrNameLst>
                                      </p:cBhvr>
                                      <p:to>
                                        <p:strVal val="visible"/>
                                      </p:to>
                                    </p:set>
                                    <p:animEffect transition="in" filter="circle(in)">
                                      <p:cBhvr>
                                        <p:cTn id="112" dur="2000"/>
                                        <p:tgtEl>
                                          <p:spTgt spid="17446"/>
                                        </p:tgtEl>
                                      </p:cBhvr>
                                    </p:animEffect>
                                  </p:childTnLst>
                                </p:cTn>
                              </p:par>
                              <p:par>
                                <p:cTn id="113" presetID="6" presetClass="entr" presetSubtype="16" fill="hold" grpId="0" nodeType="withEffect">
                                  <p:stCondLst>
                                    <p:cond delay="0"/>
                                  </p:stCondLst>
                                  <p:childTnLst>
                                    <p:set>
                                      <p:cBhvr>
                                        <p:cTn id="114" dur="1" fill="hold">
                                          <p:stCondLst>
                                            <p:cond delay="0"/>
                                          </p:stCondLst>
                                        </p:cTn>
                                        <p:tgtEl>
                                          <p:spTgt spid="17447"/>
                                        </p:tgtEl>
                                        <p:attrNameLst>
                                          <p:attrName>style.visibility</p:attrName>
                                        </p:attrNameLst>
                                      </p:cBhvr>
                                      <p:to>
                                        <p:strVal val="visible"/>
                                      </p:to>
                                    </p:set>
                                    <p:animEffect transition="in" filter="circle(in)">
                                      <p:cBhvr>
                                        <p:cTn id="115" dur="2000"/>
                                        <p:tgtEl>
                                          <p:spTgt spid="17447"/>
                                        </p:tgtEl>
                                      </p:cBhvr>
                                    </p:animEffect>
                                  </p:childTnLst>
                                </p:cTn>
                              </p:par>
                              <p:par>
                                <p:cTn id="116" presetID="6" presetClass="entr" presetSubtype="16" fill="hold" grpId="0" nodeType="withEffect">
                                  <p:stCondLst>
                                    <p:cond delay="0"/>
                                  </p:stCondLst>
                                  <p:childTnLst>
                                    <p:set>
                                      <p:cBhvr>
                                        <p:cTn id="117" dur="1" fill="hold">
                                          <p:stCondLst>
                                            <p:cond delay="0"/>
                                          </p:stCondLst>
                                        </p:cTn>
                                        <p:tgtEl>
                                          <p:spTgt spid="17448"/>
                                        </p:tgtEl>
                                        <p:attrNameLst>
                                          <p:attrName>style.visibility</p:attrName>
                                        </p:attrNameLst>
                                      </p:cBhvr>
                                      <p:to>
                                        <p:strVal val="visible"/>
                                      </p:to>
                                    </p:set>
                                    <p:animEffect transition="in" filter="circle(in)">
                                      <p:cBhvr>
                                        <p:cTn id="118" dur="2000"/>
                                        <p:tgtEl>
                                          <p:spTgt spid="17448"/>
                                        </p:tgtEl>
                                      </p:cBhvr>
                                    </p:animEffect>
                                  </p:childTnLst>
                                </p:cTn>
                              </p:par>
                              <p:par>
                                <p:cTn id="119" presetID="6" presetClass="entr" presetSubtype="16" fill="hold" grpId="0" nodeType="withEffect">
                                  <p:stCondLst>
                                    <p:cond delay="0"/>
                                  </p:stCondLst>
                                  <p:childTnLst>
                                    <p:set>
                                      <p:cBhvr>
                                        <p:cTn id="120" dur="1" fill="hold">
                                          <p:stCondLst>
                                            <p:cond delay="0"/>
                                          </p:stCondLst>
                                        </p:cTn>
                                        <p:tgtEl>
                                          <p:spTgt spid="17449"/>
                                        </p:tgtEl>
                                        <p:attrNameLst>
                                          <p:attrName>style.visibility</p:attrName>
                                        </p:attrNameLst>
                                      </p:cBhvr>
                                      <p:to>
                                        <p:strVal val="visible"/>
                                      </p:to>
                                    </p:set>
                                    <p:animEffect transition="in" filter="circle(in)">
                                      <p:cBhvr>
                                        <p:cTn id="121" dur="2000"/>
                                        <p:tgtEl>
                                          <p:spTgt spid="17449"/>
                                        </p:tgtEl>
                                      </p:cBhvr>
                                    </p:animEffect>
                                  </p:childTnLst>
                                </p:cTn>
                              </p:par>
                              <p:par>
                                <p:cTn id="122" presetID="6" presetClass="entr" presetSubtype="16" fill="hold" grpId="0" nodeType="withEffect">
                                  <p:stCondLst>
                                    <p:cond delay="0"/>
                                  </p:stCondLst>
                                  <p:childTnLst>
                                    <p:set>
                                      <p:cBhvr>
                                        <p:cTn id="123" dur="1" fill="hold">
                                          <p:stCondLst>
                                            <p:cond delay="0"/>
                                          </p:stCondLst>
                                        </p:cTn>
                                        <p:tgtEl>
                                          <p:spTgt spid="17450"/>
                                        </p:tgtEl>
                                        <p:attrNameLst>
                                          <p:attrName>style.visibility</p:attrName>
                                        </p:attrNameLst>
                                      </p:cBhvr>
                                      <p:to>
                                        <p:strVal val="visible"/>
                                      </p:to>
                                    </p:set>
                                    <p:animEffect transition="in" filter="circle(in)">
                                      <p:cBhvr>
                                        <p:cTn id="124" dur="2000"/>
                                        <p:tgtEl>
                                          <p:spTgt spid="17450"/>
                                        </p:tgtEl>
                                      </p:cBhvr>
                                    </p:animEffect>
                                  </p:childTnLst>
                                </p:cTn>
                              </p:par>
                              <p:par>
                                <p:cTn id="125" presetID="6" presetClass="entr" presetSubtype="16" fill="hold" grpId="0" nodeType="withEffect">
                                  <p:stCondLst>
                                    <p:cond delay="0"/>
                                  </p:stCondLst>
                                  <p:childTnLst>
                                    <p:set>
                                      <p:cBhvr>
                                        <p:cTn id="126" dur="1" fill="hold">
                                          <p:stCondLst>
                                            <p:cond delay="0"/>
                                          </p:stCondLst>
                                        </p:cTn>
                                        <p:tgtEl>
                                          <p:spTgt spid="17451"/>
                                        </p:tgtEl>
                                        <p:attrNameLst>
                                          <p:attrName>style.visibility</p:attrName>
                                        </p:attrNameLst>
                                      </p:cBhvr>
                                      <p:to>
                                        <p:strVal val="visible"/>
                                      </p:to>
                                    </p:set>
                                    <p:animEffect transition="in" filter="circle(in)">
                                      <p:cBhvr>
                                        <p:cTn id="127" dur="2000"/>
                                        <p:tgtEl>
                                          <p:spTgt spid="17451"/>
                                        </p:tgtEl>
                                      </p:cBhvr>
                                    </p:animEffect>
                                  </p:childTnLst>
                                </p:cTn>
                              </p:par>
                              <p:par>
                                <p:cTn id="128" presetID="6" presetClass="entr" presetSubtype="16" fill="hold" grpId="0" nodeType="withEffect">
                                  <p:stCondLst>
                                    <p:cond delay="0"/>
                                  </p:stCondLst>
                                  <p:childTnLst>
                                    <p:set>
                                      <p:cBhvr>
                                        <p:cTn id="129" dur="1" fill="hold">
                                          <p:stCondLst>
                                            <p:cond delay="0"/>
                                          </p:stCondLst>
                                        </p:cTn>
                                        <p:tgtEl>
                                          <p:spTgt spid="17452"/>
                                        </p:tgtEl>
                                        <p:attrNameLst>
                                          <p:attrName>style.visibility</p:attrName>
                                        </p:attrNameLst>
                                      </p:cBhvr>
                                      <p:to>
                                        <p:strVal val="visible"/>
                                      </p:to>
                                    </p:set>
                                    <p:animEffect transition="in" filter="circle(in)">
                                      <p:cBhvr>
                                        <p:cTn id="130" dur="2000"/>
                                        <p:tgtEl>
                                          <p:spTgt spid="17452"/>
                                        </p:tgtEl>
                                      </p:cBhvr>
                                    </p:animEffect>
                                  </p:childTnLst>
                                </p:cTn>
                              </p:par>
                              <p:par>
                                <p:cTn id="131" presetID="6" presetClass="entr" presetSubtype="16" fill="hold" grpId="0" nodeType="withEffect">
                                  <p:stCondLst>
                                    <p:cond delay="0"/>
                                  </p:stCondLst>
                                  <p:childTnLst>
                                    <p:set>
                                      <p:cBhvr>
                                        <p:cTn id="132" dur="1" fill="hold">
                                          <p:stCondLst>
                                            <p:cond delay="0"/>
                                          </p:stCondLst>
                                        </p:cTn>
                                        <p:tgtEl>
                                          <p:spTgt spid="17453"/>
                                        </p:tgtEl>
                                        <p:attrNameLst>
                                          <p:attrName>style.visibility</p:attrName>
                                        </p:attrNameLst>
                                      </p:cBhvr>
                                      <p:to>
                                        <p:strVal val="visible"/>
                                      </p:to>
                                    </p:set>
                                    <p:animEffect transition="in" filter="circle(in)">
                                      <p:cBhvr>
                                        <p:cTn id="133" dur="2000"/>
                                        <p:tgtEl>
                                          <p:spTgt spid="17453"/>
                                        </p:tgtEl>
                                      </p:cBhvr>
                                    </p:animEffect>
                                  </p:childTnLst>
                                </p:cTn>
                              </p:par>
                              <p:par>
                                <p:cTn id="134" presetID="6" presetClass="entr" presetSubtype="16" fill="hold" grpId="0" nodeType="withEffect">
                                  <p:stCondLst>
                                    <p:cond delay="0"/>
                                  </p:stCondLst>
                                  <p:childTnLst>
                                    <p:set>
                                      <p:cBhvr>
                                        <p:cTn id="135" dur="1" fill="hold">
                                          <p:stCondLst>
                                            <p:cond delay="0"/>
                                          </p:stCondLst>
                                        </p:cTn>
                                        <p:tgtEl>
                                          <p:spTgt spid="17454"/>
                                        </p:tgtEl>
                                        <p:attrNameLst>
                                          <p:attrName>style.visibility</p:attrName>
                                        </p:attrNameLst>
                                      </p:cBhvr>
                                      <p:to>
                                        <p:strVal val="visible"/>
                                      </p:to>
                                    </p:set>
                                    <p:animEffect transition="in" filter="circle(in)">
                                      <p:cBhvr>
                                        <p:cTn id="136" dur="2000"/>
                                        <p:tgtEl>
                                          <p:spTgt spid="17454"/>
                                        </p:tgtEl>
                                      </p:cBhvr>
                                    </p:animEffect>
                                  </p:childTnLst>
                                </p:cTn>
                              </p:par>
                            </p:childTnLst>
                          </p:cTn>
                        </p:par>
                      </p:childTnLst>
                    </p:cTn>
                  </p:par>
                  <p:par>
                    <p:cTn id="137" fill="hold">
                      <p:stCondLst>
                        <p:cond delay="indefinite"/>
                      </p:stCondLst>
                      <p:childTnLst>
                        <p:par>
                          <p:cTn id="138" fill="hold">
                            <p:stCondLst>
                              <p:cond delay="0"/>
                            </p:stCondLst>
                            <p:childTnLst>
                              <p:par>
                                <p:cTn id="139" presetID="6" presetClass="entr" presetSubtype="16" fill="hold" nodeType="clickEffect">
                                  <p:stCondLst>
                                    <p:cond delay="0"/>
                                  </p:stCondLst>
                                  <p:childTnLst>
                                    <p:set>
                                      <p:cBhvr>
                                        <p:cTn id="140" dur="1" fill="hold">
                                          <p:stCondLst>
                                            <p:cond delay="0"/>
                                          </p:stCondLst>
                                        </p:cTn>
                                        <p:tgtEl>
                                          <p:spTgt spid="17410">
                                            <p:txEl>
                                              <p:pRg st="1" end="1"/>
                                            </p:txEl>
                                          </p:spTgt>
                                        </p:tgtEl>
                                        <p:attrNameLst>
                                          <p:attrName>style.visibility</p:attrName>
                                        </p:attrNameLst>
                                      </p:cBhvr>
                                      <p:to>
                                        <p:strVal val="visible"/>
                                      </p:to>
                                    </p:set>
                                    <p:animEffect transition="in" filter="circle(in)">
                                      <p:cBhvr>
                                        <p:cTn id="141" dur="2000"/>
                                        <p:tgtEl>
                                          <p:spTgt spid="17410">
                                            <p:txEl>
                                              <p:pRg st="1" end="1"/>
                                            </p:txEl>
                                          </p:spTgt>
                                        </p:tgtEl>
                                      </p:cBhvr>
                                    </p:animEffect>
                                  </p:childTnLst>
                                </p:cTn>
                              </p:par>
                            </p:childTnLst>
                          </p:cTn>
                        </p:par>
                      </p:childTnLst>
                    </p:cTn>
                  </p:par>
                  <p:par>
                    <p:cTn id="142" fill="hold">
                      <p:stCondLst>
                        <p:cond delay="indefinite"/>
                      </p:stCondLst>
                      <p:childTnLst>
                        <p:par>
                          <p:cTn id="143" fill="hold">
                            <p:stCondLst>
                              <p:cond delay="0"/>
                            </p:stCondLst>
                            <p:childTnLst>
                              <p:par>
                                <p:cTn id="144" presetID="6" presetClass="entr" presetSubtype="16" fill="hold" nodeType="clickEffect">
                                  <p:stCondLst>
                                    <p:cond delay="0"/>
                                  </p:stCondLst>
                                  <p:childTnLst>
                                    <p:set>
                                      <p:cBhvr>
                                        <p:cTn id="145" dur="1" fill="hold">
                                          <p:stCondLst>
                                            <p:cond delay="0"/>
                                          </p:stCondLst>
                                        </p:cTn>
                                        <p:tgtEl>
                                          <p:spTgt spid="17410">
                                            <p:txEl>
                                              <p:pRg st="2" end="2"/>
                                            </p:txEl>
                                          </p:spTgt>
                                        </p:tgtEl>
                                        <p:attrNameLst>
                                          <p:attrName>style.visibility</p:attrName>
                                        </p:attrNameLst>
                                      </p:cBhvr>
                                      <p:to>
                                        <p:strVal val="visible"/>
                                      </p:to>
                                    </p:set>
                                    <p:animEffect transition="in" filter="circle(in)">
                                      <p:cBhvr>
                                        <p:cTn id="146" dur="2000"/>
                                        <p:tgtEl>
                                          <p:spTgt spid="17410">
                                            <p:txEl>
                                              <p:pRg st="2" end="2"/>
                                            </p:txEl>
                                          </p:spTgt>
                                        </p:tgtEl>
                                      </p:cBhvr>
                                    </p:animEffect>
                                  </p:childTnLst>
                                </p:cTn>
                              </p:par>
                              <p:par>
                                <p:cTn id="147" presetID="6" presetClass="entr" presetSubtype="16" fill="hold" nodeType="withEffect">
                                  <p:stCondLst>
                                    <p:cond delay="0"/>
                                  </p:stCondLst>
                                  <p:childTnLst>
                                    <p:set>
                                      <p:cBhvr>
                                        <p:cTn id="148" dur="1" fill="hold">
                                          <p:stCondLst>
                                            <p:cond delay="0"/>
                                          </p:stCondLst>
                                        </p:cTn>
                                        <p:tgtEl>
                                          <p:spTgt spid="17410">
                                            <p:txEl>
                                              <p:pRg st="3" end="3"/>
                                            </p:txEl>
                                          </p:spTgt>
                                        </p:tgtEl>
                                        <p:attrNameLst>
                                          <p:attrName>style.visibility</p:attrName>
                                        </p:attrNameLst>
                                      </p:cBhvr>
                                      <p:to>
                                        <p:strVal val="visible"/>
                                      </p:to>
                                    </p:set>
                                    <p:animEffect transition="in" filter="circle(in)">
                                      <p:cBhvr>
                                        <p:cTn id="149" dur="2000"/>
                                        <p:tgtEl>
                                          <p:spTgt spid="17410">
                                            <p:txEl>
                                              <p:pRg st="3" end="3"/>
                                            </p:txEl>
                                          </p:spTgt>
                                        </p:tgtEl>
                                      </p:cBhvr>
                                    </p:animEffect>
                                  </p:childTnLst>
                                </p:cTn>
                              </p:par>
                              <p:par>
                                <p:cTn id="150" presetID="6" presetClass="entr" presetSubtype="16" fill="hold" nodeType="withEffect">
                                  <p:stCondLst>
                                    <p:cond delay="0"/>
                                  </p:stCondLst>
                                  <p:childTnLst>
                                    <p:set>
                                      <p:cBhvr>
                                        <p:cTn id="151" dur="1" fill="hold">
                                          <p:stCondLst>
                                            <p:cond delay="0"/>
                                          </p:stCondLst>
                                        </p:cTn>
                                        <p:tgtEl>
                                          <p:spTgt spid="17410">
                                            <p:txEl>
                                              <p:pRg st="4" end="4"/>
                                            </p:txEl>
                                          </p:spTgt>
                                        </p:tgtEl>
                                        <p:attrNameLst>
                                          <p:attrName>style.visibility</p:attrName>
                                        </p:attrNameLst>
                                      </p:cBhvr>
                                      <p:to>
                                        <p:strVal val="visible"/>
                                      </p:to>
                                    </p:set>
                                    <p:animEffect transition="in" filter="circle(in)">
                                      <p:cBhvr>
                                        <p:cTn id="152" dur="2000"/>
                                        <p:tgtEl>
                                          <p:spTgt spid="17410">
                                            <p:txEl>
                                              <p:pRg st="4" end="4"/>
                                            </p:txEl>
                                          </p:spTgt>
                                        </p:tgtEl>
                                      </p:cBhvr>
                                    </p:animEffect>
                                  </p:childTnLst>
                                </p:cTn>
                              </p:par>
                              <p:par>
                                <p:cTn id="153" presetID="6" presetClass="entr" presetSubtype="16" fill="hold" nodeType="withEffect">
                                  <p:stCondLst>
                                    <p:cond delay="0"/>
                                  </p:stCondLst>
                                  <p:childTnLst>
                                    <p:set>
                                      <p:cBhvr>
                                        <p:cTn id="154" dur="1" fill="hold">
                                          <p:stCondLst>
                                            <p:cond delay="0"/>
                                          </p:stCondLst>
                                        </p:cTn>
                                        <p:tgtEl>
                                          <p:spTgt spid="17410">
                                            <p:txEl>
                                              <p:pRg st="5" end="5"/>
                                            </p:txEl>
                                          </p:spTgt>
                                        </p:tgtEl>
                                        <p:attrNameLst>
                                          <p:attrName>style.visibility</p:attrName>
                                        </p:attrNameLst>
                                      </p:cBhvr>
                                      <p:to>
                                        <p:strVal val="visible"/>
                                      </p:to>
                                    </p:set>
                                    <p:animEffect transition="in" filter="circle(in)">
                                      <p:cBhvr>
                                        <p:cTn id="155" dur="2000"/>
                                        <p:tgtEl>
                                          <p:spTgt spid="17410">
                                            <p:txEl>
                                              <p:pRg st="5" end="5"/>
                                            </p:txEl>
                                          </p:spTgt>
                                        </p:tgtEl>
                                      </p:cBhvr>
                                    </p:animEffect>
                                  </p:childTnLst>
                                </p:cTn>
                              </p:par>
                            </p:childTnLst>
                          </p:cTn>
                        </p:par>
                      </p:childTnLst>
                    </p:cTn>
                  </p:par>
                  <p:par>
                    <p:cTn id="156" fill="hold">
                      <p:stCondLst>
                        <p:cond delay="indefinite"/>
                      </p:stCondLst>
                      <p:childTnLst>
                        <p:par>
                          <p:cTn id="157" fill="hold">
                            <p:stCondLst>
                              <p:cond delay="0"/>
                            </p:stCondLst>
                            <p:childTnLst>
                              <p:par>
                                <p:cTn id="158" presetID="6" presetClass="entr" presetSubtype="16" fill="hold" nodeType="clickEffect">
                                  <p:stCondLst>
                                    <p:cond delay="0"/>
                                  </p:stCondLst>
                                  <p:childTnLst>
                                    <p:set>
                                      <p:cBhvr>
                                        <p:cTn id="159" dur="1" fill="hold">
                                          <p:stCondLst>
                                            <p:cond delay="0"/>
                                          </p:stCondLst>
                                        </p:cTn>
                                        <p:tgtEl>
                                          <p:spTgt spid="17410">
                                            <p:txEl>
                                              <p:pRg st="6" end="6"/>
                                            </p:txEl>
                                          </p:spTgt>
                                        </p:tgtEl>
                                        <p:attrNameLst>
                                          <p:attrName>style.visibility</p:attrName>
                                        </p:attrNameLst>
                                      </p:cBhvr>
                                      <p:to>
                                        <p:strVal val="visible"/>
                                      </p:to>
                                    </p:set>
                                    <p:animEffect transition="in" filter="circle(in)">
                                      <p:cBhvr>
                                        <p:cTn id="160" dur="2000"/>
                                        <p:tgtEl>
                                          <p:spTgt spid="17410">
                                            <p:txEl>
                                              <p:pRg st="6" end="6"/>
                                            </p:txEl>
                                          </p:spTgt>
                                        </p:tgtEl>
                                      </p:cBhvr>
                                    </p:animEffect>
                                  </p:childTnLst>
                                </p:cTn>
                              </p:par>
                              <p:par>
                                <p:cTn id="161" presetID="6" presetClass="entr" presetSubtype="16" fill="hold" nodeType="withEffect">
                                  <p:stCondLst>
                                    <p:cond delay="0"/>
                                  </p:stCondLst>
                                  <p:childTnLst>
                                    <p:set>
                                      <p:cBhvr>
                                        <p:cTn id="162" dur="1" fill="hold">
                                          <p:stCondLst>
                                            <p:cond delay="0"/>
                                          </p:stCondLst>
                                        </p:cTn>
                                        <p:tgtEl>
                                          <p:spTgt spid="17410">
                                            <p:txEl>
                                              <p:pRg st="7" end="7"/>
                                            </p:txEl>
                                          </p:spTgt>
                                        </p:tgtEl>
                                        <p:attrNameLst>
                                          <p:attrName>style.visibility</p:attrName>
                                        </p:attrNameLst>
                                      </p:cBhvr>
                                      <p:to>
                                        <p:strVal val="visible"/>
                                      </p:to>
                                    </p:set>
                                    <p:animEffect transition="in" filter="circle(in)">
                                      <p:cBhvr>
                                        <p:cTn id="163" dur="2000"/>
                                        <p:tgtEl>
                                          <p:spTgt spid="17410">
                                            <p:txEl>
                                              <p:pRg st="7" end="7"/>
                                            </p:txEl>
                                          </p:spTgt>
                                        </p:tgtEl>
                                      </p:cBhvr>
                                    </p:animEffect>
                                  </p:childTnLst>
                                </p:cTn>
                              </p:par>
                              <p:par>
                                <p:cTn id="164" presetID="6" presetClass="entr" presetSubtype="16" fill="hold" nodeType="withEffect">
                                  <p:stCondLst>
                                    <p:cond delay="0"/>
                                  </p:stCondLst>
                                  <p:childTnLst>
                                    <p:set>
                                      <p:cBhvr>
                                        <p:cTn id="165" dur="1" fill="hold">
                                          <p:stCondLst>
                                            <p:cond delay="0"/>
                                          </p:stCondLst>
                                        </p:cTn>
                                        <p:tgtEl>
                                          <p:spTgt spid="17410">
                                            <p:txEl>
                                              <p:pRg st="8" end="8"/>
                                            </p:txEl>
                                          </p:spTgt>
                                        </p:tgtEl>
                                        <p:attrNameLst>
                                          <p:attrName>style.visibility</p:attrName>
                                        </p:attrNameLst>
                                      </p:cBhvr>
                                      <p:to>
                                        <p:strVal val="visible"/>
                                      </p:to>
                                    </p:set>
                                    <p:animEffect transition="in" filter="circle(in)">
                                      <p:cBhvr>
                                        <p:cTn id="166" dur="2000"/>
                                        <p:tgtEl>
                                          <p:spTgt spid="174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p:bldP spid="17414" grpId="0" animBg="1"/>
      <p:bldP spid="17415" grpId="0" animBg="1"/>
      <p:bldP spid="17416" grpId="0" animBg="1"/>
      <p:bldP spid="17417" grpId="0" animBg="1"/>
      <p:bldP spid="17418" grpId="0" animBg="1"/>
      <p:bldP spid="17419" grpId="0" animBg="1"/>
      <p:bldP spid="17420" grpId="0" animBg="1"/>
      <p:bldP spid="17421" grpId="0" animBg="1"/>
      <p:bldP spid="17422" grpId="0" animBg="1"/>
      <p:bldP spid="17423" grpId="0" animBg="1"/>
      <p:bldP spid="17424" grpId="0" animBg="1"/>
      <p:bldP spid="17425" grpId="0" animBg="1"/>
      <p:bldP spid="17426" grpId="0" animBg="1"/>
      <p:bldP spid="17427" grpId="0" animBg="1"/>
      <p:bldP spid="17428" grpId="0" animBg="1"/>
      <p:bldP spid="17429" grpId="0" animBg="1"/>
      <p:bldP spid="17430" grpId="0" animBg="1"/>
      <p:bldP spid="17431" grpId="0" animBg="1"/>
      <p:bldP spid="17432" grpId="0" animBg="1"/>
      <p:bldP spid="17433" grpId="0" animBg="1"/>
      <p:bldP spid="17434" grpId="0" animBg="1"/>
      <p:bldP spid="17435" grpId="0" animBg="1"/>
      <p:bldP spid="17436" grpId="0" animBg="1"/>
      <p:bldP spid="17437" grpId="0" animBg="1"/>
      <p:bldP spid="17438" grpId="0" animBg="1"/>
      <p:bldP spid="17439" grpId="0" animBg="1"/>
      <p:bldP spid="17440" grpId="0" animBg="1"/>
      <p:bldP spid="17441" grpId="0" animBg="1"/>
      <p:bldP spid="17442" grpId="0" animBg="1"/>
      <p:bldP spid="17443" grpId="0" animBg="1"/>
      <p:bldP spid="17444" grpId="0" animBg="1"/>
      <p:bldP spid="17445" grpId="0" animBg="1"/>
      <p:bldP spid="17446" grpId="0"/>
      <p:bldP spid="17447" grpId="0"/>
      <p:bldP spid="17448" grpId="0"/>
      <p:bldP spid="17449" grpId="0"/>
      <p:bldP spid="17450" grpId="0"/>
      <p:bldP spid="17451" grpId="0"/>
      <p:bldP spid="17452" grpId="0"/>
      <p:bldP spid="17453" grpId="0" animBg="1"/>
      <p:bldP spid="174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6056" y="529485"/>
            <a:ext cx="10515600" cy="5750545"/>
          </a:xfrm>
        </p:spPr>
        <p:txBody>
          <a:bodyPr>
            <a:normAutofit/>
          </a:bodyPr>
          <a:lstStyle/>
          <a:p>
            <a:pPr marL="0" indent="0">
              <a:buNone/>
            </a:pPr>
            <a:endParaRPr lang="en-US" altLang="en-US" b="1" dirty="0" smtClean="0">
              <a:latin typeface="Times New Roman" panose="02020603050405020304" pitchFamily="18" charset="0"/>
              <a:cs typeface="Times New Roman" panose="02020603050405020304" pitchFamily="18" charset="0"/>
            </a:endParaRPr>
          </a:p>
          <a:p>
            <a:pPr marL="0" indent="0">
              <a:buNone/>
            </a:pPr>
            <a:r>
              <a:rPr lang="en-US" altLang="en-US" b="1" u="sng" dirty="0">
                <a:solidFill>
                  <a:srgbClr val="0000CC"/>
                </a:solidFill>
                <a:latin typeface="Times New Roman" panose="02020603050405020304" pitchFamily="18" charset="0"/>
                <a:cs typeface="Times New Roman" panose="02020603050405020304" pitchFamily="18" charset="0"/>
              </a:rPr>
              <a:t>Using </a:t>
            </a:r>
            <a:r>
              <a:rPr lang="en-US" altLang="en-US" b="1" u="sng" dirty="0" smtClean="0">
                <a:solidFill>
                  <a:srgbClr val="0000CC"/>
                </a:solidFill>
                <a:latin typeface="Times New Roman" panose="02020603050405020304" pitchFamily="18" charset="0"/>
                <a:cs typeface="Times New Roman" panose="02020603050405020304" pitchFamily="18" charset="0"/>
              </a:rPr>
              <a:t>AW </a:t>
            </a:r>
            <a:endParaRPr lang="en-US" altLang="en-US" b="1" u="sng" dirty="0">
              <a:solidFill>
                <a:srgbClr val="0000CC"/>
              </a:solidFill>
              <a:latin typeface="Times New Roman" panose="02020603050405020304" pitchFamily="18" charset="0"/>
              <a:cs typeface="Times New Roman" panose="02020603050405020304" pitchFamily="18" charset="0"/>
            </a:endParaRPr>
          </a:p>
          <a:p>
            <a:pPr marL="0" indent="0">
              <a:buNone/>
            </a:pPr>
            <a:endParaRPr lang="en-US" altLang="en-US" b="1" dirty="0">
              <a:latin typeface="Times New Roman" panose="02020603050405020304" pitchFamily="18" charset="0"/>
              <a:cs typeface="Times New Roman" panose="02020603050405020304" pitchFamily="18" charset="0"/>
            </a:endParaRPr>
          </a:p>
          <a:p>
            <a:pPr marL="0" indent="0">
              <a:lnSpc>
                <a:spcPct val="100000"/>
              </a:lnSpc>
              <a:buNone/>
            </a:pPr>
            <a:r>
              <a:rPr lang="en-US" altLang="en-US" b="1" dirty="0" smtClean="0">
                <a:latin typeface="Times New Roman" panose="02020603050405020304" pitchFamily="18" charset="0"/>
                <a:cs typeface="Times New Roman" panose="02020603050405020304" pitchFamily="18" charset="0"/>
              </a:rPr>
              <a:t>AW</a:t>
            </a:r>
            <a:r>
              <a:rPr lang="en-US" altLang="en-US" b="1" baseline="-25000" dirty="0" smtClean="0">
                <a:latin typeface="Times New Roman" panose="02020603050405020304" pitchFamily="18" charset="0"/>
                <a:cs typeface="Times New Roman" panose="02020603050405020304" pitchFamily="18" charset="0"/>
              </a:rPr>
              <a:t>1</a:t>
            </a:r>
            <a:r>
              <a:rPr lang="en-US" altLang="en-US" b="1" dirty="0" smtClean="0">
                <a:latin typeface="Times New Roman" panose="02020603050405020304" pitchFamily="18" charset="0"/>
                <a:cs typeface="Times New Roman" panose="02020603050405020304" pitchFamily="18" charset="0"/>
              </a:rPr>
              <a:t>(12</a:t>
            </a:r>
            <a:r>
              <a:rPr lang="en-US" altLang="en-US" b="1" dirty="0">
                <a:latin typeface="Times New Roman" panose="02020603050405020304" pitchFamily="18" charset="0"/>
                <a:cs typeface="Times New Roman" panose="02020603050405020304" pitchFamily="18" charset="0"/>
              </a:rPr>
              <a:t>%)</a:t>
            </a:r>
            <a:r>
              <a:rPr lang="en-US" altLang="en-US" b="1" baseline="-25000"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R – E – CR </a:t>
            </a:r>
          </a:p>
          <a:p>
            <a:pPr marL="0" indent="0">
              <a:lnSpc>
                <a:spcPct val="100000"/>
              </a:lnSpc>
              <a:buNone/>
            </a:pPr>
            <a:r>
              <a:rPr lang="en-US" b="1" dirty="0">
                <a:latin typeface="Times New Roman" panose="02020603050405020304" pitchFamily="18" charset="0"/>
                <a:cs typeface="Times New Roman" panose="02020603050405020304" pitchFamily="18" charset="0"/>
              </a:rPr>
              <a:t> </a:t>
            </a:r>
          </a:p>
          <a:p>
            <a:pPr marL="0" indent="0">
              <a:lnSpc>
                <a:spcPct val="100000"/>
              </a:lnSpc>
              <a:buNone/>
            </a:pPr>
            <a:r>
              <a:rPr lang="en-US" b="1" dirty="0" smtClean="0">
                <a:latin typeface="Times New Roman" panose="02020603050405020304" pitchFamily="18" charset="0"/>
                <a:cs typeface="Times New Roman" panose="02020603050405020304" pitchFamily="18" charset="0"/>
              </a:rPr>
              <a:t>CR (12%) = $ 269,000 (A/P , 12%, 5) - $ 1,00,000 (A/F, 12%, 5) </a:t>
            </a: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a:t>
            </a:r>
            <a:r>
              <a:rPr lang="en-US" b="1" dirty="0">
                <a:latin typeface="Times New Roman" panose="02020603050405020304" pitchFamily="18" charset="0"/>
                <a:cs typeface="Times New Roman" panose="02020603050405020304" pitchFamily="18" charset="0"/>
              </a:rPr>
              <a:t>$ 269,000 </a:t>
            </a:r>
            <a:r>
              <a:rPr lang="en-US" b="1" dirty="0" smtClean="0">
                <a:latin typeface="Times New Roman" panose="02020603050405020304" pitchFamily="18" charset="0"/>
                <a:cs typeface="Times New Roman" panose="02020603050405020304" pitchFamily="18" charset="0"/>
              </a:rPr>
              <a:t>* 0.2774 - </a:t>
            </a:r>
            <a:r>
              <a:rPr lang="en-US" b="1" dirty="0">
                <a:latin typeface="Times New Roman" panose="02020603050405020304" pitchFamily="18" charset="0"/>
                <a:cs typeface="Times New Roman" panose="02020603050405020304" pitchFamily="18" charset="0"/>
              </a:rPr>
              <a:t>$ 1,00,000 </a:t>
            </a:r>
            <a:r>
              <a:rPr lang="en-US" b="1" dirty="0" smtClean="0">
                <a:latin typeface="Times New Roman" panose="02020603050405020304" pitchFamily="18" charset="0"/>
                <a:cs typeface="Times New Roman" panose="02020603050405020304" pitchFamily="18" charset="0"/>
              </a:rPr>
              <a:t>* 0.1574 </a:t>
            </a: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$ 58,880.6 </a:t>
            </a:r>
          </a:p>
          <a:p>
            <a:pPr marL="0" lvl="0" indent="0">
              <a:lnSpc>
                <a:spcPct val="100000"/>
              </a:lnSpc>
              <a:buNone/>
            </a:pPr>
            <a:r>
              <a:rPr lang="en-US" altLang="en-US" b="1" dirty="0">
                <a:latin typeface="Times New Roman" panose="02020603050405020304" pitchFamily="18" charset="0"/>
                <a:cs typeface="Times New Roman" panose="02020603050405020304" pitchFamily="18" charset="0"/>
              </a:rPr>
              <a:t>AW</a:t>
            </a:r>
            <a:r>
              <a:rPr lang="en-US" altLang="en-US" b="1" baseline="-25000" dirty="0">
                <a:latin typeface="Times New Roman" panose="02020603050405020304" pitchFamily="18" charset="0"/>
                <a:cs typeface="Times New Roman" panose="02020603050405020304" pitchFamily="18" charset="0"/>
              </a:rPr>
              <a:t>1</a:t>
            </a:r>
            <a:r>
              <a:rPr lang="en-US" altLang="en-US" b="1" dirty="0">
                <a:latin typeface="Times New Roman" panose="02020603050405020304" pitchFamily="18" charset="0"/>
                <a:cs typeface="Times New Roman" panose="02020603050405020304" pitchFamily="18" charset="0"/>
              </a:rPr>
              <a:t>(12</a:t>
            </a:r>
            <a:r>
              <a:rPr lang="en-US" altLang="en-US" b="1" dirty="0" smtClean="0">
                <a:latin typeface="Times New Roman" panose="02020603050405020304" pitchFamily="18" charset="0"/>
                <a:cs typeface="Times New Roman" panose="02020603050405020304" pitchFamily="18" charset="0"/>
              </a:rPr>
              <a:t>%) = </a:t>
            </a:r>
            <a:r>
              <a:rPr lang="en-US" b="1" dirty="0">
                <a:latin typeface="Times New Roman" pitchFamily="18" charset="0"/>
                <a:cs typeface="Times New Roman" pitchFamily="18" charset="0"/>
              </a:rPr>
              <a:t>$</a:t>
            </a:r>
            <a:r>
              <a:rPr lang="en-US" b="1" dirty="0" smtClean="0">
                <a:latin typeface="Times New Roman" pitchFamily="18" charset="0"/>
                <a:cs typeface="Times New Roman" pitchFamily="18" charset="0"/>
              </a:rPr>
              <a:t>81,500 – 0 - </a:t>
            </a:r>
            <a:r>
              <a:rPr lang="en-US" b="1" dirty="0">
                <a:latin typeface="Times New Roman" panose="02020603050405020304" pitchFamily="18" charset="0"/>
                <a:cs typeface="Times New Roman" panose="02020603050405020304" pitchFamily="18" charset="0"/>
              </a:rPr>
              <a:t>$ 58,880.6 </a:t>
            </a:r>
            <a:endParaRPr lang="en-US" b="1" dirty="0" smtClean="0">
              <a:latin typeface="Times New Roman" panose="02020603050405020304" pitchFamily="18" charset="0"/>
              <a:cs typeface="Times New Roman" panose="02020603050405020304" pitchFamily="18" charset="0"/>
            </a:endParaRPr>
          </a:p>
          <a:p>
            <a:pPr marL="0" lv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$ 22619. 4 </a:t>
            </a:r>
            <a:endParaRPr lang="en-US" b="1" dirty="0">
              <a:latin typeface="Arial" charset="0"/>
              <a:cs typeface="Arial" charset="0"/>
            </a:endParaRPr>
          </a:p>
          <a:p>
            <a:pPr marL="0" indent="0">
              <a:buNone/>
            </a:pPr>
            <a:endParaRPr lang="en-US" dirty="0"/>
          </a:p>
        </p:txBody>
      </p:sp>
    </p:spTree>
    <p:extLst>
      <p:ext uri="{BB962C8B-B14F-4D97-AF65-F5344CB8AC3E}">
        <p14:creationId xmlns:p14="http://schemas.microsoft.com/office/powerpoint/2010/main" val="16320963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a:extLst>
              <a:ext uri="{FF2B5EF4-FFF2-40B4-BE49-F238E27FC236}">
                <a16:creationId xmlns="" xmlns:a16="http://schemas.microsoft.com/office/drawing/2014/main" id="{6A149CB7-CFBB-4016-9B32-790E4D2D2890}"/>
              </a:ext>
            </a:extLst>
          </p:cNvPr>
          <p:cNvSpPr>
            <a:spLocks noGrp="1" noChangeArrowheads="1"/>
          </p:cNvSpPr>
          <p:nvPr>
            <p:ph idx="1"/>
          </p:nvPr>
        </p:nvSpPr>
        <p:spPr>
          <a:xfrm>
            <a:off x="206815" y="348024"/>
            <a:ext cx="9346221" cy="6009860"/>
          </a:xfrm>
        </p:spPr>
        <p:txBody>
          <a:bodyPr/>
          <a:lstStyle/>
          <a:p>
            <a:pPr eaLnBrk="1" hangingPunct="1">
              <a:lnSpc>
                <a:spcPct val="100000"/>
              </a:lnSpc>
              <a:buFontTx/>
              <a:buNone/>
            </a:pPr>
            <a:r>
              <a:rPr lang="en-US" altLang="en-US" sz="2800" b="1" u="sng" dirty="0">
                <a:solidFill>
                  <a:srgbClr val="0000CC"/>
                </a:solidFill>
                <a:latin typeface="Times New Roman" panose="02020603050405020304" pitchFamily="18" charset="0"/>
                <a:cs typeface="Times New Roman" panose="02020603050405020304" pitchFamily="18" charset="0"/>
              </a:rPr>
              <a:t>Option 2</a:t>
            </a:r>
          </a:p>
          <a:p>
            <a:pPr>
              <a:lnSpc>
                <a:spcPct val="100000"/>
              </a:lnSpc>
              <a:buNone/>
            </a:pPr>
            <a:r>
              <a:rPr lang="en-US" altLang="en-US" b="1" u="sng" dirty="0">
                <a:solidFill>
                  <a:srgbClr val="0000CC"/>
                </a:solidFill>
                <a:latin typeface="Times New Roman" panose="02020603050405020304" pitchFamily="18" charset="0"/>
                <a:cs typeface="Times New Roman" panose="02020603050405020304" pitchFamily="18" charset="0"/>
              </a:rPr>
              <a:t>Using PW </a:t>
            </a:r>
          </a:p>
          <a:p>
            <a:pPr eaLnBrk="1" hangingPunct="1">
              <a:lnSpc>
                <a:spcPct val="100000"/>
              </a:lnSpc>
              <a:buFontTx/>
              <a:buNone/>
            </a:pPr>
            <a:r>
              <a:rPr lang="en-US" altLang="en-US" sz="2800" b="1" dirty="0" smtClean="0">
                <a:latin typeface="Times New Roman" panose="02020603050405020304" pitchFamily="18" charset="0"/>
                <a:cs typeface="Times New Roman" panose="02020603050405020304" pitchFamily="18" charset="0"/>
              </a:rPr>
              <a:t>PW</a:t>
            </a:r>
            <a:r>
              <a:rPr lang="en-US" altLang="en-US" sz="2800" b="1" baseline="-25000" dirty="0" smtClean="0">
                <a:latin typeface="Times New Roman" panose="02020603050405020304" pitchFamily="18" charset="0"/>
                <a:cs typeface="Times New Roman" panose="02020603050405020304" pitchFamily="18" charset="0"/>
              </a:rPr>
              <a:t>2</a:t>
            </a:r>
            <a:r>
              <a:rPr lang="en-US" altLang="en-US" sz="2800" b="1" dirty="0" smtClean="0">
                <a:latin typeface="Times New Roman" panose="02020603050405020304" pitchFamily="18" charset="0"/>
                <a:cs typeface="Times New Roman" panose="02020603050405020304" pitchFamily="18" charset="0"/>
              </a:rPr>
              <a:t>(12</a:t>
            </a:r>
            <a:r>
              <a:rPr lang="en-US" altLang="en-US" sz="2800" b="1" dirty="0">
                <a:latin typeface="Times New Roman" panose="02020603050405020304" pitchFamily="18" charset="0"/>
                <a:cs typeface="Times New Roman" panose="02020603050405020304" pitchFamily="18" charset="0"/>
              </a:rPr>
              <a:t>%)</a:t>
            </a:r>
            <a:r>
              <a:rPr lang="en-US" altLang="en-US" sz="2800" b="1" baseline="-25000"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-$ 319,000 </a:t>
            </a:r>
            <a:r>
              <a:rPr lang="en-US" altLang="en-US" sz="2800" b="1" dirty="0">
                <a:latin typeface="Times New Roman" panose="02020603050405020304" pitchFamily="18" charset="0"/>
                <a:cs typeface="Times New Roman" panose="02020603050405020304" pitchFamily="18" charset="0"/>
              </a:rPr>
              <a:t>+ $88,500( P/A,12%,5) + </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$ 120,000 (P/F, 12% 5)</a:t>
            </a:r>
          </a:p>
          <a:p>
            <a:pPr eaLnBrk="1" hangingPunct="1">
              <a:lnSpc>
                <a:spcPct val="100000"/>
              </a:lnSpc>
              <a:buFontTx/>
              <a:buNone/>
            </a:pPr>
            <a:r>
              <a:rPr lang="en-US" altLang="en-US" sz="2800" b="1" dirty="0">
                <a:latin typeface="Times New Roman" panose="02020603050405020304" pitchFamily="18" charset="0"/>
                <a:cs typeface="Times New Roman" panose="02020603050405020304" pitchFamily="18" charset="0"/>
              </a:rPr>
              <a:t>PW</a:t>
            </a:r>
            <a:r>
              <a:rPr lang="en-US" altLang="en-US" sz="2800" b="1" baseline="-25000" dirty="0">
                <a:latin typeface="Times New Roman" panose="02020603050405020304" pitchFamily="18" charset="0"/>
                <a:cs typeface="Times New Roman" panose="02020603050405020304" pitchFamily="18" charset="0"/>
              </a:rPr>
              <a:t>2</a:t>
            </a:r>
            <a:r>
              <a:rPr lang="en-US" altLang="en-US" sz="2800" b="1" dirty="0">
                <a:latin typeface="Times New Roman" panose="02020603050405020304" pitchFamily="18" charset="0"/>
                <a:cs typeface="Times New Roman" panose="02020603050405020304" pitchFamily="18" charset="0"/>
              </a:rPr>
              <a:t>(12%)</a:t>
            </a:r>
            <a:r>
              <a:rPr lang="en-US" altLang="en-US" sz="2800" b="1" baseline="-25000"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$ 67,314</a:t>
            </a:r>
            <a:endParaRPr lang="en-US" altLang="en-US" sz="2800" b="1" dirty="0">
              <a:latin typeface="Times New Roman" panose="02020603050405020304" pitchFamily="18" charset="0"/>
              <a:cs typeface="Times New Roman" panose="02020603050405020304" pitchFamily="18" charset="0"/>
            </a:endParaRPr>
          </a:p>
          <a:p>
            <a:pPr marL="0" indent="0">
              <a:lnSpc>
                <a:spcPct val="100000"/>
              </a:lnSpc>
              <a:buNone/>
            </a:pPr>
            <a:r>
              <a:rPr lang="en-US" altLang="en-US" b="1" u="sng" dirty="0">
                <a:solidFill>
                  <a:srgbClr val="0000CC"/>
                </a:solidFill>
                <a:latin typeface="Times New Roman" panose="02020603050405020304" pitchFamily="18" charset="0"/>
                <a:cs typeface="Times New Roman" panose="02020603050405020304" pitchFamily="18" charset="0"/>
              </a:rPr>
              <a:t>Using </a:t>
            </a:r>
            <a:r>
              <a:rPr lang="en-US" altLang="en-US" b="1" u="sng" dirty="0" smtClean="0">
                <a:solidFill>
                  <a:srgbClr val="0000CC"/>
                </a:solidFill>
                <a:latin typeface="Times New Roman" panose="02020603050405020304" pitchFamily="18" charset="0"/>
                <a:cs typeface="Times New Roman" panose="02020603050405020304" pitchFamily="18" charset="0"/>
              </a:rPr>
              <a:t>FW </a:t>
            </a:r>
            <a:endParaRPr lang="en-US" altLang="en-US" sz="2800" b="1" dirty="0">
              <a:latin typeface="Times New Roman" panose="02020603050405020304" pitchFamily="18" charset="0"/>
              <a:cs typeface="Times New Roman" panose="02020603050405020304" pitchFamily="18" charset="0"/>
            </a:endParaRPr>
          </a:p>
          <a:p>
            <a:pPr marL="0" indent="0">
              <a:lnSpc>
                <a:spcPct val="100000"/>
              </a:lnSpc>
              <a:buNone/>
            </a:pPr>
            <a:r>
              <a:rPr lang="en-US" altLang="en-US" sz="2800" b="1" dirty="0">
                <a:latin typeface="Times New Roman" panose="02020603050405020304" pitchFamily="18" charset="0"/>
                <a:cs typeface="Times New Roman" panose="02020603050405020304" pitchFamily="18" charset="0"/>
              </a:rPr>
              <a:t>FW</a:t>
            </a:r>
            <a:r>
              <a:rPr lang="en-US" altLang="en-US" sz="2800" b="1" baseline="-25000" dirty="0">
                <a:latin typeface="Times New Roman" panose="02020603050405020304" pitchFamily="18" charset="0"/>
                <a:cs typeface="Times New Roman" panose="02020603050405020304" pitchFamily="18" charset="0"/>
              </a:rPr>
              <a:t>2</a:t>
            </a:r>
            <a:r>
              <a:rPr lang="en-US" altLang="en-US" sz="2800" b="1" dirty="0">
                <a:latin typeface="Times New Roman" panose="02020603050405020304" pitchFamily="18" charset="0"/>
                <a:cs typeface="Times New Roman" panose="02020603050405020304" pitchFamily="18" charset="0"/>
              </a:rPr>
              <a:t>(12%) </a:t>
            </a:r>
            <a:r>
              <a:rPr lang="en-US" sz="2800" b="1" dirty="0" smtClean="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cs typeface="Times New Roman" panose="02020603050405020304" pitchFamily="18" charset="0"/>
              </a:rPr>
              <a:t>, 19,000(F/P, 12%, 5) </a:t>
            </a:r>
            <a:r>
              <a:rPr lang="en-US" sz="2800" b="1" dirty="0" smtClean="0">
                <a:latin typeface="Times New Roman" panose="02020603050405020304" pitchFamily="18" charset="0"/>
                <a:cs typeface="Times New Roman" panose="02020603050405020304" pitchFamily="18" charset="0"/>
              </a:rPr>
              <a:t>+</a:t>
            </a:r>
            <a:r>
              <a:rPr lang="en-US" altLang="en-US"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88,500(F/A</a:t>
            </a:r>
            <a:r>
              <a:rPr lang="en-US" sz="2800" b="1" dirty="0">
                <a:latin typeface="Times New Roman" panose="02020603050405020304" pitchFamily="18" charset="0"/>
                <a:cs typeface="Times New Roman" panose="02020603050405020304" pitchFamily="18" charset="0"/>
              </a:rPr>
              <a:t>, 12%, 5) + 1, 2 0,000 </a:t>
            </a:r>
            <a:endParaRPr lang="en-AU" sz="2800" b="1" dirty="0">
              <a:latin typeface="Times New Roman" panose="02020603050405020304" pitchFamily="18" charset="0"/>
              <a:cs typeface="Times New Roman" panose="02020603050405020304" pitchFamily="18" charset="0"/>
            </a:endParaRPr>
          </a:p>
          <a:p>
            <a:pPr marL="0" indent="0">
              <a:lnSpc>
                <a:spcPct val="100000"/>
              </a:lnSpc>
              <a:buNone/>
            </a:pPr>
            <a:r>
              <a:rPr lang="en-US" sz="2800" b="1" dirty="0">
                <a:latin typeface="Times New Roman" panose="02020603050405020304" pitchFamily="18" charset="0"/>
                <a:cs typeface="Times New Roman" panose="02020603050405020304" pitchFamily="18" charset="0"/>
              </a:rPr>
              <a:t>  = - </a:t>
            </a:r>
            <a:r>
              <a:rPr lang="en-US" altLang="en-US"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5</a:t>
            </a:r>
            <a:r>
              <a:rPr lang="en-US" sz="2800" b="1" dirty="0">
                <a:latin typeface="Times New Roman" panose="02020603050405020304" pitchFamily="18" charset="0"/>
                <a:cs typeface="Times New Roman" panose="02020603050405020304" pitchFamily="18" charset="0"/>
              </a:rPr>
              <a:t>, 62,187 + </a:t>
            </a:r>
            <a:r>
              <a:rPr lang="en-US" altLang="en-US"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5</a:t>
            </a:r>
            <a:r>
              <a:rPr lang="en-US" sz="2800" b="1" dirty="0">
                <a:latin typeface="Times New Roman" panose="02020603050405020304" pitchFamily="18" charset="0"/>
                <a:cs typeface="Times New Roman" panose="02020603050405020304" pitchFamily="18" charset="0"/>
              </a:rPr>
              <a:t>, 62,227+ </a:t>
            </a:r>
            <a:r>
              <a:rPr lang="en-US" altLang="en-US"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1</a:t>
            </a:r>
            <a:r>
              <a:rPr lang="en-US" sz="2800" b="1" dirty="0">
                <a:latin typeface="Times New Roman" panose="02020603050405020304" pitchFamily="18" charset="0"/>
                <a:cs typeface="Times New Roman" panose="02020603050405020304" pitchFamily="18" charset="0"/>
              </a:rPr>
              <a:t>, 20,000 </a:t>
            </a:r>
            <a:endParaRPr lang="en-AU" sz="2800" b="1" dirty="0">
              <a:latin typeface="Times New Roman" panose="02020603050405020304" pitchFamily="18" charset="0"/>
              <a:cs typeface="Times New Roman" panose="02020603050405020304" pitchFamily="18" charset="0"/>
            </a:endParaRPr>
          </a:p>
          <a:p>
            <a:pPr marL="0" indent="0">
              <a:lnSpc>
                <a:spcPct val="100000"/>
              </a:lnSpc>
              <a:buNone/>
            </a:pPr>
            <a:r>
              <a:rPr lang="en-US" sz="2800" b="1" dirty="0">
                <a:latin typeface="Times New Roman" panose="02020603050405020304" pitchFamily="18" charset="0"/>
                <a:cs typeface="Times New Roman" panose="02020603050405020304" pitchFamily="18" charset="0"/>
              </a:rPr>
              <a:t>  = $1, 20, 040</a:t>
            </a:r>
            <a:endParaRPr lang="en-AU" sz="2800" b="1" dirty="0">
              <a:latin typeface="Times New Roman" panose="02020603050405020304" pitchFamily="18" charset="0"/>
              <a:cs typeface="Times New Roman" panose="02020603050405020304" pitchFamily="18" charset="0"/>
            </a:endParaRPr>
          </a:p>
          <a:p>
            <a:pPr eaLnBrk="1" hangingPunct="1">
              <a:buFontTx/>
              <a:buNone/>
            </a:pPr>
            <a:endParaRPr lang="en-US" altLang="en-US" sz="2800" b="1" dirty="0"/>
          </a:p>
          <a:p>
            <a:pPr eaLnBrk="1" hangingPunct="1"/>
            <a:endParaRPr lang="en-US" altLang="en-US" dirty="0"/>
          </a:p>
        </p:txBody>
      </p:sp>
      <p:sp>
        <p:nvSpPr>
          <p:cNvPr id="2" name="Line 4">
            <a:extLst>
              <a:ext uri="{FF2B5EF4-FFF2-40B4-BE49-F238E27FC236}">
                <a16:creationId xmlns="" xmlns:a16="http://schemas.microsoft.com/office/drawing/2014/main" id="{51CDB8F3-8EA4-4BB5-ADA6-736247DB9691}"/>
              </a:ext>
            </a:extLst>
          </p:cNvPr>
          <p:cNvSpPr>
            <a:spLocks noChangeShapeType="1"/>
          </p:cNvSpPr>
          <p:nvPr/>
        </p:nvSpPr>
        <p:spPr bwMode="auto">
          <a:xfrm>
            <a:off x="8046791" y="5037338"/>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 name="Line 5">
            <a:extLst>
              <a:ext uri="{FF2B5EF4-FFF2-40B4-BE49-F238E27FC236}">
                <a16:creationId xmlns="" xmlns:a16="http://schemas.microsoft.com/office/drawing/2014/main" id="{BC6685EC-C2A1-42FB-8649-611EBE2DCBBE}"/>
              </a:ext>
            </a:extLst>
          </p:cNvPr>
          <p:cNvSpPr>
            <a:spLocks noChangeShapeType="1"/>
          </p:cNvSpPr>
          <p:nvPr/>
        </p:nvSpPr>
        <p:spPr bwMode="auto">
          <a:xfrm>
            <a:off x="8046791" y="5037338"/>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 name="Text Box 6">
            <a:extLst>
              <a:ext uri="{FF2B5EF4-FFF2-40B4-BE49-F238E27FC236}">
                <a16:creationId xmlns="" xmlns:a16="http://schemas.microsoft.com/office/drawing/2014/main" id="{8E499886-36F1-4EF8-AB64-3E4AE76123C1}"/>
              </a:ext>
            </a:extLst>
          </p:cNvPr>
          <p:cNvSpPr txBox="1">
            <a:spLocks noChangeArrowheads="1"/>
          </p:cNvSpPr>
          <p:nvPr/>
        </p:nvSpPr>
        <p:spPr bwMode="auto">
          <a:xfrm>
            <a:off x="7818191" y="4884939"/>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0</a:t>
            </a:r>
          </a:p>
        </p:txBody>
      </p:sp>
      <p:sp>
        <p:nvSpPr>
          <p:cNvPr id="5" name="Line 7">
            <a:extLst>
              <a:ext uri="{FF2B5EF4-FFF2-40B4-BE49-F238E27FC236}">
                <a16:creationId xmlns="" xmlns:a16="http://schemas.microsoft.com/office/drawing/2014/main" id="{66F6B6D5-F1ED-4312-8BDB-9506EBDB5D67}"/>
              </a:ext>
            </a:extLst>
          </p:cNvPr>
          <p:cNvSpPr>
            <a:spLocks noChangeShapeType="1"/>
          </p:cNvSpPr>
          <p:nvPr/>
        </p:nvSpPr>
        <p:spPr bwMode="auto">
          <a:xfrm flipV="1">
            <a:off x="85039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 name="Line 8">
            <a:extLst>
              <a:ext uri="{FF2B5EF4-FFF2-40B4-BE49-F238E27FC236}">
                <a16:creationId xmlns="" xmlns:a16="http://schemas.microsoft.com/office/drawing/2014/main" id="{ED596C39-6524-4D54-9A94-E58C97DBBB5B}"/>
              </a:ext>
            </a:extLst>
          </p:cNvPr>
          <p:cNvSpPr>
            <a:spLocks noChangeShapeType="1"/>
          </p:cNvSpPr>
          <p:nvPr/>
        </p:nvSpPr>
        <p:spPr bwMode="auto">
          <a:xfrm flipV="1">
            <a:off x="89611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 name="Line 9">
            <a:extLst>
              <a:ext uri="{FF2B5EF4-FFF2-40B4-BE49-F238E27FC236}">
                <a16:creationId xmlns="" xmlns:a16="http://schemas.microsoft.com/office/drawing/2014/main" id="{2829F241-DA48-40AC-B98F-69C341FBAD3A}"/>
              </a:ext>
            </a:extLst>
          </p:cNvPr>
          <p:cNvSpPr>
            <a:spLocks noChangeShapeType="1"/>
          </p:cNvSpPr>
          <p:nvPr/>
        </p:nvSpPr>
        <p:spPr bwMode="auto">
          <a:xfrm flipV="1">
            <a:off x="94183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 name="Line 10">
            <a:extLst>
              <a:ext uri="{FF2B5EF4-FFF2-40B4-BE49-F238E27FC236}">
                <a16:creationId xmlns="" xmlns:a16="http://schemas.microsoft.com/office/drawing/2014/main" id="{5B943633-B0F1-416D-9C55-71062A187CFB}"/>
              </a:ext>
            </a:extLst>
          </p:cNvPr>
          <p:cNvSpPr>
            <a:spLocks noChangeShapeType="1"/>
          </p:cNvSpPr>
          <p:nvPr/>
        </p:nvSpPr>
        <p:spPr bwMode="auto">
          <a:xfrm flipV="1">
            <a:off x="98755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 name="Line 11">
            <a:extLst>
              <a:ext uri="{FF2B5EF4-FFF2-40B4-BE49-F238E27FC236}">
                <a16:creationId xmlns="" xmlns:a16="http://schemas.microsoft.com/office/drawing/2014/main" id="{28DB26C2-5820-4AFE-A997-96D163E40F27}"/>
              </a:ext>
            </a:extLst>
          </p:cNvPr>
          <p:cNvSpPr>
            <a:spLocks noChangeShapeType="1"/>
          </p:cNvSpPr>
          <p:nvPr/>
        </p:nvSpPr>
        <p:spPr bwMode="auto">
          <a:xfrm flipV="1">
            <a:off x="103327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 name="Line 12">
            <a:extLst>
              <a:ext uri="{FF2B5EF4-FFF2-40B4-BE49-F238E27FC236}">
                <a16:creationId xmlns="" xmlns:a16="http://schemas.microsoft.com/office/drawing/2014/main" id="{8EA1CB2A-8FDE-4F89-B52A-E593CAB2656E}"/>
              </a:ext>
            </a:extLst>
          </p:cNvPr>
          <p:cNvSpPr>
            <a:spLocks noChangeShapeType="1"/>
          </p:cNvSpPr>
          <p:nvPr/>
        </p:nvSpPr>
        <p:spPr bwMode="auto">
          <a:xfrm>
            <a:off x="8046791" y="5037338"/>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1" name="Line 13">
            <a:extLst>
              <a:ext uri="{FF2B5EF4-FFF2-40B4-BE49-F238E27FC236}">
                <a16:creationId xmlns="" xmlns:a16="http://schemas.microsoft.com/office/drawing/2014/main" id="{60EA70B9-8332-4EF8-8A3F-E3071FC9EEC1}"/>
              </a:ext>
            </a:extLst>
          </p:cNvPr>
          <p:cNvSpPr>
            <a:spLocks noChangeShapeType="1"/>
          </p:cNvSpPr>
          <p:nvPr/>
        </p:nvSpPr>
        <p:spPr bwMode="auto">
          <a:xfrm>
            <a:off x="8046791" y="5037338"/>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 name="Line 14">
            <a:extLst>
              <a:ext uri="{FF2B5EF4-FFF2-40B4-BE49-F238E27FC236}">
                <a16:creationId xmlns="" xmlns:a16="http://schemas.microsoft.com/office/drawing/2014/main" id="{08427748-7F1F-4400-BF32-0B8214DD81C5}"/>
              </a:ext>
            </a:extLst>
          </p:cNvPr>
          <p:cNvSpPr>
            <a:spLocks noChangeShapeType="1"/>
          </p:cNvSpPr>
          <p:nvPr/>
        </p:nvSpPr>
        <p:spPr bwMode="auto">
          <a:xfrm flipV="1">
            <a:off x="85039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3" name="Line 15">
            <a:extLst>
              <a:ext uri="{FF2B5EF4-FFF2-40B4-BE49-F238E27FC236}">
                <a16:creationId xmlns="" xmlns:a16="http://schemas.microsoft.com/office/drawing/2014/main" id="{673F0391-5FCA-4374-85A8-BB5A8645F627}"/>
              </a:ext>
            </a:extLst>
          </p:cNvPr>
          <p:cNvSpPr>
            <a:spLocks noChangeShapeType="1"/>
          </p:cNvSpPr>
          <p:nvPr/>
        </p:nvSpPr>
        <p:spPr bwMode="auto">
          <a:xfrm>
            <a:off x="8046791" y="5037338"/>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4" name="Line 16">
            <a:extLst>
              <a:ext uri="{FF2B5EF4-FFF2-40B4-BE49-F238E27FC236}">
                <a16:creationId xmlns="" xmlns:a16="http://schemas.microsoft.com/office/drawing/2014/main" id="{596ECB87-EA12-49BD-92C5-072E705F4B16}"/>
              </a:ext>
            </a:extLst>
          </p:cNvPr>
          <p:cNvSpPr>
            <a:spLocks noChangeShapeType="1"/>
          </p:cNvSpPr>
          <p:nvPr/>
        </p:nvSpPr>
        <p:spPr bwMode="auto">
          <a:xfrm>
            <a:off x="8046791" y="5037338"/>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5" name="Line 17">
            <a:extLst>
              <a:ext uri="{FF2B5EF4-FFF2-40B4-BE49-F238E27FC236}">
                <a16:creationId xmlns="" xmlns:a16="http://schemas.microsoft.com/office/drawing/2014/main" id="{9E9FEA40-EC44-42D3-8856-8922E4B34F17}"/>
              </a:ext>
            </a:extLst>
          </p:cNvPr>
          <p:cNvSpPr>
            <a:spLocks noChangeShapeType="1"/>
          </p:cNvSpPr>
          <p:nvPr/>
        </p:nvSpPr>
        <p:spPr bwMode="auto">
          <a:xfrm flipV="1">
            <a:off x="89611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6" name="Line 18">
            <a:extLst>
              <a:ext uri="{FF2B5EF4-FFF2-40B4-BE49-F238E27FC236}">
                <a16:creationId xmlns="" xmlns:a16="http://schemas.microsoft.com/office/drawing/2014/main" id="{CF61CB14-25CB-48C4-9DEB-723E5E79E5B1}"/>
              </a:ext>
            </a:extLst>
          </p:cNvPr>
          <p:cNvSpPr>
            <a:spLocks noChangeShapeType="1"/>
          </p:cNvSpPr>
          <p:nvPr/>
        </p:nvSpPr>
        <p:spPr bwMode="auto">
          <a:xfrm flipV="1">
            <a:off x="85039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 name="Line 19">
            <a:extLst>
              <a:ext uri="{FF2B5EF4-FFF2-40B4-BE49-F238E27FC236}">
                <a16:creationId xmlns="" xmlns:a16="http://schemas.microsoft.com/office/drawing/2014/main" id="{6106260E-A47A-497C-8253-7E0D806C6206}"/>
              </a:ext>
            </a:extLst>
          </p:cNvPr>
          <p:cNvSpPr>
            <a:spLocks noChangeShapeType="1"/>
          </p:cNvSpPr>
          <p:nvPr/>
        </p:nvSpPr>
        <p:spPr bwMode="auto">
          <a:xfrm>
            <a:off x="8046791" y="5037338"/>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8" name="Line 20">
            <a:extLst>
              <a:ext uri="{FF2B5EF4-FFF2-40B4-BE49-F238E27FC236}">
                <a16:creationId xmlns="" xmlns:a16="http://schemas.microsoft.com/office/drawing/2014/main" id="{C10DE95D-E913-4500-A037-41FA2EF07DAF}"/>
              </a:ext>
            </a:extLst>
          </p:cNvPr>
          <p:cNvSpPr>
            <a:spLocks noChangeShapeType="1"/>
          </p:cNvSpPr>
          <p:nvPr/>
        </p:nvSpPr>
        <p:spPr bwMode="auto">
          <a:xfrm>
            <a:off x="8046791" y="5037338"/>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 name="Line 21">
            <a:extLst>
              <a:ext uri="{FF2B5EF4-FFF2-40B4-BE49-F238E27FC236}">
                <a16:creationId xmlns="" xmlns:a16="http://schemas.microsoft.com/office/drawing/2014/main" id="{C1796CA6-CF1F-4394-BE27-177E0451A1D4}"/>
              </a:ext>
            </a:extLst>
          </p:cNvPr>
          <p:cNvSpPr>
            <a:spLocks noChangeShapeType="1"/>
          </p:cNvSpPr>
          <p:nvPr/>
        </p:nvSpPr>
        <p:spPr bwMode="auto">
          <a:xfrm flipV="1">
            <a:off x="94183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0" name="Line 22">
            <a:extLst>
              <a:ext uri="{FF2B5EF4-FFF2-40B4-BE49-F238E27FC236}">
                <a16:creationId xmlns="" xmlns:a16="http://schemas.microsoft.com/office/drawing/2014/main" id="{E500926E-F464-41EC-AEBE-4FD88BC779E4}"/>
              </a:ext>
            </a:extLst>
          </p:cNvPr>
          <p:cNvSpPr>
            <a:spLocks noChangeShapeType="1"/>
          </p:cNvSpPr>
          <p:nvPr/>
        </p:nvSpPr>
        <p:spPr bwMode="auto">
          <a:xfrm flipV="1">
            <a:off x="89611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1" name="Line 23">
            <a:extLst>
              <a:ext uri="{FF2B5EF4-FFF2-40B4-BE49-F238E27FC236}">
                <a16:creationId xmlns="" xmlns:a16="http://schemas.microsoft.com/office/drawing/2014/main" id="{A1636F5D-8BAD-4EB4-B994-BA1BD8EE2E11}"/>
              </a:ext>
            </a:extLst>
          </p:cNvPr>
          <p:cNvSpPr>
            <a:spLocks noChangeShapeType="1"/>
          </p:cNvSpPr>
          <p:nvPr/>
        </p:nvSpPr>
        <p:spPr bwMode="auto">
          <a:xfrm flipV="1">
            <a:off x="85039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2" name="Line 24">
            <a:extLst>
              <a:ext uri="{FF2B5EF4-FFF2-40B4-BE49-F238E27FC236}">
                <a16:creationId xmlns="" xmlns:a16="http://schemas.microsoft.com/office/drawing/2014/main" id="{9AC77B4F-42E7-45DF-ADA5-F8ECE529644C}"/>
              </a:ext>
            </a:extLst>
          </p:cNvPr>
          <p:cNvSpPr>
            <a:spLocks noChangeShapeType="1"/>
          </p:cNvSpPr>
          <p:nvPr/>
        </p:nvSpPr>
        <p:spPr bwMode="auto">
          <a:xfrm>
            <a:off x="8046791" y="5037338"/>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 name="Line 25">
            <a:extLst>
              <a:ext uri="{FF2B5EF4-FFF2-40B4-BE49-F238E27FC236}">
                <a16:creationId xmlns="" xmlns:a16="http://schemas.microsoft.com/office/drawing/2014/main" id="{2B996D32-7683-4079-8D96-DD0342AD3E86}"/>
              </a:ext>
            </a:extLst>
          </p:cNvPr>
          <p:cNvSpPr>
            <a:spLocks noChangeShapeType="1"/>
          </p:cNvSpPr>
          <p:nvPr/>
        </p:nvSpPr>
        <p:spPr bwMode="auto">
          <a:xfrm>
            <a:off x="8046791" y="5037338"/>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 name="Line 26">
            <a:extLst>
              <a:ext uri="{FF2B5EF4-FFF2-40B4-BE49-F238E27FC236}">
                <a16:creationId xmlns="" xmlns:a16="http://schemas.microsoft.com/office/drawing/2014/main" id="{1917FFDF-666E-4A13-9086-83AEB7C406DF}"/>
              </a:ext>
            </a:extLst>
          </p:cNvPr>
          <p:cNvSpPr>
            <a:spLocks noChangeShapeType="1"/>
          </p:cNvSpPr>
          <p:nvPr/>
        </p:nvSpPr>
        <p:spPr bwMode="auto">
          <a:xfrm flipV="1">
            <a:off x="98755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5" name="Line 27">
            <a:extLst>
              <a:ext uri="{FF2B5EF4-FFF2-40B4-BE49-F238E27FC236}">
                <a16:creationId xmlns="" xmlns:a16="http://schemas.microsoft.com/office/drawing/2014/main" id="{2534F412-95E3-4BE7-ADF7-F7B203D37603}"/>
              </a:ext>
            </a:extLst>
          </p:cNvPr>
          <p:cNvSpPr>
            <a:spLocks noChangeShapeType="1"/>
          </p:cNvSpPr>
          <p:nvPr/>
        </p:nvSpPr>
        <p:spPr bwMode="auto">
          <a:xfrm flipV="1">
            <a:off x="94183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6" name="Line 28">
            <a:extLst>
              <a:ext uri="{FF2B5EF4-FFF2-40B4-BE49-F238E27FC236}">
                <a16:creationId xmlns="" xmlns:a16="http://schemas.microsoft.com/office/drawing/2014/main" id="{3B360451-9D40-43A7-B4F8-BB0F7CFE41EA}"/>
              </a:ext>
            </a:extLst>
          </p:cNvPr>
          <p:cNvSpPr>
            <a:spLocks noChangeShapeType="1"/>
          </p:cNvSpPr>
          <p:nvPr/>
        </p:nvSpPr>
        <p:spPr bwMode="auto">
          <a:xfrm flipV="1">
            <a:off x="89611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7" name="Line 29">
            <a:extLst>
              <a:ext uri="{FF2B5EF4-FFF2-40B4-BE49-F238E27FC236}">
                <a16:creationId xmlns="" xmlns:a16="http://schemas.microsoft.com/office/drawing/2014/main" id="{C7157AF6-B505-48D8-B152-984263CDA2EF}"/>
              </a:ext>
            </a:extLst>
          </p:cNvPr>
          <p:cNvSpPr>
            <a:spLocks noChangeShapeType="1"/>
          </p:cNvSpPr>
          <p:nvPr/>
        </p:nvSpPr>
        <p:spPr bwMode="auto">
          <a:xfrm flipV="1">
            <a:off x="8503991" y="4656338"/>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8" name="Line 30">
            <a:extLst>
              <a:ext uri="{FF2B5EF4-FFF2-40B4-BE49-F238E27FC236}">
                <a16:creationId xmlns="" xmlns:a16="http://schemas.microsoft.com/office/drawing/2014/main" id="{1D1A2311-DA6F-495F-A73C-5C919194EA6D}"/>
              </a:ext>
            </a:extLst>
          </p:cNvPr>
          <p:cNvSpPr>
            <a:spLocks noChangeShapeType="1"/>
          </p:cNvSpPr>
          <p:nvPr/>
        </p:nvSpPr>
        <p:spPr bwMode="auto">
          <a:xfrm>
            <a:off x="8046791" y="5037338"/>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9" name="Line 31">
            <a:extLst>
              <a:ext uri="{FF2B5EF4-FFF2-40B4-BE49-F238E27FC236}">
                <a16:creationId xmlns="" xmlns:a16="http://schemas.microsoft.com/office/drawing/2014/main" id="{E16BD37A-B589-4063-BCCE-5D3773CB4ADC}"/>
              </a:ext>
            </a:extLst>
          </p:cNvPr>
          <p:cNvSpPr>
            <a:spLocks noChangeShapeType="1"/>
          </p:cNvSpPr>
          <p:nvPr/>
        </p:nvSpPr>
        <p:spPr bwMode="auto">
          <a:xfrm>
            <a:off x="8046791" y="5037338"/>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0" name="Line 32">
            <a:extLst>
              <a:ext uri="{FF2B5EF4-FFF2-40B4-BE49-F238E27FC236}">
                <a16:creationId xmlns="" xmlns:a16="http://schemas.microsoft.com/office/drawing/2014/main" id="{20A56667-A868-4294-B7C4-89F4F9F0ACBC}"/>
              </a:ext>
            </a:extLst>
          </p:cNvPr>
          <p:cNvSpPr>
            <a:spLocks noChangeShapeType="1"/>
          </p:cNvSpPr>
          <p:nvPr/>
        </p:nvSpPr>
        <p:spPr bwMode="auto">
          <a:xfrm flipV="1">
            <a:off x="10332791" y="4656338"/>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1" name="Line 33">
            <a:extLst>
              <a:ext uri="{FF2B5EF4-FFF2-40B4-BE49-F238E27FC236}">
                <a16:creationId xmlns="" xmlns:a16="http://schemas.microsoft.com/office/drawing/2014/main" id="{499CE09E-5B90-4430-B471-FCB80157E6DF}"/>
              </a:ext>
            </a:extLst>
          </p:cNvPr>
          <p:cNvSpPr>
            <a:spLocks noChangeShapeType="1"/>
          </p:cNvSpPr>
          <p:nvPr/>
        </p:nvSpPr>
        <p:spPr bwMode="auto">
          <a:xfrm flipV="1">
            <a:off x="9875591" y="4656338"/>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2" name="Line 34">
            <a:extLst>
              <a:ext uri="{FF2B5EF4-FFF2-40B4-BE49-F238E27FC236}">
                <a16:creationId xmlns="" xmlns:a16="http://schemas.microsoft.com/office/drawing/2014/main" id="{63462DB3-C1C2-416A-88F1-1AC69E94F5A6}"/>
              </a:ext>
            </a:extLst>
          </p:cNvPr>
          <p:cNvSpPr>
            <a:spLocks noChangeShapeType="1"/>
          </p:cNvSpPr>
          <p:nvPr/>
        </p:nvSpPr>
        <p:spPr bwMode="auto">
          <a:xfrm flipV="1">
            <a:off x="9418391" y="4656338"/>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3" name="Line 35">
            <a:extLst>
              <a:ext uri="{FF2B5EF4-FFF2-40B4-BE49-F238E27FC236}">
                <a16:creationId xmlns="" xmlns:a16="http://schemas.microsoft.com/office/drawing/2014/main" id="{16CB1174-CE30-49FB-8894-55F6294EE47C}"/>
              </a:ext>
            </a:extLst>
          </p:cNvPr>
          <p:cNvSpPr>
            <a:spLocks noChangeShapeType="1"/>
          </p:cNvSpPr>
          <p:nvPr/>
        </p:nvSpPr>
        <p:spPr bwMode="auto">
          <a:xfrm flipV="1">
            <a:off x="8961191" y="4656338"/>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4" name="Line 36">
            <a:extLst>
              <a:ext uri="{FF2B5EF4-FFF2-40B4-BE49-F238E27FC236}">
                <a16:creationId xmlns="" xmlns:a16="http://schemas.microsoft.com/office/drawing/2014/main" id="{61FC4CE2-13BE-4ACB-AA2D-06A657F76BD4}"/>
              </a:ext>
            </a:extLst>
          </p:cNvPr>
          <p:cNvSpPr>
            <a:spLocks noChangeShapeType="1"/>
          </p:cNvSpPr>
          <p:nvPr/>
        </p:nvSpPr>
        <p:spPr bwMode="auto">
          <a:xfrm flipV="1">
            <a:off x="8503991" y="4656338"/>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5" name="Line 37">
            <a:extLst>
              <a:ext uri="{FF2B5EF4-FFF2-40B4-BE49-F238E27FC236}">
                <a16:creationId xmlns="" xmlns:a16="http://schemas.microsoft.com/office/drawing/2014/main" id="{9E62E989-4BB7-44ED-AAD5-093CB4D34C33}"/>
              </a:ext>
            </a:extLst>
          </p:cNvPr>
          <p:cNvSpPr>
            <a:spLocks noChangeShapeType="1"/>
          </p:cNvSpPr>
          <p:nvPr/>
        </p:nvSpPr>
        <p:spPr bwMode="auto">
          <a:xfrm>
            <a:off x="8046791" y="5037338"/>
            <a:ext cx="2286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6" name="Line 38">
            <a:extLst>
              <a:ext uri="{FF2B5EF4-FFF2-40B4-BE49-F238E27FC236}">
                <a16:creationId xmlns="" xmlns:a16="http://schemas.microsoft.com/office/drawing/2014/main" id="{382F4DB2-A27A-4B65-8125-C668FAD89C92}"/>
              </a:ext>
            </a:extLst>
          </p:cNvPr>
          <p:cNvSpPr>
            <a:spLocks noChangeShapeType="1"/>
          </p:cNvSpPr>
          <p:nvPr/>
        </p:nvSpPr>
        <p:spPr bwMode="auto">
          <a:xfrm>
            <a:off x="8046791" y="5037338"/>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7" name="Text Box 39">
            <a:extLst>
              <a:ext uri="{FF2B5EF4-FFF2-40B4-BE49-F238E27FC236}">
                <a16:creationId xmlns="" xmlns:a16="http://schemas.microsoft.com/office/drawing/2014/main" id="{A647AE15-5E2B-42C3-A359-6F951A9C2937}"/>
              </a:ext>
            </a:extLst>
          </p:cNvPr>
          <p:cNvSpPr txBox="1">
            <a:spLocks noChangeArrowheads="1"/>
          </p:cNvSpPr>
          <p:nvPr/>
        </p:nvSpPr>
        <p:spPr bwMode="auto">
          <a:xfrm>
            <a:off x="7360991" y="5570738"/>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FF0000"/>
                </a:solidFill>
              </a:rPr>
              <a:t>$319,000</a:t>
            </a:r>
          </a:p>
        </p:txBody>
      </p:sp>
      <p:sp>
        <p:nvSpPr>
          <p:cNvPr id="38" name="Text Box 40">
            <a:extLst>
              <a:ext uri="{FF2B5EF4-FFF2-40B4-BE49-F238E27FC236}">
                <a16:creationId xmlns="" xmlns:a16="http://schemas.microsoft.com/office/drawing/2014/main" id="{9B1B7196-10D0-47A4-93F4-C338555D060F}"/>
              </a:ext>
            </a:extLst>
          </p:cNvPr>
          <p:cNvSpPr txBox="1">
            <a:spLocks noChangeArrowheads="1"/>
          </p:cNvSpPr>
          <p:nvPr/>
        </p:nvSpPr>
        <p:spPr bwMode="auto">
          <a:xfrm>
            <a:off x="8808791" y="4199138"/>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solidFill>
                  <a:srgbClr val="FF0000"/>
                </a:solidFill>
              </a:rPr>
              <a:t>$88,500</a:t>
            </a:r>
          </a:p>
        </p:txBody>
      </p:sp>
      <p:sp>
        <p:nvSpPr>
          <p:cNvPr id="39" name="Text Box 41">
            <a:extLst>
              <a:ext uri="{FF2B5EF4-FFF2-40B4-BE49-F238E27FC236}">
                <a16:creationId xmlns="" xmlns:a16="http://schemas.microsoft.com/office/drawing/2014/main" id="{4E4479A2-5972-42BF-89DA-094D2711E850}"/>
              </a:ext>
            </a:extLst>
          </p:cNvPr>
          <p:cNvSpPr txBox="1">
            <a:spLocks noChangeArrowheads="1"/>
          </p:cNvSpPr>
          <p:nvPr/>
        </p:nvSpPr>
        <p:spPr bwMode="auto">
          <a:xfrm>
            <a:off x="8351591" y="4961139"/>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a:t>
            </a:r>
          </a:p>
        </p:txBody>
      </p:sp>
      <p:sp>
        <p:nvSpPr>
          <p:cNvPr id="40" name="Text Box 42">
            <a:extLst>
              <a:ext uri="{FF2B5EF4-FFF2-40B4-BE49-F238E27FC236}">
                <a16:creationId xmlns="" xmlns:a16="http://schemas.microsoft.com/office/drawing/2014/main" id="{2171ABA2-48A0-4BAE-B068-501858BBBC09}"/>
              </a:ext>
            </a:extLst>
          </p:cNvPr>
          <p:cNvSpPr txBox="1">
            <a:spLocks noChangeArrowheads="1"/>
          </p:cNvSpPr>
          <p:nvPr/>
        </p:nvSpPr>
        <p:spPr bwMode="auto">
          <a:xfrm>
            <a:off x="8808791" y="4961139"/>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2</a:t>
            </a:r>
          </a:p>
        </p:txBody>
      </p:sp>
      <p:sp>
        <p:nvSpPr>
          <p:cNvPr id="41" name="Text Box 43">
            <a:extLst>
              <a:ext uri="{FF2B5EF4-FFF2-40B4-BE49-F238E27FC236}">
                <a16:creationId xmlns="" xmlns:a16="http://schemas.microsoft.com/office/drawing/2014/main" id="{9F083304-25CE-4E71-8344-4E443FA513AC}"/>
              </a:ext>
            </a:extLst>
          </p:cNvPr>
          <p:cNvSpPr txBox="1">
            <a:spLocks noChangeArrowheads="1"/>
          </p:cNvSpPr>
          <p:nvPr/>
        </p:nvSpPr>
        <p:spPr bwMode="auto">
          <a:xfrm>
            <a:off x="9265991" y="4961139"/>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a:t>
            </a:r>
          </a:p>
        </p:txBody>
      </p:sp>
      <p:sp>
        <p:nvSpPr>
          <p:cNvPr id="42" name="Text Box 44">
            <a:extLst>
              <a:ext uri="{FF2B5EF4-FFF2-40B4-BE49-F238E27FC236}">
                <a16:creationId xmlns="" xmlns:a16="http://schemas.microsoft.com/office/drawing/2014/main" id="{9A7F42B2-136C-41AD-AE95-C84789CAEEB2}"/>
              </a:ext>
            </a:extLst>
          </p:cNvPr>
          <p:cNvSpPr txBox="1">
            <a:spLocks noChangeArrowheads="1"/>
          </p:cNvSpPr>
          <p:nvPr/>
        </p:nvSpPr>
        <p:spPr bwMode="auto">
          <a:xfrm>
            <a:off x="9723191" y="4961139"/>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4</a:t>
            </a:r>
          </a:p>
        </p:txBody>
      </p:sp>
      <p:sp>
        <p:nvSpPr>
          <p:cNvPr id="43" name="Text Box 45">
            <a:extLst>
              <a:ext uri="{FF2B5EF4-FFF2-40B4-BE49-F238E27FC236}">
                <a16:creationId xmlns="" xmlns:a16="http://schemas.microsoft.com/office/drawing/2014/main" id="{838D61B3-BEA8-49EF-903B-0A4515427DD1}"/>
              </a:ext>
            </a:extLst>
          </p:cNvPr>
          <p:cNvSpPr txBox="1">
            <a:spLocks noChangeArrowheads="1"/>
          </p:cNvSpPr>
          <p:nvPr/>
        </p:nvSpPr>
        <p:spPr bwMode="auto">
          <a:xfrm>
            <a:off x="10180391" y="4961139"/>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5</a:t>
            </a:r>
          </a:p>
        </p:txBody>
      </p:sp>
      <p:sp>
        <p:nvSpPr>
          <p:cNvPr id="44" name="Line 46">
            <a:extLst>
              <a:ext uri="{FF2B5EF4-FFF2-40B4-BE49-F238E27FC236}">
                <a16:creationId xmlns="" xmlns:a16="http://schemas.microsoft.com/office/drawing/2014/main" id="{2D293B84-6BF2-492D-84C6-B26ACF7270C7}"/>
              </a:ext>
            </a:extLst>
          </p:cNvPr>
          <p:cNvSpPr>
            <a:spLocks noChangeShapeType="1"/>
          </p:cNvSpPr>
          <p:nvPr/>
        </p:nvSpPr>
        <p:spPr bwMode="auto">
          <a:xfrm flipV="1">
            <a:off x="10332791" y="4122938"/>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5" name="Text Box 47">
            <a:extLst>
              <a:ext uri="{FF2B5EF4-FFF2-40B4-BE49-F238E27FC236}">
                <a16:creationId xmlns="" xmlns:a16="http://schemas.microsoft.com/office/drawing/2014/main" id="{4ABB9280-159F-4A75-8CA8-8E682E683C8A}"/>
              </a:ext>
            </a:extLst>
          </p:cNvPr>
          <p:cNvSpPr txBox="1">
            <a:spLocks noChangeArrowheads="1"/>
          </p:cNvSpPr>
          <p:nvPr/>
        </p:nvSpPr>
        <p:spPr bwMode="auto">
          <a:xfrm>
            <a:off x="9875591" y="3665738"/>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solidFill>
                  <a:srgbClr val="FF0000"/>
                </a:solidFill>
              </a:rPr>
              <a:t>$120,000</a:t>
            </a:r>
          </a:p>
        </p:txBody>
      </p:sp>
    </p:spTree>
    <p:extLst>
      <p:ext uri="{BB962C8B-B14F-4D97-AF65-F5344CB8AC3E}">
        <p14:creationId xmlns:p14="http://schemas.microsoft.com/office/powerpoint/2010/main" val="203931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2000"/>
                                        <p:tgtEl>
                                          <p:spTgt spid="8"/>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in)">
                                      <p:cBhvr>
                                        <p:cTn id="28" dur="2000"/>
                                        <p:tgtEl>
                                          <p:spTgt spid="9"/>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ircle(in)">
                                      <p:cBhvr>
                                        <p:cTn id="31" dur="2000"/>
                                        <p:tgtEl>
                                          <p:spTgt spid="10"/>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circle(in)">
                                      <p:cBhvr>
                                        <p:cTn id="34" dur="2000"/>
                                        <p:tgtEl>
                                          <p:spTgt spid="11"/>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circle(in)">
                                      <p:cBhvr>
                                        <p:cTn id="37" dur="2000"/>
                                        <p:tgtEl>
                                          <p:spTgt spid="12"/>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ircle(in)">
                                      <p:cBhvr>
                                        <p:cTn id="40" dur="2000"/>
                                        <p:tgtEl>
                                          <p:spTgt spid="13"/>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circle(in)">
                                      <p:cBhvr>
                                        <p:cTn id="43" dur="2000"/>
                                        <p:tgtEl>
                                          <p:spTgt spid="14"/>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circle(in)">
                                      <p:cBhvr>
                                        <p:cTn id="46" dur="2000"/>
                                        <p:tgtEl>
                                          <p:spTgt spid="15"/>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circle(in)">
                                      <p:cBhvr>
                                        <p:cTn id="49" dur="2000"/>
                                        <p:tgtEl>
                                          <p:spTgt spid="16"/>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circle(in)">
                                      <p:cBhvr>
                                        <p:cTn id="52" dur="2000"/>
                                        <p:tgtEl>
                                          <p:spTgt spid="17"/>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circle(in)">
                                      <p:cBhvr>
                                        <p:cTn id="55" dur="2000"/>
                                        <p:tgtEl>
                                          <p:spTgt spid="18"/>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circle(in)">
                                      <p:cBhvr>
                                        <p:cTn id="58" dur="2000"/>
                                        <p:tgtEl>
                                          <p:spTgt spid="19"/>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circle(in)">
                                      <p:cBhvr>
                                        <p:cTn id="61" dur="2000"/>
                                        <p:tgtEl>
                                          <p:spTgt spid="20"/>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circle(in)">
                                      <p:cBhvr>
                                        <p:cTn id="64" dur="2000"/>
                                        <p:tgtEl>
                                          <p:spTgt spid="21"/>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circle(in)">
                                      <p:cBhvr>
                                        <p:cTn id="67" dur="2000"/>
                                        <p:tgtEl>
                                          <p:spTgt spid="22"/>
                                        </p:tgtEl>
                                      </p:cBhvr>
                                    </p:animEffect>
                                  </p:childTnLst>
                                </p:cTn>
                              </p:par>
                              <p:par>
                                <p:cTn id="68" presetID="6" presetClass="entr" presetSubtype="16"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circle(in)">
                                      <p:cBhvr>
                                        <p:cTn id="70" dur="2000"/>
                                        <p:tgtEl>
                                          <p:spTgt spid="23"/>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circle(in)">
                                      <p:cBhvr>
                                        <p:cTn id="73" dur="2000"/>
                                        <p:tgtEl>
                                          <p:spTgt spid="24"/>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circle(in)">
                                      <p:cBhvr>
                                        <p:cTn id="76" dur="2000"/>
                                        <p:tgtEl>
                                          <p:spTgt spid="25"/>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circle(in)">
                                      <p:cBhvr>
                                        <p:cTn id="79" dur="2000"/>
                                        <p:tgtEl>
                                          <p:spTgt spid="26"/>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circle(in)">
                                      <p:cBhvr>
                                        <p:cTn id="82" dur="2000"/>
                                        <p:tgtEl>
                                          <p:spTgt spid="27"/>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circle(in)">
                                      <p:cBhvr>
                                        <p:cTn id="85" dur="2000"/>
                                        <p:tgtEl>
                                          <p:spTgt spid="28"/>
                                        </p:tgtEl>
                                      </p:cBhvr>
                                    </p:animEffect>
                                  </p:childTnLst>
                                </p:cTn>
                              </p:par>
                              <p:par>
                                <p:cTn id="86" presetID="6" presetClass="entr" presetSubtype="16"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circle(in)">
                                      <p:cBhvr>
                                        <p:cTn id="88" dur="2000"/>
                                        <p:tgtEl>
                                          <p:spTgt spid="29"/>
                                        </p:tgtEl>
                                      </p:cBhvr>
                                    </p:animEffect>
                                  </p:childTnLst>
                                </p:cTn>
                              </p:par>
                              <p:par>
                                <p:cTn id="89" presetID="6" presetClass="entr" presetSubtype="16"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circle(in)">
                                      <p:cBhvr>
                                        <p:cTn id="91" dur="2000"/>
                                        <p:tgtEl>
                                          <p:spTgt spid="30"/>
                                        </p:tgtEl>
                                      </p:cBhvr>
                                    </p:animEffect>
                                  </p:childTnLst>
                                </p:cTn>
                              </p:par>
                              <p:par>
                                <p:cTn id="92" presetID="6"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circle(in)">
                                      <p:cBhvr>
                                        <p:cTn id="94" dur="2000"/>
                                        <p:tgtEl>
                                          <p:spTgt spid="31"/>
                                        </p:tgtEl>
                                      </p:cBhvr>
                                    </p:animEffect>
                                  </p:childTnLst>
                                </p:cTn>
                              </p:par>
                              <p:par>
                                <p:cTn id="95" presetID="6" presetClass="entr" presetSubtype="16"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circle(in)">
                                      <p:cBhvr>
                                        <p:cTn id="97" dur="2000"/>
                                        <p:tgtEl>
                                          <p:spTgt spid="32"/>
                                        </p:tgtEl>
                                      </p:cBhvr>
                                    </p:animEffect>
                                  </p:childTnLst>
                                </p:cTn>
                              </p:par>
                              <p:par>
                                <p:cTn id="98" presetID="6" presetClass="entr" presetSubtype="16" fill="hold" grpId="0"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circle(in)">
                                      <p:cBhvr>
                                        <p:cTn id="100" dur="2000"/>
                                        <p:tgtEl>
                                          <p:spTgt spid="33"/>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circle(in)">
                                      <p:cBhvr>
                                        <p:cTn id="103" dur="2000"/>
                                        <p:tgtEl>
                                          <p:spTgt spid="34"/>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circle(in)">
                                      <p:cBhvr>
                                        <p:cTn id="106" dur="2000"/>
                                        <p:tgtEl>
                                          <p:spTgt spid="35"/>
                                        </p:tgtEl>
                                      </p:cBhvr>
                                    </p:animEffect>
                                  </p:childTnLst>
                                </p:cTn>
                              </p:par>
                              <p:par>
                                <p:cTn id="107" presetID="6" presetClass="entr" presetSubtype="16" fill="hold" grpId="0"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circle(in)">
                                      <p:cBhvr>
                                        <p:cTn id="109" dur="2000"/>
                                        <p:tgtEl>
                                          <p:spTgt spid="36"/>
                                        </p:tgtEl>
                                      </p:cBhvr>
                                    </p:animEffect>
                                  </p:childTnLst>
                                </p:cTn>
                              </p:par>
                              <p:par>
                                <p:cTn id="110" presetID="6" presetClass="entr" presetSubtype="16" fill="hold" grpId="0" nodeType="with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circle(in)">
                                      <p:cBhvr>
                                        <p:cTn id="112" dur="2000"/>
                                        <p:tgtEl>
                                          <p:spTgt spid="37"/>
                                        </p:tgtEl>
                                      </p:cBhvr>
                                    </p:animEffect>
                                  </p:childTnLst>
                                </p:cTn>
                              </p:par>
                              <p:par>
                                <p:cTn id="113" presetID="6" presetClass="entr" presetSubtype="16" fill="hold" grpId="0" nodeType="withEffect">
                                  <p:stCondLst>
                                    <p:cond delay="0"/>
                                  </p:stCondLst>
                                  <p:childTnLst>
                                    <p:set>
                                      <p:cBhvr>
                                        <p:cTn id="114" dur="1" fill="hold">
                                          <p:stCondLst>
                                            <p:cond delay="0"/>
                                          </p:stCondLst>
                                        </p:cTn>
                                        <p:tgtEl>
                                          <p:spTgt spid="38"/>
                                        </p:tgtEl>
                                        <p:attrNameLst>
                                          <p:attrName>style.visibility</p:attrName>
                                        </p:attrNameLst>
                                      </p:cBhvr>
                                      <p:to>
                                        <p:strVal val="visible"/>
                                      </p:to>
                                    </p:set>
                                    <p:animEffect transition="in" filter="circle(in)">
                                      <p:cBhvr>
                                        <p:cTn id="115" dur="2000"/>
                                        <p:tgtEl>
                                          <p:spTgt spid="38"/>
                                        </p:tgtEl>
                                      </p:cBhvr>
                                    </p:animEffect>
                                  </p:childTnLst>
                                </p:cTn>
                              </p:par>
                              <p:par>
                                <p:cTn id="116" presetID="6" presetClass="entr" presetSubtype="16"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circle(in)">
                                      <p:cBhvr>
                                        <p:cTn id="118" dur="2000"/>
                                        <p:tgtEl>
                                          <p:spTgt spid="39"/>
                                        </p:tgtEl>
                                      </p:cBhvr>
                                    </p:animEffect>
                                  </p:childTnLst>
                                </p:cTn>
                              </p:par>
                              <p:par>
                                <p:cTn id="119" presetID="6" presetClass="entr" presetSubtype="16"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Effect transition="in" filter="circle(in)">
                                      <p:cBhvr>
                                        <p:cTn id="121" dur="2000"/>
                                        <p:tgtEl>
                                          <p:spTgt spid="40"/>
                                        </p:tgtEl>
                                      </p:cBhvr>
                                    </p:animEffect>
                                  </p:childTnLst>
                                </p:cTn>
                              </p:par>
                              <p:par>
                                <p:cTn id="122" presetID="6" presetClass="entr" presetSubtype="16" fill="hold" grpId="0" nodeType="with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circle(in)">
                                      <p:cBhvr>
                                        <p:cTn id="124" dur="2000"/>
                                        <p:tgtEl>
                                          <p:spTgt spid="41"/>
                                        </p:tgtEl>
                                      </p:cBhvr>
                                    </p:animEffect>
                                  </p:childTnLst>
                                </p:cTn>
                              </p:par>
                              <p:par>
                                <p:cTn id="125" presetID="6" presetClass="entr" presetSubtype="16" fill="hold" grpId="0" nodeType="with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circle(in)">
                                      <p:cBhvr>
                                        <p:cTn id="127" dur="2000"/>
                                        <p:tgtEl>
                                          <p:spTgt spid="42"/>
                                        </p:tgtEl>
                                      </p:cBhvr>
                                    </p:animEffect>
                                  </p:childTnLst>
                                </p:cTn>
                              </p:par>
                              <p:par>
                                <p:cTn id="128" presetID="6" presetClass="entr" presetSubtype="16"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circle(in)">
                                      <p:cBhvr>
                                        <p:cTn id="130" dur="2000"/>
                                        <p:tgtEl>
                                          <p:spTgt spid="43"/>
                                        </p:tgtEl>
                                      </p:cBhvr>
                                    </p:animEffect>
                                  </p:childTnLst>
                                </p:cTn>
                              </p:par>
                              <p:par>
                                <p:cTn id="131" presetID="6" presetClass="entr" presetSubtype="16" fill="hold" grpId="0" nodeType="withEffect">
                                  <p:stCondLst>
                                    <p:cond delay="0"/>
                                  </p:stCondLst>
                                  <p:childTnLst>
                                    <p:set>
                                      <p:cBhvr>
                                        <p:cTn id="132" dur="1" fill="hold">
                                          <p:stCondLst>
                                            <p:cond delay="0"/>
                                          </p:stCondLst>
                                        </p:cTn>
                                        <p:tgtEl>
                                          <p:spTgt spid="44"/>
                                        </p:tgtEl>
                                        <p:attrNameLst>
                                          <p:attrName>style.visibility</p:attrName>
                                        </p:attrNameLst>
                                      </p:cBhvr>
                                      <p:to>
                                        <p:strVal val="visible"/>
                                      </p:to>
                                    </p:set>
                                    <p:animEffect transition="in" filter="circle(in)">
                                      <p:cBhvr>
                                        <p:cTn id="133" dur="2000"/>
                                        <p:tgtEl>
                                          <p:spTgt spid="44"/>
                                        </p:tgtEl>
                                      </p:cBhvr>
                                    </p:animEffect>
                                  </p:childTnLst>
                                </p:cTn>
                              </p:par>
                              <p:par>
                                <p:cTn id="134" presetID="6" presetClass="entr" presetSubtype="16" fill="hold" grpId="0" nodeType="withEffect">
                                  <p:stCondLst>
                                    <p:cond delay="0"/>
                                  </p:stCondLst>
                                  <p:childTnLst>
                                    <p:set>
                                      <p:cBhvr>
                                        <p:cTn id="135" dur="1" fill="hold">
                                          <p:stCondLst>
                                            <p:cond delay="0"/>
                                          </p:stCondLst>
                                        </p:cTn>
                                        <p:tgtEl>
                                          <p:spTgt spid="45"/>
                                        </p:tgtEl>
                                        <p:attrNameLst>
                                          <p:attrName>style.visibility</p:attrName>
                                        </p:attrNameLst>
                                      </p:cBhvr>
                                      <p:to>
                                        <p:strVal val="visible"/>
                                      </p:to>
                                    </p:set>
                                    <p:animEffect transition="in" filter="circle(in)">
                                      <p:cBhvr>
                                        <p:cTn id="136" dur="2000"/>
                                        <p:tgtEl>
                                          <p:spTgt spid="45"/>
                                        </p:tgtEl>
                                      </p:cBhvr>
                                    </p:animEffect>
                                  </p:childTnLst>
                                </p:cTn>
                              </p:par>
                            </p:childTnLst>
                          </p:cTn>
                        </p:par>
                      </p:childTnLst>
                    </p:cTn>
                  </p:par>
                  <p:par>
                    <p:cTn id="137" fill="hold">
                      <p:stCondLst>
                        <p:cond delay="indefinite"/>
                      </p:stCondLst>
                      <p:childTnLst>
                        <p:par>
                          <p:cTn id="138" fill="hold">
                            <p:stCondLst>
                              <p:cond delay="0"/>
                            </p:stCondLst>
                            <p:childTnLst>
                              <p:par>
                                <p:cTn id="139" presetID="6" presetClass="entr" presetSubtype="16" fill="hold" nodeType="clickEffect">
                                  <p:stCondLst>
                                    <p:cond delay="0"/>
                                  </p:stCondLst>
                                  <p:childTnLst>
                                    <p:set>
                                      <p:cBhvr>
                                        <p:cTn id="140" dur="1" fill="hold">
                                          <p:stCondLst>
                                            <p:cond delay="0"/>
                                          </p:stCondLst>
                                        </p:cTn>
                                        <p:tgtEl>
                                          <p:spTgt spid="18434">
                                            <p:txEl>
                                              <p:pRg st="0" end="0"/>
                                            </p:txEl>
                                          </p:spTgt>
                                        </p:tgtEl>
                                        <p:attrNameLst>
                                          <p:attrName>style.visibility</p:attrName>
                                        </p:attrNameLst>
                                      </p:cBhvr>
                                      <p:to>
                                        <p:strVal val="visible"/>
                                      </p:to>
                                    </p:set>
                                    <p:animEffect transition="in" filter="circle(in)">
                                      <p:cBhvr>
                                        <p:cTn id="141" dur="2000"/>
                                        <p:tgtEl>
                                          <p:spTgt spid="18434">
                                            <p:txEl>
                                              <p:pRg st="0" end="0"/>
                                            </p:txEl>
                                          </p:spTgt>
                                        </p:tgtEl>
                                      </p:cBhvr>
                                    </p:animEffect>
                                  </p:childTnLst>
                                </p:cTn>
                              </p:par>
                            </p:childTnLst>
                          </p:cTn>
                        </p:par>
                      </p:childTnLst>
                    </p:cTn>
                  </p:par>
                  <p:par>
                    <p:cTn id="142" fill="hold">
                      <p:stCondLst>
                        <p:cond delay="indefinite"/>
                      </p:stCondLst>
                      <p:childTnLst>
                        <p:par>
                          <p:cTn id="143" fill="hold">
                            <p:stCondLst>
                              <p:cond delay="0"/>
                            </p:stCondLst>
                            <p:childTnLst>
                              <p:par>
                                <p:cTn id="144" presetID="6" presetClass="entr" presetSubtype="16" fill="hold" nodeType="clickEffect">
                                  <p:stCondLst>
                                    <p:cond delay="0"/>
                                  </p:stCondLst>
                                  <p:childTnLst>
                                    <p:set>
                                      <p:cBhvr>
                                        <p:cTn id="145" dur="1" fill="hold">
                                          <p:stCondLst>
                                            <p:cond delay="0"/>
                                          </p:stCondLst>
                                        </p:cTn>
                                        <p:tgtEl>
                                          <p:spTgt spid="18434">
                                            <p:txEl>
                                              <p:pRg st="1" end="1"/>
                                            </p:txEl>
                                          </p:spTgt>
                                        </p:tgtEl>
                                        <p:attrNameLst>
                                          <p:attrName>style.visibility</p:attrName>
                                        </p:attrNameLst>
                                      </p:cBhvr>
                                      <p:to>
                                        <p:strVal val="visible"/>
                                      </p:to>
                                    </p:set>
                                    <p:animEffect transition="in" filter="circle(in)">
                                      <p:cBhvr>
                                        <p:cTn id="146" dur="2000"/>
                                        <p:tgtEl>
                                          <p:spTgt spid="18434">
                                            <p:txEl>
                                              <p:pRg st="1" end="1"/>
                                            </p:txEl>
                                          </p:spTgt>
                                        </p:tgtEl>
                                      </p:cBhvr>
                                    </p:animEffect>
                                  </p:childTnLst>
                                </p:cTn>
                              </p:par>
                              <p:par>
                                <p:cTn id="147" presetID="6" presetClass="entr" presetSubtype="16" fill="hold" nodeType="withEffect">
                                  <p:stCondLst>
                                    <p:cond delay="0"/>
                                  </p:stCondLst>
                                  <p:childTnLst>
                                    <p:set>
                                      <p:cBhvr>
                                        <p:cTn id="148" dur="1" fill="hold">
                                          <p:stCondLst>
                                            <p:cond delay="0"/>
                                          </p:stCondLst>
                                        </p:cTn>
                                        <p:tgtEl>
                                          <p:spTgt spid="18434">
                                            <p:txEl>
                                              <p:pRg st="2" end="2"/>
                                            </p:txEl>
                                          </p:spTgt>
                                        </p:tgtEl>
                                        <p:attrNameLst>
                                          <p:attrName>style.visibility</p:attrName>
                                        </p:attrNameLst>
                                      </p:cBhvr>
                                      <p:to>
                                        <p:strVal val="visible"/>
                                      </p:to>
                                    </p:set>
                                    <p:animEffect transition="in" filter="circle(in)">
                                      <p:cBhvr>
                                        <p:cTn id="149" dur="2000"/>
                                        <p:tgtEl>
                                          <p:spTgt spid="18434">
                                            <p:txEl>
                                              <p:pRg st="2" end="2"/>
                                            </p:txEl>
                                          </p:spTgt>
                                        </p:tgtEl>
                                      </p:cBhvr>
                                    </p:animEffect>
                                  </p:childTnLst>
                                </p:cTn>
                              </p:par>
                              <p:par>
                                <p:cTn id="150" presetID="6" presetClass="entr" presetSubtype="16" fill="hold" nodeType="withEffect">
                                  <p:stCondLst>
                                    <p:cond delay="0"/>
                                  </p:stCondLst>
                                  <p:childTnLst>
                                    <p:set>
                                      <p:cBhvr>
                                        <p:cTn id="151" dur="1" fill="hold">
                                          <p:stCondLst>
                                            <p:cond delay="0"/>
                                          </p:stCondLst>
                                        </p:cTn>
                                        <p:tgtEl>
                                          <p:spTgt spid="18434">
                                            <p:txEl>
                                              <p:pRg st="3" end="3"/>
                                            </p:txEl>
                                          </p:spTgt>
                                        </p:tgtEl>
                                        <p:attrNameLst>
                                          <p:attrName>style.visibility</p:attrName>
                                        </p:attrNameLst>
                                      </p:cBhvr>
                                      <p:to>
                                        <p:strVal val="visible"/>
                                      </p:to>
                                    </p:set>
                                    <p:animEffect transition="in" filter="circle(in)">
                                      <p:cBhvr>
                                        <p:cTn id="152" dur="2000"/>
                                        <p:tgtEl>
                                          <p:spTgt spid="18434">
                                            <p:txEl>
                                              <p:pRg st="3" end="3"/>
                                            </p:txEl>
                                          </p:spTgt>
                                        </p:tgtEl>
                                      </p:cBhvr>
                                    </p:animEffect>
                                  </p:childTnLst>
                                </p:cTn>
                              </p:par>
                              <p:par>
                                <p:cTn id="153" presetID="6" presetClass="entr" presetSubtype="16" fill="hold" nodeType="withEffect">
                                  <p:stCondLst>
                                    <p:cond delay="0"/>
                                  </p:stCondLst>
                                  <p:childTnLst>
                                    <p:set>
                                      <p:cBhvr>
                                        <p:cTn id="154" dur="1" fill="hold">
                                          <p:stCondLst>
                                            <p:cond delay="0"/>
                                          </p:stCondLst>
                                        </p:cTn>
                                        <p:tgtEl>
                                          <p:spTgt spid="18434">
                                            <p:txEl>
                                              <p:pRg st="4" end="4"/>
                                            </p:txEl>
                                          </p:spTgt>
                                        </p:tgtEl>
                                        <p:attrNameLst>
                                          <p:attrName>style.visibility</p:attrName>
                                        </p:attrNameLst>
                                      </p:cBhvr>
                                      <p:to>
                                        <p:strVal val="visible"/>
                                      </p:to>
                                    </p:set>
                                    <p:animEffect transition="in" filter="circle(in)">
                                      <p:cBhvr>
                                        <p:cTn id="155" dur="2000"/>
                                        <p:tgtEl>
                                          <p:spTgt spid="18434">
                                            <p:txEl>
                                              <p:pRg st="4" end="4"/>
                                            </p:txEl>
                                          </p:spTgt>
                                        </p:tgtEl>
                                      </p:cBhvr>
                                    </p:animEffect>
                                  </p:childTnLst>
                                </p:cTn>
                              </p:par>
                            </p:childTnLst>
                          </p:cTn>
                        </p:par>
                      </p:childTnLst>
                    </p:cTn>
                  </p:par>
                  <p:par>
                    <p:cTn id="156" fill="hold">
                      <p:stCondLst>
                        <p:cond delay="indefinite"/>
                      </p:stCondLst>
                      <p:childTnLst>
                        <p:par>
                          <p:cTn id="157" fill="hold">
                            <p:stCondLst>
                              <p:cond delay="0"/>
                            </p:stCondLst>
                            <p:childTnLst>
                              <p:par>
                                <p:cTn id="158" presetID="6" presetClass="entr" presetSubtype="16" fill="hold" nodeType="clickEffect">
                                  <p:stCondLst>
                                    <p:cond delay="0"/>
                                  </p:stCondLst>
                                  <p:childTnLst>
                                    <p:set>
                                      <p:cBhvr>
                                        <p:cTn id="159" dur="1" fill="hold">
                                          <p:stCondLst>
                                            <p:cond delay="0"/>
                                          </p:stCondLst>
                                        </p:cTn>
                                        <p:tgtEl>
                                          <p:spTgt spid="18434">
                                            <p:txEl>
                                              <p:pRg st="5" end="5"/>
                                            </p:txEl>
                                          </p:spTgt>
                                        </p:tgtEl>
                                        <p:attrNameLst>
                                          <p:attrName>style.visibility</p:attrName>
                                        </p:attrNameLst>
                                      </p:cBhvr>
                                      <p:to>
                                        <p:strVal val="visible"/>
                                      </p:to>
                                    </p:set>
                                    <p:animEffect transition="in" filter="circle(in)">
                                      <p:cBhvr>
                                        <p:cTn id="160" dur="2000"/>
                                        <p:tgtEl>
                                          <p:spTgt spid="18434">
                                            <p:txEl>
                                              <p:pRg st="5" end="5"/>
                                            </p:txEl>
                                          </p:spTgt>
                                        </p:tgtEl>
                                      </p:cBhvr>
                                    </p:animEffect>
                                  </p:childTnLst>
                                </p:cTn>
                              </p:par>
                              <p:par>
                                <p:cTn id="161" presetID="6" presetClass="entr" presetSubtype="16" fill="hold" nodeType="withEffect">
                                  <p:stCondLst>
                                    <p:cond delay="0"/>
                                  </p:stCondLst>
                                  <p:childTnLst>
                                    <p:set>
                                      <p:cBhvr>
                                        <p:cTn id="162" dur="1" fill="hold">
                                          <p:stCondLst>
                                            <p:cond delay="0"/>
                                          </p:stCondLst>
                                        </p:cTn>
                                        <p:tgtEl>
                                          <p:spTgt spid="18434">
                                            <p:txEl>
                                              <p:pRg st="6" end="6"/>
                                            </p:txEl>
                                          </p:spTgt>
                                        </p:tgtEl>
                                        <p:attrNameLst>
                                          <p:attrName>style.visibility</p:attrName>
                                        </p:attrNameLst>
                                      </p:cBhvr>
                                      <p:to>
                                        <p:strVal val="visible"/>
                                      </p:to>
                                    </p:set>
                                    <p:animEffect transition="in" filter="circle(in)">
                                      <p:cBhvr>
                                        <p:cTn id="163" dur="2000"/>
                                        <p:tgtEl>
                                          <p:spTgt spid="18434">
                                            <p:txEl>
                                              <p:pRg st="6" end="6"/>
                                            </p:txEl>
                                          </p:spTgt>
                                        </p:tgtEl>
                                      </p:cBhvr>
                                    </p:animEffect>
                                  </p:childTnLst>
                                </p:cTn>
                              </p:par>
                              <p:par>
                                <p:cTn id="164" presetID="6" presetClass="entr" presetSubtype="16" fill="hold" nodeType="withEffect">
                                  <p:stCondLst>
                                    <p:cond delay="0"/>
                                  </p:stCondLst>
                                  <p:childTnLst>
                                    <p:set>
                                      <p:cBhvr>
                                        <p:cTn id="165" dur="1" fill="hold">
                                          <p:stCondLst>
                                            <p:cond delay="0"/>
                                          </p:stCondLst>
                                        </p:cTn>
                                        <p:tgtEl>
                                          <p:spTgt spid="18434">
                                            <p:txEl>
                                              <p:pRg st="7" end="7"/>
                                            </p:txEl>
                                          </p:spTgt>
                                        </p:tgtEl>
                                        <p:attrNameLst>
                                          <p:attrName>style.visibility</p:attrName>
                                        </p:attrNameLst>
                                      </p:cBhvr>
                                      <p:to>
                                        <p:strVal val="visible"/>
                                      </p:to>
                                    </p:set>
                                    <p:animEffect transition="in" filter="circle(in)">
                                      <p:cBhvr>
                                        <p:cTn id="166" dur="2000"/>
                                        <p:tgtEl>
                                          <p:spTgt spid="1843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animBg="1"/>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812321" y="1144139"/>
            <a:ext cx="10515600" cy="4980616"/>
          </a:xfrm>
        </p:spPr>
        <p:txBody>
          <a:bodyPr>
            <a:normAutofit lnSpcReduction="10000"/>
          </a:bodyPr>
          <a:lstStyle/>
          <a:p>
            <a:pPr marL="0" indent="0">
              <a:buNone/>
            </a:pPr>
            <a:r>
              <a:rPr lang="en-US" altLang="en-US" b="1" u="sng" dirty="0">
                <a:solidFill>
                  <a:srgbClr val="0000CC"/>
                </a:solidFill>
                <a:latin typeface="Times New Roman" panose="02020603050405020304" pitchFamily="18" charset="0"/>
                <a:cs typeface="Times New Roman" panose="02020603050405020304" pitchFamily="18" charset="0"/>
              </a:rPr>
              <a:t>Using AW </a:t>
            </a:r>
          </a:p>
          <a:p>
            <a:pPr marL="0" indent="0">
              <a:buNone/>
            </a:pPr>
            <a:endParaRPr lang="en-US" altLang="en-US" b="1" dirty="0">
              <a:latin typeface="Times New Roman" panose="02020603050405020304" pitchFamily="18" charset="0"/>
              <a:cs typeface="Times New Roman" panose="02020603050405020304" pitchFamily="18" charset="0"/>
            </a:endParaRPr>
          </a:p>
          <a:p>
            <a:pPr marL="0" indent="0">
              <a:lnSpc>
                <a:spcPct val="110000"/>
              </a:lnSpc>
              <a:buNone/>
            </a:pPr>
            <a:r>
              <a:rPr lang="en-US" altLang="en-US" b="1" dirty="0" smtClean="0">
                <a:latin typeface="Times New Roman" panose="02020603050405020304" pitchFamily="18" charset="0"/>
                <a:cs typeface="Times New Roman" panose="02020603050405020304" pitchFamily="18" charset="0"/>
              </a:rPr>
              <a:t>AW</a:t>
            </a:r>
            <a:r>
              <a:rPr lang="en-US" altLang="en-US" b="1" baseline="-25000" dirty="0" smtClean="0">
                <a:latin typeface="Times New Roman" panose="02020603050405020304" pitchFamily="18" charset="0"/>
                <a:cs typeface="Times New Roman" panose="02020603050405020304" pitchFamily="18" charset="0"/>
              </a:rPr>
              <a:t>2</a:t>
            </a:r>
            <a:r>
              <a:rPr lang="en-US" altLang="en-US" b="1" dirty="0" smtClean="0">
                <a:latin typeface="Times New Roman" panose="02020603050405020304" pitchFamily="18" charset="0"/>
                <a:cs typeface="Times New Roman" panose="02020603050405020304" pitchFamily="18" charset="0"/>
              </a:rPr>
              <a:t>(12</a:t>
            </a:r>
            <a:r>
              <a:rPr lang="en-US" altLang="en-US" b="1" dirty="0">
                <a:latin typeface="Times New Roman" panose="02020603050405020304" pitchFamily="18" charset="0"/>
                <a:cs typeface="Times New Roman" panose="02020603050405020304" pitchFamily="18" charset="0"/>
              </a:rPr>
              <a:t>%)</a:t>
            </a:r>
            <a:r>
              <a:rPr lang="en-US" altLang="en-US" b="1" baseline="-25000" dirty="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 R – E – CR </a:t>
            </a:r>
          </a:p>
          <a:p>
            <a:pPr marL="0" indent="0">
              <a:lnSpc>
                <a:spcPct val="110000"/>
              </a:lnSpc>
              <a:buNone/>
            </a:pPr>
            <a:r>
              <a:rPr lang="en-US" b="1" dirty="0">
                <a:latin typeface="Times New Roman" panose="02020603050405020304" pitchFamily="18" charset="0"/>
                <a:cs typeface="Times New Roman" panose="02020603050405020304" pitchFamily="18" charset="0"/>
              </a:rPr>
              <a:t> </a:t>
            </a:r>
          </a:p>
          <a:p>
            <a:pPr marL="0" indent="0">
              <a:lnSpc>
                <a:spcPct val="110000"/>
              </a:lnSpc>
              <a:buNone/>
            </a:pPr>
            <a:r>
              <a:rPr lang="en-US" b="1" dirty="0">
                <a:latin typeface="Times New Roman" panose="02020603050405020304" pitchFamily="18" charset="0"/>
                <a:cs typeface="Times New Roman" panose="02020603050405020304" pitchFamily="18" charset="0"/>
              </a:rPr>
              <a:t>CR (12%) = $ </a:t>
            </a:r>
            <a:r>
              <a:rPr lang="en-US" b="1" dirty="0" smtClean="0">
                <a:latin typeface="Times New Roman" panose="02020603050405020304" pitchFamily="18" charset="0"/>
                <a:cs typeface="Times New Roman" panose="02020603050405020304" pitchFamily="18" charset="0"/>
              </a:rPr>
              <a:t>319,000 </a:t>
            </a:r>
            <a:r>
              <a:rPr lang="en-US" b="1" dirty="0">
                <a:latin typeface="Times New Roman" panose="02020603050405020304" pitchFamily="18" charset="0"/>
                <a:cs typeface="Times New Roman" panose="02020603050405020304" pitchFamily="18" charset="0"/>
              </a:rPr>
              <a:t>(A/P , 12%, 5) - $ </a:t>
            </a:r>
            <a:r>
              <a:rPr lang="en-US" b="1" dirty="0" smtClean="0">
                <a:latin typeface="Times New Roman" panose="02020603050405020304" pitchFamily="18" charset="0"/>
                <a:cs typeface="Times New Roman" panose="02020603050405020304" pitchFamily="18" charset="0"/>
              </a:rPr>
              <a:t>1,20,000 </a:t>
            </a:r>
            <a:r>
              <a:rPr lang="en-US" b="1" dirty="0">
                <a:latin typeface="Times New Roman" panose="02020603050405020304" pitchFamily="18" charset="0"/>
                <a:cs typeface="Times New Roman" panose="02020603050405020304" pitchFamily="18" charset="0"/>
              </a:rPr>
              <a:t>(A/F, 12%, 5) </a:t>
            </a:r>
          </a:p>
          <a:p>
            <a:pPr marL="0" indent="0">
              <a:lnSpc>
                <a:spcPct val="110000"/>
              </a:lnSpc>
              <a:buNone/>
            </a:pPr>
            <a:r>
              <a:rPr lang="en-US" b="1" dirty="0">
                <a:latin typeface="Times New Roman" panose="02020603050405020304" pitchFamily="18" charset="0"/>
                <a:cs typeface="Times New Roman" panose="02020603050405020304" pitchFamily="18" charset="0"/>
              </a:rPr>
              <a:t>                  = $ </a:t>
            </a:r>
            <a:r>
              <a:rPr lang="en-US" b="1" dirty="0" smtClean="0">
                <a:latin typeface="Times New Roman" panose="02020603050405020304" pitchFamily="18" charset="0"/>
                <a:cs typeface="Times New Roman" panose="02020603050405020304" pitchFamily="18" charset="0"/>
              </a:rPr>
              <a:t>319,000 </a:t>
            </a:r>
            <a:r>
              <a:rPr lang="en-US" b="1" dirty="0">
                <a:latin typeface="Times New Roman" panose="02020603050405020304" pitchFamily="18" charset="0"/>
                <a:cs typeface="Times New Roman" panose="02020603050405020304" pitchFamily="18" charset="0"/>
              </a:rPr>
              <a:t>* 0.2774 - $ </a:t>
            </a:r>
            <a:r>
              <a:rPr lang="en-US" b="1" dirty="0" smtClean="0">
                <a:latin typeface="Times New Roman" panose="02020603050405020304" pitchFamily="18" charset="0"/>
                <a:cs typeface="Times New Roman" panose="02020603050405020304" pitchFamily="18" charset="0"/>
              </a:rPr>
              <a:t>1,20,000 </a:t>
            </a:r>
            <a:r>
              <a:rPr lang="en-US" b="1" dirty="0">
                <a:latin typeface="Times New Roman" panose="02020603050405020304" pitchFamily="18" charset="0"/>
                <a:cs typeface="Times New Roman" panose="02020603050405020304" pitchFamily="18" charset="0"/>
              </a:rPr>
              <a:t>* 0.1574 </a:t>
            </a:r>
          </a:p>
          <a:p>
            <a:pPr marL="0" indent="0">
              <a:lnSpc>
                <a:spcPct val="110000"/>
              </a:lnSpc>
              <a:buNone/>
            </a:pPr>
            <a:r>
              <a:rPr lang="en-US" b="1" dirty="0">
                <a:latin typeface="Times New Roman" panose="02020603050405020304" pitchFamily="18" charset="0"/>
                <a:cs typeface="Times New Roman" panose="02020603050405020304" pitchFamily="18" charset="0"/>
              </a:rPr>
              <a:t>                  = $ </a:t>
            </a:r>
            <a:r>
              <a:rPr lang="en-US" b="1" dirty="0" smtClean="0">
                <a:latin typeface="Times New Roman" panose="02020603050405020304" pitchFamily="18" charset="0"/>
                <a:cs typeface="Times New Roman" panose="02020603050405020304" pitchFamily="18" charset="0"/>
              </a:rPr>
              <a:t>69602.6 </a:t>
            </a:r>
            <a:endParaRPr lang="en-US" b="1" dirty="0">
              <a:latin typeface="Times New Roman" panose="02020603050405020304" pitchFamily="18" charset="0"/>
              <a:cs typeface="Times New Roman" panose="02020603050405020304" pitchFamily="18" charset="0"/>
            </a:endParaRPr>
          </a:p>
          <a:p>
            <a:pPr marL="0" lvl="0" indent="0">
              <a:lnSpc>
                <a:spcPct val="110000"/>
              </a:lnSpc>
              <a:buNone/>
            </a:pPr>
            <a:r>
              <a:rPr lang="en-US" altLang="en-US" b="1" dirty="0" smtClean="0">
                <a:latin typeface="Times New Roman" panose="02020603050405020304" pitchFamily="18" charset="0"/>
                <a:cs typeface="Times New Roman" panose="02020603050405020304" pitchFamily="18" charset="0"/>
              </a:rPr>
              <a:t>AW</a:t>
            </a:r>
            <a:r>
              <a:rPr lang="en-US" altLang="en-US" b="1" baseline="-25000" dirty="0" smtClean="0">
                <a:latin typeface="Times New Roman" panose="02020603050405020304" pitchFamily="18" charset="0"/>
                <a:cs typeface="Times New Roman" panose="02020603050405020304" pitchFamily="18" charset="0"/>
              </a:rPr>
              <a:t>2</a:t>
            </a:r>
            <a:r>
              <a:rPr lang="en-US" altLang="en-US" b="1" dirty="0" smtClean="0">
                <a:latin typeface="Times New Roman" panose="02020603050405020304" pitchFamily="18" charset="0"/>
                <a:cs typeface="Times New Roman" panose="02020603050405020304" pitchFamily="18" charset="0"/>
              </a:rPr>
              <a:t>(12</a:t>
            </a:r>
            <a:r>
              <a:rPr lang="en-US" altLang="en-US" b="1" dirty="0">
                <a:latin typeface="Times New Roman" panose="02020603050405020304" pitchFamily="18" charset="0"/>
                <a:cs typeface="Times New Roman" panose="02020603050405020304" pitchFamily="18" charset="0"/>
              </a:rPr>
              <a:t>%) = </a:t>
            </a:r>
            <a:r>
              <a:rPr lang="en-US" b="1" dirty="0">
                <a:latin typeface="Times New Roman" pitchFamily="18" charset="0"/>
                <a:cs typeface="Times New Roman" pitchFamily="18" charset="0"/>
              </a:rPr>
              <a:t>$</a:t>
            </a:r>
            <a:r>
              <a:rPr lang="en-US" b="1" dirty="0" smtClean="0">
                <a:latin typeface="Times New Roman" pitchFamily="18" charset="0"/>
                <a:cs typeface="Times New Roman" pitchFamily="18" charset="0"/>
              </a:rPr>
              <a:t>88,500 </a:t>
            </a:r>
            <a:r>
              <a:rPr lang="en-US" b="1" dirty="0">
                <a:latin typeface="Times New Roman" pitchFamily="18" charset="0"/>
                <a:cs typeface="Times New Roman" pitchFamily="18" charset="0"/>
              </a:rPr>
              <a:t>– 0 - </a:t>
            </a:r>
            <a:r>
              <a:rPr lang="en-US" b="1" dirty="0" smtClean="0">
                <a:latin typeface="Times New Roman" pitchFamily="18" charset="0"/>
                <a:cs typeface="Times New Roman" pitchFamily="18" charset="0"/>
              </a:rPr>
              <a:t>$ 69602.6</a:t>
            </a:r>
          </a:p>
          <a:p>
            <a:pPr marL="0" lvl="0" indent="0">
              <a:lnSpc>
                <a:spcPct val="110000"/>
              </a:lnSpc>
              <a:buNone/>
            </a:pPr>
            <a:r>
              <a:rPr lang="en-US" b="1" dirty="0" smtClean="0">
                <a:latin typeface="Times New Roman" pitchFamily="18" charset="0"/>
                <a:cs typeface="Times New Roman" pitchFamily="18" charset="0"/>
              </a:rPr>
              <a:t>                   </a:t>
            </a:r>
            <a:r>
              <a:rPr lang="en-US" b="1" dirty="0">
                <a:latin typeface="Times New Roman" pitchFamily="18" charset="0"/>
                <a:cs typeface="Times New Roman" pitchFamily="18" charset="0"/>
              </a:rPr>
              <a:t>= $ </a:t>
            </a:r>
            <a:r>
              <a:rPr lang="en-US" b="1" dirty="0" smtClean="0">
                <a:latin typeface="Times New Roman" pitchFamily="18" charset="0"/>
                <a:cs typeface="Times New Roman" pitchFamily="18" charset="0"/>
              </a:rPr>
              <a:t>18,897. </a:t>
            </a:r>
            <a:r>
              <a:rPr lang="en-US" b="1" dirty="0">
                <a:latin typeface="Times New Roman" pitchFamily="18" charset="0"/>
                <a:cs typeface="Times New Roman" pitchFamily="18" charset="0"/>
              </a:rPr>
              <a:t>4 </a:t>
            </a:r>
          </a:p>
          <a:p>
            <a:endParaRPr lang="en-US" dirty="0"/>
          </a:p>
        </p:txBody>
      </p:sp>
    </p:spTree>
    <p:extLst>
      <p:ext uri="{BB962C8B-B14F-4D97-AF65-F5344CB8AC3E}">
        <p14:creationId xmlns:p14="http://schemas.microsoft.com/office/powerpoint/2010/main" val="1270827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a:extLst>
              <a:ext uri="{FF2B5EF4-FFF2-40B4-BE49-F238E27FC236}">
                <a16:creationId xmlns="" xmlns:a16="http://schemas.microsoft.com/office/drawing/2014/main" id="{64ADBF10-22A0-4FA9-8B25-C868641E8C0B}"/>
              </a:ext>
            </a:extLst>
          </p:cNvPr>
          <p:cNvSpPr>
            <a:spLocks noGrp="1" noChangeArrowheads="1"/>
          </p:cNvSpPr>
          <p:nvPr>
            <p:ph idx="1"/>
          </p:nvPr>
        </p:nvSpPr>
        <p:spPr>
          <a:xfrm>
            <a:off x="266698" y="334444"/>
            <a:ext cx="8305802" cy="4525963"/>
          </a:xfrm>
        </p:spPr>
        <p:txBody>
          <a:bodyPr/>
          <a:lstStyle/>
          <a:p>
            <a:pPr eaLnBrk="1" hangingPunct="1">
              <a:buFontTx/>
              <a:buNone/>
            </a:pPr>
            <a:r>
              <a:rPr lang="en-US" altLang="en-US" sz="2800" b="1" u="sng" dirty="0">
                <a:solidFill>
                  <a:srgbClr val="0000CC"/>
                </a:solidFill>
                <a:latin typeface="Times New Roman" panose="02020603050405020304" pitchFamily="18" charset="0"/>
                <a:cs typeface="Times New Roman" panose="02020603050405020304" pitchFamily="18" charset="0"/>
              </a:rPr>
              <a:t>Option 3</a:t>
            </a:r>
          </a:p>
          <a:p>
            <a:pPr>
              <a:buNone/>
            </a:pPr>
            <a:r>
              <a:rPr lang="en-US" altLang="en-US" b="1" u="sng" dirty="0">
                <a:solidFill>
                  <a:srgbClr val="0000CC"/>
                </a:solidFill>
                <a:latin typeface="Times New Roman" panose="02020603050405020304" pitchFamily="18" charset="0"/>
                <a:cs typeface="Times New Roman" panose="02020603050405020304" pitchFamily="18" charset="0"/>
              </a:rPr>
              <a:t>Using PW </a:t>
            </a:r>
          </a:p>
          <a:p>
            <a:pPr eaLnBrk="1" hangingPunct="1">
              <a:buFontTx/>
              <a:buNone/>
            </a:pPr>
            <a:r>
              <a:rPr lang="en-US" altLang="en-US" sz="2800" b="1" dirty="0" smtClean="0">
                <a:latin typeface="Times New Roman" panose="02020603050405020304" pitchFamily="18" charset="0"/>
                <a:cs typeface="Times New Roman" panose="02020603050405020304" pitchFamily="18" charset="0"/>
              </a:rPr>
              <a:t>PW</a:t>
            </a:r>
            <a:r>
              <a:rPr lang="en-US" altLang="en-US" sz="2800" b="1" baseline="-25000" dirty="0" smtClean="0">
                <a:latin typeface="Times New Roman" panose="02020603050405020304" pitchFamily="18" charset="0"/>
                <a:cs typeface="Times New Roman" panose="02020603050405020304" pitchFamily="18" charset="0"/>
              </a:rPr>
              <a:t>3</a:t>
            </a:r>
            <a:r>
              <a:rPr lang="en-US" altLang="en-US" sz="2800" b="1" dirty="0" smtClean="0">
                <a:latin typeface="Times New Roman" panose="02020603050405020304" pitchFamily="18" charset="0"/>
                <a:cs typeface="Times New Roman" panose="02020603050405020304" pitchFamily="18" charset="0"/>
              </a:rPr>
              <a:t>(12</a:t>
            </a:r>
            <a:r>
              <a:rPr lang="en-US" altLang="en-US" sz="2800" b="1" dirty="0">
                <a:latin typeface="Times New Roman" panose="02020603050405020304" pitchFamily="18" charset="0"/>
                <a:cs typeface="Times New Roman" panose="02020603050405020304" pitchFamily="18" charset="0"/>
              </a:rPr>
              <a:t>%)</a:t>
            </a:r>
            <a:r>
              <a:rPr lang="en-US" altLang="en-US" sz="2800" b="1" baseline="-25000"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-$ 3,30,000 </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$ 98,300</a:t>
            </a:r>
            <a:r>
              <a:rPr lang="en-US" altLang="en-US" sz="2800" b="1" dirty="0">
                <a:latin typeface="Times New Roman" panose="02020603050405020304" pitchFamily="18" charset="0"/>
                <a:cs typeface="Times New Roman" panose="02020603050405020304" pitchFamily="18" charset="0"/>
              </a:rPr>
              <a:t>( P/A,12%,5) + </a:t>
            </a:r>
          </a:p>
          <a:p>
            <a:pPr eaLnBrk="1" hangingPunct="1">
              <a:buFontTx/>
              <a:buNone/>
            </a:pPr>
            <a:r>
              <a:rPr lang="en-US" altLang="en-US" sz="2800" b="1" dirty="0">
                <a:latin typeface="Times New Roman" panose="02020603050405020304" pitchFamily="18" charset="0"/>
                <a:cs typeface="Times New Roman" panose="02020603050405020304" pitchFamily="18" charset="0"/>
              </a:rPr>
              <a:t>                     $ 120,000 (P/F, 12% 5)</a:t>
            </a:r>
          </a:p>
          <a:p>
            <a:pPr eaLnBrk="1" hangingPunct="1">
              <a:buFontTx/>
              <a:buNone/>
            </a:pPr>
            <a:r>
              <a:rPr lang="en-US" altLang="en-US" sz="2800" b="1" dirty="0">
                <a:latin typeface="Times New Roman" panose="02020603050405020304" pitchFamily="18" charset="0"/>
                <a:cs typeface="Times New Roman" panose="02020603050405020304" pitchFamily="18" charset="0"/>
              </a:rPr>
              <a:t>PW</a:t>
            </a:r>
            <a:r>
              <a:rPr lang="en-US" altLang="en-US" sz="2800" b="1" baseline="-25000" dirty="0">
                <a:latin typeface="Times New Roman" panose="02020603050405020304" pitchFamily="18" charset="0"/>
                <a:cs typeface="Times New Roman" panose="02020603050405020304" pitchFamily="18" charset="0"/>
              </a:rPr>
              <a:t>3</a:t>
            </a:r>
            <a:r>
              <a:rPr lang="en-US" altLang="en-US" sz="2800" b="1" dirty="0">
                <a:latin typeface="Times New Roman" panose="02020603050405020304" pitchFamily="18" charset="0"/>
                <a:cs typeface="Times New Roman" panose="02020603050405020304" pitchFamily="18" charset="0"/>
              </a:rPr>
              <a:t>(12%)</a:t>
            </a:r>
            <a:r>
              <a:rPr lang="en-US" altLang="en-US" sz="2800" b="1" baseline="-25000"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$ 92,441</a:t>
            </a:r>
            <a:endParaRPr lang="en-US" altLang="en-US" sz="2800" b="1" dirty="0">
              <a:latin typeface="Times New Roman" panose="02020603050405020304" pitchFamily="18" charset="0"/>
              <a:cs typeface="Times New Roman" panose="02020603050405020304" pitchFamily="18" charset="0"/>
            </a:endParaRPr>
          </a:p>
          <a:p>
            <a:pPr eaLnBrk="1" hangingPunct="1">
              <a:buFontTx/>
              <a:buNone/>
            </a:pPr>
            <a:endParaRPr lang="en-US" altLang="en-US" sz="2800" b="1" dirty="0">
              <a:latin typeface="Times New Roman" panose="02020603050405020304" pitchFamily="18" charset="0"/>
              <a:cs typeface="Times New Roman" panose="02020603050405020304" pitchFamily="18" charset="0"/>
            </a:endParaRPr>
          </a:p>
          <a:p>
            <a:pPr marL="0" indent="0">
              <a:buNone/>
            </a:pPr>
            <a:r>
              <a:rPr lang="en-US" altLang="en-US" b="1" u="sng" dirty="0">
                <a:solidFill>
                  <a:srgbClr val="0000CC"/>
                </a:solidFill>
                <a:latin typeface="Times New Roman" panose="02020603050405020304" pitchFamily="18" charset="0"/>
                <a:cs typeface="Times New Roman" panose="02020603050405020304" pitchFamily="18" charset="0"/>
              </a:rPr>
              <a:t>Using </a:t>
            </a:r>
            <a:r>
              <a:rPr lang="en-US" altLang="en-US" b="1" u="sng" dirty="0" smtClean="0">
                <a:solidFill>
                  <a:srgbClr val="0000CC"/>
                </a:solidFill>
                <a:latin typeface="Times New Roman" panose="02020603050405020304" pitchFamily="18" charset="0"/>
                <a:cs typeface="Times New Roman" panose="02020603050405020304" pitchFamily="18" charset="0"/>
              </a:rPr>
              <a:t>FW </a:t>
            </a:r>
            <a:endParaRPr lang="en-US" altLang="en-US" b="1" u="sng" dirty="0">
              <a:solidFill>
                <a:srgbClr val="0000CC"/>
              </a:solidFill>
              <a:latin typeface="Times New Roman" panose="02020603050405020304" pitchFamily="18" charset="0"/>
              <a:cs typeface="Times New Roman" panose="02020603050405020304" pitchFamily="18" charset="0"/>
            </a:endParaRPr>
          </a:p>
          <a:p>
            <a:pPr eaLnBrk="1" hangingPunct="1"/>
            <a:endParaRPr lang="en-US" altLang="en-US" dirty="0">
              <a:latin typeface="Times New Roman" panose="02020603050405020304" pitchFamily="18" charset="0"/>
              <a:cs typeface="Times New Roman" panose="02020603050405020304" pitchFamily="18" charset="0"/>
            </a:endParaRPr>
          </a:p>
        </p:txBody>
      </p:sp>
      <p:sp>
        <p:nvSpPr>
          <p:cNvPr id="19459" name="Line 4">
            <a:extLst>
              <a:ext uri="{FF2B5EF4-FFF2-40B4-BE49-F238E27FC236}">
                <a16:creationId xmlns="" xmlns:a16="http://schemas.microsoft.com/office/drawing/2014/main" id="{4E9CB630-DDB5-4C5C-8B90-6C72ECB2C061}"/>
              </a:ext>
            </a:extLst>
          </p:cNvPr>
          <p:cNvSpPr>
            <a:spLocks noChangeShapeType="1"/>
          </p:cNvSpPr>
          <p:nvPr/>
        </p:nvSpPr>
        <p:spPr bwMode="auto">
          <a:xfrm>
            <a:off x="8416505" y="2883535"/>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60" name="Line 5">
            <a:extLst>
              <a:ext uri="{FF2B5EF4-FFF2-40B4-BE49-F238E27FC236}">
                <a16:creationId xmlns="" xmlns:a16="http://schemas.microsoft.com/office/drawing/2014/main" id="{0440317C-DBA8-4959-BE2D-38643AE7ECCF}"/>
              </a:ext>
            </a:extLst>
          </p:cNvPr>
          <p:cNvSpPr>
            <a:spLocks noChangeShapeType="1"/>
          </p:cNvSpPr>
          <p:nvPr/>
        </p:nvSpPr>
        <p:spPr bwMode="auto">
          <a:xfrm>
            <a:off x="8416505" y="288353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1" name="Text Box 6">
            <a:extLst>
              <a:ext uri="{FF2B5EF4-FFF2-40B4-BE49-F238E27FC236}">
                <a16:creationId xmlns="" xmlns:a16="http://schemas.microsoft.com/office/drawing/2014/main" id="{46BC4AA4-002C-42B6-8F64-261467A9DC02}"/>
              </a:ext>
            </a:extLst>
          </p:cNvPr>
          <p:cNvSpPr txBox="1">
            <a:spLocks noChangeArrowheads="1"/>
          </p:cNvSpPr>
          <p:nvPr/>
        </p:nvSpPr>
        <p:spPr bwMode="auto">
          <a:xfrm>
            <a:off x="8187905" y="2731136"/>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0</a:t>
            </a:r>
          </a:p>
        </p:txBody>
      </p:sp>
      <p:sp>
        <p:nvSpPr>
          <p:cNvPr id="19462" name="Line 7">
            <a:extLst>
              <a:ext uri="{FF2B5EF4-FFF2-40B4-BE49-F238E27FC236}">
                <a16:creationId xmlns="" xmlns:a16="http://schemas.microsoft.com/office/drawing/2014/main" id="{3E0F65C6-9143-45FF-B14C-FA38F6B2BC22}"/>
              </a:ext>
            </a:extLst>
          </p:cNvPr>
          <p:cNvSpPr>
            <a:spLocks noChangeShapeType="1"/>
          </p:cNvSpPr>
          <p:nvPr/>
        </p:nvSpPr>
        <p:spPr bwMode="auto">
          <a:xfrm flipV="1">
            <a:off x="88737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3" name="Line 8">
            <a:extLst>
              <a:ext uri="{FF2B5EF4-FFF2-40B4-BE49-F238E27FC236}">
                <a16:creationId xmlns="" xmlns:a16="http://schemas.microsoft.com/office/drawing/2014/main" id="{A3AD0526-E288-4089-8FF1-2AA40C895755}"/>
              </a:ext>
            </a:extLst>
          </p:cNvPr>
          <p:cNvSpPr>
            <a:spLocks noChangeShapeType="1"/>
          </p:cNvSpPr>
          <p:nvPr/>
        </p:nvSpPr>
        <p:spPr bwMode="auto">
          <a:xfrm flipV="1">
            <a:off x="93309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4" name="Line 9">
            <a:extLst>
              <a:ext uri="{FF2B5EF4-FFF2-40B4-BE49-F238E27FC236}">
                <a16:creationId xmlns="" xmlns:a16="http://schemas.microsoft.com/office/drawing/2014/main" id="{DEB18914-19DF-4645-AFBC-DDC2AE19FCCA}"/>
              </a:ext>
            </a:extLst>
          </p:cNvPr>
          <p:cNvSpPr>
            <a:spLocks noChangeShapeType="1"/>
          </p:cNvSpPr>
          <p:nvPr/>
        </p:nvSpPr>
        <p:spPr bwMode="auto">
          <a:xfrm flipV="1">
            <a:off x="97881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5" name="Line 10">
            <a:extLst>
              <a:ext uri="{FF2B5EF4-FFF2-40B4-BE49-F238E27FC236}">
                <a16:creationId xmlns="" xmlns:a16="http://schemas.microsoft.com/office/drawing/2014/main" id="{A2D0CF4A-43E3-42E0-808C-5204B74D4FD4}"/>
              </a:ext>
            </a:extLst>
          </p:cNvPr>
          <p:cNvSpPr>
            <a:spLocks noChangeShapeType="1"/>
          </p:cNvSpPr>
          <p:nvPr/>
        </p:nvSpPr>
        <p:spPr bwMode="auto">
          <a:xfrm flipV="1">
            <a:off x="102453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6" name="Line 11">
            <a:extLst>
              <a:ext uri="{FF2B5EF4-FFF2-40B4-BE49-F238E27FC236}">
                <a16:creationId xmlns="" xmlns:a16="http://schemas.microsoft.com/office/drawing/2014/main" id="{F180197E-8751-4EDF-9A4D-7FF6F4C36536}"/>
              </a:ext>
            </a:extLst>
          </p:cNvPr>
          <p:cNvSpPr>
            <a:spLocks noChangeShapeType="1"/>
          </p:cNvSpPr>
          <p:nvPr/>
        </p:nvSpPr>
        <p:spPr bwMode="auto">
          <a:xfrm flipV="1">
            <a:off x="107025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7" name="Line 12">
            <a:extLst>
              <a:ext uri="{FF2B5EF4-FFF2-40B4-BE49-F238E27FC236}">
                <a16:creationId xmlns="" xmlns:a16="http://schemas.microsoft.com/office/drawing/2014/main" id="{8D15747A-0B0F-405F-BE42-084EAD0788AD}"/>
              </a:ext>
            </a:extLst>
          </p:cNvPr>
          <p:cNvSpPr>
            <a:spLocks noChangeShapeType="1"/>
          </p:cNvSpPr>
          <p:nvPr/>
        </p:nvSpPr>
        <p:spPr bwMode="auto">
          <a:xfrm>
            <a:off x="8416505" y="2883535"/>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68" name="Line 13">
            <a:extLst>
              <a:ext uri="{FF2B5EF4-FFF2-40B4-BE49-F238E27FC236}">
                <a16:creationId xmlns="" xmlns:a16="http://schemas.microsoft.com/office/drawing/2014/main" id="{7F367221-157E-4807-A536-0B4D42607875}"/>
              </a:ext>
            </a:extLst>
          </p:cNvPr>
          <p:cNvSpPr>
            <a:spLocks noChangeShapeType="1"/>
          </p:cNvSpPr>
          <p:nvPr/>
        </p:nvSpPr>
        <p:spPr bwMode="auto">
          <a:xfrm>
            <a:off x="8416505" y="288353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69" name="Line 14">
            <a:extLst>
              <a:ext uri="{FF2B5EF4-FFF2-40B4-BE49-F238E27FC236}">
                <a16:creationId xmlns="" xmlns:a16="http://schemas.microsoft.com/office/drawing/2014/main" id="{C98046B3-4649-4D1F-A3AB-5F9568CBAC28}"/>
              </a:ext>
            </a:extLst>
          </p:cNvPr>
          <p:cNvSpPr>
            <a:spLocks noChangeShapeType="1"/>
          </p:cNvSpPr>
          <p:nvPr/>
        </p:nvSpPr>
        <p:spPr bwMode="auto">
          <a:xfrm flipV="1">
            <a:off x="88737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0" name="Line 15">
            <a:extLst>
              <a:ext uri="{FF2B5EF4-FFF2-40B4-BE49-F238E27FC236}">
                <a16:creationId xmlns="" xmlns:a16="http://schemas.microsoft.com/office/drawing/2014/main" id="{5C2FB7F4-D0A7-4995-9E30-E4852FC122EA}"/>
              </a:ext>
            </a:extLst>
          </p:cNvPr>
          <p:cNvSpPr>
            <a:spLocks noChangeShapeType="1"/>
          </p:cNvSpPr>
          <p:nvPr/>
        </p:nvSpPr>
        <p:spPr bwMode="auto">
          <a:xfrm>
            <a:off x="8416505" y="2883535"/>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71" name="Line 16">
            <a:extLst>
              <a:ext uri="{FF2B5EF4-FFF2-40B4-BE49-F238E27FC236}">
                <a16:creationId xmlns="" xmlns:a16="http://schemas.microsoft.com/office/drawing/2014/main" id="{4BF2FD34-24E3-41AA-82B4-526C99043B68}"/>
              </a:ext>
            </a:extLst>
          </p:cNvPr>
          <p:cNvSpPr>
            <a:spLocks noChangeShapeType="1"/>
          </p:cNvSpPr>
          <p:nvPr/>
        </p:nvSpPr>
        <p:spPr bwMode="auto">
          <a:xfrm>
            <a:off x="8416505" y="288353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2" name="Line 17">
            <a:extLst>
              <a:ext uri="{FF2B5EF4-FFF2-40B4-BE49-F238E27FC236}">
                <a16:creationId xmlns="" xmlns:a16="http://schemas.microsoft.com/office/drawing/2014/main" id="{F935852E-A2A7-4DB6-BF80-12D7105CDEA5}"/>
              </a:ext>
            </a:extLst>
          </p:cNvPr>
          <p:cNvSpPr>
            <a:spLocks noChangeShapeType="1"/>
          </p:cNvSpPr>
          <p:nvPr/>
        </p:nvSpPr>
        <p:spPr bwMode="auto">
          <a:xfrm flipV="1">
            <a:off x="93309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3" name="Line 18">
            <a:extLst>
              <a:ext uri="{FF2B5EF4-FFF2-40B4-BE49-F238E27FC236}">
                <a16:creationId xmlns="" xmlns:a16="http://schemas.microsoft.com/office/drawing/2014/main" id="{BBF4CE29-2533-4410-9977-07509648E8AF}"/>
              </a:ext>
            </a:extLst>
          </p:cNvPr>
          <p:cNvSpPr>
            <a:spLocks noChangeShapeType="1"/>
          </p:cNvSpPr>
          <p:nvPr/>
        </p:nvSpPr>
        <p:spPr bwMode="auto">
          <a:xfrm flipV="1">
            <a:off x="88737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4" name="Line 19">
            <a:extLst>
              <a:ext uri="{FF2B5EF4-FFF2-40B4-BE49-F238E27FC236}">
                <a16:creationId xmlns="" xmlns:a16="http://schemas.microsoft.com/office/drawing/2014/main" id="{FE0BCA1F-A862-4013-95A6-308DC4EE3F91}"/>
              </a:ext>
            </a:extLst>
          </p:cNvPr>
          <p:cNvSpPr>
            <a:spLocks noChangeShapeType="1"/>
          </p:cNvSpPr>
          <p:nvPr/>
        </p:nvSpPr>
        <p:spPr bwMode="auto">
          <a:xfrm>
            <a:off x="8416505" y="2883535"/>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75" name="Line 20">
            <a:extLst>
              <a:ext uri="{FF2B5EF4-FFF2-40B4-BE49-F238E27FC236}">
                <a16:creationId xmlns="" xmlns:a16="http://schemas.microsoft.com/office/drawing/2014/main" id="{E6AA1FD2-1EB9-4C98-9E57-B41DE169CD05}"/>
              </a:ext>
            </a:extLst>
          </p:cNvPr>
          <p:cNvSpPr>
            <a:spLocks noChangeShapeType="1"/>
          </p:cNvSpPr>
          <p:nvPr/>
        </p:nvSpPr>
        <p:spPr bwMode="auto">
          <a:xfrm>
            <a:off x="8416505" y="288353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6" name="Line 21">
            <a:extLst>
              <a:ext uri="{FF2B5EF4-FFF2-40B4-BE49-F238E27FC236}">
                <a16:creationId xmlns="" xmlns:a16="http://schemas.microsoft.com/office/drawing/2014/main" id="{B3FEA3A7-F6D2-4B9D-8BDB-2A483801DBB3}"/>
              </a:ext>
            </a:extLst>
          </p:cNvPr>
          <p:cNvSpPr>
            <a:spLocks noChangeShapeType="1"/>
          </p:cNvSpPr>
          <p:nvPr/>
        </p:nvSpPr>
        <p:spPr bwMode="auto">
          <a:xfrm flipV="1">
            <a:off x="97881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7" name="Line 22">
            <a:extLst>
              <a:ext uri="{FF2B5EF4-FFF2-40B4-BE49-F238E27FC236}">
                <a16:creationId xmlns="" xmlns:a16="http://schemas.microsoft.com/office/drawing/2014/main" id="{9A4AD060-34EE-4E0C-B5F7-53B3A1D7F10C}"/>
              </a:ext>
            </a:extLst>
          </p:cNvPr>
          <p:cNvSpPr>
            <a:spLocks noChangeShapeType="1"/>
          </p:cNvSpPr>
          <p:nvPr/>
        </p:nvSpPr>
        <p:spPr bwMode="auto">
          <a:xfrm flipV="1">
            <a:off x="93309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8" name="Line 23">
            <a:extLst>
              <a:ext uri="{FF2B5EF4-FFF2-40B4-BE49-F238E27FC236}">
                <a16:creationId xmlns="" xmlns:a16="http://schemas.microsoft.com/office/drawing/2014/main" id="{9001F1C9-7355-494C-BDAB-C41A3BF7BD14}"/>
              </a:ext>
            </a:extLst>
          </p:cNvPr>
          <p:cNvSpPr>
            <a:spLocks noChangeShapeType="1"/>
          </p:cNvSpPr>
          <p:nvPr/>
        </p:nvSpPr>
        <p:spPr bwMode="auto">
          <a:xfrm flipV="1">
            <a:off x="88737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79" name="Line 24">
            <a:extLst>
              <a:ext uri="{FF2B5EF4-FFF2-40B4-BE49-F238E27FC236}">
                <a16:creationId xmlns="" xmlns:a16="http://schemas.microsoft.com/office/drawing/2014/main" id="{1DC387BB-36A7-4483-90E5-0E21D93744D5}"/>
              </a:ext>
            </a:extLst>
          </p:cNvPr>
          <p:cNvSpPr>
            <a:spLocks noChangeShapeType="1"/>
          </p:cNvSpPr>
          <p:nvPr/>
        </p:nvSpPr>
        <p:spPr bwMode="auto">
          <a:xfrm>
            <a:off x="8416505" y="2883535"/>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80" name="Line 25">
            <a:extLst>
              <a:ext uri="{FF2B5EF4-FFF2-40B4-BE49-F238E27FC236}">
                <a16:creationId xmlns="" xmlns:a16="http://schemas.microsoft.com/office/drawing/2014/main" id="{991D9826-64CE-44DB-B463-BF865C82F0ED}"/>
              </a:ext>
            </a:extLst>
          </p:cNvPr>
          <p:cNvSpPr>
            <a:spLocks noChangeShapeType="1"/>
          </p:cNvSpPr>
          <p:nvPr/>
        </p:nvSpPr>
        <p:spPr bwMode="auto">
          <a:xfrm>
            <a:off x="8416505" y="288353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1" name="Line 26">
            <a:extLst>
              <a:ext uri="{FF2B5EF4-FFF2-40B4-BE49-F238E27FC236}">
                <a16:creationId xmlns="" xmlns:a16="http://schemas.microsoft.com/office/drawing/2014/main" id="{51C2CF4E-9319-4238-BCC2-784335CA0C9A}"/>
              </a:ext>
            </a:extLst>
          </p:cNvPr>
          <p:cNvSpPr>
            <a:spLocks noChangeShapeType="1"/>
          </p:cNvSpPr>
          <p:nvPr/>
        </p:nvSpPr>
        <p:spPr bwMode="auto">
          <a:xfrm flipV="1">
            <a:off x="102453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2" name="Line 27">
            <a:extLst>
              <a:ext uri="{FF2B5EF4-FFF2-40B4-BE49-F238E27FC236}">
                <a16:creationId xmlns="" xmlns:a16="http://schemas.microsoft.com/office/drawing/2014/main" id="{FE214451-900E-4666-B1F5-49D3A8920408}"/>
              </a:ext>
            </a:extLst>
          </p:cNvPr>
          <p:cNvSpPr>
            <a:spLocks noChangeShapeType="1"/>
          </p:cNvSpPr>
          <p:nvPr/>
        </p:nvSpPr>
        <p:spPr bwMode="auto">
          <a:xfrm flipV="1">
            <a:off x="97881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3" name="Line 28">
            <a:extLst>
              <a:ext uri="{FF2B5EF4-FFF2-40B4-BE49-F238E27FC236}">
                <a16:creationId xmlns="" xmlns:a16="http://schemas.microsoft.com/office/drawing/2014/main" id="{629A5055-A286-4DC1-81E9-1C714D76078B}"/>
              </a:ext>
            </a:extLst>
          </p:cNvPr>
          <p:cNvSpPr>
            <a:spLocks noChangeShapeType="1"/>
          </p:cNvSpPr>
          <p:nvPr/>
        </p:nvSpPr>
        <p:spPr bwMode="auto">
          <a:xfrm flipV="1">
            <a:off x="93309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4" name="Line 29">
            <a:extLst>
              <a:ext uri="{FF2B5EF4-FFF2-40B4-BE49-F238E27FC236}">
                <a16:creationId xmlns="" xmlns:a16="http://schemas.microsoft.com/office/drawing/2014/main" id="{9FCF81B7-2F1A-44FB-9BA6-5FA96DFB85A8}"/>
              </a:ext>
            </a:extLst>
          </p:cNvPr>
          <p:cNvSpPr>
            <a:spLocks noChangeShapeType="1"/>
          </p:cNvSpPr>
          <p:nvPr/>
        </p:nvSpPr>
        <p:spPr bwMode="auto">
          <a:xfrm flipV="1">
            <a:off x="8873705" y="2502535"/>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5" name="Line 30">
            <a:extLst>
              <a:ext uri="{FF2B5EF4-FFF2-40B4-BE49-F238E27FC236}">
                <a16:creationId xmlns="" xmlns:a16="http://schemas.microsoft.com/office/drawing/2014/main" id="{3A2CFA6B-F52D-4EB4-A260-38376FE50F2E}"/>
              </a:ext>
            </a:extLst>
          </p:cNvPr>
          <p:cNvSpPr>
            <a:spLocks noChangeShapeType="1"/>
          </p:cNvSpPr>
          <p:nvPr/>
        </p:nvSpPr>
        <p:spPr bwMode="auto">
          <a:xfrm>
            <a:off x="8416505" y="2883535"/>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86" name="Line 31">
            <a:extLst>
              <a:ext uri="{FF2B5EF4-FFF2-40B4-BE49-F238E27FC236}">
                <a16:creationId xmlns="" xmlns:a16="http://schemas.microsoft.com/office/drawing/2014/main" id="{FC2248DC-5BE8-490B-A79D-2A7DB40D6D07}"/>
              </a:ext>
            </a:extLst>
          </p:cNvPr>
          <p:cNvSpPr>
            <a:spLocks noChangeShapeType="1"/>
          </p:cNvSpPr>
          <p:nvPr/>
        </p:nvSpPr>
        <p:spPr bwMode="auto">
          <a:xfrm>
            <a:off x="8416505" y="288353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7" name="Line 32">
            <a:extLst>
              <a:ext uri="{FF2B5EF4-FFF2-40B4-BE49-F238E27FC236}">
                <a16:creationId xmlns="" xmlns:a16="http://schemas.microsoft.com/office/drawing/2014/main" id="{8B4C4CB5-416E-4B90-9CE8-947940BAAB35}"/>
              </a:ext>
            </a:extLst>
          </p:cNvPr>
          <p:cNvSpPr>
            <a:spLocks noChangeShapeType="1"/>
          </p:cNvSpPr>
          <p:nvPr/>
        </p:nvSpPr>
        <p:spPr bwMode="auto">
          <a:xfrm flipV="1">
            <a:off x="10702505" y="2502535"/>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8" name="Line 33">
            <a:extLst>
              <a:ext uri="{FF2B5EF4-FFF2-40B4-BE49-F238E27FC236}">
                <a16:creationId xmlns="" xmlns:a16="http://schemas.microsoft.com/office/drawing/2014/main" id="{7A6D6289-C65A-4B90-9B8D-EDDBFF361B96}"/>
              </a:ext>
            </a:extLst>
          </p:cNvPr>
          <p:cNvSpPr>
            <a:spLocks noChangeShapeType="1"/>
          </p:cNvSpPr>
          <p:nvPr/>
        </p:nvSpPr>
        <p:spPr bwMode="auto">
          <a:xfrm flipV="1">
            <a:off x="10245305" y="2502535"/>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89" name="Line 34">
            <a:extLst>
              <a:ext uri="{FF2B5EF4-FFF2-40B4-BE49-F238E27FC236}">
                <a16:creationId xmlns="" xmlns:a16="http://schemas.microsoft.com/office/drawing/2014/main" id="{A9F9F53F-8FAA-47E9-9826-A813937DD0EE}"/>
              </a:ext>
            </a:extLst>
          </p:cNvPr>
          <p:cNvSpPr>
            <a:spLocks noChangeShapeType="1"/>
          </p:cNvSpPr>
          <p:nvPr/>
        </p:nvSpPr>
        <p:spPr bwMode="auto">
          <a:xfrm flipV="1">
            <a:off x="9788105" y="2502535"/>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90" name="Line 35">
            <a:extLst>
              <a:ext uri="{FF2B5EF4-FFF2-40B4-BE49-F238E27FC236}">
                <a16:creationId xmlns="" xmlns:a16="http://schemas.microsoft.com/office/drawing/2014/main" id="{26F30F63-E12A-4627-A35F-BBE02397AEB5}"/>
              </a:ext>
            </a:extLst>
          </p:cNvPr>
          <p:cNvSpPr>
            <a:spLocks noChangeShapeType="1"/>
          </p:cNvSpPr>
          <p:nvPr/>
        </p:nvSpPr>
        <p:spPr bwMode="auto">
          <a:xfrm flipV="1">
            <a:off x="9330905" y="2502535"/>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91" name="Line 36">
            <a:extLst>
              <a:ext uri="{FF2B5EF4-FFF2-40B4-BE49-F238E27FC236}">
                <a16:creationId xmlns="" xmlns:a16="http://schemas.microsoft.com/office/drawing/2014/main" id="{8845A24E-0913-4293-A75E-AF4098FCA8E9}"/>
              </a:ext>
            </a:extLst>
          </p:cNvPr>
          <p:cNvSpPr>
            <a:spLocks noChangeShapeType="1"/>
          </p:cNvSpPr>
          <p:nvPr/>
        </p:nvSpPr>
        <p:spPr bwMode="auto">
          <a:xfrm flipV="1">
            <a:off x="8873705" y="2502535"/>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92" name="Line 37">
            <a:extLst>
              <a:ext uri="{FF2B5EF4-FFF2-40B4-BE49-F238E27FC236}">
                <a16:creationId xmlns="" xmlns:a16="http://schemas.microsoft.com/office/drawing/2014/main" id="{33D2CAEF-0686-45D9-89C8-822E18A5CD12}"/>
              </a:ext>
            </a:extLst>
          </p:cNvPr>
          <p:cNvSpPr>
            <a:spLocks noChangeShapeType="1"/>
          </p:cNvSpPr>
          <p:nvPr/>
        </p:nvSpPr>
        <p:spPr bwMode="auto">
          <a:xfrm>
            <a:off x="8416505" y="2883535"/>
            <a:ext cx="2286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9493" name="Line 38">
            <a:extLst>
              <a:ext uri="{FF2B5EF4-FFF2-40B4-BE49-F238E27FC236}">
                <a16:creationId xmlns="" xmlns:a16="http://schemas.microsoft.com/office/drawing/2014/main" id="{628275D7-827D-49F4-8BD3-6E0718D7F0E2}"/>
              </a:ext>
            </a:extLst>
          </p:cNvPr>
          <p:cNvSpPr>
            <a:spLocks noChangeShapeType="1"/>
          </p:cNvSpPr>
          <p:nvPr/>
        </p:nvSpPr>
        <p:spPr bwMode="auto">
          <a:xfrm>
            <a:off x="8416505" y="2883535"/>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494" name="Text Box 39">
            <a:extLst>
              <a:ext uri="{FF2B5EF4-FFF2-40B4-BE49-F238E27FC236}">
                <a16:creationId xmlns="" xmlns:a16="http://schemas.microsoft.com/office/drawing/2014/main" id="{E6AA878B-BF38-41FB-BBE0-B24DCC5667AA}"/>
              </a:ext>
            </a:extLst>
          </p:cNvPr>
          <p:cNvSpPr txBox="1">
            <a:spLocks noChangeArrowheads="1"/>
          </p:cNvSpPr>
          <p:nvPr/>
        </p:nvSpPr>
        <p:spPr bwMode="auto">
          <a:xfrm>
            <a:off x="7730705" y="3416935"/>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FF0000"/>
                </a:solidFill>
              </a:rPr>
              <a:t>$330,000</a:t>
            </a:r>
          </a:p>
        </p:txBody>
      </p:sp>
      <p:sp>
        <p:nvSpPr>
          <p:cNvPr id="19495" name="Text Box 40">
            <a:extLst>
              <a:ext uri="{FF2B5EF4-FFF2-40B4-BE49-F238E27FC236}">
                <a16:creationId xmlns="" xmlns:a16="http://schemas.microsoft.com/office/drawing/2014/main" id="{A4516882-C824-4567-AD90-A182EC4231BA}"/>
              </a:ext>
            </a:extLst>
          </p:cNvPr>
          <p:cNvSpPr txBox="1">
            <a:spLocks noChangeArrowheads="1"/>
          </p:cNvSpPr>
          <p:nvPr/>
        </p:nvSpPr>
        <p:spPr bwMode="auto">
          <a:xfrm>
            <a:off x="9178505" y="2045335"/>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solidFill>
                  <a:srgbClr val="FF0000"/>
                </a:solidFill>
              </a:rPr>
              <a:t>$98,300</a:t>
            </a:r>
          </a:p>
        </p:txBody>
      </p:sp>
      <p:sp>
        <p:nvSpPr>
          <p:cNvPr id="19496" name="Text Box 41">
            <a:extLst>
              <a:ext uri="{FF2B5EF4-FFF2-40B4-BE49-F238E27FC236}">
                <a16:creationId xmlns="" xmlns:a16="http://schemas.microsoft.com/office/drawing/2014/main" id="{72BBB0E8-38F5-4CD6-8C7E-F2F26192EAF4}"/>
              </a:ext>
            </a:extLst>
          </p:cNvPr>
          <p:cNvSpPr txBox="1">
            <a:spLocks noChangeArrowheads="1"/>
          </p:cNvSpPr>
          <p:nvPr/>
        </p:nvSpPr>
        <p:spPr bwMode="auto">
          <a:xfrm>
            <a:off x="8721305" y="2807336"/>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a:t>
            </a:r>
          </a:p>
        </p:txBody>
      </p:sp>
      <p:sp>
        <p:nvSpPr>
          <p:cNvPr id="19497" name="Text Box 42">
            <a:extLst>
              <a:ext uri="{FF2B5EF4-FFF2-40B4-BE49-F238E27FC236}">
                <a16:creationId xmlns="" xmlns:a16="http://schemas.microsoft.com/office/drawing/2014/main" id="{3FB24C41-AFFF-4100-966A-7BC4E43166F5}"/>
              </a:ext>
            </a:extLst>
          </p:cNvPr>
          <p:cNvSpPr txBox="1">
            <a:spLocks noChangeArrowheads="1"/>
          </p:cNvSpPr>
          <p:nvPr/>
        </p:nvSpPr>
        <p:spPr bwMode="auto">
          <a:xfrm>
            <a:off x="9178505" y="2807336"/>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2</a:t>
            </a:r>
          </a:p>
        </p:txBody>
      </p:sp>
      <p:sp>
        <p:nvSpPr>
          <p:cNvPr id="19498" name="Text Box 43">
            <a:extLst>
              <a:ext uri="{FF2B5EF4-FFF2-40B4-BE49-F238E27FC236}">
                <a16:creationId xmlns="" xmlns:a16="http://schemas.microsoft.com/office/drawing/2014/main" id="{D6C99A6D-D43E-43AB-8EBA-277F6B94AEE8}"/>
              </a:ext>
            </a:extLst>
          </p:cNvPr>
          <p:cNvSpPr txBox="1">
            <a:spLocks noChangeArrowheads="1"/>
          </p:cNvSpPr>
          <p:nvPr/>
        </p:nvSpPr>
        <p:spPr bwMode="auto">
          <a:xfrm>
            <a:off x="9635705" y="2807336"/>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a:t>
            </a:r>
          </a:p>
        </p:txBody>
      </p:sp>
      <p:sp>
        <p:nvSpPr>
          <p:cNvPr id="19499" name="Text Box 44">
            <a:extLst>
              <a:ext uri="{FF2B5EF4-FFF2-40B4-BE49-F238E27FC236}">
                <a16:creationId xmlns="" xmlns:a16="http://schemas.microsoft.com/office/drawing/2014/main" id="{3446325C-BAEB-4299-AA63-B34AB8EF4010}"/>
              </a:ext>
            </a:extLst>
          </p:cNvPr>
          <p:cNvSpPr txBox="1">
            <a:spLocks noChangeArrowheads="1"/>
          </p:cNvSpPr>
          <p:nvPr/>
        </p:nvSpPr>
        <p:spPr bwMode="auto">
          <a:xfrm>
            <a:off x="10092905" y="2807336"/>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4</a:t>
            </a:r>
          </a:p>
        </p:txBody>
      </p:sp>
      <p:sp>
        <p:nvSpPr>
          <p:cNvPr id="19500" name="Text Box 45">
            <a:extLst>
              <a:ext uri="{FF2B5EF4-FFF2-40B4-BE49-F238E27FC236}">
                <a16:creationId xmlns="" xmlns:a16="http://schemas.microsoft.com/office/drawing/2014/main" id="{7BAADCB7-B845-4511-85CB-DD1844434EAA}"/>
              </a:ext>
            </a:extLst>
          </p:cNvPr>
          <p:cNvSpPr txBox="1">
            <a:spLocks noChangeArrowheads="1"/>
          </p:cNvSpPr>
          <p:nvPr/>
        </p:nvSpPr>
        <p:spPr bwMode="auto">
          <a:xfrm>
            <a:off x="10550105" y="2807336"/>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5</a:t>
            </a:r>
          </a:p>
        </p:txBody>
      </p:sp>
      <p:sp>
        <p:nvSpPr>
          <p:cNvPr id="19501" name="Line 46">
            <a:extLst>
              <a:ext uri="{FF2B5EF4-FFF2-40B4-BE49-F238E27FC236}">
                <a16:creationId xmlns="" xmlns:a16="http://schemas.microsoft.com/office/drawing/2014/main" id="{07722D55-5F8E-4743-9466-7CC6C82FC5C9}"/>
              </a:ext>
            </a:extLst>
          </p:cNvPr>
          <p:cNvSpPr>
            <a:spLocks noChangeShapeType="1"/>
          </p:cNvSpPr>
          <p:nvPr/>
        </p:nvSpPr>
        <p:spPr bwMode="auto">
          <a:xfrm flipV="1">
            <a:off x="10702505" y="1969135"/>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502" name="Text Box 47">
            <a:extLst>
              <a:ext uri="{FF2B5EF4-FFF2-40B4-BE49-F238E27FC236}">
                <a16:creationId xmlns="" xmlns:a16="http://schemas.microsoft.com/office/drawing/2014/main" id="{3915F193-BA76-4304-B575-A2E1FC3E95B0}"/>
              </a:ext>
            </a:extLst>
          </p:cNvPr>
          <p:cNvSpPr txBox="1">
            <a:spLocks noChangeArrowheads="1"/>
          </p:cNvSpPr>
          <p:nvPr/>
        </p:nvSpPr>
        <p:spPr bwMode="auto">
          <a:xfrm>
            <a:off x="10245305" y="1511935"/>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solidFill>
                  <a:srgbClr val="FF0000"/>
                </a:solidFill>
              </a:rPr>
              <a:t>$120,000</a:t>
            </a:r>
          </a:p>
        </p:txBody>
      </p:sp>
      <p:sp>
        <p:nvSpPr>
          <p:cNvPr id="48" name="TextBox 47">
            <a:extLst>
              <a:ext uri="{FF2B5EF4-FFF2-40B4-BE49-F238E27FC236}">
                <a16:creationId xmlns="" xmlns:a16="http://schemas.microsoft.com/office/drawing/2014/main" id="{1C10A391-526F-40D9-87A3-21C98C2091C5}"/>
              </a:ext>
            </a:extLst>
          </p:cNvPr>
          <p:cNvSpPr txBox="1"/>
          <p:nvPr/>
        </p:nvSpPr>
        <p:spPr>
          <a:xfrm>
            <a:off x="390939" y="4046355"/>
            <a:ext cx="8787566" cy="2074414"/>
          </a:xfrm>
          <a:prstGeom prst="rect">
            <a:avLst/>
          </a:prstGeom>
          <a:noFill/>
        </p:spPr>
        <p:txBody>
          <a:bodyPr wrap="square">
            <a:spAutoFit/>
          </a:bodyPr>
          <a:lstStyle/>
          <a:p>
            <a:pPr>
              <a:lnSpc>
                <a:spcPct val="115000"/>
              </a:lnSpc>
            </a:pPr>
            <a:r>
              <a:rPr lang="en-US" sz="2800" b="1" dirty="0">
                <a:latin typeface="Times New Roman" panose="02020603050405020304" pitchFamily="18" charset="0"/>
                <a:cs typeface="Times New Roman" panose="02020603050405020304" pitchFamily="18" charset="0"/>
              </a:rPr>
              <a:t>FW</a:t>
            </a:r>
            <a:r>
              <a:rPr lang="en-US" sz="2800" b="1" baseline="-25000" dirty="0">
                <a:latin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cs typeface="Times New Roman" panose="02020603050405020304" pitchFamily="18" charset="0"/>
              </a:rPr>
              <a:t> = </a:t>
            </a:r>
            <a:r>
              <a:rPr lang="en-US" sz="2800" b="1" dirty="0" smtClean="0">
                <a:latin typeface="Times New Roman" panose="02020603050405020304" pitchFamily="18" charset="0"/>
                <a:cs typeface="Times New Roman" panose="02020603050405020304" pitchFamily="18" charset="0"/>
              </a:rPr>
              <a:t>- $ 3</a:t>
            </a:r>
            <a:r>
              <a:rPr lang="en-US" sz="2800" b="1" dirty="0">
                <a:latin typeface="Times New Roman" panose="02020603050405020304" pitchFamily="18" charset="0"/>
                <a:cs typeface="Times New Roman" panose="02020603050405020304" pitchFamily="18" charset="0"/>
              </a:rPr>
              <a:t>, 30,000(F/P, 12%, 5) </a:t>
            </a:r>
            <a:r>
              <a:rPr lang="en-US" sz="2800" b="1" dirty="0" smtClean="0">
                <a:latin typeface="Times New Roman" panose="02020603050405020304" pitchFamily="18" charset="0"/>
                <a:cs typeface="Times New Roman" panose="02020603050405020304" pitchFamily="18" charset="0"/>
              </a:rPr>
              <a:t>+$ 98,300(F/A</a:t>
            </a:r>
            <a:r>
              <a:rPr lang="en-US" sz="2800" b="1" dirty="0">
                <a:latin typeface="Times New Roman" panose="02020603050405020304" pitchFamily="18" charset="0"/>
                <a:cs typeface="Times New Roman" panose="02020603050405020304" pitchFamily="18" charset="0"/>
              </a:rPr>
              <a:t>, 12%, 5) + </a:t>
            </a:r>
            <a:r>
              <a:rPr lang="en-US" sz="2800" b="1" dirty="0" smtClean="0">
                <a:latin typeface="Times New Roman" panose="02020603050405020304" pitchFamily="18" charset="0"/>
                <a:cs typeface="Times New Roman" panose="02020603050405020304" pitchFamily="18" charset="0"/>
              </a:rPr>
              <a:t>$ 1</a:t>
            </a:r>
            <a:r>
              <a:rPr lang="en-US" sz="2800" b="1" dirty="0">
                <a:latin typeface="Times New Roman" panose="02020603050405020304" pitchFamily="18" charset="0"/>
                <a:cs typeface="Times New Roman" panose="02020603050405020304" pitchFamily="18" charset="0"/>
              </a:rPr>
              <a:t>, 20,000 </a:t>
            </a:r>
            <a:endParaRPr lang="en-AU" sz="2800" b="1" dirty="0">
              <a:latin typeface="Times New Roman" panose="02020603050405020304" pitchFamily="18" charset="0"/>
              <a:cs typeface="Times New Roman" panose="02020603050405020304" pitchFamily="18" charset="0"/>
            </a:endParaRPr>
          </a:p>
          <a:p>
            <a:pPr>
              <a:lnSpc>
                <a:spcPct val="115000"/>
              </a:lnSpc>
            </a:pPr>
            <a:r>
              <a:rPr lang="en-US" sz="2800" b="1" dirty="0">
                <a:latin typeface="Times New Roman" panose="02020603050405020304" pitchFamily="18" charset="0"/>
                <a:cs typeface="Times New Roman" panose="02020603050405020304" pitchFamily="18" charset="0"/>
              </a:rPr>
              <a:t>         = - </a:t>
            </a:r>
            <a:r>
              <a:rPr lang="en-US" sz="2800" b="1" dirty="0" smtClean="0">
                <a:latin typeface="Times New Roman" panose="02020603050405020304" pitchFamily="18" charset="0"/>
                <a:cs typeface="Times New Roman" panose="02020603050405020304" pitchFamily="18" charset="0"/>
              </a:rPr>
              <a:t>$ 5</a:t>
            </a:r>
            <a:r>
              <a:rPr lang="en-US" sz="2800" b="1" dirty="0">
                <a:latin typeface="Times New Roman" panose="02020603050405020304" pitchFamily="18" charset="0"/>
                <a:cs typeface="Times New Roman" panose="02020603050405020304" pitchFamily="18" charset="0"/>
              </a:rPr>
              <a:t>, 81,559 + </a:t>
            </a:r>
            <a:r>
              <a:rPr lang="en-US" sz="2800" b="1" dirty="0" smtClean="0">
                <a:latin typeface="Times New Roman" panose="02020603050405020304" pitchFamily="18" charset="0"/>
                <a:cs typeface="Times New Roman" panose="02020603050405020304" pitchFamily="18" charset="0"/>
              </a:rPr>
              <a:t>$ 6</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24,480 + $1</a:t>
            </a:r>
            <a:r>
              <a:rPr lang="en-US" sz="2800" b="1" dirty="0">
                <a:latin typeface="Times New Roman" panose="02020603050405020304" pitchFamily="18" charset="0"/>
                <a:cs typeface="Times New Roman" panose="02020603050405020304" pitchFamily="18" charset="0"/>
              </a:rPr>
              <a:t>, 20,000 </a:t>
            </a:r>
            <a:endParaRPr lang="en-AU" sz="2800" b="1" dirty="0">
              <a:latin typeface="Times New Roman" panose="02020603050405020304" pitchFamily="18" charset="0"/>
              <a:cs typeface="Times New Roman" panose="02020603050405020304" pitchFamily="18" charset="0"/>
            </a:endParaRPr>
          </a:p>
          <a:p>
            <a:pPr>
              <a:lnSpc>
                <a:spcPct val="115000"/>
              </a:lnSpc>
            </a:pPr>
            <a:r>
              <a:rPr lang="en-US" sz="2800" b="1" dirty="0">
                <a:latin typeface="Times New Roman" panose="02020603050405020304" pitchFamily="18" charset="0"/>
                <a:cs typeface="Times New Roman" panose="02020603050405020304" pitchFamily="18" charset="0"/>
              </a:rPr>
              <a:t>         = </a:t>
            </a:r>
            <a:r>
              <a:rPr lang="en-US" sz="2800" b="1" dirty="0" smtClean="0">
                <a:latin typeface="Times New Roman" panose="02020603050405020304" pitchFamily="18" charset="0"/>
                <a:cs typeface="Times New Roman" panose="02020603050405020304" pitchFamily="18" charset="0"/>
              </a:rPr>
              <a:t>$ 1</a:t>
            </a:r>
            <a:r>
              <a:rPr lang="en-US" sz="2800" b="1" dirty="0">
                <a:latin typeface="Times New Roman" panose="02020603050405020304" pitchFamily="18" charset="0"/>
                <a:cs typeface="Times New Roman" panose="02020603050405020304" pitchFamily="18" charset="0"/>
              </a:rPr>
              <a:t>, 62,912</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22106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0445" y="1088778"/>
            <a:ext cx="10515600" cy="4351338"/>
          </a:xfrm>
        </p:spPr>
        <p:txBody>
          <a:bodyPr>
            <a:normAutofit lnSpcReduction="10000"/>
          </a:bodyPr>
          <a:lstStyle/>
          <a:p>
            <a:pPr marL="0" indent="0">
              <a:buNone/>
            </a:pPr>
            <a:r>
              <a:rPr lang="en-US" altLang="en-US" b="1" u="sng" dirty="0">
                <a:solidFill>
                  <a:srgbClr val="0000CC"/>
                </a:solidFill>
                <a:latin typeface="Times New Roman" panose="02020603050405020304" pitchFamily="18" charset="0"/>
                <a:cs typeface="Times New Roman" panose="02020603050405020304" pitchFamily="18" charset="0"/>
              </a:rPr>
              <a:t>Using AW </a:t>
            </a:r>
          </a:p>
          <a:p>
            <a:pPr marL="0" indent="0">
              <a:buNone/>
            </a:pPr>
            <a:endParaRPr lang="en-US" altLang="en-US" b="1" dirty="0">
              <a:latin typeface="Times New Roman" panose="02020603050405020304" pitchFamily="18" charset="0"/>
              <a:cs typeface="Times New Roman" panose="02020603050405020304" pitchFamily="18" charset="0"/>
            </a:endParaRPr>
          </a:p>
          <a:p>
            <a:pPr marL="0" indent="0">
              <a:buNone/>
            </a:pPr>
            <a:r>
              <a:rPr lang="en-US" altLang="en-US" b="1" dirty="0" smtClean="0">
                <a:latin typeface="Times New Roman" panose="02020603050405020304" pitchFamily="18" charset="0"/>
                <a:cs typeface="Times New Roman" panose="02020603050405020304" pitchFamily="18" charset="0"/>
              </a:rPr>
              <a:t>AW</a:t>
            </a:r>
            <a:r>
              <a:rPr lang="en-US" altLang="en-US" b="1" baseline="-25000" dirty="0" smtClean="0">
                <a:latin typeface="Times New Roman" panose="02020603050405020304" pitchFamily="18" charset="0"/>
                <a:cs typeface="Times New Roman" panose="02020603050405020304" pitchFamily="18" charset="0"/>
              </a:rPr>
              <a:t>3</a:t>
            </a:r>
            <a:r>
              <a:rPr lang="en-US" altLang="en-US" b="1" dirty="0" smtClean="0">
                <a:latin typeface="Times New Roman" panose="02020603050405020304" pitchFamily="18" charset="0"/>
                <a:cs typeface="Times New Roman" panose="02020603050405020304" pitchFamily="18" charset="0"/>
              </a:rPr>
              <a:t>(12</a:t>
            </a:r>
            <a:r>
              <a:rPr lang="en-US" altLang="en-US" b="1" dirty="0">
                <a:latin typeface="Times New Roman" panose="02020603050405020304" pitchFamily="18" charset="0"/>
                <a:cs typeface="Times New Roman" panose="02020603050405020304" pitchFamily="18" charset="0"/>
              </a:rPr>
              <a:t>%)</a:t>
            </a:r>
            <a:r>
              <a:rPr lang="en-US" altLang="en-US" b="1" baseline="-25000" dirty="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 R – E – CR </a:t>
            </a:r>
          </a:p>
          <a:p>
            <a:pPr marL="0" indent="0">
              <a:buNone/>
            </a:pPr>
            <a:r>
              <a:rPr lang="en-US" b="1" dirty="0">
                <a:latin typeface="Times New Roman" panose="02020603050405020304" pitchFamily="18" charset="0"/>
                <a:cs typeface="Times New Roman" panose="02020603050405020304" pitchFamily="18" charset="0"/>
              </a:rPr>
              <a:t> </a:t>
            </a:r>
          </a:p>
          <a:p>
            <a:pPr marL="0" indent="0">
              <a:buNone/>
            </a:pPr>
            <a:r>
              <a:rPr lang="en-US" b="1" dirty="0">
                <a:latin typeface="Times New Roman" panose="02020603050405020304" pitchFamily="18" charset="0"/>
                <a:cs typeface="Times New Roman" panose="02020603050405020304" pitchFamily="18" charset="0"/>
              </a:rPr>
              <a:t>CR (12%) = $ </a:t>
            </a:r>
            <a:r>
              <a:rPr lang="en-US" b="1" dirty="0" smtClean="0">
                <a:latin typeface="Times New Roman" panose="02020603050405020304" pitchFamily="18" charset="0"/>
                <a:cs typeface="Times New Roman" panose="02020603050405020304" pitchFamily="18" charset="0"/>
              </a:rPr>
              <a:t>330,000 </a:t>
            </a:r>
            <a:r>
              <a:rPr lang="en-US" b="1" dirty="0">
                <a:latin typeface="Times New Roman" panose="02020603050405020304" pitchFamily="18" charset="0"/>
                <a:cs typeface="Times New Roman" panose="02020603050405020304" pitchFamily="18" charset="0"/>
              </a:rPr>
              <a:t>(A/P , 12%, 5) - $ </a:t>
            </a:r>
            <a:r>
              <a:rPr lang="en-US" b="1" dirty="0" smtClean="0">
                <a:latin typeface="Times New Roman" panose="02020603050405020304" pitchFamily="18" charset="0"/>
                <a:cs typeface="Times New Roman" panose="02020603050405020304" pitchFamily="18" charset="0"/>
              </a:rPr>
              <a:t>1,20,000 </a:t>
            </a:r>
            <a:r>
              <a:rPr lang="en-US" b="1" dirty="0">
                <a:latin typeface="Times New Roman" panose="02020603050405020304" pitchFamily="18" charset="0"/>
                <a:cs typeface="Times New Roman" panose="02020603050405020304" pitchFamily="18" charset="0"/>
              </a:rPr>
              <a:t>(A/F, 12%, 5) </a:t>
            </a:r>
          </a:p>
          <a:p>
            <a:pPr marL="0" indent="0">
              <a:buNone/>
            </a:pPr>
            <a:r>
              <a:rPr lang="en-US" b="1" dirty="0">
                <a:latin typeface="Times New Roman" panose="02020603050405020304" pitchFamily="18" charset="0"/>
                <a:cs typeface="Times New Roman" panose="02020603050405020304" pitchFamily="18" charset="0"/>
              </a:rPr>
              <a:t>                  = $ </a:t>
            </a:r>
            <a:r>
              <a:rPr lang="en-US" b="1" dirty="0" smtClean="0">
                <a:latin typeface="Times New Roman" panose="02020603050405020304" pitchFamily="18" charset="0"/>
                <a:cs typeface="Times New Roman" panose="02020603050405020304" pitchFamily="18" charset="0"/>
              </a:rPr>
              <a:t>330,000 </a:t>
            </a:r>
            <a:r>
              <a:rPr lang="en-US" b="1" dirty="0">
                <a:latin typeface="Times New Roman" panose="02020603050405020304" pitchFamily="18" charset="0"/>
                <a:cs typeface="Times New Roman" panose="02020603050405020304" pitchFamily="18" charset="0"/>
              </a:rPr>
              <a:t>* 0.2774 - $ </a:t>
            </a:r>
            <a:r>
              <a:rPr lang="en-US" b="1" dirty="0" smtClean="0">
                <a:latin typeface="Times New Roman" panose="02020603050405020304" pitchFamily="18" charset="0"/>
                <a:cs typeface="Times New Roman" panose="02020603050405020304" pitchFamily="18" charset="0"/>
              </a:rPr>
              <a:t>1,20,000 </a:t>
            </a:r>
            <a:r>
              <a:rPr lang="en-US" b="1" dirty="0">
                <a:latin typeface="Times New Roman" panose="02020603050405020304" pitchFamily="18" charset="0"/>
                <a:cs typeface="Times New Roman" panose="02020603050405020304" pitchFamily="18" charset="0"/>
              </a:rPr>
              <a:t>* 0.1574 </a:t>
            </a:r>
          </a:p>
          <a:p>
            <a:pPr marL="0" indent="0">
              <a:buNone/>
            </a:pPr>
            <a:r>
              <a:rPr lang="en-US" b="1" dirty="0">
                <a:latin typeface="Times New Roman" panose="02020603050405020304" pitchFamily="18" charset="0"/>
                <a:cs typeface="Times New Roman" panose="02020603050405020304" pitchFamily="18" charset="0"/>
              </a:rPr>
              <a:t>                  = $ </a:t>
            </a:r>
            <a:r>
              <a:rPr lang="en-US" b="1" dirty="0" smtClean="0">
                <a:latin typeface="Times New Roman" panose="02020603050405020304" pitchFamily="18" charset="0"/>
                <a:cs typeface="Times New Roman" panose="02020603050405020304" pitchFamily="18" charset="0"/>
              </a:rPr>
              <a:t>72654 </a:t>
            </a:r>
            <a:endParaRPr lang="en-US" b="1" dirty="0">
              <a:latin typeface="Times New Roman" panose="02020603050405020304" pitchFamily="18" charset="0"/>
              <a:cs typeface="Times New Roman" panose="02020603050405020304" pitchFamily="18" charset="0"/>
            </a:endParaRPr>
          </a:p>
          <a:p>
            <a:pPr marL="0" lvl="0" indent="0">
              <a:buNone/>
            </a:pPr>
            <a:r>
              <a:rPr lang="en-US" altLang="en-US" b="1" dirty="0" smtClean="0">
                <a:latin typeface="Times New Roman" panose="02020603050405020304" pitchFamily="18" charset="0"/>
                <a:cs typeface="Times New Roman" panose="02020603050405020304" pitchFamily="18" charset="0"/>
              </a:rPr>
              <a:t>AW</a:t>
            </a:r>
            <a:r>
              <a:rPr lang="en-US" altLang="en-US" b="1" baseline="-25000" dirty="0" smtClean="0">
                <a:latin typeface="Times New Roman" panose="02020603050405020304" pitchFamily="18" charset="0"/>
                <a:cs typeface="Times New Roman" panose="02020603050405020304" pitchFamily="18" charset="0"/>
              </a:rPr>
              <a:t>3</a:t>
            </a:r>
            <a:r>
              <a:rPr lang="en-US" altLang="en-US" b="1" dirty="0" smtClean="0">
                <a:latin typeface="Times New Roman" panose="02020603050405020304" pitchFamily="18" charset="0"/>
                <a:cs typeface="Times New Roman" panose="02020603050405020304" pitchFamily="18" charset="0"/>
              </a:rPr>
              <a:t>(12</a:t>
            </a:r>
            <a:r>
              <a:rPr lang="en-US" altLang="en-US" b="1" dirty="0">
                <a:latin typeface="Times New Roman" panose="02020603050405020304" pitchFamily="18" charset="0"/>
                <a:cs typeface="Times New Roman" panose="02020603050405020304" pitchFamily="18" charset="0"/>
              </a:rPr>
              <a:t>%) = </a:t>
            </a:r>
            <a:r>
              <a:rPr lang="en-US" b="1" dirty="0" smtClean="0">
                <a:latin typeface="Times New Roman" pitchFamily="18" charset="0"/>
                <a:cs typeface="Times New Roman" pitchFamily="18" charset="0"/>
              </a:rPr>
              <a:t>$ 98,300 </a:t>
            </a:r>
            <a:r>
              <a:rPr lang="en-US" b="1" dirty="0">
                <a:latin typeface="Times New Roman" pitchFamily="18" charset="0"/>
                <a:cs typeface="Times New Roman" pitchFamily="18" charset="0"/>
              </a:rPr>
              <a:t>– 0 - $ </a:t>
            </a:r>
            <a:r>
              <a:rPr lang="en-US" b="1" dirty="0" smtClean="0">
                <a:latin typeface="Times New Roman" pitchFamily="18" charset="0"/>
                <a:cs typeface="Times New Roman" pitchFamily="18" charset="0"/>
              </a:rPr>
              <a:t>72, 654 </a:t>
            </a:r>
          </a:p>
          <a:p>
            <a:pPr marL="0" lvl="0" indent="0">
              <a:buNone/>
            </a:pPr>
            <a:r>
              <a:rPr lang="en-US" b="1" dirty="0" smtClean="0">
                <a:latin typeface="Times New Roman" pitchFamily="18" charset="0"/>
                <a:cs typeface="Times New Roman" pitchFamily="18" charset="0"/>
              </a:rPr>
              <a:t>                   </a:t>
            </a:r>
            <a:r>
              <a:rPr lang="en-US" b="1" dirty="0">
                <a:latin typeface="Times New Roman" pitchFamily="18" charset="0"/>
                <a:cs typeface="Times New Roman" pitchFamily="18" charset="0"/>
              </a:rPr>
              <a:t>= $ </a:t>
            </a:r>
            <a:r>
              <a:rPr lang="en-US" b="1" dirty="0" smtClean="0">
                <a:latin typeface="Times New Roman" pitchFamily="18" charset="0"/>
                <a:cs typeface="Times New Roman" pitchFamily="18" charset="0"/>
              </a:rPr>
              <a:t>25,646</a:t>
            </a:r>
            <a:endParaRPr lang="en-US" b="1" dirty="0">
              <a:latin typeface="Arial" charset="0"/>
              <a:cs typeface="Arial" charset="0"/>
            </a:endParaRPr>
          </a:p>
          <a:p>
            <a:endParaRPr lang="en-US" dirty="0"/>
          </a:p>
        </p:txBody>
      </p:sp>
    </p:spTree>
    <p:extLst>
      <p:ext uri="{BB962C8B-B14F-4D97-AF65-F5344CB8AC3E}">
        <p14:creationId xmlns:p14="http://schemas.microsoft.com/office/powerpoint/2010/main" val="27833838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a:extLst>
              <a:ext uri="{FF2B5EF4-FFF2-40B4-BE49-F238E27FC236}">
                <a16:creationId xmlns="" xmlns:a16="http://schemas.microsoft.com/office/drawing/2014/main" id="{788E0048-EA1B-41E0-9C24-48ABB5B36E35}"/>
              </a:ext>
            </a:extLst>
          </p:cNvPr>
          <p:cNvSpPr>
            <a:spLocks noGrp="1" noChangeArrowheads="1"/>
          </p:cNvSpPr>
          <p:nvPr>
            <p:ph idx="1"/>
          </p:nvPr>
        </p:nvSpPr>
        <p:spPr>
          <a:xfrm>
            <a:off x="1454988" y="514710"/>
            <a:ext cx="8229600" cy="5359878"/>
          </a:xfrm>
        </p:spPr>
        <p:txBody>
          <a:bodyPr>
            <a:normAutofit/>
          </a:bodyPr>
          <a:lstStyle/>
          <a:p>
            <a:pPr eaLnBrk="1" hangingPunct="1">
              <a:buFontTx/>
              <a:buNone/>
            </a:pPr>
            <a:r>
              <a:rPr lang="en-US" altLang="en-US" b="1" u="sng" dirty="0" smtClean="0">
                <a:solidFill>
                  <a:schemeClr val="accent5">
                    <a:lumMod val="75000"/>
                  </a:schemeClr>
                </a:solidFill>
                <a:latin typeface="Times New Roman" panose="02020603050405020304" pitchFamily="18" charset="0"/>
                <a:cs typeface="Times New Roman" panose="02020603050405020304" pitchFamily="18" charset="0"/>
              </a:rPr>
              <a:t>Decision</a:t>
            </a:r>
            <a:endParaRPr lang="en-US" altLang="en-US" b="1" u="sng" dirty="0">
              <a:solidFill>
                <a:schemeClr val="accent5">
                  <a:lumMod val="75000"/>
                </a:schemeClr>
              </a:solidFill>
              <a:latin typeface="Times New Roman" panose="02020603050405020304" pitchFamily="18" charset="0"/>
              <a:cs typeface="Times New Roman" panose="02020603050405020304" pitchFamily="18" charset="0"/>
            </a:endParaRPr>
          </a:p>
          <a:p>
            <a:pPr eaLnBrk="1" hangingPunct="1">
              <a:buFontTx/>
              <a:buNone/>
            </a:pPr>
            <a:endParaRPr lang="en-US" altLang="en-US" b="1" u="sng" dirty="0"/>
          </a:p>
          <a:p>
            <a:pPr eaLnBrk="1" hangingPunct="1">
              <a:buFontTx/>
              <a:buNone/>
            </a:pPr>
            <a:r>
              <a:rPr lang="en-US" altLang="en-US" sz="3600" b="1" dirty="0">
                <a:latin typeface="Times New Roman" panose="02020603050405020304" pitchFamily="18" charset="0"/>
                <a:cs typeface="Times New Roman" panose="02020603050405020304" pitchFamily="18" charset="0"/>
              </a:rPr>
              <a:t>PW</a:t>
            </a:r>
            <a:r>
              <a:rPr lang="en-US" altLang="en-US" sz="3600" b="1" baseline="-25000" dirty="0">
                <a:latin typeface="Times New Roman" panose="02020603050405020304" pitchFamily="18" charset="0"/>
                <a:cs typeface="Times New Roman" panose="02020603050405020304" pitchFamily="18" charset="0"/>
              </a:rPr>
              <a:t>3</a:t>
            </a:r>
            <a:r>
              <a:rPr lang="en-US" altLang="en-US" sz="3600" b="1" dirty="0">
                <a:latin typeface="Times New Roman" panose="02020603050405020304" pitchFamily="18" charset="0"/>
                <a:cs typeface="Times New Roman" panose="02020603050405020304" pitchFamily="18" charset="0"/>
              </a:rPr>
              <a:t>(12%) &gt; PW</a:t>
            </a:r>
            <a:r>
              <a:rPr lang="en-US" altLang="en-US" sz="3600" b="1" baseline="-25000" dirty="0">
                <a:latin typeface="Times New Roman" panose="02020603050405020304" pitchFamily="18" charset="0"/>
                <a:cs typeface="Times New Roman" panose="02020603050405020304" pitchFamily="18" charset="0"/>
              </a:rPr>
              <a:t>1</a:t>
            </a:r>
            <a:r>
              <a:rPr lang="en-US" altLang="en-US" sz="3600" b="1" dirty="0">
                <a:latin typeface="Times New Roman" panose="02020603050405020304" pitchFamily="18" charset="0"/>
                <a:cs typeface="Times New Roman" panose="02020603050405020304" pitchFamily="18" charset="0"/>
              </a:rPr>
              <a:t>(12%) &gt; PW</a:t>
            </a:r>
            <a:r>
              <a:rPr lang="en-US" altLang="en-US" sz="3600" b="1" baseline="-25000" dirty="0">
                <a:latin typeface="Times New Roman" panose="02020603050405020304" pitchFamily="18" charset="0"/>
                <a:cs typeface="Times New Roman" panose="02020603050405020304" pitchFamily="18" charset="0"/>
              </a:rPr>
              <a:t>2</a:t>
            </a:r>
            <a:r>
              <a:rPr lang="en-US" altLang="en-US" sz="3600" b="1" dirty="0">
                <a:latin typeface="Times New Roman" panose="02020603050405020304" pitchFamily="18" charset="0"/>
                <a:cs typeface="Times New Roman" panose="02020603050405020304" pitchFamily="18" charset="0"/>
              </a:rPr>
              <a:t>(12%)</a:t>
            </a:r>
          </a:p>
          <a:p>
            <a:pPr algn="ctr" eaLnBrk="1" hangingPunct="1">
              <a:buFontTx/>
              <a:buNone/>
            </a:pPr>
            <a:r>
              <a:rPr lang="en-US" altLang="en-US" sz="3600" b="1" dirty="0">
                <a:latin typeface="Times New Roman" panose="02020603050405020304" pitchFamily="18" charset="0"/>
                <a:cs typeface="Times New Roman" panose="02020603050405020304" pitchFamily="18" charset="0"/>
              </a:rPr>
              <a:t>&amp;</a:t>
            </a:r>
          </a:p>
          <a:p>
            <a:pPr>
              <a:buNone/>
            </a:pPr>
            <a:r>
              <a:rPr lang="en-US" altLang="en-US" sz="3600" b="1" dirty="0">
                <a:latin typeface="Times New Roman" panose="02020603050405020304" pitchFamily="18" charset="0"/>
                <a:cs typeface="Times New Roman" panose="02020603050405020304" pitchFamily="18" charset="0"/>
              </a:rPr>
              <a:t>FW</a:t>
            </a:r>
            <a:r>
              <a:rPr lang="en-US" altLang="en-US" sz="3600" b="1" baseline="-25000" dirty="0">
                <a:latin typeface="Times New Roman" panose="02020603050405020304" pitchFamily="18" charset="0"/>
                <a:cs typeface="Times New Roman" panose="02020603050405020304" pitchFamily="18" charset="0"/>
              </a:rPr>
              <a:t>3</a:t>
            </a:r>
            <a:r>
              <a:rPr lang="en-US" altLang="en-US" sz="3600" b="1" dirty="0">
                <a:latin typeface="Times New Roman" panose="02020603050405020304" pitchFamily="18" charset="0"/>
                <a:cs typeface="Times New Roman" panose="02020603050405020304" pitchFamily="18" charset="0"/>
              </a:rPr>
              <a:t>(12%) &gt; FW</a:t>
            </a:r>
            <a:r>
              <a:rPr lang="en-US" altLang="en-US" sz="3600" b="1" baseline="-25000" dirty="0">
                <a:latin typeface="Times New Roman" panose="02020603050405020304" pitchFamily="18" charset="0"/>
                <a:cs typeface="Times New Roman" panose="02020603050405020304" pitchFamily="18" charset="0"/>
              </a:rPr>
              <a:t>1</a:t>
            </a:r>
            <a:r>
              <a:rPr lang="en-US" altLang="en-US" sz="3600" b="1" dirty="0">
                <a:latin typeface="Times New Roman" panose="02020603050405020304" pitchFamily="18" charset="0"/>
                <a:cs typeface="Times New Roman" panose="02020603050405020304" pitchFamily="18" charset="0"/>
              </a:rPr>
              <a:t>(12%) &gt; FW</a:t>
            </a:r>
            <a:r>
              <a:rPr lang="en-US" altLang="en-US" sz="3600" b="1" baseline="-25000" dirty="0">
                <a:latin typeface="Times New Roman" panose="02020603050405020304" pitchFamily="18" charset="0"/>
                <a:cs typeface="Times New Roman" panose="02020603050405020304" pitchFamily="18" charset="0"/>
              </a:rPr>
              <a:t>2</a:t>
            </a:r>
            <a:r>
              <a:rPr lang="en-US" altLang="en-US" sz="3600" b="1" dirty="0">
                <a:latin typeface="Times New Roman" panose="02020603050405020304" pitchFamily="18" charset="0"/>
                <a:cs typeface="Times New Roman" panose="02020603050405020304" pitchFamily="18" charset="0"/>
              </a:rPr>
              <a:t>(12</a:t>
            </a:r>
            <a:r>
              <a:rPr lang="en-US" altLang="en-US" sz="3600" b="1" dirty="0" smtClean="0">
                <a:latin typeface="Times New Roman" panose="02020603050405020304" pitchFamily="18" charset="0"/>
                <a:cs typeface="Times New Roman" panose="02020603050405020304" pitchFamily="18" charset="0"/>
              </a:rPr>
              <a:t>%)</a:t>
            </a:r>
          </a:p>
          <a:p>
            <a:pPr>
              <a:buNone/>
            </a:pPr>
            <a:r>
              <a:rPr lang="en-US" altLang="en-US" sz="3600" b="1" dirty="0" smtClean="0">
                <a:latin typeface="Times New Roman" panose="02020603050405020304" pitchFamily="18" charset="0"/>
                <a:cs typeface="Times New Roman" panose="02020603050405020304" pitchFamily="18" charset="0"/>
              </a:rPr>
              <a:t>                                  &amp;</a:t>
            </a:r>
            <a:endParaRPr lang="en-US" altLang="en-US" sz="3600" b="1" dirty="0">
              <a:latin typeface="Times New Roman" panose="02020603050405020304" pitchFamily="18" charset="0"/>
              <a:cs typeface="Times New Roman" panose="02020603050405020304" pitchFamily="18" charset="0"/>
            </a:endParaRPr>
          </a:p>
          <a:p>
            <a:pPr>
              <a:buNone/>
            </a:pPr>
            <a:r>
              <a:rPr lang="en-US" altLang="en-US" sz="3600" b="1" dirty="0" smtClean="0">
                <a:latin typeface="Times New Roman" panose="02020603050405020304" pitchFamily="18" charset="0"/>
                <a:cs typeface="Times New Roman" panose="02020603050405020304" pitchFamily="18" charset="0"/>
              </a:rPr>
              <a:t>AW</a:t>
            </a:r>
            <a:r>
              <a:rPr lang="en-US" altLang="en-US" sz="3600" b="1" baseline="-25000" dirty="0" smtClean="0">
                <a:latin typeface="Times New Roman" panose="02020603050405020304" pitchFamily="18" charset="0"/>
                <a:cs typeface="Times New Roman" panose="02020603050405020304" pitchFamily="18" charset="0"/>
              </a:rPr>
              <a:t>3</a:t>
            </a:r>
            <a:r>
              <a:rPr lang="en-US" altLang="en-US" sz="3600" b="1" dirty="0" smtClean="0">
                <a:latin typeface="Times New Roman" panose="02020603050405020304" pitchFamily="18" charset="0"/>
                <a:cs typeface="Times New Roman" panose="02020603050405020304" pitchFamily="18" charset="0"/>
              </a:rPr>
              <a:t>(12</a:t>
            </a:r>
            <a:r>
              <a:rPr lang="en-US" altLang="en-US" sz="3600" b="1" dirty="0">
                <a:latin typeface="Times New Roman" panose="02020603050405020304" pitchFamily="18" charset="0"/>
                <a:cs typeface="Times New Roman" panose="02020603050405020304" pitchFamily="18" charset="0"/>
              </a:rPr>
              <a:t>%) &gt; </a:t>
            </a:r>
            <a:r>
              <a:rPr lang="en-US" altLang="en-US" sz="3600" b="1" dirty="0" smtClean="0">
                <a:latin typeface="Times New Roman" panose="02020603050405020304" pitchFamily="18" charset="0"/>
                <a:cs typeface="Times New Roman" panose="02020603050405020304" pitchFamily="18" charset="0"/>
              </a:rPr>
              <a:t>AW</a:t>
            </a:r>
            <a:r>
              <a:rPr lang="en-US" altLang="en-US" sz="3600" b="1" baseline="-25000" dirty="0" smtClean="0">
                <a:latin typeface="Times New Roman" panose="02020603050405020304" pitchFamily="18" charset="0"/>
                <a:cs typeface="Times New Roman" panose="02020603050405020304" pitchFamily="18" charset="0"/>
              </a:rPr>
              <a:t>1</a:t>
            </a:r>
            <a:r>
              <a:rPr lang="en-US" altLang="en-US" sz="3600" b="1" dirty="0" smtClean="0">
                <a:latin typeface="Times New Roman" panose="02020603050405020304" pitchFamily="18" charset="0"/>
                <a:cs typeface="Times New Roman" panose="02020603050405020304" pitchFamily="18" charset="0"/>
              </a:rPr>
              <a:t>(12</a:t>
            </a:r>
            <a:r>
              <a:rPr lang="en-US" altLang="en-US" sz="3600" b="1" dirty="0">
                <a:latin typeface="Times New Roman" panose="02020603050405020304" pitchFamily="18" charset="0"/>
                <a:cs typeface="Times New Roman" panose="02020603050405020304" pitchFamily="18" charset="0"/>
              </a:rPr>
              <a:t>%) &gt; </a:t>
            </a:r>
            <a:r>
              <a:rPr lang="en-US" altLang="en-US" sz="3600" b="1" dirty="0" smtClean="0">
                <a:latin typeface="Times New Roman" panose="02020603050405020304" pitchFamily="18" charset="0"/>
                <a:cs typeface="Times New Roman" panose="02020603050405020304" pitchFamily="18" charset="0"/>
              </a:rPr>
              <a:t>AW</a:t>
            </a:r>
            <a:r>
              <a:rPr lang="en-US" altLang="en-US" sz="3600" b="1" baseline="-25000" dirty="0" smtClean="0">
                <a:latin typeface="Times New Roman" panose="02020603050405020304" pitchFamily="18" charset="0"/>
                <a:cs typeface="Times New Roman" panose="02020603050405020304" pitchFamily="18" charset="0"/>
              </a:rPr>
              <a:t>2</a:t>
            </a:r>
            <a:r>
              <a:rPr lang="en-US" altLang="en-US" sz="3600" b="1" dirty="0" smtClean="0">
                <a:latin typeface="Times New Roman" panose="02020603050405020304" pitchFamily="18" charset="0"/>
                <a:cs typeface="Times New Roman" panose="02020603050405020304" pitchFamily="18" charset="0"/>
              </a:rPr>
              <a:t>(12</a:t>
            </a:r>
            <a:r>
              <a:rPr lang="en-US" altLang="en-US" sz="3600" b="1" dirty="0">
                <a:latin typeface="Times New Roman" panose="02020603050405020304" pitchFamily="18" charset="0"/>
                <a:cs typeface="Times New Roman" panose="02020603050405020304" pitchFamily="18" charset="0"/>
              </a:rPr>
              <a:t>%)</a:t>
            </a:r>
          </a:p>
          <a:p>
            <a:pPr eaLnBrk="1" hangingPunct="1">
              <a:buFontTx/>
              <a:buNone/>
            </a:pPr>
            <a:endParaRPr lang="en-US" altLang="en-US" sz="3600" b="1" dirty="0">
              <a:latin typeface="Times New Roman" panose="02020603050405020304" pitchFamily="18" charset="0"/>
              <a:cs typeface="Times New Roman" panose="02020603050405020304" pitchFamily="18" charset="0"/>
            </a:endParaRPr>
          </a:p>
          <a:p>
            <a:pPr eaLnBrk="1" hangingPunct="1">
              <a:buFontTx/>
              <a:buNone/>
            </a:pPr>
            <a:r>
              <a:rPr lang="en-US" altLang="en-US" sz="3600" b="1" dirty="0">
                <a:latin typeface="Times New Roman" panose="02020603050405020304" pitchFamily="18" charset="0"/>
                <a:cs typeface="Times New Roman" panose="02020603050405020304" pitchFamily="18" charset="0"/>
              </a:rPr>
              <a:t>Option 3 is the most economical. </a:t>
            </a:r>
          </a:p>
        </p:txBody>
      </p:sp>
    </p:spTree>
    <p:extLst>
      <p:ext uri="{BB962C8B-B14F-4D97-AF65-F5344CB8AC3E}">
        <p14:creationId xmlns:p14="http://schemas.microsoft.com/office/powerpoint/2010/main" val="2539020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Effect transition="in" filter="circle(in)">
                                      <p:cBhvr>
                                        <p:cTn id="7" dur="2000"/>
                                        <p:tgtEl>
                                          <p:spTgt spid="20482">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20482">
                                            <p:txEl>
                                              <p:pRg st="2" end="2"/>
                                            </p:txEl>
                                          </p:spTgt>
                                        </p:tgtEl>
                                        <p:attrNameLst>
                                          <p:attrName>style.visibility</p:attrName>
                                        </p:attrNameLst>
                                      </p:cBhvr>
                                      <p:to>
                                        <p:strVal val="visible"/>
                                      </p:to>
                                    </p:set>
                                    <p:animEffect transition="in" filter="circle(in)">
                                      <p:cBhvr>
                                        <p:cTn id="10" dur="2000"/>
                                        <p:tgtEl>
                                          <p:spTgt spid="20482">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0482">
                                            <p:txEl>
                                              <p:pRg st="3" end="3"/>
                                            </p:txEl>
                                          </p:spTgt>
                                        </p:tgtEl>
                                        <p:attrNameLst>
                                          <p:attrName>style.visibility</p:attrName>
                                        </p:attrNameLst>
                                      </p:cBhvr>
                                      <p:to>
                                        <p:strVal val="visible"/>
                                      </p:to>
                                    </p:set>
                                    <p:animEffect transition="in" filter="circle(in)">
                                      <p:cBhvr>
                                        <p:cTn id="15" dur="2000"/>
                                        <p:tgtEl>
                                          <p:spTgt spid="20482">
                                            <p:txEl>
                                              <p:pRg st="3" end="3"/>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20482">
                                            <p:txEl>
                                              <p:pRg st="4" end="4"/>
                                            </p:txEl>
                                          </p:spTgt>
                                        </p:tgtEl>
                                        <p:attrNameLst>
                                          <p:attrName>style.visibility</p:attrName>
                                        </p:attrNameLst>
                                      </p:cBhvr>
                                      <p:to>
                                        <p:strVal val="visible"/>
                                      </p:to>
                                    </p:set>
                                    <p:animEffect transition="in" filter="circle(in)">
                                      <p:cBhvr>
                                        <p:cTn id="18" dur="2000"/>
                                        <p:tgtEl>
                                          <p:spTgt spid="20482">
                                            <p:txEl>
                                              <p:pRg st="4" end="4"/>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20482">
                                            <p:txEl>
                                              <p:pRg st="5" end="5"/>
                                            </p:txEl>
                                          </p:spTgt>
                                        </p:tgtEl>
                                        <p:attrNameLst>
                                          <p:attrName>style.visibility</p:attrName>
                                        </p:attrNameLst>
                                      </p:cBhvr>
                                      <p:to>
                                        <p:strVal val="visible"/>
                                      </p:to>
                                    </p:set>
                                    <p:animEffect transition="in" filter="circle(in)">
                                      <p:cBhvr>
                                        <p:cTn id="21" dur="2000"/>
                                        <p:tgtEl>
                                          <p:spTgt spid="20482">
                                            <p:txEl>
                                              <p:pRg st="5" end="5"/>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20482">
                                            <p:txEl>
                                              <p:pRg st="6" end="6"/>
                                            </p:txEl>
                                          </p:spTgt>
                                        </p:tgtEl>
                                        <p:attrNameLst>
                                          <p:attrName>style.visibility</p:attrName>
                                        </p:attrNameLst>
                                      </p:cBhvr>
                                      <p:to>
                                        <p:strVal val="visible"/>
                                      </p:to>
                                    </p:set>
                                    <p:animEffect transition="in" filter="circle(in)">
                                      <p:cBhvr>
                                        <p:cTn id="24" dur="2000"/>
                                        <p:tgtEl>
                                          <p:spTgt spid="20482">
                                            <p:txEl>
                                              <p:pRg st="6" end="6"/>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20482">
                                            <p:txEl>
                                              <p:pRg st="8" end="8"/>
                                            </p:txEl>
                                          </p:spTgt>
                                        </p:tgtEl>
                                        <p:attrNameLst>
                                          <p:attrName>style.visibility</p:attrName>
                                        </p:attrNameLst>
                                      </p:cBhvr>
                                      <p:to>
                                        <p:strVal val="visible"/>
                                      </p:to>
                                    </p:set>
                                    <p:animEffect transition="in" filter="circle(in)">
                                      <p:cBhvr>
                                        <p:cTn id="27" dur="2000"/>
                                        <p:tgtEl>
                                          <p:spTgt spid="2048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0A63C9B-6B30-4678-9609-B0F88B840DE1}"/>
              </a:ext>
            </a:extLst>
          </p:cNvPr>
          <p:cNvSpPr>
            <a:spLocks noGrp="1"/>
          </p:cNvSpPr>
          <p:nvPr>
            <p:ph type="title"/>
          </p:nvPr>
        </p:nvSpPr>
        <p:spPr>
          <a:xfrm>
            <a:off x="1428078" y="449283"/>
            <a:ext cx="7879824" cy="1326321"/>
          </a:xfrm>
        </p:spPr>
        <p:txBody>
          <a:bodyPr>
            <a:normAutofit fontScale="90000"/>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Case1:Useful lives are same for all alternatives and equal to study period. (Cont’d…) </a:t>
            </a:r>
            <a:br>
              <a:rPr lang="en-US" altLang="en-US" sz="3200" b="1" dirty="0" smtClean="0">
                <a:solidFill>
                  <a:srgbClr val="002060"/>
                </a:solidFill>
                <a:latin typeface="Times New Roman" panose="02020603050405020304" pitchFamily="18" charset="0"/>
                <a:cs typeface="Times New Roman" panose="02020603050405020304" pitchFamily="18" charset="0"/>
              </a:rPr>
            </a:br>
            <a:endParaRPr lang="en-AU" dirty="0">
              <a:latin typeface="Constantia" panose="02030602050306030303" pitchFamily="18" charset="0"/>
            </a:endParaRPr>
          </a:p>
        </p:txBody>
      </p:sp>
      <p:sp>
        <p:nvSpPr>
          <p:cNvPr id="4098" name="Rectangle 2">
            <a:extLst>
              <a:ext uri="{FF2B5EF4-FFF2-40B4-BE49-F238E27FC236}">
                <a16:creationId xmlns:a16="http://schemas.microsoft.com/office/drawing/2014/main" xmlns="" id="{063A0E56-58F3-4A52-A662-DCB5718C60E3}"/>
              </a:ext>
            </a:extLst>
          </p:cNvPr>
          <p:cNvSpPr>
            <a:spLocks noGrp="1" noChangeArrowheads="1"/>
          </p:cNvSpPr>
          <p:nvPr>
            <p:ph type="body" sz="half" idx="1"/>
          </p:nvPr>
        </p:nvSpPr>
        <p:spPr>
          <a:xfrm>
            <a:off x="548184" y="1207637"/>
            <a:ext cx="10467748" cy="5900530"/>
          </a:xfrm>
        </p:spPr>
        <p:txBody>
          <a:bodyPr>
            <a:normAutofit lnSpcReduction="10000"/>
          </a:bodyPr>
          <a:lstStyle/>
          <a:p>
            <a:pPr algn="just" eaLnBrk="1" hangingPunct="1">
              <a:buFontTx/>
              <a:buNone/>
            </a:pPr>
            <a:r>
              <a:rPr lang="en-US" altLang="en-US" sz="2400" dirty="0"/>
              <a:t>    </a:t>
            </a:r>
            <a:r>
              <a:rPr lang="en-US" altLang="en-US" sz="2400" dirty="0">
                <a:solidFill>
                  <a:srgbClr val="C00000"/>
                </a:solidFill>
                <a:latin typeface="Times New Roman" panose="02020603050405020304" pitchFamily="18" charset="0"/>
                <a:cs typeface="Times New Roman" panose="02020603050405020304" pitchFamily="18" charset="0"/>
              </a:rPr>
              <a:t> </a:t>
            </a:r>
            <a:r>
              <a:rPr lang="en-US" altLang="en-US" sz="2400" b="1" dirty="0" smtClean="0">
                <a:solidFill>
                  <a:srgbClr val="C00000"/>
                </a:solidFill>
                <a:latin typeface="Times New Roman" panose="02020603050405020304" pitchFamily="18" charset="0"/>
                <a:cs typeface="Times New Roman" panose="02020603050405020304" pitchFamily="18" charset="0"/>
              </a:rPr>
              <a:t>2. </a:t>
            </a:r>
            <a:r>
              <a:rPr lang="en-US" altLang="en-US" b="1" dirty="0">
                <a:solidFill>
                  <a:srgbClr val="C00000"/>
                </a:solidFill>
                <a:latin typeface="Times New Roman" panose="02020603050405020304" pitchFamily="18" charset="0"/>
                <a:cs typeface="Times New Roman" panose="02020603050405020304" pitchFamily="18" charset="0"/>
              </a:rPr>
              <a:t>Rate of return and B/C method </a:t>
            </a:r>
          </a:p>
          <a:p>
            <a:pPr algn="just" eaLnBrk="1" hangingPunct="1">
              <a:buFontTx/>
              <a:buNone/>
            </a:pPr>
            <a:r>
              <a:rPr lang="en-US" altLang="en-US" sz="2800" b="1" dirty="0" smtClean="0">
                <a:latin typeface="Times New Roman" panose="02020603050405020304" pitchFamily="18" charset="0"/>
                <a:cs typeface="Times New Roman" panose="02020603050405020304" pitchFamily="18" charset="0"/>
              </a:rPr>
              <a:t>  Let </a:t>
            </a:r>
            <a:r>
              <a:rPr lang="en-US" altLang="en-US" sz="2800" b="1" dirty="0">
                <a:latin typeface="Times New Roman" panose="02020603050405020304" pitchFamily="18" charset="0"/>
                <a:cs typeface="Times New Roman" panose="02020603050405020304" pitchFamily="18" charset="0"/>
              </a:rPr>
              <a:t>us Consider the two mutually exclusive alternatives with 1 year of service life</a:t>
            </a:r>
            <a:r>
              <a:rPr lang="en-US" altLang="en-US" sz="2800" b="1" dirty="0" smtClean="0">
                <a:latin typeface="Times New Roman" panose="02020603050405020304" pitchFamily="18" charset="0"/>
                <a:cs typeface="Times New Roman" panose="02020603050405020304" pitchFamily="18" charset="0"/>
              </a:rPr>
              <a:t>.</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None/>
            </a:pPr>
            <a:endParaRPr lang="en-US" altLang="en-US" sz="2400" b="1" dirty="0"/>
          </a:p>
          <a:p>
            <a:pPr algn="just" eaLnBrk="1" hangingPunct="1">
              <a:buFontTx/>
              <a:buNone/>
            </a:pPr>
            <a:endParaRPr lang="en-US" altLang="en-US" sz="2400" b="1" dirty="0"/>
          </a:p>
          <a:p>
            <a:pPr algn="just" eaLnBrk="1" hangingPunct="1">
              <a:buFontTx/>
              <a:buNone/>
            </a:pPr>
            <a:endParaRPr lang="en-US" altLang="en-US" sz="2400" b="1" dirty="0"/>
          </a:p>
          <a:p>
            <a:pPr algn="just" eaLnBrk="1" hangingPunct="1">
              <a:buFontTx/>
              <a:buNone/>
            </a:pPr>
            <a:endParaRPr lang="en-US" altLang="en-US" sz="2400" b="1" dirty="0"/>
          </a:p>
          <a:p>
            <a:pPr algn="just" eaLnBrk="1" hangingPunct="1">
              <a:buFontTx/>
              <a:buNone/>
            </a:pPr>
            <a:endParaRPr lang="en-US" altLang="en-US" sz="2400" b="1" dirty="0"/>
          </a:p>
          <a:p>
            <a:pPr algn="ctr" eaLnBrk="1" hangingPunct="1">
              <a:buFontTx/>
              <a:buNone/>
            </a:pPr>
            <a:r>
              <a:rPr lang="en-US" altLang="en-US" sz="2400" b="1" dirty="0"/>
              <a:t>   </a:t>
            </a:r>
            <a:endParaRPr lang="en-US" altLang="en-US" sz="2400" b="1" dirty="0" smtClean="0"/>
          </a:p>
          <a:p>
            <a:pPr algn="ctr" eaLnBrk="1" hangingPunct="1">
              <a:buFontTx/>
              <a:buNone/>
            </a:pPr>
            <a:r>
              <a:rPr lang="en-US" altLang="en-US" sz="2400" b="1" dirty="0" smtClean="0">
                <a:latin typeface="Times New Roman" panose="02020603050405020304" pitchFamily="18" charset="0"/>
                <a:cs typeface="Times New Roman" panose="02020603050405020304" pitchFamily="18" charset="0"/>
              </a:rPr>
              <a:t>                    Table Source: [3]</a:t>
            </a:r>
            <a:endParaRPr lang="en-US" altLang="en-US" sz="2400" b="1" dirty="0">
              <a:latin typeface="Times New Roman" panose="02020603050405020304" pitchFamily="18" charset="0"/>
              <a:cs typeface="Times New Roman" panose="02020603050405020304" pitchFamily="18" charset="0"/>
            </a:endParaRPr>
          </a:p>
          <a:p>
            <a:pPr algn="ctr" eaLnBrk="1" hangingPunct="1">
              <a:buFontTx/>
              <a:buNone/>
            </a:pPr>
            <a:r>
              <a:rPr lang="en-US" altLang="en-US" sz="2600" b="1" dirty="0">
                <a:latin typeface="Times New Roman" panose="02020603050405020304" pitchFamily="18" charset="0"/>
                <a:cs typeface="Times New Roman" panose="02020603050405020304" pitchFamily="18" charset="0"/>
              </a:rPr>
              <a:t>Here,  </a:t>
            </a:r>
            <a:r>
              <a:rPr lang="en-US" altLang="en-US" sz="2600" b="1" dirty="0">
                <a:solidFill>
                  <a:srgbClr val="CC0099"/>
                </a:solidFill>
                <a:latin typeface="Times New Roman" panose="02020603050405020304" pitchFamily="18" charset="0"/>
                <a:cs typeface="Times New Roman" panose="02020603050405020304" pitchFamily="18" charset="0"/>
              </a:rPr>
              <a:t>A</a:t>
            </a:r>
            <a:r>
              <a:rPr lang="en-US" altLang="en-US" sz="2600" b="1" baseline="-25000" dirty="0">
                <a:solidFill>
                  <a:srgbClr val="CC0099"/>
                </a:solidFill>
                <a:latin typeface="Times New Roman" panose="02020603050405020304" pitchFamily="18" charset="0"/>
                <a:cs typeface="Times New Roman" panose="02020603050405020304" pitchFamily="18" charset="0"/>
              </a:rPr>
              <a:t>2 </a:t>
            </a:r>
            <a:r>
              <a:rPr lang="en-US" altLang="en-US" sz="2600" b="1" dirty="0">
                <a:solidFill>
                  <a:srgbClr val="CC0099"/>
                </a:solidFill>
                <a:latin typeface="Times New Roman" panose="02020603050405020304" pitchFamily="18" charset="0"/>
                <a:cs typeface="Times New Roman" panose="02020603050405020304" pitchFamily="18" charset="0"/>
              </a:rPr>
              <a:t>is preferred over A</a:t>
            </a:r>
            <a:r>
              <a:rPr lang="en-US" altLang="en-US" sz="2600" b="1" baseline="-25000" dirty="0">
                <a:solidFill>
                  <a:srgbClr val="CC0099"/>
                </a:solidFill>
                <a:latin typeface="Times New Roman" panose="02020603050405020304" pitchFamily="18" charset="0"/>
                <a:cs typeface="Times New Roman" panose="02020603050405020304" pitchFamily="18" charset="0"/>
              </a:rPr>
              <a:t>1</a:t>
            </a:r>
            <a:r>
              <a:rPr lang="en-US" altLang="en-US" sz="2600" b="1" dirty="0">
                <a:solidFill>
                  <a:srgbClr val="CC0099"/>
                </a:solidFill>
                <a:latin typeface="Times New Roman" panose="02020603050405020304" pitchFamily="18" charset="0"/>
                <a:cs typeface="Times New Roman" panose="02020603050405020304" pitchFamily="18" charset="0"/>
              </a:rPr>
              <a:t> </a:t>
            </a:r>
            <a:r>
              <a:rPr lang="en-US" altLang="en-US" sz="2600" b="1" dirty="0">
                <a:latin typeface="Times New Roman" panose="02020603050405020304" pitchFamily="18" charset="0"/>
                <a:cs typeface="Times New Roman" panose="02020603050405020304" pitchFamily="18" charset="0"/>
              </a:rPr>
              <a:t>, by the </a:t>
            </a:r>
            <a:r>
              <a:rPr lang="en-US" altLang="en-US" sz="2600" b="1" dirty="0">
                <a:solidFill>
                  <a:srgbClr val="FF0000"/>
                </a:solidFill>
                <a:latin typeface="Times New Roman" panose="02020603050405020304" pitchFamily="18" charset="0"/>
                <a:cs typeface="Times New Roman" panose="02020603050405020304" pitchFamily="18" charset="0"/>
              </a:rPr>
              <a:t>NPW</a:t>
            </a:r>
            <a:r>
              <a:rPr lang="en-US" altLang="en-US" sz="2600" b="1" dirty="0">
                <a:latin typeface="Times New Roman" panose="02020603050405020304" pitchFamily="18" charset="0"/>
                <a:cs typeface="Times New Roman" panose="02020603050405020304" pitchFamily="18" charset="0"/>
              </a:rPr>
              <a:t> measure.</a:t>
            </a:r>
          </a:p>
          <a:p>
            <a:pPr algn="ctr" eaLnBrk="1" hangingPunct="1">
              <a:buFontTx/>
              <a:buNone/>
            </a:pPr>
            <a:r>
              <a:rPr lang="en-US" altLang="en-US" sz="2600" b="1" dirty="0">
                <a:latin typeface="Times New Roman" panose="02020603050405020304" pitchFamily="18" charset="0"/>
                <a:cs typeface="Times New Roman" panose="02020603050405020304" pitchFamily="18" charset="0"/>
              </a:rPr>
              <a:t>           </a:t>
            </a:r>
            <a:r>
              <a:rPr lang="en-US" altLang="en-US" sz="2600" b="1" dirty="0">
                <a:solidFill>
                  <a:srgbClr val="CC0099"/>
                </a:solidFill>
                <a:latin typeface="Times New Roman" panose="02020603050405020304" pitchFamily="18" charset="0"/>
                <a:cs typeface="Times New Roman" panose="02020603050405020304" pitchFamily="18" charset="0"/>
              </a:rPr>
              <a:t>A</a:t>
            </a:r>
            <a:r>
              <a:rPr lang="en-US" altLang="en-US" sz="2600" b="1" baseline="-25000" dirty="0">
                <a:solidFill>
                  <a:srgbClr val="CC0099"/>
                </a:solidFill>
                <a:latin typeface="Times New Roman" panose="02020603050405020304" pitchFamily="18" charset="0"/>
                <a:cs typeface="Times New Roman" panose="02020603050405020304" pitchFamily="18" charset="0"/>
              </a:rPr>
              <a:t>1</a:t>
            </a:r>
            <a:r>
              <a:rPr lang="en-US" altLang="en-US" sz="2600" b="1" dirty="0">
                <a:solidFill>
                  <a:srgbClr val="CC0099"/>
                </a:solidFill>
                <a:latin typeface="Times New Roman" panose="02020603050405020304" pitchFamily="18" charset="0"/>
                <a:cs typeface="Times New Roman" panose="02020603050405020304" pitchFamily="18" charset="0"/>
              </a:rPr>
              <a:t> is preferred over A</a:t>
            </a:r>
            <a:r>
              <a:rPr lang="en-US" altLang="en-US" sz="2600" b="1" baseline="-25000" dirty="0">
                <a:solidFill>
                  <a:srgbClr val="CC0099"/>
                </a:solidFill>
                <a:latin typeface="Times New Roman" panose="02020603050405020304" pitchFamily="18" charset="0"/>
                <a:cs typeface="Times New Roman" panose="02020603050405020304" pitchFamily="18" charset="0"/>
              </a:rPr>
              <a:t>2</a:t>
            </a:r>
            <a:r>
              <a:rPr lang="en-US" altLang="en-US" sz="2600" b="1" dirty="0">
                <a:latin typeface="Times New Roman" panose="02020603050405020304" pitchFamily="18" charset="0"/>
                <a:cs typeface="Times New Roman" panose="02020603050405020304" pitchFamily="18" charset="0"/>
              </a:rPr>
              <a:t>,  by the </a:t>
            </a:r>
            <a:r>
              <a:rPr lang="en-US" altLang="en-US" sz="2600" b="1" dirty="0">
                <a:solidFill>
                  <a:srgbClr val="FF0000"/>
                </a:solidFill>
                <a:latin typeface="Times New Roman" panose="02020603050405020304" pitchFamily="18" charset="0"/>
                <a:cs typeface="Times New Roman" panose="02020603050405020304" pitchFamily="18" charset="0"/>
              </a:rPr>
              <a:t>IRR &amp; BCR</a:t>
            </a:r>
            <a:r>
              <a:rPr lang="en-US" altLang="en-US" sz="2600" b="1" dirty="0">
                <a:latin typeface="Times New Roman" panose="02020603050405020304" pitchFamily="18" charset="0"/>
                <a:cs typeface="Times New Roman" panose="02020603050405020304" pitchFamily="18" charset="0"/>
              </a:rPr>
              <a:t> measure.</a:t>
            </a:r>
          </a:p>
          <a:p>
            <a:pPr algn="ctr" eaLnBrk="1" hangingPunct="1">
              <a:buFontTx/>
              <a:buNone/>
            </a:pPr>
            <a:r>
              <a:rPr lang="en-US" altLang="en-US" sz="3100" b="1" dirty="0"/>
              <a:t>    </a:t>
            </a:r>
          </a:p>
        </p:txBody>
      </p:sp>
      <p:graphicFrame>
        <p:nvGraphicFramePr>
          <p:cNvPr id="4099" name="Group 3">
            <a:extLst>
              <a:ext uri="{FF2B5EF4-FFF2-40B4-BE49-F238E27FC236}">
                <a16:creationId xmlns:a16="http://schemas.microsoft.com/office/drawing/2014/main" xmlns="" id="{FA264064-8B03-42BA-8FD3-02038649C983}"/>
              </a:ext>
            </a:extLst>
          </p:cNvPr>
          <p:cNvGraphicFramePr>
            <a:graphicFrameLocks noGrp="1"/>
          </p:cNvGraphicFramePr>
          <p:nvPr>
            <p:ph sz="half" idx="2"/>
            <p:extLst>
              <p:ext uri="{D42A27DB-BD31-4B8C-83A1-F6EECF244321}">
                <p14:modId xmlns:p14="http://schemas.microsoft.com/office/powerpoint/2010/main" val="19580438"/>
              </p:ext>
            </p:extLst>
          </p:nvPr>
        </p:nvGraphicFramePr>
        <p:xfrm>
          <a:off x="3838567" y="2215404"/>
          <a:ext cx="5562600" cy="2285860"/>
        </p:xfrm>
        <a:graphic>
          <a:graphicData uri="http://schemas.openxmlformats.org/drawingml/2006/table">
            <a:tbl>
              <a:tblPr/>
              <a:tblGrid>
                <a:gridCol w="1854200">
                  <a:extLst>
                    <a:ext uri="{9D8B030D-6E8A-4147-A177-3AD203B41FA5}">
                      <a16:colId xmlns:a16="http://schemas.microsoft.com/office/drawing/2014/main" xmlns="" val="20000"/>
                    </a:ext>
                  </a:extLst>
                </a:gridCol>
                <a:gridCol w="1651000">
                  <a:extLst>
                    <a:ext uri="{9D8B030D-6E8A-4147-A177-3AD203B41FA5}">
                      <a16:colId xmlns:a16="http://schemas.microsoft.com/office/drawing/2014/main" xmlns="" val="20001"/>
                    </a:ext>
                  </a:extLst>
                </a:gridCol>
                <a:gridCol w="2057400">
                  <a:extLst>
                    <a:ext uri="{9D8B030D-6E8A-4147-A177-3AD203B41FA5}">
                      <a16:colId xmlns:a16="http://schemas.microsoft.com/office/drawing/2014/main" xmlns="" val="20002"/>
                    </a:ext>
                  </a:extLst>
                </a:gridCol>
              </a:tblGrid>
              <a:tr h="2722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Period (n)</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a:t>
                      </a:r>
                      <a:r>
                        <a:rPr kumimoji="0" lang="en-US" sz="2400" b="1" i="0" u="none" strike="noStrike" cap="none" normalizeH="0" baseline="-25000" dirty="0">
                          <a:ln>
                            <a:noFill/>
                          </a:ln>
                          <a:solidFill>
                            <a:srgbClr val="FF0000"/>
                          </a:solidFill>
                          <a:effectLst/>
                          <a:latin typeface="Times New Roman" panose="02020603050405020304" pitchFamily="18" charset="0"/>
                          <a:cs typeface="Times New Roman" panose="02020603050405020304" pitchFamily="18" charset="0"/>
                        </a:rPr>
                        <a:t>1</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a:t>
                      </a:r>
                      <a:r>
                        <a:rPr kumimoji="0" lang="en-US" sz="2400" b="1" i="0" u="none" strike="noStrike" cap="none" normalizeH="0" baseline="-25000" dirty="0">
                          <a:ln>
                            <a:noFill/>
                          </a:ln>
                          <a:solidFill>
                            <a:srgbClr val="FF0000"/>
                          </a:solidFill>
                          <a:effectLst/>
                          <a:latin typeface="Times New Roman" panose="02020603050405020304" pitchFamily="18" charset="0"/>
                          <a:cs typeface="Times New Roman" panose="02020603050405020304" pitchFamily="18" charset="0"/>
                        </a:rPr>
                        <a:t>2</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722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0</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-$5,000</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722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$ 2,000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$7,000</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2722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990099"/>
                          </a:solidFill>
                          <a:effectLst/>
                          <a:latin typeface="Times New Roman" panose="02020603050405020304" pitchFamily="18" charset="0"/>
                          <a:cs typeface="Times New Roman" panose="02020603050405020304" pitchFamily="18" charset="0"/>
                        </a:rPr>
                        <a:t>IRR</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100%</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40%</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2722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990099"/>
                          </a:solidFill>
                          <a:effectLst/>
                          <a:latin typeface="Times New Roman" panose="02020603050405020304" pitchFamily="18" charset="0"/>
                          <a:cs typeface="Times New Roman" panose="02020603050405020304" pitchFamily="18" charset="0"/>
                        </a:rPr>
                        <a:t>BCR</a:t>
                      </a:r>
                    </a:p>
                  </a:txBody>
                  <a:tcPr marT="45706" marB="4570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1.82</a:t>
                      </a:r>
                    </a:p>
                  </a:txBody>
                  <a:tcPr marT="45706" marB="4570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1.27</a:t>
                      </a:r>
                    </a:p>
                  </a:txBody>
                  <a:tcPr marT="45706" marB="4570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699310839"/>
                  </a:ext>
                </a:extLst>
              </a:tr>
            </a:tbl>
          </a:graphicData>
        </a:graphic>
      </p:graphicFrame>
      <p:graphicFrame>
        <p:nvGraphicFramePr>
          <p:cNvPr id="2" name="Table 2">
            <a:extLst>
              <a:ext uri="{FF2B5EF4-FFF2-40B4-BE49-F238E27FC236}">
                <a16:creationId xmlns:a16="http://schemas.microsoft.com/office/drawing/2014/main" xmlns="" id="{DA208DF6-8C79-4828-A84A-FEAB94869D93}"/>
              </a:ext>
            </a:extLst>
          </p:cNvPr>
          <p:cNvGraphicFramePr>
            <a:graphicFrameLocks noGrp="1"/>
          </p:cNvGraphicFramePr>
          <p:nvPr>
            <p:extLst>
              <p:ext uri="{D42A27DB-BD31-4B8C-83A1-F6EECF244321}">
                <p14:modId xmlns:p14="http://schemas.microsoft.com/office/powerpoint/2010/main" val="668318608"/>
              </p:ext>
            </p:extLst>
          </p:nvPr>
        </p:nvGraphicFramePr>
        <p:xfrm>
          <a:off x="3847381" y="4493018"/>
          <a:ext cx="5605546" cy="457172"/>
        </p:xfrm>
        <a:graphic>
          <a:graphicData uri="http://schemas.openxmlformats.org/drawingml/2006/table">
            <a:tbl>
              <a:tblPr firstRow="1" bandRow="1">
                <a:tableStyleId>{00A15C55-8517-42AA-B614-E9B94910E393}</a:tableStyleId>
              </a:tblPr>
              <a:tblGrid>
                <a:gridCol w="1886320">
                  <a:extLst>
                    <a:ext uri="{9D8B030D-6E8A-4147-A177-3AD203B41FA5}">
                      <a16:colId xmlns:a16="http://schemas.microsoft.com/office/drawing/2014/main" xmlns="" val="694989813"/>
                    </a:ext>
                  </a:extLst>
                </a:gridCol>
                <a:gridCol w="1655957">
                  <a:extLst>
                    <a:ext uri="{9D8B030D-6E8A-4147-A177-3AD203B41FA5}">
                      <a16:colId xmlns:a16="http://schemas.microsoft.com/office/drawing/2014/main" xmlns="" val="2358082822"/>
                    </a:ext>
                  </a:extLst>
                </a:gridCol>
                <a:gridCol w="2063269">
                  <a:extLst>
                    <a:ext uri="{9D8B030D-6E8A-4147-A177-3AD203B41FA5}">
                      <a16:colId xmlns:a16="http://schemas.microsoft.com/office/drawing/2014/main" xmlns="" val="805538265"/>
                    </a:ext>
                  </a:extLst>
                </a:gridCol>
              </a:tblGrid>
              <a:tr h="370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u="none" strike="noStrike" cap="none" normalizeH="0" baseline="0" dirty="0">
                          <a:ln>
                            <a:noFill/>
                          </a:ln>
                          <a:solidFill>
                            <a:srgbClr val="0070C0"/>
                          </a:solidFill>
                          <a:effectLst/>
                          <a:latin typeface="Times New Roman" panose="02020603050405020304" pitchFamily="18" charset="0"/>
                          <a:cs typeface="Times New Roman" panose="02020603050405020304" pitchFamily="18" charset="0"/>
                        </a:rPr>
                        <a:t>PW (10%)</a:t>
                      </a:r>
                      <a:endParaRPr kumimoji="0" lang="en-US" sz="2400" b="1" i="0" u="none" strike="noStrike" cap="none" normalizeH="0" baseline="0" dirty="0">
                        <a:ln>
                          <a:noFill/>
                        </a:ln>
                        <a:solidFill>
                          <a:srgbClr val="0070C0"/>
                        </a:solidFill>
                        <a:effectLst/>
                        <a:latin typeface="Times New Roman" panose="02020603050405020304" pitchFamily="18" charset="0"/>
                        <a:cs typeface="Times New Roman" panose="02020603050405020304" pitchFamily="18" charset="0"/>
                      </a:endParaRPr>
                    </a:p>
                  </a:txBody>
                  <a:tcPr marT="45706" marB="45706" horzOverflow="overflow">
                    <a:solidFill>
                      <a:schemeClr val="bg2">
                        <a:lumMod val="9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u="none" strike="noStrike" cap="none" normalizeH="0" baseline="0" dirty="0">
                          <a:ln>
                            <a:noFill/>
                          </a:ln>
                          <a:solidFill>
                            <a:srgbClr val="0070C0"/>
                          </a:solidFill>
                          <a:effectLst/>
                          <a:latin typeface="Times New Roman" panose="02020603050405020304" pitchFamily="18" charset="0"/>
                          <a:cs typeface="Times New Roman" panose="02020603050405020304" pitchFamily="18" charset="0"/>
                        </a:rPr>
                        <a:t>$818</a:t>
                      </a:r>
                      <a:endParaRPr kumimoji="0" lang="en-US" sz="2400" b="1" i="0" u="none" strike="noStrike" cap="none" normalizeH="0" baseline="0" dirty="0">
                        <a:ln>
                          <a:noFill/>
                        </a:ln>
                        <a:solidFill>
                          <a:srgbClr val="0070C0"/>
                        </a:solidFill>
                        <a:effectLst/>
                        <a:latin typeface="Times New Roman" panose="02020603050405020304" pitchFamily="18" charset="0"/>
                        <a:cs typeface="Times New Roman" panose="02020603050405020304" pitchFamily="18" charset="0"/>
                      </a:endParaRPr>
                    </a:p>
                  </a:txBody>
                  <a:tcPr marT="45706" marB="45706" horzOverflow="overflow">
                    <a:solidFill>
                      <a:schemeClr val="bg2">
                        <a:lumMod val="9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u="none" strike="noStrike" cap="none" normalizeH="0" baseline="0" dirty="0">
                          <a:ln>
                            <a:noFill/>
                          </a:ln>
                          <a:solidFill>
                            <a:srgbClr val="0070C0"/>
                          </a:solidFill>
                          <a:effectLst/>
                          <a:latin typeface="Times New Roman" panose="02020603050405020304" pitchFamily="18" charset="0"/>
                          <a:cs typeface="Times New Roman" panose="02020603050405020304" pitchFamily="18" charset="0"/>
                        </a:rPr>
                        <a:t>$1364</a:t>
                      </a:r>
                      <a:endParaRPr kumimoji="0" lang="en-US" sz="2400" b="1" i="0" u="none" strike="noStrike" cap="none" normalizeH="0" baseline="0" dirty="0">
                        <a:ln>
                          <a:noFill/>
                        </a:ln>
                        <a:solidFill>
                          <a:srgbClr val="0070C0"/>
                        </a:solidFill>
                        <a:effectLst/>
                        <a:latin typeface="Times New Roman" panose="02020603050405020304" pitchFamily="18" charset="0"/>
                        <a:cs typeface="Times New Roman" panose="02020603050405020304" pitchFamily="18" charset="0"/>
                      </a:endParaRPr>
                    </a:p>
                  </a:txBody>
                  <a:tcPr marT="45706" marB="45706" horzOverflow="overflow">
                    <a:solidFill>
                      <a:schemeClr val="bg2">
                        <a:lumMod val="90000"/>
                      </a:schemeClr>
                    </a:solidFill>
                  </a:tcPr>
                </a:tc>
                <a:extLst>
                  <a:ext uri="{0D108BD9-81ED-4DB2-BD59-A6C34878D82A}">
                    <a16:rowId xmlns:a16="http://schemas.microsoft.com/office/drawing/2014/main" xmlns="" val="713997376"/>
                  </a:ext>
                </a:extLst>
              </a:tr>
            </a:tbl>
          </a:graphicData>
        </a:graphic>
      </p:graphicFrame>
    </p:spTree>
    <p:extLst>
      <p:ext uri="{BB962C8B-B14F-4D97-AF65-F5344CB8AC3E}">
        <p14:creationId xmlns:p14="http://schemas.microsoft.com/office/powerpoint/2010/main" val="239331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circle(in)">
                                      <p:cBhvr>
                                        <p:cTn id="7" dur="20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098">
                                            <p:txEl>
                                              <p:pRg st="9" end="9"/>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4098">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6196" y="559310"/>
            <a:ext cx="8352766"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IRR and B/C Method for Mutually Exclusive Alternatives</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sz="half" idx="1"/>
          </p:nvPr>
        </p:nvSpPr>
        <p:spPr>
          <a:xfrm>
            <a:off x="1196196" y="1892091"/>
            <a:ext cx="9120996" cy="4525963"/>
          </a:xfrm>
        </p:spPr>
        <p:txBody>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Under the </a:t>
            </a:r>
            <a:r>
              <a:rPr lang="en-US" altLang="en-US" b="1" dirty="0">
                <a:solidFill>
                  <a:srgbClr val="FF0000"/>
                </a:solidFill>
                <a:latin typeface="Times New Roman" panose="02020603050405020304" pitchFamily="18" charset="0"/>
                <a:cs typeface="Times New Roman" panose="02020603050405020304" pitchFamily="18" charset="0"/>
              </a:rPr>
              <a:t>equivalent worth method </a:t>
            </a:r>
            <a:r>
              <a:rPr lang="en-US" altLang="en-US" b="1" dirty="0">
                <a:latin typeface="Times New Roman" panose="02020603050405020304" pitchFamily="18" charset="0"/>
                <a:cs typeface="Times New Roman" panose="02020603050405020304" pitchFamily="18" charset="0"/>
              </a:rPr>
              <a:t>(PW,FW and AW), the </a:t>
            </a:r>
            <a:r>
              <a:rPr lang="en-US" altLang="en-US" b="1" dirty="0">
                <a:solidFill>
                  <a:srgbClr val="FF0000"/>
                </a:solidFill>
                <a:latin typeface="Times New Roman" panose="02020603050405020304" pitchFamily="18" charset="0"/>
                <a:cs typeface="Times New Roman" panose="02020603050405020304" pitchFamily="18" charset="0"/>
              </a:rPr>
              <a:t>mutually exclusive project </a:t>
            </a:r>
            <a:r>
              <a:rPr lang="en-US" altLang="en-US" b="1" dirty="0">
                <a:latin typeface="Times New Roman" panose="02020603050405020304" pitchFamily="18" charset="0"/>
                <a:cs typeface="Times New Roman" panose="02020603050405020304" pitchFamily="18" charset="0"/>
              </a:rPr>
              <a:t>with the </a:t>
            </a:r>
            <a:r>
              <a:rPr lang="en-US" altLang="en-US" b="1" dirty="0">
                <a:solidFill>
                  <a:srgbClr val="FF0000"/>
                </a:solidFill>
                <a:latin typeface="Times New Roman" panose="02020603050405020304" pitchFamily="18" charset="0"/>
                <a:cs typeface="Times New Roman" panose="02020603050405020304" pitchFamily="18" charset="0"/>
              </a:rPr>
              <a:t>highest worth figure</a:t>
            </a:r>
            <a:r>
              <a:rPr lang="en-US" altLang="en-US" b="1" dirty="0">
                <a:latin typeface="Times New Roman" panose="02020603050405020304" pitchFamily="18" charset="0"/>
                <a:cs typeface="Times New Roman" panose="02020603050405020304" pitchFamily="18" charset="0"/>
              </a:rPr>
              <a:t> was </a:t>
            </a:r>
            <a:r>
              <a:rPr lang="en-US" altLang="en-US" b="1" dirty="0">
                <a:solidFill>
                  <a:srgbClr val="FF0000"/>
                </a:solidFill>
                <a:latin typeface="Times New Roman" panose="02020603050405020304" pitchFamily="18" charset="0"/>
                <a:cs typeface="Times New Roman" panose="02020603050405020304" pitchFamily="18" charset="0"/>
              </a:rPr>
              <a:t>preferred</a:t>
            </a:r>
            <a:r>
              <a:rPr lang="en-US" altLang="en-US" b="1" dirty="0">
                <a:solidFill>
                  <a:srgbClr val="003300"/>
                </a:solidFill>
                <a:latin typeface="Times New Roman" panose="02020603050405020304" pitchFamily="18" charset="0"/>
                <a:cs typeface="Times New Roman" panose="02020603050405020304" pitchFamily="18" charset="0"/>
              </a:rPr>
              <a:t>.</a:t>
            </a:r>
            <a:r>
              <a:rPr lang="en-US" altLang="en-US"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In the case of </a:t>
            </a:r>
            <a:r>
              <a:rPr lang="en-US" altLang="en-US" b="1" dirty="0">
                <a:solidFill>
                  <a:srgbClr val="FF0000"/>
                </a:solidFill>
                <a:latin typeface="Times New Roman" panose="02020603050405020304" pitchFamily="18" charset="0"/>
                <a:cs typeface="Times New Roman" panose="02020603050405020304" pitchFamily="18" charset="0"/>
              </a:rPr>
              <a:t>rate of return method</a:t>
            </a:r>
            <a:r>
              <a:rPr lang="en-US" altLang="en-US" b="1" dirty="0">
                <a:latin typeface="Times New Roman" panose="02020603050405020304" pitchFamily="18" charset="0"/>
                <a:cs typeface="Times New Roman" panose="02020603050405020304" pitchFamily="18" charset="0"/>
              </a:rPr>
              <a:t>, the same procedure cannot be applied, </a:t>
            </a:r>
            <a:r>
              <a:rPr lang="en-US" altLang="en-US" b="1" dirty="0" err="1">
                <a:latin typeface="Times New Roman" panose="02020603050405020304" pitchFamily="18" charset="0"/>
                <a:cs typeface="Times New Roman" panose="02020603050405020304" pitchFamily="18" charset="0"/>
              </a:rPr>
              <a:t>i.e</a:t>
            </a:r>
            <a:r>
              <a:rPr lang="en-US" altLang="en-US" b="1" dirty="0">
                <a:latin typeface="Times New Roman" panose="02020603050405020304" pitchFamily="18" charset="0"/>
                <a:cs typeface="Times New Roman" panose="02020603050405020304" pitchFamily="18" charset="0"/>
              </a:rPr>
              <a:t> the </a:t>
            </a:r>
            <a:r>
              <a:rPr lang="en-US" altLang="en-US" b="1" dirty="0">
                <a:solidFill>
                  <a:srgbClr val="FF0000"/>
                </a:solidFill>
                <a:latin typeface="Times New Roman" panose="02020603050405020304" pitchFamily="18" charset="0"/>
                <a:cs typeface="Times New Roman" panose="02020603050405020304" pitchFamily="18" charset="0"/>
              </a:rPr>
              <a:t>project with the higher IRR  may not be the preferred alternative.</a:t>
            </a:r>
            <a:r>
              <a:rPr lang="en-US" altLang="en-US" dirty="0">
                <a:solidFill>
                  <a:srgbClr val="FF0000"/>
                </a:solidFill>
                <a:latin typeface="Times New Roman" panose="02020603050405020304" pitchFamily="18" charset="0"/>
                <a:cs typeface="Times New Roman" panose="02020603050405020304" pitchFamily="18" charset="0"/>
              </a:rPr>
              <a:t> </a:t>
            </a:r>
          </a:p>
          <a:p>
            <a:pPr>
              <a:buNone/>
            </a:pPr>
            <a:r>
              <a:rPr lang="en-US" altLang="en-US" dirty="0">
                <a:solidFill>
                  <a:srgbClr val="FF0000"/>
                </a:solidFill>
                <a:latin typeface="Constantia" panose="02030602050306030303" pitchFamily="18" charset="0"/>
              </a:rPr>
              <a:t>                                </a:t>
            </a:r>
          </a:p>
          <a:p>
            <a:pPr algn="ctr">
              <a:buNone/>
            </a:pPr>
            <a:r>
              <a:rPr lang="en-US" altLang="en-US" sz="6600" b="1" dirty="0" smtClean="0">
                <a:solidFill>
                  <a:srgbClr val="CC0099"/>
                </a:solidFill>
                <a:latin typeface="Times New Roman" panose="02020603050405020304" pitchFamily="18" charset="0"/>
                <a:cs typeface="Times New Roman" panose="02020603050405020304" pitchFamily="18" charset="0"/>
              </a:rPr>
              <a:t>WHY?????</a:t>
            </a:r>
            <a:r>
              <a:rPr lang="en-US" altLang="en-US" sz="6600" dirty="0" smtClean="0">
                <a:solidFill>
                  <a:srgbClr val="CC0099"/>
                </a:solidFill>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38775804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429109" y="1720971"/>
            <a:ext cx="9120996" cy="4525963"/>
          </a:xfrm>
        </p:spPr>
        <p:txBody>
          <a:bodyPr/>
          <a:lstStyle/>
          <a:p>
            <a:pPr algn="just">
              <a:buNone/>
            </a:pPr>
            <a:r>
              <a:rPr lang="en-US" altLang="en-US" b="1" dirty="0">
                <a:solidFill>
                  <a:schemeClr val="accent1">
                    <a:lumMod val="75000"/>
                  </a:schemeClr>
                </a:solidFill>
                <a:latin typeface="Times New Roman" panose="02020603050405020304" pitchFamily="18" charset="0"/>
                <a:cs typeface="Times New Roman" panose="02020603050405020304" pitchFamily="18" charset="0"/>
              </a:rPr>
              <a:t>The inconsistency in ranking occurs because</a:t>
            </a:r>
          </a:p>
          <a:p>
            <a:pPr algn="just"/>
            <a:endParaRPr lang="en-US" alt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altLang="en-US" b="1" dirty="0">
                <a:solidFill>
                  <a:srgbClr val="002060"/>
                </a:solidFill>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NPW,NFW,NAW</a:t>
            </a:r>
            <a:r>
              <a:rPr lang="en-US" altLang="en-US" b="1" dirty="0">
                <a:solidFill>
                  <a:srgbClr val="002060"/>
                </a:solidFill>
                <a:latin typeface="Times New Roman" panose="02020603050405020304" pitchFamily="18" charset="0"/>
                <a:cs typeface="Times New Roman" panose="02020603050405020304" pitchFamily="18" charset="0"/>
              </a:rPr>
              <a:t> are </a:t>
            </a:r>
            <a:r>
              <a:rPr lang="en-US" altLang="en-US" b="1" i="1" dirty="0">
                <a:solidFill>
                  <a:srgbClr val="FF0000"/>
                </a:solidFill>
                <a:latin typeface="Times New Roman" panose="02020603050405020304" pitchFamily="18" charset="0"/>
                <a:cs typeface="Times New Roman" panose="02020603050405020304" pitchFamily="18" charset="0"/>
              </a:rPr>
              <a:t>absolute (</a:t>
            </a:r>
            <a:r>
              <a:rPr lang="en-US" altLang="en-US" b="1" i="1" dirty="0" smtClean="0">
                <a:solidFill>
                  <a:srgbClr val="FF0000"/>
                </a:solidFill>
                <a:latin typeface="Times New Roman" panose="02020603050405020304" pitchFamily="18" charset="0"/>
                <a:cs typeface="Times New Roman" panose="02020603050405020304" pitchFamily="18" charset="0"/>
              </a:rPr>
              <a:t>dollars)</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a:solidFill>
                  <a:srgbClr val="002060"/>
                </a:solidFill>
                <a:latin typeface="Times New Roman" panose="02020603050405020304" pitchFamily="18" charset="0"/>
                <a:cs typeface="Times New Roman" panose="02020603050405020304" pitchFamily="18" charset="0"/>
              </a:rPr>
              <a:t>measures</a:t>
            </a:r>
            <a:r>
              <a:rPr lang="en-US" altLang="en-US" b="1" dirty="0">
                <a:latin typeface="Times New Roman" panose="02020603050405020304" pitchFamily="18" charset="0"/>
                <a:cs typeface="Times New Roman" panose="02020603050405020304" pitchFamily="18" charset="0"/>
              </a:rPr>
              <a:t> of investment worth.</a:t>
            </a:r>
          </a:p>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Whereas IRR/BCR/ERR is a </a:t>
            </a:r>
            <a:r>
              <a:rPr lang="en-US" altLang="en-US" b="1" i="1" dirty="0">
                <a:solidFill>
                  <a:srgbClr val="FF0000"/>
                </a:solidFill>
                <a:latin typeface="Times New Roman" panose="02020603050405020304" pitchFamily="18" charset="0"/>
                <a:cs typeface="Times New Roman" panose="02020603050405020304" pitchFamily="18" charset="0"/>
              </a:rPr>
              <a:t>Relative </a:t>
            </a:r>
            <a:r>
              <a:rPr lang="en-US" altLang="en-US" b="1" dirty="0">
                <a:latin typeface="Times New Roman" panose="02020603050405020304" pitchFamily="18" charset="0"/>
                <a:cs typeface="Times New Roman" panose="02020603050405020304" pitchFamily="18" charset="0"/>
              </a:rPr>
              <a:t>measure and decision cannot be applied in the same way as PW, FW and AW.</a:t>
            </a:r>
          </a:p>
          <a:p>
            <a:pPr marL="0" indent="0">
              <a:buNone/>
            </a:pPr>
            <a:endParaRPr lang="en-US"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429109" y="490298"/>
            <a:ext cx="8335993"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IRR and B/C Method for Mutually Exclusive Alternatives (Cont’d…..)</a:t>
            </a:r>
            <a:endParaRPr lang="en-US"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3654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a:extLst>
              <a:ext uri="{FF2B5EF4-FFF2-40B4-BE49-F238E27FC236}">
                <a16:creationId xmlns:a16="http://schemas.microsoft.com/office/drawing/2014/main" xmlns="" id="{8BC04207-E372-4FD5-A4A3-C0C0C3C86384}"/>
              </a:ext>
            </a:extLst>
          </p:cNvPr>
          <p:cNvSpPr>
            <a:spLocks noGrp="1" noChangeArrowheads="1"/>
          </p:cNvSpPr>
          <p:nvPr>
            <p:ph idx="1"/>
          </p:nvPr>
        </p:nvSpPr>
        <p:spPr>
          <a:xfrm>
            <a:off x="1679277" y="1465054"/>
            <a:ext cx="8229600" cy="4525963"/>
          </a:xfrm>
        </p:spPr>
        <p:txBody>
          <a:bodyPr/>
          <a:lstStyle/>
          <a:p>
            <a:pPr algn="ctr" eaLnBrk="1" hangingPunct="1">
              <a:buFontTx/>
              <a:buNone/>
            </a:pPr>
            <a:r>
              <a:rPr lang="en-US" altLang="en-US" sz="4400" b="1" dirty="0">
                <a:solidFill>
                  <a:schemeClr val="accent2"/>
                </a:solidFill>
              </a:rPr>
              <a:t>    </a:t>
            </a:r>
            <a:r>
              <a:rPr lang="en-US" altLang="en-US" sz="4400" b="1" dirty="0">
                <a:solidFill>
                  <a:schemeClr val="accent2"/>
                </a:solidFill>
                <a:latin typeface="Times New Roman" panose="02020603050405020304" pitchFamily="18" charset="0"/>
                <a:cs typeface="Times New Roman" panose="02020603050405020304" pitchFamily="18" charset="0"/>
              </a:rPr>
              <a:t>THEN   </a:t>
            </a:r>
            <a:r>
              <a:rPr lang="en-US" altLang="en-US" sz="4400" b="1" dirty="0">
                <a:solidFill>
                  <a:srgbClr val="CC0099"/>
                </a:solidFill>
                <a:latin typeface="Times New Roman" panose="02020603050405020304" pitchFamily="18" charset="0"/>
                <a:cs typeface="Times New Roman" panose="02020603050405020304" pitchFamily="18" charset="0"/>
              </a:rPr>
              <a:t>WHAT SHOULD </a:t>
            </a:r>
          </a:p>
          <a:p>
            <a:pPr algn="ctr" eaLnBrk="1" hangingPunct="1">
              <a:buFontTx/>
              <a:buNone/>
            </a:pPr>
            <a:r>
              <a:rPr lang="en-US" altLang="en-US" sz="4400" b="1" dirty="0">
                <a:solidFill>
                  <a:srgbClr val="CC0099"/>
                </a:solidFill>
                <a:latin typeface="Times New Roman" panose="02020603050405020304" pitchFamily="18" charset="0"/>
                <a:cs typeface="Times New Roman" panose="02020603050405020304" pitchFamily="18" charset="0"/>
              </a:rPr>
              <a:t>   BE DONE</a:t>
            </a:r>
          </a:p>
          <a:p>
            <a:pPr algn="ctr" eaLnBrk="1" hangingPunct="1">
              <a:buFontTx/>
              <a:buNone/>
            </a:pPr>
            <a:r>
              <a:rPr lang="en-US" altLang="en-US" sz="9600" b="1" dirty="0">
                <a:solidFill>
                  <a:srgbClr val="CC0099"/>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858727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xmlns="" id="{4EB52686-2FCC-4473-A685-C678A87AEBAD}"/>
              </a:ext>
            </a:extLst>
          </p:cNvPr>
          <p:cNvSpPr>
            <a:spLocks noGrp="1" noChangeArrowheads="1"/>
          </p:cNvSpPr>
          <p:nvPr>
            <p:ph type="title"/>
          </p:nvPr>
        </p:nvSpPr>
        <p:spPr>
          <a:xfrm>
            <a:off x="1524001" y="388189"/>
            <a:ext cx="8229600" cy="1143000"/>
          </a:xfrm>
        </p:spPr>
        <p:txBody>
          <a:bodyPr>
            <a:normAutofit/>
          </a:bodyPr>
          <a:lstStyle/>
          <a:p>
            <a:pPr eaLnBrk="1" hangingPunct="1"/>
            <a:r>
              <a:rPr lang="en-US" altLang="en-US" sz="3200" b="1" dirty="0">
                <a:solidFill>
                  <a:srgbClr val="002060"/>
                </a:solidFill>
                <a:latin typeface="Times New Roman" panose="02020603050405020304" pitchFamily="18" charset="0"/>
                <a:cs typeface="Times New Roman" panose="02020603050405020304" pitchFamily="18" charset="0"/>
              </a:rPr>
              <a:t>INCREMENTAL ANALYSIS</a:t>
            </a:r>
          </a:p>
        </p:txBody>
      </p:sp>
      <p:sp>
        <p:nvSpPr>
          <p:cNvPr id="7171" name="Rectangle 3">
            <a:extLst>
              <a:ext uri="{FF2B5EF4-FFF2-40B4-BE49-F238E27FC236}">
                <a16:creationId xmlns:a16="http://schemas.microsoft.com/office/drawing/2014/main" xmlns="" id="{93CACB33-9534-4511-AA28-CA45C83629A2}"/>
              </a:ext>
            </a:extLst>
          </p:cNvPr>
          <p:cNvSpPr>
            <a:spLocks noGrp="1" noChangeArrowheads="1"/>
          </p:cNvSpPr>
          <p:nvPr>
            <p:ph idx="1"/>
          </p:nvPr>
        </p:nvSpPr>
        <p:spPr>
          <a:xfrm>
            <a:off x="955625" y="1341407"/>
            <a:ext cx="9240798" cy="5827643"/>
          </a:xfrm>
        </p:spPr>
        <p:txBody>
          <a:bodyPr>
            <a:no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Incremental analysis, also called cost approach, marginal analysis and differential analysis, is a </a:t>
            </a:r>
            <a:r>
              <a:rPr lang="en-US" b="1" dirty="0">
                <a:solidFill>
                  <a:srgbClr val="C00000"/>
                </a:solidFill>
                <a:latin typeface="Times New Roman" panose="02020603050405020304" pitchFamily="18" charset="0"/>
                <a:cs typeface="Times New Roman" panose="02020603050405020304" pitchFamily="18" charset="0"/>
              </a:rPr>
              <a:t>comparative decision-making process</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[5]</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Incremental </a:t>
            </a:r>
            <a:r>
              <a:rPr lang="en-US" altLang="en-US" b="1" dirty="0">
                <a:latin typeface="Times New Roman" panose="02020603050405020304" pitchFamily="18" charset="0"/>
                <a:cs typeface="Times New Roman" panose="02020603050405020304" pitchFamily="18" charset="0"/>
              </a:rPr>
              <a:t>Analysis evaluates difference, or the ‘increment” between two or more mutually exclusive alternatives</a:t>
            </a:r>
            <a:r>
              <a:rPr lang="en-US" alt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independent projects are evaluated, no incremental analysis is necessary between projects.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Each </a:t>
            </a:r>
            <a:r>
              <a:rPr lang="en-US" b="1" dirty="0">
                <a:latin typeface="Times New Roman" panose="02020603050405020304" pitchFamily="18" charset="0"/>
                <a:cs typeface="Times New Roman" panose="02020603050405020304" pitchFamily="18" charset="0"/>
              </a:rPr>
              <a:t>project is evaluated separately from others, and more than one can be selected. </a:t>
            </a:r>
          </a:p>
          <a:p>
            <a:pPr marL="0" indent="0" algn="just">
              <a:lnSpc>
                <a:spcPct val="90000"/>
              </a:lnSpc>
              <a:buNone/>
            </a:pPr>
            <a:endParaRPr lang="en-US" altLang="en-US" b="1" dirty="0">
              <a:solidFill>
                <a:srgbClr val="00B050"/>
              </a:solidFill>
            </a:endParaRPr>
          </a:p>
        </p:txBody>
      </p:sp>
    </p:spTree>
    <p:extLst>
      <p:ext uri="{BB962C8B-B14F-4D97-AF65-F5344CB8AC3E}">
        <p14:creationId xmlns:p14="http://schemas.microsoft.com/office/powerpoint/2010/main" val="380461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ircle(in)">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Effect transition="in" filter="circle(in)">
                                      <p:cBhvr>
                                        <p:cTn id="12" dur="2000"/>
                                        <p:tgtEl>
                                          <p:spTgt spid="717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171">
                                            <p:txEl>
                                              <p:pRg st="1" end="1"/>
                                            </p:txEl>
                                          </p:spTgt>
                                        </p:tgtEl>
                                        <p:attrNameLst>
                                          <p:attrName>style.visibility</p:attrName>
                                        </p:attrNameLst>
                                      </p:cBhvr>
                                      <p:to>
                                        <p:strVal val="visible"/>
                                      </p:to>
                                    </p:set>
                                    <p:animEffect transition="in" filter="circle(in)">
                                      <p:cBhvr>
                                        <p:cTn id="17" dur="2000"/>
                                        <p:tgtEl>
                                          <p:spTgt spid="717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7171">
                                            <p:txEl>
                                              <p:pRg st="2" end="2"/>
                                            </p:txEl>
                                          </p:spTgt>
                                        </p:tgtEl>
                                        <p:attrNameLst>
                                          <p:attrName>style.visibility</p:attrName>
                                        </p:attrNameLst>
                                      </p:cBhvr>
                                      <p:to>
                                        <p:strVal val="visible"/>
                                      </p:to>
                                    </p:set>
                                    <p:animEffect transition="in" filter="circle(in)">
                                      <p:cBhvr>
                                        <p:cTn id="22" dur="2000"/>
                                        <p:tgtEl>
                                          <p:spTgt spid="717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7171">
                                            <p:txEl>
                                              <p:pRg st="3" end="3"/>
                                            </p:txEl>
                                          </p:spTgt>
                                        </p:tgtEl>
                                        <p:attrNameLst>
                                          <p:attrName>style.visibility</p:attrName>
                                        </p:attrNameLst>
                                      </p:cBhvr>
                                      <p:to>
                                        <p:strVal val="visible"/>
                                      </p:to>
                                    </p:set>
                                    <p:animEffect transition="in" filter="circle(in)">
                                      <p:cBhvr>
                                        <p:cTn id="27" dur="2000"/>
                                        <p:tgtEl>
                                          <p:spTgt spid="71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0947" y="1170016"/>
            <a:ext cx="9401355" cy="5187652"/>
          </a:xfrm>
        </p:spPr>
        <p:txBody>
          <a:bodyPr>
            <a:normAutofit fontScale="92500" lnSpcReduction="10000"/>
          </a:bodyPr>
          <a:lstStyle/>
          <a:p>
            <a:pPr marL="609600" indent="-609600" algn="just">
              <a:lnSpc>
                <a:spcPct val="110000"/>
              </a:lnSpc>
              <a:buFontTx/>
              <a:buAutoNum type="arabicPeriod"/>
            </a:pPr>
            <a:r>
              <a:rPr lang="en-US" altLang="en-US" b="1" dirty="0" smtClean="0">
                <a:solidFill>
                  <a:srgbClr val="CC0099"/>
                </a:solidFill>
                <a:latin typeface="Times New Roman" panose="02020603050405020304" pitchFamily="18" charset="0"/>
                <a:cs typeface="Times New Roman" panose="02020603050405020304" pitchFamily="18" charset="0"/>
              </a:rPr>
              <a:t>Identify all the alternatives</a:t>
            </a:r>
            <a:r>
              <a:rPr lang="en-US" altLang="en-US" b="1" dirty="0" smtClean="0">
                <a:solidFill>
                  <a:srgbClr val="003300"/>
                </a:solidFill>
                <a:latin typeface="Times New Roman" panose="02020603050405020304" pitchFamily="18" charset="0"/>
                <a:cs typeface="Times New Roman" panose="02020603050405020304" pitchFamily="18" charset="0"/>
              </a:rPr>
              <a:t>.</a:t>
            </a:r>
          </a:p>
          <a:p>
            <a:pPr marL="609600" indent="-609600" algn="just">
              <a:lnSpc>
                <a:spcPct val="110000"/>
              </a:lnSpc>
              <a:buFontTx/>
              <a:buAutoNum type="arabicPeriod"/>
            </a:pPr>
            <a:r>
              <a:rPr lang="en-US" altLang="en-US" b="1" dirty="0" smtClean="0">
                <a:solidFill>
                  <a:srgbClr val="CC0099"/>
                </a:solidFill>
                <a:latin typeface="Times New Roman" panose="02020603050405020304" pitchFamily="18" charset="0"/>
                <a:cs typeface="Times New Roman" panose="02020603050405020304" pitchFamily="18" charset="0"/>
              </a:rPr>
              <a:t>Compute the IRR/BCR/ERR </a:t>
            </a:r>
            <a:r>
              <a:rPr lang="en-US" altLang="en-US" b="1" dirty="0" smtClean="0">
                <a:latin typeface="Times New Roman" panose="02020603050405020304" pitchFamily="18" charset="0"/>
                <a:cs typeface="Times New Roman" panose="02020603050405020304" pitchFamily="18" charset="0"/>
              </a:rPr>
              <a:t>of each alternative. Any alternative with </a:t>
            </a:r>
            <a:r>
              <a:rPr lang="en-US" altLang="en-US" b="1" dirty="0" smtClean="0">
                <a:solidFill>
                  <a:srgbClr val="00B050"/>
                </a:solidFill>
                <a:latin typeface="Times New Roman" panose="02020603050405020304" pitchFamily="18" charset="0"/>
                <a:cs typeface="Times New Roman" panose="02020603050405020304" pitchFamily="18" charset="0"/>
              </a:rPr>
              <a:t>IRR&lt;MARR, BCR &lt;1, ERR &lt; MARR should be rejected.</a:t>
            </a:r>
          </a:p>
          <a:p>
            <a:pPr marL="609600" indent="-609600" algn="just">
              <a:lnSpc>
                <a:spcPct val="110000"/>
              </a:lnSpc>
              <a:buFontTx/>
              <a:buAutoNum type="arabicPeriod"/>
            </a:pPr>
            <a:r>
              <a:rPr lang="en-US" altLang="en-US" b="1" dirty="0" smtClean="0">
                <a:solidFill>
                  <a:srgbClr val="CC0099"/>
                </a:solidFill>
                <a:latin typeface="Times New Roman" panose="02020603050405020304" pitchFamily="18" charset="0"/>
                <a:cs typeface="Times New Roman" panose="02020603050405020304" pitchFamily="18" charset="0"/>
              </a:rPr>
              <a:t>Order Alternative </a:t>
            </a:r>
            <a:r>
              <a:rPr lang="en-US" altLang="en-US" b="1" dirty="0" smtClean="0">
                <a:latin typeface="Times New Roman" panose="02020603050405020304" pitchFamily="18" charset="0"/>
                <a:cs typeface="Times New Roman" panose="02020603050405020304" pitchFamily="18" charset="0"/>
              </a:rPr>
              <a:t>in increasing order of investment cost to ensure that the increments have cash flow corresponding to investments.</a:t>
            </a:r>
          </a:p>
          <a:p>
            <a:pPr marL="0" indent="0" algn="just">
              <a:lnSpc>
                <a:spcPct val="110000"/>
              </a:lnSpc>
              <a:buNone/>
            </a:pPr>
            <a:r>
              <a:rPr lang="en-US" altLang="en-US" b="1" dirty="0" smtClean="0">
                <a:solidFill>
                  <a:srgbClr val="CC0099"/>
                </a:solidFill>
                <a:latin typeface="Times New Roman" panose="02020603050405020304" pitchFamily="18" charset="0"/>
                <a:cs typeface="Times New Roman" panose="02020603050405020304" pitchFamily="18" charset="0"/>
              </a:rPr>
              <a:t>4. Establish a base Alternative </a:t>
            </a:r>
          </a:p>
          <a:p>
            <a:pPr marL="609600" indent="-609600" algn="just">
              <a:lnSpc>
                <a:spcPct val="110000"/>
              </a:lnSpc>
              <a:buNone/>
            </a:pPr>
            <a:r>
              <a:rPr lang="en-US" altLang="en-US" b="1" dirty="0" smtClean="0">
                <a:solidFill>
                  <a:srgbClr val="003300"/>
                </a:solidFill>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Alternative having </a:t>
            </a:r>
            <a:r>
              <a:rPr lang="en-US" altLang="en-US" b="1" dirty="0" smtClean="0">
                <a:solidFill>
                  <a:srgbClr val="C00000"/>
                </a:solidFill>
                <a:latin typeface="Times New Roman" panose="02020603050405020304" pitchFamily="18" charset="0"/>
                <a:cs typeface="Times New Roman" panose="02020603050405020304" pitchFamily="18" charset="0"/>
              </a:rPr>
              <a:t>least capital investment is established as the base alternative </a:t>
            </a:r>
            <a:r>
              <a:rPr lang="en-US" altLang="en-US" b="1" dirty="0" smtClean="0">
                <a:latin typeface="Times New Roman" panose="02020603050405020304" pitchFamily="18" charset="0"/>
                <a:cs typeface="Times New Roman" panose="02020603050405020304" pitchFamily="18" charset="0"/>
              </a:rPr>
              <a:t>and should have been pre qualified </a:t>
            </a:r>
          </a:p>
          <a:p>
            <a:pPr marL="609600" indent="-609600" algn="just">
              <a:lnSpc>
                <a:spcPct val="110000"/>
              </a:lnSpc>
              <a:buNone/>
            </a:pPr>
            <a:r>
              <a:rPr lang="en-US" altLang="en-US" b="1" dirty="0" smtClean="0">
                <a:latin typeface="Times New Roman" panose="02020603050405020304" pitchFamily="18" charset="0"/>
                <a:cs typeface="Times New Roman" panose="02020603050405020304" pitchFamily="18" charset="0"/>
              </a:rPr>
              <a:t>                 i.e. </a:t>
            </a:r>
            <a:r>
              <a:rPr lang="en-US" altLang="en-US" b="1" dirty="0" smtClean="0">
                <a:solidFill>
                  <a:srgbClr val="00B050"/>
                </a:solidFill>
                <a:latin typeface="Times New Roman" panose="02020603050405020304" pitchFamily="18" charset="0"/>
                <a:cs typeface="Times New Roman" panose="02020603050405020304" pitchFamily="18" charset="0"/>
              </a:rPr>
              <a:t>IRR&gt; MARR, ERR&gt;MARR, BCR&gt;1</a:t>
            </a:r>
            <a:r>
              <a:rPr lang="en-US" altLang="en-US" b="1" dirty="0" smtClean="0">
                <a:solidFill>
                  <a:srgbClr val="CC0099"/>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4" name="Rectangle 2">
            <a:extLst>
              <a:ext uri="{FF2B5EF4-FFF2-40B4-BE49-F238E27FC236}">
                <a16:creationId xmlns:a16="http://schemas.microsoft.com/office/drawing/2014/main" xmlns="" id="{4EB52686-2FCC-4473-A685-C678A87AEBAD}"/>
              </a:ext>
            </a:extLst>
          </p:cNvPr>
          <p:cNvSpPr>
            <a:spLocks noGrp="1" noChangeArrowheads="1"/>
          </p:cNvSpPr>
          <p:nvPr>
            <p:ph type="title"/>
          </p:nvPr>
        </p:nvSpPr>
        <p:spPr>
          <a:xfrm>
            <a:off x="1515374" y="206764"/>
            <a:ext cx="7563928" cy="1325563"/>
          </a:xfrm>
        </p:spPr>
        <p:txBody>
          <a:bodyPr>
            <a:normAutofit/>
          </a:bodyPr>
          <a:lstStyle/>
          <a:p>
            <a:pPr eaLnBrk="1" hangingPunct="1"/>
            <a:r>
              <a:rPr lang="en-US" altLang="en-US" sz="3200" b="1" dirty="0" smtClean="0">
                <a:solidFill>
                  <a:srgbClr val="002060"/>
                </a:solidFill>
                <a:latin typeface="Times New Roman" panose="02020603050405020304" pitchFamily="18" charset="0"/>
                <a:cs typeface="Times New Roman" panose="02020603050405020304" pitchFamily="18" charset="0"/>
              </a:rPr>
              <a:t>STEPS OF INCREMENTAL ANALYSIS</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034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9574" y="1609964"/>
            <a:ext cx="9470366" cy="4566549"/>
          </a:xfrm>
        </p:spPr>
        <p:txBody>
          <a:bodyPr>
            <a:normAutofit fontScale="92500"/>
          </a:bodyPr>
          <a:lstStyle/>
          <a:p>
            <a:pPr marL="0" indent="0" algn="just">
              <a:buNone/>
            </a:pPr>
            <a:r>
              <a:rPr lang="en-GB" altLang="en-US" b="1" dirty="0" smtClean="0">
                <a:latin typeface="Times New Roman" panose="02020603050405020304" pitchFamily="18" charset="0"/>
                <a:cs typeface="Times New Roman" panose="02020603050405020304" pitchFamily="18" charset="0"/>
              </a:rPr>
              <a:t>5.Perform an incremental IRR analysis between the base alternative and the alternative with the next higher initial cost. </a:t>
            </a:r>
          </a:p>
          <a:p>
            <a:pPr marL="0" indent="0" algn="just">
              <a:buNone/>
            </a:pPr>
            <a:r>
              <a:rPr lang="en-GB" altLang="en-US" b="1" dirty="0" smtClean="0">
                <a:latin typeface="Times New Roman" panose="02020603050405020304" pitchFamily="18" charset="0"/>
                <a:cs typeface="Times New Roman" panose="02020603050405020304" pitchFamily="18" charset="0"/>
              </a:rPr>
              <a:t>6. If the incremental </a:t>
            </a:r>
            <a:r>
              <a:rPr lang="en-GB" altLang="en-US" b="1" dirty="0" smtClean="0">
                <a:solidFill>
                  <a:srgbClr val="002060"/>
                </a:solidFill>
                <a:latin typeface="Times New Roman" panose="02020603050405020304" pitchFamily="18" charset="0"/>
                <a:cs typeface="Times New Roman" panose="02020603050405020304" pitchFamily="18" charset="0"/>
              </a:rPr>
              <a:t>IRR ≥ MARR,</a:t>
            </a:r>
            <a:r>
              <a:rPr lang="en-US" altLang="en-US" dirty="0" smtClean="0">
                <a:solidFill>
                  <a:srgbClr val="002060"/>
                </a:solidFill>
                <a:latin typeface="Times New Roman" panose="02020603050405020304" pitchFamily="18" charset="0"/>
                <a:cs typeface="Times New Roman" panose="02020603050405020304" pitchFamily="18" charset="0"/>
              </a:rPr>
              <a:t> </a:t>
            </a:r>
            <a:r>
              <a:rPr lang="en-US" altLang="en-US" dirty="0" smtClean="0">
                <a:latin typeface="Times New Roman" panose="02020603050405020304" pitchFamily="18" charset="0"/>
                <a:cs typeface="Times New Roman" panose="02020603050405020304" pitchFamily="18" charset="0"/>
              </a:rPr>
              <a:t>“</a:t>
            </a:r>
            <a:r>
              <a:rPr lang="en-US" altLang="en-US" b="1" dirty="0" smtClean="0">
                <a:latin typeface="Times New Roman" panose="02020603050405020304" pitchFamily="18" charset="0"/>
                <a:cs typeface="Times New Roman" panose="02020603050405020304" pitchFamily="18" charset="0"/>
              </a:rPr>
              <a:t>reject” the base alternative and “accept” the higher cost alternative and “retain” it as base alternative.   </a:t>
            </a:r>
          </a:p>
          <a:p>
            <a:pPr marL="0" indent="0" algn="just">
              <a:buNone/>
            </a:pPr>
            <a:r>
              <a:rPr lang="en-US" b="1" dirty="0" smtClean="0">
                <a:solidFill>
                  <a:srgbClr val="002060"/>
                </a:solidFill>
                <a:latin typeface="Times New Roman" panose="02020603050405020304" pitchFamily="18" charset="0"/>
                <a:cs typeface="Times New Roman" panose="02020603050405020304" pitchFamily="18" charset="0"/>
              </a:rPr>
              <a:t>7. </a:t>
            </a:r>
            <a:r>
              <a:rPr lang="en-US" altLang="en-US" b="1" dirty="0" smtClean="0">
                <a:solidFill>
                  <a:srgbClr val="CC0099"/>
                </a:solidFill>
                <a:latin typeface="Times New Roman" panose="02020603050405020304" pitchFamily="18" charset="0"/>
                <a:cs typeface="Times New Roman" panose="02020603050405020304" pitchFamily="18" charset="0"/>
              </a:rPr>
              <a:t>Select the next higher cost alternative as base alternative </a:t>
            </a:r>
            <a:r>
              <a:rPr lang="en-US" altLang="en-US" b="1" dirty="0" smtClean="0">
                <a:latin typeface="Times New Roman" panose="02020603050405020304" pitchFamily="18" charset="0"/>
                <a:cs typeface="Times New Roman" panose="02020603050405020304" pitchFamily="18" charset="0"/>
              </a:rPr>
              <a:t>and perform the incremental analysis until all the alternatives have been evaluated. </a:t>
            </a:r>
          </a:p>
          <a:p>
            <a:pPr marL="0" indent="0" algn="just">
              <a:buNone/>
            </a:pPr>
            <a:endParaRPr lang="en-US" altLang="en-US" b="1" dirty="0" smtClean="0">
              <a:latin typeface="Times New Roman" panose="02020603050405020304" pitchFamily="18" charset="0"/>
              <a:cs typeface="Times New Roman" panose="02020603050405020304" pitchFamily="18" charset="0"/>
            </a:endParaRPr>
          </a:p>
          <a:p>
            <a:pPr marL="0" indent="0" algn="just">
              <a:buNone/>
            </a:pPr>
            <a:r>
              <a:rPr lang="en-GB" altLang="en-US" b="1" i="1" dirty="0" smtClean="0">
                <a:latin typeface="Times New Roman" panose="02020603050405020304" pitchFamily="18" charset="0"/>
                <a:cs typeface="Times New Roman" panose="02020603050405020304" pitchFamily="18" charset="0"/>
              </a:rPr>
              <a:t>Note: Evaluation should always be done based on </a:t>
            </a:r>
            <a:r>
              <a:rPr lang="en-GB" altLang="en-US" b="1" i="1" dirty="0" smtClean="0">
                <a:solidFill>
                  <a:srgbClr val="002060"/>
                </a:solidFill>
                <a:latin typeface="Times New Roman" panose="02020603050405020304" pitchFamily="18" charset="0"/>
                <a:cs typeface="Times New Roman" panose="02020603050405020304" pitchFamily="18" charset="0"/>
              </a:rPr>
              <a:t>same study period </a:t>
            </a:r>
            <a:r>
              <a:rPr lang="en-GB" altLang="en-US" b="1" i="1" dirty="0" smtClean="0">
                <a:latin typeface="Times New Roman" panose="02020603050405020304" pitchFamily="18" charset="0"/>
                <a:cs typeface="Times New Roman" panose="02020603050405020304" pitchFamily="18" charset="0"/>
              </a:rPr>
              <a:t>for all alternatives</a:t>
            </a:r>
            <a:r>
              <a:rPr lang="en-US" altLang="en-US" i="1" dirty="0" smtClean="0">
                <a:latin typeface="Times New Roman" panose="02020603050405020304" pitchFamily="18" charset="0"/>
                <a:cs typeface="Times New Roman" panose="02020603050405020304" pitchFamily="18" charset="0"/>
              </a:rPr>
              <a:t> </a:t>
            </a:r>
            <a:endParaRPr lang="en-US" altLang="en-US" b="1" i="1" dirty="0" smtClean="0">
              <a:latin typeface="Times New Roman" panose="02020603050405020304" pitchFamily="18" charset="0"/>
              <a:cs typeface="Times New Roman" panose="02020603050405020304" pitchFamily="18" charset="0"/>
            </a:endParaRPr>
          </a:p>
          <a:p>
            <a:pPr marL="609600" indent="-609600" algn="just">
              <a:buAutoNum type="arabicPeriod" startAt="5"/>
            </a:pPr>
            <a:endParaRPr lang="en-US" altLang="en-US" b="1" dirty="0" smtClean="0">
              <a:latin typeface="Times New Roman" panose="02020603050405020304" pitchFamily="18" charset="0"/>
              <a:cs typeface="Times New Roman" panose="02020603050405020304" pitchFamily="18" charset="0"/>
            </a:endParaRPr>
          </a:p>
          <a:p>
            <a:endParaRPr lang="en-US" dirty="0"/>
          </a:p>
        </p:txBody>
      </p:sp>
      <p:sp>
        <p:nvSpPr>
          <p:cNvPr id="4" name="Rectangle 2">
            <a:extLst>
              <a:ext uri="{FF2B5EF4-FFF2-40B4-BE49-F238E27FC236}">
                <a16:creationId xmlns:a16="http://schemas.microsoft.com/office/drawing/2014/main" xmlns="" id="{4EB52686-2FCC-4473-A685-C678A87AEBAD}"/>
              </a:ext>
            </a:extLst>
          </p:cNvPr>
          <p:cNvSpPr>
            <a:spLocks noGrp="1" noChangeArrowheads="1"/>
          </p:cNvSpPr>
          <p:nvPr>
            <p:ph type="title"/>
          </p:nvPr>
        </p:nvSpPr>
        <p:spPr>
          <a:xfrm>
            <a:off x="984848" y="140838"/>
            <a:ext cx="8366186" cy="1325563"/>
          </a:xfrm>
        </p:spPr>
        <p:txBody>
          <a:bodyPr>
            <a:normAutofit/>
          </a:bodyPr>
          <a:lstStyle/>
          <a:p>
            <a:pPr eaLnBrk="1" hangingPunct="1"/>
            <a:r>
              <a:rPr lang="en-US" altLang="en-US" sz="3200" b="1" dirty="0" smtClean="0">
                <a:solidFill>
                  <a:srgbClr val="002060"/>
                </a:solidFill>
                <a:latin typeface="Times New Roman" panose="02020603050405020304" pitchFamily="18" charset="0"/>
                <a:cs typeface="Times New Roman" panose="02020603050405020304" pitchFamily="18" charset="0"/>
              </a:rPr>
              <a:t>STEPS OF INCREMENTAL ANALYSIS (Cont’d..)</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323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xmlns="" id="{12C34016-17FE-42F4-8F56-1661AB8A0BD3}"/>
              </a:ext>
            </a:extLst>
          </p:cNvPr>
          <p:cNvSpPr>
            <a:spLocks noGrp="1" noChangeArrowheads="1"/>
          </p:cNvSpPr>
          <p:nvPr>
            <p:ph type="title"/>
          </p:nvPr>
        </p:nvSpPr>
        <p:spPr>
          <a:xfrm>
            <a:off x="2438399" y="442807"/>
            <a:ext cx="8229600" cy="1143000"/>
          </a:xfrm>
        </p:spPr>
        <p:txBody>
          <a:bodyPr>
            <a:normAutofit/>
          </a:bodyPr>
          <a:lstStyle/>
          <a:p>
            <a:pPr eaLnBrk="1" hangingPunct="1"/>
            <a:r>
              <a:rPr lang="en-US" altLang="en-US" sz="3200" b="1" dirty="0" smtClean="0">
                <a:solidFill>
                  <a:srgbClr val="002060"/>
                </a:solidFill>
                <a:latin typeface="Times New Roman" panose="02020603050405020304" pitchFamily="18" charset="0"/>
                <a:cs typeface="Times New Roman" panose="02020603050405020304" pitchFamily="18" charset="0"/>
              </a:rPr>
              <a:t>Example (Incremental Analysis)</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
        <p:nvSpPr>
          <p:cNvPr id="10243" name="Rectangle 3">
            <a:extLst>
              <a:ext uri="{FF2B5EF4-FFF2-40B4-BE49-F238E27FC236}">
                <a16:creationId xmlns:a16="http://schemas.microsoft.com/office/drawing/2014/main" xmlns="" id="{D67B046B-EF75-4AE9-802F-00085F51A390}"/>
              </a:ext>
            </a:extLst>
          </p:cNvPr>
          <p:cNvSpPr>
            <a:spLocks noGrp="1" noChangeArrowheads="1"/>
          </p:cNvSpPr>
          <p:nvPr>
            <p:ph type="body" sz="half" idx="1"/>
          </p:nvPr>
        </p:nvSpPr>
        <p:spPr>
          <a:xfrm>
            <a:off x="1009291" y="1352894"/>
            <a:ext cx="8798943" cy="1143000"/>
          </a:xfrm>
        </p:spPr>
        <p:txBody>
          <a:bodyPr/>
          <a:lstStyle/>
          <a:p>
            <a:pPr eaLnBrk="1" hangingPunct="1">
              <a:buFontTx/>
              <a:buNone/>
            </a:pPr>
            <a:r>
              <a:rPr lang="en-US" altLang="en-US" sz="3200" b="1" dirty="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The cash flows for the two mutually exclusive alternatives are given as follows:</a:t>
            </a:r>
            <a:r>
              <a:rPr lang="en-US" altLang="en-US"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MARR =10%</a:t>
            </a:r>
            <a:endParaRPr lang="en-US" altLang="en-US" b="1" dirty="0">
              <a:latin typeface="Times New Roman" panose="02020603050405020304" pitchFamily="18" charset="0"/>
              <a:cs typeface="Times New Roman" panose="02020603050405020304" pitchFamily="18" charset="0"/>
            </a:endParaRPr>
          </a:p>
          <a:p>
            <a:pPr algn="just" eaLnBrk="1" hangingPunct="1">
              <a:buFontTx/>
              <a:buNone/>
            </a:pPr>
            <a:endParaRPr lang="en-US" altLang="en-US" sz="2800" dirty="0"/>
          </a:p>
        </p:txBody>
      </p:sp>
      <p:graphicFrame>
        <p:nvGraphicFramePr>
          <p:cNvPr id="7251" name="Group 83">
            <a:extLst>
              <a:ext uri="{FF2B5EF4-FFF2-40B4-BE49-F238E27FC236}">
                <a16:creationId xmlns:a16="http://schemas.microsoft.com/office/drawing/2014/main" xmlns="" id="{831C1B28-CC2E-4C70-8BF5-AC01515C5DDE}"/>
              </a:ext>
            </a:extLst>
          </p:cNvPr>
          <p:cNvGraphicFramePr>
            <a:graphicFrameLocks noGrp="1"/>
          </p:cNvGraphicFramePr>
          <p:nvPr>
            <p:ph sz="half" idx="2"/>
            <p:extLst>
              <p:ext uri="{D42A27DB-BD31-4B8C-83A1-F6EECF244321}">
                <p14:modId xmlns:p14="http://schemas.microsoft.com/office/powerpoint/2010/main" val="3730145969"/>
              </p:ext>
            </p:extLst>
          </p:nvPr>
        </p:nvGraphicFramePr>
        <p:xfrm>
          <a:off x="2064589" y="2426882"/>
          <a:ext cx="6268279" cy="2590950"/>
        </p:xfrm>
        <a:graphic>
          <a:graphicData uri="http://schemas.openxmlformats.org/drawingml/2006/table">
            <a:tbl>
              <a:tblPr/>
              <a:tblGrid>
                <a:gridCol w="2430557">
                  <a:extLst>
                    <a:ext uri="{9D8B030D-6E8A-4147-A177-3AD203B41FA5}">
                      <a16:colId xmlns:a16="http://schemas.microsoft.com/office/drawing/2014/main" xmlns="" val="20000"/>
                    </a:ext>
                  </a:extLst>
                </a:gridCol>
                <a:gridCol w="1918861">
                  <a:extLst>
                    <a:ext uri="{9D8B030D-6E8A-4147-A177-3AD203B41FA5}">
                      <a16:colId xmlns:a16="http://schemas.microsoft.com/office/drawing/2014/main" xmlns="" val="20001"/>
                    </a:ext>
                  </a:extLst>
                </a:gridCol>
                <a:gridCol w="1918861">
                  <a:extLst>
                    <a:ext uri="{9D8B030D-6E8A-4147-A177-3AD203B41FA5}">
                      <a16:colId xmlns:a16="http://schemas.microsoft.com/office/drawing/2014/main" xmlns="" val="20002"/>
                    </a:ext>
                  </a:extLst>
                </a:gridCol>
              </a:tblGrid>
              <a:tr h="3658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Period (n)</a:t>
                      </a:r>
                    </a:p>
                  </a:txBody>
                  <a:tcPr marT="45735" marB="4573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A</a:t>
                      </a:r>
                      <a:endParaRPr kumimoji="0" lang="en-US" sz="2800" b="1" i="0" u="none" strike="noStrike" cap="none" normalizeH="0" baseline="-25000">
                        <a:ln>
                          <a:noFill/>
                        </a:ln>
                        <a:solidFill>
                          <a:srgbClr val="FF0000"/>
                        </a:solidFill>
                        <a:effectLst/>
                        <a:latin typeface="Times New Roman" panose="02020603050405020304" pitchFamily="18" charset="0"/>
                        <a:cs typeface="Times New Roman" panose="02020603050405020304" pitchFamily="18" charset="0"/>
                      </a:endParaRPr>
                    </a:p>
                  </a:txBody>
                  <a:tcPr marT="45735" marB="457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FF0000"/>
                          </a:solidFill>
                          <a:effectLst/>
                          <a:latin typeface="Times New Roman" panose="02020603050405020304" pitchFamily="18" charset="0"/>
                          <a:cs typeface="Times New Roman" panose="02020603050405020304" pitchFamily="18" charset="0"/>
                        </a:rPr>
                        <a:t>B</a:t>
                      </a:r>
                      <a:endParaRPr kumimoji="0" lang="en-US" sz="2800" b="1" i="0" u="none" strike="noStrike" cap="none" normalizeH="0" baseline="-25000">
                        <a:ln>
                          <a:noFill/>
                        </a:ln>
                        <a:solidFill>
                          <a:srgbClr val="FF0000"/>
                        </a:solidFill>
                        <a:effectLst/>
                        <a:latin typeface="Times New Roman" panose="02020603050405020304" pitchFamily="18" charset="0"/>
                        <a:cs typeface="Times New Roman" panose="02020603050405020304" pitchFamily="18" charset="0"/>
                      </a:endParaRPr>
                    </a:p>
                  </a:txBody>
                  <a:tcPr marT="45735" marB="4573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658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0</a:t>
                      </a:r>
                    </a:p>
                  </a:txBody>
                  <a:tcPr marT="45735" marB="4573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-$3,000</a:t>
                      </a:r>
                    </a:p>
                  </a:txBody>
                  <a:tcPr marT="45735" marB="457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-$12,000</a:t>
                      </a:r>
                    </a:p>
                  </a:txBody>
                  <a:tcPr marT="45735" marB="4573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658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a:t>
                      </a:r>
                    </a:p>
                  </a:txBody>
                  <a:tcPr marT="45735" marB="4573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$1,350</a:t>
                      </a:r>
                    </a:p>
                  </a:txBody>
                  <a:tcPr marT="45735" marB="457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$4,200</a:t>
                      </a:r>
                    </a:p>
                  </a:txBody>
                  <a:tcPr marT="45735" marB="4573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658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2</a:t>
                      </a:r>
                    </a:p>
                  </a:txBody>
                  <a:tcPr marT="45735" marB="4573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$1,800</a:t>
                      </a:r>
                    </a:p>
                  </a:txBody>
                  <a:tcPr marT="45735" marB="457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$6,225</a:t>
                      </a:r>
                    </a:p>
                  </a:txBody>
                  <a:tcPr marT="45735" marB="4573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6846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3</a:t>
                      </a:r>
                    </a:p>
                  </a:txBody>
                  <a:tcPr marT="45735" marB="4573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$1,500</a:t>
                      </a:r>
                    </a:p>
                  </a:txBody>
                  <a:tcPr marT="45735" marB="457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$6,330</a:t>
                      </a:r>
                    </a:p>
                  </a:txBody>
                  <a:tcPr marT="45735" marB="4573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
        <p:nvSpPr>
          <p:cNvPr id="10270" name="Text Box 74">
            <a:extLst>
              <a:ext uri="{FF2B5EF4-FFF2-40B4-BE49-F238E27FC236}">
                <a16:creationId xmlns:a16="http://schemas.microsoft.com/office/drawing/2014/main" xmlns="" id="{748E56C5-34C0-4576-8C23-FB8B368144B5}"/>
              </a:ext>
            </a:extLst>
          </p:cNvPr>
          <p:cNvSpPr txBox="1">
            <a:spLocks noChangeArrowheads="1"/>
          </p:cNvSpPr>
          <p:nvPr/>
        </p:nvSpPr>
        <p:spPr bwMode="auto">
          <a:xfrm>
            <a:off x="720909" y="5345471"/>
            <a:ext cx="1069450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800" b="1" dirty="0">
                <a:latin typeface="Times New Roman" panose="02020603050405020304" pitchFamily="18" charset="0"/>
                <a:cs typeface="Times New Roman" panose="02020603050405020304" pitchFamily="18" charset="0"/>
              </a:rPr>
              <a:t>Which project would be selected based on IRR criterion, at MARR = 10%</a:t>
            </a:r>
          </a:p>
        </p:txBody>
      </p:sp>
      <p:sp>
        <p:nvSpPr>
          <p:cNvPr id="2" name="Rectangle 1"/>
          <p:cNvSpPr/>
          <p:nvPr/>
        </p:nvSpPr>
        <p:spPr>
          <a:xfrm>
            <a:off x="4367823" y="4995497"/>
            <a:ext cx="1700338" cy="461665"/>
          </a:xfrm>
          <a:prstGeom prst="rect">
            <a:avLst/>
          </a:prstGeom>
        </p:spPr>
        <p:txBody>
          <a:bodyPr wrap="none">
            <a:spAutoFit/>
          </a:bodyPr>
          <a:lstStyle/>
          <a:p>
            <a:pPr algn="ctr"/>
            <a:r>
              <a:rPr lang="en-US" altLang="en-US" sz="2400" b="1" dirty="0">
                <a:latin typeface="Times New Roman" panose="02020603050405020304" pitchFamily="18" charset="0"/>
                <a:cs typeface="Times New Roman" panose="02020603050405020304" pitchFamily="18" charset="0"/>
              </a:rPr>
              <a:t>Source : </a:t>
            </a:r>
            <a:r>
              <a:rPr lang="en-US" altLang="en-US" sz="2400" b="1" dirty="0" smtClean="0">
                <a:latin typeface="Times New Roman" panose="02020603050405020304" pitchFamily="18" charset="0"/>
                <a:cs typeface="Times New Roman" panose="02020603050405020304" pitchFamily="18" charset="0"/>
              </a:rPr>
              <a:t>[3]</a:t>
            </a:r>
            <a:endParaRPr lang="en-US" alt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6012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a:extLst>
              <a:ext uri="{FF2B5EF4-FFF2-40B4-BE49-F238E27FC236}">
                <a16:creationId xmlns:a16="http://schemas.microsoft.com/office/drawing/2014/main" xmlns="" id="{04D82743-41CB-4E56-862C-43FCD9431A2B}"/>
              </a:ext>
            </a:extLst>
          </p:cNvPr>
          <p:cNvSpPr>
            <a:spLocks noGrp="1" noChangeArrowheads="1"/>
          </p:cNvSpPr>
          <p:nvPr>
            <p:ph type="body" sz="half" idx="1"/>
          </p:nvPr>
        </p:nvSpPr>
        <p:spPr>
          <a:xfrm>
            <a:off x="616227" y="284672"/>
            <a:ext cx="11317356" cy="6573328"/>
          </a:xfrm>
        </p:spPr>
        <p:txBody>
          <a:bodyPr>
            <a:normAutofit/>
          </a:bodyPr>
          <a:lstStyle/>
          <a:p>
            <a:pPr eaLnBrk="1" hangingPunct="1">
              <a:lnSpc>
                <a:spcPct val="90000"/>
              </a:lnSpc>
              <a:buFontTx/>
              <a:buNone/>
            </a:pPr>
            <a:endParaRPr lang="en-US" altLang="en-US" sz="2600" b="1" u="sng" dirty="0" smtClean="0">
              <a:solidFill>
                <a:srgbClr val="FF0000"/>
              </a:solidFill>
            </a:endParaRPr>
          </a:p>
          <a:p>
            <a:pPr eaLnBrk="1" hangingPunct="1">
              <a:lnSpc>
                <a:spcPct val="90000"/>
              </a:lnSpc>
              <a:buFontTx/>
              <a:buNone/>
            </a:pPr>
            <a:r>
              <a:rPr lang="en-US" altLang="en-US" sz="3000" b="1" u="sng" dirty="0" smtClean="0">
                <a:latin typeface="Times New Roman" panose="02020603050405020304" pitchFamily="18" charset="0"/>
                <a:cs typeface="Times New Roman" panose="02020603050405020304" pitchFamily="18" charset="0"/>
              </a:rPr>
              <a:t>Calculating </a:t>
            </a:r>
            <a:r>
              <a:rPr lang="en-US" altLang="en-US" sz="3000" b="1" u="sng" dirty="0">
                <a:latin typeface="Times New Roman" panose="02020603050405020304" pitchFamily="18" charset="0"/>
                <a:cs typeface="Times New Roman" panose="02020603050405020304" pitchFamily="18" charset="0"/>
              </a:rPr>
              <a:t>the IRR of each alternatives.</a:t>
            </a:r>
          </a:p>
          <a:p>
            <a:pPr eaLnBrk="1" hangingPunct="1">
              <a:lnSpc>
                <a:spcPct val="90000"/>
              </a:lnSpc>
              <a:buFontTx/>
              <a:buNone/>
            </a:pPr>
            <a:r>
              <a:rPr lang="en-US" altLang="en-US" sz="3000" b="1" dirty="0">
                <a:latin typeface="Times New Roman" panose="02020603050405020304" pitchFamily="18" charset="0"/>
                <a:cs typeface="Times New Roman" panose="02020603050405020304" pitchFamily="18" charset="0"/>
              </a:rPr>
              <a:t>IRR</a:t>
            </a:r>
            <a:r>
              <a:rPr lang="en-US" altLang="en-US" sz="3000" b="1" baseline="-25000" dirty="0">
                <a:latin typeface="Times New Roman" panose="02020603050405020304" pitchFamily="18" charset="0"/>
                <a:cs typeface="Times New Roman" panose="02020603050405020304" pitchFamily="18" charset="0"/>
              </a:rPr>
              <a:t>A</a:t>
            </a:r>
            <a:r>
              <a:rPr lang="en-US" altLang="en-US" sz="3000" b="1" dirty="0">
                <a:latin typeface="Times New Roman" panose="02020603050405020304" pitchFamily="18" charset="0"/>
                <a:cs typeface="Times New Roman" panose="02020603050405020304" pitchFamily="18" charset="0"/>
              </a:rPr>
              <a:t> = 25%      &gt; 10% (MARR)   (Justified)</a:t>
            </a:r>
          </a:p>
          <a:p>
            <a:pPr eaLnBrk="1" hangingPunct="1">
              <a:lnSpc>
                <a:spcPct val="90000"/>
              </a:lnSpc>
              <a:buFontTx/>
              <a:buNone/>
            </a:pPr>
            <a:r>
              <a:rPr lang="en-US" altLang="en-US" sz="3000" b="1" dirty="0">
                <a:latin typeface="Times New Roman" panose="02020603050405020304" pitchFamily="18" charset="0"/>
                <a:cs typeface="Times New Roman" panose="02020603050405020304" pitchFamily="18" charset="0"/>
              </a:rPr>
              <a:t>IRR</a:t>
            </a:r>
            <a:r>
              <a:rPr lang="en-US" altLang="en-US" sz="3000" b="1" baseline="-25000" dirty="0">
                <a:latin typeface="Times New Roman" panose="02020603050405020304" pitchFamily="18" charset="0"/>
                <a:cs typeface="Times New Roman" panose="02020603050405020304" pitchFamily="18" charset="0"/>
              </a:rPr>
              <a:t>B</a:t>
            </a:r>
            <a:r>
              <a:rPr lang="en-US" altLang="en-US" sz="3000" b="1" dirty="0">
                <a:latin typeface="Times New Roman" panose="02020603050405020304" pitchFamily="18" charset="0"/>
                <a:cs typeface="Times New Roman" panose="02020603050405020304" pitchFamily="18" charset="0"/>
              </a:rPr>
              <a:t> = 17.43% &gt; 10% (MARR)   (Justified)</a:t>
            </a:r>
          </a:p>
          <a:p>
            <a:pPr eaLnBrk="1" hangingPunct="1">
              <a:lnSpc>
                <a:spcPct val="90000"/>
              </a:lnSpc>
              <a:buFontTx/>
              <a:buNone/>
            </a:pPr>
            <a:r>
              <a:rPr lang="en-US" altLang="en-US" sz="3000" b="1" u="sng" dirty="0" smtClean="0">
                <a:latin typeface="Times New Roman" panose="02020603050405020304" pitchFamily="18" charset="0"/>
                <a:cs typeface="Times New Roman" panose="02020603050405020304" pitchFamily="18" charset="0"/>
              </a:rPr>
              <a:t>Performing </a:t>
            </a:r>
            <a:r>
              <a:rPr lang="en-US" altLang="en-US" sz="3000" b="1" u="sng" dirty="0">
                <a:latin typeface="Times New Roman" panose="02020603050405020304" pitchFamily="18" charset="0"/>
                <a:cs typeface="Times New Roman" panose="02020603050405020304" pitchFamily="18" charset="0"/>
              </a:rPr>
              <a:t>the incremental analysis</a:t>
            </a:r>
            <a:r>
              <a:rPr lang="en-US" altLang="en-US" sz="3000" b="1" u="sng" dirty="0" smtClean="0">
                <a:latin typeface="Times New Roman" panose="02020603050405020304" pitchFamily="18" charset="0"/>
                <a:cs typeface="Times New Roman" panose="02020603050405020304" pitchFamily="18" charset="0"/>
              </a:rPr>
              <a:t>. (Base Alternative is A)</a:t>
            </a:r>
            <a:endParaRPr lang="en-US" altLang="en-US" sz="3000" b="1" u="sng" dirty="0">
              <a:latin typeface="Times New Roman" panose="02020603050405020304" pitchFamily="18" charset="0"/>
              <a:cs typeface="Times New Roman" panose="02020603050405020304" pitchFamily="18" charset="0"/>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u="sng" dirty="0">
              <a:solidFill>
                <a:srgbClr val="FF0000"/>
              </a:solidFill>
            </a:endParaRPr>
          </a:p>
          <a:p>
            <a:pPr eaLnBrk="1" hangingPunct="1">
              <a:lnSpc>
                <a:spcPct val="90000"/>
              </a:lnSpc>
              <a:buFontTx/>
              <a:buNone/>
            </a:pPr>
            <a:endParaRPr lang="en-US" altLang="en-US" b="1" dirty="0"/>
          </a:p>
        </p:txBody>
      </p:sp>
      <p:graphicFrame>
        <p:nvGraphicFramePr>
          <p:cNvPr id="9359" name="Group 143">
            <a:extLst>
              <a:ext uri="{FF2B5EF4-FFF2-40B4-BE49-F238E27FC236}">
                <a16:creationId xmlns:a16="http://schemas.microsoft.com/office/drawing/2014/main" xmlns="" id="{04B8B93E-007C-455D-A9F8-D1D01FA139AF}"/>
              </a:ext>
            </a:extLst>
          </p:cNvPr>
          <p:cNvGraphicFramePr>
            <a:graphicFrameLocks noGrp="1"/>
          </p:cNvGraphicFramePr>
          <p:nvPr>
            <p:ph sz="half" idx="2"/>
            <p:extLst>
              <p:ext uri="{D42A27DB-BD31-4B8C-83A1-F6EECF244321}">
                <p14:modId xmlns:p14="http://schemas.microsoft.com/office/powerpoint/2010/main" val="3831361335"/>
              </p:ext>
            </p:extLst>
          </p:nvPr>
        </p:nvGraphicFramePr>
        <p:xfrm>
          <a:off x="2261559" y="3122523"/>
          <a:ext cx="6457122" cy="2747963"/>
        </p:xfrm>
        <a:graphic>
          <a:graphicData uri="http://schemas.openxmlformats.org/drawingml/2006/table">
            <a:tbl>
              <a:tblPr/>
              <a:tblGrid>
                <a:gridCol w="1915380">
                  <a:extLst>
                    <a:ext uri="{9D8B030D-6E8A-4147-A177-3AD203B41FA5}">
                      <a16:colId xmlns:a16="http://schemas.microsoft.com/office/drawing/2014/main" xmlns="" val="20000"/>
                    </a:ext>
                  </a:extLst>
                </a:gridCol>
                <a:gridCol w="1515209">
                  <a:extLst>
                    <a:ext uri="{9D8B030D-6E8A-4147-A177-3AD203B41FA5}">
                      <a16:colId xmlns:a16="http://schemas.microsoft.com/office/drawing/2014/main" xmlns="" val="20001"/>
                    </a:ext>
                  </a:extLst>
                </a:gridCol>
                <a:gridCol w="1511324">
                  <a:extLst>
                    <a:ext uri="{9D8B030D-6E8A-4147-A177-3AD203B41FA5}">
                      <a16:colId xmlns:a16="http://schemas.microsoft.com/office/drawing/2014/main" xmlns="" val="20002"/>
                    </a:ext>
                  </a:extLst>
                </a:gridCol>
                <a:gridCol w="1515209">
                  <a:extLst>
                    <a:ext uri="{9D8B030D-6E8A-4147-A177-3AD203B41FA5}">
                      <a16:colId xmlns:a16="http://schemas.microsoft.com/office/drawing/2014/main" xmlns="" val="20003"/>
                    </a:ext>
                  </a:extLst>
                </a:gridCol>
              </a:tblGrid>
              <a:tr h="20727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Arial" charset="0"/>
                          <a:cs typeface="Arial" charset="0"/>
                        </a:rPr>
                        <a:t>Period (n)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latin typeface="Arial" charset="0"/>
                          <a:cs typeface="Arial" charset="0"/>
                        </a:rPr>
                        <a:t>A</a:t>
                      </a:r>
                      <a:endParaRPr kumimoji="0" lang="en-US" sz="2400" b="1" i="0" u="none" strike="noStrike" cap="none" normalizeH="0" baseline="-25000" dirty="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0000"/>
                          </a:solidFill>
                          <a:effectLst/>
                          <a:latin typeface="Arial" charset="0"/>
                          <a:cs typeface="Arial" charset="0"/>
                        </a:rPr>
                        <a:t>B</a:t>
                      </a:r>
                      <a:endParaRPr kumimoji="0" lang="en-US" sz="2400" b="1" i="0" u="none" strike="noStrike" cap="none" normalizeH="0" baseline="-2500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0000"/>
                          </a:solidFill>
                          <a:effectLst/>
                          <a:latin typeface="Arial" charset="0"/>
                          <a:cs typeface="Arial" charset="0"/>
                        </a:rPr>
                        <a:t>B – A</a:t>
                      </a:r>
                      <a:endParaRPr kumimoji="0" lang="en-US" sz="2400" b="1" i="0" u="none" strike="noStrike" cap="none" normalizeH="0" baseline="-25000">
                        <a:ln>
                          <a:noFill/>
                        </a:ln>
                        <a:solidFill>
                          <a:srgbClr val="FF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619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-$3,000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-$12,000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-$9,000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52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$1,350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$4,200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$2,850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52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$1,800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$6,225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$4,425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508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tx1"/>
                          </a:solidFill>
                          <a:effectLst/>
                          <a:latin typeface="Arial" charset="0"/>
                          <a:cs typeface="Arial" charset="0"/>
                        </a:rPr>
                        <a:t> $1,500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$6,330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cs typeface="Arial" charset="0"/>
                        </a:rPr>
                        <a:t>$4,830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524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latin typeface="Arial" charset="0"/>
                          <a:cs typeface="Arial" charset="0"/>
                        </a:rPr>
                        <a:t>IRR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latin typeface="Arial" charset="0"/>
                          <a:cs typeface="Arial" charset="0"/>
                        </a:rPr>
                        <a:t>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latin typeface="Arial" charset="0"/>
                          <a:cs typeface="Arial" charset="0"/>
                        </a:rPr>
                        <a:t>17.43%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latin typeface="Arial" charset="0"/>
                          <a:cs typeface="Arial"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1189750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266">
                                            <p:txEl>
                                              <p:pRg st="1" end="1"/>
                                            </p:txEl>
                                          </p:spTgt>
                                        </p:tgtEl>
                                        <p:attrNameLst>
                                          <p:attrName>style.visibility</p:attrName>
                                        </p:attrNameLst>
                                      </p:cBhvr>
                                      <p:to>
                                        <p:strVal val="visible"/>
                                      </p:to>
                                    </p:set>
                                    <p:animEffect transition="in" filter="circle(in)">
                                      <p:cBhvr>
                                        <p:cTn id="7" dur="2000"/>
                                        <p:tgtEl>
                                          <p:spTgt spid="1126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1266">
                                            <p:txEl>
                                              <p:pRg st="2" end="2"/>
                                            </p:txEl>
                                          </p:spTgt>
                                        </p:tgtEl>
                                        <p:attrNameLst>
                                          <p:attrName>style.visibility</p:attrName>
                                        </p:attrNameLst>
                                      </p:cBhvr>
                                      <p:to>
                                        <p:strVal val="visible"/>
                                      </p:to>
                                    </p:set>
                                    <p:animEffect transition="in" filter="circle(in)">
                                      <p:cBhvr>
                                        <p:cTn id="12" dur="2000"/>
                                        <p:tgtEl>
                                          <p:spTgt spid="1126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1266">
                                            <p:txEl>
                                              <p:pRg st="3" end="3"/>
                                            </p:txEl>
                                          </p:spTgt>
                                        </p:tgtEl>
                                        <p:attrNameLst>
                                          <p:attrName>style.visibility</p:attrName>
                                        </p:attrNameLst>
                                      </p:cBhvr>
                                      <p:to>
                                        <p:strVal val="visible"/>
                                      </p:to>
                                    </p:set>
                                    <p:animEffect transition="in" filter="circle(in)">
                                      <p:cBhvr>
                                        <p:cTn id="17" dur="2000"/>
                                        <p:tgtEl>
                                          <p:spTgt spid="1126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1266">
                                            <p:txEl>
                                              <p:pRg st="4" end="4"/>
                                            </p:txEl>
                                          </p:spTgt>
                                        </p:tgtEl>
                                        <p:attrNameLst>
                                          <p:attrName>style.visibility</p:attrName>
                                        </p:attrNameLst>
                                      </p:cBhvr>
                                      <p:to>
                                        <p:strVal val="visible"/>
                                      </p:to>
                                    </p:set>
                                    <p:animEffect transition="in" filter="circle(in)">
                                      <p:cBhvr>
                                        <p:cTn id="22" dur="2000"/>
                                        <p:tgtEl>
                                          <p:spTgt spid="1126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9359"/>
                                        </p:tgtEl>
                                        <p:attrNameLst>
                                          <p:attrName>style.visibility</p:attrName>
                                        </p:attrNameLst>
                                      </p:cBhvr>
                                      <p:to>
                                        <p:strVal val="visible"/>
                                      </p:to>
                                    </p:set>
                                    <p:animEffect transition="in" filter="circle(in)">
                                      <p:cBhvr>
                                        <p:cTn id="27" dur="2000"/>
                                        <p:tgtEl>
                                          <p:spTgt spid="9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515073"/>
            <a:ext cx="9435860" cy="4868474"/>
          </a:xfrm>
        </p:spPr>
        <p:txBody>
          <a:bodyPr>
            <a:normAutofit/>
          </a:bodyPr>
          <a:lstStyle/>
          <a:p>
            <a:pPr>
              <a:buNone/>
            </a:pPr>
            <a:r>
              <a:rPr lang="en-US" altLang="en-US" b="1" u="sng" dirty="0" smtClean="0">
                <a:solidFill>
                  <a:srgbClr val="FF0000"/>
                </a:solidFill>
                <a:latin typeface="Times New Roman" panose="02020603050405020304" pitchFamily="18" charset="0"/>
                <a:cs typeface="Times New Roman" panose="02020603050405020304" pitchFamily="18" charset="0"/>
              </a:rPr>
              <a:t>Why did we choose increment B – A instead of A – B ??</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 The first flow of the incremental cash flow series should be investment flow. </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If we have chosen the increment A – B instead of B – A, the first cash flow would have been positive. </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It means we are borrowing the money at the very beginning of project instead of investing. </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If we calculate the rate of return of (A – B), then this would be Borrowing Rate of  Return (BRR) instead of Internal rate of return (IRR).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Rectangle 2">
            <a:extLst>
              <a:ext uri="{FF2B5EF4-FFF2-40B4-BE49-F238E27FC236}">
                <a16:creationId xmlns:a16="http://schemas.microsoft.com/office/drawing/2014/main" xmlns="" id="{12C34016-17FE-42F4-8F56-1661AB8A0BD3}"/>
              </a:ext>
            </a:extLst>
          </p:cNvPr>
          <p:cNvSpPr>
            <a:spLocks noGrp="1" noChangeArrowheads="1"/>
          </p:cNvSpPr>
          <p:nvPr>
            <p:ph type="title"/>
          </p:nvPr>
        </p:nvSpPr>
        <p:spPr/>
        <p:txBody>
          <a:bodyPr>
            <a:normAutofit/>
          </a:bodyPr>
          <a:lstStyle/>
          <a:p>
            <a:pPr eaLnBrk="1" hangingPunct="1"/>
            <a:r>
              <a:rPr lang="en-US" altLang="en-US" sz="3200" b="1" dirty="0" smtClean="0">
                <a:solidFill>
                  <a:srgbClr val="002060"/>
                </a:solidFill>
                <a:latin typeface="Times New Roman" panose="02020603050405020304" pitchFamily="18" charset="0"/>
                <a:cs typeface="Times New Roman" panose="02020603050405020304" pitchFamily="18" charset="0"/>
              </a:rPr>
              <a:t>Example (Incremental Analysis) (Cont’d….)</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34739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B37DB02-E0DF-4DC9-A867-2576BD23E994}"/>
              </a:ext>
            </a:extLst>
          </p:cNvPr>
          <p:cNvSpPr txBox="1">
            <a:spLocks noChangeArrowheads="1"/>
          </p:cNvSpPr>
          <p:nvPr/>
        </p:nvSpPr>
        <p:spPr>
          <a:xfrm>
            <a:off x="838200" y="2060276"/>
            <a:ext cx="8530087" cy="45259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b="1" u="sng" dirty="0" smtClean="0">
                <a:solidFill>
                  <a:srgbClr val="FF0000"/>
                </a:solidFill>
                <a:latin typeface="Times New Roman" panose="02020603050405020304" pitchFamily="18" charset="0"/>
                <a:cs typeface="Times New Roman" panose="02020603050405020304" pitchFamily="18" charset="0"/>
              </a:rPr>
              <a:t>Calculating IRR of the incremental Cash flow.</a:t>
            </a:r>
          </a:p>
          <a:p>
            <a:pPr>
              <a:buFontTx/>
              <a:buNone/>
            </a:pPr>
            <a:endParaRPr lang="en-US" altLang="en-US" b="1" dirty="0" smtClean="0">
              <a:latin typeface="Times New Roman" panose="02020603050405020304" pitchFamily="18" charset="0"/>
              <a:cs typeface="Times New Roman" panose="02020603050405020304" pitchFamily="18" charset="0"/>
            </a:endParaRPr>
          </a:p>
          <a:p>
            <a:pPr>
              <a:buFontTx/>
              <a:buNone/>
            </a:pPr>
            <a:r>
              <a:rPr lang="en-US" altLang="en-US" b="1" dirty="0" smtClean="0">
                <a:latin typeface="Times New Roman" panose="02020603050405020304" pitchFamily="18" charset="0"/>
                <a:cs typeface="Times New Roman" panose="02020603050405020304" pitchFamily="18" charset="0"/>
              </a:rPr>
              <a:t> PW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 </a:t>
            </a:r>
            <a:r>
              <a:rPr lang="en-US" altLang="en-US" b="1" baseline="-25000" dirty="0" smtClean="0">
                <a:latin typeface="Times New Roman" panose="02020603050405020304" pitchFamily="18" charset="0"/>
                <a:cs typeface="Times New Roman" panose="02020603050405020304" pitchFamily="18" charset="0"/>
              </a:rPr>
              <a:t>B – A</a:t>
            </a:r>
            <a:r>
              <a:rPr lang="en-US" altLang="en-US" b="1" dirty="0" smtClean="0">
                <a:latin typeface="Times New Roman" panose="02020603050405020304" pitchFamily="18" charset="0"/>
                <a:cs typeface="Times New Roman" panose="02020603050405020304" pitchFamily="18" charset="0"/>
              </a:rPr>
              <a:t>  = 0</a:t>
            </a:r>
          </a:p>
          <a:p>
            <a:pPr>
              <a:buFontTx/>
              <a:buNone/>
            </a:pPr>
            <a:r>
              <a:rPr lang="en-US" altLang="en-US" b="1" dirty="0" smtClean="0">
                <a:latin typeface="Times New Roman" panose="02020603050405020304" pitchFamily="18" charset="0"/>
                <a:cs typeface="Times New Roman" panose="02020603050405020304" pitchFamily="18" charset="0"/>
              </a:rPr>
              <a:t>- $9000 + $2850 (P/F,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 1) + $4425 (P/F,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 2) + $4830 (P/F,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 3)  = 0</a:t>
            </a:r>
          </a:p>
          <a:p>
            <a:pPr>
              <a:buFontTx/>
              <a:buNone/>
            </a:pPr>
            <a:r>
              <a:rPr lang="en-US" altLang="en-US" b="1" dirty="0" smtClean="0">
                <a:latin typeface="Times New Roman" panose="02020603050405020304" pitchFamily="18" charset="0"/>
                <a:cs typeface="Times New Roman" panose="02020603050405020304" pitchFamily="18" charset="0"/>
              </a:rPr>
              <a:t>(</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 </a:t>
            </a:r>
            <a:r>
              <a:rPr lang="en-US" altLang="en-US" b="1" baseline="-25000" dirty="0" smtClean="0">
                <a:latin typeface="Times New Roman" panose="02020603050405020304" pitchFamily="18" charset="0"/>
                <a:cs typeface="Times New Roman" panose="02020603050405020304" pitchFamily="18" charset="0"/>
              </a:rPr>
              <a:t>B – A </a:t>
            </a:r>
            <a:r>
              <a:rPr lang="en-US" altLang="en-US" b="1" dirty="0" smtClean="0">
                <a:latin typeface="Times New Roman" panose="02020603050405020304" pitchFamily="18" charset="0"/>
                <a:cs typeface="Times New Roman" panose="02020603050405020304" pitchFamily="18" charset="0"/>
              </a:rPr>
              <a:t> = 15% &gt; 10% (MARR) </a:t>
            </a:r>
          </a:p>
          <a:p>
            <a:pPr>
              <a:buFontTx/>
              <a:buNone/>
            </a:pPr>
            <a:endParaRPr lang="en-US" altLang="en-US" b="1" dirty="0" smtClean="0">
              <a:latin typeface="Times New Roman" panose="02020603050405020304" pitchFamily="18" charset="0"/>
              <a:cs typeface="Times New Roman" panose="02020603050405020304" pitchFamily="18" charset="0"/>
            </a:endParaRPr>
          </a:p>
          <a:p>
            <a:pPr>
              <a:buFontTx/>
              <a:buNone/>
            </a:pPr>
            <a:r>
              <a:rPr lang="en-US" altLang="en-US" b="1" dirty="0" smtClean="0">
                <a:solidFill>
                  <a:schemeClr val="accent2"/>
                </a:solidFill>
                <a:latin typeface="Times New Roman" panose="02020603050405020304" pitchFamily="18" charset="0"/>
                <a:cs typeface="Times New Roman" panose="02020603050405020304" pitchFamily="18" charset="0"/>
              </a:rPr>
              <a:t>Hence, Option B is selected </a:t>
            </a:r>
            <a:endParaRPr lang="en-US" altLang="en-US" b="1" baseline="-25000" dirty="0">
              <a:solidFill>
                <a:schemeClr val="accent2"/>
              </a:solidFill>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xmlns="" id="{12C34016-17FE-42F4-8F56-1661AB8A0BD3}"/>
              </a:ext>
            </a:extLst>
          </p:cNvPr>
          <p:cNvSpPr>
            <a:spLocks noGrp="1" noChangeArrowheads="1"/>
          </p:cNvSpPr>
          <p:nvPr>
            <p:ph type="title"/>
          </p:nvPr>
        </p:nvSpPr>
        <p:spPr>
          <a:xfrm>
            <a:off x="1467928" y="434137"/>
            <a:ext cx="10515600" cy="1325563"/>
          </a:xfrm>
        </p:spPr>
        <p:txBody>
          <a:bodyPr>
            <a:normAutofit/>
          </a:bodyPr>
          <a:lstStyle/>
          <a:p>
            <a:pPr eaLnBrk="1" hangingPunct="1"/>
            <a:r>
              <a:rPr lang="en-US" altLang="en-US" sz="3200" b="1" dirty="0" smtClean="0">
                <a:solidFill>
                  <a:srgbClr val="002060"/>
                </a:solidFill>
                <a:latin typeface="Times New Roman" panose="02020603050405020304" pitchFamily="18" charset="0"/>
                <a:cs typeface="Times New Roman" panose="02020603050405020304" pitchFamily="18" charset="0"/>
              </a:rPr>
              <a:t>Example (Incremental Analysis) (Cont’d….)</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43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circle(in)">
                                      <p:cBhvr>
                                        <p:cTn id="12" dur="20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circle(in)">
                                      <p:cBhvr>
                                        <p:cTn id="17" dur="20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circle(in)">
                                      <p:cBhvr>
                                        <p:cTn id="22" dur="20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circle(in)">
                                      <p:cBhvr>
                                        <p:cTn id="27"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665" y="434136"/>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(Incremental Analysis) (Cont’d….)</a:t>
            </a:r>
            <a:endParaRPr lang="en-US" sz="3200" dirty="0"/>
          </a:p>
        </p:txBody>
      </p:sp>
      <p:sp>
        <p:nvSpPr>
          <p:cNvPr id="3" name="Content Placeholder 2"/>
          <p:cNvSpPr>
            <a:spLocks noGrp="1"/>
          </p:cNvSpPr>
          <p:nvPr>
            <p:ph idx="1"/>
          </p:nvPr>
        </p:nvSpPr>
        <p:spPr>
          <a:xfrm>
            <a:off x="838200" y="1825625"/>
            <a:ext cx="9806796" cy="4351338"/>
          </a:xfrm>
        </p:spPr>
        <p:txBody>
          <a:bodyPr/>
          <a:lstStyle/>
          <a:p>
            <a:pPr>
              <a:buNone/>
            </a:pPr>
            <a:r>
              <a:rPr lang="en-US" altLang="en-US" b="1" dirty="0" smtClean="0">
                <a:latin typeface="Times New Roman" panose="02020603050405020304" pitchFamily="18" charset="0"/>
                <a:cs typeface="Times New Roman" panose="02020603050405020304" pitchFamily="18" charset="0"/>
              </a:rPr>
              <a:t>                                 </a:t>
            </a:r>
            <a:r>
              <a:rPr lang="en-US" altLang="en-US" sz="3200" b="1" dirty="0" smtClean="0">
                <a:solidFill>
                  <a:srgbClr val="CC0099"/>
                </a:solidFill>
                <a:latin typeface="Times New Roman" panose="02020603050405020304" pitchFamily="18" charset="0"/>
                <a:cs typeface="Times New Roman" panose="02020603050405020304" pitchFamily="18" charset="0"/>
              </a:rPr>
              <a:t>Decision Rule</a:t>
            </a:r>
            <a:endParaRPr lang="en-US" altLang="en-US" sz="3200" b="1" dirty="0" smtClean="0">
              <a:latin typeface="Times New Roman" panose="02020603050405020304" pitchFamily="18" charset="0"/>
              <a:cs typeface="Times New Roman" panose="02020603050405020304" pitchFamily="18" charset="0"/>
            </a:endParaRPr>
          </a:p>
          <a:p>
            <a:pPr>
              <a:buNone/>
            </a:pPr>
            <a:endParaRPr lang="en-US" altLang="en-US" b="1" dirty="0" smtClean="0">
              <a:latin typeface="Times New Roman" panose="02020603050405020304" pitchFamily="18" charset="0"/>
              <a:cs typeface="Times New Roman" panose="02020603050405020304" pitchFamily="18" charset="0"/>
            </a:endParaRPr>
          </a:p>
          <a:p>
            <a:pPr>
              <a:buNone/>
            </a:pPr>
            <a:r>
              <a:rPr lang="en-US" altLang="en-US" b="1"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IF </a:t>
            </a:r>
            <a:r>
              <a:rPr lang="en-US" altLang="en-US" b="1" dirty="0">
                <a:latin typeface="Times New Roman" panose="02020603050405020304" pitchFamily="18" charset="0"/>
                <a:cs typeface="Times New Roman" panose="02020603050405020304" pitchFamily="18" charset="0"/>
              </a:rPr>
              <a:t>IRR </a:t>
            </a:r>
            <a:r>
              <a:rPr lang="en-US" altLang="en-US" b="1" baseline="-25000" dirty="0">
                <a:latin typeface="Times New Roman" panose="02020603050405020304" pitchFamily="18" charset="0"/>
                <a:cs typeface="Times New Roman" panose="02020603050405020304" pitchFamily="18" charset="0"/>
              </a:rPr>
              <a:t>B-A</a:t>
            </a:r>
            <a:r>
              <a:rPr lang="en-US" altLang="en-US" b="1" dirty="0">
                <a:latin typeface="Times New Roman" panose="02020603050405020304" pitchFamily="18" charset="0"/>
                <a:cs typeface="Times New Roman" panose="02020603050405020304" pitchFamily="18" charset="0"/>
              </a:rPr>
              <a:t>   </a:t>
            </a:r>
            <a:r>
              <a:rPr lang="en-US" altLang="en-US" b="1" dirty="0">
                <a:solidFill>
                  <a:srgbClr val="7030A0"/>
                </a:solidFill>
                <a:latin typeface="Times New Roman" panose="02020603050405020304" pitchFamily="18" charset="0"/>
                <a:cs typeface="Times New Roman" panose="02020603050405020304" pitchFamily="18" charset="0"/>
              </a:rPr>
              <a:t>&gt; MARR </a:t>
            </a:r>
            <a:r>
              <a:rPr lang="en-US" altLang="en-US" b="1" dirty="0">
                <a:latin typeface="Times New Roman" panose="02020603050405020304" pitchFamily="18" charset="0"/>
                <a:cs typeface="Times New Roman" panose="02020603050405020304" pitchFamily="18" charset="0"/>
              </a:rPr>
              <a:t>, select B </a:t>
            </a:r>
            <a:r>
              <a:rPr lang="en-US" altLang="en-US" b="1" dirty="0">
                <a:solidFill>
                  <a:srgbClr val="FF0000"/>
                </a:solidFill>
                <a:latin typeface="Times New Roman" panose="02020603050405020304" pitchFamily="18" charset="0"/>
                <a:cs typeface="Times New Roman" panose="02020603050405020304" pitchFamily="18" charset="0"/>
              </a:rPr>
              <a:t>(higher first cost alternative)</a:t>
            </a:r>
          </a:p>
          <a:p>
            <a:pPr>
              <a:buNone/>
            </a:pPr>
            <a:r>
              <a:rPr lang="en-US" altLang="en-US" b="1" dirty="0">
                <a:latin typeface="Times New Roman" panose="02020603050405020304" pitchFamily="18" charset="0"/>
                <a:cs typeface="Times New Roman" panose="02020603050405020304" pitchFamily="18" charset="0"/>
              </a:rPr>
              <a:t>    IF IRR </a:t>
            </a:r>
            <a:r>
              <a:rPr lang="en-US" altLang="en-US" b="1" baseline="-25000" dirty="0">
                <a:latin typeface="Times New Roman" panose="02020603050405020304" pitchFamily="18" charset="0"/>
                <a:cs typeface="Times New Roman" panose="02020603050405020304" pitchFamily="18" charset="0"/>
              </a:rPr>
              <a:t>B-A</a:t>
            </a:r>
            <a:r>
              <a:rPr lang="en-US" altLang="en-US" b="1" dirty="0">
                <a:latin typeface="Times New Roman" panose="02020603050405020304" pitchFamily="18" charset="0"/>
                <a:cs typeface="Times New Roman" panose="02020603050405020304" pitchFamily="18" charset="0"/>
              </a:rPr>
              <a:t>   </a:t>
            </a:r>
            <a:r>
              <a:rPr lang="en-US" altLang="en-US" b="1" dirty="0">
                <a:solidFill>
                  <a:srgbClr val="7030A0"/>
                </a:solidFill>
                <a:latin typeface="Times New Roman" panose="02020603050405020304" pitchFamily="18" charset="0"/>
                <a:cs typeface="Times New Roman" panose="02020603050405020304" pitchFamily="18" charset="0"/>
              </a:rPr>
              <a:t>= MARR </a:t>
            </a:r>
            <a:r>
              <a:rPr lang="en-US" altLang="en-US" b="1" dirty="0">
                <a:latin typeface="Times New Roman" panose="02020603050405020304" pitchFamily="18" charset="0"/>
                <a:cs typeface="Times New Roman" panose="02020603050405020304" pitchFamily="18" charset="0"/>
              </a:rPr>
              <a:t>, select either one</a:t>
            </a:r>
          </a:p>
          <a:p>
            <a:pPr>
              <a:buNone/>
            </a:pPr>
            <a:r>
              <a:rPr lang="en-US" altLang="en-US" b="1" dirty="0">
                <a:latin typeface="Times New Roman" panose="02020603050405020304" pitchFamily="18" charset="0"/>
                <a:cs typeface="Times New Roman" panose="02020603050405020304" pitchFamily="18" charset="0"/>
              </a:rPr>
              <a:t>    IF IRR </a:t>
            </a:r>
            <a:r>
              <a:rPr lang="en-US" altLang="en-US" b="1" baseline="-25000" dirty="0">
                <a:latin typeface="Times New Roman" panose="02020603050405020304" pitchFamily="18" charset="0"/>
                <a:cs typeface="Times New Roman" panose="02020603050405020304" pitchFamily="18" charset="0"/>
              </a:rPr>
              <a:t>B-A</a:t>
            </a:r>
            <a:r>
              <a:rPr lang="en-US" altLang="en-US" b="1" dirty="0">
                <a:latin typeface="Times New Roman" panose="02020603050405020304" pitchFamily="18" charset="0"/>
                <a:cs typeface="Times New Roman" panose="02020603050405020304" pitchFamily="18" charset="0"/>
              </a:rPr>
              <a:t>   </a:t>
            </a:r>
            <a:r>
              <a:rPr lang="en-US" altLang="en-US" b="1" dirty="0">
                <a:solidFill>
                  <a:srgbClr val="7030A0"/>
                </a:solidFill>
                <a:latin typeface="Times New Roman" panose="02020603050405020304" pitchFamily="18" charset="0"/>
                <a:cs typeface="Times New Roman" panose="02020603050405020304" pitchFamily="18" charset="0"/>
              </a:rPr>
              <a:t>&lt; MARR </a:t>
            </a:r>
            <a:r>
              <a:rPr lang="en-US" altLang="en-US" b="1" dirty="0">
                <a:latin typeface="Times New Roman" panose="02020603050405020304" pitchFamily="18" charset="0"/>
                <a:cs typeface="Times New Roman" panose="02020603050405020304" pitchFamily="18" charset="0"/>
              </a:rPr>
              <a:t>, select A </a:t>
            </a:r>
            <a:r>
              <a:rPr lang="en-US" altLang="en-US" b="1" dirty="0">
                <a:solidFill>
                  <a:srgbClr val="FF0000"/>
                </a:solidFill>
                <a:latin typeface="Times New Roman" panose="02020603050405020304" pitchFamily="18" charset="0"/>
                <a:cs typeface="Times New Roman" panose="02020603050405020304" pitchFamily="18" charset="0"/>
              </a:rPr>
              <a:t>(lower first cost alternative)</a:t>
            </a:r>
          </a:p>
          <a:p>
            <a:pPr>
              <a:buNone/>
            </a:pPr>
            <a:endParaRPr lang="en-US" altLang="en-US" b="1" dirty="0">
              <a:solidFill>
                <a:srgbClr val="FF0000"/>
              </a:solidFill>
              <a:latin typeface="Times New Roman" panose="02020603050405020304" pitchFamily="18" charset="0"/>
              <a:cs typeface="Times New Roman" panose="02020603050405020304" pitchFamily="18" charset="0"/>
            </a:endParaRPr>
          </a:p>
          <a:p>
            <a:pPr>
              <a:buNone/>
            </a:pPr>
            <a:r>
              <a:rPr lang="en-US" altLang="en-US" b="1" dirty="0" smtClean="0">
                <a:solidFill>
                  <a:srgbClr val="FF0000"/>
                </a:solidFill>
                <a:latin typeface="Times New Roman" panose="02020603050405020304" pitchFamily="18" charset="0"/>
                <a:cs typeface="Times New Roman" panose="02020603050405020304" pitchFamily="18" charset="0"/>
              </a:rPr>
              <a:t>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96905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DB3B80-B0B3-4C36-9221-CBC6C4D57AB2}"/>
              </a:ext>
            </a:extLst>
          </p:cNvPr>
          <p:cNvSpPr>
            <a:spLocks noGrp="1"/>
          </p:cNvSpPr>
          <p:nvPr>
            <p:ph type="title"/>
          </p:nvPr>
        </p:nvSpPr>
        <p:spPr>
          <a:xfrm>
            <a:off x="1541252" y="404033"/>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xmlns="" id="{5447BC21-8F29-4571-8535-9084560DFE97}"/>
              </a:ext>
            </a:extLst>
          </p:cNvPr>
          <p:cNvSpPr>
            <a:spLocks noGrp="1"/>
          </p:cNvSpPr>
          <p:nvPr>
            <p:ph type="body" sz="half" idx="1"/>
          </p:nvPr>
        </p:nvSpPr>
        <p:spPr>
          <a:xfrm>
            <a:off x="1429109" y="1470804"/>
            <a:ext cx="8215224" cy="1262269"/>
          </a:xfrm>
        </p:spPr>
        <p:txBody>
          <a:bodyPr/>
          <a:lstStyle/>
          <a:p>
            <a:pPr marL="0" indent="0" algn="ctr">
              <a:buNone/>
            </a:pPr>
            <a:r>
              <a:rPr lang="en-US" sz="2800" b="1" dirty="0">
                <a:latin typeface="Times New Roman" panose="02020603050405020304" pitchFamily="18" charset="0"/>
                <a:cs typeface="Times New Roman" panose="02020603050405020304" pitchFamily="18" charset="0"/>
              </a:rPr>
              <a:t>Consider the following three set of mutually exclusive alternatives</a:t>
            </a:r>
            <a:endParaRPr lang="en-AU" sz="2800" b="1" dirty="0">
              <a:latin typeface="Times New Roman" panose="02020603050405020304" pitchFamily="18" charset="0"/>
              <a:cs typeface="Times New Roman" panose="02020603050405020304" pitchFamily="18" charset="0"/>
            </a:endParaRPr>
          </a:p>
          <a:p>
            <a:endParaRPr lang="en-AU" dirty="0"/>
          </a:p>
        </p:txBody>
      </p:sp>
      <p:graphicFrame>
        <p:nvGraphicFramePr>
          <p:cNvPr id="5" name="Table 4">
            <a:extLst>
              <a:ext uri="{FF2B5EF4-FFF2-40B4-BE49-F238E27FC236}">
                <a16:creationId xmlns:a16="http://schemas.microsoft.com/office/drawing/2014/main" xmlns="" id="{C2F3F9C9-3882-4513-81CA-042AE258F7F1}"/>
              </a:ext>
            </a:extLst>
          </p:cNvPr>
          <p:cNvGraphicFramePr>
            <a:graphicFrameLocks noGrp="1"/>
          </p:cNvGraphicFramePr>
          <p:nvPr>
            <p:extLst>
              <p:ext uri="{D42A27DB-BD31-4B8C-83A1-F6EECF244321}">
                <p14:modId xmlns:p14="http://schemas.microsoft.com/office/powerpoint/2010/main" val="780011803"/>
              </p:ext>
            </p:extLst>
          </p:nvPr>
        </p:nvGraphicFramePr>
        <p:xfrm>
          <a:off x="1881808" y="2388017"/>
          <a:ext cx="7434470" cy="2590749"/>
        </p:xfrm>
        <a:graphic>
          <a:graphicData uri="http://schemas.openxmlformats.org/drawingml/2006/table">
            <a:tbl>
              <a:tblPr firstRow="1" firstCol="1" lastRow="1" lastCol="1" bandRow="1" bandCol="1">
                <a:tableStyleId>{5940675A-B579-460E-94D1-54222C63F5DA}</a:tableStyleId>
              </a:tblPr>
              <a:tblGrid>
                <a:gridCol w="1481539">
                  <a:extLst>
                    <a:ext uri="{9D8B030D-6E8A-4147-A177-3AD203B41FA5}">
                      <a16:colId xmlns:a16="http://schemas.microsoft.com/office/drawing/2014/main" xmlns="" val="4216819915"/>
                    </a:ext>
                  </a:extLst>
                </a:gridCol>
                <a:gridCol w="1874236">
                  <a:extLst>
                    <a:ext uri="{9D8B030D-6E8A-4147-A177-3AD203B41FA5}">
                      <a16:colId xmlns:a16="http://schemas.microsoft.com/office/drawing/2014/main" xmlns="" val="1308304701"/>
                    </a:ext>
                  </a:extLst>
                </a:gridCol>
                <a:gridCol w="1874236">
                  <a:extLst>
                    <a:ext uri="{9D8B030D-6E8A-4147-A177-3AD203B41FA5}">
                      <a16:colId xmlns:a16="http://schemas.microsoft.com/office/drawing/2014/main" xmlns="" val="4281538224"/>
                    </a:ext>
                  </a:extLst>
                </a:gridCol>
                <a:gridCol w="2204459">
                  <a:extLst>
                    <a:ext uri="{9D8B030D-6E8A-4147-A177-3AD203B41FA5}">
                      <a16:colId xmlns:a16="http://schemas.microsoft.com/office/drawing/2014/main" xmlns="" val="519439319"/>
                    </a:ext>
                  </a:extLst>
                </a:gridCol>
              </a:tblGrid>
              <a:tr h="419355">
                <a:tc gridSpan="4">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Alternatives</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AU"/>
                    </a:p>
                  </a:txBody>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xmlns="" val="816379864"/>
                  </a:ext>
                </a:extLst>
              </a:tr>
              <a:tr h="708354">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EOY	</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kern="1200" dirty="0">
                          <a:solidFill>
                            <a:schemeClr val="tx1"/>
                          </a:solidFill>
                          <a:effectLst/>
                          <a:latin typeface="Times New Roman" panose="02020603050405020304" pitchFamily="18" charset="0"/>
                          <a:cs typeface="Times New Roman" panose="02020603050405020304" pitchFamily="18" charset="0"/>
                        </a:rPr>
                        <a:t>D1</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kern="1200" dirty="0">
                          <a:solidFill>
                            <a:schemeClr val="tx1"/>
                          </a:solidFill>
                          <a:effectLst/>
                          <a:latin typeface="Times New Roman" panose="02020603050405020304" pitchFamily="18" charset="0"/>
                          <a:cs typeface="Times New Roman" panose="02020603050405020304" pitchFamily="18" charset="0"/>
                        </a:rPr>
                        <a:t>D2</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D3</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320104630"/>
                  </a:ext>
                </a:extLst>
              </a:tr>
              <a:tr h="354177">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kern="1200" dirty="0">
                          <a:solidFill>
                            <a:schemeClr val="tx1"/>
                          </a:solidFill>
                          <a:effectLst/>
                          <a:latin typeface="Times New Roman" panose="02020603050405020304" pitchFamily="18" charset="0"/>
                          <a:cs typeface="Times New Roman" panose="02020603050405020304" pitchFamily="18" charset="0"/>
                        </a:rPr>
                        <a:t>- </a:t>
                      </a:r>
                      <a:r>
                        <a:rPr lang="en-US" sz="2400" b="1" kern="1200" dirty="0" smtClean="0">
                          <a:solidFill>
                            <a:schemeClr val="tx1"/>
                          </a:solidFill>
                          <a:effectLst/>
                          <a:latin typeface="Times New Roman" panose="02020603050405020304" pitchFamily="18" charset="0"/>
                          <a:cs typeface="Times New Roman" panose="02020603050405020304" pitchFamily="18" charset="0"/>
                        </a:rPr>
                        <a:t>$ </a:t>
                      </a:r>
                      <a:r>
                        <a:rPr lang="en-US" sz="2400" b="1" kern="1200" dirty="0">
                          <a:solidFill>
                            <a:schemeClr val="tx1"/>
                          </a:solidFill>
                          <a:effectLst/>
                          <a:latin typeface="Times New Roman" panose="02020603050405020304" pitchFamily="18" charset="0"/>
                          <a:cs typeface="Times New Roman" panose="02020603050405020304" pitchFamily="18" charset="0"/>
                        </a:rPr>
                        <a:t>2000</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kern="1200" dirty="0">
                          <a:solidFill>
                            <a:schemeClr val="tx1"/>
                          </a:solidFill>
                          <a:effectLst/>
                          <a:latin typeface="Times New Roman" panose="02020603050405020304" pitchFamily="18" charset="0"/>
                          <a:cs typeface="Times New Roman" panose="02020603050405020304" pitchFamily="18" charset="0"/>
                        </a:rPr>
                        <a:t>- </a:t>
                      </a:r>
                      <a:r>
                        <a:rPr lang="en-US" sz="2400" b="1" kern="1200" dirty="0" smtClean="0">
                          <a:solidFill>
                            <a:schemeClr val="tx1"/>
                          </a:solidFill>
                          <a:effectLst/>
                          <a:latin typeface="Times New Roman" panose="02020603050405020304" pitchFamily="18" charset="0"/>
                          <a:cs typeface="Times New Roman" panose="02020603050405020304" pitchFamily="18" charset="0"/>
                        </a:rPr>
                        <a:t>$ </a:t>
                      </a:r>
                      <a:r>
                        <a:rPr lang="en-US" sz="2400" b="1" kern="1200" dirty="0">
                          <a:solidFill>
                            <a:schemeClr val="tx1"/>
                          </a:solidFill>
                          <a:effectLst/>
                          <a:latin typeface="Times New Roman" panose="02020603050405020304" pitchFamily="18" charset="0"/>
                          <a:cs typeface="Times New Roman" panose="02020603050405020304" pitchFamily="18" charset="0"/>
                        </a:rPr>
                        <a:t>1000</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 </a:t>
                      </a:r>
                      <a:r>
                        <a:rPr lang="en-US" sz="2400" b="1" dirty="0" smtClean="0">
                          <a:solidFill>
                            <a:schemeClr val="tx1"/>
                          </a:solidFill>
                          <a:effectLst/>
                          <a:latin typeface="Times New Roman" panose="02020603050405020304" pitchFamily="18" charset="0"/>
                          <a:cs typeface="Times New Roman" panose="02020603050405020304" pitchFamily="18" charset="0"/>
                        </a:rPr>
                        <a:t>$ </a:t>
                      </a:r>
                      <a:r>
                        <a:rPr lang="en-US" sz="2400" b="1" dirty="0">
                          <a:solidFill>
                            <a:schemeClr val="tx1"/>
                          </a:solidFill>
                          <a:effectLst/>
                          <a:latin typeface="Times New Roman" panose="02020603050405020304" pitchFamily="18" charset="0"/>
                          <a:cs typeface="Times New Roman" panose="02020603050405020304" pitchFamily="18" charset="0"/>
                        </a:rPr>
                        <a:t>3000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036751129"/>
                  </a:ext>
                </a:extLst>
              </a:tr>
              <a:tr h="354177">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1</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kern="1200" dirty="0" smtClean="0">
                          <a:solidFill>
                            <a:schemeClr val="tx1"/>
                          </a:solidFill>
                          <a:effectLst/>
                          <a:latin typeface="Times New Roman" panose="02020603050405020304" pitchFamily="18" charset="0"/>
                          <a:cs typeface="Times New Roman" panose="02020603050405020304" pitchFamily="18" charset="0"/>
                        </a:rPr>
                        <a:t>  $ </a:t>
                      </a:r>
                      <a:r>
                        <a:rPr lang="en-US" sz="2400" b="1" kern="1200" dirty="0">
                          <a:solidFill>
                            <a:schemeClr val="tx1"/>
                          </a:solidFill>
                          <a:effectLst/>
                          <a:latin typeface="Times New Roman" panose="02020603050405020304" pitchFamily="18" charset="0"/>
                          <a:cs typeface="Times New Roman" panose="02020603050405020304" pitchFamily="18" charset="0"/>
                        </a:rPr>
                        <a:t>1500</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kern="1200" dirty="0" smtClean="0">
                          <a:solidFill>
                            <a:schemeClr val="tx1"/>
                          </a:solidFill>
                          <a:effectLst/>
                          <a:latin typeface="Times New Roman" panose="02020603050405020304" pitchFamily="18" charset="0"/>
                          <a:cs typeface="Times New Roman" panose="02020603050405020304" pitchFamily="18" charset="0"/>
                        </a:rPr>
                        <a:t>$ </a:t>
                      </a:r>
                      <a:r>
                        <a:rPr lang="en-US" sz="2400" b="1" kern="1200" dirty="0">
                          <a:solidFill>
                            <a:schemeClr val="tx1"/>
                          </a:solidFill>
                          <a:effectLst/>
                          <a:latin typeface="Times New Roman" panose="02020603050405020304" pitchFamily="18" charset="0"/>
                          <a:cs typeface="Times New Roman" panose="02020603050405020304" pitchFamily="18" charset="0"/>
                        </a:rPr>
                        <a:t>800</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dirty="0" smtClean="0">
                          <a:solidFill>
                            <a:schemeClr val="tx1"/>
                          </a:solidFill>
                          <a:effectLst/>
                          <a:latin typeface="Times New Roman" panose="02020603050405020304" pitchFamily="18" charset="0"/>
                          <a:cs typeface="Times New Roman" panose="02020603050405020304" pitchFamily="18" charset="0"/>
                        </a:rPr>
                        <a:t> $ </a:t>
                      </a:r>
                      <a:r>
                        <a:rPr lang="en-US" sz="2400" b="1" dirty="0">
                          <a:solidFill>
                            <a:schemeClr val="tx1"/>
                          </a:solidFill>
                          <a:effectLst/>
                          <a:latin typeface="Times New Roman" panose="02020603050405020304" pitchFamily="18" charset="0"/>
                          <a:cs typeface="Times New Roman" panose="02020603050405020304" pitchFamily="18" charset="0"/>
                        </a:rPr>
                        <a:t>1500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279682274"/>
                  </a:ext>
                </a:extLst>
              </a:tr>
              <a:tr h="354177">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2</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kern="1200" dirty="0" smtClean="0">
                          <a:solidFill>
                            <a:schemeClr val="tx1"/>
                          </a:solidFill>
                          <a:effectLst/>
                          <a:latin typeface="Times New Roman" panose="02020603050405020304" pitchFamily="18" charset="0"/>
                          <a:cs typeface="Times New Roman" panose="02020603050405020304" pitchFamily="18" charset="0"/>
                        </a:rPr>
                        <a:t>$1000</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kern="1200" dirty="0" smtClean="0">
                          <a:solidFill>
                            <a:schemeClr val="tx1"/>
                          </a:solidFill>
                          <a:effectLst/>
                          <a:latin typeface="Times New Roman" panose="02020603050405020304" pitchFamily="18" charset="0"/>
                          <a:cs typeface="Times New Roman" panose="02020603050405020304" pitchFamily="18" charset="0"/>
                        </a:rPr>
                        <a:t>$ </a:t>
                      </a:r>
                      <a:r>
                        <a:rPr lang="en-US" sz="2400" b="1" kern="1200" dirty="0">
                          <a:solidFill>
                            <a:schemeClr val="tx1"/>
                          </a:solidFill>
                          <a:effectLst/>
                          <a:latin typeface="Times New Roman" panose="02020603050405020304" pitchFamily="18" charset="0"/>
                          <a:cs typeface="Times New Roman" panose="02020603050405020304" pitchFamily="18" charset="0"/>
                        </a:rPr>
                        <a:t>500</a:t>
                      </a:r>
                      <a:endParaRPr lang="en-AU"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ctr"/>
                      <a:r>
                        <a:rPr lang="en-US" sz="2400" b="1" dirty="0" smtClean="0">
                          <a:solidFill>
                            <a:schemeClr val="tx1"/>
                          </a:solidFill>
                          <a:effectLst/>
                          <a:latin typeface="Times New Roman" panose="02020603050405020304" pitchFamily="18" charset="0"/>
                          <a:cs typeface="Times New Roman" panose="02020603050405020304" pitchFamily="18" charset="0"/>
                        </a:rPr>
                        <a:t> $ </a:t>
                      </a:r>
                      <a:r>
                        <a:rPr lang="en-US" sz="2400" b="1" dirty="0">
                          <a:solidFill>
                            <a:schemeClr val="tx1"/>
                          </a:solidFill>
                          <a:effectLst/>
                          <a:latin typeface="Times New Roman" panose="02020603050405020304" pitchFamily="18" charset="0"/>
                          <a:cs typeface="Times New Roman" panose="02020603050405020304" pitchFamily="18" charset="0"/>
                        </a:rPr>
                        <a:t>2000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992497154"/>
                  </a:ext>
                </a:extLst>
              </a:tr>
              <a:tr h="354177">
                <a:tc>
                  <a:txBody>
                    <a:bodyPr/>
                    <a:lstStyle/>
                    <a:p>
                      <a:pPr algn="ctr"/>
                      <a:r>
                        <a:rPr lang="en-US" sz="2400" b="1" dirty="0">
                          <a:solidFill>
                            <a:schemeClr val="tx1"/>
                          </a:solidFill>
                          <a:effectLst/>
                          <a:latin typeface="Times New Roman" panose="02020603050405020304" pitchFamily="18" charset="0"/>
                          <a:cs typeface="Times New Roman" panose="02020603050405020304" pitchFamily="18" charset="0"/>
                        </a:rPr>
                        <a:t>3</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smtClean="0">
                          <a:solidFill>
                            <a:schemeClr val="tx1"/>
                          </a:solidFill>
                          <a:effectLst/>
                          <a:latin typeface="Times New Roman" panose="02020603050405020304" pitchFamily="18" charset="0"/>
                          <a:cs typeface="Times New Roman" panose="02020603050405020304" pitchFamily="18" charset="0"/>
                        </a:rPr>
                        <a:t>$800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smtClean="0">
                          <a:solidFill>
                            <a:schemeClr val="tx1"/>
                          </a:solidFill>
                          <a:effectLst/>
                          <a:latin typeface="Times New Roman" panose="02020603050405020304" pitchFamily="18" charset="0"/>
                          <a:cs typeface="Times New Roman" panose="02020603050405020304" pitchFamily="18" charset="0"/>
                        </a:rPr>
                        <a:t>$ </a:t>
                      </a:r>
                      <a:r>
                        <a:rPr lang="en-US" sz="2400" b="1" dirty="0">
                          <a:solidFill>
                            <a:schemeClr val="tx1"/>
                          </a:solidFill>
                          <a:effectLst/>
                          <a:latin typeface="Times New Roman" panose="02020603050405020304" pitchFamily="18" charset="0"/>
                          <a:cs typeface="Times New Roman" panose="02020603050405020304" pitchFamily="18" charset="0"/>
                        </a:rPr>
                        <a:t>500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smtClean="0">
                          <a:solidFill>
                            <a:schemeClr val="tx1"/>
                          </a:solidFill>
                          <a:effectLst/>
                          <a:latin typeface="Times New Roman" panose="02020603050405020304" pitchFamily="18" charset="0"/>
                          <a:cs typeface="Times New Roman" panose="02020603050405020304" pitchFamily="18" charset="0"/>
                        </a:rPr>
                        <a:t>$1000</a:t>
                      </a:r>
                      <a:endParaRPr lang="en-AU"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919985892"/>
                  </a:ext>
                </a:extLst>
              </a:tr>
            </a:tbl>
          </a:graphicData>
        </a:graphic>
      </p:graphicFrame>
      <p:sp>
        <p:nvSpPr>
          <p:cNvPr id="7" name="TextBox 6">
            <a:extLst>
              <a:ext uri="{FF2B5EF4-FFF2-40B4-BE49-F238E27FC236}">
                <a16:creationId xmlns:a16="http://schemas.microsoft.com/office/drawing/2014/main" xmlns="" id="{38D74AC0-F3BB-4504-A6DF-C8D286515723}"/>
              </a:ext>
            </a:extLst>
          </p:cNvPr>
          <p:cNvSpPr txBox="1"/>
          <p:nvPr/>
        </p:nvSpPr>
        <p:spPr>
          <a:xfrm>
            <a:off x="1059549" y="4998311"/>
            <a:ext cx="10084903" cy="1578894"/>
          </a:xfrm>
          <a:prstGeom prst="rect">
            <a:avLst/>
          </a:prstGeom>
          <a:noFill/>
        </p:spPr>
        <p:txBody>
          <a:bodyPr wrap="square">
            <a:spAutoFit/>
          </a:bodyPr>
          <a:lstStyle/>
          <a:p>
            <a:pPr>
              <a:lnSpc>
                <a:spcPct val="115000"/>
              </a:lnSpc>
            </a:pPr>
            <a:r>
              <a:rPr lang="en-US" sz="2800" b="1" dirty="0">
                <a:effectLst/>
                <a:latin typeface="Times New Roman" panose="02020603050405020304" pitchFamily="18" charset="0"/>
                <a:ea typeface="Times New Roman" panose="02020603050405020304" pitchFamily="18" charset="0"/>
              </a:rPr>
              <a:t>Which project would you select based on IRR, ERR and BCR methods on incremental investment assuming that MARR = Ɛ=15</a:t>
            </a:r>
            <a:r>
              <a:rPr lang="en-US" sz="2800" b="1" dirty="0" smtClean="0">
                <a:effectLst/>
                <a:latin typeface="Times New Roman" panose="02020603050405020304" pitchFamily="18" charset="0"/>
                <a:ea typeface="Times New Roman" panose="02020603050405020304" pitchFamily="18" charset="0"/>
              </a:rPr>
              <a:t>%?</a:t>
            </a:r>
            <a:r>
              <a:rPr lang="en-US" altLang="en-US" sz="2800" b="1" dirty="0" smtClean="0">
                <a:solidFill>
                  <a:srgbClr val="002060"/>
                </a:solidFill>
                <a:latin typeface="Times New Roman" panose="02020603050405020304" pitchFamily="18" charset="0"/>
                <a:cs typeface="Times New Roman" panose="02020603050405020304" pitchFamily="18" charset="0"/>
              </a:rPr>
              <a:t> [3]</a:t>
            </a:r>
            <a:endParaRPr lang="en-AU"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991559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6362" y="317770"/>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
        <p:nvSpPr>
          <p:cNvPr id="3" name="Text Placeholder 2"/>
          <p:cNvSpPr>
            <a:spLocks noGrp="1"/>
          </p:cNvSpPr>
          <p:nvPr>
            <p:ph type="body" sz="half" idx="1"/>
          </p:nvPr>
        </p:nvSpPr>
        <p:spPr>
          <a:xfrm>
            <a:off x="609600" y="1229265"/>
            <a:ext cx="5384800" cy="4525963"/>
          </a:xfrm>
        </p:spPr>
        <p:txBody>
          <a:bodyPr>
            <a:normAutofit/>
          </a:bodyPr>
          <a:lstStyle/>
          <a:p>
            <a:pPr marL="0" indent="0">
              <a:lnSpc>
                <a:spcPct val="115000"/>
              </a:lnSpc>
              <a:buNone/>
            </a:pPr>
            <a:r>
              <a:rPr lang="en-US" b="1" u="sng" dirty="0" smtClean="0">
                <a:solidFill>
                  <a:srgbClr val="00B050"/>
                </a:solidFill>
                <a:effectLst/>
                <a:latin typeface="Times New Roman" panose="02020603050405020304" pitchFamily="18" charset="0"/>
                <a:ea typeface="Times New Roman" panose="02020603050405020304" pitchFamily="18" charset="0"/>
              </a:rPr>
              <a:t>Calculate the IRR of the each project Using PW Formulation. </a:t>
            </a:r>
            <a:endParaRPr lang="en-AU" b="1" dirty="0" smtClean="0">
              <a:solidFill>
                <a:srgbClr val="00B050"/>
              </a:solidFill>
              <a:effectLst/>
              <a:latin typeface="Times New Roman" panose="02020603050405020304" pitchFamily="18" charset="0"/>
              <a:ea typeface="Times New Roman" panose="02020603050405020304" pitchFamily="18" charset="0"/>
            </a:endParaRPr>
          </a:p>
          <a:p>
            <a:pPr marL="0" indent="0">
              <a:lnSpc>
                <a:spcPct val="115000"/>
              </a:lnSpc>
              <a:buNone/>
            </a:pPr>
            <a:r>
              <a:rPr lang="en-US" b="1" u="sng" dirty="0" smtClean="0">
                <a:solidFill>
                  <a:srgbClr val="990099"/>
                </a:solidFill>
                <a:effectLst/>
                <a:latin typeface="Times New Roman" panose="02020603050405020304" pitchFamily="18" charset="0"/>
                <a:ea typeface="Times New Roman" panose="02020603050405020304" pitchFamily="18" charset="0"/>
              </a:rPr>
              <a:t>IRR of D</a:t>
            </a:r>
            <a:r>
              <a:rPr lang="en-US" b="1" u="sng" baseline="-25000" dirty="0" smtClean="0">
                <a:solidFill>
                  <a:srgbClr val="990099"/>
                </a:solidFill>
                <a:effectLst/>
                <a:latin typeface="Times New Roman" panose="02020603050405020304" pitchFamily="18" charset="0"/>
                <a:ea typeface="Times New Roman" panose="02020603050405020304" pitchFamily="18" charset="0"/>
              </a:rPr>
              <a:t>1</a:t>
            </a:r>
            <a:r>
              <a:rPr lang="en-US" b="1" u="sng" dirty="0" smtClean="0">
                <a:solidFill>
                  <a:srgbClr val="990099"/>
                </a:solidFill>
                <a:effectLst/>
                <a:latin typeface="Times New Roman" panose="02020603050405020304" pitchFamily="18" charset="0"/>
                <a:ea typeface="Times New Roman" panose="02020603050405020304" pitchFamily="18" charset="0"/>
              </a:rPr>
              <a:t> </a:t>
            </a:r>
            <a:endParaRPr lang="en-AU" b="1" dirty="0" smtClean="0">
              <a:solidFill>
                <a:srgbClr val="990099"/>
              </a:solidFill>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PW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 0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-2,000 + 1,500 (P/F,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1) + 1,000 (P/F,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2) + 800 (P/F,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3) = 0</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err="1" smtClean="0">
                <a:solidFill>
                  <a:srgbClr val="FF0000"/>
                </a:solidFill>
                <a:effectLst/>
                <a:latin typeface="Times New Roman" panose="02020603050405020304" pitchFamily="18" charset="0"/>
                <a:ea typeface="Times New Roman" panose="02020603050405020304" pitchFamily="18" charset="0"/>
              </a:rPr>
              <a:t>i</a:t>
            </a:r>
            <a:r>
              <a:rPr lang="en-US" b="1" dirty="0" smtClean="0">
                <a:solidFill>
                  <a:srgbClr val="FF0000"/>
                </a:solidFill>
                <a:effectLst/>
                <a:latin typeface="Times New Roman" panose="02020603050405020304" pitchFamily="18" charset="0"/>
                <a:ea typeface="Times New Roman" panose="02020603050405020304" pitchFamily="18" charset="0"/>
              </a:rPr>
              <a:t>* = 34.37% &gt;15% (MARR)  (Justified) </a:t>
            </a:r>
            <a:endParaRPr lang="en-AU" b="1" dirty="0" smtClean="0">
              <a:solidFill>
                <a:srgbClr val="FF0000"/>
              </a:solidFill>
              <a:effectLst/>
              <a:latin typeface="Times New Roman" panose="02020603050405020304" pitchFamily="18" charset="0"/>
              <a:ea typeface="Times New Roman" panose="02020603050405020304" pitchFamily="18" charset="0"/>
            </a:endParaRPr>
          </a:p>
          <a:p>
            <a:endParaRPr lang="en-US" dirty="0"/>
          </a:p>
        </p:txBody>
      </p:sp>
      <p:sp>
        <p:nvSpPr>
          <p:cNvPr id="4" name="Content Placeholder 3"/>
          <p:cNvSpPr>
            <a:spLocks noGrp="1"/>
          </p:cNvSpPr>
          <p:nvPr>
            <p:ph sz="half" idx="2"/>
          </p:nvPr>
        </p:nvSpPr>
        <p:spPr>
          <a:xfrm>
            <a:off x="6076830" y="1229264"/>
            <a:ext cx="5384800" cy="5318185"/>
          </a:xfrm>
        </p:spPr>
        <p:txBody>
          <a:bodyPr>
            <a:normAutofit fontScale="85000" lnSpcReduction="10000"/>
          </a:bodyPr>
          <a:lstStyle/>
          <a:p>
            <a:pPr marL="0" indent="0">
              <a:lnSpc>
                <a:spcPct val="115000"/>
              </a:lnSpc>
              <a:buNone/>
            </a:pPr>
            <a:r>
              <a:rPr lang="en-US" b="1" u="sng" dirty="0" smtClean="0">
                <a:solidFill>
                  <a:srgbClr val="990099"/>
                </a:solidFill>
                <a:effectLst/>
                <a:latin typeface="Times New Roman" panose="02020603050405020304" pitchFamily="18" charset="0"/>
              </a:rPr>
              <a:t>IRR of D</a:t>
            </a:r>
            <a:r>
              <a:rPr lang="en-US" b="1" u="sng" baseline="-25000" dirty="0" smtClean="0">
                <a:solidFill>
                  <a:srgbClr val="990099"/>
                </a:solidFill>
                <a:effectLst/>
                <a:latin typeface="Times New Roman" panose="02020603050405020304" pitchFamily="18" charset="0"/>
              </a:rPr>
              <a:t>2</a:t>
            </a:r>
            <a:r>
              <a:rPr lang="en-US" b="1" u="sng" dirty="0" smtClean="0">
                <a:solidFill>
                  <a:srgbClr val="990099"/>
                </a:solidFill>
                <a:effectLst/>
                <a:latin typeface="Times New Roman" panose="02020603050405020304" pitchFamily="18" charset="0"/>
              </a:rPr>
              <a:t> </a:t>
            </a:r>
            <a:endParaRPr lang="en-AU" b="1" u="sng" dirty="0" smtClean="0">
              <a:solidFill>
                <a:srgbClr val="990099"/>
              </a:solidFill>
              <a:effectLst/>
              <a:latin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rPr>
              <a:t>PW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 0 </a:t>
            </a:r>
            <a:endParaRPr lang="en-AU" b="1" dirty="0" smtClean="0">
              <a:effectLst/>
              <a:latin typeface="Times New Roman" panose="02020603050405020304" pitchFamily="18" charset="0"/>
            </a:endParaRPr>
          </a:p>
          <a:p>
            <a:pPr marL="0" indent="0">
              <a:lnSpc>
                <a:spcPct val="115000"/>
              </a:lnSpc>
              <a:buNone/>
            </a:pPr>
            <a:r>
              <a:rPr lang="en-US" sz="2000" dirty="0" smtClean="0">
                <a:effectLst/>
                <a:latin typeface="Times New Roman" panose="02020603050405020304" pitchFamily="18" charset="0"/>
                <a:ea typeface="Times New Roman" panose="02020603050405020304" pitchFamily="18" charset="0"/>
              </a:rPr>
              <a:t>-</a:t>
            </a:r>
            <a:r>
              <a:rPr lang="en-US" b="1" dirty="0" smtClean="0">
                <a:effectLst/>
                <a:latin typeface="Times New Roman" panose="02020603050405020304" pitchFamily="18" charset="0"/>
              </a:rPr>
              <a:t>1,000 + 800 (P/F,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1) +500 (P/F,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2) +500 (P/F,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3) = 0</a:t>
            </a:r>
            <a:endParaRPr lang="en-AU" b="1" dirty="0" smtClean="0">
              <a:effectLst/>
              <a:latin typeface="Times New Roman" panose="02020603050405020304" pitchFamily="18" charset="0"/>
            </a:endParaRPr>
          </a:p>
          <a:p>
            <a:pPr marL="0" indent="0">
              <a:lnSpc>
                <a:spcPct val="115000"/>
              </a:lnSpc>
              <a:buNone/>
            </a:pPr>
            <a:r>
              <a:rPr lang="en-US" b="1" dirty="0" err="1" smtClean="0">
                <a:solidFill>
                  <a:srgbClr val="FF0000"/>
                </a:solidFill>
                <a:effectLst/>
                <a:latin typeface="Times New Roman" panose="02020603050405020304" pitchFamily="18" charset="0"/>
              </a:rPr>
              <a:t>i</a:t>
            </a:r>
            <a:r>
              <a:rPr lang="en-US" b="1" dirty="0" smtClean="0">
                <a:solidFill>
                  <a:srgbClr val="FF0000"/>
                </a:solidFill>
                <a:effectLst/>
                <a:latin typeface="Times New Roman" panose="02020603050405020304" pitchFamily="18" charset="0"/>
              </a:rPr>
              <a:t>* = 40.76% &gt;15% (MARR)  (Justified) </a:t>
            </a:r>
          </a:p>
          <a:p>
            <a:pPr marL="0" indent="0">
              <a:lnSpc>
                <a:spcPct val="115000"/>
              </a:lnSpc>
              <a:buNone/>
            </a:pPr>
            <a:r>
              <a:rPr lang="en-US" b="1" u="sng" dirty="0" smtClean="0">
                <a:solidFill>
                  <a:srgbClr val="990099"/>
                </a:solidFill>
                <a:effectLst/>
                <a:latin typeface="Times New Roman" panose="02020603050405020304" pitchFamily="18" charset="0"/>
              </a:rPr>
              <a:t>IRR of D</a:t>
            </a:r>
            <a:r>
              <a:rPr lang="en-US" b="1" u="sng" baseline="-25000" dirty="0" smtClean="0">
                <a:solidFill>
                  <a:srgbClr val="990099"/>
                </a:solidFill>
                <a:effectLst/>
                <a:latin typeface="Times New Roman" panose="02020603050405020304" pitchFamily="18" charset="0"/>
              </a:rPr>
              <a:t>3</a:t>
            </a:r>
          </a:p>
          <a:p>
            <a:pPr marL="0" indent="0">
              <a:lnSpc>
                <a:spcPct val="115000"/>
              </a:lnSpc>
              <a:buNone/>
            </a:pPr>
            <a:r>
              <a:rPr lang="en-US" b="1" dirty="0" smtClean="0">
                <a:effectLst/>
                <a:latin typeface="Times New Roman" panose="02020603050405020304" pitchFamily="18" charset="0"/>
              </a:rPr>
              <a:t>PW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 0 </a:t>
            </a:r>
            <a:endParaRPr lang="en-AU" b="1" dirty="0" smtClean="0">
              <a:effectLst/>
              <a:latin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rPr>
              <a:t>-3,000 +1,500 (P/F,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1) + 2,000 (P/F,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2) + 1,000 (P/F, </a:t>
            </a:r>
            <a:r>
              <a:rPr lang="en-US" b="1" dirty="0" err="1" smtClean="0">
                <a:effectLst/>
                <a:latin typeface="Times New Roman" panose="02020603050405020304" pitchFamily="18" charset="0"/>
              </a:rPr>
              <a:t>i</a:t>
            </a:r>
            <a:r>
              <a:rPr lang="en-US" b="1" dirty="0" smtClean="0">
                <a:effectLst/>
                <a:latin typeface="Times New Roman" panose="02020603050405020304" pitchFamily="18" charset="0"/>
              </a:rPr>
              <a:t>*, 3) = 0</a:t>
            </a:r>
            <a:endParaRPr lang="en-AU" b="1" dirty="0" smtClean="0">
              <a:effectLst/>
              <a:latin typeface="Times New Roman" panose="02020603050405020304" pitchFamily="18" charset="0"/>
            </a:endParaRPr>
          </a:p>
          <a:p>
            <a:pPr marL="0" indent="0">
              <a:lnSpc>
                <a:spcPct val="115000"/>
              </a:lnSpc>
              <a:buNone/>
            </a:pPr>
            <a:r>
              <a:rPr lang="en-US" b="1" dirty="0" err="1" smtClean="0">
                <a:solidFill>
                  <a:srgbClr val="FF0000"/>
                </a:solidFill>
                <a:effectLst/>
                <a:latin typeface="Times New Roman" panose="02020603050405020304" pitchFamily="18" charset="0"/>
              </a:rPr>
              <a:t>i</a:t>
            </a:r>
            <a:r>
              <a:rPr lang="en-US" b="1" dirty="0" smtClean="0">
                <a:solidFill>
                  <a:srgbClr val="FF0000"/>
                </a:solidFill>
                <a:effectLst/>
                <a:latin typeface="Times New Roman" panose="02020603050405020304" pitchFamily="18" charset="0"/>
              </a:rPr>
              <a:t>* = 24.81% &gt;15% (MARR)  (Justified)</a:t>
            </a:r>
            <a:endParaRPr lang="en-AU" b="1" dirty="0" smtClean="0">
              <a:solidFill>
                <a:srgbClr val="FF0000"/>
              </a:solidFill>
              <a:effectLst/>
              <a:latin typeface="Times New Roman" panose="02020603050405020304" pitchFamily="18" charset="0"/>
            </a:endParaRPr>
          </a:p>
          <a:p>
            <a:pPr marL="0" indent="0">
              <a:lnSpc>
                <a:spcPct val="115000"/>
              </a:lnSpc>
              <a:buNone/>
            </a:pPr>
            <a:endParaRPr lang="en-AU" b="1" dirty="0" smtClean="0">
              <a:solidFill>
                <a:srgbClr val="FF0000"/>
              </a:solidFill>
              <a:effectLst/>
              <a:latin typeface="Times New Roman" panose="02020603050405020304" pitchFamily="18" charset="0"/>
            </a:endParaRPr>
          </a:p>
          <a:p>
            <a:pPr marL="0" indent="0">
              <a:buNone/>
            </a:pPr>
            <a:endParaRPr lang="en-AU" dirty="0" smtClean="0"/>
          </a:p>
          <a:p>
            <a:pPr marL="0" indent="0">
              <a:buNone/>
            </a:pPr>
            <a:endParaRPr lang="en-US" dirty="0"/>
          </a:p>
        </p:txBody>
      </p:sp>
    </p:spTree>
    <p:extLst>
      <p:ext uri="{BB962C8B-B14F-4D97-AF65-F5344CB8AC3E}">
        <p14:creationId xmlns:p14="http://schemas.microsoft.com/office/powerpoint/2010/main" val="4071320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589473" y="982004"/>
            <a:ext cx="10443712" cy="5177256"/>
          </a:xfrm>
        </p:spPr>
        <p:txBody>
          <a:bodyPr>
            <a:normAutofit fontScale="92500" lnSpcReduction="10000"/>
          </a:bodyPr>
          <a:lstStyle/>
          <a:p>
            <a:pPr marL="0" indent="0">
              <a:lnSpc>
                <a:spcPct val="115000"/>
              </a:lnSpc>
              <a:buNone/>
            </a:pPr>
            <a:r>
              <a:rPr lang="en-US" b="1" u="sng" dirty="0">
                <a:solidFill>
                  <a:srgbClr val="00B050"/>
                </a:solidFill>
                <a:latin typeface="Times New Roman" panose="02020603050405020304" pitchFamily="18" charset="0"/>
                <a:ea typeface="Times New Roman" panose="02020603050405020304" pitchFamily="18" charset="0"/>
              </a:rPr>
              <a:t>Calculate the BCR of the each project using PW formulation </a:t>
            </a:r>
            <a:r>
              <a:rPr lang="en-AU" b="1" u="sng" dirty="0">
                <a:solidFill>
                  <a:srgbClr val="00B050"/>
                </a:solidFill>
                <a:latin typeface="Times New Roman" panose="02020603050405020304" pitchFamily="18" charset="0"/>
                <a:ea typeface="Times New Roman" panose="02020603050405020304" pitchFamily="18" charset="0"/>
              </a:rPr>
              <a:t/>
            </a:r>
            <a:br>
              <a:rPr lang="en-AU" b="1" u="sng" dirty="0">
                <a:solidFill>
                  <a:srgbClr val="00B050"/>
                </a:solidFill>
                <a:latin typeface="Times New Roman" panose="02020603050405020304" pitchFamily="18" charset="0"/>
                <a:ea typeface="Times New Roman" panose="02020603050405020304" pitchFamily="18" charset="0"/>
              </a:rPr>
            </a:br>
            <a:endParaRPr lang="en-AU" b="1" u="sng" dirty="0" smtClean="0">
              <a:solidFill>
                <a:srgbClr val="00B050"/>
              </a:solidFill>
              <a:latin typeface="Times New Roman" panose="02020603050405020304" pitchFamily="18" charset="0"/>
              <a:ea typeface="Times New Roman" panose="02020603050405020304" pitchFamily="18" charset="0"/>
            </a:endParaRPr>
          </a:p>
          <a:p>
            <a:pPr marL="0" indent="0">
              <a:lnSpc>
                <a:spcPct val="115000"/>
              </a:lnSpc>
              <a:buNone/>
            </a:pPr>
            <a:r>
              <a:rPr lang="en-US" b="1" u="sng" dirty="0" smtClean="0">
                <a:solidFill>
                  <a:srgbClr val="C00000"/>
                </a:solidFill>
                <a:effectLst/>
                <a:latin typeface="Times New Roman" panose="02020603050405020304" pitchFamily="18" charset="0"/>
                <a:ea typeface="Times New Roman" panose="02020603050405020304" pitchFamily="18" charset="0"/>
              </a:rPr>
              <a:t>BCR of D</a:t>
            </a:r>
            <a:r>
              <a:rPr lang="en-US" b="1" u="sng" baseline="-25000" dirty="0" smtClean="0">
                <a:solidFill>
                  <a:srgbClr val="C00000"/>
                </a:solidFill>
                <a:effectLst/>
                <a:latin typeface="Times New Roman" panose="02020603050405020304" pitchFamily="18" charset="0"/>
                <a:ea typeface="Times New Roman" panose="02020603050405020304" pitchFamily="18" charset="0"/>
              </a:rPr>
              <a:t>1</a:t>
            </a:r>
            <a:r>
              <a:rPr lang="en-US" b="1" dirty="0" smtClean="0">
                <a:effectLst/>
                <a:latin typeface="Times New Roman" panose="02020603050405020304" pitchFamily="18" charset="0"/>
                <a:ea typeface="Times New Roman" panose="02020603050405020304" pitchFamily="18" charset="0"/>
              </a:rPr>
              <a:t>    = PW (Benefits)/ PW (Costs)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tabLst>
                <a:tab pos="754380" algn="l"/>
              </a:tabLst>
            </a:pPr>
            <a:r>
              <a:rPr lang="en-US" b="1" dirty="0" smtClean="0">
                <a:effectLst/>
                <a:latin typeface="Times New Roman" panose="02020603050405020304" pitchFamily="18" charset="0"/>
                <a:ea typeface="Times New Roman" panose="02020603050405020304" pitchFamily="18" charset="0"/>
              </a:rPr>
              <a:t> PW (Benefits) = 1,500 (P/F, 15%, 1) + 1,000 (P/F, 15%, 2) + 800 (P/F, 15%, 3)</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       = 1,500*0.8696 + 1,000 *0.7561 + 800 *0.6575</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       = $2,586.5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 PW (Costs)     = $2,000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u="sng" dirty="0" smtClean="0">
                <a:effectLst/>
                <a:latin typeface="Times New Roman" panose="02020603050405020304" pitchFamily="18" charset="0"/>
                <a:ea typeface="Times New Roman" panose="02020603050405020304" pitchFamily="18" charset="0"/>
              </a:rPr>
              <a:t>BCR of D</a:t>
            </a:r>
            <a:r>
              <a:rPr lang="en-US" b="1" u="sng" baseline="-25000" dirty="0" smtClean="0">
                <a:effectLst/>
                <a:latin typeface="Times New Roman" panose="02020603050405020304" pitchFamily="18" charset="0"/>
                <a:ea typeface="Times New Roman" panose="02020603050405020304" pitchFamily="18" charset="0"/>
              </a:rPr>
              <a:t>1</a:t>
            </a:r>
            <a:r>
              <a:rPr lang="en-US" b="1" dirty="0" smtClean="0">
                <a:effectLst/>
                <a:latin typeface="Times New Roman" panose="02020603050405020304" pitchFamily="18" charset="0"/>
                <a:ea typeface="Times New Roman" panose="02020603050405020304" pitchFamily="18" charset="0"/>
              </a:rPr>
              <a:t>   </a:t>
            </a: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 = 2,586.5 /2,000 = 1.293 &gt; 1     (Justified)</a:t>
            </a:r>
            <a:endParaRPr lang="en-AU" b="1" dirty="0" smtClean="0">
              <a:effectLst/>
              <a:latin typeface="Times New Roman" panose="02020603050405020304" pitchFamily="18" charset="0"/>
              <a:ea typeface="Times New Roman" panose="02020603050405020304" pitchFamily="18" charset="0"/>
            </a:endParaRPr>
          </a:p>
          <a:p>
            <a:endParaRPr lang="en-AU" dirty="0" smtClean="0"/>
          </a:p>
          <a:p>
            <a:pPr marL="0" indent="0">
              <a:buNone/>
            </a:pPr>
            <a:endParaRPr lang="en-US" b="1" u="sng" dirty="0">
              <a:solidFill>
                <a:srgbClr val="00B050"/>
              </a:solidFill>
              <a:latin typeface="Times New Roman" panose="02020603050405020304" pitchFamily="18" charset="0"/>
              <a:ea typeface="Times New Roman" panose="02020603050405020304" pitchFamily="18" charset="0"/>
            </a:endParaRPr>
          </a:p>
        </p:txBody>
      </p:sp>
      <p:sp>
        <p:nvSpPr>
          <p:cNvPr id="5" name="Title 1"/>
          <p:cNvSpPr>
            <a:spLocks noGrp="1"/>
          </p:cNvSpPr>
          <p:nvPr>
            <p:ph type="title"/>
          </p:nvPr>
        </p:nvSpPr>
        <p:spPr>
          <a:xfrm>
            <a:off x="1472242" y="-44188"/>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27827477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txBox="1">
            <a:spLocks/>
          </p:cNvSpPr>
          <p:nvPr/>
        </p:nvSpPr>
        <p:spPr>
          <a:xfrm>
            <a:off x="825260" y="1522563"/>
            <a:ext cx="10757139" cy="533543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buFont typeface="Arial" panose="020B0604020202020204" pitchFamily="34" charset="0"/>
              <a:buNone/>
            </a:pPr>
            <a:r>
              <a:rPr lang="en-US" b="1" u="sng" dirty="0" smtClean="0">
                <a:solidFill>
                  <a:srgbClr val="C00000"/>
                </a:solidFill>
                <a:latin typeface="Times New Roman" panose="02020603050405020304" pitchFamily="18" charset="0"/>
              </a:rPr>
              <a:t>BCR of D</a:t>
            </a:r>
            <a:r>
              <a:rPr lang="en-US" b="1" u="sng" baseline="-25000" dirty="0" smtClean="0">
                <a:solidFill>
                  <a:srgbClr val="C00000"/>
                </a:solidFill>
                <a:latin typeface="Times New Roman" panose="02020603050405020304" pitchFamily="18" charset="0"/>
              </a:rPr>
              <a:t>2</a:t>
            </a:r>
            <a:r>
              <a:rPr lang="en-US" b="1" u="sng" dirty="0" smtClean="0">
                <a:solidFill>
                  <a:srgbClr val="C00000"/>
                </a:solidFill>
                <a:latin typeface="Times New Roman" panose="02020603050405020304" pitchFamily="18" charset="0"/>
              </a:rPr>
              <a:t>    </a:t>
            </a:r>
            <a:r>
              <a:rPr lang="en-US" b="1" dirty="0" smtClean="0">
                <a:latin typeface="Times New Roman" panose="02020603050405020304" pitchFamily="18" charset="0"/>
              </a:rPr>
              <a:t>= PW (Benefits)/ PW (Costs) </a:t>
            </a:r>
            <a:endParaRPr lang="en-AU" b="1" dirty="0" smtClean="0">
              <a:latin typeface="Times New Roman" panose="02020603050405020304" pitchFamily="18" charset="0"/>
            </a:endParaRPr>
          </a:p>
          <a:p>
            <a:pPr marL="0" indent="0">
              <a:lnSpc>
                <a:spcPct val="115000"/>
              </a:lnSpc>
              <a:buFont typeface="Arial" panose="020B0604020202020204" pitchFamily="34" charset="0"/>
              <a:buNone/>
              <a:tabLst>
                <a:tab pos="754380" algn="l"/>
              </a:tabLst>
            </a:pPr>
            <a:r>
              <a:rPr lang="en-US" b="1" dirty="0" smtClean="0">
                <a:latin typeface="Times New Roman" panose="02020603050405020304" pitchFamily="18" charset="0"/>
              </a:rPr>
              <a:t>PW (Benefits) = 800 (P/F, 15%, 1) + </a:t>
            </a:r>
          </a:p>
          <a:p>
            <a:pPr marL="0" indent="0">
              <a:lnSpc>
                <a:spcPct val="115000"/>
              </a:lnSpc>
              <a:buFont typeface="Arial" panose="020B0604020202020204" pitchFamily="34" charset="0"/>
              <a:buNone/>
              <a:tabLst>
                <a:tab pos="754380" algn="l"/>
              </a:tabLst>
            </a:pPr>
            <a:r>
              <a:rPr lang="en-US" b="1" dirty="0" smtClean="0">
                <a:latin typeface="Times New Roman" panose="02020603050405020304" pitchFamily="18" charset="0"/>
              </a:rPr>
              <a:t>  500 (P/F, 15%, 2) + 500 (P/F, 15%, 3)</a:t>
            </a:r>
            <a:endParaRPr lang="en-AU" b="1" dirty="0" smtClean="0">
              <a:latin typeface="Times New Roman" panose="02020603050405020304" pitchFamily="18" charset="0"/>
            </a:endParaRPr>
          </a:p>
          <a:p>
            <a:pPr marL="0" indent="0">
              <a:lnSpc>
                <a:spcPct val="115000"/>
              </a:lnSpc>
              <a:buFont typeface="Arial" panose="020B0604020202020204" pitchFamily="34" charset="0"/>
              <a:buNone/>
            </a:pPr>
            <a:r>
              <a:rPr lang="en-US" b="1" dirty="0" smtClean="0">
                <a:latin typeface="Times New Roman" panose="02020603050405020304" pitchFamily="18" charset="0"/>
              </a:rPr>
              <a:t>  = 800*0.8696 + 500 *0.7561 + 500 *0.6575</a:t>
            </a:r>
          </a:p>
          <a:p>
            <a:pPr marL="0" indent="0">
              <a:lnSpc>
                <a:spcPct val="115000"/>
              </a:lnSpc>
              <a:buFont typeface="Arial" panose="020B0604020202020204" pitchFamily="34" charset="0"/>
              <a:buNone/>
            </a:pPr>
            <a:r>
              <a:rPr lang="en-US" b="1" dirty="0" smtClean="0">
                <a:latin typeface="Times New Roman" panose="02020603050405020304" pitchFamily="18" charset="0"/>
              </a:rPr>
              <a:t>  = $1,402.48 </a:t>
            </a:r>
          </a:p>
          <a:p>
            <a:pPr marL="0" indent="0">
              <a:lnSpc>
                <a:spcPct val="115000"/>
              </a:lnSpc>
              <a:buFont typeface="Arial" panose="020B0604020202020204" pitchFamily="34" charset="0"/>
              <a:buNone/>
            </a:pPr>
            <a:r>
              <a:rPr lang="en-US" b="1" dirty="0" smtClean="0">
                <a:latin typeface="Times New Roman" panose="02020603050405020304" pitchFamily="18" charset="0"/>
              </a:rPr>
              <a:t> PW (Costs)     = $1,000 </a:t>
            </a:r>
            <a:endParaRPr lang="en-AU" b="1" dirty="0" smtClean="0">
              <a:latin typeface="Times New Roman" panose="02020603050405020304" pitchFamily="18" charset="0"/>
            </a:endParaRPr>
          </a:p>
          <a:p>
            <a:pPr marL="0" indent="0">
              <a:lnSpc>
                <a:spcPct val="115000"/>
              </a:lnSpc>
              <a:buFont typeface="Arial" panose="020B0604020202020204" pitchFamily="34" charset="0"/>
              <a:buNone/>
            </a:pPr>
            <a:r>
              <a:rPr lang="en-US" b="1" dirty="0" smtClean="0">
                <a:latin typeface="Times New Roman" panose="02020603050405020304" pitchFamily="18" charset="0"/>
              </a:rPr>
              <a:t>BCR of D</a:t>
            </a:r>
            <a:r>
              <a:rPr lang="en-US" b="1" baseline="-25000" dirty="0" smtClean="0">
                <a:latin typeface="Times New Roman" panose="02020603050405020304" pitchFamily="18" charset="0"/>
              </a:rPr>
              <a:t>2</a:t>
            </a:r>
            <a:r>
              <a:rPr lang="en-US" b="1" dirty="0" smtClean="0">
                <a:latin typeface="Times New Roman" panose="02020603050405020304" pitchFamily="18" charset="0"/>
              </a:rPr>
              <a:t>    </a:t>
            </a:r>
          </a:p>
          <a:p>
            <a:pPr marL="0" indent="0">
              <a:lnSpc>
                <a:spcPct val="115000"/>
              </a:lnSpc>
              <a:buFont typeface="Arial" panose="020B0604020202020204" pitchFamily="34" charset="0"/>
              <a:buNone/>
            </a:pPr>
            <a:r>
              <a:rPr lang="en-US" b="1" dirty="0" smtClean="0">
                <a:latin typeface="Times New Roman" panose="02020603050405020304" pitchFamily="18" charset="0"/>
              </a:rPr>
              <a:t>= 1,402.48 /1,000 = 1.402 &gt; 1 (Justified)</a:t>
            </a:r>
            <a:endParaRPr lang="en-AU" b="1" dirty="0" smtClean="0">
              <a:latin typeface="Times New Roman" panose="02020603050405020304" pitchFamily="18" charset="0"/>
            </a:endParaRPr>
          </a:p>
          <a:p>
            <a:pPr marL="0" indent="0">
              <a:buFont typeface="Arial" panose="020B0604020202020204" pitchFamily="34" charset="0"/>
              <a:buNone/>
            </a:pPr>
            <a:endParaRPr lang="en-US" sz="2400" dirty="0"/>
          </a:p>
        </p:txBody>
      </p:sp>
      <p:sp>
        <p:nvSpPr>
          <p:cNvPr id="6" name="Title 1"/>
          <p:cNvSpPr>
            <a:spLocks noGrp="1"/>
          </p:cNvSpPr>
          <p:nvPr>
            <p:ph type="title"/>
          </p:nvPr>
        </p:nvSpPr>
        <p:spPr>
          <a:xfrm>
            <a:off x="1291087" y="300518"/>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3372832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575758" y="1712344"/>
            <a:ext cx="8163464" cy="4525963"/>
          </a:xfrm>
        </p:spPr>
        <p:txBody>
          <a:bodyPr>
            <a:normAutofit/>
          </a:bodyPr>
          <a:lstStyle/>
          <a:p>
            <a:pPr marL="0" indent="0">
              <a:lnSpc>
                <a:spcPct val="115000"/>
              </a:lnSpc>
              <a:buNone/>
            </a:pPr>
            <a:r>
              <a:rPr lang="en-US" b="1" u="sng" dirty="0" smtClean="0">
                <a:solidFill>
                  <a:srgbClr val="C00000"/>
                </a:solidFill>
                <a:effectLst/>
                <a:latin typeface="Times New Roman" panose="02020603050405020304" pitchFamily="18" charset="0"/>
                <a:ea typeface="Times New Roman" panose="02020603050405020304" pitchFamily="18" charset="0"/>
              </a:rPr>
              <a:t>BCR of D</a:t>
            </a:r>
            <a:r>
              <a:rPr lang="en-US" b="1" u="sng" baseline="-25000" dirty="0" smtClean="0">
                <a:solidFill>
                  <a:srgbClr val="C00000"/>
                </a:solidFill>
                <a:effectLst/>
                <a:latin typeface="Times New Roman" panose="02020603050405020304" pitchFamily="18" charset="0"/>
                <a:ea typeface="Times New Roman" panose="02020603050405020304" pitchFamily="18" charset="0"/>
              </a:rPr>
              <a:t>3</a:t>
            </a:r>
            <a:r>
              <a:rPr lang="en-US" b="1" dirty="0" smtClean="0">
                <a:solidFill>
                  <a:srgbClr val="C00000"/>
                </a:solidFill>
                <a:effectLst/>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 PW (Benefits)/ PW (Costs)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tabLst>
                <a:tab pos="754380" algn="l"/>
              </a:tabLst>
            </a:pPr>
            <a:r>
              <a:rPr lang="en-US" b="1" dirty="0" smtClean="0">
                <a:effectLst/>
                <a:latin typeface="Times New Roman" panose="02020603050405020304" pitchFamily="18" charset="0"/>
                <a:ea typeface="Times New Roman" panose="02020603050405020304" pitchFamily="18" charset="0"/>
              </a:rPr>
              <a:t> 	     PW (Benefits) = 1,500 (P/F, 15%, 1) + 2,000 (P/F, 15%, 2) + 1,000 (P/F, 15%, 3)</a:t>
            </a:r>
            <a:endParaRPr lang="en-AU" b="1" dirty="0" smtClean="0">
              <a:effectLst/>
              <a:latin typeface="Times New Roman" panose="02020603050405020304" pitchFamily="18" charset="0"/>
              <a:ea typeface="Times New Roman" panose="02020603050405020304" pitchFamily="18" charset="0"/>
            </a:endParaRPr>
          </a:p>
          <a:p>
            <a:pPr marL="0" indent="0">
              <a:buNone/>
              <a:tabLst>
                <a:tab pos="1915795" algn="l"/>
              </a:tabLst>
            </a:pPr>
            <a:r>
              <a:rPr lang="en-US" b="1" dirty="0" smtClean="0">
                <a:effectLst/>
                <a:latin typeface="Times New Roman" panose="02020603050405020304" pitchFamily="18" charset="0"/>
                <a:ea typeface="Times New Roman" panose="02020603050405020304" pitchFamily="18" charset="0"/>
              </a:rPr>
              <a:t>= 1,500*0.8696 + 2000 *0.7561 + 1000 *0.6575 </a:t>
            </a:r>
          </a:p>
          <a:p>
            <a:pPr marL="0" indent="0">
              <a:buNone/>
              <a:tabLst>
                <a:tab pos="1915795" algn="l"/>
              </a:tabLst>
            </a:pPr>
            <a:r>
              <a:rPr lang="en-US" b="1" dirty="0" smtClean="0">
                <a:effectLst/>
                <a:latin typeface="Times New Roman" panose="02020603050405020304" pitchFamily="18" charset="0"/>
                <a:ea typeface="Times New Roman" panose="02020603050405020304" pitchFamily="18" charset="0"/>
              </a:rPr>
              <a:t> = $ 3,474.1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dirty="0" smtClean="0">
                <a:effectLst/>
                <a:latin typeface="Times New Roman" panose="02020603050405020304" pitchFamily="18" charset="0"/>
                <a:ea typeface="Times New Roman" panose="02020603050405020304" pitchFamily="18" charset="0"/>
              </a:rPr>
              <a:t>                       PW (Costs)    = $3,000 </a:t>
            </a:r>
            <a:endParaRPr lang="en-AU" b="1" dirty="0" smtClean="0">
              <a:effectLst/>
              <a:latin typeface="Times New Roman" panose="02020603050405020304" pitchFamily="18" charset="0"/>
              <a:ea typeface="Times New Roman" panose="02020603050405020304" pitchFamily="18" charset="0"/>
            </a:endParaRPr>
          </a:p>
          <a:p>
            <a:pPr marL="0" indent="0">
              <a:lnSpc>
                <a:spcPct val="115000"/>
              </a:lnSpc>
              <a:buNone/>
            </a:pPr>
            <a:r>
              <a:rPr lang="en-US" b="1" u="sng" dirty="0" smtClean="0">
                <a:effectLst/>
                <a:latin typeface="Times New Roman" panose="02020603050405020304" pitchFamily="18" charset="0"/>
                <a:ea typeface="Times New Roman" panose="02020603050405020304" pitchFamily="18" charset="0"/>
              </a:rPr>
              <a:t>BCR of D</a:t>
            </a:r>
            <a:r>
              <a:rPr lang="en-US" b="1" u="sng" baseline="-25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3,474.1 /3,000 = 1.15 &gt; 1 (Justified)</a:t>
            </a:r>
            <a:endParaRPr lang="en-AU" b="1" dirty="0" smtClean="0">
              <a:effectLst/>
              <a:latin typeface="Times New Roman" panose="02020603050405020304" pitchFamily="18" charset="0"/>
              <a:ea typeface="Times New Roman" panose="02020603050405020304" pitchFamily="18" charset="0"/>
            </a:endParaRPr>
          </a:p>
          <a:p>
            <a:endParaRPr lang="en-AU" dirty="0" smtClean="0"/>
          </a:p>
          <a:p>
            <a:pPr marL="0" indent="0">
              <a:buNone/>
            </a:pPr>
            <a:endParaRPr lang="en-US" dirty="0"/>
          </a:p>
        </p:txBody>
      </p:sp>
      <p:sp>
        <p:nvSpPr>
          <p:cNvPr id="5" name="Title 1"/>
          <p:cNvSpPr>
            <a:spLocks noGrp="1"/>
          </p:cNvSpPr>
          <p:nvPr>
            <p:ph type="title"/>
          </p:nvPr>
        </p:nvSpPr>
        <p:spPr>
          <a:xfrm>
            <a:off x="1575758" y="291891"/>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124634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015041" y="854764"/>
            <a:ext cx="10182046" cy="6180825"/>
          </a:xfrm>
        </p:spPr>
        <p:txBody>
          <a:bodyPr>
            <a:normAutofit/>
          </a:bodyPr>
          <a:lstStyle/>
          <a:p>
            <a:pPr marL="0" indent="0">
              <a:buNone/>
            </a:pPr>
            <a:r>
              <a:rPr lang="en-US" sz="2400" b="1" u="sng" dirty="0">
                <a:solidFill>
                  <a:srgbClr val="00B050"/>
                </a:solidFill>
                <a:latin typeface="Times New Roman" panose="02020603050405020304" pitchFamily="18" charset="0"/>
                <a:ea typeface="Times New Roman" panose="02020603050405020304" pitchFamily="18" charset="0"/>
              </a:rPr>
              <a:t>Calculate the ERR of the each </a:t>
            </a:r>
            <a:r>
              <a:rPr lang="en-US" sz="2400" b="1" u="sng" dirty="0" smtClean="0">
                <a:solidFill>
                  <a:srgbClr val="00B050"/>
                </a:solidFill>
                <a:latin typeface="Times New Roman" panose="02020603050405020304" pitchFamily="18" charset="0"/>
                <a:ea typeface="Times New Roman" panose="02020603050405020304" pitchFamily="18" charset="0"/>
              </a:rPr>
              <a:t>project </a:t>
            </a:r>
          </a:p>
          <a:p>
            <a:r>
              <a:rPr lang="en-US" b="1" u="sng" dirty="0" smtClean="0">
                <a:effectLst/>
                <a:latin typeface="Times New Roman" panose="02020603050405020304" pitchFamily="18" charset="0"/>
                <a:ea typeface="Times New Roman" panose="02020603050405020304" pitchFamily="18" charset="0"/>
              </a:rPr>
              <a:t>ERR of D</a:t>
            </a:r>
            <a:r>
              <a:rPr lang="en-US" b="1" u="sng" baseline="-25000" dirty="0" smtClean="0">
                <a:effectLst/>
                <a:latin typeface="Times New Roman" panose="02020603050405020304" pitchFamily="18" charset="0"/>
                <a:ea typeface="Times New Roman" panose="02020603050405020304" pitchFamily="18" charset="0"/>
              </a:rPr>
              <a:t>1</a:t>
            </a:r>
            <a:r>
              <a:rPr lang="en-US" b="1" dirty="0" smtClean="0">
                <a:effectLst/>
                <a:latin typeface="Times New Roman" panose="02020603050405020304" pitchFamily="18" charset="0"/>
                <a:ea typeface="Times New Roman" panose="02020603050405020304" pitchFamily="18" charset="0"/>
              </a:rPr>
              <a:t>    </a:t>
            </a:r>
            <a:endParaRPr lang="en-AU" b="1" dirty="0" smtClean="0">
              <a:effectLst/>
              <a:latin typeface="Times New Roman" panose="02020603050405020304" pitchFamily="18" charset="0"/>
              <a:ea typeface="Times New Roman" panose="02020603050405020304" pitchFamily="18" charset="0"/>
            </a:endParaRPr>
          </a:p>
          <a:p>
            <a:pPr marL="342900" lvl="0" indent="-342900">
              <a:lnSpc>
                <a:spcPct val="100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Compound  all cash inflow to the future value </a:t>
            </a:r>
            <a:r>
              <a:rPr lang="en-US" b="1" dirty="0" smtClean="0">
                <a:effectLst/>
                <a:latin typeface="Times New Roman" panose="02020603050405020304" pitchFamily="18" charset="0"/>
                <a:ea typeface="Times New Roman" panose="02020603050405020304" pitchFamily="18" charset="0"/>
              </a:rPr>
              <a:t>1500 (F/P, 15%, 2) +1000 (F/P, 15%, 1) + 800 </a:t>
            </a:r>
          </a:p>
          <a:p>
            <a:pPr marL="0" lvl="0" indent="0">
              <a:lnSpc>
                <a:spcPct val="100000"/>
              </a:lnSpc>
              <a:buNone/>
            </a:pPr>
            <a:r>
              <a:rPr lang="en-US" b="1" dirty="0" smtClean="0">
                <a:effectLst/>
                <a:latin typeface="Times New Roman" panose="02020603050405020304" pitchFamily="18" charset="0"/>
                <a:ea typeface="Times New Roman" panose="02020603050405020304" pitchFamily="18" charset="0"/>
              </a:rPr>
              <a:t>     = $3933.75</a:t>
            </a:r>
            <a:endParaRPr lang="en-AU" b="1" dirty="0" smtClean="0">
              <a:effectLst/>
              <a:latin typeface="Times New Roman" panose="02020603050405020304" pitchFamily="18" charset="0"/>
              <a:ea typeface="Times New Roman" panose="02020603050405020304" pitchFamily="18" charset="0"/>
            </a:endParaRPr>
          </a:p>
          <a:p>
            <a:pPr marL="342900" lvl="0" indent="-342900">
              <a:lnSpc>
                <a:spcPct val="100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Discount all cash outflow to the present value      = 2000 </a:t>
            </a:r>
            <a:endParaRPr lang="en-AU" b="1" dirty="0" smtClean="0">
              <a:effectLst/>
              <a:latin typeface="Times New Roman" panose="02020603050405020304" pitchFamily="18" charset="0"/>
              <a:ea typeface="Calibri" panose="020F0502020204030204" pitchFamily="34" charset="0"/>
            </a:endParaRPr>
          </a:p>
          <a:p>
            <a:pPr marL="342900" lvl="0" indent="-342900">
              <a:lnSpc>
                <a:spcPct val="100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Making the equivalence of two equation </a:t>
            </a:r>
            <a:endParaRPr lang="en-AU" b="1" dirty="0" smtClean="0">
              <a:effectLst/>
              <a:latin typeface="Times New Roman" panose="02020603050405020304" pitchFamily="18" charset="0"/>
              <a:ea typeface="Calibri" panose="020F0502020204030204" pitchFamily="34" charset="0"/>
            </a:endParaRPr>
          </a:p>
          <a:p>
            <a:pPr marL="1028700" indent="-342900">
              <a:lnSpc>
                <a:spcPct val="100000"/>
              </a:lnSpc>
            </a:pPr>
            <a:r>
              <a:rPr lang="en-US" b="1" dirty="0" smtClean="0">
                <a:effectLst/>
                <a:latin typeface="Times New Roman" panose="02020603050405020304" pitchFamily="18" charset="0"/>
                <a:ea typeface="Times New Roman" panose="02020603050405020304" pitchFamily="18" charset="0"/>
              </a:rPr>
              <a:t>2000 (1+i’) </a:t>
            </a:r>
            <a:r>
              <a:rPr lang="en-US" b="1" baseline="30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3933.75</a:t>
            </a:r>
            <a:endParaRPr lang="en-AU" b="1" dirty="0" smtClean="0">
              <a:effectLst/>
              <a:latin typeface="Times New Roman" panose="02020603050405020304" pitchFamily="18" charset="0"/>
              <a:ea typeface="Times New Roman" panose="02020603050405020304" pitchFamily="18" charset="0"/>
            </a:endParaRPr>
          </a:p>
          <a:p>
            <a:pPr marL="1028700" indent="-342900">
              <a:lnSpc>
                <a:spcPct val="100000"/>
              </a:lnSpc>
            </a:pPr>
            <a:r>
              <a:rPr lang="en-US" b="1" dirty="0" smtClean="0">
                <a:effectLst/>
                <a:latin typeface="Times New Roman" panose="02020603050405020304" pitchFamily="18" charset="0"/>
                <a:ea typeface="Times New Roman" panose="02020603050405020304" pitchFamily="18" charset="0"/>
              </a:rPr>
              <a:t>(1+i’) </a:t>
            </a:r>
            <a:r>
              <a:rPr lang="en-US" b="1" baseline="30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1.966</a:t>
            </a:r>
            <a:endParaRPr lang="en-AU" b="1" dirty="0" smtClean="0">
              <a:effectLst/>
              <a:latin typeface="Times New Roman" panose="02020603050405020304" pitchFamily="18" charset="0"/>
              <a:ea typeface="Times New Roman" panose="02020603050405020304" pitchFamily="18" charset="0"/>
            </a:endParaRPr>
          </a:p>
          <a:p>
            <a:pPr marL="1028700" indent="-342900">
              <a:lnSpc>
                <a:spcPct val="100000"/>
              </a:lnSpc>
            </a:pPr>
            <a:r>
              <a:rPr lang="en-US" b="1" dirty="0">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 25.29% &gt;MARR (acceptable)</a:t>
            </a:r>
            <a:endParaRPr lang="en-AU" b="1" dirty="0" smtClean="0">
              <a:effectLst/>
              <a:latin typeface="Times New Roman" panose="02020603050405020304" pitchFamily="18" charset="0"/>
              <a:ea typeface="Times New Roman" panose="02020603050405020304" pitchFamily="18" charset="0"/>
            </a:endParaRPr>
          </a:p>
          <a:p>
            <a:pPr marL="0" indent="0">
              <a:buNone/>
            </a:pPr>
            <a:endParaRPr lang="en-AU" sz="2400" dirty="0" smtClean="0"/>
          </a:p>
          <a:p>
            <a:pPr marL="0" indent="0">
              <a:buNone/>
            </a:pPr>
            <a:endParaRPr lang="en-US" sz="2400" b="1" u="sng" dirty="0">
              <a:solidFill>
                <a:srgbClr val="00B050"/>
              </a:solidFill>
              <a:latin typeface="Times New Roman" panose="02020603050405020304" pitchFamily="18" charset="0"/>
              <a:ea typeface="Times New Roman" panose="02020603050405020304" pitchFamily="18" charset="0"/>
            </a:endParaRPr>
          </a:p>
        </p:txBody>
      </p:sp>
      <p:sp>
        <p:nvSpPr>
          <p:cNvPr id="5" name="Title 1"/>
          <p:cNvSpPr>
            <a:spLocks noGrp="1"/>
          </p:cNvSpPr>
          <p:nvPr>
            <p:ph type="title"/>
          </p:nvPr>
        </p:nvSpPr>
        <p:spPr>
          <a:xfrm>
            <a:off x="2239992" y="0"/>
            <a:ext cx="6265653"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22127683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type="body" sz="half" idx="1"/>
          </p:nvPr>
        </p:nvSpPr>
        <p:spPr>
          <a:xfrm>
            <a:off x="747622" y="1168880"/>
            <a:ext cx="9276271" cy="5551097"/>
          </a:xfrm>
        </p:spPr>
        <p:txBody>
          <a:bodyPr>
            <a:normAutofit/>
          </a:bodyPr>
          <a:lstStyle/>
          <a:p>
            <a:pPr>
              <a:lnSpc>
                <a:spcPct val="115000"/>
              </a:lnSpc>
            </a:pPr>
            <a:r>
              <a:rPr lang="en-US" b="1" u="sng" dirty="0" smtClean="0">
                <a:effectLst/>
                <a:latin typeface="Times New Roman" panose="02020603050405020304" pitchFamily="18" charset="0"/>
                <a:ea typeface="Times New Roman" panose="02020603050405020304" pitchFamily="18" charset="0"/>
              </a:rPr>
              <a:t>ERR of D</a:t>
            </a:r>
            <a:r>
              <a:rPr lang="en-US" b="1" u="sng" baseline="-25000" dirty="0" smtClean="0">
                <a:effectLst/>
                <a:latin typeface="Times New Roman" panose="02020603050405020304" pitchFamily="18" charset="0"/>
                <a:ea typeface="Times New Roman" panose="02020603050405020304" pitchFamily="18" charset="0"/>
              </a:rPr>
              <a:t>2</a:t>
            </a:r>
            <a:r>
              <a:rPr lang="en-US" b="1" dirty="0" smtClean="0">
                <a:effectLst/>
                <a:latin typeface="Times New Roman" panose="02020603050405020304" pitchFamily="18" charset="0"/>
                <a:ea typeface="Times New Roman" panose="02020603050405020304" pitchFamily="18" charset="0"/>
              </a:rPr>
              <a:t>    </a:t>
            </a:r>
            <a:endParaRPr lang="en-AU" b="1" dirty="0" smtClean="0">
              <a:effectLst/>
              <a:latin typeface="Times New Roman" panose="02020603050405020304" pitchFamily="18" charset="0"/>
              <a:ea typeface="Times New Roman" panose="02020603050405020304" pitchFamily="18" charset="0"/>
            </a:endParaRPr>
          </a:p>
          <a:p>
            <a:pPr marL="342900" lvl="0" indent="-342900">
              <a:lnSpc>
                <a:spcPct val="115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Compound  all cash inflow to the future value </a:t>
            </a:r>
            <a:endParaRPr lang="en-AU" b="1" dirty="0" smtClean="0">
              <a:effectLst/>
              <a:latin typeface="Times New Roman" panose="02020603050405020304" pitchFamily="18" charset="0"/>
              <a:ea typeface="Calibri" panose="020F0502020204030204" pitchFamily="34" charset="0"/>
            </a:endParaRPr>
          </a:p>
          <a:p>
            <a:pPr marL="914400">
              <a:lnSpc>
                <a:spcPct val="115000"/>
              </a:lnSpc>
            </a:pPr>
            <a:r>
              <a:rPr lang="en-US" b="1" dirty="0" smtClean="0">
                <a:effectLst/>
                <a:latin typeface="Times New Roman" panose="02020603050405020304" pitchFamily="18" charset="0"/>
                <a:ea typeface="Times New Roman" panose="02020603050405020304" pitchFamily="18" charset="0"/>
              </a:rPr>
              <a:t>500 (F/P, 15%, 2) +800 (F/P, 15%, 1) + 500 = </a:t>
            </a:r>
            <a:r>
              <a:rPr lang="en-US" b="1" dirty="0" smtClean="0">
                <a:effectLst/>
                <a:latin typeface="Times New Roman" panose="02020603050405020304" pitchFamily="18" charset="0"/>
                <a:ea typeface="Times New Roman" panose="02020603050405020304" pitchFamily="18" charset="0"/>
              </a:rPr>
              <a:t>$2133</a:t>
            </a:r>
            <a:endParaRPr lang="en-AU" b="1" dirty="0" smtClean="0">
              <a:effectLst/>
              <a:latin typeface="Times New Roman" panose="02020603050405020304" pitchFamily="18" charset="0"/>
              <a:ea typeface="Times New Roman" panose="02020603050405020304" pitchFamily="18" charset="0"/>
            </a:endParaRPr>
          </a:p>
          <a:p>
            <a:pPr marL="342900" lvl="0" indent="-342900">
              <a:lnSpc>
                <a:spcPct val="115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Discount all cash outflow to the present value = 1000 </a:t>
            </a:r>
            <a:endParaRPr lang="en-AU" b="1" dirty="0" smtClean="0">
              <a:effectLst/>
              <a:latin typeface="Times New Roman" panose="02020603050405020304" pitchFamily="18" charset="0"/>
              <a:ea typeface="Calibri" panose="020F0502020204030204" pitchFamily="34" charset="0"/>
            </a:endParaRPr>
          </a:p>
          <a:p>
            <a:pPr marL="342900" lvl="0" indent="-342900">
              <a:lnSpc>
                <a:spcPct val="115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Making the equivalence of two equation </a:t>
            </a:r>
            <a:endParaRPr lang="en-AU" b="1" dirty="0" smtClean="0">
              <a:effectLst/>
              <a:latin typeface="Times New Roman" panose="02020603050405020304" pitchFamily="18" charset="0"/>
              <a:ea typeface="Calibri" panose="020F0502020204030204" pitchFamily="34" charset="0"/>
            </a:endParaRPr>
          </a:p>
          <a:p>
            <a:pPr marL="914400">
              <a:lnSpc>
                <a:spcPct val="115000"/>
              </a:lnSpc>
            </a:pPr>
            <a:r>
              <a:rPr lang="en-US" b="1" dirty="0" smtClean="0">
                <a:effectLst/>
                <a:latin typeface="Times New Roman" panose="02020603050405020304" pitchFamily="18" charset="0"/>
                <a:ea typeface="Times New Roman" panose="02020603050405020304" pitchFamily="18" charset="0"/>
              </a:rPr>
              <a:t>1000 (1+i’) </a:t>
            </a:r>
            <a:r>
              <a:rPr lang="en-US" b="1" baseline="30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2133</a:t>
            </a:r>
            <a:endParaRPr lang="en-AU" b="1" dirty="0" smtClean="0">
              <a:effectLst/>
              <a:latin typeface="Times New Roman" panose="02020603050405020304" pitchFamily="18" charset="0"/>
              <a:ea typeface="Times New Roman" panose="02020603050405020304" pitchFamily="18" charset="0"/>
            </a:endParaRPr>
          </a:p>
          <a:p>
            <a:pPr marL="914400">
              <a:lnSpc>
                <a:spcPct val="115000"/>
              </a:lnSpc>
            </a:pPr>
            <a:r>
              <a:rPr lang="en-US" b="1" dirty="0" smtClean="0">
                <a:effectLst/>
                <a:latin typeface="Times New Roman" panose="02020603050405020304" pitchFamily="18" charset="0"/>
                <a:ea typeface="Times New Roman" panose="02020603050405020304" pitchFamily="18" charset="0"/>
              </a:rPr>
              <a:t>(1+i) </a:t>
            </a:r>
            <a:r>
              <a:rPr lang="en-US" b="1" baseline="30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2.133</a:t>
            </a:r>
            <a:endParaRPr lang="en-AU" b="1" dirty="0" smtClean="0">
              <a:effectLst/>
              <a:latin typeface="Times New Roman" panose="02020603050405020304" pitchFamily="18" charset="0"/>
              <a:ea typeface="Times New Roman" panose="02020603050405020304" pitchFamily="18" charset="0"/>
            </a:endParaRPr>
          </a:p>
          <a:p>
            <a:pPr marL="914400">
              <a:lnSpc>
                <a:spcPct val="115000"/>
              </a:lnSpc>
            </a:pPr>
            <a:r>
              <a:rPr lang="en-US" b="1" dirty="0" err="1">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 28.72% &gt;MARR (acceptable)</a:t>
            </a:r>
            <a:endParaRPr lang="en-AU" b="1" dirty="0" smtClean="0">
              <a:effectLst/>
              <a:latin typeface="Times New Roman" panose="02020603050405020304" pitchFamily="18" charset="0"/>
              <a:ea typeface="Times New Roman" panose="02020603050405020304" pitchFamily="18" charset="0"/>
            </a:endParaRPr>
          </a:p>
          <a:p>
            <a:endParaRPr lang="en-AU" dirty="0" smtClean="0"/>
          </a:p>
          <a:p>
            <a:pPr marL="0" indent="0">
              <a:buNone/>
            </a:pPr>
            <a:endParaRPr lang="en-US" dirty="0"/>
          </a:p>
        </p:txBody>
      </p:sp>
      <p:sp>
        <p:nvSpPr>
          <p:cNvPr id="6" name="Title 1"/>
          <p:cNvSpPr>
            <a:spLocks noGrp="1"/>
          </p:cNvSpPr>
          <p:nvPr>
            <p:ph type="title"/>
          </p:nvPr>
        </p:nvSpPr>
        <p:spPr>
          <a:xfrm>
            <a:off x="1515373" y="25880"/>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1383408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480867" y="1772730"/>
            <a:ext cx="8560279" cy="4525963"/>
          </a:xfrm>
        </p:spPr>
        <p:txBody>
          <a:bodyPr>
            <a:normAutofit fontScale="92500" lnSpcReduction="20000"/>
          </a:bodyPr>
          <a:lstStyle/>
          <a:p>
            <a:r>
              <a:rPr lang="en-US" b="1" u="sng" dirty="0" smtClean="0">
                <a:effectLst/>
                <a:latin typeface="Times New Roman" panose="02020603050405020304" pitchFamily="18" charset="0"/>
                <a:ea typeface="Times New Roman" panose="02020603050405020304" pitchFamily="18" charset="0"/>
              </a:rPr>
              <a:t>ERR of D</a:t>
            </a:r>
            <a:r>
              <a:rPr lang="en-US" b="1" u="sng" baseline="-25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a:t>
            </a:r>
            <a:endParaRPr lang="en-AU" b="1" dirty="0" smtClean="0">
              <a:effectLst/>
              <a:latin typeface="Times New Roman" panose="02020603050405020304" pitchFamily="18" charset="0"/>
              <a:ea typeface="Times New Roman" panose="02020603050405020304" pitchFamily="18" charset="0"/>
            </a:endParaRPr>
          </a:p>
          <a:p>
            <a:pPr marL="342900" lvl="0" indent="-342900">
              <a:lnSpc>
                <a:spcPct val="115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Compound  all cash inflow to the future value </a:t>
            </a:r>
            <a:endParaRPr lang="en-AU" b="1" dirty="0" smtClean="0">
              <a:effectLst/>
              <a:latin typeface="Times New Roman" panose="02020603050405020304" pitchFamily="18" charset="0"/>
              <a:ea typeface="Calibri" panose="020F0502020204030204" pitchFamily="34" charset="0"/>
            </a:endParaRPr>
          </a:p>
          <a:p>
            <a:pPr marL="685800" indent="0">
              <a:lnSpc>
                <a:spcPct val="115000"/>
              </a:lnSpc>
              <a:buNone/>
            </a:pPr>
            <a:r>
              <a:rPr lang="en-US" b="1" dirty="0" smtClean="0">
                <a:effectLst/>
                <a:latin typeface="Times New Roman" panose="02020603050405020304" pitchFamily="18" charset="0"/>
                <a:ea typeface="Times New Roman" panose="02020603050405020304" pitchFamily="18" charset="0"/>
              </a:rPr>
              <a:t> 1500 (F/P, 15%, 2) + 2000 (F/P, 15%, 1) + 1000 </a:t>
            </a:r>
          </a:p>
          <a:p>
            <a:pPr marL="685800" indent="0">
              <a:lnSpc>
                <a:spcPct val="115000"/>
              </a:lnSpc>
              <a:buNone/>
            </a:pPr>
            <a:r>
              <a:rPr lang="en-US" b="1" dirty="0" smtClean="0">
                <a:effectLst/>
                <a:latin typeface="Times New Roman" panose="02020603050405020304" pitchFamily="18" charset="0"/>
                <a:ea typeface="Times New Roman" panose="02020603050405020304" pitchFamily="18" charset="0"/>
              </a:rPr>
              <a:t>= $ 5283.75</a:t>
            </a:r>
            <a:endParaRPr lang="en-AU" b="1" dirty="0" smtClean="0">
              <a:effectLst/>
              <a:latin typeface="Times New Roman" panose="02020603050405020304" pitchFamily="18" charset="0"/>
              <a:ea typeface="Times New Roman" panose="02020603050405020304" pitchFamily="18" charset="0"/>
            </a:endParaRPr>
          </a:p>
          <a:p>
            <a:pPr marL="342900" lvl="0" indent="-342900">
              <a:lnSpc>
                <a:spcPct val="115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Discount all cash outflow to the present value = 3000 </a:t>
            </a:r>
            <a:endParaRPr lang="en-AU" b="1" dirty="0" smtClean="0">
              <a:effectLst/>
              <a:latin typeface="Times New Roman" panose="02020603050405020304" pitchFamily="18" charset="0"/>
              <a:ea typeface="Calibri" panose="020F0502020204030204" pitchFamily="34" charset="0"/>
            </a:endParaRPr>
          </a:p>
          <a:p>
            <a:pPr marL="342900" lvl="0" indent="-342900">
              <a:lnSpc>
                <a:spcPct val="115000"/>
              </a:lnSpc>
              <a:buFont typeface="Times New Roman" panose="02020603050405020304" pitchFamily="18" charset="0"/>
              <a:buChar char="-"/>
            </a:pPr>
            <a:r>
              <a:rPr lang="en-US" b="1" dirty="0" smtClean="0">
                <a:effectLst/>
                <a:latin typeface="Times New Roman" panose="02020603050405020304" pitchFamily="18" charset="0"/>
                <a:ea typeface="Calibri" panose="020F0502020204030204" pitchFamily="34" charset="0"/>
              </a:rPr>
              <a:t>Making the equivalence of two equation </a:t>
            </a:r>
            <a:endParaRPr lang="en-AU" b="1" dirty="0" smtClean="0">
              <a:effectLst/>
              <a:latin typeface="Times New Roman" panose="02020603050405020304" pitchFamily="18" charset="0"/>
              <a:ea typeface="Calibri" panose="020F0502020204030204" pitchFamily="34" charset="0"/>
            </a:endParaRPr>
          </a:p>
          <a:p>
            <a:pPr marL="914400">
              <a:lnSpc>
                <a:spcPct val="115000"/>
              </a:lnSpc>
            </a:pPr>
            <a:r>
              <a:rPr lang="en-US" b="1" dirty="0" smtClean="0">
                <a:effectLst/>
                <a:latin typeface="Times New Roman" panose="02020603050405020304" pitchFamily="18" charset="0"/>
                <a:ea typeface="Times New Roman" panose="02020603050405020304" pitchFamily="18" charset="0"/>
              </a:rPr>
              <a:t>3000 (1+i’) </a:t>
            </a:r>
            <a:r>
              <a:rPr lang="en-US" b="1" baseline="30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5283.75</a:t>
            </a:r>
            <a:endParaRPr lang="en-AU" b="1" dirty="0" smtClean="0">
              <a:effectLst/>
              <a:latin typeface="Times New Roman" panose="02020603050405020304" pitchFamily="18" charset="0"/>
              <a:ea typeface="Times New Roman" panose="02020603050405020304" pitchFamily="18" charset="0"/>
            </a:endParaRPr>
          </a:p>
          <a:p>
            <a:pPr marL="914400">
              <a:lnSpc>
                <a:spcPct val="115000"/>
              </a:lnSpc>
            </a:pPr>
            <a:r>
              <a:rPr lang="en-US" b="1" dirty="0" smtClean="0">
                <a:effectLst/>
                <a:latin typeface="Times New Roman" panose="02020603050405020304" pitchFamily="18" charset="0"/>
                <a:ea typeface="Times New Roman" panose="02020603050405020304" pitchFamily="18" charset="0"/>
              </a:rPr>
              <a:t>(1+i’) </a:t>
            </a:r>
            <a:r>
              <a:rPr lang="en-US" b="1" baseline="30000" dirty="0" smtClean="0">
                <a:effectLst/>
                <a:latin typeface="Times New Roman" panose="02020603050405020304" pitchFamily="18" charset="0"/>
                <a:ea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rPr>
              <a:t> = 1.76</a:t>
            </a:r>
            <a:endParaRPr lang="en-AU" b="1" dirty="0" smtClean="0">
              <a:effectLst/>
              <a:latin typeface="Times New Roman" panose="02020603050405020304" pitchFamily="18" charset="0"/>
              <a:ea typeface="Times New Roman" panose="02020603050405020304" pitchFamily="18" charset="0"/>
            </a:endParaRPr>
          </a:p>
          <a:p>
            <a:pPr marL="914400">
              <a:lnSpc>
                <a:spcPct val="115000"/>
              </a:lnSpc>
            </a:pPr>
            <a:r>
              <a:rPr lang="en-US" b="1" dirty="0" err="1">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 20.76% &gt;MARR (acceptable)</a:t>
            </a:r>
            <a:endParaRPr lang="en-AU" b="1" dirty="0" smtClean="0">
              <a:effectLst/>
              <a:latin typeface="Times New Roman" panose="02020603050405020304" pitchFamily="18" charset="0"/>
              <a:ea typeface="Times New Roman" panose="02020603050405020304" pitchFamily="18" charset="0"/>
            </a:endParaRPr>
          </a:p>
          <a:p>
            <a:pPr marL="0" indent="0">
              <a:buNone/>
            </a:pPr>
            <a:endParaRPr lang="en-US" dirty="0"/>
          </a:p>
        </p:txBody>
      </p:sp>
      <p:sp>
        <p:nvSpPr>
          <p:cNvPr id="5" name="Title 1"/>
          <p:cNvSpPr>
            <a:spLocks noGrp="1"/>
          </p:cNvSpPr>
          <p:nvPr>
            <p:ph type="title"/>
          </p:nvPr>
        </p:nvSpPr>
        <p:spPr>
          <a:xfrm>
            <a:off x="1480867" y="395408"/>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26249508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704491" y="1298277"/>
            <a:ext cx="9854242" cy="5007632"/>
          </a:xfrm>
        </p:spPr>
        <p:txBody>
          <a:bodyPr>
            <a:normAutofit/>
          </a:bodyPr>
          <a:lstStyle/>
          <a:p>
            <a:pPr marL="0" indent="0" algn="just">
              <a:buNone/>
            </a:pPr>
            <a:r>
              <a:rPr lang="en-US" b="1" dirty="0">
                <a:solidFill>
                  <a:srgbClr val="C00000"/>
                </a:solidFill>
                <a:latin typeface="Times New Roman" panose="02020603050405020304" pitchFamily="18" charset="0"/>
                <a:cs typeface="Times New Roman" panose="02020603050405020304" pitchFamily="18" charset="0"/>
              </a:rPr>
              <a:t>Performing Incremental Analysis </a:t>
            </a: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Select </a:t>
            </a:r>
            <a:r>
              <a:rPr lang="en-US" b="1" dirty="0">
                <a:latin typeface="Times New Roman" panose="02020603050405020304" pitchFamily="18" charset="0"/>
                <a:cs typeface="Times New Roman" panose="02020603050405020304" pitchFamily="18" charset="0"/>
              </a:rPr>
              <a:t>D</a:t>
            </a:r>
            <a:r>
              <a:rPr lang="en-US" b="1" baseline="-25000"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as the base alternative because it has the lower initial cost </a:t>
            </a:r>
            <a:r>
              <a:rPr lang="en-US" b="1" dirty="0" smtClean="0">
                <a:latin typeface="Times New Roman" panose="02020603050405020304" pitchFamily="18" charset="0"/>
                <a:cs typeface="Times New Roman" panose="02020603050405020304" pitchFamily="18" charset="0"/>
              </a:rPr>
              <a:t>($1000</a:t>
            </a:r>
            <a:r>
              <a:rPr lang="en-US" b="1" dirty="0">
                <a:latin typeface="Times New Roman" panose="02020603050405020304" pitchFamily="18" charset="0"/>
                <a:cs typeface="Times New Roman" panose="02020603050405020304" pitchFamily="18" charset="0"/>
              </a:rPr>
              <a:t>).</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Compare D</a:t>
            </a:r>
            <a:r>
              <a:rPr lang="en-US" b="1" baseline="-25000" dirty="0">
                <a:latin typeface="Times New Roman" panose="02020603050405020304" pitchFamily="18" charset="0"/>
                <a:cs typeface="Times New Roman" panose="02020603050405020304" pitchFamily="18" charset="0"/>
              </a:rPr>
              <a:t>1</a:t>
            </a:r>
            <a:r>
              <a:rPr lang="en-US" b="1" dirty="0">
                <a:latin typeface="Times New Roman" panose="02020603050405020304" pitchFamily="18" charset="0"/>
                <a:cs typeface="Times New Roman" panose="02020603050405020304" pitchFamily="18" charset="0"/>
              </a:rPr>
              <a:t> with base alternative D</a:t>
            </a:r>
            <a:r>
              <a:rPr lang="en-US" b="1" baseline="-25000"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which is the next higher initial cost </a:t>
            </a:r>
            <a:r>
              <a:rPr lang="en-US" b="1" dirty="0" smtClean="0">
                <a:latin typeface="Times New Roman" panose="02020603050405020304" pitchFamily="18" charset="0"/>
                <a:cs typeface="Times New Roman" panose="02020603050405020304" pitchFamily="18" charset="0"/>
              </a:rPr>
              <a:t>($2000</a:t>
            </a:r>
            <a:r>
              <a:rPr lang="en-US" b="1" dirty="0">
                <a:latin typeface="Times New Roman" panose="02020603050405020304" pitchFamily="18" charset="0"/>
                <a:cs typeface="Times New Roman" panose="02020603050405020304" pitchFamily="18" charset="0"/>
              </a:rPr>
              <a:t>). </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Calculate the incremental cost and incremental benefits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D</a:t>
            </a:r>
            <a:r>
              <a:rPr lang="en-US" b="1" baseline="-25000" dirty="0">
                <a:latin typeface="Times New Roman" panose="02020603050405020304" pitchFamily="18" charset="0"/>
                <a:cs typeface="Times New Roman" panose="02020603050405020304" pitchFamily="18" charset="0"/>
              </a:rPr>
              <a:t>1</a:t>
            </a:r>
            <a:r>
              <a:rPr lang="en-US" b="1" dirty="0">
                <a:latin typeface="Times New Roman" panose="02020603050405020304" pitchFamily="18" charset="0"/>
                <a:cs typeface="Times New Roman" panose="02020603050405020304" pitchFamily="18" charset="0"/>
              </a:rPr>
              <a:t>-D</a:t>
            </a:r>
            <a:r>
              <a:rPr lang="en-US" b="1" baseline="-25000"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Calculate the </a:t>
            </a:r>
            <a:r>
              <a:rPr lang="en-US" b="1" dirty="0" smtClean="0">
                <a:latin typeface="Times New Roman" panose="02020603050405020304" pitchFamily="18" charset="0"/>
                <a:cs typeface="Times New Roman" panose="02020603050405020304" pitchFamily="18" charset="0"/>
              </a:rPr>
              <a:t>IRR </a:t>
            </a:r>
            <a:r>
              <a:rPr lang="en-US" b="1" dirty="0">
                <a:latin typeface="Times New Roman" panose="02020603050405020304" pitchFamily="18" charset="0"/>
                <a:cs typeface="Times New Roman" panose="02020603050405020304" pitchFamily="18" charset="0"/>
              </a:rPr>
              <a:t>of the incremental cash flow.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-1,000 +700 (P/F,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1) +500 (P/F,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2) + 300 (P/F,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3) </a:t>
            </a:r>
            <a:r>
              <a:rPr lang="en-US" b="1" dirty="0" smtClean="0">
                <a:latin typeface="Times New Roman" panose="02020603050405020304" pitchFamily="18" charset="0"/>
                <a:cs typeface="Times New Roman" panose="02020603050405020304" pitchFamily="18" charset="0"/>
              </a:rPr>
              <a:t>= 0</a:t>
            </a:r>
            <a:endParaRPr 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27.61 &gt;15% (MARR) </a:t>
            </a:r>
          </a:p>
        </p:txBody>
      </p:sp>
      <p:sp>
        <p:nvSpPr>
          <p:cNvPr id="5" name="Title 1"/>
          <p:cNvSpPr>
            <a:spLocks noGrp="1"/>
          </p:cNvSpPr>
          <p:nvPr>
            <p:ph type="title"/>
          </p:nvPr>
        </p:nvSpPr>
        <p:spPr>
          <a:xfrm>
            <a:off x="1480868" y="317770"/>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31121710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928775" y="1651960"/>
            <a:ext cx="9284899" cy="4774720"/>
          </a:xfrm>
        </p:spPr>
        <p:txBody>
          <a:bodyPr>
            <a:normAutofit/>
          </a:bodyPr>
          <a:lstStyle/>
          <a:p>
            <a:pPr marL="0" indent="0" algn="just">
              <a:buNone/>
            </a:pPr>
            <a:r>
              <a:rPr lang="en-US" b="1" dirty="0" smtClean="0">
                <a:solidFill>
                  <a:srgbClr val="C00000"/>
                </a:solidFill>
                <a:latin typeface="Times New Roman" panose="02020603050405020304" pitchFamily="18" charset="0"/>
                <a:cs typeface="Times New Roman" panose="02020603050405020304" pitchFamily="18" charset="0"/>
              </a:rPr>
              <a:t>Performing Incremental Analysis (Cont’d…) </a:t>
            </a: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Eliminate </a:t>
            </a:r>
            <a:r>
              <a:rPr lang="en-US" b="1" dirty="0">
                <a:latin typeface="Times New Roman" panose="02020603050405020304" pitchFamily="18" charset="0"/>
                <a:cs typeface="Times New Roman" panose="02020603050405020304" pitchFamily="18" charset="0"/>
              </a:rPr>
              <a:t>D2 from the consideration because alternative D1 gives the higher return. </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Select D1 as the base alternative which initial cost is lower than the next remaining alternative D3. </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Compare alternative D1 with D3 and compute incremental cash flow. (D3-D1)</a:t>
            </a: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Calculate the IRR of the D3-D1</a:t>
            </a:r>
            <a:r>
              <a:rPr lang="en-US" b="1" dirty="0" smtClean="0">
                <a:latin typeface="Times New Roman" panose="02020603050405020304" pitchFamily="18" charset="0"/>
                <a:cs typeface="Times New Roman" panose="02020603050405020304" pitchFamily="18" charset="0"/>
              </a:rPr>
              <a:t>.</a:t>
            </a:r>
          </a:p>
          <a:p>
            <a:pPr marL="0" indent="0">
              <a:buNone/>
            </a:pPr>
            <a:endParaRPr lang="en-US" dirty="0" smtClean="0"/>
          </a:p>
          <a:p>
            <a:endParaRPr lang="en-US" dirty="0"/>
          </a:p>
        </p:txBody>
      </p:sp>
      <p:sp>
        <p:nvSpPr>
          <p:cNvPr id="5" name="Title 1"/>
          <p:cNvSpPr>
            <a:spLocks noGrp="1"/>
          </p:cNvSpPr>
          <p:nvPr>
            <p:ph type="title"/>
          </p:nvPr>
        </p:nvSpPr>
        <p:spPr>
          <a:xfrm>
            <a:off x="1429109" y="421288"/>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20383981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291086" y="1212013"/>
            <a:ext cx="9017479" cy="4525963"/>
          </a:xfrm>
        </p:spPr>
        <p:txBody>
          <a:bodyPr/>
          <a:lstStyle/>
          <a:p>
            <a:pPr marL="0" indent="0">
              <a:buNone/>
            </a:pPr>
            <a:r>
              <a:rPr lang="en-US" sz="2400" b="1" dirty="0" smtClean="0">
                <a:effectLst/>
                <a:latin typeface="Times New Roman" panose="02020603050405020304" pitchFamily="18" charset="0"/>
                <a:ea typeface="Times New Roman" panose="02020603050405020304" pitchFamily="18" charset="0"/>
              </a:rPr>
              <a:t>Performing the Incremental Analysis (Base Alternative as D2)</a:t>
            </a:r>
          </a:p>
          <a:p>
            <a:pPr marL="0" indent="0">
              <a:buNone/>
            </a:pPr>
            <a:r>
              <a:rPr lang="en-US" b="1" u="sng" dirty="0" smtClean="0">
                <a:solidFill>
                  <a:srgbClr val="C00000"/>
                </a:solidFill>
                <a:effectLst/>
                <a:latin typeface="Times New Roman" panose="02020603050405020304" pitchFamily="18" charset="0"/>
                <a:ea typeface="Times New Roman" panose="02020603050405020304" pitchFamily="18" charset="0"/>
              </a:rPr>
              <a:t>Incremental IRR</a:t>
            </a:r>
            <a:endParaRPr lang="en-US" b="1" dirty="0"/>
          </a:p>
        </p:txBody>
      </p:sp>
      <p:sp>
        <p:nvSpPr>
          <p:cNvPr id="5" name="Title 1"/>
          <p:cNvSpPr>
            <a:spLocks noGrp="1"/>
          </p:cNvSpPr>
          <p:nvPr>
            <p:ph type="title"/>
          </p:nvPr>
        </p:nvSpPr>
        <p:spPr>
          <a:xfrm>
            <a:off x="1515374" y="369529"/>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graphicFrame>
        <p:nvGraphicFramePr>
          <p:cNvPr id="6" name="Content Placeholder 5">
            <a:extLst>
              <a:ext uri="{FF2B5EF4-FFF2-40B4-BE49-F238E27FC236}">
                <a16:creationId xmlns:a16="http://schemas.microsoft.com/office/drawing/2014/main" xmlns="" id="{5C326342-5F45-43DF-8C2C-B4FE1E0E1D60}"/>
              </a:ext>
            </a:extLst>
          </p:cNvPr>
          <p:cNvGraphicFramePr>
            <a:graphicFrameLocks noGrp="1"/>
          </p:cNvGraphicFramePr>
          <p:nvPr>
            <p:ph sz="half" idx="2"/>
            <p:extLst>
              <p:ext uri="{D42A27DB-BD31-4B8C-83A1-F6EECF244321}">
                <p14:modId xmlns:p14="http://schemas.microsoft.com/office/powerpoint/2010/main" val="4136057676"/>
              </p:ext>
            </p:extLst>
          </p:nvPr>
        </p:nvGraphicFramePr>
        <p:xfrm>
          <a:off x="1579218" y="2207932"/>
          <a:ext cx="2164522" cy="2834640"/>
        </p:xfrm>
        <a:graphic>
          <a:graphicData uri="http://schemas.openxmlformats.org/drawingml/2006/table">
            <a:tbl>
              <a:tblPr firstRow="1" bandRow="1">
                <a:tableStyleId>{616DA210-FB5B-4158-B5E0-FEB733F419BA}</a:tableStyleId>
              </a:tblPr>
              <a:tblGrid>
                <a:gridCol w="2164522">
                  <a:extLst>
                    <a:ext uri="{9D8B030D-6E8A-4147-A177-3AD203B41FA5}">
                      <a16:colId xmlns:a16="http://schemas.microsoft.com/office/drawing/2014/main" xmlns="" val="1220563060"/>
                    </a:ext>
                  </a:extLst>
                </a:gridCol>
              </a:tblGrid>
              <a:tr h="370840">
                <a:tc>
                  <a:txBody>
                    <a:bodyPr/>
                    <a:lstStyle/>
                    <a:p>
                      <a:pPr algn="ctr"/>
                      <a:r>
                        <a:rPr lang="en-US" sz="2000" b="1" dirty="0">
                          <a:effectLst/>
                          <a:latin typeface="Times New Roman" panose="02020603050405020304" pitchFamily="18" charset="0"/>
                          <a:cs typeface="Times New Roman" panose="02020603050405020304" pitchFamily="18" charset="0"/>
                        </a:rPr>
                        <a:t>EOY</a:t>
                      </a:r>
                      <a:endParaRPr lang="en-AU"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6296722"/>
                  </a:ext>
                </a:extLst>
              </a:tr>
              <a:tr h="370840">
                <a:tc>
                  <a:txBody>
                    <a:bodyPr/>
                    <a:lstStyle/>
                    <a:p>
                      <a:pPr algn="ctr"/>
                      <a:r>
                        <a:rPr lang="en-US" sz="2000" b="1" dirty="0">
                          <a:effectLst/>
                          <a:latin typeface="Times New Roman" panose="02020603050405020304" pitchFamily="18" charset="0"/>
                          <a:cs typeface="Times New Roman" panose="02020603050405020304" pitchFamily="18" charset="0"/>
                        </a:rPr>
                        <a:t>0</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755751428"/>
                  </a:ext>
                </a:extLst>
              </a:tr>
              <a:tr h="370840">
                <a:tc>
                  <a:txBody>
                    <a:bodyPr/>
                    <a:lstStyle/>
                    <a:p>
                      <a:pPr algn="ctr"/>
                      <a:r>
                        <a:rPr lang="en-US" sz="2000" b="1" dirty="0">
                          <a:effectLst/>
                          <a:latin typeface="Times New Roman" panose="02020603050405020304" pitchFamily="18" charset="0"/>
                          <a:cs typeface="Times New Roman" panose="02020603050405020304" pitchFamily="18" charset="0"/>
                        </a:rPr>
                        <a:t>1</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399411466"/>
                  </a:ext>
                </a:extLst>
              </a:tr>
              <a:tr h="370840">
                <a:tc>
                  <a:txBody>
                    <a:bodyPr/>
                    <a:lstStyle/>
                    <a:p>
                      <a:pPr algn="ctr"/>
                      <a:r>
                        <a:rPr lang="en-US" sz="2000" b="1" dirty="0">
                          <a:effectLst/>
                          <a:latin typeface="Times New Roman" panose="02020603050405020304" pitchFamily="18" charset="0"/>
                          <a:cs typeface="Times New Roman" panose="02020603050405020304" pitchFamily="18" charset="0"/>
                        </a:rPr>
                        <a:t>2</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651667376"/>
                  </a:ext>
                </a:extLst>
              </a:tr>
              <a:tr h="370840">
                <a:tc>
                  <a:txBody>
                    <a:bodyPr/>
                    <a:lstStyle/>
                    <a:p>
                      <a:pPr algn="ctr"/>
                      <a:r>
                        <a:rPr lang="en-US" sz="2000" b="1" dirty="0">
                          <a:effectLst/>
                          <a:latin typeface="Times New Roman" panose="02020603050405020304" pitchFamily="18" charset="0"/>
                          <a:cs typeface="Times New Roman" panose="02020603050405020304" pitchFamily="18" charset="0"/>
                        </a:rPr>
                        <a:t>3</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314923485"/>
                  </a:ext>
                </a:extLst>
              </a:tr>
              <a:tr h="370840">
                <a:tc>
                  <a:txBody>
                    <a:bodyPr/>
                    <a:lstStyle/>
                    <a:p>
                      <a:pPr algn="ctr"/>
                      <a:r>
                        <a:rPr lang="en-US" sz="2000" b="1" dirty="0">
                          <a:effectLst/>
                          <a:latin typeface="Times New Roman" panose="02020603050405020304" pitchFamily="18" charset="0"/>
                          <a:cs typeface="Times New Roman" panose="02020603050405020304" pitchFamily="18" charset="0"/>
                        </a:rPr>
                        <a:t>Incremental IRR</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743696093"/>
                  </a:ext>
                </a:extLst>
              </a:tr>
              <a:tr h="370840">
                <a:tc>
                  <a:txBody>
                    <a:bodyPr/>
                    <a:lstStyle/>
                    <a:p>
                      <a:pPr algn="ctr"/>
                      <a:r>
                        <a:rPr lang="en-US" sz="2000" b="1" dirty="0">
                          <a:effectLst/>
                          <a:latin typeface="Times New Roman" panose="02020603050405020304" pitchFamily="18" charset="0"/>
                          <a:cs typeface="Times New Roman" panose="02020603050405020304" pitchFamily="18" charset="0"/>
                        </a:rPr>
                        <a:t>Is increment justified</a:t>
                      </a:r>
                      <a:endParaRPr lang="en-A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01325913"/>
                  </a:ext>
                </a:extLst>
              </a:tr>
            </a:tbl>
          </a:graphicData>
        </a:graphic>
      </p:graphicFrame>
      <p:graphicFrame>
        <p:nvGraphicFramePr>
          <p:cNvPr id="7" name="Table 6">
            <a:extLst>
              <a:ext uri="{FF2B5EF4-FFF2-40B4-BE49-F238E27FC236}">
                <a16:creationId xmlns:a16="http://schemas.microsoft.com/office/drawing/2014/main" xmlns="" id="{559E9E37-AEE2-4EF5-8BFF-690F28F52364}"/>
              </a:ext>
            </a:extLst>
          </p:cNvPr>
          <p:cNvGraphicFramePr>
            <a:graphicFrameLocks noGrp="1"/>
          </p:cNvGraphicFramePr>
          <p:nvPr>
            <p:extLst>
              <p:ext uri="{D42A27DB-BD31-4B8C-83A1-F6EECF244321}">
                <p14:modId xmlns:p14="http://schemas.microsoft.com/office/powerpoint/2010/main" val="1308463310"/>
              </p:ext>
            </p:extLst>
          </p:nvPr>
        </p:nvGraphicFramePr>
        <p:xfrm>
          <a:off x="3743740" y="2207932"/>
          <a:ext cx="2164522" cy="2595880"/>
        </p:xfrm>
        <a:graphic>
          <a:graphicData uri="http://schemas.openxmlformats.org/drawingml/2006/table">
            <a:tbl>
              <a:tblPr firstRow="1" bandRow="1">
                <a:tableStyleId>{616DA210-FB5B-4158-B5E0-FEB733F419BA}</a:tableStyleId>
              </a:tblPr>
              <a:tblGrid>
                <a:gridCol w="2164522">
                  <a:extLst>
                    <a:ext uri="{9D8B030D-6E8A-4147-A177-3AD203B41FA5}">
                      <a16:colId xmlns:a16="http://schemas.microsoft.com/office/drawing/2014/main" xmlns="" val="2711064697"/>
                    </a:ext>
                  </a:extLst>
                </a:gridCol>
              </a:tblGrid>
              <a:tr h="370840">
                <a:tc>
                  <a:txBody>
                    <a:bodyPr/>
                    <a:lstStyle/>
                    <a:p>
                      <a:pPr algn="ctr"/>
                      <a:r>
                        <a:rPr lang="en-US" sz="2000" b="1" kern="1200" dirty="0">
                          <a:effectLst/>
                          <a:latin typeface="Times New Roman" panose="02020603050405020304" pitchFamily="18" charset="0"/>
                          <a:cs typeface="Times New Roman" panose="02020603050405020304" pitchFamily="18" charset="0"/>
                        </a:rPr>
                        <a:t>D2</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857222191"/>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-1000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361924851"/>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800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521863422"/>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500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056081046"/>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500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489052593"/>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40. 76%</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172272585"/>
                  </a:ext>
                </a:extLst>
              </a:tr>
              <a:tr h="370840">
                <a:tc>
                  <a:txBody>
                    <a:bodyPr/>
                    <a:lstStyle/>
                    <a:p>
                      <a:pPr algn="ct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225375654"/>
                  </a:ext>
                </a:extLst>
              </a:tr>
            </a:tbl>
          </a:graphicData>
        </a:graphic>
      </p:graphicFrame>
      <p:graphicFrame>
        <p:nvGraphicFramePr>
          <p:cNvPr id="8" name="Table 7">
            <a:extLst>
              <a:ext uri="{FF2B5EF4-FFF2-40B4-BE49-F238E27FC236}">
                <a16:creationId xmlns:a16="http://schemas.microsoft.com/office/drawing/2014/main" xmlns="" id="{1520C98A-8C7C-4787-AA2C-BC1D5E6DC438}"/>
              </a:ext>
            </a:extLst>
          </p:cNvPr>
          <p:cNvGraphicFramePr>
            <a:graphicFrameLocks noGrp="1"/>
          </p:cNvGraphicFramePr>
          <p:nvPr>
            <p:extLst>
              <p:ext uri="{D42A27DB-BD31-4B8C-83A1-F6EECF244321}">
                <p14:modId xmlns:p14="http://schemas.microsoft.com/office/powerpoint/2010/main" val="1963453039"/>
              </p:ext>
            </p:extLst>
          </p:nvPr>
        </p:nvGraphicFramePr>
        <p:xfrm>
          <a:off x="5908262" y="2207932"/>
          <a:ext cx="2164522" cy="2595880"/>
        </p:xfrm>
        <a:graphic>
          <a:graphicData uri="http://schemas.openxmlformats.org/drawingml/2006/table">
            <a:tbl>
              <a:tblPr firstRow="1" bandRow="1">
                <a:tableStyleId>{616DA210-FB5B-4158-B5E0-FEB733F419BA}</a:tableStyleId>
              </a:tblPr>
              <a:tblGrid>
                <a:gridCol w="2164522">
                  <a:extLst>
                    <a:ext uri="{9D8B030D-6E8A-4147-A177-3AD203B41FA5}">
                      <a16:colId xmlns:a16="http://schemas.microsoft.com/office/drawing/2014/main" xmlns="" val="2711064697"/>
                    </a:ext>
                  </a:extLst>
                </a:gridCol>
              </a:tblGrid>
              <a:tr h="370840">
                <a:tc>
                  <a:txBody>
                    <a:bodyPr/>
                    <a:lstStyle/>
                    <a:p>
                      <a:pPr algn="ctr"/>
                      <a:r>
                        <a:rPr lang="en-US" sz="2000" b="1" kern="1200" dirty="0">
                          <a:effectLst/>
                          <a:latin typeface="Times New Roman" panose="02020603050405020304" pitchFamily="18" charset="0"/>
                          <a:cs typeface="Times New Roman" panose="02020603050405020304" pitchFamily="18" charset="0"/>
                        </a:rPr>
                        <a:t>D1-D2</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857222191"/>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-1000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361924851"/>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700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521863422"/>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500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056081046"/>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300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489052593"/>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27.61%</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172272585"/>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Yes </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225375654"/>
                  </a:ext>
                </a:extLst>
              </a:tr>
            </a:tbl>
          </a:graphicData>
        </a:graphic>
      </p:graphicFrame>
      <p:graphicFrame>
        <p:nvGraphicFramePr>
          <p:cNvPr id="9" name="Table 8">
            <a:extLst>
              <a:ext uri="{FF2B5EF4-FFF2-40B4-BE49-F238E27FC236}">
                <a16:creationId xmlns:a16="http://schemas.microsoft.com/office/drawing/2014/main" xmlns="" id="{A103E31B-A085-4F30-8CA5-8A29AC94933A}"/>
              </a:ext>
            </a:extLst>
          </p:cNvPr>
          <p:cNvGraphicFramePr>
            <a:graphicFrameLocks noGrp="1"/>
          </p:cNvGraphicFramePr>
          <p:nvPr>
            <p:extLst>
              <p:ext uri="{D42A27DB-BD31-4B8C-83A1-F6EECF244321}">
                <p14:modId xmlns:p14="http://schemas.microsoft.com/office/powerpoint/2010/main" val="222268072"/>
              </p:ext>
            </p:extLst>
          </p:nvPr>
        </p:nvGraphicFramePr>
        <p:xfrm>
          <a:off x="8072784" y="2207932"/>
          <a:ext cx="2164522" cy="2595880"/>
        </p:xfrm>
        <a:graphic>
          <a:graphicData uri="http://schemas.openxmlformats.org/drawingml/2006/table">
            <a:tbl>
              <a:tblPr firstRow="1" bandRow="1">
                <a:tableStyleId>{616DA210-FB5B-4158-B5E0-FEB733F419BA}</a:tableStyleId>
              </a:tblPr>
              <a:tblGrid>
                <a:gridCol w="2164522">
                  <a:extLst>
                    <a:ext uri="{9D8B030D-6E8A-4147-A177-3AD203B41FA5}">
                      <a16:colId xmlns:a16="http://schemas.microsoft.com/office/drawing/2014/main" xmlns="" val="2711064697"/>
                    </a:ext>
                  </a:extLst>
                </a:gridCol>
              </a:tblGrid>
              <a:tr h="370840">
                <a:tc>
                  <a:txBody>
                    <a:bodyPr/>
                    <a:lstStyle/>
                    <a:p>
                      <a:pPr algn="ctr"/>
                      <a:r>
                        <a:rPr lang="en-US" sz="2000" b="1" kern="1200" dirty="0">
                          <a:effectLst/>
                          <a:latin typeface="Times New Roman" panose="02020603050405020304" pitchFamily="18" charset="0"/>
                          <a:cs typeface="Times New Roman" panose="02020603050405020304" pitchFamily="18" charset="0"/>
                        </a:rPr>
                        <a:t>D3-D1</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857222191"/>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-1000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361924851"/>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521863422"/>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1000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056081046"/>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200</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489052593"/>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8.8%</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172272585"/>
                  </a:ext>
                </a:extLst>
              </a:tr>
              <a:tr h="370840">
                <a:tc>
                  <a:txBody>
                    <a:bodyPr/>
                    <a:lstStyle/>
                    <a:p>
                      <a:pPr algn="ctr"/>
                      <a:r>
                        <a:rPr lang="en-US" sz="2000" b="1" kern="1200" dirty="0">
                          <a:effectLst/>
                          <a:latin typeface="Times New Roman" panose="02020603050405020304" pitchFamily="18" charset="0"/>
                          <a:cs typeface="Times New Roman" panose="02020603050405020304" pitchFamily="18" charset="0"/>
                        </a:rPr>
                        <a:t>No </a:t>
                      </a:r>
                      <a:endParaRPr lang="en-AU" sz="2000" b="1"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225375654"/>
                  </a:ext>
                </a:extLst>
              </a:tr>
            </a:tbl>
          </a:graphicData>
        </a:graphic>
      </p:graphicFrame>
      <p:sp>
        <p:nvSpPr>
          <p:cNvPr id="10" name="Rectangle 9"/>
          <p:cNvSpPr/>
          <p:nvPr/>
        </p:nvSpPr>
        <p:spPr>
          <a:xfrm>
            <a:off x="879895" y="5020055"/>
            <a:ext cx="10731260" cy="1366528"/>
          </a:xfrm>
          <a:prstGeom prst="rect">
            <a:avLst/>
          </a:prstGeom>
        </p:spPr>
        <p:txBody>
          <a:bodyPr wrap="square">
            <a:spAutoFit/>
          </a:bodyPr>
          <a:lstStyle/>
          <a:p>
            <a:pPr lvl="0">
              <a:lnSpc>
                <a:spcPct val="115000"/>
              </a:lnSpc>
            </a:pPr>
            <a:r>
              <a:rPr lang="en-US" sz="2400" b="1" dirty="0" smtClean="0">
                <a:effectLst/>
                <a:latin typeface="Times New Roman" panose="02020603050405020304" pitchFamily="18" charset="0"/>
                <a:ea typeface="Times New Roman" panose="02020603050405020304" pitchFamily="18" charset="0"/>
              </a:rPr>
              <a:t>Calculate the IRR of the incremental cash flow. (D1 –D2) </a:t>
            </a:r>
            <a:endParaRPr lang="en-AU" sz="2400" b="1" dirty="0" smtClean="0">
              <a:effectLst/>
              <a:latin typeface="Times New Roman" panose="02020603050405020304" pitchFamily="18" charset="0"/>
              <a:ea typeface="Times New Roman" panose="02020603050405020304" pitchFamily="18" charset="0"/>
            </a:endParaRPr>
          </a:p>
          <a:p>
            <a:pPr marL="457200">
              <a:lnSpc>
                <a:spcPct val="115000"/>
              </a:lnSpc>
            </a:pPr>
            <a:r>
              <a:rPr lang="en-US" sz="2400" b="1" dirty="0" smtClean="0">
                <a:effectLst/>
                <a:latin typeface="Times New Roman" panose="02020603050405020304" pitchFamily="18" charset="0"/>
                <a:ea typeface="Times New Roman" panose="02020603050405020304" pitchFamily="18" charset="0"/>
              </a:rPr>
              <a:t>-1,000 +700 (P/F, </a:t>
            </a:r>
            <a:r>
              <a:rPr lang="en-US" sz="2400" b="1" dirty="0" err="1" smtClean="0">
                <a:effectLst/>
                <a:latin typeface="Times New Roman" panose="02020603050405020304" pitchFamily="18" charset="0"/>
                <a:ea typeface="Times New Roman" panose="02020603050405020304" pitchFamily="18" charset="0"/>
              </a:rPr>
              <a:t>i</a:t>
            </a:r>
            <a:r>
              <a:rPr lang="en-US" sz="2400" b="1" dirty="0" smtClean="0">
                <a:effectLst/>
                <a:latin typeface="Times New Roman" panose="02020603050405020304" pitchFamily="18" charset="0"/>
                <a:ea typeface="Times New Roman" panose="02020603050405020304" pitchFamily="18" charset="0"/>
              </a:rPr>
              <a:t>%*, 1) +500 (P/F, </a:t>
            </a:r>
            <a:r>
              <a:rPr lang="en-US" sz="2400" b="1" dirty="0" err="1" smtClean="0">
                <a:effectLst/>
                <a:latin typeface="Times New Roman" panose="02020603050405020304" pitchFamily="18" charset="0"/>
                <a:ea typeface="Times New Roman" panose="02020603050405020304" pitchFamily="18" charset="0"/>
              </a:rPr>
              <a:t>i</a:t>
            </a:r>
            <a:r>
              <a:rPr lang="en-US" sz="2400" b="1" dirty="0" smtClean="0">
                <a:effectLst/>
                <a:latin typeface="Times New Roman" panose="02020603050405020304" pitchFamily="18" charset="0"/>
                <a:ea typeface="Times New Roman" panose="02020603050405020304" pitchFamily="18" charset="0"/>
              </a:rPr>
              <a:t>%*, 2) + 300 (P/F, </a:t>
            </a:r>
            <a:r>
              <a:rPr lang="en-US" sz="2400" b="1" dirty="0" err="1" smtClean="0">
                <a:effectLst/>
                <a:latin typeface="Times New Roman" panose="02020603050405020304" pitchFamily="18" charset="0"/>
                <a:ea typeface="Times New Roman" panose="02020603050405020304" pitchFamily="18" charset="0"/>
              </a:rPr>
              <a:t>i</a:t>
            </a:r>
            <a:r>
              <a:rPr lang="en-US" sz="2400" b="1" dirty="0" smtClean="0">
                <a:effectLst/>
                <a:latin typeface="Times New Roman" panose="02020603050405020304" pitchFamily="18" charset="0"/>
                <a:ea typeface="Times New Roman" panose="02020603050405020304" pitchFamily="18" charset="0"/>
              </a:rPr>
              <a:t>%*, 3) =0</a:t>
            </a:r>
            <a:endParaRPr lang="en-AU" sz="2400" b="1" dirty="0" smtClean="0">
              <a:effectLst/>
              <a:latin typeface="Times New Roman" panose="02020603050405020304" pitchFamily="18" charset="0"/>
              <a:ea typeface="Times New Roman" panose="02020603050405020304" pitchFamily="18" charset="0"/>
            </a:endParaRPr>
          </a:p>
          <a:p>
            <a:pPr marL="457200">
              <a:lnSpc>
                <a:spcPct val="115000"/>
              </a:lnSpc>
            </a:pPr>
            <a:r>
              <a:rPr lang="en-US" sz="2400" b="1" dirty="0" err="1" smtClean="0">
                <a:effectLst/>
                <a:latin typeface="Times New Roman" panose="02020603050405020304" pitchFamily="18" charset="0"/>
                <a:ea typeface="Times New Roman" panose="02020603050405020304" pitchFamily="18" charset="0"/>
              </a:rPr>
              <a:t>i</a:t>
            </a:r>
            <a:r>
              <a:rPr lang="en-US" sz="2400" b="1" dirty="0" smtClean="0">
                <a:effectLst/>
                <a:latin typeface="Times New Roman" panose="02020603050405020304" pitchFamily="18" charset="0"/>
                <a:ea typeface="Times New Roman" panose="02020603050405020304" pitchFamily="18" charset="0"/>
              </a:rPr>
              <a:t>*= 27.61 &gt;15% (MARR) </a:t>
            </a:r>
            <a:endParaRPr lang="en-AU"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9622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p:txBody>
          <a:bodyPr/>
          <a:lstStyle/>
          <a:p>
            <a:pPr algn="just"/>
            <a:r>
              <a:rPr lang="en-US" b="1" dirty="0" smtClean="0">
                <a:latin typeface="Times New Roman" panose="02020603050405020304" pitchFamily="18" charset="0"/>
                <a:cs typeface="Times New Roman" panose="02020603050405020304" pitchFamily="18" charset="0"/>
              </a:rPr>
              <a:t>From the Calculation, project D2 is being rejected and the project D1 is selected. </a:t>
            </a:r>
          </a:p>
          <a:p>
            <a:pPr algn="just"/>
            <a:r>
              <a:rPr lang="en-US" b="1" dirty="0" smtClean="0">
                <a:latin typeface="Times New Roman" panose="02020603050405020304" pitchFamily="18" charset="0"/>
                <a:cs typeface="Times New Roman" panose="02020603050405020304" pitchFamily="18" charset="0"/>
              </a:rPr>
              <a:t>The IRR of increment (D1 – D2) is greater than MARR, it means the extra investment of $ 1000 in project D1 is feasible. </a:t>
            </a:r>
          </a:p>
          <a:p>
            <a:pPr algn="just"/>
            <a:r>
              <a:rPr lang="en-US" b="1" dirty="0" smtClean="0">
                <a:latin typeface="Times New Roman" panose="02020603050405020304" pitchFamily="18" charset="0"/>
                <a:cs typeface="Times New Roman" panose="02020603050405020304" pitchFamily="18" charset="0"/>
              </a:rPr>
              <a:t>So the base alternative will be now D1 and we find the increment of D3 – D1 </a:t>
            </a:r>
            <a:endParaRPr lang="en-US"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pPr marL="0" indent="0">
              <a:buNone/>
            </a:pPr>
            <a:r>
              <a:rPr lang="en-US" b="1" u="sng" dirty="0">
                <a:latin typeface="Times New Roman" panose="02020603050405020304" pitchFamily="18" charset="0"/>
                <a:cs typeface="Times New Roman" panose="02020603050405020304" pitchFamily="18" charset="0"/>
              </a:rPr>
              <a:t>IRR of D3 – </a:t>
            </a:r>
            <a:r>
              <a:rPr lang="en-US" b="1" u="sng" dirty="0" smtClean="0">
                <a:latin typeface="Times New Roman" panose="02020603050405020304" pitchFamily="18" charset="0"/>
                <a:cs typeface="Times New Roman" panose="02020603050405020304" pitchFamily="18" charset="0"/>
              </a:rPr>
              <a:t>D1 </a:t>
            </a:r>
            <a:endParaRPr lang="en-US" b="1" u="sng" dirty="0">
              <a:latin typeface="Times New Roman" panose="02020603050405020304" pitchFamily="18" charset="0"/>
              <a:cs typeface="Times New Roman" panose="02020603050405020304" pitchFamily="18" charset="0"/>
            </a:endParaRPr>
          </a:p>
          <a:p>
            <a:pPr indent="0">
              <a:lnSpc>
                <a:spcPct val="115000"/>
              </a:lnSpc>
              <a:buNone/>
            </a:pPr>
            <a:r>
              <a:rPr lang="en-US" b="1" dirty="0" smtClean="0">
                <a:effectLst/>
                <a:latin typeface="Times New Roman" panose="02020603050405020304" pitchFamily="18" charset="0"/>
                <a:ea typeface="Times New Roman" panose="02020603050405020304" pitchFamily="18" charset="0"/>
              </a:rPr>
              <a:t>-1,000 +0+1000 (P/F,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2) + 200 (P/F,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3) =0</a:t>
            </a:r>
            <a:endParaRPr lang="en-AU" b="1" dirty="0" smtClean="0">
              <a:effectLst/>
              <a:latin typeface="Times New Roman" panose="02020603050405020304" pitchFamily="18" charset="0"/>
              <a:ea typeface="Times New Roman" panose="02020603050405020304" pitchFamily="18" charset="0"/>
            </a:endParaRPr>
          </a:p>
          <a:p>
            <a:pPr indent="0">
              <a:lnSpc>
                <a:spcPct val="115000"/>
              </a:lnSpc>
              <a:buNone/>
            </a:pP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8.8 &lt; 15% (MARR) </a:t>
            </a:r>
            <a:endParaRPr lang="en-AU" b="1" dirty="0" smtClean="0">
              <a:effectLst/>
              <a:latin typeface="Times New Roman" panose="02020603050405020304" pitchFamily="18" charset="0"/>
              <a:ea typeface="Times New Roman" panose="02020603050405020304" pitchFamily="18" charset="0"/>
            </a:endParaRPr>
          </a:p>
          <a:p>
            <a:pPr marL="0" indent="0">
              <a:buNone/>
            </a:pPr>
            <a:r>
              <a:rPr lang="en-US" b="1" dirty="0" smtClean="0">
                <a:latin typeface="Times New Roman" panose="02020603050405020304" pitchFamily="18" charset="0"/>
                <a:cs typeface="Times New Roman" panose="02020603050405020304" pitchFamily="18" charset="0"/>
              </a:rPr>
              <a:t>Reject D3 and Accept D1 </a:t>
            </a:r>
          </a:p>
          <a:p>
            <a:pPr marL="0" indent="0">
              <a:buNone/>
            </a:pPr>
            <a:endParaRPr lang="en-US" b="1" dirty="0">
              <a:latin typeface="Times New Roman" panose="02020603050405020304" pitchFamily="18" charset="0"/>
              <a:cs typeface="Times New Roman" panose="02020603050405020304" pitchFamily="18" charset="0"/>
            </a:endParaRPr>
          </a:p>
          <a:p>
            <a:pPr marL="0" indent="0">
              <a:buNone/>
            </a:pPr>
            <a:r>
              <a:rPr lang="en-US" b="1" dirty="0" smtClean="0">
                <a:latin typeface="Times New Roman" panose="02020603050405020304" pitchFamily="18" charset="0"/>
                <a:cs typeface="Times New Roman" panose="02020603050405020304" pitchFamily="18" charset="0"/>
              </a:rPr>
              <a:t>No alternative is remained for comparison we choose D1</a:t>
            </a:r>
            <a:endParaRPr lang="en-US"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506747" y="360902"/>
            <a:ext cx="10972800" cy="1143000"/>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a:t>
            </a:r>
            <a:endParaRPr lang="en-US" sz="3200" dirty="0"/>
          </a:p>
        </p:txBody>
      </p:sp>
    </p:spTree>
    <p:extLst>
      <p:ext uri="{BB962C8B-B14F-4D97-AF65-F5344CB8AC3E}">
        <p14:creationId xmlns:p14="http://schemas.microsoft.com/office/powerpoint/2010/main" val="26656600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864" y="439949"/>
            <a:ext cx="8249728" cy="1143000"/>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Similarly the incremental analysis of B/C and ERR method is carried out.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sz="half" idx="1"/>
          </p:nvPr>
        </p:nvSpPr>
        <p:spPr>
          <a:xfrm>
            <a:off x="695864" y="1401793"/>
            <a:ext cx="5384800" cy="4525963"/>
          </a:xfrm>
        </p:spPr>
        <p:txBody>
          <a:bodyPr/>
          <a:lstStyle/>
          <a:p>
            <a:pPr marL="0" indent="0">
              <a:buNone/>
            </a:pPr>
            <a:r>
              <a:rPr lang="en-US" b="1" u="sng" dirty="0" smtClean="0">
                <a:solidFill>
                  <a:srgbClr val="C00000"/>
                </a:solidFill>
                <a:effectLst/>
                <a:latin typeface="Times New Roman" panose="02020603050405020304" pitchFamily="18" charset="0"/>
                <a:ea typeface="Times New Roman" panose="02020603050405020304" pitchFamily="18" charset="0"/>
              </a:rPr>
              <a:t>Incremental BCR</a:t>
            </a:r>
            <a:endParaRPr lang="en-US" b="1" dirty="0"/>
          </a:p>
        </p:txBody>
      </p:sp>
      <p:graphicFrame>
        <p:nvGraphicFramePr>
          <p:cNvPr id="5" name="Content Placeholder 4">
            <a:extLst>
              <a:ext uri="{FF2B5EF4-FFF2-40B4-BE49-F238E27FC236}">
                <a16:creationId xmlns:a16="http://schemas.microsoft.com/office/drawing/2014/main" xmlns="" id="{3516C3E1-0911-4429-B42A-663C6B323CDC}"/>
              </a:ext>
            </a:extLst>
          </p:cNvPr>
          <p:cNvGraphicFramePr>
            <a:graphicFrameLocks noGrp="1"/>
          </p:cNvGraphicFramePr>
          <p:nvPr>
            <p:ph sz="half" idx="2"/>
            <p:extLst>
              <p:ext uri="{D42A27DB-BD31-4B8C-83A1-F6EECF244321}">
                <p14:modId xmlns:p14="http://schemas.microsoft.com/office/powerpoint/2010/main" val="3765192050"/>
              </p:ext>
            </p:extLst>
          </p:nvPr>
        </p:nvGraphicFramePr>
        <p:xfrm>
          <a:off x="1396520" y="1926545"/>
          <a:ext cx="9213013" cy="4200264"/>
        </p:xfrm>
        <a:graphic>
          <a:graphicData uri="http://schemas.openxmlformats.org/drawingml/2006/table">
            <a:tbl>
              <a:tblPr firstRow="1" firstCol="1" lastRow="1" lastCol="1" bandRow="1" bandCol="1">
                <a:tableStyleId>{616DA210-FB5B-4158-B5E0-FEB733F419BA}</a:tableStyleId>
              </a:tblPr>
              <a:tblGrid>
                <a:gridCol w="3082236">
                  <a:extLst>
                    <a:ext uri="{9D8B030D-6E8A-4147-A177-3AD203B41FA5}">
                      <a16:colId xmlns:a16="http://schemas.microsoft.com/office/drawing/2014/main" xmlns="" val="2482534696"/>
                    </a:ext>
                  </a:extLst>
                </a:gridCol>
                <a:gridCol w="1782595">
                  <a:extLst>
                    <a:ext uri="{9D8B030D-6E8A-4147-A177-3AD203B41FA5}">
                      <a16:colId xmlns:a16="http://schemas.microsoft.com/office/drawing/2014/main" xmlns="" val="2133800335"/>
                    </a:ext>
                  </a:extLst>
                </a:gridCol>
                <a:gridCol w="2174091">
                  <a:extLst>
                    <a:ext uri="{9D8B030D-6E8A-4147-A177-3AD203B41FA5}">
                      <a16:colId xmlns:a16="http://schemas.microsoft.com/office/drawing/2014/main" xmlns="" val="3077232622"/>
                    </a:ext>
                  </a:extLst>
                </a:gridCol>
                <a:gridCol w="2174091">
                  <a:extLst>
                    <a:ext uri="{9D8B030D-6E8A-4147-A177-3AD203B41FA5}">
                      <a16:colId xmlns:a16="http://schemas.microsoft.com/office/drawing/2014/main" xmlns="" val="3578110819"/>
                    </a:ext>
                  </a:extLst>
                </a:gridCol>
              </a:tblGrid>
              <a:tr h="514729">
                <a:tc>
                  <a:txBody>
                    <a:bodyPr/>
                    <a:lstStyle/>
                    <a:p>
                      <a:pPr algn="ctr"/>
                      <a:r>
                        <a:rPr lang="en-US" sz="2400" b="1" dirty="0" smtClean="0">
                          <a:effectLst/>
                          <a:latin typeface="Times New Roman" panose="02020603050405020304" pitchFamily="18" charset="0"/>
                          <a:cs typeface="Times New Roman" panose="02020603050405020304" pitchFamily="18" charset="0"/>
                        </a:rPr>
                        <a:t>EOY</a:t>
                      </a:r>
                    </a:p>
                    <a:p>
                      <a:pPr algn="ct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D2</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D1-D2</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D3-D1</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872945917"/>
                  </a:ext>
                </a:extLst>
              </a:tr>
              <a:tr h="385416">
                <a:tc>
                  <a:txBody>
                    <a:bodyPr/>
                    <a:lstStyle/>
                    <a:p>
                      <a:pPr algn="ctr"/>
                      <a:r>
                        <a:rPr lang="en-US" sz="2400" b="1" dirty="0">
                          <a:effectLst/>
                          <a:latin typeface="Times New Roman" panose="02020603050405020304" pitchFamily="18" charset="0"/>
                          <a:cs typeface="Times New Roman" panose="02020603050405020304" pitchFamily="18" charset="0"/>
                        </a:rPr>
                        <a:t>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-1000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-1000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-1000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088351275"/>
                  </a:ext>
                </a:extLst>
              </a:tr>
              <a:tr h="385416">
                <a:tc>
                  <a:txBody>
                    <a:bodyPr/>
                    <a:lstStyle/>
                    <a:p>
                      <a:pPr algn="ctr"/>
                      <a:r>
                        <a:rPr lang="en-US" sz="2400" b="1" dirty="0">
                          <a:effectLst/>
                          <a:latin typeface="Times New Roman" panose="02020603050405020304" pitchFamily="18" charset="0"/>
                          <a:cs typeface="Times New Roman" panose="02020603050405020304" pitchFamily="18" charset="0"/>
                        </a:rPr>
                        <a:t>1</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800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700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704397482"/>
                  </a:ext>
                </a:extLst>
              </a:tr>
              <a:tr h="385416">
                <a:tc>
                  <a:txBody>
                    <a:bodyPr/>
                    <a:lstStyle/>
                    <a:p>
                      <a:pPr algn="ctr"/>
                      <a:r>
                        <a:rPr lang="en-US" sz="2400" b="1" dirty="0">
                          <a:effectLst/>
                          <a:latin typeface="Times New Roman" panose="02020603050405020304" pitchFamily="18" charset="0"/>
                          <a:cs typeface="Times New Roman" panose="02020603050405020304" pitchFamily="18" charset="0"/>
                        </a:rPr>
                        <a:t>2</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500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1000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648064705"/>
                  </a:ext>
                </a:extLst>
              </a:tr>
              <a:tr h="385416">
                <a:tc>
                  <a:txBody>
                    <a:bodyPr/>
                    <a:lstStyle/>
                    <a:p>
                      <a:pPr algn="ctr"/>
                      <a:r>
                        <a:rPr lang="en-US" sz="2400" b="1" dirty="0">
                          <a:effectLst/>
                          <a:latin typeface="Times New Roman" panose="02020603050405020304" pitchFamily="18" charset="0"/>
                          <a:cs typeface="Times New Roman" panose="02020603050405020304" pitchFamily="18" charset="0"/>
                        </a:rPr>
                        <a:t>3</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300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200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895287794"/>
                  </a:ext>
                </a:extLst>
              </a:tr>
              <a:tr h="385416">
                <a:tc>
                  <a:txBody>
                    <a:bodyPr/>
                    <a:lstStyle/>
                    <a:p>
                      <a:pPr algn="ctr"/>
                      <a:r>
                        <a:rPr lang="en-US" sz="2400" b="1">
                          <a:effectLst/>
                          <a:latin typeface="Times New Roman" panose="02020603050405020304" pitchFamily="18" charset="0"/>
                          <a:cs typeface="Times New Roman" panose="02020603050405020304" pitchFamily="18" charset="0"/>
                        </a:rPr>
                        <a:t>Incremental BCR</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1.402</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1.18</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0.88</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684131505"/>
                  </a:ext>
                </a:extLst>
              </a:tr>
              <a:tr h="770832">
                <a:tc>
                  <a:txBody>
                    <a:bodyPr/>
                    <a:lstStyle/>
                    <a:p>
                      <a:pPr algn="ctr"/>
                      <a:r>
                        <a:rPr lang="en-US" sz="2400" b="1">
                          <a:effectLst/>
                          <a:latin typeface="Times New Roman" panose="02020603050405020304" pitchFamily="18" charset="0"/>
                          <a:cs typeface="Times New Roman" panose="02020603050405020304" pitchFamily="18" charset="0"/>
                        </a:rPr>
                        <a:t>Is increment justified</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 </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Yes </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No </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99908161"/>
                  </a:ext>
                </a:extLst>
              </a:tr>
              <a:tr h="770832">
                <a:tc>
                  <a:txBody>
                    <a:bodyPr/>
                    <a:lstStyle/>
                    <a:p>
                      <a:pPr algn="ctr"/>
                      <a:r>
                        <a:rPr lang="en-US" sz="2400" b="1">
                          <a:effectLst/>
                          <a:latin typeface="Times New Roman" panose="02020603050405020304" pitchFamily="18" charset="0"/>
                          <a:cs typeface="Times New Roman" panose="02020603050405020304" pitchFamily="18" charset="0"/>
                        </a:rPr>
                        <a:t> </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 </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Select D1</a:t>
                      </a:r>
                      <a:endParaRPr lang="en-AU" sz="2400" b="1" dirty="0">
                        <a:effectLst/>
                        <a:latin typeface="Times New Roman" panose="02020603050405020304" pitchFamily="18" charset="0"/>
                        <a:cs typeface="Times New Roman" panose="02020603050405020304" pitchFamily="18" charset="0"/>
                      </a:endParaRPr>
                    </a:p>
                    <a:p>
                      <a:pPr algn="ctr"/>
                      <a:r>
                        <a:rPr lang="en-US" sz="2400" b="1" dirty="0">
                          <a:effectLst/>
                          <a:latin typeface="Times New Roman" panose="02020603050405020304" pitchFamily="18" charset="0"/>
                          <a:cs typeface="Times New Roman" panose="02020603050405020304" pitchFamily="18" charset="0"/>
                        </a:rPr>
                        <a:t>Reject D2</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Reject D3 </a:t>
                      </a:r>
                      <a:endParaRPr lang="en-AU" sz="2400" b="1" dirty="0">
                        <a:effectLst/>
                        <a:latin typeface="Times New Roman" panose="02020603050405020304" pitchFamily="18" charset="0"/>
                        <a:cs typeface="Times New Roman" panose="02020603050405020304" pitchFamily="18" charset="0"/>
                      </a:endParaRPr>
                    </a:p>
                    <a:p>
                      <a:pPr algn="ctr"/>
                      <a:r>
                        <a:rPr lang="en-US" sz="2400" b="1" dirty="0">
                          <a:effectLst/>
                          <a:latin typeface="Times New Roman" panose="02020603050405020304" pitchFamily="18" charset="0"/>
                          <a:cs typeface="Times New Roman" panose="02020603050405020304" pitchFamily="18" charset="0"/>
                        </a:rPr>
                        <a:t>Select D1</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565819735"/>
                  </a:ext>
                </a:extLst>
              </a:tr>
            </a:tbl>
          </a:graphicData>
        </a:graphic>
      </p:graphicFrame>
    </p:spTree>
    <p:extLst>
      <p:ext uri="{BB962C8B-B14F-4D97-AF65-F5344CB8AC3E}">
        <p14:creationId xmlns:p14="http://schemas.microsoft.com/office/powerpoint/2010/main" val="20966047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600" y="789318"/>
            <a:ext cx="5384800" cy="4525963"/>
          </a:xfrm>
        </p:spPr>
        <p:txBody>
          <a:bodyPr/>
          <a:lstStyle/>
          <a:p>
            <a:pPr marL="0" indent="0">
              <a:buNone/>
            </a:pPr>
            <a:r>
              <a:rPr lang="en-US" b="1" u="sng" dirty="0" smtClean="0">
                <a:solidFill>
                  <a:srgbClr val="C00000"/>
                </a:solidFill>
                <a:effectLst/>
                <a:latin typeface="Times New Roman" panose="02020603050405020304" pitchFamily="18" charset="0"/>
                <a:ea typeface="Times New Roman" panose="02020603050405020304" pitchFamily="18" charset="0"/>
              </a:rPr>
              <a:t>Incremental ERR</a:t>
            </a:r>
            <a:endParaRPr lang="en-US" b="1" dirty="0"/>
          </a:p>
        </p:txBody>
      </p:sp>
      <p:graphicFrame>
        <p:nvGraphicFramePr>
          <p:cNvPr id="5" name="Content Placeholder 4">
            <a:extLst>
              <a:ext uri="{FF2B5EF4-FFF2-40B4-BE49-F238E27FC236}">
                <a16:creationId xmlns:a16="http://schemas.microsoft.com/office/drawing/2014/main" xmlns="" id="{938E579D-66A5-4B78-87F0-B39042893A3E}"/>
              </a:ext>
            </a:extLst>
          </p:cNvPr>
          <p:cNvGraphicFramePr>
            <a:graphicFrameLocks noGrp="1"/>
          </p:cNvGraphicFramePr>
          <p:nvPr>
            <p:ph sz="half" idx="2"/>
            <p:extLst>
              <p:ext uri="{D42A27DB-BD31-4B8C-83A1-F6EECF244321}">
                <p14:modId xmlns:p14="http://schemas.microsoft.com/office/powerpoint/2010/main" val="4147765794"/>
              </p:ext>
            </p:extLst>
          </p:nvPr>
        </p:nvGraphicFramePr>
        <p:xfrm>
          <a:off x="1656272" y="1490329"/>
          <a:ext cx="8054697" cy="4023360"/>
        </p:xfrm>
        <a:graphic>
          <a:graphicData uri="http://schemas.openxmlformats.org/drawingml/2006/table">
            <a:tbl>
              <a:tblPr firstRow="1" firstCol="1" lastRow="1" lastCol="1" bandRow="1" bandCol="1">
                <a:tableStyleId>{616DA210-FB5B-4158-B5E0-FEB733F419BA}</a:tableStyleId>
              </a:tblPr>
              <a:tblGrid>
                <a:gridCol w="2134835">
                  <a:extLst>
                    <a:ext uri="{9D8B030D-6E8A-4147-A177-3AD203B41FA5}">
                      <a16:colId xmlns:a16="http://schemas.microsoft.com/office/drawing/2014/main" xmlns="" val="1890652760"/>
                    </a:ext>
                  </a:extLst>
                </a:gridCol>
                <a:gridCol w="1488142">
                  <a:extLst>
                    <a:ext uri="{9D8B030D-6E8A-4147-A177-3AD203B41FA5}">
                      <a16:colId xmlns:a16="http://schemas.microsoft.com/office/drawing/2014/main" xmlns="" val="3906085511"/>
                    </a:ext>
                  </a:extLst>
                </a:gridCol>
                <a:gridCol w="2241876">
                  <a:extLst>
                    <a:ext uri="{9D8B030D-6E8A-4147-A177-3AD203B41FA5}">
                      <a16:colId xmlns:a16="http://schemas.microsoft.com/office/drawing/2014/main" xmlns="" val="2373498722"/>
                    </a:ext>
                  </a:extLst>
                </a:gridCol>
                <a:gridCol w="2189844">
                  <a:extLst>
                    <a:ext uri="{9D8B030D-6E8A-4147-A177-3AD203B41FA5}">
                      <a16:colId xmlns:a16="http://schemas.microsoft.com/office/drawing/2014/main" xmlns="" val="2166290472"/>
                    </a:ext>
                  </a:extLst>
                </a:gridCol>
              </a:tblGrid>
              <a:tr h="324076">
                <a:tc>
                  <a:txBody>
                    <a:bodyPr/>
                    <a:lstStyle/>
                    <a:p>
                      <a:pPr algn="ctr"/>
                      <a:r>
                        <a:rPr lang="en-US" sz="2400" b="1" dirty="0">
                          <a:effectLst/>
                          <a:latin typeface="Times New Roman" panose="02020603050405020304" pitchFamily="18" charset="0"/>
                          <a:cs typeface="Times New Roman" panose="02020603050405020304" pitchFamily="18" charset="0"/>
                        </a:rPr>
                        <a:t>EOY</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D2</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D1-D2</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D3-D1</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652920508"/>
                  </a:ext>
                </a:extLst>
              </a:tr>
              <a:tr h="324076">
                <a:tc>
                  <a:txBody>
                    <a:bodyPr/>
                    <a:lstStyle/>
                    <a:p>
                      <a:pPr algn="ctr"/>
                      <a:r>
                        <a:rPr lang="en-US" sz="2400" b="1" dirty="0">
                          <a:effectLst/>
                          <a:latin typeface="Times New Roman" panose="02020603050405020304" pitchFamily="18" charset="0"/>
                          <a:cs typeface="Times New Roman" panose="02020603050405020304" pitchFamily="18" charset="0"/>
                        </a:rPr>
                        <a:t>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-1000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-1000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-1000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524980113"/>
                  </a:ext>
                </a:extLst>
              </a:tr>
              <a:tr h="324076">
                <a:tc>
                  <a:txBody>
                    <a:bodyPr/>
                    <a:lstStyle/>
                    <a:p>
                      <a:pPr algn="ctr"/>
                      <a:r>
                        <a:rPr lang="en-US" sz="2400" b="1" dirty="0">
                          <a:effectLst/>
                          <a:latin typeface="Times New Roman" panose="02020603050405020304" pitchFamily="18" charset="0"/>
                          <a:cs typeface="Times New Roman" panose="02020603050405020304" pitchFamily="18" charset="0"/>
                        </a:rPr>
                        <a:t>1</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800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700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796205324"/>
                  </a:ext>
                </a:extLst>
              </a:tr>
              <a:tr h="324076">
                <a:tc>
                  <a:txBody>
                    <a:bodyPr/>
                    <a:lstStyle/>
                    <a:p>
                      <a:pPr algn="ctr"/>
                      <a:r>
                        <a:rPr lang="en-US" sz="2400" b="1">
                          <a:effectLst/>
                          <a:latin typeface="Times New Roman" panose="02020603050405020304" pitchFamily="18" charset="0"/>
                          <a:cs typeface="Times New Roman" panose="02020603050405020304" pitchFamily="18" charset="0"/>
                        </a:rPr>
                        <a:t>2</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1000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073577319"/>
                  </a:ext>
                </a:extLst>
              </a:tr>
              <a:tr h="324076">
                <a:tc>
                  <a:txBody>
                    <a:bodyPr/>
                    <a:lstStyle/>
                    <a:p>
                      <a:pPr algn="ctr"/>
                      <a:r>
                        <a:rPr lang="en-US" sz="2400" b="1">
                          <a:effectLst/>
                          <a:latin typeface="Times New Roman" panose="02020603050405020304" pitchFamily="18" charset="0"/>
                          <a:cs typeface="Times New Roman" panose="02020603050405020304" pitchFamily="18" charset="0"/>
                        </a:rPr>
                        <a:t>3</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300</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200</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590841480"/>
                  </a:ext>
                </a:extLst>
              </a:tr>
              <a:tr h="648152">
                <a:tc>
                  <a:txBody>
                    <a:bodyPr/>
                    <a:lstStyle/>
                    <a:p>
                      <a:pPr algn="ctr"/>
                      <a:r>
                        <a:rPr lang="en-US" sz="2400" b="1">
                          <a:effectLst/>
                          <a:latin typeface="Times New Roman" panose="02020603050405020304" pitchFamily="18" charset="0"/>
                          <a:cs typeface="Times New Roman" panose="02020603050405020304" pitchFamily="18" charset="0"/>
                        </a:rPr>
                        <a:t>Incremental ERR</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28.72%</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21.66%</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9.13%</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491533197"/>
                  </a:ext>
                </a:extLst>
              </a:tr>
              <a:tr h="648152">
                <a:tc>
                  <a:txBody>
                    <a:bodyPr/>
                    <a:lstStyle/>
                    <a:p>
                      <a:pPr algn="ctr"/>
                      <a:r>
                        <a:rPr lang="en-US" sz="2400" b="1">
                          <a:effectLst/>
                          <a:latin typeface="Times New Roman" panose="02020603050405020304" pitchFamily="18" charset="0"/>
                          <a:cs typeface="Times New Roman" panose="02020603050405020304" pitchFamily="18" charset="0"/>
                        </a:rPr>
                        <a:t>Is increment justified</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tabLst>
                          <a:tab pos="260985" algn="l"/>
                          <a:tab pos="388620" algn="ctr"/>
                        </a:tabLst>
                      </a:pPr>
                      <a:r>
                        <a:rPr lang="en-US" sz="2400" b="1">
                          <a:effectLst/>
                          <a:latin typeface="Times New Roman" panose="02020603050405020304" pitchFamily="18" charset="0"/>
                          <a:cs typeface="Times New Roman" panose="02020603050405020304" pitchFamily="18" charset="0"/>
                        </a:rPr>
                        <a:t> </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Yes </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No</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911302781"/>
                  </a:ext>
                </a:extLst>
              </a:tr>
              <a:tr h="648152">
                <a:tc>
                  <a:txBody>
                    <a:bodyPr/>
                    <a:lstStyle/>
                    <a:p>
                      <a:pPr algn="ctr"/>
                      <a:r>
                        <a:rPr lang="en-US" sz="2400" b="1">
                          <a:effectLst/>
                          <a:latin typeface="Times New Roman" panose="02020603050405020304" pitchFamily="18" charset="0"/>
                          <a:cs typeface="Times New Roman" panose="02020603050405020304" pitchFamily="18" charset="0"/>
                        </a:rPr>
                        <a:t> </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l">
                        <a:tabLst>
                          <a:tab pos="260985" algn="l"/>
                          <a:tab pos="388620" algn="ctr"/>
                        </a:tabLst>
                      </a:pPr>
                      <a:r>
                        <a:rPr lang="en-US" sz="2400" b="1">
                          <a:effectLst/>
                          <a:latin typeface="Times New Roman" panose="02020603050405020304" pitchFamily="18" charset="0"/>
                          <a:cs typeface="Times New Roman" panose="02020603050405020304" pitchFamily="18" charset="0"/>
                        </a:rPr>
                        <a:t> </a:t>
                      </a:r>
                      <a:endParaRPr lang="en-AU" sz="2400" b="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Select </a:t>
                      </a:r>
                      <a:r>
                        <a:rPr lang="en-US" sz="2400" b="1" dirty="0" smtClean="0">
                          <a:effectLst/>
                          <a:latin typeface="Times New Roman" panose="02020603050405020304" pitchFamily="18" charset="0"/>
                          <a:cs typeface="Times New Roman" panose="02020603050405020304" pitchFamily="18" charset="0"/>
                        </a:rPr>
                        <a:t>D1, Reject </a:t>
                      </a:r>
                      <a:r>
                        <a:rPr lang="en-US" sz="2400" b="1" dirty="0">
                          <a:effectLst/>
                          <a:latin typeface="Times New Roman" panose="02020603050405020304" pitchFamily="18" charset="0"/>
                          <a:cs typeface="Times New Roman" panose="02020603050405020304" pitchFamily="18" charset="0"/>
                        </a:rPr>
                        <a:t>D2 </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Reject </a:t>
                      </a:r>
                      <a:r>
                        <a:rPr lang="en-US" sz="2400" b="1" dirty="0" smtClean="0">
                          <a:effectLst/>
                          <a:latin typeface="Times New Roman" panose="02020603050405020304" pitchFamily="18" charset="0"/>
                          <a:cs typeface="Times New Roman" panose="02020603050405020304" pitchFamily="18" charset="0"/>
                        </a:rPr>
                        <a:t>D3, Select </a:t>
                      </a:r>
                      <a:r>
                        <a:rPr lang="en-US" sz="2400" b="1" dirty="0">
                          <a:effectLst/>
                          <a:latin typeface="Times New Roman" panose="02020603050405020304" pitchFamily="18" charset="0"/>
                          <a:cs typeface="Times New Roman" panose="02020603050405020304" pitchFamily="18" charset="0"/>
                        </a:rPr>
                        <a:t>D1</a:t>
                      </a:r>
                      <a:endParaRPr lang="en-AU"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67505243"/>
                  </a:ext>
                </a:extLst>
              </a:tr>
            </a:tbl>
          </a:graphicData>
        </a:graphic>
      </p:graphicFrame>
    </p:spTree>
    <p:extLst>
      <p:ext uri="{BB962C8B-B14F-4D97-AF65-F5344CB8AC3E}">
        <p14:creationId xmlns:p14="http://schemas.microsoft.com/office/powerpoint/2010/main" val="4856806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9494" y="457201"/>
            <a:ext cx="10972800" cy="1143000"/>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References:</a:t>
            </a:r>
          </a:p>
        </p:txBody>
      </p:sp>
      <p:sp>
        <p:nvSpPr>
          <p:cNvPr id="3" name="Text Placeholder 2"/>
          <p:cNvSpPr>
            <a:spLocks noGrp="1"/>
          </p:cNvSpPr>
          <p:nvPr>
            <p:ph type="body" sz="half" idx="1"/>
          </p:nvPr>
        </p:nvSpPr>
        <p:spPr>
          <a:xfrm>
            <a:off x="911523" y="1600201"/>
            <a:ext cx="9267647" cy="4525963"/>
          </a:xfrm>
        </p:spPr>
        <p:txBody>
          <a:bodyPr>
            <a:normAutofit fontScale="925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t>
            </a:r>
            <a:r>
              <a:rPr lang="en-AU" b="1" i="1" dirty="0" smtClean="0">
                <a:latin typeface="Times New Roman" panose="02020603050405020304" pitchFamily="18" charset="0"/>
                <a:cs typeface="Times New Roman" panose="02020603050405020304" pitchFamily="18" charset="0"/>
              </a:rPr>
              <a:t>Engineering Economy:</a:t>
            </a:r>
            <a:r>
              <a:rPr lang="en-AU" b="1" dirty="0" smtClean="0">
                <a:latin typeface="Times New Roman" panose="02020603050405020304" pitchFamily="18" charset="0"/>
                <a:cs typeface="Times New Roman" panose="02020603050405020304" pitchFamily="18" charset="0"/>
              </a:rPr>
              <a:t> William G. Sullivan, James A. </a:t>
            </a:r>
            <a:r>
              <a:rPr lang="en-AU" b="1" dirty="0" err="1" smtClean="0">
                <a:latin typeface="Times New Roman" panose="02020603050405020304" pitchFamily="18" charset="0"/>
                <a:cs typeface="Times New Roman" panose="02020603050405020304" pitchFamily="18" charset="0"/>
              </a:rPr>
              <a:t>Bontadelli</a:t>
            </a:r>
            <a:r>
              <a:rPr lang="en-AU" b="1" dirty="0" smtClean="0">
                <a:latin typeface="Times New Roman" panose="02020603050405020304" pitchFamily="18" charset="0"/>
                <a:cs typeface="Times New Roman" panose="02020603050405020304" pitchFamily="18" charset="0"/>
              </a:rPr>
              <a:t> &amp; Elin M. Wicks, Eleventh Edition, Pearson Educations, Inc. 2000.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i="1" dirty="0" smtClean="0">
                <a:latin typeface="Times New Roman" panose="02020603050405020304" pitchFamily="18" charset="0"/>
                <a:cs typeface="Times New Roman" panose="02020603050405020304" pitchFamily="18" charset="0"/>
              </a:rPr>
              <a:t>Engineering Economics: </a:t>
            </a:r>
            <a:r>
              <a:rPr lang="en-AU" b="1" dirty="0" smtClean="0">
                <a:latin typeface="Times New Roman" panose="02020603050405020304" pitchFamily="18" charset="0"/>
                <a:cs typeface="Times New Roman" panose="02020603050405020304" pitchFamily="18" charset="0"/>
              </a:rPr>
              <a:t>James L. Riggs, David D. Bedworth and Sabah U. Randhawa, Fourth Edition, Tata McGraw Hill Education Private Limited, New Delhi, India, 2004. </a:t>
            </a:r>
          </a:p>
          <a:p>
            <a:pPr marL="0" lv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US" b="1" i="1" dirty="0" smtClean="0">
                <a:latin typeface="Times New Roman" panose="02020603050405020304" pitchFamily="18" charset="0"/>
                <a:cs typeface="Times New Roman" panose="02020603050405020304" pitchFamily="18" charset="0"/>
              </a:rPr>
              <a:t>Contemporary Engineering Economics, </a:t>
            </a:r>
            <a:r>
              <a:rPr lang="en-US" b="1" dirty="0" smtClean="0">
                <a:latin typeface="Times New Roman" panose="02020603050405020304" pitchFamily="18" charset="0"/>
                <a:cs typeface="Times New Roman" panose="02020603050405020304" pitchFamily="18" charset="0"/>
              </a:rPr>
              <a:t>Chan S. Park Second Edition, Addison-Wesley Publishing Company, 1997. </a:t>
            </a:r>
          </a:p>
          <a:p>
            <a:pPr marL="0" indent="0" algn="just">
              <a:lnSpc>
                <a:spcPct val="100000"/>
              </a:lnSpc>
              <a:buNone/>
            </a:pPr>
            <a:r>
              <a:rPr lang="en-US" b="1" dirty="0" smtClean="0">
                <a:latin typeface="Times New Roman" panose="02020603050405020304" pitchFamily="18" charset="0"/>
                <a:cs typeface="Times New Roman" panose="02020603050405020304" pitchFamily="18" charset="0"/>
                <a:hlinkClick r:id="rId2"/>
              </a:rPr>
              <a:t>[4]https://nitsri.ac.in/Department/Civil%20Engineering/ Lecture_3,4.pdf</a:t>
            </a:r>
            <a:r>
              <a:rPr lang="en-US" b="1" dirty="0" smtClean="0">
                <a:latin typeface="Times New Roman" panose="02020603050405020304" pitchFamily="18" charset="0"/>
                <a:cs typeface="Times New Roman" panose="02020603050405020304" pitchFamily="18" charset="0"/>
              </a:rPr>
              <a:t>  (Viewed September 2022)</a:t>
            </a: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382704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609600" y="1600201"/>
            <a:ext cx="9155502" cy="4525963"/>
          </a:xfrm>
        </p:spPr>
        <p:txBody>
          <a:bodyPr/>
          <a:lstStyle/>
          <a:p>
            <a:pPr marL="0" indent="0" algn="just">
              <a:buNone/>
            </a:pPr>
            <a:r>
              <a:rPr lang="en-US" b="1" dirty="0" smtClean="0">
                <a:latin typeface="Times New Roman" panose="02020603050405020304" pitchFamily="18" charset="0"/>
                <a:cs typeface="Times New Roman" panose="02020603050405020304" pitchFamily="18" charset="0"/>
              </a:rPr>
              <a:t>[5]</a:t>
            </a:r>
            <a:r>
              <a:rPr lang="en-US" b="1" dirty="0" smtClean="0">
                <a:latin typeface="Times New Roman" panose="02020603050405020304" pitchFamily="18" charset="0"/>
                <a:cs typeface="Times New Roman" panose="02020603050405020304" pitchFamily="18" charset="0"/>
                <a:hlinkClick r:id="rId2"/>
              </a:rPr>
              <a:t>https://www.indeed.com/career-advice/career-development/incremental-analysis</a:t>
            </a:r>
            <a:r>
              <a:rPr lang="en-US" b="1" dirty="0" smtClean="0">
                <a:latin typeface="Times New Roman" panose="02020603050405020304" pitchFamily="18" charset="0"/>
                <a:cs typeface="Times New Roman" panose="02020603050405020304" pitchFamily="18" charset="0"/>
              </a:rPr>
              <a:t>  (Viewed September 2022)</a:t>
            </a:r>
            <a:endParaRPr lang="en-US" altLang="en-US" b="1" dirty="0" smtClean="0">
              <a:latin typeface="Times New Roman" panose="02020603050405020304" pitchFamily="18" charset="0"/>
              <a:cs typeface="Times New Roman" panose="02020603050405020304" pitchFamily="18" charset="0"/>
            </a:endParaRPr>
          </a:p>
          <a:p>
            <a:pPr algn="just"/>
            <a:endParaRPr lang="en-US" dirty="0"/>
          </a:p>
        </p:txBody>
      </p:sp>
      <p:sp>
        <p:nvSpPr>
          <p:cNvPr id="5" name="Title 1"/>
          <p:cNvSpPr>
            <a:spLocks noGrp="1"/>
          </p:cNvSpPr>
          <p:nvPr>
            <p:ph type="title"/>
          </p:nvPr>
        </p:nvSpPr>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3291643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1988</TotalTime>
  <Words>3609</Words>
  <Application>Microsoft Office PowerPoint</Application>
  <PresentationFormat>Widescreen</PresentationFormat>
  <Paragraphs>567</Paragraphs>
  <Slides>49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Constantia</vt:lpstr>
      <vt:lpstr>Times New Roman</vt:lpstr>
      <vt:lpstr>Wingdings</vt:lpstr>
      <vt:lpstr>Office Theme</vt:lpstr>
      <vt:lpstr>COURSE TITLE ENGINEERING ECONOMIC ANALYSIS</vt:lpstr>
      <vt:lpstr>Learning Objective</vt:lpstr>
      <vt:lpstr>Introduction </vt:lpstr>
      <vt:lpstr>PowerPoint Presentation</vt:lpstr>
      <vt:lpstr>Comparing Alternatives </vt:lpstr>
      <vt:lpstr>Comparing Alternatives (Cont’d….)</vt:lpstr>
      <vt:lpstr>Comparing Alternatives (Cont’d….)</vt:lpstr>
      <vt:lpstr>Useful life and study period</vt:lpstr>
      <vt:lpstr>TWO CASES </vt:lpstr>
      <vt:lpstr>Case1:Useful lives are same for all alternatives and equal to study period.  </vt:lpstr>
      <vt:lpstr>Case1:Useful lives are same for all alternatives and equal to study period. (Cont’d….) </vt:lpstr>
      <vt:lpstr>Case1:Useful lives are same for all alternatives and equal to study period. (Cont’d……)  </vt:lpstr>
      <vt:lpstr>Steps for equivalent worth method</vt:lpstr>
      <vt:lpstr>Example of equivalent worth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Case1:Useful lives are same for all alternatives and equal to study period. (Cont’d…)  </vt:lpstr>
      <vt:lpstr>IRR and B/C Method for Mutually Exclusive Alternatives</vt:lpstr>
      <vt:lpstr>IRR and B/C Method for Mutually Exclusive Alternatives (Cont’d…..)</vt:lpstr>
      <vt:lpstr>PowerPoint Presentation</vt:lpstr>
      <vt:lpstr>INCREMENTAL ANALYSIS</vt:lpstr>
      <vt:lpstr>STEPS OF INCREMENTAL ANALYSIS</vt:lpstr>
      <vt:lpstr>STEPS OF INCREMENTAL ANALYSIS (Cont’d..)</vt:lpstr>
      <vt:lpstr>Example (Incremental Analysis)</vt:lpstr>
      <vt:lpstr>PowerPoint Presentation</vt:lpstr>
      <vt:lpstr>Example (Incremental Analysis) (Cont’d….)</vt:lpstr>
      <vt:lpstr>Example (Incremental Analysis) (Cont’d….)</vt:lpstr>
      <vt:lpstr>(Incremental Analysis) (Cont’d….)</vt:lpstr>
      <vt:lpstr>EXAMPLE</vt:lpstr>
      <vt:lpstr>EXAMPLE (Cont’d…)</vt:lpstr>
      <vt:lpstr>EXAMPLE (Cont’d…)</vt:lpstr>
      <vt:lpstr>EXAMPLE (Cont’d…)</vt:lpstr>
      <vt:lpstr>EXAMPLE (Cont’d…)</vt:lpstr>
      <vt:lpstr>EXAMPLE (Cont’d…)</vt:lpstr>
      <vt:lpstr>EXAMPLE (Cont’d…)</vt:lpstr>
      <vt:lpstr>EXAMPLE (Cont’d…)</vt:lpstr>
      <vt:lpstr>EXAMPLE (Cont’d…)</vt:lpstr>
      <vt:lpstr>EXAMPLE (Cont’d…)</vt:lpstr>
      <vt:lpstr>EXAMPLE (Cont’d…)</vt:lpstr>
      <vt:lpstr>EXAMPLE (Cont’d…)</vt:lpstr>
      <vt:lpstr>Similarly the incremental analysis of B/C and ERR method is carried out. </vt:lpstr>
      <vt:lpstr>PowerPoint Presentation</vt:lpstr>
      <vt:lpstr>References:</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ENGINEERING ECONOMIC ANALYSIS</dc:title>
  <dc:creator>Dell</dc:creator>
  <cp:lastModifiedBy>Dell</cp:lastModifiedBy>
  <cp:revision>63</cp:revision>
  <dcterms:created xsi:type="dcterms:W3CDTF">2022-09-26T11:21:12Z</dcterms:created>
  <dcterms:modified xsi:type="dcterms:W3CDTF">2022-10-01T06:56:35Z</dcterms:modified>
</cp:coreProperties>
</file>